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410" r:id="rId2"/>
    <p:sldId id="319" r:id="rId3"/>
    <p:sldId id="320" r:id="rId4"/>
    <p:sldId id="360" r:id="rId5"/>
    <p:sldId id="361" r:id="rId6"/>
    <p:sldId id="362" r:id="rId7"/>
    <p:sldId id="366" r:id="rId8"/>
    <p:sldId id="367" r:id="rId9"/>
    <p:sldId id="369" r:id="rId10"/>
    <p:sldId id="370" r:id="rId11"/>
    <p:sldId id="371" r:id="rId12"/>
    <p:sldId id="377" r:id="rId13"/>
    <p:sldId id="378" r:id="rId14"/>
    <p:sldId id="379" r:id="rId15"/>
    <p:sldId id="387" r:id="rId16"/>
    <p:sldId id="393" r:id="rId17"/>
    <p:sldId id="388" r:id="rId18"/>
    <p:sldId id="389" r:id="rId19"/>
    <p:sldId id="394" r:id="rId20"/>
    <p:sldId id="398" r:id="rId21"/>
    <p:sldId id="399" r:id="rId22"/>
    <p:sldId id="402" r:id="rId23"/>
    <p:sldId id="403" r:id="rId24"/>
    <p:sldId id="408" r:id="rId25"/>
    <p:sldId id="409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6" autoAdjust="0"/>
  </p:normalViewPr>
  <p:slideViewPr>
    <p:cSldViewPr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277BBD7-C890-4AA6-81F7-1C89A460CD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D37CDBD-6DE6-48E2-B707-45478E7C97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9F37396-F0F9-4D5D-8FC8-58309EEE7F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C18E50A-6507-41FD-903B-A669BF4AE8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anose="020B0604030504040204" pitchFamily="34" charset="0"/>
              </a:defRPr>
            </a:lvl1pPr>
          </a:lstStyle>
          <a:p>
            <a:fld id="{C0B12E52-C75F-4861-9B65-8FD694AFC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34CD26-9522-440E-A513-584BC7957C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7AF71F-B725-44CC-A1EA-5594FBB1B4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316E6B65-7C3D-47CA-B7CF-FC101D5D375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5286C6-2B4B-4E34-905D-32142436AD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500E3A-8BBD-41F9-923A-46BF752BEC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EEC896B-E437-4E4E-B596-576B5E085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anose="020B0604030504040204" pitchFamily="34" charset="0"/>
              </a:defRPr>
            </a:lvl1pPr>
          </a:lstStyle>
          <a:p>
            <a:fld id="{CEF4C299-9A85-46D7-AA58-ED32B9380A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D5783EDC-03DD-4D59-9572-746BBC418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E2B1DD88-8AC0-4D0F-BCE3-8D109539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8FBA035-14EF-4259-9ED1-453698B693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251E7-0C7F-4A27-981D-DD3703F63112}" type="slidenum">
              <a:rPr lang="en-US" altLang="en-US">
                <a:latin typeface="Tahoma" panose="020B0604030504040204" pitchFamily="34" charset="0"/>
              </a:rPr>
              <a:pPr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967142C-8069-452C-80AE-A5C72D220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788E74-0BFC-4DE9-B570-CF6657C2AD93}" type="slidenum">
              <a:rPr lang="en-US" altLang="en-US">
                <a:latin typeface="Tahoma" panose="020B0604030504040204" pitchFamily="34" charset="0"/>
              </a:rPr>
              <a:pPr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A1375D4-0A1B-4E5F-A329-5B0045501D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7EC345D-296A-483F-890D-A91216B7C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76BE02B-33B7-44E0-A521-02FCF2B10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C260C-F5DB-498A-8840-F608518C9065}" type="slidenum">
              <a:rPr lang="en-US" altLang="en-US">
                <a:latin typeface="Tahoma" panose="020B0604030504040204" pitchFamily="34" charset="0"/>
              </a:rPr>
              <a:pPr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8578ACD-274B-4157-866E-790990C66C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A128C52-1765-4FA7-923E-45AF3B7BB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290629-0670-479A-8F9B-B2FD51E048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37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941EA-CD92-4524-BCB3-CD13607ACD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18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AC0E527-D099-4EBC-83B5-BC352DA513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72046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3770312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0E527-D099-4EBC-83B5-BC352DA513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7480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C0E527-D099-4EBC-83B5-BC352DA513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3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>
            <a:extLst>
              <a:ext uri="{FF2B5EF4-FFF2-40B4-BE49-F238E27FC236}">
                <a16:creationId xmlns:a16="http://schemas.microsoft.com/office/drawing/2014/main" id="{31F4BD32-B6C5-4F58-90B5-ABC33A862F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8 – System Reliability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AutoShape 2">
            <a:extLst>
              <a:ext uri="{FF2B5EF4-FFF2-40B4-BE49-F238E27FC236}">
                <a16:creationId xmlns:a16="http://schemas.microsoft.com/office/drawing/2014/main" id="{784D7811-8B7A-485D-AD7C-1668A52EA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The Bathtub Curve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FCB7FDF-5F61-4420-9C5A-A46FC99F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C0977C-98C9-42BF-8324-B24DA9D403E0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9460" name="Picture 4" descr="10">
            <a:extLst>
              <a:ext uri="{FF2B5EF4-FFF2-40B4-BE49-F238E27FC236}">
                <a16:creationId xmlns:a16="http://schemas.microsoft.com/office/drawing/2014/main" id="{3C81D526-34BE-4E4B-BE0E-6F20D5456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64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57E5D67-1485-4EB3-922D-E8C13041B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See the book for derivation of R(t).</a:t>
            </a:r>
          </a:p>
          <a:p>
            <a:r>
              <a:rPr lang="en-US" altLang="en-US"/>
              <a:t>If the failure rate is constant, then R(t) = ?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4341" name="AutoShape 2">
            <a:extLst>
              <a:ext uri="{FF2B5EF4-FFF2-40B4-BE49-F238E27FC236}">
                <a16:creationId xmlns:a16="http://schemas.microsoft.com/office/drawing/2014/main" id="{682EE77C-A46C-4301-B412-4DBEB3D21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Derivations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82FC9C9A-E452-4CA8-93A5-423391BB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3D655A-4730-48B3-966E-EDFE87FC47E0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52D2CAA8-A953-44FC-A7D3-CC8D78F74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factors influence the failure rate?</a:t>
            </a:r>
          </a:p>
        </p:txBody>
      </p:sp>
      <p:sp>
        <p:nvSpPr>
          <p:cNvPr id="15365" name="AutoShape 2">
            <a:extLst>
              <a:ext uri="{FF2B5EF4-FFF2-40B4-BE49-F238E27FC236}">
                <a16:creationId xmlns:a16="http://schemas.microsoft.com/office/drawing/2014/main" id="{B598B1CD-CB8B-4608-A6E6-6223EFDDB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Failure Rate Estimates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CBAB127F-A5D0-499D-892C-B57548FB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450D49-A566-4555-9E6B-361A3AAAC647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DFF7F15F-1129-4C74-B387-37D1CBB74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Low Frequency FET, Appendix C.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How would you find each of these?</a:t>
            </a:r>
          </a:p>
          <a:p>
            <a:endParaRPr lang="en-US" altLang="en-US"/>
          </a:p>
        </p:txBody>
      </p:sp>
      <p:sp>
        <p:nvSpPr>
          <p:cNvPr id="3078" name="AutoShape 2">
            <a:extLst>
              <a:ext uri="{FF2B5EF4-FFF2-40B4-BE49-F238E27FC236}">
                <a16:creationId xmlns:a16="http://schemas.microsoft.com/office/drawing/2014/main" id="{DE526A1D-DFFE-43AA-8009-3BC0BB441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Failure rate estimates</a:t>
            </a:r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FB180C5C-2CC6-4CAB-92CA-80C80045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537398-9593-4F78-B06A-72AF963A8BF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39B03A2-5B48-40A7-B0FC-BF8CD8E9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4EABA20E-6B88-4C61-8DDE-4F69D88E6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81200"/>
          <a:ext cx="731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954951" imgH="215806" progId="Equation.3">
                  <p:embed/>
                </p:oleObj>
              </mc:Choice>
              <mc:Fallback>
                <p:oleObj name="Equation" r:id="rId3" imgW="195495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7315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2">
            <a:extLst>
              <a:ext uri="{FF2B5EF4-FFF2-40B4-BE49-F238E27FC236}">
                <a16:creationId xmlns:a16="http://schemas.microsoft.com/office/drawing/2014/main" id="{B7591B8F-384A-4BB1-A94B-94B9F84F5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Example 8.4</a:t>
            </a:r>
          </a:p>
        </p:txBody>
      </p:sp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167AA4AD-4393-472E-ABFF-BE753494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D55C0-B1ED-4896-A9D6-001651B381AE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22532" name="Picture 4" descr="10">
            <a:extLst>
              <a:ext uri="{FF2B5EF4-FFF2-40B4-BE49-F238E27FC236}">
                <a16:creationId xmlns:a16="http://schemas.microsoft.com/office/drawing/2014/main" id="{F2350E08-6DE4-400A-95B3-B5D03B24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52600"/>
            <a:ext cx="851535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">
            <a:extLst>
              <a:ext uri="{FF2B5EF4-FFF2-40B4-BE49-F238E27FC236}">
                <a16:creationId xmlns:a16="http://schemas.microsoft.com/office/drawing/2014/main" id="{5A52C686-981A-4E23-8547-160FD9CE2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Physical Model</a:t>
            </a:r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ED19DC9-3859-4695-8F7C-9CD9BDCA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4E985E-1CD6-4EA9-BA03-9BA1CFD75BA2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23556" name="Picture 7" descr="10">
            <a:extLst>
              <a:ext uri="{FF2B5EF4-FFF2-40B4-BE49-F238E27FC236}">
                <a16:creationId xmlns:a16="http://schemas.microsoft.com/office/drawing/2014/main" id="{633138F3-E6E5-4B60-87A2-7A39B840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752600"/>
            <a:ext cx="5940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AutoShape 2">
            <a:extLst>
              <a:ext uri="{FF2B5EF4-FFF2-40B4-BE49-F238E27FC236}">
                <a16:creationId xmlns:a16="http://schemas.microsoft.com/office/drawing/2014/main" id="{A66BCCDB-2B51-40E4-AE99-D41BF32BE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Resistive Model</a:t>
            </a: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F31DFBFF-5269-472D-AC97-6B2658A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2CF45-3B53-4CC5-9CD9-DF888140CEFE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24580" name="Picture 4" descr="10">
            <a:extLst>
              <a:ext uri="{FF2B5EF4-FFF2-40B4-BE49-F238E27FC236}">
                <a16:creationId xmlns:a16="http://schemas.microsoft.com/office/drawing/2014/main" id="{6B1054A2-FAE4-46C4-9730-63439CD2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3886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AutoShape 2">
            <a:extLst>
              <a:ext uri="{FF2B5EF4-FFF2-40B4-BE49-F238E27FC236}">
                <a16:creationId xmlns:a16="http://schemas.microsoft.com/office/drawing/2014/main" id="{93070B7D-5F63-45A2-801B-A6539A048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Physical Model with Heat Sink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7FC5EC70-1303-481C-BE42-87304975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21E4B3-CEE0-462B-8DEC-D8F99502EC53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25604" name="Picture 5" descr="10">
            <a:extLst>
              <a:ext uri="{FF2B5EF4-FFF2-40B4-BE49-F238E27FC236}">
                <a16:creationId xmlns:a16="http://schemas.microsoft.com/office/drawing/2014/main" id="{016BD17A-EBC3-4BBA-AC76-99250B25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6096000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AutoShape 2">
            <a:extLst>
              <a:ext uri="{FF2B5EF4-FFF2-40B4-BE49-F238E27FC236}">
                <a16:creationId xmlns:a16="http://schemas.microsoft.com/office/drawing/2014/main" id="{1B239993-E68F-4368-9243-4FE9338A4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Resistive Model</a:t>
            </a: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DE9E434-89CA-4CA0-9D7C-8D16D0E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827C8F-D2CD-42BC-A87B-BEE07EAC9FE1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26628" name="Picture 4" descr="10">
            <a:extLst>
              <a:ext uri="{FF2B5EF4-FFF2-40B4-BE49-F238E27FC236}">
                <a16:creationId xmlns:a16="http://schemas.microsoft.com/office/drawing/2014/main" id="{21FE7928-3716-4D66-AF10-7E7EC664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3962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AutoShape 2">
            <a:extLst>
              <a:ext uri="{FF2B5EF4-FFF2-40B4-BE49-F238E27FC236}">
                <a16:creationId xmlns:a16="http://schemas.microsoft.com/office/drawing/2014/main" id="{A5C6094A-95C2-4051-BBE8-55F3557A6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Power Derating Curve</a:t>
            </a:r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B1543806-F155-4B0D-9300-1DA97832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502A4-D119-4BE1-8B5A-D05F0206B1C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27652" name="Picture 4" descr="10">
            <a:extLst>
              <a:ext uri="{FF2B5EF4-FFF2-40B4-BE49-F238E27FC236}">
                <a16:creationId xmlns:a16="http://schemas.microsoft.com/office/drawing/2014/main" id="{69B3D153-DA26-4860-B8DF-F08F163A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8674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>
            <a:extLst>
              <a:ext uri="{FF2B5EF4-FFF2-40B4-BE49-F238E27FC236}">
                <a16:creationId xmlns:a16="http://schemas.microsoft.com/office/drawing/2014/main" id="{44D78022-BCF9-47C5-ABA0-679CD4639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000"/>
              <a:t>How do you know how long your design is going to last?</a:t>
            </a:r>
          </a:p>
          <a:p>
            <a:pPr>
              <a:spcAft>
                <a:spcPts val="600"/>
              </a:spcAft>
            </a:pPr>
            <a:endParaRPr lang="en-US" altLang="en-US" sz="3000"/>
          </a:p>
          <a:p>
            <a:pPr>
              <a:spcAft>
                <a:spcPts val="600"/>
              </a:spcAft>
            </a:pPr>
            <a:r>
              <a:rPr lang="en-US" altLang="en-US" sz="3000"/>
              <a:t>Is there any way we can predict how long it will work?</a:t>
            </a:r>
          </a:p>
          <a:p>
            <a:pPr>
              <a:spcAft>
                <a:spcPts val="600"/>
              </a:spcAft>
            </a:pPr>
            <a:endParaRPr lang="en-US" altLang="en-US" sz="3000"/>
          </a:p>
          <a:p>
            <a:pPr>
              <a:spcAft>
                <a:spcPts val="600"/>
              </a:spcAft>
            </a:pPr>
            <a:r>
              <a:rPr lang="en-US" altLang="en-US" sz="3000"/>
              <a:t>Why do Reliability Engineers get paid so much?</a:t>
            </a:r>
            <a:endParaRPr lang="en-US" altLang="en-US" sz="3000">
              <a:sym typeface="Symbol" panose="05050102010706020507" pitchFamily="18" charset="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 sz="3000">
              <a:sym typeface="Symbol" panose="05050102010706020507" pitchFamily="18" charset="2"/>
            </a:endParaRPr>
          </a:p>
        </p:txBody>
      </p:sp>
      <p:sp>
        <p:nvSpPr>
          <p:cNvPr id="7173" name="AutoShape 2">
            <a:extLst>
              <a:ext uri="{FF2B5EF4-FFF2-40B4-BE49-F238E27FC236}">
                <a16:creationId xmlns:a16="http://schemas.microsoft.com/office/drawing/2014/main" id="{6A13D494-E5B2-4614-A463-4888C6B4A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Motivation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AB9DD054-E095-4619-A936-B290FCF6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E33FB-94CE-4131-9E70-A3088D2C1C80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24BDAF62-6288-4D5A-AEF3-ECDFB6B4C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 far, we have only looked at a single device.</a:t>
            </a:r>
          </a:p>
          <a:p>
            <a:r>
              <a:rPr lang="en-US" altLang="en-US"/>
              <a:t>We are interested in collection of devices into a system!</a:t>
            </a:r>
          </a:p>
          <a:p>
            <a:r>
              <a:rPr lang="en-US" altLang="en-US"/>
              <a:t>For example</a:t>
            </a:r>
          </a:p>
        </p:txBody>
      </p:sp>
      <p:sp>
        <p:nvSpPr>
          <p:cNvPr id="22533" name="AutoShape 2">
            <a:extLst>
              <a:ext uri="{FF2B5EF4-FFF2-40B4-BE49-F238E27FC236}">
                <a16:creationId xmlns:a16="http://schemas.microsoft.com/office/drawing/2014/main" id="{8252C438-AD98-4BF7-998A-CB2934BAB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8.3 System Reliability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F4C91BEE-73C8-4F19-A947-6CCB88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B20A2F-F57C-401B-9DB6-0B2B9DE46A7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28677" name="Picture 4" descr="10">
            <a:extLst>
              <a:ext uri="{FF2B5EF4-FFF2-40B4-BE49-F238E27FC236}">
                <a16:creationId xmlns:a16="http://schemas.microsoft.com/office/drawing/2014/main" id="{A28E0DC3-84F2-42BB-B890-067EF9F6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77240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08569A4C-7965-42D2-969D-A175D5EBE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Def’n (Series System) =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model this as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3557" name="AutoShape 2">
            <a:extLst>
              <a:ext uri="{FF2B5EF4-FFF2-40B4-BE49-F238E27FC236}">
                <a16:creationId xmlns:a16="http://schemas.microsoft.com/office/drawing/2014/main" id="{E5AFFF55-5259-49CF-853B-C1985D0D7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Series Systems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AF7EFF1C-E3ED-480C-944A-AAF9B02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5E9CB5-44DB-46C4-8AA4-527F2327E970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29701" name="Picture 4" descr="10">
            <a:extLst>
              <a:ext uri="{FF2B5EF4-FFF2-40B4-BE49-F238E27FC236}">
                <a16:creationId xmlns:a16="http://schemas.microsoft.com/office/drawing/2014/main" id="{BC0D4660-AC5F-41AC-BEB5-E63297F8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762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8D210BAE-E32C-4774-AFDC-101F0704C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/>
              <a:t>Definition: Redundancy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 u="sng"/>
              <a:t>Definition: Parallel System</a:t>
            </a:r>
          </a:p>
        </p:txBody>
      </p:sp>
      <p:sp>
        <p:nvSpPr>
          <p:cNvPr id="24581" name="AutoShape 2">
            <a:extLst>
              <a:ext uri="{FF2B5EF4-FFF2-40B4-BE49-F238E27FC236}">
                <a16:creationId xmlns:a16="http://schemas.microsoft.com/office/drawing/2014/main" id="{AD975F35-DC92-4A34-96CD-E780FF5CD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Parallel Systems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F502F848-5B77-4D44-A74E-193FD4F5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53EF11-A85C-45EA-9866-631339AA997C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AutoShape 2">
            <a:extLst>
              <a:ext uri="{FF2B5EF4-FFF2-40B4-BE49-F238E27FC236}">
                <a16:creationId xmlns:a16="http://schemas.microsoft.com/office/drawing/2014/main" id="{5B968429-B6A3-41CE-B6B3-A65089C4C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Parallel System Model</a:t>
            </a:r>
          </a:p>
        </p:txBody>
      </p:sp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EFA78E6C-D0CC-4E07-88C3-0253E19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81CF3F-D4BC-4EB5-BA24-DB55799A0B85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31748" name="Picture 4" descr="10">
            <a:extLst>
              <a:ext uri="{FF2B5EF4-FFF2-40B4-BE49-F238E27FC236}">
                <a16:creationId xmlns:a16="http://schemas.microsoft.com/office/drawing/2014/main" id="{0E993AAD-A752-4080-BA7B-FB4D0A3B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459163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2">
            <a:extLst>
              <a:ext uri="{FF2B5EF4-FFF2-40B4-BE49-F238E27FC236}">
                <a16:creationId xmlns:a16="http://schemas.microsoft.com/office/drawing/2014/main" id="{57FF9AC1-AFD9-4BA4-98ED-311F32CA4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Combination Systems</a:t>
            </a:r>
          </a:p>
        </p:txBody>
      </p:sp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10FBF4EA-847A-4054-8580-8B6BEEDB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59C306-4563-46F3-8E43-A4A567559451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32772" name="Picture 6" descr="10">
            <a:extLst>
              <a:ext uri="{FF2B5EF4-FFF2-40B4-BE49-F238E27FC236}">
                <a16:creationId xmlns:a16="http://schemas.microsoft.com/office/drawing/2014/main" id="{DE768CDC-C6F8-40AD-B9F9-CA46177F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1752600"/>
            <a:ext cx="5426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>
            <a:extLst>
              <a:ext uri="{FF2B5EF4-FFF2-40B4-BE49-F238E27FC236}">
                <a16:creationId xmlns:a16="http://schemas.microsoft.com/office/drawing/2014/main" id="{63478AAE-1953-48CC-AFAF-CD0B035A8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Probability Review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Random Variables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PDFs and CDFs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Mean and Variance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Reliability Estimation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Failure rate and the bathtub curve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Reliability &amp; MTTF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Application to single components (MIL-SPEC)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System Reliability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Series systems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Parallel systems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000" dirty="0"/>
              <a:t>Combination systems</a:t>
            </a:r>
          </a:p>
        </p:txBody>
      </p:sp>
      <p:sp>
        <p:nvSpPr>
          <p:cNvPr id="27653" name="AutoShape 2">
            <a:extLst>
              <a:ext uri="{FF2B5EF4-FFF2-40B4-BE49-F238E27FC236}">
                <a16:creationId xmlns:a16="http://schemas.microsoft.com/office/drawing/2014/main" id="{E470A923-EAB7-43ED-8EDD-05433AA88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8.4 Summary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CD3BABF0-C029-4EBB-916D-62794F61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A165B-832A-449D-AF5B-CEB41D7203CB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>
            <a:extLst>
              <a:ext uri="{FF2B5EF4-FFF2-40B4-BE49-F238E27FC236}">
                <a16:creationId xmlns:a16="http://schemas.microsoft.com/office/drawing/2014/main" id="{17DA78DD-E7C6-4739-8F91-E4830B283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300" dirty="0"/>
              <a:t>By the end of this chapter, you should: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/>
              <a:t>Have a familiarity with the basic principles of probability and understand how they apply to reliability theory.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/>
              <a:t>Understand the mathematical definition and meaning of failure rate, reliability, and mean time to failure.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/>
              <a:t>Understand how to determine the reliability of a component.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/>
              <a:t>Understand how to </a:t>
            </a:r>
            <a:r>
              <a:rPr lang="en-US" sz="2300" dirty="0" err="1"/>
              <a:t>derate</a:t>
            </a:r>
            <a:r>
              <a:rPr lang="en-US" sz="2300" dirty="0"/>
              <a:t> the power of electronic components for use under different operating temperatures.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300" dirty="0"/>
              <a:t>Understand how to determine the reliability of different system configurations. </a:t>
            </a:r>
          </a:p>
        </p:txBody>
      </p:sp>
      <p:sp>
        <p:nvSpPr>
          <p:cNvPr id="8197" name="AutoShape 2">
            <a:extLst>
              <a:ext uri="{FF2B5EF4-FFF2-40B4-BE49-F238E27FC236}">
                <a16:creationId xmlns:a16="http://schemas.microsoft.com/office/drawing/2014/main" id="{C1294BC9-E697-4554-BD33-B822DDC65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Learning Objectives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A95C8867-A1F5-412D-931E-3907F5E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26CF0A-2494-4B43-95AA-E7F398939244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C09268B7-7937-47F2-9A1F-3DBA60612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/>
              <a:t>Definitions</a:t>
            </a:r>
          </a:p>
          <a:p>
            <a:r>
              <a:rPr lang="en-US" altLang="en-US"/>
              <a:t>Experiment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Event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Event Space</a:t>
            </a:r>
          </a:p>
        </p:txBody>
      </p:sp>
      <p:sp>
        <p:nvSpPr>
          <p:cNvPr id="9221" name="AutoShape 2">
            <a:extLst>
              <a:ext uri="{FF2B5EF4-FFF2-40B4-BE49-F238E27FC236}">
                <a16:creationId xmlns:a16="http://schemas.microsoft.com/office/drawing/2014/main" id="{B8BA292B-8582-43A7-BF74-AD105065D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8.1 Probability Review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5B7C0DA8-2290-4D28-AA53-A9E10B98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14D8B3-D77D-4056-A268-081FECC028B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008F2635-3B92-423A-A219-DC03B096E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r>
              <a:rPr lang="en-US" altLang="en-US"/>
              <a:t>What is an axiom?</a:t>
            </a:r>
          </a:p>
          <a:p>
            <a:endParaRPr lang="en-US" altLang="en-US"/>
          </a:p>
          <a:p>
            <a:r>
              <a:rPr lang="en-US" altLang="en-US"/>
              <a:t>2 of the 3 axioms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0245" name="AutoShape 2">
            <a:extLst>
              <a:ext uri="{FF2B5EF4-FFF2-40B4-BE49-F238E27FC236}">
                <a16:creationId xmlns:a16="http://schemas.microsoft.com/office/drawing/2014/main" id="{24E21144-225F-479D-9624-9C1BDFD29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Axioms of Probability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FB31BD46-9825-430D-804B-E4507CB7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E9720B-6550-422C-8D9C-55BD3C92BD9D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964D5966-D588-4386-8B20-416AA08B6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a </a:t>
            </a:r>
            <a:r>
              <a:rPr lang="en-US" altLang="en-US" i="1"/>
              <a:t>random variable</a:t>
            </a:r>
            <a:r>
              <a:rPr lang="en-US" altLang="en-US"/>
              <a:t> (RV)?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What is a PDF?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Math Definition</a:t>
            </a:r>
          </a:p>
        </p:txBody>
      </p:sp>
      <p:sp>
        <p:nvSpPr>
          <p:cNvPr id="11269" name="AutoShape 2">
            <a:extLst>
              <a:ext uri="{FF2B5EF4-FFF2-40B4-BE49-F238E27FC236}">
                <a16:creationId xmlns:a16="http://schemas.microsoft.com/office/drawing/2014/main" id="{94D2D73F-08EB-43E9-AD62-F2633595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Probability Density Functions 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BDAD4F47-5F44-4BFA-9070-5A777B51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6D6A3-0B1F-44F7-B8B4-5B107B28046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3D932246-984C-4C4F-AAF6-C902B67FF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Normal Density</a:t>
            </a:r>
          </a:p>
        </p:txBody>
      </p:sp>
      <p:sp>
        <p:nvSpPr>
          <p:cNvPr id="1030" name="AutoShape 2">
            <a:extLst>
              <a:ext uri="{FF2B5EF4-FFF2-40B4-BE49-F238E27FC236}">
                <a16:creationId xmlns:a16="http://schemas.microsoft.com/office/drawing/2014/main" id="{6ACCE817-5D13-47CD-9903-C3E9D1EFA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Common PDFs</a:t>
            </a:r>
          </a:p>
        </p:txBody>
      </p:sp>
      <p:sp>
        <p:nvSpPr>
          <p:cNvPr id="1028" name="Slide Number Placeholder 5">
            <a:extLst>
              <a:ext uri="{FF2B5EF4-FFF2-40B4-BE49-F238E27FC236}">
                <a16:creationId xmlns:a16="http://schemas.microsoft.com/office/drawing/2014/main" id="{ADD80DD2-3CD0-4DB4-999F-297D26B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3A189-B220-4558-8C24-ECB0B7A435C5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2" name="Picture 4" descr="10">
            <a:extLst>
              <a:ext uri="{FF2B5EF4-FFF2-40B4-BE49-F238E27FC236}">
                <a16:creationId xmlns:a16="http://schemas.microsoft.com/office/drawing/2014/main" id="{C05F3229-9B52-4A3B-9DBD-F36D823D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8262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6">
            <a:extLst>
              <a:ext uri="{FF2B5EF4-FFF2-40B4-BE49-F238E27FC236}">
                <a16:creationId xmlns:a16="http://schemas.microsoft.com/office/drawing/2014/main" id="{A123EAB0-2A43-431B-B2E5-6A8A2A34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C4CF6A2E-CD6C-428B-A15C-515CE11F4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828800"/>
          <a:ext cx="34290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295400" imgH="419100" progId="Equation.3">
                  <p:embed/>
                </p:oleObj>
              </mc:Choice>
              <mc:Fallback>
                <p:oleObj name="Equation" r:id="rId4" imgW="12954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34290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1DC8820C-80D2-45BD-9F7B-7EFE41D30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Uniform Density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054" name="AutoShape 2">
            <a:extLst>
              <a:ext uri="{FF2B5EF4-FFF2-40B4-BE49-F238E27FC236}">
                <a16:creationId xmlns:a16="http://schemas.microsoft.com/office/drawing/2014/main" id="{F5468651-2A64-495B-8242-E230D98F4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Common PDFs</a:t>
            </a:r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D89D3B9A-C4BB-4637-80B8-F45D8505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8C3CF6-4A10-4718-9A53-DE21D81927E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4C62CE5-3BC2-43E6-8248-C044E3D3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B543636D-A012-419F-BE52-38C429DC4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905000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320227" imgH="330057" progId="Equation.3">
                  <p:embed/>
                </p:oleObj>
              </mc:Choice>
              <mc:Fallback>
                <p:oleObj name="Equation" r:id="rId3" imgW="1320227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3657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 descr="10">
            <a:extLst>
              <a:ext uri="{FF2B5EF4-FFF2-40B4-BE49-F238E27FC236}">
                <a16:creationId xmlns:a16="http://schemas.microsoft.com/office/drawing/2014/main" id="{0BC15DF1-3FAC-40F9-9EDD-5CAC928C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971800"/>
            <a:ext cx="74374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3C2B583C-A786-43AA-9957-270E5B4E9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Reliability (defn)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Failure Rate</a:t>
            </a:r>
          </a:p>
        </p:txBody>
      </p:sp>
      <p:sp>
        <p:nvSpPr>
          <p:cNvPr id="12293" name="AutoShape 2">
            <a:extLst>
              <a:ext uri="{FF2B5EF4-FFF2-40B4-BE49-F238E27FC236}">
                <a16:creationId xmlns:a16="http://schemas.microsoft.com/office/drawing/2014/main" id="{25F9E0E3-E0AA-4668-8FF0-EC61F0A94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8.2 Reliability Prediction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E321BD7B-D900-41F8-B48A-48644B39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F8F725-DF59-4549-92B7-3588469C98D7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" id="{661CD92A-C36D-4F2B-8E41-E5885149E24D}" vid="{4C2F1882-CADC-4979-8569-ECF27F875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defaultTheme</Template>
  <TotalTime>1915</TotalTime>
  <Words>373</Words>
  <Application>Microsoft Office PowerPoint</Application>
  <PresentationFormat>On-screen Show (4:3)</PresentationFormat>
  <Paragraphs>122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Lucida Sans Unicode</vt:lpstr>
      <vt:lpstr>Wingdings 3</vt:lpstr>
      <vt:lpstr>Verdana</vt:lpstr>
      <vt:lpstr>Wingdings 2</vt:lpstr>
      <vt:lpstr>Times New Roman</vt:lpstr>
      <vt:lpstr>Tahoma</vt:lpstr>
      <vt:lpstr>Symbol</vt:lpstr>
      <vt:lpstr>Wingdings</vt:lpstr>
      <vt:lpstr>defaultTheme</vt:lpstr>
      <vt:lpstr>Microsoft Equation 3.0</vt:lpstr>
      <vt:lpstr>Chapter 8 – System Reliability</vt:lpstr>
      <vt:lpstr>Motivation</vt:lpstr>
      <vt:lpstr>Learning Objectives</vt:lpstr>
      <vt:lpstr>8.1 Probability Review</vt:lpstr>
      <vt:lpstr>Axioms of Probability</vt:lpstr>
      <vt:lpstr>Probability Density Functions </vt:lpstr>
      <vt:lpstr>Common PDFs</vt:lpstr>
      <vt:lpstr>Common PDFs</vt:lpstr>
      <vt:lpstr>8.2 Reliability Prediction</vt:lpstr>
      <vt:lpstr>The Bathtub Curve</vt:lpstr>
      <vt:lpstr>Derivations</vt:lpstr>
      <vt:lpstr>Failure Rate Estimates</vt:lpstr>
      <vt:lpstr>Failure rate estimates</vt:lpstr>
      <vt:lpstr>Example 8.4</vt:lpstr>
      <vt:lpstr>Physical Model</vt:lpstr>
      <vt:lpstr>Resistive Model</vt:lpstr>
      <vt:lpstr>Physical Model with Heat Sink</vt:lpstr>
      <vt:lpstr>Resistive Model</vt:lpstr>
      <vt:lpstr>Power Derating Curve</vt:lpstr>
      <vt:lpstr>8.3 System Reliability</vt:lpstr>
      <vt:lpstr>Series Systems</vt:lpstr>
      <vt:lpstr>Parallel Systems</vt:lpstr>
      <vt:lpstr>Parallel System Model</vt:lpstr>
      <vt:lpstr>Combination Systems</vt:lpstr>
      <vt:lpstr>8.4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 Design For Electrical and Computer Engineering</dc:title>
  <dc:creator>Ralph M. Ford</dc:creator>
  <cp:lastModifiedBy>Coulston, Christopher CIV USNA Annapolis</cp:lastModifiedBy>
  <cp:revision>53</cp:revision>
  <dcterms:created xsi:type="dcterms:W3CDTF">2002-09-10T02:06:34Z</dcterms:created>
  <dcterms:modified xsi:type="dcterms:W3CDTF">2024-09-09T16:47:02Z</dcterms:modified>
</cp:coreProperties>
</file>