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7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44A93E-391A-F2F1-F21A-62C648DB4D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F631E-0080-B638-BE2C-E090C9D7F9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D8C733A-D44E-447F-AF24-83B6EB4DA26C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F62EB5-15D2-CBF5-8804-DB59BBE7E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A5E086-CFF4-CADA-107C-47D0E450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E668-3B49-2E37-21DA-4B7D581B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BC778-732D-64E6-F2FC-A085508BF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3CD8B88-74DC-4B71-A3A2-268E54EE60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3293A9F4-5F52-EE3A-55A8-7F8C7F5286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0EF52810-FC03-FB6A-C756-F8219ECB2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3B1B06A2-83D4-2D62-E288-E3C31D27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98F1021-22AA-4446-89DF-41A1942A555B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41048BEA-1E66-E7DE-FE84-7F3701C0C99D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DD3D6D07-6376-E3F3-E1C4-76C47314553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F621027F-C018-2C3C-DC10-EB072FB8F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57543533-02B4-2405-F864-EE06ABF0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2D73ACC8-CF19-FDEC-0E41-9A42E202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E95DEE-DFC3-2687-4042-303A0E708BC5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29">
            <a:extLst>
              <a:ext uri="{FF2B5EF4-FFF2-40B4-BE49-F238E27FC236}">
                <a16:creationId xmlns:a16="http://schemas.microsoft.com/office/drawing/2014/main" id="{28DEE7E3-1E7F-9A39-C841-691E3DBC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FFFFFF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04C9C2-75D6-4317-97A0-E79520DAE5EA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10" name="Footer Placeholder 18">
            <a:extLst>
              <a:ext uri="{FF2B5EF4-FFF2-40B4-BE49-F238E27FC236}">
                <a16:creationId xmlns:a16="http://schemas.microsoft.com/office/drawing/2014/main" id="{9B1B6E5C-17EE-9AE5-D823-17C65354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1">
                    <a:tint val="2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6">
            <a:extLst>
              <a:ext uri="{FF2B5EF4-FFF2-40B4-BE49-F238E27FC236}">
                <a16:creationId xmlns:a16="http://schemas.microsoft.com/office/drawing/2014/main" id="{671E9D11-640A-C98A-D62F-623DDF9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BD3740-B124-4E6C-8D63-8C460E3E6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8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00E2-926E-9569-8F07-86005B7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C65178-2DB9-4BE4-B1BB-DAA9B3E1B467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4BC0-352B-3916-9B6B-491E966B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9A0F-445F-E6C0-D7A0-47EBDEC9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777CD-0332-42AB-A643-49F38A058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7147-DC45-4561-F9D3-7FA68CEE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86205A-73A5-4360-A5E2-8354E4D29903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2574-DE3C-CCEB-98F5-509C4731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22AA-6C50-289B-D771-68E7689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86CA4-85D4-4E5C-8ECB-2E838B7EAD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5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2B9D37-9C54-890E-53D5-12F4F1AA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22C0C2-D12E-4B4D-99BF-AAB8DA56D3D9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2E28AD-31DC-42C8-6925-F876ABBD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81909D-5573-AD81-16BA-693CF0B2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510A7-E4CA-4AD7-A3A2-48413EF19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3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F712F4F2-710F-3721-C1D2-88EA998DA3D8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4C15E97C-54EC-273E-9DE1-44123ECE6D7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5AD8FAF-48BA-D733-00BC-00952E4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2B5115-B88A-40CD-BA03-C7E73CF52F55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A56BEDF-D4FC-3E77-0469-8518901C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CD608B-AD9F-FBD0-DB43-9EB8E9E0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C8A9A-5E7F-4A81-B92D-5AB06B2B0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21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1A9AF7B0-C5C2-15C4-C463-39D0B0F2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EC2EA3-3B49-43B3-99D4-62F4E1DCD5F8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2600E9C-CAFE-33EC-80D0-3EA247B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19D4FB6-3B7E-39CE-A136-7D458C6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6C710-45C7-43BA-8950-B47AFDAF7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76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8674D-D80F-0257-BBD6-C77B36BF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C88EA42-5EFD-42AA-9532-39AB2DFB863C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70337-64A9-FBB3-B9FC-8762CA25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77644-0A23-C7FA-3F9B-0D48C052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72446-195C-4536-9FD3-90ED7366DD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03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9976C68-9908-5A32-95A4-508CEB4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324937-E987-4446-8C68-E9255B02518F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06D4F24-67DD-5552-76FE-CEC3272D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A622ED-03A9-D841-3432-A2EA56F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FD147-244D-45C5-942B-A5550F12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38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528E0-5747-A04A-B98B-5070665C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F225C5-2165-4279-A990-F991480A1503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6EB7-31CC-A63B-9C9F-7F3BE73F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69AC-80A2-20D3-6E55-3F88E24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A78D9-B3CB-4E02-A1E3-9B9C5609D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9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05A77-E85B-B448-CEB4-ADE8FE8A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C92501-89D8-4C6D-9545-E21CF447CB75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2E4C7-1991-E73B-C7CB-B71F74B6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E0DC-7D09-3898-7E49-76CA54E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D3283-D0F6-4E67-A39F-B2CEDA008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54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CEF53F02-0627-7379-A4C6-E450ACFD764D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BD6063A4-F98A-2608-3F3E-1E151E5BC92B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F063BA4-5E79-7518-D9C7-AFEBBF54515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790A73-22E0-8087-5FD6-8109F01FA2A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1">
            <a:extLst>
              <a:ext uri="{FF2B5EF4-FFF2-40B4-BE49-F238E27FC236}">
                <a16:creationId xmlns:a16="http://schemas.microsoft.com/office/drawing/2014/main" id="{0AF73EB2-DE38-494A-691C-002261956BC0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2">
            <a:extLst>
              <a:ext uri="{FF2B5EF4-FFF2-40B4-BE49-F238E27FC236}">
                <a16:creationId xmlns:a16="http://schemas.microsoft.com/office/drawing/2014/main" id="{D556CB6C-64E5-1CB8-422C-E8355F109D1B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B9446F60-D0C7-6392-1916-6864ADEA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909CA6A-1F76-4B4C-9C49-5FDF244ECAF1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3FF237A-F5E6-396D-106B-ED5B703A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43240A6-3729-D908-1BA1-36FB521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5728B-0C0B-4233-846D-B2D357F08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copyright.gif">
            <a:extLst>
              <a:ext uri="{FF2B5EF4-FFF2-40B4-BE49-F238E27FC236}">
                <a16:creationId xmlns:a16="http://schemas.microsoft.com/office/drawing/2014/main" id="{0550F24F-9578-9B25-8BD3-468EDC7439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E6BEBDA-A02F-31B1-406E-D61DB6839B7F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B2D3997-FF0E-571B-606D-48509B06770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6585DD6-ED0D-2DE6-28DE-A0DB80B9AF25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673608-8CC9-2244-2D08-76ACCCA0BA1D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5477B32A-71EB-5B44-0D4B-2F7DEB3F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82" name="Text Placeholder 29">
            <a:extLst>
              <a:ext uri="{FF2B5EF4-FFF2-40B4-BE49-F238E27FC236}">
                <a16:creationId xmlns:a16="http://schemas.microsoft.com/office/drawing/2014/main" id="{A1E93537-9AEC-A05F-E518-80DDDA6C20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0FB0EE-E213-7DC5-F748-E0D5F33F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EFD4806-01C3-4B81-9500-26193124E64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4" name="Picture 4" descr="cover">
            <a:extLst>
              <a:ext uri="{FF2B5EF4-FFF2-40B4-BE49-F238E27FC236}">
                <a16:creationId xmlns:a16="http://schemas.microsoft.com/office/drawing/2014/main" id="{600BB195-6103-ED1E-1DA7-3F0EAEF14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>
            <a:extLst>
              <a:ext uri="{FF2B5EF4-FFF2-40B4-BE49-F238E27FC236}">
                <a16:creationId xmlns:a16="http://schemas.microsoft.com/office/drawing/2014/main" id="{3582E000-CC2A-0C43-D61B-D779856957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Appendix B – Decision Making with AHP</a:t>
            </a:r>
          </a:p>
        </p:txBody>
      </p:sp>
      <p:pic>
        <p:nvPicPr>
          <p:cNvPr id="15363" name="Picture 4" descr="cover">
            <a:extLst>
              <a:ext uri="{FF2B5EF4-FFF2-40B4-BE49-F238E27FC236}">
                <a16:creationId xmlns:a16="http://schemas.microsoft.com/office/drawing/2014/main" id="{16E6CF29-E029-576A-35E8-2A676D41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1">
            <a:extLst>
              <a:ext uri="{FF2B5EF4-FFF2-40B4-BE49-F238E27FC236}">
                <a16:creationId xmlns:a16="http://schemas.microsoft.com/office/drawing/2014/main" id="{9A11E108-9CD5-2C95-75F8-2EB56454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vehicle costs are $21,026 (Honda), $18,183 (Hyundai), and $21,989 (Toyota).</a:t>
            </a:r>
          </a:p>
          <a:p>
            <a:r>
              <a:rPr lang="en-US" altLang="en-US"/>
              <a:t>Direct quantitative comparison possible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11 </a:t>
            </a:r>
            <a:r>
              <a:rPr lang="en-US" altLang="en-US"/>
              <a:t>= 0.86,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12</a:t>
            </a:r>
            <a:r>
              <a:rPr lang="en-US" altLang="en-US"/>
              <a:t>= 1, and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13</a:t>
            </a:r>
            <a:r>
              <a:rPr lang="en-US" altLang="en-US"/>
              <a:t>= 0.83</a:t>
            </a:r>
          </a:p>
          <a:p>
            <a:r>
              <a:rPr lang="en-US" altLang="en-US"/>
              <a:t>Normalized to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11 </a:t>
            </a:r>
            <a:r>
              <a:rPr lang="en-US" altLang="en-US"/>
              <a:t>= 0.32,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12 </a:t>
            </a:r>
            <a:r>
              <a:rPr lang="en-US" altLang="en-US"/>
              <a:t>= 0.37, and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13 </a:t>
            </a:r>
            <a:r>
              <a:rPr lang="en-US" altLang="en-US"/>
              <a:t>= 0.31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C6BF2-C425-CFE8-C99E-C7A21986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Rate relative to </a:t>
            </a:r>
            <a:r>
              <a:rPr lang="en-US" u="sng" dirty="0"/>
              <a:t>cost</a:t>
            </a: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F3D2A3D0-A6EE-397C-B43F-D33B4A93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1">
            <a:extLst>
              <a:ext uri="{FF2B5EF4-FFF2-40B4-BE49-F238E27FC236}">
                <a16:creationId xmlns:a16="http://schemas.microsoft.com/office/drawing/2014/main" id="{AC6B52B0-3779-EDF8-AA44-B798152D0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9718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330200" progId="Equation.3">
                  <p:embed/>
                </p:oleObj>
              </mc:Choice>
              <mc:Fallback>
                <p:oleObj name="Equation" r:id="rId2" imgW="825500" imgH="330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10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77BE240A-4EE8-ADBB-F9A9-22F817DD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metric from US National Highway Transportation Safety Association – 5 star rating system.</a:t>
            </a:r>
          </a:p>
          <a:p>
            <a:r>
              <a:rPr lang="en-US" altLang="en-US"/>
              <a:t>Produces the following normalized ratings: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 baseline="-25000"/>
              <a:t>1 </a:t>
            </a:r>
            <a:r>
              <a:rPr lang="en-US" altLang="en-US"/>
              <a:t>= 0.34,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22</a:t>
            </a:r>
            <a:r>
              <a:rPr lang="en-US" altLang="en-US" baseline="-25000"/>
              <a:t> </a:t>
            </a:r>
            <a:r>
              <a:rPr lang="en-US" altLang="en-US"/>
              <a:t>= 0.34, and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23</a:t>
            </a:r>
            <a:r>
              <a:rPr lang="en-US" altLang="en-US" baseline="-25000"/>
              <a:t> </a:t>
            </a:r>
            <a:r>
              <a:rPr lang="en-US" altLang="en-US"/>
              <a:t>= 0.32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EAC92-C616-C7A2-DBC0-95FFF0F3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Rate relative to </a:t>
            </a:r>
            <a:r>
              <a:rPr lang="en-US" u="sng" dirty="0"/>
              <a:t>safety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E5685D43-979B-BEAC-B85D-81B1EE18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subjective =&gt; need to quantify subjective opinion</a:t>
            </a:r>
          </a:p>
          <a:p>
            <a:r>
              <a:rPr lang="en-US" altLang="en-US"/>
              <a:t>Use paired comparison to do so, with same scale as before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44D1ED-0F84-F54A-D6DE-7436D8E5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Rate relative to </a:t>
            </a:r>
            <a:r>
              <a:rPr lang="en-US" u="sng" dirty="0"/>
              <a:t>design styling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727C64-F806-2F51-4D5A-CDAD92DC2DE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52800"/>
          <a:ext cx="6400800" cy="2620963"/>
        </p:xfrm>
        <a:graphic>
          <a:graphicData uri="http://schemas.openxmlformats.org/drawingml/2006/table">
            <a:tbl>
              <a:tblPr/>
              <a:tblGrid>
                <a:gridCol w="173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61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 CRV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Design Rating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 CRV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0.11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 Tucson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0.31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0.58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1D9A10CD-59D8-FB5E-55FC-B287BE5B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/>
          <a:lstStyle/>
          <a:p>
            <a:r>
              <a:rPr lang="en-US" altLang="en-US"/>
              <a:t>Again, use paired comparison to quantify subjective ratings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114EBF-26FD-E6DD-06DF-F6CB5F4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Rate relative to </a:t>
            </a:r>
            <a:r>
              <a:rPr lang="en-US" u="sng" dirty="0"/>
              <a:t>brand name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AF8D6-D806-17BF-969E-B3C4C8B6E14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667000"/>
          <a:ext cx="6400800" cy="3124200"/>
        </p:xfrm>
        <a:graphic>
          <a:graphicData uri="http://schemas.openxmlformats.org/drawingml/2006/table">
            <a:tbl>
              <a:tblPr/>
              <a:tblGrid>
                <a:gridCol w="181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4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CRV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 Tucson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Brand-name rating 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 CRV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0.44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 Tucson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0.12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0.44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24F3B-B496-41A9-3AFE-A4404F32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4: Compute Scores for Alternatives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CB399-B9E0-BF3A-6CC8-5D81D2571BAB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752600"/>
          <a:ext cx="6934200" cy="3581400"/>
        </p:xfrm>
        <a:graphic>
          <a:graphicData uri="http://schemas.openxmlformats.org/drawingml/2006/table">
            <a:tbl>
              <a:tblPr/>
              <a:tblGrid>
                <a:gridCol w="157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604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 CR-V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 Tucson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Safety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0.46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Design styling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0.31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0.58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Brand-name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0.05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0.44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cs typeface="Arial"/>
                        </a:rPr>
                        <a:t>0.44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16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</a:rPr>
                        <a:t>0.31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</a:rPr>
                        <a:t>0.35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044C0035-4DD7-A028-00DB-61EA11FE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Scores are close, thus all are pretty good choices (based on criteria).</a:t>
            </a:r>
          </a:p>
          <a:p>
            <a:r>
              <a:rPr lang="en-US" altLang="en-US"/>
              <a:t>Toyota RAV4 has the highest</a:t>
            </a:r>
          </a:p>
          <a:p>
            <a:r>
              <a:rPr lang="en-US" altLang="en-US"/>
              <a:t>Toyota beats the Hyundai, based on design styling and brand name recognition.</a:t>
            </a:r>
          </a:p>
          <a:p>
            <a:r>
              <a:rPr lang="en-US" altLang="en-US"/>
              <a:t>If cost and safety were given greater weight, the Hyundai would beat the Toyota.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0AB9F-293D-BA49-E97F-06CBBB5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5: Review the Decision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8FBBD0-381E-1B89-D18A-0ACF26AAD2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1295400"/>
          <a:ext cx="7315200" cy="5141913"/>
        </p:xfrm>
        <a:graphic>
          <a:graphicData uri="http://schemas.openxmlformats.org/drawingml/2006/table">
            <a:tbl>
              <a:tblPr/>
              <a:tblGrid>
                <a:gridCol w="16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21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Honda CR-V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Hyundai Tucson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RAV4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Purchase 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Operating Cost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Fuel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0.67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Insurance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0.36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Safety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Design Styling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0.20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Interior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0.60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0.20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Exterior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0.20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808080"/>
                          </a:solidFill>
                          <a:latin typeface="Arial"/>
                          <a:ea typeface="Times New Roman"/>
                        </a:rPr>
                        <a:t>0.40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Brand-name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0.04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0.44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0.44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29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0.35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0.33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1385DB6-C6A8-822F-5500-392473C8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B.2 </a:t>
            </a:r>
            <a:r>
              <a:rPr lang="en-US" dirty="0" err="1"/>
              <a:t>Hierarichical</a:t>
            </a:r>
            <a:r>
              <a:rPr lang="en-US" dirty="0"/>
              <a:t> Decision Criteria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4589B-A4D7-9786-359D-BCCD67C7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Ideally, criteria are selected prior to alternatives.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Criterion weights can be selected a number of ways. Paired comparison is one way, and it can be used to reduce bias.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Sum of weight should be normalized to 1.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If quantitative data is </a:t>
            </a:r>
            <a:r>
              <a:rPr lang="en-US" dirty="0" err="1"/>
              <a:t>availble</a:t>
            </a:r>
            <a:r>
              <a:rPr lang="en-US" dirty="0"/>
              <a:t> for ratings of alternatives relative to criteria, use it.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Otherwise, must use semi-qualitative approach, such as paired comparison.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Review the final result critically.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EEA73-889B-482A-E50B-3DD29BAF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B.3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2E23981C-EB2B-4672-00E2-4518F4C7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Decision making is a hallmark of design.</a:t>
            </a:r>
          </a:p>
          <a:p>
            <a:r>
              <a:rPr lang="en-US" altLang="en-US"/>
              <a:t>Often faced with multiple alternatives and criteria against which decision must be made.</a:t>
            </a:r>
          </a:p>
          <a:p>
            <a:r>
              <a:rPr lang="en-US" altLang="en-US"/>
              <a:t>Analytical Hierarchy Process (AHP) is a well-known an intutive method.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/>
          </a:p>
          <a:p>
            <a:pPr algn="ctr">
              <a:buFont typeface="Wingdings 3" panose="05040102010807070707" pitchFamily="18" charset="2"/>
              <a:buNone/>
            </a:pPr>
            <a:r>
              <a:rPr lang="en-US" altLang="en-US" i="1"/>
              <a:t>Making good decisions is a crucial skill at every level.</a:t>
            </a:r>
            <a:r>
              <a:rPr lang="en-US" altLang="en-US"/>
              <a:t>—Peter Drucker</a:t>
            </a:r>
            <a:endParaRPr lang="en-US" altLang="en-US" i="1"/>
          </a:p>
          <a:p>
            <a:pPr>
              <a:buFont typeface="Wingdings 3" panose="05040102010807070707" pitchFamily="18" charset="2"/>
              <a:buNone/>
            </a:pP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F1904-2753-EB93-6EDA-86F1623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AA855-09E8-A4F9-E080-9FD946C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Decision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54ED5-8DE6-9538-F065-9ECD15EC05DB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447800"/>
          <a:ext cx="7162800" cy="4419600"/>
        </p:xfrm>
        <a:graphic>
          <a:graphicData uri="http://schemas.openxmlformats.org/drawingml/2006/table">
            <a:tbl>
              <a:tblPr/>
              <a:tblGrid>
                <a:gridCol w="98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157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Alternative 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Alternative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Alternative 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5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1n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 dirty="0">
                          <a:latin typeface="Times New Roman"/>
                          <a:ea typeface="Times New Roman"/>
                        </a:rPr>
                        <a:t>21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2n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</a:t>
                      </a:r>
                      <a:r>
                        <a:rPr lang="en-US" sz="1800" b="1" i="1">
                          <a:latin typeface="Palatino Linotype"/>
                          <a:ea typeface="Times New Roman"/>
                        </a:rPr>
                        <a:t>m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m1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>
                          <a:latin typeface="Times New Roman"/>
                          <a:ea typeface="Times New Roman"/>
                        </a:rPr>
                        <a:t>m2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i="1" dirty="0"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en-US" sz="1800" i="1" baseline="-25000" dirty="0" err="1">
                          <a:latin typeface="Times New Roman"/>
                          <a:ea typeface="Times New Roman"/>
                        </a:rPr>
                        <a:t>mn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60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26" name="Object 16">
            <a:extLst>
              <a:ext uri="{FF2B5EF4-FFF2-40B4-BE49-F238E27FC236}">
                <a16:creationId xmlns:a16="http://schemas.microsoft.com/office/drawing/2014/main" id="{5FAA4234-C6A3-63CD-E8B2-DF00E34DF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362200"/>
          <a:ext cx="38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215619" progId="Equation.3">
                  <p:embed/>
                </p:oleObj>
              </mc:Choice>
              <mc:Fallback>
                <p:oleObj name="Equation" r:id="rId2" imgW="177569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81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>
            <a:extLst>
              <a:ext uri="{FF2B5EF4-FFF2-40B4-BE49-F238E27FC236}">
                <a16:creationId xmlns:a16="http://schemas.microsoft.com/office/drawing/2014/main" id="{62B4CC4D-8915-CFFC-7D55-FDE3FF9D1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86100"/>
          <a:ext cx="466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215713" progId="Equation.3">
                  <p:embed/>
                </p:oleObj>
              </mc:Choice>
              <mc:Fallback>
                <p:oleObj name="Equation" r:id="rId4" imgW="190335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86100"/>
                        <a:ext cx="466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>
            <a:extLst>
              <a:ext uri="{FF2B5EF4-FFF2-40B4-BE49-F238E27FC236}">
                <a16:creationId xmlns:a16="http://schemas.microsoft.com/office/drawing/2014/main" id="{FF6F65B4-16F1-A4FB-3A42-F7E99410F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01" imgH="190252" progId="Equation.3">
                  <p:embed/>
                </p:oleObj>
              </mc:Choice>
              <mc:Fallback>
                <p:oleObj name="Equation" r:id="rId6" imgW="76101" imgH="1902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381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>
            <a:extLst>
              <a:ext uri="{FF2B5EF4-FFF2-40B4-BE49-F238E27FC236}">
                <a16:creationId xmlns:a16="http://schemas.microsoft.com/office/drawing/2014/main" id="{E4183C9E-F88A-A469-FEDB-53ECFBB6F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48100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01" imgH="190252" progId="Equation.3">
                  <p:embed/>
                </p:oleObj>
              </mc:Choice>
              <mc:Fallback>
                <p:oleObj name="Equation" r:id="rId8" imgW="76101" imgH="1902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48100"/>
                        <a:ext cx="457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>
            <a:extLst>
              <a:ext uri="{FF2B5EF4-FFF2-40B4-BE49-F238E27FC236}">
                <a16:creationId xmlns:a16="http://schemas.microsoft.com/office/drawing/2014/main" id="{E7CE151A-8313-D73D-2D99-BC7055690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619" imgH="215619" progId="Equation.3">
                  <p:embed/>
                </p:oleObj>
              </mc:Choice>
              <mc:Fallback>
                <p:oleObj name="Equation" r:id="rId9" imgW="21561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4">
            <a:extLst>
              <a:ext uri="{FF2B5EF4-FFF2-40B4-BE49-F238E27FC236}">
                <a16:creationId xmlns:a16="http://schemas.microsoft.com/office/drawing/2014/main" id="{E4E21117-88FC-226F-7B39-A08AB3ECD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257800"/>
          <a:ext cx="10810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300" imgH="431800" progId="Equation.3">
                  <p:embed/>
                </p:oleObj>
              </mc:Choice>
              <mc:Fallback>
                <p:oleObj name="Equation" r:id="rId11" imgW="876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10810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3">
            <a:extLst>
              <a:ext uri="{FF2B5EF4-FFF2-40B4-BE49-F238E27FC236}">
                <a16:creationId xmlns:a16="http://schemas.microsoft.com/office/drawing/2014/main" id="{6A91FF53-7946-7BDF-D9E6-A969E7CE7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257800"/>
          <a:ext cx="1096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88614" imgH="431613" progId="Equation.3">
                  <p:embed/>
                </p:oleObj>
              </mc:Choice>
              <mc:Fallback>
                <p:oleObj name="Equation" r:id="rId13" imgW="888614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1096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">
            <a:extLst>
              <a:ext uri="{FF2B5EF4-FFF2-40B4-BE49-F238E27FC236}">
                <a16:creationId xmlns:a16="http://schemas.microsoft.com/office/drawing/2014/main" id="{6239713B-39A4-07D9-8328-7A455B1EB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81600"/>
          <a:ext cx="1096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8614" imgH="431613" progId="Equation.3">
                  <p:embed/>
                </p:oleObj>
              </mc:Choice>
              <mc:Fallback>
                <p:oleObj name="Equation" r:id="rId15" imgW="888614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096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937717-3176-1083-549B-AB3581B7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Determine the selection criteria.</a:t>
            </a:r>
          </a:p>
          <a:p>
            <a:pPr marL="62407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Determine the criteria weightings.</a:t>
            </a:r>
          </a:p>
          <a:p>
            <a:pPr marL="62407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Identify and rate alternatives relative to the criteria. </a:t>
            </a:r>
          </a:p>
          <a:p>
            <a:pPr marL="62407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Compute scores for the alternatives.</a:t>
            </a:r>
          </a:p>
          <a:p>
            <a:pPr marL="624078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Review the decision.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60478-A8A7-FDCB-B12A-1D168B8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Steps of AHP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3C51DE4B-BF38-D598-C126-B2349847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Decision = select car to purchase</a:t>
            </a:r>
          </a:p>
          <a:p>
            <a:r>
              <a:rPr lang="en-US" altLang="en-US"/>
              <a:t>Step 1: Determine Criteria</a:t>
            </a:r>
          </a:p>
          <a:p>
            <a:pPr marL="879475" lvl="1" indent="-514350">
              <a:buFont typeface="Lucida Sans Unicode" panose="020B0602030504020204" pitchFamily="34" charset="0"/>
              <a:buAutoNum type="arabicPeriod"/>
            </a:pPr>
            <a:r>
              <a:rPr lang="en-US" altLang="en-US"/>
              <a:t>Purchase cost</a:t>
            </a:r>
          </a:p>
          <a:p>
            <a:pPr marL="879475" lvl="1" indent="-514350">
              <a:buFont typeface="Lucida Sans Unicode" panose="020B0602030504020204" pitchFamily="34" charset="0"/>
              <a:buAutoNum type="arabicPeriod"/>
            </a:pPr>
            <a:r>
              <a:rPr lang="en-US" altLang="en-US"/>
              <a:t>Safety</a:t>
            </a:r>
          </a:p>
          <a:p>
            <a:pPr marL="879475" lvl="1" indent="-514350">
              <a:buFont typeface="Lucida Sans Unicode" panose="020B0602030504020204" pitchFamily="34" charset="0"/>
              <a:buAutoNum type="arabicPeriod"/>
            </a:pPr>
            <a:r>
              <a:rPr lang="en-US" altLang="en-US"/>
              <a:t>Design styling</a:t>
            </a:r>
          </a:p>
          <a:p>
            <a:pPr marL="879475" lvl="1" indent="-514350">
              <a:buFont typeface="Lucida Sans Unicode" panose="020B0602030504020204" pitchFamily="34" charset="0"/>
              <a:buAutoNum type="arabicPeriod"/>
            </a:pPr>
            <a:r>
              <a:rPr lang="en-US" altLang="en-US"/>
              <a:t>Brand-name recognition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A2BA5-D742-F371-7D29-AD0E8F60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B.1 Apply AHP for Car Purchase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F125BC44-70F6-F1D4-E0F7-3FC9678C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select weightings of criteria (relative importance)</a:t>
            </a:r>
          </a:p>
          <a:p>
            <a:r>
              <a:rPr lang="en-US" altLang="en-US"/>
              <a:t>Number of ways – one is pairwise comparison</a:t>
            </a:r>
          </a:p>
          <a:p>
            <a:r>
              <a:rPr lang="en-US" altLang="en-US"/>
              <a:t>Compare each criterion to all others with following scale</a:t>
            </a:r>
          </a:p>
          <a:p>
            <a:pPr algn="ctr">
              <a:buFont typeface="Wingdings 3" panose="05040102010807070707" pitchFamily="18" charset="2"/>
              <a:buNone/>
            </a:pPr>
            <a:endParaRPr lang="en-US" altLang="en-US"/>
          </a:p>
          <a:p>
            <a:pPr algn="ctr">
              <a:buFont typeface="Wingdings 3" panose="05040102010807070707" pitchFamily="18" charset="2"/>
              <a:buNone/>
            </a:pPr>
            <a:r>
              <a:rPr lang="en-US" altLang="en-US"/>
              <a:t>1 = equal, 3 = moderate, 5 = strong, 7 = very strong, 9 = extreme.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15663-1CDF-4050-2CE9-D05CC016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2 – Select </a:t>
            </a:r>
            <a:r>
              <a:rPr lang="en-US" dirty="0" err="1"/>
              <a:t>Weighings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B948A-AF2D-0E0C-681C-BAE190BA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2 (paired comparison)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B0566-234B-8003-CF2C-4B116F662A1C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752600"/>
          <a:ext cx="6172200" cy="3810000"/>
        </p:xfrm>
        <a:graphic>
          <a:graphicData uri="http://schemas.openxmlformats.org/drawingml/2006/table">
            <a:tbl>
              <a:tblPr/>
              <a:tblGrid>
                <a:gridCol w="142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Purchase cost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Safety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Brand-name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Purchase cost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Safety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1/5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Brand-name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1/7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1/9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608A1-E97E-A9A4-CFDD-3686A540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Paired comparison w/reduced bias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C0FEE4-2DEB-A860-7909-96D005A2C2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524000"/>
          <a:ext cx="8001000" cy="44196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Purchase cost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Safety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Brand-name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Geometric </a:t>
                      </a: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Mean </a:t>
                      </a: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Weights</a:t>
                      </a: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Purchase cost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2.1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Safety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2.6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Design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0.12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>
                          <a:latin typeface="Palatino Linotype"/>
                          <a:ea typeface="Times New Roman"/>
                          <a:cs typeface="Times New Roman"/>
                        </a:rPr>
                        <a:t>Brand-name</a:t>
                      </a:r>
                      <a:endParaRPr lang="en-US" sz="18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61377151-E5C2-F1AE-B821-AEDF8D87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Alternatives are determined to be:</a:t>
            </a:r>
          </a:p>
          <a:p>
            <a:r>
              <a:rPr lang="en-US" altLang="en-US"/>
              <a:t>Honda CRV</a:t>
            </a:r>
          </a:p>
          <a:p>
            <a:r>
              <a:rPr lang="en-US" altLang="en-US"/>
              <a:t>Hyundai Tucson</a:t>
            </a:r>
          </a:p>
          <a:p>
            <a:r>
              <a:rPr lang="en-US" altLang="en-US"/>
              <a:t>Toyota RAV4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All 2006 model year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EEEC2-959D-4D23-7887-4F2326D4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3: Identify Alternatives &amp; Rate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724</Words>
  <Application>Microsoft Office PowerPoint</Application>
  <PresentationFormat>On-screen Show (4:3)</PresentationFormat>
  <Paragraphs>261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Lucida Sans Unicode</vt:lpstr>
      <vt:lpstr>Arial</vt:lpstr>
      <vt:lpstr>Wingdings 3</vt:lpstr>
      <vt:lpstr>Verdana</vt:lpstr>
      <vt:lpstr>Wingdings 2</vt:lpstr>
      <vt:lpstr>Calibri</vt:lpstr>
      <vt:lpstr>Palatino Linotype</vt:lpstr>
      <vt:lpstr>Times New Roman</vt:lpstr>
      <vt:lpstr>Symbol</vt:lpstr>
      <vt:lpstr>Concourse</vt:lpstr>
      <vt:lpstr>Microsoft Equation 3.0</vt:lpstr>
      <vt:lpstr>Appendix B – Decision Making with AHP</vt:lpstr>
      <vt:lpstr>Motivation</vt:lpstr>
      <vt:lpstr>A Decision Matrix</vt:lpstr>
      <vt:lpstr>Steps of AHP</vt:lpstr>
      <vt:lpstr>B.1 Apply AHP for Car Purchase</vt:lpstr>
      <vt:lpstr>Step 2 – Select Weighings</vt:lpstr>
      <vt:lpstr>Step 2 (paired comparison)</vt:lpstr>
      <vt:lpstr>Paired comparison w/reduced bias</vt:lpstr>
      <vt:lpstr>Step 3: Identify Alternatives &amp; Rate </vt:lpstr>
      <vt:lpstr>Rate relative to cost</vt:lpstr>
      <vt:lpstr>Rate relative to safety</vt:lpstr>
      <vt:lpstr>Rate relative to design styling</vt:lpstr>
      <vt:lpstr>Rate relative to brand name</vt:lpstr>
      <vt:lpstr>Step 4: Compute Scores for Alternatives</vt:lpstr>
      <vt:lpstr>Step 5: Review the Decision</vt:lpstr>
      <vt:lpstr>B.2 Hierarichical Decision Criteria</vt:lpstr>
      <vt:lpstr>B.3 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Ralph M. Ford</dc:creator>
  <cp:lastModifiedBy>Chris Coulston</cp:lastModifiedBy>
  <cp:revision>3</cp:revision>
  <dcterms:created xsi:type="dcterms:W3CDTF">2007-07-02T16:55:25Z</dcterms:created>
  <dcterms:modified xsi:type="dcterms:W3CDTF">2024-09-17T12:30:53Z</dcterms:modified>
</cp:coreProperties>
</file>