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73" r:id="rId2"/>
    <p:sldId id="257" r:id="rId3"/>
    <p:sldId id="299" r:id="rId4"/>
    <p:sldId id="274" r:id="rId5"/>
    <p:sldId id="275" r:id="rId6"/>
    <p:sldId id="276" r:id="rId7"/>
    <p:sldId id="277" r:id="rId8"/>
    <p:sldId id="278" r:id="rId9"/>
    <p:sldId id="279" r:id="rId10"/>
    <p:sldId id="280" r:id="rId11"/>
    <p:sldId id="281" r:id="rId12"/>
    <p:sldId id="282" r:id="rId13"/>
    <p:sldId id="283" r:id="rId14"/>
    <p:sldId id="284" r:id="rId15"/>
    <p:sldId id="297" r:id="rId16"/>
    <p:sldId id="298" r:id="rId17"/>
    <p:sldId id="285" r:id="rId18"/>
    <p:sldId id="286" r:id="rId19"/>
    <p:sldId id="287" r:id="rId20"/>
    <p:sldId id="288" r:id="rId21"/>
    <p:sldId id="289" r:id="rId22"/>
    <p:sldId id="290" r:id="rId23"/>
    <p:sldId id="291" r:id="rId24"/>
    <p:sldId id="292" r:id="rId25"/>
    <p:sldId id="293" r:id="rId26"/>
    <p:sldId id="294" r:id="rId27"/>
    <p:sldId id="295" r:id="rId28"/>
    <p:sldId id="296" r:id="rId2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1" d="100"/>
          <a:sy n="61" d="100"/>
        </p:scale>
        <p:origin x="53" y="8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F4BFAE8-79CF-BEC0-B2B3-7C9B117AC2EC}"/>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8F5F4332-2DB5-2053-88C2-B337C04B7587}"/>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870A2989-0361-400B-AADF-171F2A866243}" type="datetimeFigureOut">
              <a:rPr lang="en-US"/>
              <a:pPr>
                <a:defRPr/>
              </a:pPr>
              <a:t>9/17/2024</a:t>
            </a:fld>
            <a:endParaRPr lang="en-US"/>
          </a:p>
        </p:txBody>
      </p:sp>
      <p:sp>
        <p:nvSpPr>
          <p:cNvPr id="4" name="Slide Image Placeholder 3">
            <a:extLst>
              <a:ext uri="{FF2B5EF4-FFF2-40B4-BE49-F238E27FC236}">
                <a16:creationId xmlns:a16="http://schemas.microsoft.com/office/drawing/2014/main" id="{3D3FF0C4-6D21-4B58-7CD5-011F22A0A0C0}"/>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052B38C2-3BDD-2ED6-4594-97CF92BB6552}"/>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E6BFE3DC-3E91-7DCD-F352-ABBE2952D5BE}"/>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E826B6C7-216F-26EE-3189-BE4F101DB07E}"/>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9E094BDD-8D5F-4A0D-8A88-05E5D4A5EED4}"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a16="http://schemas.microsoft.com/office/drawing/2014/main" id="{B948649D-82C4-3F41-B4B1-62DEB1DF989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a:extLst>
              <a:ext uri="{FF2B5EF4-FFF2-40B4-BE49-F238E27FC236}">
                <a16:creationId xmlns:a16="http://schemas.microsoft.com/office/drawing/2014/main" id="{9D886F82-3E4A-2839-5359-8EA8DAA465F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latin typeface="Arial" panose="020B0604020202020204" pitchFamily="34" charset="0"/>
            </a:endParaRPr>
          </a:p>
        </p:txBody>
      </p:sp>
      <p:sp>
        <p:nvSpPr>
          <p:cNvPr id="31748" name="Slide Number Placeholder 3">
            <a:extLst>
              <a:ext uri="{FF2B5EF4-FFF2-40B4-BE49-F238E27FC236}">
                <a16:creationId xmlns:a16="http://schemas.microsoft.com/office/drawing/2014/main" id="{1921452B-22A5-BCBF-8C71-449AED046539}"/>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5FB0D93-A1C3-4E7E-8BF9-D6E1371DEFA8}" type="slidenum">
              <a:rPr lang="en-US" altLang="en-US"/>
              <a:pPr eaLnBrk="1" hangingPunct="1"/>
              <a:t>1</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Right Triangle 1">
            <a:extLst>
              <a:ext uri="{FF2B5EF4-FFF2-40B4-BE49-F238E27FC236}">
                <a16:creationId xmlns:a16="http://schemas.microsoft.com/office/drawing/2014/main" id="{F1AA9A0D-3C39-C5EB-0D8E-441888196C7B}"/>
              </a:ext>
            </a:extLst>
          </p:cNvPr>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3" name="Group 18">
            <a:extLst>
              <a:ext uri="{FF2B5EF4-FFF2-40B4-BE49-F238E27FC236}">
                <a16:creationId xmlns:a16="http://schemas.microsoft.com/office/drawing/2014/main" id="{C8F47FC0-FCBC-338E-4521-45E01156B8E7}"/>
              </a:ext>
            </a:extLst>
          </p:cNvPr>
          <p:cNvGrpSpPr>
            <a:grpSpLocks/>
          </p:cNvGrpSpPr>
          <p:nvPr/>
        </p:nvGrpSpPr>
        <p:grpSpPr bwMode="auto">
          <a:xfrm>
            <a:off x="-3175" y="4953000"/>
            <a:ext cx="9147175" cy="1911350"/>
            <a:chOff x="-3765" y="4832896"/>
            <a:chExt cx="9147765" cy="2032192"/>
          </a:xfrm>
        </p:grpSpPr>
        <p:sp>
          <p:nvSpPr>
            <p:cNvPr id="4" name="Freeform 16">
              <a:extLst>
                <a:ext uri="{FF2B5EF4-FFF2-40B4-BE49-F238E27FC236}">
                  <a16:creationId xmlns:a16="http://schemas.microsoft.com/office/drawing/2014/main" id="{06B6BAFE-84C8-D75E-2403-A23EB53E7900}"/>
                </a:ext>
              </a:extLst>
            </p:cNvPr>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5" name="Freeform 18">
              <a:extLst>
                <a:ext uri="{FF2B5EF4-FFF2-40B4-BE49-F238E27FC236}">
                  <a16:creationId xmlns:a16="http://schemas.microsoft.com/office/drawing/2014/main" id="{8039CC53-A655-EE34-BC78-E060B2EE0D77}"/>
                </a:ext>
              </a:extLst>
            </p:cNvPr>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6" name="Freeform 19">
              <a:extLst>
                <a:ext uri="{FF2B5EF4-FFF2-40B4-BE49-F238E27FC236}">
                  <a16:creationId xmlns:a16="http://schemas.microsoft.com/office/drawing/2014/main" id="{F26C0639-262E-6E58-3949-A4549305EAC0}"/>
                </a:ext>
              </a:extLst>
            </p:cNvPr>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7" name="Straight Connector 6">
              <a:extLst>
                <a:ext uri="{FF2B5EF4-FFF2-40B4-BE49-F238E27FC236}">
                  <a16:creationId xmlns:a16="http://schemas.microsoft.com/office/drawing/2014/main" id="{7B5F0247-E65C-B4E9-49C0-6901F2AAB7C7}"/>
                </a:ext>
              </a:extLst>
            </p:cNvPr>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8" name="Date Placeholder 29">
            <a:extLst>
              <a:ext uri="{FF2B5EF4-FFF2-40B4-BE49-F238E27FC236}">
                <a16:creationId xmlns:a16="http://schemas.microsoft.com/office/drawing/2014/main" id="{3645B2AC-43B3-DAEB-0EC5-359724134401}"/>
              </a:ext>
            </a:extLst>
          </p:cNvPr>
          <p:cNvSpPr>
            <a:spLocks noGrp="1"/>
          </p:cNvSpPr>
          <p:nvPr>
            <p:ph type="dt" sz="half" idx="10"/>
          </p:nvPr>
        </p:nvSpPr>
        <p:spPr>
          <a:xfrm>
            <a:off x="6727825" y="6408738"/>
            <a:ext cx="1919288" cy="365125"/>
          </a:xfrm>
          <a:prstGeom prst="rect">
            <a:avLst/>
          </a:prstGeom>
        </p:spPr>
        <p:txBody>
          <a:bodyPr/>
          <a:lstStyle>
            <a:lvl1pPr fontAlgn="auto">
              <a:spcBef>
                <a:spcPts val="0"/>
              </a:spcBef>
              <a:spcAft>
                <a:spcPts val="0"/>
              </a:spcAft>
              <a:defRPr>
                <a:solidFill>
                  <a:srgbClr val="FFFFFF"/>
                </a:solidFill>
                <a:latin typeface="+mn-lt"/>
                <a:cs typeface="+mn-cs"/>
              </a:defRPr>
            </a:lvl1pPr>
            <a:extLst/>
          </a:lstStyle>
          <a:p>
            <a:pPr>
              <a:defRPr/>
            </a:pPr>
            <a:fld id="{6FEC398B-D246-48DA-8817-A13738AF61BC}" type="datetimeFigureOut">
              <a:rPr lang="en-US"/>
              <a:pPr>
                <a:defRPr/>
              </a:pPr>
              <a:t>9/17/2024</a:t>
            </a:fld>
            <a:endParaRPr lang="en-US"/>
          </a:p>
        </p:txBody>
      </p:sp>
      <p:sp>
        <p:nvSpPr>
          <p:cNvPr id="10" name="Footer Placeholder 18">
            <a:extLst>
              <a:ext uri="{FF2B5EF4-FFF2-40B4-BE49-F238E27FC236}">
                <a16:creationId xmlns:a16="http://schemas.microsoft.com/office/drawing/2014/main" id="{2270D81A-5879-6B13-E9EC-4E0DFC6ED7FE}"/>
              </a:ext>
            </a:extLst>
          </p:cNvPr>
          <p:cNvSpPr>
            <a:spLocks noGrp="1"/>
          </p:cNvSpPr>
          <p:nvPr>
            <p:ph type="ftr" sz="quarter" idx="11"/>
          </p:nvPr>
        </p:nvSpPr>
        <p:spPr>
          <a:xfrm>
            <a:off x="4379913" y="6408738"/>
            <a:ext cx="2351087" cy="365125"/>
          </a:xfrm>
          <a:prstGeom prst="rect">
            <a:avLst/>
          </a:prstGeom>
        </p:spPr>
        <p:txBody>
          <a:bodyPr/>
          <a:lstStyle>
            <a:lvl1pPr fontAlgn="auto">
              <a:spcBef>
                <a:spcPts val="0"/>
              </a:spcBef>
              <a:spcAft>
                <a:spcPts val="0"/>
              </a:spcAft>
              <a:defRPr>
                <a:solidFill>
                  <a:schemeClr val="accent1">
                    <a:tint val="20000"/>
                  </a:schemeClr>
                </a:solidFill>
                <a:latin typeface="+mn-lt"/>
                <a:cs typeface="+mn-cs"/>
              </a:defRPr>
            </a:lvl1pPr>
            <a:extLst/>
          </a:lstStyle>
          <a:p>
            <a:pPr>
              <a:defRPr/>
            </a:pPr>
            <a:endParaRPr lang="en-US"/>
          </a:p>
        </p:txBody>
      </p:sp>
      <p:sp>
        <p:nvSpPr>
          <p:cNvPr id="11" name="Slide Number Placeholder 26">
            <a:extLst>
              <a:ext uri="{FF2B5EF4-FFF2-40B4-BE49-F238E27FC236}">
                <a16:creationId xmlns:a16="http://schemas.microsoft.com/office/drawing/2014/main" id="{7F5772AE-0ABF-1A1B-09E5-2059CA12F05F}"/>
              </a:ext>
            </a:extLst>
          </p:cNvPr>
          <p:cNvSpPr>
            <a:spLocks noGrp="1"/>
          </p:cNvSpPr>
          <p:nvPr>
            <p:ph type="sldNum" sz="quarter" idx="12"/>
          </p:nvPr>
        </p:nvSpPr>
        <p:spPr/>
        <p:txBody>
          <a:bodyPr/>
          <a:lstStyle>
            <a:lvl1pPr>
              <a:defRPr>
                <a:solidFill>
                  <a:srgbClr val="FFFFFF"/>
                </a:solidFill>
              </a:defRPr>
            </a:lvl1pPr>
          </a:lstStyle>
          <a:p>
            <a:fld id="{38A49453-9E43-42BA-A48E-C2F3F0152C7B}" type="slidenum">
              <a:rPr lang="en-US" altLang="en-US"/>
              <a:pPr/>
              <a:t>‹#›</a:t>
            </a:fld>
            <a:endParaRPr lang="en-US" altLang="en-US"/>
          </a:p>
        </p:txBody>
      </p:sp>
    </p:spTree>
    <p:extLst>
      <p:ext uri="{BB962C8B-B14F-4D97-AF65-F5344CB8AC3E}">
        <p14:creationId xmlns:p14="http://schemas.microsoft.com/office/powerpoint/2010/main" val="3940558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9908E4-4B64-6D48-C114-4E47B443C77D}"/>
              </a:ext>
            </a:extLst>
          </p:cNvPr>
          <p:cNvSpPr>
            <a:spLocks noGrp="1"/>
          </p:cNvSpPr>
          <p:nvPr>
            <p:ph type="dt" sz="half" idx="10"/>
          </p:nvPr>
        </p:nvSpPr>
        <p:spPr>
          <a:xfrm>
            <a:off x="6727825" y="6408738"/>
            <a:ext cx="1919288" cy="365125"/>
          </a:xfrm>
          <a:prstGeom prst="rect">
            <a:avLst/>
          </a:prstGeom>
        </p:spPr>
        <p:txBody>
          <a:bodyPr/>
          <a:lstStyle>
            <a:lvl1pPr fontAlgn="auto">
              <a:spcBef>
                <a:spcPts val="0"/>
              </a:spcBef>
              <a:spcAft>
                <a:spcPts val="0"/>
              </a:spcAft>
              <a:defRPr>
                <a:latin typeface="+mn-lt"/>
                <a:cs typeface="+mn-cs"/>
              </a:defRPr>
            </a:lvl1pPr>
            <a:extLst/>
          </a:lstStyle>
          <a:p>
            <a:pPr>
              <a:defRPr/>
            </a:pPr>
            <a:fld id="{E8D3CE58-D180-4A22-82F1-42121B2565BF}" type="datetimeFigureOut">
              <a:rPr lang="en-US"/>
              <a:pPr>
                <a:defRPr/>
              </a:pPr>
              <a:t>9/17/2024</a:t>
            </a:fld>
            <a:endParaRPr lang="en-US"/>
          </a:p>
        </p:txBody>
      </p:sp>
      <p:sp>
        <p:nvSpPr>
          <p:cNvPr id="5" name="Footer Placeholder 4">
            <a:extLst>
              <a:ext uri="{FF2B5EF4-FFF2-40B4-BE49-F238E27FC236}">
                <a16:creationId xmlns:a16="http://schemas.microsoft.com/office/drawing/2014/main" id="{DFCB0294-2004-6F30-CE7F-E7F6506E55F4}"/>
              </a:ext>
            </a:extLst>
          </p:cNvPr>
          <p:cNvSpPr>
            <a:spLocks noGrp="1"/>
          </p:cNvSpPr>
          <p:nvPr>
            <p:ph type="ftr" sz="quarter" idx="11"/>
          </p:nvPr>
        </p:nvSpPr>
        <p:spPr>
          <a:xfrm>
            <a:off x="4379913" y="6408738"/>
            <a:ext cx="2351087" cy="365125"/>
          </a:xfrm>
          <a:prstGeom prst="rect">
            <a:avLst/>
          </a:prstGeom>
        </p:spPr>
        <p:txBody>
          <a:bodyPr/>
          <a:lstStyle>
            <a:lvl1pPr fontAlgn="auto">
              <a:spcBef>
                <a:spcPts val="0"/>
              </a:spcBef>
              <a:spcAft>
                <a:spcPts val="0"/>
              </a:spcAft>
              <a:defRPr>
                <a:latin typeface="+mn-lt"/>
                <a:cs typeface="+mn-cs"/>
              </a:defRPr>
            </a:lvl1pPr>
            <a:extLst/>
          </a:lstStyle>
          <a:p>
            <a:pPr>
              <a:defRPr/>
            </a:pPr>
            <a:endParaRPr lang="en-US"/>
          </a:p>
        </p:txBody>
      </p:sp>
      <p:sp>
        <p:nvSpPr>
          <p:cNvPr id="6" name="Slide Number Placeholder 5">
            <a:extLst>
              <a:ext uri="{FF2B5EF4-FFF2-40B4-BE49-F238E27FC236}">
                <a16:creationId xmlns:a16="http://schemas.microsoft.com/office/drawing/2014/main" id="{E9DEEA02-3DCB-5A9A-A572-69AC37402E62}"/>
              </a:ext>
            </a:extLst>
          </p:cNvPr>
          <p:cNvSpPr>
            <a:spLocks noGrp="1"/>
          </p:cNvSpPr>
          <p:nvPr>
            <p:ph type="sldNum" sz="quarter" idx="12"/>
          </p:nvPr>
        </p:nvSpPr>
        <p:spPr/>
        <p:txBody>
          <a:bodyPr/>
          <a:lstStyle>
            <a:lvl1pPr>
              <a:defRPr/>
            </a:lvl1pPr>
          </a:lstStyle>
          <a:p>
            <a:fld id="{89F26F65-4ADC-4B9D-939A-62A82ABC75A6}" type="slidenum">
              <a:rPr lang="en-US" altLang="en-US"/>
              <a:pPr/>
              <a:t>‹#›</a:t>
            </a:fld>
            <a:endParaRPr lang="en-US" altLang="en-US"/>
          </a:p>
        </p:txBody>
      </p:sp>
    </p:spTree>
    <p:extLst>
      <p:ext uri="{BB962C8B-B14F-4D97-AF65-F5344CB8AC3E}">
        <p14:creationId xmlns:p14="http://schemas.microsoft.com/office/powerpoint/2010/main" val="1550555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7A412E-F753-0732-2FE1-3ECC1B5FFAE5}"/>
              </a:ext>
            </a:extLst>
          </p:cNvPr>
          <p:cNvSpPr>
            <a:spLocks noGrp="1"/>
          </p:cNvSpPr>
          <p:nvPr>
            <p:ph type="dt" sz="half" idx="10"/>
          </p:nvPr>
        </p:nvSpPr>
        <p:spPr>
          <a:xfrm>
            <a:off x="6727825" y="6408738"/>
            <a:ext cx="1919288" cy="365125"/>
          </a:xfrm>
          <a:prstGeom prst="rect">
            <a:avLst/>
          </a:prstGeom>
        </p:spPr>
        <p:txBody>
          <a:bodyPr/>
          <a:lstStyle>
            <a:lvl1pPr fontAlgn="auto">
              <a:spcBef>
                <a:spcPts val="0"/>
              </a:spcBef>
              <a:spcAft>
                <a:spcPts val="0"/>
              </a:spcAft>
              <a:defRPr>
                <a:latin typeface="+mn-lt"/>
                <a:cs typeface="+mn-cs"/>
              </a:defRPr>
            </a:lvl1pPr>
            <a:extLst/>
          </a:lstStyle>
          <a:p>
            <a:pPr>
              <a:defRPr/>
            </a:pPr>
            <a:fld id="{5BDDCD76-FC2F-4A0D-80FF-6B9CEDEAC04E}" type="datetimeFigureOut">
              <a:rPr lang="en-US"/>
              <a:pPr>
                <a:defRPr/>
              </a:pPr>
              <a:t>9/17/2024</a:t>
            </a:fld>
            <a:endParaRPr lang="en-US"/>
          </a:p>
        </p:txBody>
      </p:sp>
      <p:sp>
        <p:nvSpPr>
          <p:cNvPr id="5" name="Footer Placeholder 4">
            <a:extLst>
              <a:ext uri="{FF2B5EF4-FFF2-40B4-BE49-F238E27FC236}">
                <a16:creationId xmlns:a16="http://schemas.microsoft.com/office/drawing/2014/main" id="{C036DE90-D58B-E09B-5E18-FFAC331B84CF}"/>
              </a:ext>
            </a:extLst>
          </p:cNvPr>
          <p:cNvSpPr>
            <a:spLocks noGrp="1"/>
          </p:cNvSpPr>
          <p:nvPr>
            <p:ph type="ftr" sz="quarter" idx="11"/>
          </p:nvPr>
        </p:nvSpPr>
        <p:spPr>
          <a:xfrm>
            <a:off x="4379913" y="6408738"/>
            <a:ext cx="2351087" cy="365125"/>
          </a:xfrm>
          <a:prstGeom prst="rect">
            <a:avLst/>
          </a:prstGeom>
        </p:spPr>
        <p:txBody>
          <a:bodyPr/>
          <a:lstStyle>
            <a:lvl1pPr fontAlgn="auto">
              <a:spcBef>
                <a:spcPts val="0"/>
              </a:spcBef>
              <a:spcAft>
                <a:spcPts val="0"/>
              </a:spcAft>
              <a:defRPr>
                <a:latin typeface="+mn-lt"/>
                <a:cs typeface="+mn-cs"/>
              </a:defRPr>
            </a:lvl1pPr>
            <a:extLst/>
          </a:lstStyle>
          <a:p>
            <a:pPr>
              <a:defRPr/>
            </a:pPr>
            <a:endParaRPr lang="en-US"/>
          </a:p>
        </p:txBody>
      </p:sp>
      <p:sp>
        <p:nvSpPr>
          <p:cNvPr id="6" name="Slide Number Placeholder 5">
            <a:extLst>
              <a:ext uri="{FF2B5EF4-FFF2-40B4-BE49-F238E27FC236}">
                <a16:creationId xmlns:a16="http://schemas.microsoft.com/office/drawing/2014/main" id="{8715335C-F6A5-71E2-1438-062F6CA6D500}"/>
              </a:ext>
            </a:extLst>
          </p:cNvPr>
          <p:cNvSpPr>
            <a:spLocks noGrp="1"/>
          </p:cNvSpPr>
          <p:nvPr>
            <p:ph type="sldNum" sz="quarter" idx="12"/>
          </p:nvPr>
        </p:nvSpPr>
        <p:spPr/>
        <p:txBody>
          <a:bodyPr/>
          <a:lstStyle>
            <a:lvl1pPr>
              <a:defRPr/>
            </a:lvl1pPr>
          </a:lstStyle>
          <a:p>
            <a:fld id="{B64309BE-10CF-4E77-829B-6A7242C2DF7E}" type="slidenum">
              <a:rPr lang="en-US" altLang="en-US"/>
              <a:pPr/>
              <a:t>‹#›</a:t>
            </a:fld>
            <a:endParaRPr lang="en-US" altLang="en-US"/>
          </a:p>
        </p:txBody>
      </p:sp>
    </p:spTree>
    <p:extLst>
      <p:ext uri="{BB962C8B-B14F-4D97-AF65-F5344CB8AC3E}">
        <p14:creationId xmlns:p14="http://schemas.microsoft.com/office/powerpoint/2010/main" val="2743008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p:txBody>
          <a:bodyPr rtlCol="0"/>
          <a:lstStyle/>
          <a:p>
            <a:r>
              <a:rPr lang="en-US"/>
              <a:t>Click to edit Master title style</a:t>
            </a:r>
          </a:p>
        </p:txBody>
      </p:sp>
      <p:sp>
        <p:nvSpPr>
          <p:cNvPr id="2" name="Date Placeholder 3">
            <a:extLst>
              <a:ext uri="{FF2B5EF4-FFF2-40B4-BE49-F238E27FC236}">
                <a16:creationId xmlns:a16="http://schemas.microsoft.com/office/drawing/2014/main" id="{B5683A9E-334C-FE88-D348-C406A906CB10}"/>
              </a:ext>
            </a:extLst>
          </p:cNvPr>
          <p:cNvSpPr>
            <a:spLocks noGrp="1"/>
          </p:cNvSpPr>
          <p:nvPr>
            <p:ph type="dt" sz="half" idx="10"/>
          </p:nvPr>
        </p:nvSpPr>
        <p:spPr>
          <a:xfrm>
            <a:off x="6727825" y="6408738"/>
            <a:ext cx="1919288" cy="365125"/>
          </a:xfrm>
          <a:prstGeom prst="rect">
            <a:avLst/>
          </a:prstGeom>
        </p:spPr>
        <p:txBody>
          <a:bodyPr/>
          <a:lstStyle>
            <a:lvl1pPr fontAlgn="auto">
              <a:spcBef>
                <a:spcPts val="0"/>
              </a:spcBef>
              <a:spcAft>
                <a:spcPts val="0"/>
              </a:spcAft>
              <a:defRPr>
                <a:latin typeface="+mn-lt"/>
                <a:cs typeface="+mn-cs"/>
              </a:defRPr>
            </a:lvl1pPr>
            <a:extLst/>
          </a:lstStyle>
          <a:p>
            <a:pPr>
              <a:defRPr/>
            </a:pPr>
            <a:fld id="{26662EF7-8B8B-4687-8340-68960AEB0BBA}" type="datetimeFigureOut">
              <a:rPr lang="en-US"/>
              <a:pPr>
                <a:defRPr/>
              </a:pPr>
              <a:t>9/17/2024</a:t>
            </a:fld>
            <a:endParaRPr lang="en-US"/>
          </a:p>
        </p:txBody>
      </p:sp>
      <p:sp>
        <p:nvSpPr>
          <p:cNvPr id="4" name="Footer Placeholder 4">
            <a:extLst>
              <a:ext uri="{FF2B5EF4-FFF2-40B4-BE49-F238E27FC236}">
                <a16:creationId xmlns:a16="http://schemas.microsoft.com/office/drawing/2014/main" id="{E2E1E8E1-603B-6F29-1C3F-630C80781499}"/>
              </a:ext>
            </a:extLst>
          </p:cNvPr>
          <p:cNvSpPr>
            <a:spLocks noGrp="1"/>
          </p:cNvSpPr>
          <p:nvPr>
            <p:ph type="ftr" sz="quarter" idx="11"/>
          </p:nvPr>
        </p:nvSpPr>
        <p:spPr>
          <a:xfrm>
            <a:off x="4379913" y="6408738"/>
            <a:ext cx="2351087" cy="365125"/>
          </a:xfrm>
          <a:prstGeom prst="rect">
            <a:avLst/>
          </a:prstGeom>
        </p:spPr>
        <p:txBody>
          <a:bodyPr/>
          <a:lstStyle>
            <a:lvl1pPr fontAlgn="auto">
              <a:spcBef>
                <a:spcPts val="0"/>
              </a:spcBef>
              <a:spcAft>
                <a:spcPts val="0"/>
              </a:spcAft>
              <a:defRPr>
                <a:latin typeface="+mn-lt"/>
                <a:cs typeface="+mn-cs"/>
              </a:defRPr>
            </a:lvl1pPr>
            <a:extLst/>
          </a:lstStyle>
          <a:p>
            <a:pPr>
              <a:defRPr/>
            </a:pPr>
            <a:endParaRPr lang="en-US"/>
          </a:p>
        </p:txBody>
      </p:sp>
      <p:sp>
        <p:nvSpPr>
          <p:cNvPr id="5" name="Slide Number Placeholder 5">
            <a:extLst>
              <a:ext uri="{FF2B5EF4-FFF2-40B4-BE49-F238E27FC236}">
                <a16:creationId xmlns:a16="http://schemas.microsoft.com/office/drawing/2014/main" id="{1AAB72B3-1988-D4BC-9B2C-1BBC3DD82D90}"/>
              </a:ext>
            </a:extLst>
          </p:cNvPr>
          <p:cNvSpPr>
            <a:spLocks noGrp="1"/>
          </p:cNvSpPr>
          <p:nvPr>
            <p:ph type="sldNum" sz="quarter" idx="12"/>
          </p:nvPr>
        </p:nvSpPr>
        <p:spPr/>
        <p:txBody>
          <a:bodyPr/>
          <a:lstStyle>
            <a:lvl1pPr>
              <a:defRPr/>
            </a:lvl1pPr>
          </a:lstStyle>
          <a:p>
            <a:fld id="{2A364D79-2B94-4DBC-A7EA-267CA30E1685}" type="slidenum">
              <a:rPr lang="en-US" altLang="en-US"/>
              <a:pPr/>
              <a:t>‹#›</a:t>
            </a:fld>
            <a:endParaRPr lang="en-US" altLang="en-US"/>
          </a:p>
        </p:txBody>
      </p:sp>
    </p:spTree>
    <p:extLst>
      <p:ext uri="{BB962C8B-B14F-4D97-AF65-F5344CB8AC3E}">
        <p14:creationId xmlns:p14="http://schemas.microsoft.com/office/powerpoint/2010/main" val="1427718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Chevron 10">
            <a:extLst>
              <a:ext uri="{FF2B5EF4-FFF2-40B4-BE49-F238E27FC236}">
                <a16:creationId xmlns:a16="http://schemas.microsoft.com/office/drawing/2014/main" id="{BE99B2F6-E5ED-CF4D-C695-EB79E0E2E77C}"/>
              </a:ext>
            </a:extLst>
          </p:cNvPr>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a:p>
        </p:txBody>
      </p:sp>
      <p:sp>
        <p:nvSpPr>
          <p:cNvPr id="5" name="Chevron 15">
            <a:extLst>
              <a:ext uri="{FF2B5EF4-FFF2-40B4-BE49-F238E27FC236}">
                <a16:creationId xmlns:a16="http://schemas.microsoft.com/office/drawing/2014/main" id="{C28D3F21-08A4-993E-0F08-E6FCF93283DF}"/>
              </a:ext>
            </a:extLst>
          </p:cNvPr>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6" name="Date Placeholder 3">
            <a:extLst>
              <a:ext uri="{FF2B5EF4-FFF2-40B4-BE49-F238E27FC236}">
                <a16:creationId xmlns:a16="http://schemas.microsoft.com/office/drawing/2014/main" id="{ACEF2630-B5F2-884E-219F-5006246FCD22}"/>
              </a:ext>
            </a:extLst>
          </p:cNvPr>
          <p:cNvSpPr>
            <a:spLocks noGrp="1"/>
          </p:cNvSpPr>
          <p:nvPr>
            <p:ph type="dt" sz="half" idx="10"/>
          </p:nvPr>
        </p:nvSpPr>
        <p:spPr>
          <a:xfrm>
            <a:off x="6727825" y="6408738"/>
            <a:ext cx="1919288" cy="365125"/>
          </a:xfrm>
          <a:prstGeom prst="rect">
            <a:avLst/>
          </a:prstGeom>
        </p:spPr>
        <p:txBody>
          <a:bodyPr/>
          <a:lstStyle>
            <a:lvl1pPr fontAlgn="auto">
              <a:spcBef>
                <a:spcPts val="0"/>
              </a:spcBef>
              <a:spcAft>
                <a:spcPts val="0"/>
              </a:spcAft>
              <a:defRPr>
                <a:latin typeface="+mn-lt"/>
                <a:cs typeface="+mn-cs"/>
              </a:defRPr>
            </a:lvl1pPr>
            <a:extLst/>
          </a:lstStyle>
          <a:p>
            <a:pPr>
              <a:defRPr/>
            </a:pPr>
            <a:fld id="{61A28199-3ED9-4D96-85C6-7DF092ACD645}" type="datetimeFigureOut">
              <a:rPr lang="en-US"/>
              <a:pPr>
                <a:defRPr/>
              </a:pPr>
              <a:t>9/17/2024</a:t>
            </a:fld>
            <a:endParaRPr lang="en-US"/>
          </a:p>
        </p:txBody>
      </p:sp>
      <p:sp>
        <p:nvSpPr>
          <p:cNvPr id="7" name="Footer Placeholder 4">
            <a:extLst>
              <a:ext uri="{FF2B5EF4-FFF2-40B4-BE49-F238E27FC236}">
                <a16:creationId xmlns:a16="http://schemas.microsoft.com/office/drawing/2014/main" id="{A340E6F7-0916-F5A0-0F1C-A15D966E4A74}"/>
              </a:ext>
            </a:extLst>
          </p:cNvPr>
          <p:cNvSpPr>
            <a:spLocks noGrp="1"/>
          </p:cNvSpPr>
          <p:nvPr>
            <p:ph type="ftr" sz="quarter" idx="11"/>
          </p:nvPr>
        </p:nvSpPr>
        <p:spPr>
          <a:xfrm>
            <a:off x="4379913" y="6408738"/>
            <a:ext cx="2351087" cy="365125"/>
          </a:xfrm>
          <a:prstGeom prst="rect">
            <a:avLst/>
          </a:prstGeom>
        </p:spPr>
        <p:txBody>
          <a:bodyPr/>
          <a:lstStyle>
            <a:lvl1pPr fontAlgn="auto">
              <a:spcBef>
                <a:spcPts val="0"/>
              </a:spcBef>
              <a:spcAft>
                <a:spcPts val="0"/>
              </a:spcAft>
              <a:defRPr>
                <a:latin typeface="+mn-lt"/>
                <a:cs typeface="+mn-cs"/>
              </a:defRPr>
            </a:lvl1pPr>
            <a:extLst/>
          </a:lstStyle>
          <a:p>
            <a:pPr>
              <a:defRPr/>
            </a:pPr>
            <a:endParaRPr lang="en-US"/>
          </a:p>
        </p:txBody>
      </p:sp>
      <p:sp>
        <p:nvSpPr>
          <p:cNvPr id="8" name="Slide Number Placeholder 5">
            <a:extLst>
              <a:ext uri="{FF2B5EF4-FFF2-40B4-BE49-F238E27FC236}">
                <a16:creationId xmlns:a16="http://schemas.microsoft.com/office/drawing/2014/main" id="{1CE92C94-9D5E-A9C8-3BE0-43F48782458E}"/>
              </a:ext>
            </a:extLst>
          </p:cNvPr>
          <p:cNvSpPr>
            <a:spLocks noGrp="1"/>
          </p:cNvSpPr>
          <p:nvPr>
            <p:ph type="sldNum" sz="quarter" idx="12"/>
          </p:nvPr>
        </p:nvSpPr>
        <p:spPr/>
        <p:txBody>
          <a:bodyPr/>
          <a:lstStyle>
            <a:lvl1pPr>
              <a:defRPr/>
            </a:lvl1pPr>
          </a:lstStyle>
          <a:p>
            <a:fld id="{3D3643C3-06E7-4C01-9B83-A7A711FBBFA2}" type="slidenum">
              <a:rPr lang="en-US" altLang="en-US"/>
              <a:pPr/>
              <a:t>‹#›</a:t>
            </a:fld>
            <a:endParaRPr lang="en-US" altLang="en-US"/>
          </a:p>
        </p:txBody>
      </p:sp>
    </p:spTree>
    <p:extLst>
      <p:ext uri="{BB962C8B-B14F-4D97-AF65-F5344CB8AC3E}">
        <p14:creationId xmlns:p14="http://schemas.microsoft.com/office/powerpoint/2010/main" val="325845681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2" name="Date Placeholder 4">
            <a:extLst>
              <a:ext uri="{FF2B5EF4-FFF2-40B4-BE49-F238E27FC236}">
                <a16:creationId xmlns:a16="http://schemas.microsoft.com/office/drawing/2014/main" id="{D085F35F-9F2C-7792-7196-124307928D24}"/>
              </a:ext>
            </a:extLst>
          </p:cNvPr>
          <p:cNvSpPr>
            <a:spLocks noGrp="1"/>
          </p:cNvSpPr>
          <p:nvPr>
            <p:ph type="dt" sz="half" idx="10"/>
          </p:nvPr>
        </p:nvSpPr>
        <p:spPr>
          <a:xfrm>
            <a:off x="6727825" y="6408738"/>
            <a:ext cx="1919288" cy="365125"/>
          </a:xfrm>
          <a:prstGeom prst="rect">
            <a:avLst/>
          </a:prstGeom>
        </p:spPr>
        <p:txBody>
          <a:bodyPr/>
          <a:lstStyle>
            <a:lvl1pPr fontAlgn="auto">
              <a:spcBef>
                <a:spcPts val="0"/>
              </a:spcBef>
              <a:spcAft>
                <a:spcPts val="0"/>
              </a:spcAft>
              <a:defRPr>
                <a:latin typeface="+mn-lt"/>
                <a:cs typeface="+mn-cs"/>
              </a:defRPr>
            </a:lvl1pPr>
            <a:extLst/>
          </a:lstStyle>
          <a:p>
            <a:pPr>
              <a:defRPr/>
            </a:pPr>
            <a:fld id="{BD079244-7CD7-4E42-812E-D9DD8797EB14}" type="datetimeFigureOut">
              <a:rPr lang="en-US"/>
              <a:pPr>
                <a:defRPr/>
              </a:pPr>
              <a:t>9/17/2024</a:t>
            </a:fld>
            <a:endParaRPr lang="en-US"/>
          </a:p>
        </p:txBody>
      </p:sp>
      <p:sp>
        <p:nvSpPr>
          <p:cNvPr id="5" name="Footer Placeholder 5">
            <a:extLst>
              <a:ext uri="{FF2B5EF4-FFF2-40B4-BE49-F238E27FC236}">
                <a16:creationId xmlns:a16="http://schemas.microsoft.com/office/drawing/2014/main" id="{1BBFF21B-2BAF-1C21-120C-C8BDB5F05123}"/>
              </a:ext>
            </a:extLst>
          </p:cNvPr>
          <p:cNvSpPr>
            <a:spLocks noGrp="1"/>
          </p:cNvSpPr>
          <p:nvPr>
            <p:ph type="ftr" sz="quarter" idx="11"/>
          </p:nvPr>
        </p:nvSpPr>
        <p:spPr>
          <a:xfrm>
            <a:off x="4379913" y="6408738"/>
            <a:ext cx="2351087" cy="365125"/>
          </a:xfrm>
          <a:prstGeom prst="rect">
            <a:avLst/>
          </a:prstGeom>
        </p:spPr>
        <p:txBody>
          <a:bodyPr/>
          <a:lstStyle>
            <a:lvl1pPr fontAlgn="auto">
              <a:spcBef>
                <a:spcPts val="0"/>
              </a:spcBef>
              <a:spcAft>
                <a:spcPts val="0"/>
              </a:spcAft>
              <a:defRPr>
                <a:latin typeface="+mn-lt"/>
                <a:cs typeface="+mn-cs"/>
              </a:defRPr>
            </a:lvl1pPr>
            <a:extLst/>
          </a:lstStyle>
          <a:p>
            <a:pPr>
              <a:defRPr/>
            </a:pPr>
            <a:endParaRPr lang="en-US"/>
          </a:p>
        </p:txBody>
      </p:sp>
      <p:sp>
        <p:nvSpPr>
          <p:cNvPr id="6" name="Slide Number Placeholder 6">
            <a:extLst>
              <a:ext uri="{FF2B5EF4-FFF2-40B4-BE49-F238E27FC236}">
                <a16:creationId xmlns:a16="http://schemas.microsoft.com/office/drawing/2014/main" id="{44AD6C91-BE65-6CAD-3D9B-57605DD74E0F}"/>
              </a:ext>
            </a:extLst>
          </p:cNvPr>
          <p:cNvSpPr>
            <a:spLocks noGrp="1"/>
          </p:cNvSpPr>
          <p:nvPr>
            <p:ph type="sldNum" sz="quarter" idx="12"/>
          </p:nvPr>
        </p:nvSpPr>
        <p:spPr/>
        <p:txBody>
          <a:bodyPr/>
          <a:lstStyle>
            <a:lvl1pPr>
              <a:defRPr/>
            </a:lvl1pPr>
          </a:lstStyle>
          <a:p>
            <a:fld id="{BEA4986E-7A41-4DA9-A604-496790A67FF2}" type="slidenum">
              <a:rPr lang="en-US" altLang="en-US"/>
              <a:pPr/>
              <a:t>‹#›</a:t>
            </a:fld>
            <a:endParaRPr lang="en-US" altLang="en-US"/>
          </a:p>
        </p:txBody>
      </p:sp>
    </p:spTree>
    <p:extLst>
      <p:ext uri="{BB962C8B-B14F-4D97-AF65-F5344CB8AC3E}">
        <p14:creationId xmlns:p14="http://schemas.microsoft.com/office/powerpoint/2010/main" val="323443718"/>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040102D-97B4-E49E-7A6E-F3E8DBC5F60E}"/>
              </a:ext>
            </a:extLst>
          </p:cNvPr>
          <p:cNvSpPr>
            <a:spLocks noGrp="1"/>
          </p:cNvSpPr>
          <p:nvPr>
            <p:ph type="dt" sz="half" idx="10"/>
          </p:nvPr>
        </p:nvSpPr>
        <p:spPr>
          <a:xfrm>
            <a:off x="6727825" y="6408738"/>
            <a:ext cx="1919288" cy="365125"/>
          </a:xfrm>
          <a:prstGeom prst="rect">
            <a:avLst/>
          </a:prstGeom>
        </p:spPr>
        <p:txBody>
          <a:bodyPr/>
          <a:lstStyle>
            <a:lvl1pPr fontAlgn="auto">
              <a:spcBef>
                <a:spcPts val="0"/>
              </a:spcBef>
              <a:spcAft>
                <a:spcPts val="0"/>
              </a:spcAft>
              <a:defRPr>
                <a:latin typeface="+mn-lt"/>
                <a:cs typeface="+mn-cs"/>
              </a:defRPr>
            </a:lvl1pPr>
            <a:extLst/>
          </a:lstStyle>
          <a:p>
            <a:pPr>
              <a:defRPr/>
            </a:pPr>
            <a:fld id="{83C69368-F382-49A2-BC92-17BE75F46563}" type="datetimeFigureOut">
              <a:rPr lang="en-US"/>
              <a:pPr>
                <a:defRPr/>
              </a:pPr>
              <a:t>9/17/2024</a:t>
            </a:fld>
            <a:endParaRPr lang="en-US"/>
          </a:p>
        </p:txBody>
      </p:sp>
      <p:sp>
        <p:nvSpPr>
          <p:cNvPr id="8" name="Footer Placeholder 7">
            <a:extLst>
              <a:ext uri="{FF2B5EF4-FFF2-40B4-BE49-F238E27FC236}">
                <a16:creationId xmlns:a16="http://schemas.microsoft.com/office/drawing/2014/main" id="{5FC782A9-3756-52A7-6256-EF7EFD03589D}"/>
              </a:ext>
            </a:extLst>
          </p:cNvPr>
          <p:cNvSpPr>
            <a:spLocks noGrp="1"/>
          </p:cNvSpPr>
          <p:nvPr>
            <p:ph type="ftr" sz="quarter" idx="11"/>
          </p:nvPr>
        </p:nvSpPr>
        <p:spPr>
          <a:xfrm>
            <a:off x="4379913" y="6408738"/>
            <a:ext cx="2351087" cy="365125"/>
          </a:xfrm>
          <a:prstGeom prst="rect">
            <a:avLst/>
          </a:prstGeom>
        </p:spPr>
        <p:txBody>
          <a:bodyPr/>
          <a:lstStyle>
            <a:lvl1pPr fontAlgn="auto">
              <a:spcBef>
                <a:spcPts val="0"/>
              </a:spcBef>
              <a:spcAft>
                <a:spcPts val="0"/>
              </a:spcAft>
              <a:defRPr>
                <a:latin typeface="+mn-lt"/>
                <a:cs typeface="+mn-cs"/>
              </a:defRPr>
            </a:lvl1pPr>
            <a:extLst/>
          </a:lstStyle>
          <a:p>
            <a:pPr>
              <a:defRPr/>
            </a:pPr>
            <a:endParaRPr lang="en-US"/>
          </a:p>
        </p:txBody>
      </p:sp>
      <p:sp>
        <p:nvSpPr>
          <p:cNvPr id="9" name="Slide Number Placeholder 8">
            <a:extLst>
              <a:ext uri="{FF2B5EF4-FFF2-40B4-BE49-F238E27FC236}">
                <a16:creationId xmlns:a16="http://schemas.microsoft.com/office/drawing/2014/main" id="{5731EBDF-942B-4B64-8FFF-88F54D83DA98}"/>
              </a:ext>
            </a:extLst>
          </p:cNvPr>
          <p:cNvSpPr>
            <a:spLocks noGrp="1"/>
          </p:cNvSpPr>
          <p:nvPr>
            <p:ph type="sldNum" sz="quarter" idx="12"/>
          </p:nvPr>
        </p:nvSpPr>
        <p:spPr/>
        <p:txBody>
          <a:bodyPr/>
          <a:lstStyle>
            <a:lvl1pPr>
              <a:defRPr/>
            </a:lvl1pPr>
          </a:lstStyle>
          <a:p>
            <a:fld id="{A9303B53-8DD3-4052-A646-5C4EAD5E2267}" type="slidenum">
              <a:rPr lang="en-US" altLang="en-US"/>
              <a:pPr/>
              <a:t>‹#›</a:t>
            </a:fld>
            <a:endParaRPr lang="en-US" altLang="en-US"/>
          </a:p>
        </p:txBody>
      </p:sp>
    </p:spTree>
    <p:extLst>
      <p:ext uri="{BB962C8B-B14F-4D97-AF65-F5344CB8AC3E}">
        <p14:creationId xmlns:p14="http://schemas.microsoft.com/office/powerpoint/2010/main" val="3431502350"/>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2" name="Date Placeholder 2">
            <a:extLst>
              <a:ext uri="{FF2B5EF4-FFF2-40B4-BE49-F238E27FC236}">
                <a16:creationId xmlns:a16="http://schemas.microsoft.com/office/drawing/2014/main" id="{9A8D97A1-01DF-FD12-E66D-17E9F81EB201}"/>
              </a:ext>
            </a:extLst>
          </p:cNvPr>
          <p:cNvSpPr>
            <a:spLocks noGrp="1"/>
          </p:cNvSpPr>
          <p:nvPr>
            <p:ph type="dt" sz="half" idx="10"/>
          </p:nvPr>
        </p:nvSpPr>
        <p:spPr>
          <a:xfrm>
            <a:off x="6727825" y="6408738"/>
            <a:ext cx="1919288" cy="365125"/>
          </a:xfrm>
          <a:prstGeom prst="rect">
            <a:avLst/>
          </a:prstGeom>
        </p:spPr>
        <p:txBody>
          <a:bodyPr/>
          <a:lstStyle>
            <a:lvl1pPr fontAlgn="auto">
              <a:spcBef>
                <a:spcPts val="0"/>
              </a:spcBef>
              <a:spcAft>
                <a:spcPts val="0"/>
              </a:spcAft>
              <a:defRPr>
                <a:latin typeface="+mn-lt"/>
                <a:cs typeface="+mn-cs"/>
              </a:defRPr>
            </a:lvl1pPr>
            <a:extLst/>
          </a:lstStyle>
          <a:p>
            <a:pPr>
              <a:defRPr/>
            </a:pPr>
            <a:fld id="{B6F234F4-4572-4760-AAD7-272D6172C05B}" type="datetimeFigureOut">
              <a:rPr lang="en-US"/>
              <a:pPr>
                <a:defRPr/>
              </a:pPr>
              <a:t>9/17/2024</a:t>
            </a:fld>
            <a:endParaRPr lang="en-US"/>
          </a:p>
        </p:txBody>
      </p:sp>
      <p:sp>
        <p:nvSpPr>
          <p:cNvPr id="3" name="Footer Placeholder 3">
            <a:extLst>
              <a:ext uri="{FF2B5EF4-FFF2-40B4-BE49-F238E27FC236}">
                <a16:creationId xmlns:a16="http://schemas.microsoft.com/office/drawing/2014/main" id="{07DCB865-381A-E68F-FB24-C027D303979F}"/>
              </a:ext>
            </a:extLst>
          </p:cNvPr>
          <p:cNvSpPr>
            <a:spLocks noGrp="1"/>
          </p:cNvSpPr>
          <p:nvPr>
            <p:ph type="ftr" sz="quarter" idx="11"/>
          </p:nvPr>
        </p:nvSpPr>
        <p:spPr>
          <a:xfrm>
            <a:off x="4379913" y="6408738"/>
            <a:ext cx="2351087" cy="365125"/>
          </a:xfrm>
          <a:prstGeom prst="rect">
            <a:avLst/>
          </a:prstGeom>
        </p:spPr>
        <p:txBody>
          <a:bodyPr/>
          <a:lstStyle>
            <a:lvl1pPr fontAlgn="auto">
              <a:spcBef>
                <a:spcPts val="0"/>
              </a:spcBef>
              <a:spcAft>
                <a:spcPts val="0"/>
              </a:spcAft>
              <a:defRPr>
                <a:latin typeface="+mn-lt"/>
                <a:cs typeface="+mn-cs"/>
              </a:defRPr>
            </a:lvl1pPr>
            <a:extLst/>
          </a:lstStyle>
          <a:p>
            <a:pPr>
              <a:defRPr/>
            </a:pPr>
            <a:endParaRPr lang="en-US"/>
          </a:p>
        </p:txBody>
      </p:sp>
      <p:sp>
        <p:nvSpPr>
          <p:cNvPr id="4" name="Slide Number Placeholder 4">
            <a:extLst>
              <a:ext uri="{FF2B5EF4-FFF2-40B4-BE49-F238E27FC236}">
                <a16:creationId xmlns:a16="http://schemas.microsoft.com/office/drawing/2014/main" id="{882AE97C-34A2-0FF5-5BA5-3D6204F3ED35}"/>
              </a:ext>
            </a:extLst>
          </p:cNvPr>
          <p:cNvSpPr>
            <a:spLocks noGrp="1"/>
          </p:cNvSpPr>
          <p:nvPr>
            <p:ph type="sldNum" sz="quarter" idx="12"/>
          </p:nvPr>
        </p:nvSpPr>
        <p:spPr/>
        <p:txBody>
          <a:bodyPr/>
          <a:lstStyle>
            <a:lvl1pPr>
              <a:defRPr/>
            </a:lvl1pPr>
          </a:lstStyle>
          <a:p>
            <a:fld id="{2093801F-0508-4ED4-BD67-327BED7C9031}" type="slidenum">
              <a:rPr lang="en-US" altLang="en-US"/>
              <a:pPr/>
              <a:t>‹#›</a:t>
            </a:fld>
            <a:endParaRPr lang="en-US" altLang="en-US"/>
          </a:p>
        </p:txBody>
      </p:sp>
    </p:spTree>
    <p:extLst>
      <p:ext uri="{BB962C8B-B14F-4D97-AF65-F5344CB8AC3E}">
        <p14:creationId xmlns:p14="http://schemas.microsoft.com/office/powerpoint/2010/main" val="2379519553"/>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91C4B2-40EF-5F90-122D-BEAEC0A5CF76}"/>
              </a:ext>
            </a:extLst>
          </p:cNvPr>
          <p:cNvSpPr>
            <a:spLocks noGrp="1"/>
          </p:cNvSpPr>
          <p:nvPr>
            <p:ph type="dt" sz="half" idx="10"/>
          </p:nvPr>
        </p:nvSpPr>
        <p:spPr>
          <a:xfrm>
            <a:off x="6727825" y="6408738"/>
            <a:ext cx="1919288" cy="365125"/>
          </a:xfrm>
          <a:prstGeom prst="rect">
            <a:avLst/>
          </a:prstGeom>
        </p:spPr>
        <p:txBody>
          <a:bodyPr/>
          <a:lstStyle>
            <a:lvl1pPr fontAlgn="auto">
              <a:spcBef>
                <a:spcPts val="0"/>
              </a:spcBef>
              <a:spcAft>
                <a:spcPts val="0"/>
              </a:spcAft>
              <a:defRPr>
                <a:latin typeface="+mn-lt"/>
                <a:cs typeface="+mn-cs"/>
              </a:defRPr>
            </a:lvl1pPr>
            <a:extLst/>
          </a:lstStyle>
          <a:p>
            <a:pPr>
              <a:defRPr/>
            </a:pPr>
            <a:fld id="{7CEB493C-D5ED-48C1-9022-D4EB565E97C4}" type="datetimeFigureOut">
              <a:rPr lang="en-US"/>
              <a:pPr>
                <a:defRPr/>
              </a:pPr>
              <a:t>9/17/2024</a:t>
            </a:fld>
            <a:endParaRPr lang="en-US"/>
          </a:p>
        </p:txBody>
      </p:sp>
      <p:sp>
        <p:nvSpPr>
          <p:cNvPr id="3" name="Footer Placeholder 2">
            <a:extLst>
              <a:ext uri="{FF2B5EF4-FFF2-40B4-BE49-F238E27FC236}">
                <a16:creationId xmlns:a16="http://schemas.microsoft.com/office/drawing/2014/main" id="{71F5E530-47FA-1251-922F-08A1792A7C76}"/>
              </a:ext>
            </a:extLst>
          </p:cNvPr>
          <p:cNvSpPr>
            <a:spLocks noGrp="1"/>
          </p:cNvSpPr>
          <p:nvPr>
            <p:ph type="ftr" sz="quarter" idx="11"/>
          </p:nvPr>
        </p:nvSpPr>
        <p:spPr>
          <a:xfrm>
            <a:off x="4379913" y="6408738"/>
            <a:ext cx="2351087" cy="365125"/>
          </a:xfrm>
          <a:prstGeom prst="rect">
            <a:avLst/>
          </a:prstGeom>
        </p:spPr>
        <p:txBody>
          <a:bodyPr/>
          <a:lstStyle>
            <a:lvl1pPr fontAlgn="auto">
              <a:spcBef>
                <a:spcPts val="0"/>
              </a:spcBef>
              <a:spcAft>
                <a:spcPts val="0"/>
              </a:spcAft>
              <a:defRPr>
                <a:latin typeface="+mn-lt"/>
                <a:cs typeface="+mn-cs"/>
              </a:defRPr>
            </a:lvl1pPr>
            <a:extLst/>
          </a:lstStyle>
          <a:p>
            <a:pPr>
              <a:defRPr/>
            </a:pPr>
            <a:endParaRPr lang="en-US"/>
          </a:p>
        </p:txBody>
      </p:sp>
      <p:sp>
        <p:nvSpPr>
          <p:cNvPr id="4" name="Slide Number Placeholder 3">
            <a:extLst>
              <a:ext uri="{FF2B5EF4-FFF2-40B4-BE49-F238E27FC236}">
                <a16:creationId xmlns:a16="http://schemas.microsoft.com/office/drawing/2014/main" id="{95D569BA-DB50-0E63-5CE7-915B3342B660}"/>
              </a:ext>
            </a:extLst>
          </p:cNvPr>
          <p:cNvSpPr>
            <a:spLocks noGrp="1"/>
          </p:cNvSpPr>
          <p:nvPr>
            <p:ph type="sldNum" sz="quarter" idx="12"/>
          </p:nvPr>
        </p:nvSpPr>
        <p:spPr/>
        <p:txBody>
          <a:bodyPr/>
          <a:lstStyle>
            <a:lvl1pPr>
              <a:defRPr/>
            </a:lvl1pPr>
          </a:lstStyle>
          <a:p>
            <a:fld id="{E6E68E2E-30D1-4E6E-AF0C-B5C5C78B9756}" type="slidenum">
              <a:rPr lang="en-US" altLang="en-US"/>
              <a:pPr/>
              <a:t>‹#›</a:t>
            </a:fld>
            <a:endParaRPr lang="en-US" altLang="en-US"/>
          </a:p>
        </p:txBody>
      </p:sp>
    </p:spTree>
    <p:extLst>
      <p:ext uri="{BB962C8B-B14F-4D97-AF65-F5344CB8AC3E}">
        <p14:creationId xmlns:p14="http://schemas.microsoft.com/office/powerpoint/2010/main" val="1562774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CA4610B-CC88-CC6C-3825-002F525A8BC5}"/>
              </a:ext>
            </a:extLst>
          </p:cNvPr>
          <p:cNvSpPr>
            <a:spLocks noGrp="1"/>
          </p:cNvSpPr>
          <p:nvPr>
            <p:ph type="dt" sz="half" idx="10"/>
          </p:nvPr>
        </p:nvSpPr>
        <p:spPr>
          <a:xfrm>
            <a:off x="6727825" y="6408738"/>
            <a:ext cx="1919288" cy="365125"/>
          </a:xfrm>
          <a:prstGeom prst="rect">
            <a:avLst/>
          </a:prstGeom>
        </p:spPr>
        <p:txBody>
          <a:bodyPr/>
          <a:lstStyle>
            <a:lvl1pPr fontAlgn="auto">
              <a:spcBef>
                <a:spcPts val="0"/>
              </a:spcBef>
              <a:spcAft>
                <a:spcPts val="0"/>
              </a:spcAft>
              <a:defRPr>
                <a:latin typeface="+mn-lt"/>
                <a:cs typeface="+mn-cs"/>
              </a:defRPr>
            </a:lvl1pPr>
            <a:extLst/>
          </a:lstStyle>
          <a:p>
            <a:pPr>
              <a:defRPr/>
            </a:pPr>
            <a:fld id="{6D45124B-F452-45EC-9939-2EF2FA4106C5}" type="datetimeFigureOut">
              <a:rPr lang="en-US"/>
              <a:pPr>
                <a:defRPr/>
              </a:pPr>
              <a:t>9/17/2024</a:t>
            </a:fld>
            <a:endParaRPr lang="en-US"/>
          </a:p>
        </p:txBody>
      </p:sp>
      <p:sp>
        <p:nvSpPr>
          <p:cNvPr id="6" name="Footer Placeholder 5">
            <a:extLst>
              <a:ext uri="{FF2B5EF4-FFF2-40B4-BE49-F238E27FC236}">
                <a16:creationId xmlns:a16="http://schemas.microsoft.com/office/drawing/2014/main" id="{6D859E63-039C-062A-47F0-AA9E8DF47AC3}"/>
              </a:ext>
            </a:extLst>
          </p:cNvPr>
          <p:cNvSpPr>
            <a:spLocks noGrp="1"/>
          </p:cNvSpPr>
          <p:nvPr>
            <p:ph type="ftr" sz="quarter" idx="11"/>
          </p:nvPr>
        </p:nvSpPr>
        <p:spPr>
          <a:xfrm>
            <a:off x="4379913" y="6408738"/>
            <a:ext cx="2351087" cy="365125"/>
          </a:xfrm>
          <a:prstGeom prst="rect">
            <a:avLst/>
          </a:prstGeom>
        </p:spPr>
        <p:txBody>
          <a:bodyPr/>
          <a:lstStyle>
            <a:lvl1pPr fontAlgn="auto">
              <a:spcBef>
                <a:spcPts val="0"/>
              </a:spcBef>
              <a:spcAft>
                <a:spcPts val="0"/>
              </a:spcAft>
              <a:defRPr>
                <a:latin typeface="+mn-lt"/>
                <a:cs typeface="+mn-cs"/>
              </a:defRPr>
            </a:lvl1pPr>
            <a:extLst/>
          </a:lstStyle>
          <a:p>
            <a:pPr>
              <a:defRPr/>
            </a:pPr>
            <a:endParaRPr lang="en-US"/>
          </a:p>
        </p:txBody>
      </p:sp>
      <p:sp>
        <p:nvSpPr>
          <p:cNvPr id="7" name="Slide Number Placeholder 6">
            <a:extLst>
              <a:ext uri="{FF2B5EF4-FFF2-40B4-BE49-F238E27FC236}">
                <a16:creationId xmlns:a16="http://schemas.microsoft.com/office/drawing/2014/main" id="{FC277612-1D18-909E-E110-E543F35062D7}"/>
              </a:ext>
            </a:extLst>
          </p:cNvPr>
          <p:cNvSpPr>
            <a:spLocks noGrp="1"/>
          </p:cNvSpPr>
          <p:nvPr>
            <p:ph type="sldNum" sz="quarter" idx="12"/>
          </p:nvPr>
        </p:nvSpPr>
        <p:spPr/>
        <p:txBody>
          <a:bodyPr/>
          <a:lstStyle>
            <a:lvl1pPr>
              <a:defRPr/>
            </a:lvl1pPr>
          </a:lstStyle>
          <a:p>
            <a:fld id="{25D3B5CE-843C-400F-B788-6FBFB206CC0F}" type="slidenum">
              <a:rPr lang="en-US" altLang="en-US"/>
              <a:pPr/>
              <a:t>‹#›</a:t>
            </a:fld>
            <a:endParaRPr lang="en-US" altLang="en-US"/>
          </a:p>
        </p:txBody>
      </p:sp>
    </p:spTree>
    <p:extLst>
      <p:ext uri="{BB962C8B-B14F-4D97-AF65-F5344CB8AC3E}">
        <p14:creationId xmlns:p14="http://schemas.microsoft.com/office/powerpoint/2010/main" val="139219856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Freeform 10">
            <a:extLst>
              <a:ext uri="{FF2B5EF4-FFF2-40B4-BE49-F238E27FC236}">
                <a16:creationId xmlns:a16="http://schemas.microsoft.com/office/drawing/2014/main" id="{BE44245C-A2AF-4826-94FF-8DA9BA89EE80}"/>
              </a:ext>
            </a:extLst>
          </p:cNvPr>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6" name="Freeform 15">
            <a:extLst>
              <a:ext uri="{FF2B5EF4-FFF2-40B4-BE49-F238E27FC236}">
                <a16:creationId xmlns:a16="http://schemas.microsoft.com/office/drawing/2014/main" id="{1005627E-6707-66A8-23BD-34E9E57D8008}"/>
              </a:ext>
            </a:extLst>
          </p:cNvPr>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7" name="Right Triangle 6">
            <a:extLst>
              <a:ext uri="{FF2B5EF4-FFF2-40B4-BE49-F238E27FC236}">
                <a16:creationId xmlns:a16="http://schemas.microsoft.com/office/drawing/2014/main" id="{C6F96F14-3A90-FC75-FF51-77D0BAF45991}"/>
              </a:ext>
            </a:extLst>
          </p:cNvPr>
          <p:cNvSpPr>
            <a:spLocks/>
          </p:cNvSpPr>
          <p:nvPr/>
        </p:nvSpPr>
        <p:spPr bwMode="auto">
          <a:xfrm>
            <a:off x="-6042" y="5791253"/>
            <a:ext cx="3402314" cy="1080868"/>
          </a:xfrm>
          <a:prstGeom prst="rtTriangle">
            <a:avLst/>
          </a:prstGeom>
          <a:blipFill>
            <a:blip r:embed="rId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8" name="Straight Connector 7">
            <a:extLst>
              <a:ext uri="{FF2B5EF4-FFF2-40B4-BE49-F238E27FC236}">
                <a16:creationId xmlns:a16="http://schemas.microsoft.com/office/drawing/2014/main" id="{43689514-B4F2-9C3D-026D-81407412DBB9}"/>
              </a:ext>
            </a:extLst>
          </p:cNvPr>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19">
            <a:extLst>
              <a:ext uri="{FF2B5EF4-FFF2-40B4-BE49-F238E27FC236}">
                <a16:creationId xmlns:a16="http://schemas.microsoft.com/office/drawing/2014/main" id="{8A97359B-9A2D-D888-56D5-67354B23DA46}"/>
              </a:ext>
            </a:extLst>
          </p:cNvPr>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a:p>
        </p:txBody>
      </p:sp>
      <p:sp>
        <p:nvSpPr>
          <p:cNvPr id="10" name="Chevron 20">
            <a:extLst>
              <a:ext uri="{FF2B5EF4-FFF2-40B4-BE49-F238E27FC236}">
                <a16:creationId xmlns:a16="http://schemas.microsoft.com/office/drawing/2014/main" id="{2E75B8A4-1463-AC95-9E65-C6BCAD6D5A08}"/>
              </a:ext>
            </a:extLst>
          </p:cNvPr>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a:extLst>
              <a:ext uri="{FF2B5EF4-FFF2-40B4-BE49-F238E27FC236}">
                <a16:creationId xmlns:a16="http://schemas.microsoft.com/office/drawing/2014/main" id="{89516C46-E88E-9084-28CE-625DB9CA353F}"/>
              </a:ext>
            </a:extLst>
          </p:cNvPr>
          <p:cNvSpPr>
            <a:spLocks noGrp="1"/>
          </p:cNvSpPr>
          <p:nvPr>
            <p:ph type="dt" sz="half" idx="10"/>
          </p:nvPr>
        </p:nvSpPr>
        <p:spPr>
          <a:xfrm>
            <a:off x="6727825" y="6408738"/>
            <a:ext cx="1919288" cy="365125"/>
          </a:xfrm>
          <a:prstGeom prst="rect">
            <a:avLst/>
          </a:prstGeom>
        </p:spPr>
        <p:txBody>
          <a:bodyPr/>
          <a:lstStyle>
            <a:lvl1pPr fontAlgn="auto">
              <a:spcBef>
                <a:spcPts val="0"/>
              </a:spcBef>
              <a:spcAft>
                <a:spcPts val="0"/>
              </a:spcAft>
              <a:defRPr>
                <a:solidFill>
                  <a:schemeClr val="tx1"/>
                </a:solidFill>
                <a:latin typeface="+mn-lt"/>
                <a:cs typeface="+mn-cs"/>
              </a:defRPr>
            </a:lvl1pPr>
            <a:extLst/>
          </a:lstStyle>
          <a:p>
            <a:pPr>
              <a:defRPr/>
            </a:pPr>
            <a:fld id="{1C516AB6-5A50-4FB8-8839-0899443D24FD}" type="datetimeFigureOut">
              <a:rPr lang="en-US"/>
              <a:pPr>
                <a:defRPr/>
              </a:pPr>
              <a:t>9/17/2024</a:t>
            </a:fld>
            <a:endParaRPr lang="en-US"/>
          </a:p>
        </p:txBody>
      </p:sp>
      <p:sp>
        <p:nvSpPr>
          <p:cNvPr id="12" name="Footer Placeholder 5">
            <a:extLst>
              <a:ext uri="{FF2B5EF4-FFF2-40B4-BE49-F238E27FC236}">
                <a16:creationId xmlns:a16="http://schemas.microsoft.com/office/drawing/2014/main" id="{E38B69A5-D770-A68D-7FB5-14ED3CE4D6A7}"/>
              </a:ext>
            </a:extLst>
          </p:cNvPr>
          <p:cNvSpPr>
            <a:spLocks noGrp="1"/>
          </p:cNvSpPr>
          <p:nvPr>
            <p:ph type="ftr" sz="quarter" idx="11"/>
          </p:nvPr>
        </p:nvSpPr>
        <p:spPr>
          <a:xfrm>
            <a:off x="4379913" y="6408738"/>
            <a:ext cx="2351087" cy="365125"/>
          </a:xfrm>
          <a:prstGeom prst="rect">
            <a:avLst/>
          </a:prstGeom>
        </p:spPr>
        <p:txBody>
          <a:bodyPr/>
          <a:lstStyle>
            <a:lvl1pPr fontAlgn="auto">
              <a:spcBef>
                <a:spcPts val="0"/>
              </a:spcBef>
              <a:spcAft>
                <a:spcPts val="0"/>
              </a:spcAft>
              <a:defRPr>
                <a:solidFill>
                  <a:schemeClr val="tx1"/>
                </a:solidFill>
                <a:latin typeface="+mn-lt"/>
                <a:cs typeface="+mn-cs"/>
              </a:defRPr>
            </a:lvl1pPr>
            <a:extLst/>
          </a:lstStyle>
          <a:p>
            <a:pPr>
              <a:defRPr/>
            </a:pPr>
            <a:endParaRPr lang="en-US"/>
          </a:p>
        </p:txBody>
      </p:sp>
      <p:sp>
        <p:nvSpPr>
          <p:cNvPr id="13" name="Slide Number Placeholder 6">
            <a:extLst>
              <a:ext uri="{FF2B5EF4-FFF2-40B4-BE49-F238E27FC236}">
                <a16:creationId xmlns:a16="http://schemas.microsoft.com/office/drawing/2014/main" id="{7391329C-D8BA-3E67-F0D0-7DE4B96A01C9}"/>
              </a:ext>
            </a:extLst>
          </p:cNvPr>
          <p:cNvSpPr>
            <a:spLocks noGrp="1"/>
          </p:cNvSpPr>
          <p:nvPr>
            <p:ph type="sldNum" sz="quarter" idx="12"/>
          </p:nvPr>
        </p:nvSpPr>
        <p:spPr/>
        <p:txBody>
          <a:bodyPr/>
          <a:lstStyle>
            <a:lvl1pPr>
              <a:defRPr/>
            </a:lvl1pPr>
          </a:lstStyle>
          <a:p>
            <a:fld id="{AFF3B7F3-22D4-463D-864E-F04830A63B0B}" type="slidenum">
              <a:rPr lang="en-US" altLang="en-US"/>
              <a:pPr/>
              <a:t>‹#›</a:t>
            </a:fld>
            <a:endParaRPr lang="en-US" altLang="en-US"/>
          </a:p>
        </p:txBody>
      </p:sp>
    </p:spTree>
    <p:extLst>
      <p:ext uri="{BB962C8B-B14F-4D97-AF65-F5344CB8AC3E}">
        <p14:creationId xmlns:p14="http://schemas.microsoft.com/office/powerpoint/2010/main" val="2584250308"/>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16" descr="copyright.gif">
            <a:extLst>
              <a:ext uri="{FF2B5EF4-FFF2-40B4-BE49-F238E27FC236}">
                <a16:creationId xmlns:a16="http://schemas.microsoft.com/office/drawing/2014/main" id="{90904E73-422C-ABF1-C999-DEBBFC7E5ADD}"/>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4638675" y="6334125"/>
            <a:ext cx="40481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Freeform 12">
            <a:extLst>
              <a:ext uri="{FF2B5EF4-FFF2-40B4-BE49-F238E27FC236}">
                <a16:creationId xmlns:a16="http://schemas.microsoft.com/office/drawing/2014/main" id="{6EC9B5EE-8ABE-19AA-97DC-D857D52DA5FF}"/>
              </a:ext>
            </a:extLst>
          </p:cNvPr>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2" name="Freeform 11">
            <a:extLst>
              <a:ext uri="{FF2B5EF4-FFF2-40B4-BE49-F238E27FC236}">
                <a16:creationId xmlns:a16="http://schemas.microsoft.com/office/drawing/2014/main" id="{B329856D-23F0-0DE4-D447-1F6E368BBBB7}"/>
              </a:ext>
            </a:extLst>
          </p:cNvPr>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4" name="Right Triangle 13">
            <a:extLst>
              <a:ext uri="{FF2B5EF4-FFF2-40B4-BE49-F238E27FC236}">
                <a16:creationId xmlns:a16="http://schemas.microsoft.com/office/drawing/2014/main" id="{5E793F24-4F83-9C10-DA6F-02BD2B240D9E}"/>
              </a:ext>
            </a:extLst>
          </p:cNvPr>
          <p:cNvSpPr>
            <a:spLocks/>
          </p:cNvSpPr>
          <p:nvPr/>
        </p:nvSpPr>
        <p:spPr bwMode="auto">
          <a:xfrm>
            <a:off x="-6042" y="5791253"/>
            <a:ext cx="3402314"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5" name="Straight Connector 14">
            <a:extLst>
              <a:ext uri="{FF2B5EF4-FFF2-40B4-BE49-F238E27FC236}">
                <a16:creationId xmlns:a16="http://schemas.microsoft.com/office/drawing/2014/main" id="{E862BCA6-EA31-6368-7AAE-911FD92CA757}"/>
              </a:ext>
            </a:extLst>
          </p:cNvPr>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a:extLst>
              <a:ext uri="{FF2B5EF4-FFF2-40B4-BE49-F238E27FC236}">
                <a16:creationId xmlns:a16="http://schemas.microsoft.com/office/drawing/2014/main" id="{2B1A57A3-2BD5-802A-6D6D-DB45AFD9DEE4}"/>
              </a:ext>
            </a:extLst>
          </p:cNvPr>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p>
        </p:txBody>
      </p:sp>
      <p:sp>
        <p:nvSpPr>
          <p:cNvPr id="3082" name="Text Placeholder 29">
            <a:extLst>
              <a:ext uri="{FF2B5EF4-FFF2-40B4-BE49-F238E27FC236}">
                <a16:creationId xmlns:a16="http://schemas.microsoft.com/office/drawing/2014/main" id="{052D7667-6379-2055-5F95-BED522EB24CD}"/>
              </a:ext>
            </a:extLst>
          </p:cNvPr>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8" name="Slide Number Placeholder 17">
            <a:extLst>
              <a:ext uri="{FF2B5EF4-FFF2-40B4-BE49-F238E27FC236}">
                <a16:creationId xmlns:a16="http://schemas.microsoft.com/office/drawing/2014/main" id="{79E13012-C030-63AC-B76D-3F251AD656AC}"/>
              </a:ext>
            </a:extLst>
          </p:cNvPr>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a:defRPr sz="1000">
                <a:latin typeface="Lucida Sans Unicode" panose="020B0602030504020204" pitchFamily="34" charset="0"/>
              </a:defRPr>
            </a:lvl1pPr>
          </a:lstStyle>
          <a:p>
            <a:fld id="{BCEDB0F5-818D-4CCF-AF42-BE9318E4504D}" type="slidenum">
              <a:rPr lang="en-US" altLang="en-US"/>
              <a:pPr/>
              <a:t>‹#›</a:t>
            </a:fld>
            <a:endParaRPr lang="en-US" altLang="en-US"/>
          </a:p>
        </p:txBody>
      </p:sp>
      <p:pic>
        <p:nvPicPr>
          <p:cNvPr id="3084" name="Picture 4" descr="cover">
            <a:extLst>
              <a:ext uri="{FF2B5EF4-FFF2-40B4-BE49-F238E27FC236}">
                <a16:creationId xmlns:a16="http://schemas.microsoft.com/office/drawing/2014/main" id="{241FE264-0478-0763-4631-2E4D81826F36}"/>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8397875" y="0"/>
            <a:ext cx="746125"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mhhe.com/fordcoulston"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AutoShape 2">
            <a:extLst>
              <a:ext uri="{FF2B5EF4-FFF2-40B4-BE49-F238E27FC236}">
                <a16:creationId xmlns:a16="http://schemas.microsoft.com/office/drawing/2014/main" id="{B80A89C9-2A6B-6C7E-CB10-3876B37898FA}"/>
              </a:ext>
            </a:extLst>
          </p:cNvPr>
          <p:cNvSpPr>
            <a:spLocks noGrp="1" noChangeArrowheads="1"/>
          </p:cNvSpPr>
          <p:nvPr>
            <p:ph type="ctrTitle"/>
          </p:nvPr>
        </p:nvSpPr>
        <p:spPr>
          <a:xfrm>
            <a:off x="609600" y="533400"/>
            <a:ext cx="8077200" cy="1829761"/>
          </a:xfrm>
        </p:spPr>
        <p:txBody>
          <a:bodyPr/>
          <a:lstStyle/>
          <a:p>
            <a:pPr algn="l" eaLnBrk="1" fontAlgn="auto" hangingPunct="1">
              <a:spcAft>
                <a:spcPts val="0"/>
              </a:spcAft>
              <a:defRPr/>
            </a:pPr>
            <a:r>
              <a:rPr lang="en-US" dirty="0"/>
              <a:t>Appendix E – Case Study: The Visual Aid</a:t>
            </a:r>
          </a:p>
        </p:txBody>
      </p:sp>
      <p:pic>
        <p:nvPicPr>
          <p:cNvPr id="15363" name="Picture 4" descr="cover">
            <a:extLst>
              <a:ext uri="{FF2B5EF4-FFF2-40B4-BE49-F238E27FC236}">
                <a16:creationId xmlns:a16="http://schemas.microsoft.com/office/drawing/2014/main" id="{955F91ED-CD4A-7862-577F-676ABB229D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743200"/>
            <a:ext cx="2974975" cy="3657600"/>
          </a:xfrm>
          <a:prstGeom prst="rect">
            <a:avLst/>
          </a:prstGeom>
          <a:noFill/>
          <a:ln w="7620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EF81049D-7EEF-1638-1015-A64C81A352D5}"/>
              </a:ext>
            </a:extLst>
          </p:cNvPr>
          <p:cNvGraphicFramePr>
            <a:graphicFrameLocks noGrp="1"/>
          </p:cNvGraphicFramePr>
          <p:nvPr>
            <p:ph idx="1"/>
          </p:nvPr>
        </p:nvGraphicFramePr>
        <p:xfrm>
          <a:off x="381000" y="1371600"/>
          <a:ext cx="8153400" cy="4805363"/>
        </p:xfrm>
        <a:graphic>
          <a:graphicData uri="http://schemas.openxmlformats.org/drawingml/2006/table">
            <a:tbl>
              <a:tblPr/>
              <a:tblGrid>
                <a:gridCol w="1408113">
                  <a:extLst>
                    <a:ext uri="{9D8B030D-6E8A-4147-A177-3AD203B41FA5}">
                      <a16:colId xmlns:a16="http://schemas.microsoft.com/office/drawing/2014/main" val="1057939610"/>
                    </a:ext>
                  </a:extLst>
                </a:gridCol>
                <a:gridCol w="3544887">
                  <a:extLst>
                    <a:ext uri="{9D8B030D-6E8A-4147-A177-3AD203B41FA5}">
                      <a16:colId xmlns:a16="http://schemas.microsoft.com/office/drawing/2014/main" val="3705207029"/>
                    </a:ext>
                  </a:extLst>
                </a:gridCol>
                <a:gridCol w="3200400">
                  <a:extLst>
                    <a:ext uri="{9D8B030D-6E8A-4147-A177-3AD203B41FA5}">
                      <a16:colId xmlns:a16="http://schemas.microsoft.com/office/drawing/2014/main" val="2871479783"/>
                    </a:ext>
                  </a:extLst>
                </a:gridCol>
              </a:tblGrid>
              <a:tr h="1106488">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defRPr>
                      </a:lvl4pPr>
                      <a:lvl5pPr marL="2057400" indent="-228600" eaLnBrk="0" hangingPunct="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Palatino Linotype" panose="02040502050505030304" pitchFamily="18" charset="0"/>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Palatino Linotype" panose="02040502050505030304" pitchFamily="18" charset="0"/>
                          <a:cs typeface="Times New Roman" panose="02020603050405020304" pitchFamily="18" charset="0"/>
                        </a:rPr>
                        <a:t>11</a:t>
                      </a:r>
                      <a:endPar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ts val="400"/>
                        </a:spcBef>
                        <a:buClr>
                          <a:schemeClr val="accent1"/>
                        </a:buClr>
                        <a:buSzPct val="68000"/>
                        <a:buFont typeface="Wingdings 3" panose="05040102010807070707" pitchFamily="18" charset="2"/>
                        <a:tabLst>
                          <a:tab pos="228600" algn="l"/>
                        </a:tabLst>
                        <a:defRPr sz="2300">
                          <a:solidFill>
                            <a:schemeClr val="tx1"/>
                          </a:solidFill>
                          <a:latin typeface="Lucida Sans Unicode" panose="020B0602030504020204" pitchFamily="34" charset="0"/>
                        </a:defRPr>
                      </a:lvl1pPr>
                      <a:lvl2pPr marL="742950" indent="-285750" eaLnBrk="0" hangingPunct="0">
                        <a:spcBef>
                          <a:spcPts val="325"/>
                        </a:spcBef>
                        <a:buClr>
                          <a:schemeClr val="accent1"/>
                        </a:buClr>
                        <a:buFont typeface="Verdana" panose="020B0604030504040204" pitchFamily="34" charset="0"/>
                        <a:tabLst>
                          <a:tab pos="228600" algn="l"/>
                        </a:tabLst>
                        <a:defRPr sz="2100">
                          <a:solidFill>
                            <a:schemeClr val="tx1"/>
                          </a:solidFill>
                          <a:latin typeface="Lucida Sans Unicode" panose="020B0602030504020204" pitchFamily="34" charset="0"/>
                        </a:defRPr>
                      </a:lvl2pPr>
                      <a:lvl3pPr marL="1143000" indent="-228600" eaLnBrk="0" hangingPunct="0">
                        <a:spcBef>
                          <a:spcPts val="350"/>
                        </a:spcBef>
                        <a:buClr>
                          <a:schemeClr val="accent2"/>
                        </a:buClr>
                        <a:buSzPct val="100000"/>
                        <a:buFont typeface="Wingdings 2" panose="05020102010507070707" pitchFamily="18" charset="2"/>
                        <a:tabLst>
                          <a:tab pos="228600" algn="l"/>
                        </a:tabLst>
                        <a:defRPr sz="1900">
                          <a:solidFill>
                            <a:schemeClr val="tx1"/>
                          </a:solidFill>
                          <a:latin typeface="Lucida Sans Unicode" panose="020B0602030504020204" pitchFamily="34" charset="0"/>
                        </a:defRPr>
                      </a:lvl3pPr>
                      <a:lvl4pPr marL="1600200" indent="-228600" eaLnBrk="0" hangingPunct="0">
                        <a:spcBef>
                          <a:spcPts val="350"/>
                        </a:spcBef>
                        <a:buClr>
                          <a:schemeClr val="accent2"/>
                        </a:buClr>
                        <a:buFont typeface="Wingdings 2" panose="05020102010507070707" pitchFamily="18" charset="2"/>
                        <a:tabLst>
                          <a:tab pos="228600" algn="l"/>
                        </a:tabLst>
                        <a:defRPr sz="1700">
                          <a:solidFill>
                            <a:schemeClr val="tx1"/>
                          </a:solidFill>
                          <a:latin typeface="Lucida Sans Unicode" panose="020B0602030504020204" pitchFamily="34" charset="0"/>
                        </a:defRPr>
                      </a:lvl4pPr>
                      <a:lvl5pPr marL="2057400" indent="-228600" eaLnBrk="0" hangingPunct="0">
                        <a:spcBef>
                          <a:spcPts val="350"/>
                        </a:spcBef>
                        <a:buClr>
                          <a:schemeClr val="accent2"/>
                        </a:buClr>
                        <a:buFont typeface="Wingdings 2" panose="05020102010507070707" pitchFamily="18" charset="2"/>
                        <a:tabLst>
                          <a:tab pos="228600" algn="l"/>
                        </a:tabLst>
                        <a:defRPr>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tabLst>
                          <a:tab pos="228600" algn="l"/>
                        </a:tabLst>
                        <a:defRPr>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tabLst>
                          <a:tab pos="228600" algn="l"/>
                        </a:tabLst>
                        <a:defRPr>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tabLst>
                          <a:tab pos="228600" algn="l"/>
                        </a:tabLst>
                        <a:defRPr>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tabLst>
                          <a:tab pos="228600" algn="l"/>
                        </a:tabLst>
                        <a:defRPr>
                          <a:solidFill>
                            <a:schemeClr val="tx1"/>
                          </a:solidFill>
                          <a:latin typeface="Lucida Sans Unicode" panose="020B0602030504020204" pitchFamily="34" charset="0"/>
                        </a:defRPr>
                      </a:lvl9pPr>
                    </a:lstStyle>
                    <a:p>
                      <a:pPr marL="342900" marR="0" lvl="0" indent="-342900" algn="l" defTabSz="914400" rtl="0" eaLnBrk="1" fontAlgn="base" latinLnBrk="0" hangingPunct="1">
                        <a:lnSpc>
                          <a:spcPct val="100000"/>
                        </a:lnSpc>
                        <a:spcBef>
                          <a:spcPct val="0"/>
                        </a:spcBef>
                        <a:spcAft>
                          <a:spcPct val="0"/>
                        </a:spcAft>
                        <a:buClrTx/>
                        <a:buSzPts val="900"/>
                        <a:buFont typeface="Lucida Sans Unicode" panose="020B0602030504020204" pitchFamily="34" charset="0"/>
                        <a:buAutoNum type="arabicPeriod"/>
                        <a:tabLst>
                          <a:tab pos="228600" algn="l"/>
                        </a:tabLst>
                      </a:pPr>
                      <a:r>
                        <a:rPr kumimoji="0" lang="en-US" altLang="en-US" sz="1600" b="0" i="0" u="none" strike="noStrike" cap="none" normalizeH="0" baseline="0">
                          <a:ln>
                            <a:noFill/>
                          </a:ln>
                          <a:solidFill>
                            <a:schemeClr val="tx1"/>
                          </a:solidFill>
                          <a:effectLst/>
                          <a:latin typeface="Palatino Linotype" panose="02040502050505030304" pitchFamily="18" charset="0"/>
                          <a:cs typeface="Times New Roman" panose="02020603050405020304" pitchFamily="18" charset="0"/>
                        </a:rPr>
                        <a:t>Uneven surfaces (steps, rocks) of at least ±1.25in high will be detected at a distance of at least 3 ft away from the user.</a:t>
                      </a:r>
                      <a:endPar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defRPr>
                      </a:lvl4pPr>
                      <a:lvl5pPr marL="2057400" indent="-228600" eaLnBrk="0" hangingPunct="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Palatino Linotype" panose="02040502050505030304" pitchFamily="18" charset="0"/>
                          <a:cs typeface="Times New Roman" panose="02020603050405020304" pitchFamily="18" charset="0"/>
                        </a:rPr>
                        <a:t>Based on the size of possible hazards, such as rocks, bottles, sign posts, stairs, etc.</a:t>
                      </a:r>
                      <a:endPar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51133172"/>
                  </a:ext>
                </a:extLst>
              </a:tr>
              <a:tr h="1992313">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defRPr>
                      </a:lvl4pPr>
                      <a:lvl5pPr marL="2057400" indent="-228600" eaLnBrk="0" hangingPunct="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Palatino Linotype" panose="02040502050505030304" pitchFamily="18" charset="0"/>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Palatino Linotype" panose="02040502050505030304" pitchFamily="18" charset="0"/>
                          <a:cs typeface="Times New Roman" panose="02020603050405020304" pitchFamily="18" charset="0"/>
                        </a:rPr>
                        <a:t>11, 14</a:t>
                      </a:r>
                      <a:endPar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ts val="400"/>
                        </a:spcBef>
                        <a:buClr>
                          <a:schemeClr val="accent1"/>
                        </a:buClr>
                        <a:buSzPct val="68000"/>
                        <a:buFont typeface="Wingdings 3" panose="05040102010807070707" pitchFamily="18" charset="2"/>
                        <a:tabLst>
                          <a:tab pos="228600" algn="l"/>
                        </a:tabLst>
                        <a:defRPr sz="2300">
                          <a:solidFill>
                            <a:schemeClr val="tx1"/>
                          </a:solidFill>
                          <a:latin typeface="Lucida Sans Unicode" panose="020B0602030504020204" pitchFamily="34" charset="0"/>
                        </a:defRPr>
                      </a:lvl1pPr>
                      <a:lvl2pPr marL="742950" indent="-285750" eaLnBrk="0" hangingPunct="0">
                        <a:spcBef>
                          <a:spcPts val="325"/>
                        </a:spcBef>
                        <a:buClr>
                          <a:schemeClr val="accent1"/>
                        </a:buClr>
                        <a:buFont typeface="Verdana" panose="020B0604030504040204" pitchFamily="34" charset="0"/>
                        <a:tabLst>
                          <a:tab pos="228600" algn="l"/>
                        </a:tabLst>
                        <a:defRPr sz="2100">
                          <a:solidFill>
                            <a:schemeClr val="tx1"/>
                          </a:solidFill>
                          <a:latin typeface="Lucida Sans Unicode" panose="020B0602030504020204" pitchFamily="34" charset="0"/>
                        </a:defRPr>
                      </a:lvl2pPr>
                      <a:lvl3pPr marL="1143000" indent="-228600" eaLnBrk="0" hangingPunct="0">
                        <a:spcBef>
                          <a:spcPts val="350"/>
                        </a:spcBef>
                        <a:buClr>
                          <a:schemeClr val="accent2"/>
                        </a:buClr>
                        <a:buSzPct val="100000"/>
                        <a:buFont typeface="Wingdings 2" panose="05020102010507070707" pitchFamily="18" charset="2"/>
                        <a:tabLst>
                          <a:tab pos="228600" algn="l"/>
                        </a:tabLst>
                        <a:defRPr sz="1900">
                          <a:solidFill>
                            <a:schemeClr val="tx1"/>
                          </a:solidFill>
                          <a:latin typeface="Lucida Sans Unicode" panose="020B0602030504020204" pitchFamily="34" charset="0"/>
                        </a:defRPr>
                      </a:lvl3pPr>
                      <a:lvl4pPr marL="1600200" indent="-228600" eaLnBrk="0" hangingPunct="0">
                        <a:spcBef>
                          <a:spcPts val="350"/>
                        </a:spcBef>
                        <a:buClr>
                          <a:schemeClr val="accent2"/>
                        </a:buClr>
                        <a:buFont typeface="Wingdings 2" panose="05020102010507070707" pitchFamily="18" charset="2"/>
                        <a:tabLst>
                          <a:tab pos="228600" algn="l"/>
                        </a:tabLst>
                        <a:defRPr sz="1700">
                          <a:solidFill>
                            <a:schemeClr val="tx1"/>
                          </a:solidFill>
                          <a:latin typeface="Lucida Sans Unicode" panose="020B0602030504020204" pitchFamily="34" charset="0"/>
                        </a:defRPr>
                      </a:lvl4pPr>
                      <a:lvl5pPr marL="2057400" indent="-228600" eaLnBrk="0" hangingPunct="0">
                        <a:spcBef>
                          <a:spcPts val="350"/>
                        </a:spcBef>
                        <a:buClr>
                          <a:schemeClr val="accent2"/>
                        </a:buClr>
                        <a:buFont typeface="Wingdings 2" panose="05020102010507070707" pitchFamily="18" charset="2"/>
                        <a:tabLst>
                          <a:tab pos="228600" algn="l"/>
                        </a:tabLst>
                        <a:defRPr>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tabLst>
                          <a:tab pos="228600" algn="l"/>
                        </a:tabLst>
                        <a:defRPr>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tabLst>
                          <a:tab pos="228600" algn="l"/>
                        </a:tabLst>
                        <a:defRPr>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tabLst>
                          <a:tab pos="228600" algn="l"/>
                        </a:tabLst>
                        <a:defRPr>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tabLst>
                          <a:tab pos="228600" algn="l"/>
                        </a:tabLst>
                        <a:defRPr>
                          <a:solidFill>
                            <a:schemeClr val="tx1"/>
                          </a:solidFill>
                          <a:latin typeface="Lucida Sans Unicode" panose="020B0602030504020204" pitchFamily="34" charset="0"/>
                        </a:defRPr>
                      </a:lvl9pPr>
                    </a:lstStyle>
                    <a:p>
                      <a:pPr marL="342900" marR="0" lvl="0" indent="-342900" algn="l" defTabSz="914400" rtl="0" eaLnBrk="1" fontAlgn="base" latinLnBrk="0" hangingPunct="1">
                        <a:lnSpc>
                          <a:spcPct val="100000"/>
                        </a:lnSpc>
                        <a:spcBef>
                          <a:spcPct val="0"/>
                        </a:spcBef>
                        <a:spcAft>
                          <a:spcPct val="0"/>
                        </a:spcAft>
                        <a:buClrTx/>
                        <a:buSzPts val="900"/>
                        <a:buFont typeface="Lucida Sans Unicode" panose="020B0602030504020204" pitchFamily="34" charset="0"/>
                        <a:buAutoNum type="arabicPeriod"/>
                        <a:tabLst>
                          <a:tab pos="228600" algn="l"/>
                        </a:tabLst>
                      </a:pPr>
                      <a:r>
                        <a:rPr kumimoji="0" lang="en-US" altLang="en-US" sz="1600" b="0" i="0" u="none" strike="noStrike" cap="none" normalizeH="0" baseline="0">
                          <a:ln>
                            <a:noFill/>
                          </a:ln>
                          <a:solidFill>
                            <a:schemeClr val="tx1"/>
                          </a:solidFill>
                          <a:effectLst/>
                          <a:latin typeface="Palatino Linotype" panose="02040502050505030304" pitchFamily="18" charset="0"/>
                          <a:cs typeface="Times New Roman" panose="02020603050405020304" pitchFamily="18" charset="0"/>
                        </a:rPr>
                        <a:t>The system will detect objects that are at least 1in wide and 2in high at a distance of at least 3 ft from the user and as far as 7 ft in an area 2 ft wide, and provide sensory feedback. Also, the system should detect street signs and posts.</a:t>
                      </a:r>
                      <a:endPar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defRPr>
                      </a:lvl4pPr>
                      <a:lvl5pPr marL="2057400" indent="-228600" eaLnBrk="0" hangingPunct="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Palatino Linotype" panose="02040502050505030304" pitchFamily="18" charset="0"/>
                          <a:cs typeface="Times New Roman" panose="02020603050405020304" pitchFamily="18" charset="0"/>
                        </a:rPr>
                        <a:t>Based on the user’s need to timely and intuitively be notified of hazards.</a:t>
                      </a:r>
                      <a:endPar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25464901"/>
                  </a:ext>
                </a:extLst>
              </a:tr>
              <a:tr h="663575">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defRPr>
                      </a:lvl4pPr>
                      <a:lvl5pPr marL="2057400" indent="-228600" eaLnBrk="0" hangingPunct="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Palatino Linotype" panose="02040502050505030304" pitchFamily="18" charset="0"/>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Palatino Linotype" panose="02040502050505030304" pitchFamily="18" charset="0"/>
                          <a:cs typeface="Times New Roman" panose="02020603050405020304" pitchFamily="18" charset="0"/>
                        </a:rPr>
                        <a:t>12</a:t>
                      </a:r>
                      <a:endPar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ts val="400"/>
                        </a:spcBef>
                        <a:buClr>
                          <a:schemeClr val="accent1"/>
                        </a:buClr>
                        <a:buSzPct val="68000"/>
                        <a:buFont typeface="Wingdings 3" panose="05040102010807070707" pitchFamily="18" charset="2"/>
                        <a:tabLst>
                          <a:tab pos="228600" algn="l"/>
                        </a:tabLst>
                        <a:defRPr sz="2300">
                          <a:solidFill>
                            <a:schemeClr val="tx1"/>
                          </a:solidFill>
                          <a:latin typeface="Lucida Sans Unicode" panose="020B0602030504020204" pitchFamily="34" charset="0"/>
                        </a:defRPr>
                      </a:lvl1pPr>
                      <a:lvl2pPr marL="742950" indent="-285750" eaLnBrk="0" hangingPunct="0">
                        <a:spcBef>
                          <a:spcPts val="325"/>
                        </a:spcBef>
                        <a:buClr>
                          <a:schemeClr val="accent1"/>
                        </a:buClr>
                        <a:buFont typeface="Verdana" panose="020B0604030504040204" pitchFamily="34" charset="0"/>
                        <a:tabLst>
                          <a:tab pos="228600" algn="l"/>
                        </a:tabLst>
                        <a:defRPr sz="2100">
                          <a:solidFill>
                            <a:schemeClr val="tx1"/>
                          </a:solidFill>
                          <a:latin typeface="Lucida Sans Unicode" panose="020B0602030504020204" pitchFamily="34" charset="0"/>
                        </a:defRPr>
                      </a:lvl2pPr>
                      <a:lvl3pPr marL="1143000" indent="-228600" eaLnBrk="0" hangingPunct="0">
                        <a:spcBef>
                          <a:spcPts val="350"/>
                        </a:spcBef>
                        <a:buClr>
                          <a:schemeClr val="accent2"/>
                        </a:buClr>
                        <a:buSzPct val="100000"/>
                        <a:buFont typeface="Wingdings 2" panose="05020102010507070707" pitchFamily="18" charset="2"/>
                        <a:tabLst>
                          <a:tab pos="228600" algn="l"/>
                        </a:tabLst>
                        <a:defRPr sz="1900">
                          <a:solidFill>
                            <a:schemeClr val="tx1"/>
                          </a:solidFill>
                          <a:latin typeface="Lucida Sans Unicode" panose="020B0602030504020204" pitchFamily="34" charset="0"/>
                        </a:defRPr>
                      </a:lvl3pPr>
                      <a:lvl4pPr marL="1600200" indent="-228600" eaLnBrk="0" hangingPunct="0">
                        <a:spcBef>
                          <a:spcPts val="350"/>
                        </a:spcBef>
                        <a:buClr>
                          <a:schemeClr val="accent2"/>
                        </a:buClr>
                        <a:buFont typeface="Wingdings 2" panose="05020102010507070707" pitchFamily="18" charset="2"/>
                        <a:tabLst>
                          <a:tab pos="228600" algn="l"/>
                        </a:tabLst>
                        <a:defRPr sz="1700">
                          <a:solidFill>
                            <a:schemeClr val="tx1"/>
                          </a:solidFill>
                          <a:latin typeface="Lucida Sans Unicode" panose="020B0602030504020204" pitchFamily="34" charset="0"/>
                        </a:defRPr>
                      </a:lvl4pPr>
                      <a:lvl5pPr marL="2057400" indent="-228600" eaLnBrk="0" hangingPunct="0">
                        <a:spcBef>
                          <a:spcPts val="350"/>
                        </a:spcBef>
                        <a:buClr>
                          <a:schemeClr val="accent2"/>
                        </a:buClr>
                        <a:buFont typeface="Wingdings 2" panose="05020102010507070707" pitchFamily="18" charset="2"/>
                        <a:tabLst>
                          <a:tab pos="228600" algn="l"/>
                        </a:tabLst>
                        <a:defRPr>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tabLst>
                          <a:tab pos="228600" algn="l"/>
                        </a:tabLst>
                        <a:defRPr>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tabLst>
                          <a:tab pos="228600" algn="l"/>
                        </a:tabLst>
                        <a:defRPr>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tabLst>
                          <a:tab pos="228600" algn="l"/>
                        </a:tabLst>
                        <a:defRPr>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tabLst>
                          <a:tab pos="228600" algn="l"/>
                        </a:tabLst>
                        <a:defRPr>
                          <a:solidFill>
                            <a:schemeClr val="tx1"/>
                          </a:solidFill>
                          <a:latin typeface="Lucida Sans Unicode" panose="020B0602030504020204" pitchFamily="34" charset="0"/>
                        </a:defRPr>
                      </a:lvl9pPr>
                    </a:lstStyle>
                    <a:p>
                      <a:pPr marL="342900" marR="0" lvl="0" indent="-342900" algn="l" defTabSz="914400" rtl="0" eaLnBrk="1" fontAlgn="base" latinLnBrk="0" hangingPunct="1">
                        <a:lnSpc>
                          <a:spcPct val="100000"/>
                        </a:lnSpc>
                        <a:spcBef>
                          <a:spcPct val="0"/>
                        </a:spcBef>
                        <a:spcAft>
                          <a:spcPct val="0"/>
                        </a:spcAft>
                        <a:buClrTx/>
                        <a:buSzPts val="900"/>
                        <a:buFont typeface="Lucida Sans Unicode" panose="020B0602030504020204" pitchFamily="34" charset="0"/>
                        <a:buAutoNum type="arabicPeriod"/>
                        <a:tabLst>
                          <a:tab pos="228600" algn="l"/>
                        </a:tabLst>
                      </a:pPr>
                      <a:r>
                        <a:rPr kumimoji="0" lang="en-US" altLang="en-US" sz="1600" b="0" i="0" u="none" strike="noStrike" cap="none" normalizeH="0" baseline="0">
                          <a:ln>
                            <a:noFill/>
                          </a:ln>
                          <a:solidFill>
                            <a:schemeClr val="tx1"/>
                          </a:solidFill>
                          <a:effectLst/>
                          <a:latin typeface="Palatino Linotype" panose="02040502050505030304" pitchFamily="18" charset="0"/>
                          <a:cs typeface="Times New Roman" panose="02020603050405020304" pitchFamily="18" charset="0"/>
                        </a:rPr>
                        <a:t>The system should not produce noise exceeding 40db.</a:t>
                      </a:r>
                      <a:endPar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defRPr>
                      </a:lvl4pPr>
                      <a:lvl5pPr marL="2057400" indent="-228600" eaLnBrk="0" hangingPunct="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Palatino Linotype" panose="02040502050505030304" pitchFamily="18" charset="0"/>
                          <a:cs typeface="Times New Roman" panose="02020603050405020304" pitchFamily="18" charset="0"/>
                        </a:rPr>
                        <a:t>Based on comparisons of sound levels at an office, bedroom and living room environment [7].</a:t>
                      </a:r>
                      <a:endPar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1951813"/>
                  </a:ext>
                </a:extLst>
              </a:tr>
              <a:tr h="885825">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defRPr>
                      </a:lvl4pPr>
                      <a:lvl5pPr marL="2057400" indent="-228600" eaLnBrk="0" hangingPunct="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Palatino Linotype" panose="02040502050505030304" pitchFamily="18" charset="0"/>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Palatino Linotype" panose="02040502050505030304" pitchFamily="18" charset="0"/>
                          <a:cs typeface="Times New Roman" panose="02020603050405020304" pitchFamily="18" charset="0"/>
                        </a:rPr>
                        <a:t>3</a:t>
                      </a:r>
                      <a:endPar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ts val="400"/>
                        </a:spcBef>
                        <a:buClr>
                          <a:schemeClr val="accent1"/>
                        </a:buClr>
                        <a:buSzPct val="68000"/>
                        <a:buFont typeface="Wingdings 3" panose="05040102010807070707" pitchFamily="18" charset="2"/>
                        <a:tabLst>
                          <a:tab pos="228600" algn="l"/>
                        </a:tabLst>
                        <a:defRPr sz="2300">
                          <a:solidFill>
                            <a:schemeClr val="tx1"/>
                          </a:solidFill>
                          <a:latin typeface="Lucida Sans Unicode" panose="020B0602030504020204" pitchFamily="34" charset="0"/>
                        </a:defRPr>
                      </a:lvl1pPr>
                      <a:lvl2pPr marL="742950" indent="-285750" eaLnBrk="0" hangingPunct="0">
                        <a:spcBef>
                          <a:spcPts val="325"/>
                        </a:spcBef>
                        <a:buClr>
                          <a:schemeClr val="accent1"/>
                        </a:buClr>
                        <a:buFont typeface="Verdana" panose="020B0604030504040204" pitchFamily="34" charset="0"/>
                        <a:tabLst>
                          <a:tab pos="228600" algn="l"/>
                        </a:tabLst>
                        <a:defRPr sz="2100">
                          <a:solidFill>
                            <a:schemeClr val="tx1"/>
                          </a:solidFill>
                          <a:latin typeface="Lucida Sans Unicode" panose="020B0602030504020204" pitchFamily="34" charset="0"/>
                        </a:defRPr>
                      </a:lvl2pPr>
                      <a:lvl3pPr marL="1143000" indent="-228600" eaLnBrk="0" hangingPunct="0">
                        <a:spcBef>
                          <a:spcPts val="350"/>
                        </a:spcBef>
                        <a:buClr>
                          <a:schemeClr val="accent2"/>
                        </a:buClr>
                        <a:buSzPct val="100000"/>
                        <a:buFont typeface="Wingdings 2" panose="05020102010507070707" pitchFamily="18" charset="2"/>
                        <a:tabLst>
                          <a:tab pos="228600" algn="l"/>
                        </a:tabLst>
                        <a:defRPr sz="1900">
                          <a:solidFill>
                            <a:schemeClr val="tx1"/>
                          </a:solidFill>
                          <a:latin typeface="Lucida Sans Unicode" panose="020B0602030504020204" pitchFamily="34" charset="0"/>
                        </a:defRPr>
                      </a:lvl3pPr>
                      <a:lvl4pPr marL="1600200" indent="-228600" eaLnBrk="0" hangingPunct="0">
                        <a:spcBef>
                          <a:spcPts val="350"/>
                        </a:spcBef>
                        <a:buClr>
                          <a:schemeClr val="accent2"/>
                        </a:buClr>
                        <a:buFont typeface="Wingdings 2" panose="05020102010507070707" pitchFamily="18" charset="2"/>
                        <a:tabLst>
                          <a:tab pos="228600" algn="l"/>
                        </a:tabLst>
                        <a:defRPr sz="1700">
                          <a:solidFill>
                            <a:schemeClr val="tx1"/>
                          </a:solidFill>
                          <a:latin typeface="Lucida Sans Unicode" panose="020B0602030504020204" pitchFamily="34" charset="0"/>
                        </a:defRPr>
                      </a:lvl4pPr>
                      <a:lvl5pPr marL="2057400" indent="-228600" eaLnBrk="0" hangingPunct="0">
                        <a:spcBef>
                          <a:spcPts val="350"/>
                        </a:spcBef>
                        <a:buClr>
                          <a:schemeClr val="accent2"/>
                        </a:buClr>
                        <a:buFont typeface="Wingdings 2" panose="05020102010507070707" pitchFamily="18" charset="2"/>
                        <a:tabLst>
                          <a:tab pos="228600" algn="l"/>
                        </a:tabLst>
                        <a:defRPr>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tabLst>
                          <a:tab pos="228600" algn="l"/>
                        </a:tabLst>
                        <a:defRPr>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tabLst>
                          <a:tab pos="228600" algn="l"/>
                        </a:tabLst>
                        <a:defRPr>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tabLst>
                          <a:tab pos="228600" algn="l"/>
                        </a:tabLst>
                        <a:defRPr>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tabLst>
                          <a:tab pos="228600" algn="l"/>
                        </a:tabLst>
                        <a:defRPr>
                          <a:solidFill>
                            <a:schemeClr val="tx1"/>
                          </a:solidFill>
                          <a:latin typeface="Lucida Sans Unicode" panose="020B0602030504020204" pitchFamily="34" charset="0"/>
                        </a:defRPr>
                      </a:lvl9pPr>
                    </a:lstStyle>
                    <a:p>
                      <a:pPr marL="342900" marR="0" lvl="0" indent="-342900" algn="l" defTabSz="914400" rtl="0" eaLnBrk="1" fontAlgn="base" latinLnBrk="0" hangingPunct="1">
                        <a:lnSpc>
                          <a:spcPct val="100000"/>
                        </a:lnSpc>
                        <a:spcBef>
                          <a:spcPct val="0"/>
                        </a:spcBef>
                        <a:spcAft>
                          <a:spcPct val="0"/>
                        </a:spcAft>
                        <a:buClrTx/>
                        <a:buSzPts val="900"/>
                        <a:buFont typeface="Lucida Sans Unicode" panose="020B0602030504020204" pitchFamily="34" charset="0"/>
                        <a:buAutoNum type="arabicPeriod"/>
                        <a:tabLst>
                          <a:tab pos="228600" algn="l"/>
                        </a:tabLst>
                      </a:pPr>
                      <a:r>
                        <a:rPr kumimoji="0" lang="en-US" altLang="en-US" sz="1600" b="0" i="0" u="none" strike="noStrike" cap="none" normalizeH="0" baseline="0">
                          <a:ln>
                            <a:noFill/>
                          </a:ln>
                          <a:solidFill>
                            <a:schemeClr val="tx1"/>
                          </a:solidFill>
                          <a:effectLst/>
                          <a:latin typeface="Palatino Linotype" panose="02040502050505030304" pitchFamily="18" charset="0"/>
                          <a:cs typeface="Times New Roman" panose="02020603050405020304" pitchFamily="18" charset="0"/>
                        </a:rPr>
                        <a:t>The system will be built with components that can operate in temperatures ranging from 0˚F to 120˚F.</a:t>
                      </a:r>
                      <a:endPar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defRPr>
                      </a:lvl4pPr>
                      <a:lvl5pPr marL="2057400" indent="-228600" eaLnBrk="0" hangingPunct="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Palatino Linotype" panose="02040502050505030304" pitchFamily="18" charset="0"/>
                          <a:cs typeface="Times New Roman" panose="02020603050405020304" pitchFamily="18" charset="0"/>
                        </a:rPr>
                        <a:t>Based on the expected range of temperatures the user might operate the device in.</a:t>
                      </a:r>
                      <a:endPar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44250164"/>
                  </a:ext>
                </a:extLst>
              </a:tr>
            </a:tbl>
          </a:graphicData>
        </a:graphic>
      </p:graphicFrame>
      <p:sp>
        <p:nvSpPr>
          <p:cNvPr id="3" name="Title 2">
            <a:extLst>
              <a:ext uri="{FF2B5EF4-FFF2-40B4-BE49-F238E27FC236}">
                <a16:creationId xmlns:a16="http://schemas.microsoft.com/office/drawing/2014/main" id="{50FFFF8B-E80B-6168-CA79-C93737BAF546}"/>
              </a:ext>
            </a:extLst>
          </p:cNvPr>
          <p:cNvSpPr>
            <a:spLocks noGrp="1"/>
          </p:cNvSpPr>
          <p:nvPr>
            <p:ph type="title"/>
          </p:nvPr>
        </p:nvSpPr>
        <p:spPr/>
        <p:txBody>
          <a:bodyPr>
            <a:normAutofit fontScale="90000"/>
          </a:bodyPr>
          <a:lstStyle/>
          <a:p>
            <a:pPr eaLnBrk="1" hangingPunct="1">
              <a:defRPr/>
            </a:pPr>
            <a:r>
              <a:rPr lang="en-US" dirty="0"/>
              <a:t>Requirements Specification, cont’d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24F13BB1-81B3-5C20-58FB-2A6904D84844}"/>
              </a:ext>
            </a:extLst>
          </p:cNvPr>
          <p:cNvGraphicFramePr>
            <a:graphicFrameLocks noGrp="1"/>
          </p:cNvGraphicFramePr>
          <p:nvPr>
            <p:ph idx="1"/>
          </p:nvPr>
        </p:nvGraphicFramePr>
        <p:xfrm>
          <a:off x="762000" y="1752600"/>
          <a:ext cx="7772400" cy="3657600"/>
        </p:xfrm>
        <a:graphic>
          <a:graphicData uri="http://schemas.openxmlformats.org/drawingml/2006/table">
            <a:tbl>
              <a:tblPr/>
              <a:tblGrid>
                <a:gridCol w="1342506">
                  <a:extLst>
                    <a:ext uri="{9D8B030D-6E8A-4147-A177-3AD203B41FA5}">
                      <a16:colId xmlns:a16="http://schemas.microsoft.com/office/drawing/2014/main" val="20000"/>
                    </a:ext>
                  </a:extLst>
                </a:gridCol>
                <a:gridCol w="3038302">
                  <a:extLst>
                    <a:ext uri="{9D8B030D-6E8A-4147-A177-3AD203B41FA5}">
                      <a16:colId xmlns:a16="http://schemas.microsoft.com/office/drawing/2014/main" val="20001"/>
                    </a:ext>
                  </a:extLst>
                </a:gridCol>
                <a:gridCol w="3391592">
                  <a:extLst>
                    <a:ext uri="{9D8B030D-6E8A-4147-A177-3AD203B41FA5}">
                      <a16:colId xmlns:a16="http://schemas.microsoft.com/office/drawing/2014/main" val="20002"/>
                    </a:ext>
                  </a:extLst>
                </a:gridCol>
              </a:tblGrid>
              <a:tr h="1524000">
                <a:tc>
                  <a:txBody>
                    <a:bodyPr/>
                    <a:lstStyle/>
                    <a:p>
                      <a:pPr marL="0" marR="0" algn="ctr">
                        <a:spcBef>
                          <a:spcPts val="0"/>
                        </a:spcBef>
                        <a:spcAft>
                          <a:spcPts val="0"/>
                        </a:spcAft>
                      </a:pPr>
                      <a:endParaRPr lang="en-US" sz="1600">
                        <a:latin typeface="Palatino Linotype"/>
                        <a:ea typeface="Times New Roman"/>
                      </a:endParaRPr>
                    </a:p>
                    <a:p>
                      <a:pPr marL="0" marR="0" algn="ctr">
                        <a:spcBef>
                          <a:spcPts val="0"/>
                        </a:spcBef>
                        <a:spcAft>
                          <a:spcPts val="0"/>
                        </a:spcAft>
                      </a:pPr>
                      <a:r>
                        <a:rPr lang="en-US" sz="1600">
                          <a:latin typeface="Palatino Linotype"/>
                          <a:ea typeface="Times New Roman"/>
                        </a:rPr>
                        <a:t>3, 4, 9</a:t>
                      </a:r>
                      <a:endParaRPr lang="en-US" sz="16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spcBef>
                          <a:spcPts val="0"/>
                        </a:spcBef>
                        <a:spcAft>
                          <a:spcPts val="0"/>
                        </a:spcAft>
                        <a:buSzPts val="900"/>
                        <a:buFont typeface="+mj-lt"/>
                        <a:buAutoNum type="arabicPeriod"/>
                        <a:tabLst>
                          <a:tab pos="228600" algn="l"/>
                        </a:tabLst>
                      </a:pPr>
                      <a:r>
                        <a:rPr lang="en-US" sz="1600">
                          <a:latin typeface="Palatino Linotype"/>
                          <a:ea typeface="Times New Roman"/>
                        </a:rPr>
                        <a:t>The system components will be enclosed to be water-resistant.</a:t>
                      </a:r>
                      <a:endParaRPr lang="en-US" sz="16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a:latin typeface="Palatino Linotype"/>
                          <a:ea typeface="Times New Roman"/>
                        </a:rPr>
                        <a:t>Based on outdoor environments and its conditions (snow, rain, humidity) the user might face and the need for the user to be protected from electrical shock.</a:t>
                      </a:r>
                      <a:endParaRPr lang="en-US" sz="16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914400">
                <a:tc>
                  <a:txBody>
                    <a:bodyPr/>
                    <a:lstStyle/>
                    <a:p>
                      <a:pPr marL="0" marR="0" algn="ctr">
                        <a:spcBef>
                          <a:spcPts val="0"/>
                        </a:spcBef>
                        <a:spcAft>
                          <a:spcPts val="0"/>
                        </a:spcAft>
                      </a:pPr>
                      <a:r>
                        <a:rPr lang="en-US" sz="1600">
                          <a:latin typeface="Palatino Linotype"/>
                          <a:ea typeface="Times New Roman"/>
                        </a:rPr>
                        <a:t>14</a:t>
                      </a:r>
                      <a:endParaRPr lang="en-US" sz="16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spcBef>
                          <a:spcPts val="0"/>
                        </a:spcBef>
                        <a:spcAft>
                          <a:spcPts val="0"/>
                        </a:spcAft>
                        <a:buSzPts val="900"/>
                        <a:buFont typeface="+mj-lt"/>
                        <a:buAutoNum type="arabicPeriod"/>
                        <a:tabLst>
                          <a:tab pos="228600" algn="l"/>
                        </a:tabLst>
                      </a:pPr>
                      <a:r>
                        <a:rPr lang="en-US" sz="1600">
                          <a:latin typeface="Palatino Linotype"/>
                          <a:ea typeface="Times New Roman"/>
                        </a:rPr>
                        <a:t>The system will refresh its output according to sensor readings 5 times per second.</a:t>
                      </a:r>
                      <a:endParaRPr lang="en-US" sz="16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a:latin typeface="Palatino Linotype"/>
                          <a:ea typeface="Times New Roman"/>
                        </a:rPr>
                        <a:t>Based on the average reaction time of humans (0.33 seconds) [8].</a:t>
                      </a:r>
                      <a:endParaRPr lang="en-US" sz="16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219200">
                <a:tc gridSpan="3">
                  <a:txBody>
                    <a:bodyPr/>
                    <a:lstStyle/>
                    <a:p>
                      <a:pPr marL="0" marR="0" algn="just">
                        <a:spcBef>
                          <a:spcPts val="0"/>
                        </a:spcBef>
                        <a:spcAft>
                          <a:spcPts val="0"/>
                        </a:spcAft>
                      </a:pPr>
                      <a:r>
                        <a:rPr lang="en-US" sz="1600" b="1" spc="-25" dirty="0">
                          <a:latin typeface="Palatino Linotype"/>
                          <a:ea typeface="Times New Roman"/>
                          <a:cs typeface="Times New Roman"/>
                        </a:rPr>
                        <a:t>Marketing Requirements</a:t>
                      </a:r>
                      <a:endParaRPr lang="en-US" sz="1600" spc="-25" dirty="0">
                        <a:latin typeface="Palatino Linotype"/>
                        <a:ea typeface="Times New Roman"/>
                        <a:cs typeface="Times New Roman"/>
                      </a:endParaRPr>
                    </a:p>
                    <a:p>
                      <a:pPr marL="228600" marR="0">
                        <a:spcBef>
                          <a:spcPts val="0"/>
                        </a:spcBef>
                        <a:spcAft>
                          <a:spcPts val="0"/>
                        </a:spcAft>
                      </a:pPr>
                      <a:r>
                        <a:rPr lang="en-US" sz="1600" dirty="0">
                          <a:latin typeface="Palatino Linotype"/>
                          <a:ea typeface="Times New Roman"/>
                        </a:rPr>
                        <a:t>1) Portability, 2) Weight, 3) Operable Environments, 4) Water Resistant,5)Operation Time, 6) Cost, 7) Ease of use, 8) Streamlined Controls, 9) Safety, 10) Comfortable, 11) Accurate, 12) Noise Level, 13) Consumer-Friendly, 14) Intuitive Feedback</a:t>
                      </a:r>
                      <a:endParaRPr lang="en-US"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bl>
          </a:graphicData>
        </a:graphic>
      </p:graphicFrame>
      <p:sp>
        <p:nvSpPr>
          <p:cNvPr id="3" name="Title 2">
            <a:extLst>
              <a:ext uri="{FF2B5EF4-FFF2-40B4-BE49-F238E27FC236}">
                <a16:creationId xmlns:a16="http://schemas.microsoft.com/office/drawing/2014/main" id="{7B0C4670-08A8-F716-1417-F87A5775D860}"/>
              </a:ext>
            </a:extLst>
          </p:cNvPr>
          <p:cNvSpPr>
            <a:spLocks noGrp="1"/>
          </p:cNvSpPr>
          <p:nvPr>
            <p:ph type="title"/>
          </p:nvPr>
        </p:nvSpPr>
        <p:spPr/>
        <p:txBody>
          <a:bodyPr>
            <a:normAutofit fontScale="90000"/>
          </a:bodyPr>
          <a:lstStyle/>
          <a:p>
            <a:pPr eaLnBrk="1" hangingPunct="1">
              <a:defRPr/>
            </a:pPr>
            <a:r>
              <a:rPr lang="en-US" dirty="0"/>
              <a:t>Requirements Specification, cont’d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ontent Placeholder 1">
            <a:extLst>
              <a:ext uri="{FF2B5EF4-FFF2-40B4-BE49-F238E27FC236}">
                <a16:creationId xmlns:a16="http://schemas.microsoft.com/office/drawing/2014/main" id="{699587AB-7789-AA49-FDD2-CD4DE8851BD2}"/>
              </a:ext>
            </a:extLst>
          </p:cNvPr>
          <p:cNvSpPr>
            <a:spLocks noGrp="1"/>
          </p:cNvSpPr>
          <p:nvPr>
            <p:ph idx="1"/>
          </p:nvPr>
        </p:nvSpPr>
        <p:spPr>
          <a:xfrm>
            <a:off x="457200" y="1219200"/>
            <a:ext cx="8229600" cy="652463"/>
          </a:xfrm>
        </p:spPr>
        <p:txBody>
          <a:bodyPr/>
          <a:lstStyle/>
          <a:p>
            <a:pPr eaLnBrk="1" hangingPunct="1"/>
            <a:r>
              <a:rPr lang="en-US" altLang="en-US"/>
              <a:t>Physical view</a:t>
            </a:r>
          </a:p>
        </p:txBody>
      </p:sp>
      <p:sp>
        <p:nvSpPr>
          <p:cNvPr id="3" name="Title 2">
            <a:extLst>
              <a:ext uri="{FF2B5EF4-FFF2-40B4-BE49-F238E27FC236}">
                <a16:creationId xmlns:a16="http://schemas.microsoft.com/office/drawing/2014/main" id="{21DA9A12-D572-0256-3D15-E0E5BA2C6FD3}"/>
              </a:ext>
            </a:extLst>
          </p:cNvPr>
          <p:cNvSpPr>
            <a:spLocks noGrp="1"/>
          </p:cNvSpPr>
          <p:nvPr>
            <p:ph type="title"/>
          </p:nvPr>
        </p:nvSpPr>
        <p:spPr/>
        <p:txBody>
          <a:bodyPr/>
          <a:lstStyle/>
          <a:p>
            <a:pPr eaLnBrk="1" hangingPunct="1">
              <a:defRPr/>
            </a:pPr>
            <a:r>
              <a:rPr lang="en-US" dirty="0"/>
              <a:t>E.3 The Design</a:t>
            </a:r>
          </a:p>
        </p:txBody>
      </p:sp>
      <p:pic>
        <p:nvPicPr>
          <p:cNvPr id="26628" name="Picture 2" descr="Side_View">
            <a:extLst>
              <a:ext uri="{FF2B5EF4-FFF2-40B4-BE49-F238E27FC236}">
                <a16:creationId xmlns:a16="http://schemas.microsoft.com/office/drawing/2014/main" id="{FB0A7715-158E-2636-6D67-B00D9CB889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600200"/>
            <a:ext cx="6330950" cy="456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D53AC2-D42A-9FA4-BAFF-2EDEF88660F1}"/>
              </a:ext>
            </a:extLst>
          </p:cNvPr>
          <p:cNvSpPr>
            <a:spLocks noGrp="1"/>
          </p:cNvSpPr>
          <p:nvPr>
            <p:ph type="title"/>
          </p:nvPr>
        </p:nvSpPr>
        <p:spPr/>
        <p:txBody>
          <a:bodyPr/>
          <a:lstStyle/>
          <a:p>
            <a:pPr eaLnBrk="1" hangingPunct="1">
              <a:defRPr/>
            </a:pPr>
            <a:r>
              <a:rPr lang="en-US" dirty="0"/>
              <a:t>Wide Beam Sensor Array</a:t>
            </a:r>
          </a:p>
        </p:txBody>
      </p:sp>
      <p:pic>
        <p:nvPicPr>
          <p:cNvPr id="27651" name="Picture 2" descr="b">
            <a:extLst>
              <a:ext uri="{FF2B5EF4-FFF2-40B4-BE49-F238E27FC236}">
                <a16:creationId xmlns:a16="http://schemas.microsoft.com/office/drawing/2014/main" id="{66D92460-0ABD-4235-AABD-8612BFB730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5388" y="1752600"/>
            <a:ext cx="6613525"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9A5FF32-09A7-5FA9-0E81-F386CC0932A0}"/>
              </a:ext>
            </a:extLst>
          </p:cNvPr>
          <p:cNvSpPr>
            <a:spLocks noGrp="1"/>
          </p:cNvSpPr>
          <p:nvPr>
            <p:ph type="title"/>
          </p:nvPr>
        </p:nvSpPr>
        <p:spPr/>
        <p:txBody>
          <a:bodyPr/>
          <a:lstStyle/>
          <a:p>
            <a:pPr eaLnBrk="1" hangingPunct="1">
              <a:defRPr/>
            </a:pPr>
            <a:r>
              <a:rPr lang="en-US" dirty="0"/>
              <a:t>Narrow Beam Sensor</a:t>
            </a:r>
          </a:p>
        </p:txBody>
      </p:sp>
      <p:pic>
        <p:nvPicPr>
          <p:cNvPr id="28675" name="Picture 2" descr="c">
            <a:extLst>
              <a:ext uri="{FF2B5EF4-FFF2-40B4-BE49-F238E27FC236}">
                <a16:creationId xmlns:a16="http://schemas.microsoft.com/office/drawing/2014/main" id="{9782F13F-6295-3EF3-4213-69A736CA02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4425" y="1447800"/>
            <a:ext cx="6734175"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3760567-BA40-B846-BAF0-3327BEABE8FE}"/>
              </a:ext>
            </a:extLst>
          </p:cNvPr>
          <p:cNvSpPr>
            <a:spLocks noGrp="1"/>
          </p:cNvSpPr>
          <p:nvPr>
            <p:ph type="title"/>
          </p:nvPr>
        </p:nvSpPr>
        <p:spPr/>
        <p:txBody>
          <a:bodyPr/>
          <a:lstStyle/>
          <a:p>
            <a:pPr eaLnBrk="1" hangingPunct="1">
              <a:defRPr/>
            </a:pPr>
            <a:r>
              <a:rPr lang="en-US" dirty="0"/>
              <a:t>Sensors and Front Motors</a:t>
            </a:r>
          </a:p>
        </p:txBody>
      </p:sp>
      <p:pic>
        <p:nvPicPr>
          <p:cNvPr id="29699" name="Picture 2" descr="motors_2">
            <a:extLst>
              <a:ext uri="{FF2B5EF4-FFF2-40B4-BE49-F238E27FC236}">
                <a16:creationId xmlns:a16="http://schemas.microsoft.com/office/drawing/2014/main" id="{FC166512-209F-2F2E-1A30-1094DFE3F5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676400"/>
            <a:ext cx="6553200" cy="438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41B7A21-B0C6-335A-2DDF-0FEA75747AA2}"/>
              </a:ext>
            </a:extLst>
          </p:cNvPr>
          <p:cNvSpPr>
            <a:spLocks noGrp="1"/>
          </p:cNvSpPr>
          <p:nvPr>
            <p:ph type="title"/>
          </p:nvPr>
        </p:nvSpPr>
        <p:spPr/>
        <p:txBody>
          <a:bodyPr/>
          <a:lstStyle/>
          <a:p>
            <a:pPr eaLnBrk="1" hangingPunct="1">
              <a:defRPr/>
            </a:pPr>
            <a:r>
              <a:rPr lang="en-US" dirty="0"/>
              <a:t>The Motors Matrix</a:t>
            </a:r>
          </a:p>
        </p:txBody>
      </p:sp>
      <p:pic>
        <p:nvPicPr>
          <p:cNvPr id="30723" name="Picture 2" descr="motors">
            <a:extLst>
              <a:ext uri="{FF2B5EF4-FFF2-40B4-BE49-F238E27FC236}">
                <a16:creationId xmlns:a16="http://schemas.microsoft.com/office/drawing/2014/main" id="{68A7486B-6DAF-32F0-A013-B1CCC4A360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371600"/>
            <a:ext cx="7010400" cy="462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9FA0D9E-0EF5-7929-8382-09A8841D4D2A}"/>
              </a:ext>
            </a:extLst>
          </p:cNvPr>
          <p:cNvSpPr>
            <a:spLocks noGrp="1"/>
          </p:cNvSpPr>
          <p:nvPr>
            <p:ph type="title"/>
          </p:nvPr>
        </p:nvSpPr>
        <p:spPr/>
        <p:txBody>
          <a:bodyPr/>
          <a:lstStyle/>
          <a:p>
            <a:pPr eaLnBrk="1" hangingPunct="1">
              <a:defRPr/>
            </a:pPr>
            <a:r>
              <a:rPr lang="en-US" dirty="0"/>
              <a:t>The Functional Decomposition</a:t>
            </a:r>
          </a:p>
        </p:txBody>
      </p:sp>
      <p:pic>
        <p:nvPicPr>
          <p:cNvPr id="31747" name="Picture 2" descr="level0">
            <a:extLst>
              <a:ext uri="{FF2B5EF4-FFF2-40B4-BE49-F238E27FC236}">
                <a16:creationId xmlns:a16="http://schemas.microsoft.com/office/drawing/2014/main" id="{AC15814B-65D7-DC1F-A9D7-A93F160A62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990600"/>
            <a:ext cx="3232150" cy="224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a:extLst>
              <a:ext uri="{FF2B5EF4-FFF2-40B4-BE49-F238E27FC236}">
                <a16:creationId xmlns:a16="http://schemas.microsoft.com/office/drawing/2014/main" id="{B23B02BD-A610-27D9-FA55-5701A0F7D91E}"/>
              </a:ext>
            </a:extLst>
          </p:cNvPr>
          <p:cNvGraphicFramePr>
            <a:graphicFrameLocks noGrp="1"/>
          </p:cNvGraphicFramePr>
          <p:nvPr/>
        </p:nvGraphicFramePr>
        <p:xfrm>
          <a:off x="1066800" y="3352800"/>
          <a:ext cx="7162800" cy="2743200"/>
        </p:xfrm>
        <a:graphic>
          <a:graphicData uri="http://schemas.openxmlformats.org/drawingml/2006/table">
            <a:tbl>
              <a:tblPr/>
              <a:tblGrid>
                <a:gridCol w="1654175">
                  <a:extLst>
                    <a:ext uri="{9D8B030D-6E8A-4147-A177-3AD203B41FA5}">
                      <a16:colId xmlns:a16="http://schemas.microsoft.com/office/drawing/2014/main" val="3379309679"/>
                    </a:ext>
                  </a:extLst>
                </a:gridCol>
                <a:gridCol w="5508625">
                  <a:extLst>
                    <a:ext uri="{9D8B030D-6E8A-4147-A177-3AD203B41FA5}">
                      <a16:colId xmlns:a16="http://schemas.microsoft.com/office/drawing/2014/main" val="1269291971"/>
                    </a:ext>
                  </a:extLst>
                </a:gridCol>
              </a:tblGrid>
              <a:tr h="228600">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defRPr>
                      </a:lvl4pPr>
                      <a:lvl5pPr marL="2057400" indent="-228600" eaLnBrk="0" hangingPunct="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1" u="none" strike="noStrike" cap="none" normalizeH="0" baseline="0">
                          <a:ln>
                            <a:noFill/>
                          </a:ln>
                          <a:solidFill>
                            <a:schemeClr val="tx1"/>
                          </a:solidFill>
                          <a:effectLst/>
                          <a:latin typeface="Palatino Linotype" panose="02040502050505030304" pitchFamily="18" charset="0"/>
                          <a:cs typeface="Times New Roman" panose="02020603050405020304" pitchFamily="18" charset="0"/>
                        </a:rPr>
                        <a:t>Module</a:t>
                      </a:r>
                      <a:endPar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defRPr>
                      </a:lvl4pPr>
                      <a:lvl5pPr marL="2057400" indent="-228600" eaLnBrk="0" hangingPunct="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Palatino Linotype" panose="02040502050505030304" pitchFamily="18" charset="0"/>
                          <a:cs typeface="Times New Roman" panose="02020603050405020304" pitchFamily="18" charset="0"/>
                        </a:rPr>
                        <a:t>Vision System</a:t>
                      </a:r>
                      <a:endPar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76526941"/>
                  </a:ext>
                </a:extLst>
              </a:tr>
              <a:tr h="685800">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defRPr>
                      </a:lvl4pPr>
                      <a:lvl5pPr marL="2057400" indent="-228600" eaLnBrk="0" hangingPunct="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1" u="none" strike="noStrike" cap="none" normalizeH="0" baseline="0">
                          <a:ln>
                            <a:noFill/>
                          </a:ln>
                          <a:solidFill>
                            <a:schemeClr val="tx1"/>
                          </a:solidFill>
                          <a:effectLst/>
                          <a:latin typeface="Palatino Linotype" panose="02040502050505030304" pitchFamily="18" charset="0"/>
                          <a:cs typeface="Times New Roman" panose="02020603050405020304" pitchFamily="18" charset="0"/>
                        </a:rPr>
                        <a:t>Inputs</a:t>
                      </a:r>
                      <a:endPar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defRPr>
                      </a:lvl4pPr>
                      <a:lvl5pPr marL="2057400" indent="-228600" eaLnBrk="0" hangingPunct="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Palatino Linotype" panose="02040502050505030304" pitchFamily="18" charset="0"/>
                          <a:cs typeface="Times New Roman" panose="02020603050405020304" pitchFamily="18" charset="0"/>
                        </a:rPr>
                        <a:t>- User control: on/off</a:t>
                      </a:r>
                      <a:endPar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Palatino Linotype" panose="02040502050505030304" pitchFamily="18" charset="0"/>
                          <a:cs typeface="Times New Roman" panose="02020603050405020304" pitchFamily="18" charset="0"/>
                        </a:rPr>
                        <a:t>- Environment (objects): objects at least 1 in. wide and 2 in. high found in a 2 ft. wide area in front of the user, including steps.</a:t>
                      </a:r>
                      <a:endPar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7898373"/>
                  </a:ext>
                </a:extLst>
              </a:tr>
              <a:tr h="457200">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defRPr>
                      </a:lvl4pPr>
                      <a:lvl5pPr marL="2057400" indent="-228600" eaLnBrk="0" hangingPunct="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1" u="none" strike="noStrike" cap="none" normalizeH="0" baseline="0">
                          <a:ln>
                            <a:noFill/>
                          </a:ln>
                          <a:solidFill>
                            <a:schemeClr val="tx1"/>
                          </a:solidFill>
                          <a:effectLst/>
                          <a:latin typeface="Palatino Linotype" panose="02040502050505030304" pitchFamily="18" charset="0"/>
                          <a:cs typeface="Times New Roman" panose="02020603050405020304" pitchFamily="18" charset="0"/>
                        </a:rPr>
                        <a:t>Outputs</a:t>
                      </a:r>
                      <a:endPar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defRPr>
                      </a:lvl4pPr>
                      <a:lvl5pPr marL="2057400" indent="-228600" eaLnBrk="0" hangingPunct="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Palatino Linotype" panose="02040502050505030304" pitchFamily="18" charset="0"/>
                          <a:cs typeface="Times New Roman" panose="02020603050405020304" pitchFamily="18" charset="0"/>
                        </a:rPr>
                        <a:t>- Sensorial feedback (vibrations): a 3x3 matrix of vibrating motors, plus three additional vibrating motors.</a:t>
                      </a:r>
                      <a:endPar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56166032"/>
                  </a:ext>
                </a:extLst>
              </a:tr>
              <a:tr h="1371600">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defRPr>
                      </a:lvl4pPr>
                      <a:lvl5pPr marL="2057400" indent="-228600" eaLnBrk="0" hangingPunct="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1" u="none" strike="noStrike" cap="none" normalizeH="0" baseline="0">
                          <a:ln>
                            <a:noFill/>
                          </a:ln>
                          <a:solidFill>
                            <a:schemeClr val="tx1"/>
                          </a:solidFill>
                          <a:effectLst/>
                          <a:latin typeface="Palatino Linotype" panose="02040502050505030304" pitchFamily="18" charset="0"/>
                          <a:cs typeface="Times New Roman" panose="02020603050405020304" pitchFamily="18" charset="0"/>
                        </a:rPr>
                        <a:t>Functionality</a:t>
                      </a:r>
                      <a:endPar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defRPr>
                      </a:lvl4pPr>
                      <a:lvl5pPr marL="2057400" indent="-228600" eaLnBrk="0" hangingPunct="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Palatino Linotype" panose="02040502050505030304" pitchFamily="18" charset="0"/>
                          <a:cs typeface="Times New Roman" panose="02020603050405020304" pitchFamily="18" charset="0"/>
                        </a:rPr>
                        <a:t>Alerts the user intuitively by means of vibrating motors as to what area and distance in front of the user object(s) is(are) and/or if there is a step. Detected objects are at least 1 in. wide and 2 in. high at a distance of at least 3 ft. from the user and as far as 7 ft. in an area 2 ft. wide. Variations of height (steps, rocks) of at least ±1.25 in. are detected at a distance of at least 3 ft. away from the user.</a:t>
                      </a:r>
                      <a:endPar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24516397"/>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3A4710-686C-502D-7E49-B887BF2CF970}"/>
              </a:ext>
            </a:extLst>
          </p:cNvPr>
          <p:cNvSpPr>
            <a:spLocks noGrp="1"/>
          </p:cNvSpPr>
          <p:nvPr>
            <p:ph type="title"/>
          </p:nvPr>
        </p:nvSpPr>
        <p:spPr/>
        <p:txBody>
          <a:bodyPr/>
          <a:lstStyle/>
          <a:p>
            <a:pPr eaLnBrk="1" hangingPunct="1">
              <a:defRPr/>
            </a:pPr>
            <a:r>
              <a:rPr lang="en-US" dirty="0"/>
              <a:t>Level 1Diagam</a:t>
            </a:r>
          </a:p>
        </p:txBody>
      </p:sp>
      <p:sp>
        <p:nvSpPr>
          <p:cNvPr id="1028" name="Rectangle 2">
            <a:extLst>
              <a:ext uri="{FF2B5EF4-FFF2-40B4-BE49-F238E27FC236}">
                <a16:creationId xmlns:a16="http://schemas.microsoft.com/office/drawing/2014/main" id="{87811D1D-6053-8E77-D1B4-6869325EA0A5}"/>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aphicFrame>
        <p:nvGraphicFramePr>
          <p:cNvPr id="1026" name="Object 1">
            <a:extLst>
              <a:ext uri="{FF2B5EF4-FFF2-40B4-BE49-F238E27FC236}">
                <a16:creationId xmlns:a16="http://schemas.microsoft.com/office/drawing/2014/main" id="{B332D1CE-F4A7-9A91-AF84-09FB9E28C392}"/>
              </a:ext>
            </a:extLst>
          </p:cNvPr>
          <p:cNvGraphicFramePr>
            <a:graphicFrameLocks noChangeAspect="1"/>
          </p:cNvGraphicFramePr>
          <p:nvPr/>
        </p:nvGraphicFramePr>
        <p:xfrm>
          <a:off x="1022350" y="1219200"/>
          <a:ext cx="6615113" cy="5029200"/>
        </p:xfrm>
        <a:graphic>
          <a:graphicData uri="http://schemas.openxmlformats.org/presentationml/2006/ole">
            <mc:AlternateContent xmlns:mc="http://schemas.openxmlformats.org/markup-compatibility/2006">
              <mc:Choice xmlns:v="urn:schemas-microsoft-com:vml" Requires="v">
                <p:oleObj name="Slide" r:id="rId2" imgW="4564382" imgH="3424406" progId="PowerPoint.Slide.8">
                  <p:embed/>
                </p:oleObj>
              </mc:Choice>
              <mc:Fallback>
                <p:oleObj name="Slide" r:id="rId2" imgW="4564382" imgH="3424406" progId="PowerPoint.Slide.8">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2350" y="1219200"/>
                        <a:ext cx="6615113" cy="5029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381C733-BC7D-5C6B-74B7-E3C310492D7F}"/>
              </a:ext>
            </a:extLst>
          </p:cNvPr>
          <p:cNvSpPr>
            <a:spLocks noGrp="1"/>
          </p:cNvSpPr>
          <p:nvPr>
            <p:ph type="title"/>
          </p:nvPr>
        </p:nvSpPr>
        <p:spPr/>
        <p:txBody>
          <a:bodyPr/>
          <a:lstStyle/>
          <a:p>
            <a:pPr eaLnBrk="1" hangingPunct="1">
              <a:defRPr/>
            </a:pPr>
            <a:r>
              <a:rPr lang="en-US" dirty="0"/>
              <a:t>Level 1 Specs (some)</a:t>
            </a:r>
          </a:p>
        </p:txBody>
      </p:sp>
      <p:graphicFrame>
        <p:nvGraphicFramePr>
          <p:cNvPr id="4" name="Table 3">
            <a:extLst>
              <a:ext uri="{FF2B5EF4-FFF2-40B4-BE49-F238E27FC236}">
                <a16:creationId xmlns:a16="http://schemas.microsoft.com/office/drawing/2014/main" id="{2DA17A7D-9712-429B-0BCA-AF80DCF8A1C2}"/>
              </a:ext>
            </a:extLst>
          </p:cNvPr>
          <p:cNvGraphicFramePr>
            <a:graphicFrameLocks noGrp="1"/>
          </p:cNvGraphicFramePr>
          <p:nvPr/>
        </p:nvGraphicFramePr>
        <p:xfrm>
          <a:off x="381000" y="1143000"/>
          <a:ext cx="8305800" cy="2439988"/>
        </p:xfrm>
        <a:graphic>
          <a:graphicData uri="http://schemas.openxmlformats.org/drawingml/2006/table">
            <a:tbl>
              <a:tblPr/>
              <a:tblGrid>
                <a:gridCol w="1811554">
                  <a:extLst>
                    <a:ext uri="{9D8B030D-6E8A-4147-A177-3AD203B41FA5}">
                      <a16:colId xmlns:a16="http://schemas.microsoft.com/office/drawing/2014/main" val="20000"/>
                    </a:ext>
                  </a:extLst>
                </a:gridCol>
                <a:gridCol w="6494246">
                  <a:extLst>
                    <a:ext uri="{9D8B030D-6E8A-4147-A177-3AD203B41FA5}">
                      <a16:colId xmlns:a16="http://schemas.microsoft.com/office/drawing/2014/main" val="20001"/>
                    </a:ext>
                  </a:extLst>
                </a:gridCol>
              </a:tblGrid>
              <a:tr h="287618">
                <a:tc>
                  <a:txBody>
                    <a:bodyPr/>
                    <a:lstStyle/>
                    <a:p>
                      <a:pPr marL="0" marR="0">
                        <a:spcBef>
                          <a:spcPts val="0"/>
                        </a:spcBef>
                        <a:spcAft>
                          <a:spcPts val="0"/>
                        </a:spcAft>
                      </a:pPr>
                      <a:r>
                        <a:rPr lang="en-US" sz="1400" i="1" dirty="0">
                          <a:latin typeface="Palatino Linotype"/>
                          <a:ea typeface="Times New Roman"/>
                        </a:rPr>
                        <a:t>Module</a:t>
                      </a:r>
                      <a:endParaRPr lang="en-US" sz="14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latin typeface="Palatino Linotype"/>
                          <a:ea typeface="Times New Roman"/>
                        </a:rPr>
                        <a:t>Ultrasonic Sensor Bank</a:t>
                      </a: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150471">
                <a:tc>
                  <a:txBody>
                    <a:bodyPr/>
                    <a:lstStyle/>
                    <a:p>
                      <a:pPr marL="0" marR="0">
                        <a:spcBef>
                          <a:spcPts val="0"/>
                        </a:spcBef>
                        <a:spcAft>
                          <a:spcPts val="0"/>
                        </a:spcAft>
                      </a:pPr>
                      <a:r>
                        <a:rPr lang="en-US" sz="1400" i="1" dirty="0">
                          <a:latin typeface="Palatino Linotype"/>
                          <a:ea typeface="Times New Roman"/>
                        </a:rPr>
                        <a:t>Inputs</a:t>
                      </a:r>
                      <a:endParaRPr lang="en-US" sz="14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latin typeface="Palatino Linotype"/>
                          <a:ea typeface="Times New Roman"/>
                        </a:rPr>
                        <a:t>- 5V DC for power.</a:t>
                      </a:r>
                      <a:endParaRPr lang="en-US" sz="1400">
                        <a:latin typeface="Times New Roman"/>
                        <a:ea typeface="Times New Roman"/>
                      </a:endParaRPr>
                    </a:p>
                    <a:p>
                      <a:pPr marL="0" marR="0">
                        <a:spcBef>
                          <a:spcPts val="0"/>
                        </a:spcBef>
                        <a:spcAft>
                          <a:spcPts val="0"/>
                        </a:spcAft>
                      </a:pPr>
                      <a:r>
                        <a:rPr lang="en-US" sz="1400">
                          <a:latin typeface="Palatino Linotype"/>
                          <a:ea typeface="Times New Roman"/>
                        </a:rPr>
                        <a:t>- Environment (objects): objects at least 1in wide and 2in high found in a 2ft wide area in front of the user.</a:t>
                      </a:r>
                      <a:endParaRPr lang="en-US" sz="1400">
                        <a:latin typeface="Times New Roman"/>
                        <a:ea typeface="Times New Roman"/>
                      </a:endParaRPr>
                    </a:p>
                    <a:p>
                      <a:pPr marL="0" marR="0">
                        <a:spcBef>
                          <a:spcPts val="0"/>
                        </a:spcBef>
                        <a:spcAft>
                          <a:spcPts val="0"/>
                        </a:spcAft>
                      </a:pPr>
                      <a:r>
                        <a:rPr lang="en-US" sz="1400">
                          <a:latin typeface="Palatino Linotype"/>
                          <a:ea typeface="Times New Roman"/>
                        </a:rPr>
                        <a:t>- D</a:t>
                      </a:r>
                      <a:r>
                        <a:rPr lang="en-US" sz="1400" baseline="-25000">
                          <a:latin typeface="Palatino Linotype"/>
                          <a:ea typeface="Times New Roman"/>
                        </a:rPr>
                        <a:t>0</a:t>
                      </a:r>
                      <a:r>
                        <a:rPr lang="en-US" sz="1400">
                          <a:latin typeface="Palatino Linotype"/>
                          <a:ea typeface="Times New Roman"/>
                        </a:rPr>
                        <a:t>-D</a:t>
                      </a:r>
                      <a:r>
                        <a:rPr lang="en-US" sz="1400" baseline="-25000">
                          <a:latin typeface="Palatino Linotype"/>
                          <a:ea typeface="Times New Roman"/>
                        </a:rPr>
                        <a:t>7</a:t>
                      </a:r>
                      <a:r>
                        <a:rPr lang="en-US" sz="1400">
                          <a:latin typeface="Palatino Linotype"/>
                          <a:ea typeface="Times New Roman"/>
                        </a:rPr>
                        <a:t>: forwarded 5V DC 10</a:t>
                      </a:r>
                      <a:r>
                        <a:rPr lang="en-US" sz="1400">
                          <a:solidFill>
                            <a:srgbClr val="000000"/>
                          </a:solidFill>
                          <a:latin typeface="Palatino Linotype"/>
                          <a:ea typeface="Times New Roman"/>
                        </a:rPr>
                        <a:t>µ</a:t>
                      </a:r>
                      <a:r>
                        <a:rPr lang="en-US" sz="1400">
                          <a:latin typeface="Palatino Linotype"/>
                          <a:ea typeface="Times New Roman"/>
                        </a:rPr>
                        <a:t>s control signal from PIC to selected sensor.</a:t>
                      </a: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26665">
                <a:tc>
                  <a:txBody>
                    <a:bodyPr/>
                    <a:lstStyle/>
                    <a:p>
                      <a:pPr marL="0" marR="0">
                        <a:spcBef>
                          <a:spcPts val="0"/>
                        </a:spcBef>
                        <a:spcAft>
                          <a:spcPts val="0"/>
                        </a:spcAft>
                      </a:pPr>
                      <a:r>
                        <a:rPr lang="en-US" sz="1400" i="1">
                          <a:latin typeface="Palatino Linotype"/>
                          <a:ea typeface="Times New Roman"/>
                        </a:rPr>
                        <a:t>Outputs</a:t>
                      </a: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latin typeface="Palatino Linotype"/>
                          <a:ea typeface="Times New Roman"/>
                        </a:rPr>
                        <a:t>- U</a:t>
                      </a:r>
                      <a:r>
                        <a:rPr lang="en-US" sz="1400" baseline="-25000">
                          <a:latin typeface="Palatino Linotype"/>
                          <a:ea typeface="Times New Roman"/>
                        </a:rPr>
                        <a:t>0</a:t>
                      </a:r>
                      <a:r>
                        <a:rPr lang="en-US" sz="1400">
                          <a:latin typeface="Palatino Linotype"/>
                          <a:ea typeface="Times New Roman"/>
                        </a:rPr>
                        <a:t>-U</a:t>
                      </a:r>
                      <a:r>
                        <a:rPr lang="en-US" sz="1400" baseline="-25000">
                          <a:latin typeface="Palatino Linotype"/>
                          <a:ea typeface="Times New Roman"/>
                        </a:rPr>
                        <a:t>7</a:t>
                      </a:r>
                      <a:r>
                        <a:rPr lang="en-US" sz="1400">
                          <a:latin typeface="Palatino Linotype"/>
                          <a:ea typeface="Times New Roman"/>
                        </a:rPr>
                        <a:t>: 0-5V DC pulse signal</a:t>
                      </a:r>
                      <a:r>
                        <a:rPr lang="en-US" sz="1400">
                          <a:solidFill>
                            <a:srgbClr val="FF0000"/>
                          </a:solidFill>
                          <a:latin typeface="Palatino Linotype"/>
                          <a:ea typeface="Times New Roman"/>
                        </a:rPr>
                        <a:t> </a:t>
                      </a:r>
                      <a:r>
                        <a:rPr lang="en-US" sz="1400">
                          <a:solidFill>
                            <a:srgbClr val="000000"/>
                          </a:solidFill>
                          <a:latin typeface="Palatino Linotype"/>
                          <a:ea typeface="Times New Roman"/>
                        </a:rPr>
                        <a:t>from 100µs to 18ms corresponding </a:t>
                      </a:r>
                      <a:r>
                        <a:rPr lang="en-US" sz="1400">
                          <a:latin typeface="Palatino Linotype"/>
                          <a:ea typeface="Times New Roman"/>
                        </a:rPr>
                        <a:t>to selected sensor.</a:t>
                      </a: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75235">
                <a:tc>
                  <a:txBody>
                    <a:bodyPr/>
                    <a:lstStyle/>
                    <a:p>
                      <a:pPr marL="0" marR="0">
                        <a:spcBef>
                          <a:spcPts val="0"/>
                        </a:spcBef>
                        <a:spcAft>
                          <a:spcPts val="0"/>
                        </a:spcAft>
                      </a:pPr>
                      <a:r>
                        <a:rPr lang="en-US" sz="1400" i="1">
                          <a:latin typeface="Palatino Linotype"/>
                          <a:ea typeface="Times New Roman"/>
                        </a:rPr>
                        <a:t>Functionality</a:t>
                      </a: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dirty="0">
                          <a:latin typeface="Palatino Linotype"/>
                          <a:ea typeface="Times New Roman"/>
                        </a:rPr>
                        <a:t>Detects objects on the floor and in front of the user (under head level), and gives feedback regarding location and distance to object.</a:t>
                      </a:r>
                      <a:endParaRPr lang="en-US" sz="14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5" name="Table 4">
            <a:extLst>
              <a:ext uri="{FF2B5EF4-FFF2-40B4-BE49-F238E27FC236}">
                <a16:creationId xmlns:a16="http://schemas.microsoft.com/office/drawing/2014/main" id="{F9A59365-03C5-C1E2-47D7-248B1681A1AD}"/>
              </a:ext>
            </a:extLst>
          </p:cNvPr>
          <p:cNvGraphicFramePr>
            <a:graphicFrameLocks noGrp="1"/>
          </p:cNvGraphicFramePr>
          <p:nvPr/>
        </p:nvGraphicFramePr>
        <p:xfrm>
          <a:off x="457200" y="3733800"/>
          <a:ext cx="8229600" cy="2362200"/>
        </p:xfrm>
        <a:graphic>
          <a:graphicData uri="http://schemas.openxmlformats.org/drawingml/2006/table">
            <a:tbl>
              <a:tblPr/>
              <a:tblGrid>
                <a:gridCol w="1794933">
                  <a:extLst>
                    <a:ext uri="{9D8B030D-6E8A-4147-A177-3AD203B41FA5}">
                      <a16:colId xmlns:a16="http://schemas.microsoft.com/office/drawing/2014/main" val="20000"/>
                    </a:ext>
                  </a:extLst>
                </a:gridCol>
                <a:gridCol w="6434667">
                  <a:extLst>
                    <a:ext uri="{9D8B030D-6E8A-4147-A177-3AD203B41FA5}">
                      <a16:colId xmlns:a16="http://schemas.microsoft.com/office/drawing/2014/main" val="20001"/>
                    </a:ext>
                  </a:extLst>
                </a:gridCol>
              </a:tblGrid>
              <a:tr h="262467">
                <a:tc>
                  <a:txBody>
                    <a:bodyPr/>
                    <a:lstStyle/>
                    <a:p>
                      <a:pPr marL="0" marR="0">
                        <a:spcBef>
                          <a:spcPts val="0"/>
                        </a:spcBef>
                        <a:spcAft>
                          <a:spcPts val="0"/>
                        </a:spcAft>
                      </a:pPr>
                      <a:r>
                        <a:rPr lang="en-US" sz="1400" i="1" dirty="0">
                          <a:latin typeface="Palatino Linotype"/>
                          <a:ea typeface="Times New Roman"/>
                        </a:rPr>
                        <a:t>Module</a:t>
                      </a:r>
                      <a:endParaRPr lang="en-US" sz="14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latin typeface="Palatino Linotype"/>
                          <a:ea typeface="Times New Roman"/>
                        </a:rPr>
                        <a:t>PIC 18F452</a:t>
                      </a: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787400">
                <a:tc>
                  <a:txBody>
                    <a:bodyPr/>
                    <a:lstStyle/>
                    <a:p>
                      <a:pPr marL="0" marR="0">
                        <a:spcBef>
                          <a:spcPts val="0"/>
                        </a:spcBef>
                        <a:spcAft>
                          <a:spcPts val="0"/>
                        </a:spcAft>
                      </a:pPr>
                      <a:r>
                        <a:rPr lang="en-US" sz="1400" i="1">
                          <a:latin typeface="Palatino Linotype"/>
                          <a:ea typeface="Times New Roman"/>
                        </a:rPr>
                        <a:t>Inputs</a:t>
                      </a: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latin typeface="Palatino Linotype"/>
                          <a:ea typeface="Times New Roman"/>
                        </a:rPr>
                        <a:t>- 5V DC for power.</a:t>
                      </a:r>
                      <a:endParaRPr lang="en-US" sz="1400">
                        <a:latin typeface="Times New Roman"/>
                        <a:ea typeface="Times New Roman"/>
                      </a:endParaRPr>
                    </a:p>
                    <a:p>
                      <a:pPr marL="0" marR="0">
                        <a:spcBef>
                          <a:spcPts val="0"/>
                        </a:spcBef>
                        <a:spcAft>
                          <a:spcPts val="0"/>
                        </a:spcAft>
                      </a:pPr>
                      <a:r>
                        <a:rPr lang="en-US" sz="1400">
                          <a:solidFill>
                            <a:srgbClr val="000000"/>
                          </a:solidFill>
                          <a:latin typeface="Palatino Linotype"/>
                          <a:ea typeface="Times New Roman"/>
                        </a:rPr>
                        <a:t>- R</a:t>
                      </a:r>
                      <a:r>
                        <a:rPr lang="en-US" sz="1400" baseline="-25000">
                          <a:solidFill>
                            <a:srgbClr val="000000"/>
                          </a:solidFill>
                          <a:latin typeface="Palatino Linotype"/>
                          <a:ea typeface="Times New Roman"/>
                        </a:rPr>
                        <a:t>0</a:t>
                      </a:r>
                      <a:r>
                        <a:rPr lang="en-US" sz="1400">
                          <a:solidFill>
                            <a:srgbClr val="000000"/>
                          </a:solidFill>
                          <a:latin typeface="Palatino Linotype"/>
                          <a:ea typeface="Times New Roman"/>
                        </a:rPr>
                        <a:t>-R</a:t>
                      </a:r>
                      <a:r>
                        <a:rPr lang="en-US" sz="1400" baseline="-25000">
                          <a:solidFill>
                            <a:srgbClr val="000000"/>
                          </a:solidFill>
                          <a:latin typeface="Palatino Linotype"/>
                          <a:ea typeface="Times New Roman"/>
                        </a:rPr>
                        <a:t>2</a:t>
                      </a:r>
                      <a:r>
                        <a:rPr lang="en-US" sz="1400">
                          <a:solidFill>
                            <a:srgbClr val="000000"/>
                          </a:solidFill>
                          <a:latin typeface="Palatino Linotype"/>
                          <a:ea typeface="Times New Roman"/>
                        </a:rPr>
                        <a:t>: analog voltage feedback from 0.55Vto 2.8V</a:t>
                      </a:r>
                      <a:endParaRPr lang="en-US" sz="1400">
                        <a:latin typeface="Times New Roman"/>
                        <a:ea typeface="Times New Roman"/>
                      </a:endParaRPr>
                    </a:p>
                    <a:p>
                      <a:pPr marL="0" marR="0">
                        <a:spcBef>
                          <a:spcPts val="0"/>
                        </a:spcBef>
                        <a:spcAft>
                          <a:spcPts val="0"/>
                        </a:spcAft>
                      </a:pPr>
                      <a:r>
                        <a:rPr lang="en-US" sz="1400">
                          <a:latin typeface="Palatino Linotype"/>
                          <a:ea typeface="Times New Roman"/>
                        </a:rPr>
                        <a:t>- U</a:t>
                      </a:r>
                      <a:r>
                        <a:rPr lang="en-US" sz="1400" baseline="-25000">
                          <a:latin typeface="Palatino Linotype"/>
                          <a:ea typeface="Times New Roman"/>
                        </a:rPr>
                        <a:t>X</a:t>
                      </a:r>
                      <a:r>
                        <a:rPr lang="en-US" sz="1400">
                          <a:latin typeface="Palatino Linotype"/>
                          <a:ea typeface="Times New Roman"/>
                        </a:rPr>
                        <a:t>: 0-5V DC pulse signal fr</a:t>
                      </a:r>
                      <a:r>
                        <a:rPr lang="en-US" sz="1400">
                          <a:solidFill>
                            <a:srgbClr val="000000"/>
                          </a:solidFill>
                          <a:latin typeface="Palatino Linotype"/>
                          <a:ea typeface="Times New Roman"/>
                        </a:rPr>
                        <a:t>om 100µs to 18ms.</a:t>
                      </a: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787400">
                <a:tc>
                  <a:txBody>
                    <a:bodyPr/>
                    <a:lstStyle/>
                    <a:p>
                      <a:pPr marL="0" marR="0">
                        <a:spcBef>
                          <a:spcPts val="0"/>
                        </a:spcBef>
                        <a:spcAft>
                          <a:spcPts val="0"/>
                        </a:spcAft>
                      </a:pPr>
                      <a:r>
                        <a:rPr lang="en-US" sz="1400" i="1">
                          <a:latin typeface="Palatino Linotype"/>
                          <a:ea typeface="Times New Roman"/>
                        </a:rPr>
                        <a:t>Outputs</a:t>
                      </a: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latin typeface="Palatino Linotype"/>
                          <a:ea typeface="Times New Roman"/>
                        </a:rPr>
                        <a:t>- S</a:t>
                      </a:r>
                      <a:r>
                        <a:rPr lang="en-US" sz="1400" baseline="-25000">
                          <a:latin typeface="Palatino Linotype"/>
                          <a:ea typeface="Times New Roman"/>
                        </a:rPr>
                        <a:t>0</a:t>
                      </a:r>
                      <a:r>
                        <a:rPr lang="en-US" sz="1400">
                          <a:latin typeface="Palatino Linotype"/>
                          <a:ea typeface="Times New Roman"/>
                        </a:rPr>
                        <a:t>-S</a:t>
                      </a:r>
                      <a:r>
                        <a:rPr lang="en-US" sz="1400" baseline="-25000">
                          <a:latin typeface="Palatino Linotype"/>
                          <a:ea typeface="Times New Roman"/>
                        </a:rPr>
                        <a:t>2</a:t>
                      </a:r>
                      <a:r>
                        <a:rPr lang="en-US" sz="1400">
                          <a:latin typeface="Palatino Linotype"/>
                          <a:ea typeface="Times New Roman"/>
                        </a:rPr>
                        <a:t>: digital select lines</a:t>
                      </a:r>
                      <a:endParaRPr lang="en-US" sz="1400">
                        <a:latin typeface="Times New Roman"/>
                        <a:ea typeface="Times New Roman"/>
                      </a:endParaRPr>
                    </a:p>
                    <a:p>
                      <a:pPr marL="0" marR="0">
                        <a:spcBef>
                          <a:spcPts val="0"/>
                        </a:spcBef>
                        <a:spcAft>
                          <a:spcPts val="0"/>
                        </a:spcAft>
                      </a:pPr>
                      <a:r>
                        <a:rPr lang="en-US" sz="1400">
                          <a:latin typeface="Palatino Linotype"/>
                          <a:ea typeface="Times New Roman"/>
                        </a:rPr>
                        <a:t>- U</a:t>
                      </a:r>
                      <a:r>
                        <a:rPr lang="en-US" sz="1400" baseline="-25000">
                          <a:latin typeface="Palatino Linotype"/>
                          <a:ea typeface="Times New Roman"/>
                        </a:rPr>
                        <a:t>C</a:t>
                      </a:r>
                      <a:r>
                        <a:rPr lang="en-US" sz="1400">
                          <a:latin typeface="Palatino Linotype"/>
                          <a:ea typeface="Times New Roman"/>
                        </a:rPr>
                        <a:t>: 5V DC 10</a:t>
                      </a:r>
                      <a:r>
                        <a:rPr lang="en-US" sz="1400">
                          <a:solidFill>
                            <a:srgbClr val="000000"/>
                          </a:solidFill>
                          <a:latin typeface="Palatino Linotype"/>
                          <a:ea typeface="Times New Roman"/>
                        </a:rPr>
                        <a:t>µ</a:t>
                      </a:r>
                      <a:r>
                        <a:rPr lang="en-US" sz="1400">
                          <a:latin typeface="Palatino Linotype"/>
                          <a:ea typeface="Times New Roman"/>
                        </a:rPr>
                        <a:t>s pulse</a:t>
                      </a:r>
                      <a:endParaRPr lang="en-US" sz="1400">
                        <a:latin typeface="Times New Roman"/>
                        <a:ea typeface="Times New Roman"/>
                      </a:endParaRPr>
                    </a:p>
                    <a:p>
                      <a:pPr marL="0" marR="0">
                        <a:spcBef>
                          <a:spcPts val="0"/>
                        </a:spcBef>
                        <a:spcAft>
                          <a:spcPts val="0"/>
                        </a:spcAft>
                      </a:pPr>
                      <a:r>
                        <a:rPr lang="en-US" sz="1400">
                          <a:latin typeface="Palatino Linotype"/>
                          <a:ea typeface="Times New Roman"/>
                        </a:rPr>
                        <a:t>- M</a:t>
                      </a:r>
                      <a:r>
                        <a:rPr lang="en-US" sz="1400" baseline="-25000">
                          <a:latin typeface="Palatino Linotype"/>
                          <a:ea typeface="Times New Roman"/>
                        </a:rPr>
                        <a:t>0</a:t>
                      </a:r>
                      <a:r>
                        <a:rPr lang="en-US" sz="1400">
                          <a:latin typeface="Palatino Linotype"/>
                          <a:ea typeface="Times New Roman"/>
                        </a:rPr>
                        <a:t>-M</a:t>
                      </a:r>
                      <a:r>
                        <a:rPr lang="en-US" sz="1400" baseline="-25000">
                          <a:latin typeface="Palatino Linotype"/>
                          <a:ea typeface="Times New Roman"/>
                        </a:rPr>
                        <a:t>11</a:t>
                      </a:r>
                      <a:r>
                        <a:rPr lang="en-US" sz="1400">
                          <a:latin typeface="Palatino Linotype"/>
                          <a:ea typeface="Times New Roman"/>
                        </a:rPr>
                        <a:t>: PWM signals with </a:t>
                      </a:r>
                      <a:r>
                        <a:rPr lang="en-US" sz="1400" u="sng">
                          <a:latin typeface="Palatino Linotype"/>
                          <a:ea typeface="Times New Roman"/>
                        </a:rPr>
                        <a:t>?</a:t>
                      </a:r>
                      <a:r>
                        <a:rPr lang="en-US" sz="1400">
                          <a:latin typeface="Palatino Linotype"/>
                          <a:ea typeface="Times New Roman"/>
                        </a:rPr>
                        <a:t> period and </a:t>
                      </a:r>
                      <a:r>
                        <a:rPr lang="en-US" sz="1400" u="sng">
                          <a:latin typeface="Palatino Linotype"/>
                          <a:ea typeface="Times New Roman"/>
                        </a:rPr>
                        <a:t>?</a:t>
                      </a:r>
                      <a:r>
                        <a:rPr lang="en-US" sz="1400">
                          <a:latin typeface="Palatino Linotype"/>
                          <a:ea typeface="Times New Roman"/>
                        </a:rPr>
                        <a:t>% duty cycle</a:t>
                      </a: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24933">
                <a:tc>
                  <a:txBody>
                    <a:bodyPr/>
                    <a:lstStyle/>
                    <a:p>
                      <a:pPr marL="0" marR="0">
                        <a:spcBef>
                          <a:spcPts val="0"/>
                        </a:spcBef>
                        <a:spcAft>
                          <a:spcPts val="0"/>
                        </a:spcAft>
                      </a:pPr>
                      <a:r>
                        <a:rPr lang="en-US" sz="1400" i="1">
                          <a:latin typeface="Palatino Linotype"/>
                          <a:ea typeface="Times New Roman"/>
                        </a:rPr>
                        <a:t>Functionality</a:t>
                      </a: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dirty="0">
                          <a:latin typeface="Palatino Linotype"/>
                          <a:ea typeface="Times New Roman"/>
                        </a:rPr>
                        <a:t>Gather data from ultrasonic and IR sensors, then convert it to PWM signals that drive the vibrating motors.</a:t>
                      </a:r>
                      <a:endParaRPr lang="en-US" sz="14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1">
            <a:extLst>
              <a:ext uri="{FF2B5EF4-FFF2-40B4-BE49-F238E27FC236}">
                <a16:creationId xmlns:a16="http://schemas.microsoft.com/office/drawing/2014/main" id="{BE23674C-9401-A8B1-33CB-3F91651B9308}"/>
              </a:ext>
            </a:extLst>
          </p:cNvPr>
          <p:cNvSpPr>
            <a:spLocks noGrp="1"/>
          </p:cNvSpPr>
          <p:nvPr>
            <p:ph idx="1"/>
          </p:nvPr>
        </p:nvSpPr>
        <p:spPr/>
        <p:txBody>
          <a:bodyPr/>
          <a:lstStyle/>
          <a:p>
            <a:pPr eaLnBrk="1" hangingPunct="1"/>
            <a:r>
              <a:rPr lang="en-US" altLang="en-US"/>
              <a:t>Examine a student case study that demonstrates application of principles in the text.</a:t>
            </a:r>
          </a:p>
          <a:p>
            <a:pPr eaLnBrk="1" hangingPunct="1"/>
            <a:r>
              <a:rPr lang="en-US" altLang="en-US"/>
              <a:t>Appendix E contains a condensed version of the case study.</a:t>
            </a:r>
          </a:p>
          <a:p>
            <a:pPr eaLnBrk="1" hangingPunct="1"/>
            <a:r>
              <a:rPr lang="en-US" altLang="en-US"/>
              <a:t>The complete project report, as well as others, can be found at </a:t>
            </a:r>
            <a:r>
              <a:rPr lang="en-US" altLang="en-US">
                <a:hlinkClick r:id="rId2"/>
              </a:rPr>
              <a:t>www.mhhe.com/fordcoulston</a:t>
            </a:r>
            <a:r>
              <a:rPr lang="en-US" altLang="en-US"/>
              <a:t> .</a:t>
            </a:r>
          </a:p>
          <a:p>
            <a:pPr eaLnBrk="1" hangingPunct="1">
              <a:buFont typeface="Wingdings 3" panose="05040102010807070707" pitchFamily="18" charset="2"/>
              <a:buNone/>
            </a:pPr>
            <a:endParaRPr lang="en-US" altLang="en-US"/>
          </a:p>
          <a:p>
            <a:pPr eaLnBrk="1" hangingPunct="1">
              <a:buFont typeface="Wingdings 3" panose="05040102010807070707" pitchFamily="18" charset="2"/>
              <a:buNone/>
            </a:pPr>
            <a:endParaRPr lang="en-US" altLang="en-US"/>
          </a:p>
        </p:txBody>
      </p:sp>
      <p:sp>
        <p:nvSpPr>
          <p:cNvPr id="3" name="Title 2">
            <a:extLst>
              <a:ext uri="{FF2B5EF4-FFF2-40B4-BE49-F238E27FC236}">
                <a16:creationId xmlns:a16="http://schemas.microsoft.com/office/drawing/2014/main" id="{9D9A0469-ECC5-E559-A9A2-DA3B9B1A271B}"/>
              </a:ext>
            </a:extLst>
          </p:cNvPr>
          <p:cNvSpPr>
            <a:spLocks noGrp="1"/>
          </p:cNvSpPr>
          <p:nvPr>
            <p:ph type="title"/>
          </p:nvPr>
        </p:nvSpPr>
        <p:spPr/>
        <p:txBody>
          <a:bodyPr/>
          <a:lstStyle/>
          <a:p>
            <a:pPr eaLnBrk="1" fontAlgn="auto" hangingPunct="1">
              <a:spcAft>
                <a:spcPts val="0"/>
              </a:spcAft>
              <a:defRPr/>
            </a:pPr>
            <a:r>
              <a:rPr lang="en-US" dirty="0"/>
              <a:t>Motivation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1355385-BE47-157C-84AB-327B76F714C9}"/>
              </a:ext>
            </a:extLst>
          </p:cNvPr>
          <p:cNvSpPr>
            <a:spLocks noGrp="1"/>
          </p:cNvSpPr>
          <p:nvPr>
            <p:ph type="title"/>
          </p:nvPr>
        </p:nvSpPr>
        <p:spPr/>
        <p:txBody>
          <a:bodyPr/>
          <a:lstStyle/>
          <a:p>
            <a:pPr eaLnBrk="1" hangingPunct="1">
              <a:defRPr/>
            </a:pPr>
            <a:r>
              <a:rPr lang="en-US" dirty="0"/>
              <a:t>Concept Selection</a:t>
            </a:r>
          </a:p>
        </p:txBody>
      </p:sp>
      <p:graphicFrame>
        <p:nvGraphicFramePr>
          <p:cNvPr id="4" name="Table 3">
            <a:extLst>
              <a:ext uri="{FF2B5EF4-FFF2-40B4-BE49-F238E27FC236}">
                <a16:creationId xmlns:a16="http://schemas.microsoft.com/office/drawing/2014/main" id="{A94A863A-3F95-528D-59C1-1DCB16A75C18}"/>
              </a:ext>
            </a:extLst>
          </p:cNvPr>
          <p:cNvGraphicFramePr>
            <a:graphicFrameLocks noGrp="1"/>
          </p:cNvGraphicFramePr>
          <p:nvPr/>
        </p:nvGraphicFramePr>
        <p:xfrm>
          <a:off x="533400" y="1371600"/>
          <a:ext cx="7391400" cy="2133600"/>
        </p:xfrm>
        <a:graphic>
          <a:graphicData uri="http://schemas.openxmlformats.org/drawingml/2006/table">
            <a:tbl>
              <a:tblPr/>
              <a:tblGrid>
                <a:gridCol w="1793529">
                  <a:extLst>
                    <a:ext uri="{9D8B030D-6E8A-4147-A177-3AD203B41FA5}">
                      <a16:colId xmlns:a16="http://schemas.microsoft.com/office/drawing/2014/main" val="20000"/>
                    </a:ext>
                  </a:extLst>
                </a:gridCol>
                <a:gridCol w="2720676">
                  <a:extLst>
                    <a:ext uri="{9D8B030D-6E8A-4147-A177-3AD203B41FA5}">
                      <a16:colId xmlns:a16="http://schemas.microsoft.com/office/drawing/2014/main" val="20001"/>
                    </a:ext>
                  </a:extLst>
                </a:gridCol>
                <a:gridCol w="2877195">
                  <a:extLst>
                    <a:ext uri="{9D8B030D-6E8A-4147-A177-3AD203B41FA5}">
                      <a16:colId xmlns:a16="http://schemas.microsoft.com/office/drawing/2014/main" val="20002"/>
                    </a:ext>
                  </a:extLst>
                </a:gridCol>
              </a:tblGrid>
              <a:tr h="190500">
                <a:tc>
                  <a:txBody>
                    <a:bodyPr/>
                    <a:lstStyle/>
                    <a:p>
                      <a:pPr marL="0" marR="0">
                        <a:spcBef>
                          <a:spcPts val="0"/>
                        </a:spcBef>
                        <a:spcAft>
                          <a:spcPts val="0"/>
                        </a:spcAft>
                      </a:pPr>
                      <a:r>
                        <a:rPr lang="en-US" sz="1400" b="1" i="1">
                          <a:latin typeface="Palatino Linotype"/>
                          <a:ea typeface="Times New Roman"/>
                        </a:rPr>
                        <a:t>Method</a:t>
                      </a: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b="1" i="1">
                          <a:latin typeface="Palatino Linotype"/>
                          <a:ea typeface="Times New Roman"/>
                        </a:rPr>
                        <a:t>Advantages</a:t>
                      </a: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b="1" i="1">
                          <a:latin typeface="Palatino Linotype"/>
                          <a:ea typeface="Times New Roman"/>
                        </a:rPr>
                        <a:t>Disadvantages</a:t>
                      </a: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81000">
                <a:tc>
                  <a:txBody>
                    <a:bodyPr/>
                    <a:lstStyle/>
                    <a:p>
                      <a:pPr marL="0" marR="0">
                        <a:spcBef>
                          <a:spcPts val="0"/>
                        </a:spcBef>
                        <a:spcAft>
                          <a:spcPts val="0"/>
                        </a:spcAft>
                      </a:pPr>
                      <a:r>
                        <a:rPr lang="en-US" sz="1400">
                          <a:latin typeface="Palatino Linotype"/>
                          <a:ea typeface="Times New Roman"/>
                        </a:rPr>
                        <a:t>Ultrasonic sensor</a:t>
                      </a: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latin typeface="Palatino Linotype"/>
                          <a:ea typeface="Times New Roman"/>
                        </a:rPr>
                        <a:t>Wide range</a:t>
                      </a:r>
                      <a:endParaRPr lang="en-US" sz="1400">
                        <a:latin typeface="Times New Roman"/>
                        <a:ea typeface="Times New Roman"/>
                      </a:endParaRPr>
                    </a:p>
                    <a:p>
                      <a:pPr marL="0" marR="0">
                        <a:spcBef>
                          <a:spcPts val="0"/>
                        </a:spcBef>
                        <a:spcAft>
                          <a:spcPts val="0"/>
                        </a:spcAft>
                      </a:pPr>
                      <a:r>
                        <a:rPr lang="en-US" sz="1400">
                          <a:latin typeface="Palatino Linotype"/>
                          <a:ea typeface="Times New Roman"/>
                        </a:rPr>
                        <a:t>Inexpensive</a:t>
                      </a: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latin typeface="Palatino Linotype"/>
                          <a:ea typeface="Times New Roman"/>
                        </a:rPr>
                        <a:t>Less accurate</a:t>
                      </a: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81000">
                <a:tc>
                  <a:txBody>
                    <a:bodyPr/>
                    <a:lstStyle/>
                    <a:p>
                      <a:pPr marL="0" marR="0">
                        <a:spcBef>
                          <a:spcPts val="0"/>
                        </a:spcBef>
                        <a:spcAft>
                          <a:spcPts val="0"/>
                        </a:spcAft>
                      </a:pPr>
                      <a:r>
                        <a:rPr lang="en-US" sz="1400">
                          <a:latin typeface="Palatino Linotype"/>
                          <a:ea typeface="Times New Roman"/>
                        </a:rPr>
                        <a:t>IR sensor</a:t>
                      </a: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latin typeface="Palatino Linotype"/>
                          <a:ea typeface="Times New Roman"/>
                        </a:rPr>
                        <a:t>Accurate</a:t>
                      </a:r>
                      <a:endParaRPr lang="en-US" sz="1400">
                        <a:latin typeface="Times New Roman"/>
                        <a:ea typeface="Times New Roman"/>
                      </a:endParaRPr>
                    </a:p>
                    <a:p>
                      <a:pPr marL="0" marR="0">
                        <a:spcBef>
                          <a:spcPts val="0"/>
                        </a:spcBef>
                        <a:spcAft>
                          <a:spcPts val="0"/>
                        </a:spcAft>
                      </a:pPr>
                      <a:r>
                        <a:rPr lang="en-US" sz="1400">
                          <a:latin typeface="Palatino Linotype"/>
                          <a:ea typeface="Times New Roman"/>
                        </a:rPr>
                        <a:t>Inexpensive</a:t>
                      </a: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latin typeface="Palatino Linotype"/>
                          <a:ea typeface="Times New Roman"/>
                        </a:rPr>
                        <a:t>Limited scope and range</a:t>
                      </a: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81000">
                <a:tc>
                  <a:txBody>
                    <a:bodyPr/>
                    <a:lstStyle/>
                    <a:p>
                      <a:pPr marL="0" marR="0">
                        <a:spcBef>
                          <a:spcPts val="0"/>
                        </a:spcBef>
                        <a:spcAft>
                          <a:spcPts val="0"/>
                        </a:spcAft>
                      </a:pPr>
                      <a:r>
                        <a:rPr lang="en-US" sz="1400">
                          <a:latin typeface="Palatino Linotype"/>
                          <a:ea typeface="Times New Roman"/>
                        </a:rPr>
                        <a:t>Lasers</a:t>
                      </a: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latin typeface="Palatino Linotype"/>
                          <a:ea typeface="Times New Roman"/>
                        </a:rPr>
                        <a:t>Accurate</a:t>
                      </a:r>
                      <a:endParaRPr lang="en-US" sz="1400">
                        <a:latin typeface="Times New Roman"/>
                        <a:ea typeface="Times New Roman"/>
                      </a:endParaRPr>
                    </a:p>
                    <a:p>
                      <a:pPr marL="0" marR="0">
                        <a:spcBef>
                          <a:spcPts val="0"/>
                        </a:spcBef>
                        <a:spcAft>
                          <a:spcPts val="0"/>
                        </a:spcAft>
                      </a:pPr>
                      <a:r>
                        <a:rPr lang="en-US" sz="1400">
                          <a:latin typeface="Palatino Linotype"/>
                          <a:ea typeface="Times New Roman"/>
                        </a:rPr>
                        <a:t>Long distance detection</a:t>
                      </a: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latin typeface="Palatino Linotype"/>
                          <a:ea typeface="Times New Roman"/>
                        </a:rPr>
                        <a:t>Expensive</a:t>
                      </a:r>
                      <a:endParaRPr lang="en-US" sz="1400">
                        <a:latin typeface="Times New Roman"/>
                        <a:ea typeface="Times New Roman"/>
                      </a:endParaRPr>
                    </a:p>
                    <a:p>
                      <a:pPr marL="0" marR="0">
                        <a:spcBef>
                          <a:spcPts val="0"/>
                        </a:spcBef>
                        <a:spcAft>
                          <a:spcPts val="0"/>
                        </a:spcAft>
                      </a:pPr>
                      <a:r>
                        <a:rPr lang="en-US" sz="1400">
                          <a:latin typeface="Palatino Linotype"/>
                          <a:ea typeface="Times New Roman"/>
                        </a:rPr>
                        <a:t>Limited scope</a:t>
                      </a: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571500">
                <a:tc>
                  <a:txBody>
                    <a:bodyPr/>
                    <a:lstStyle/>
                    <a:p>
                      <a:pPr marL="0" marR="0">
                        <a:spcBef>
                          <a:spcPts val="0"/>
                        </a:spcBef>
                        <a:spcAft>
                          <a:spcPts val="0"/>
                        </a:spcAft>
                      </a:pPr>
                      <a:r>
                        <a:rPr lang="en-US" sz="1400">
                          <a:latin typeface="Palatino Linotype"/>
                          <a:ea typeface="Times New Roman"/>
                        </a:rPr>
                        <a:t>Radar</a:t>
                      </a: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latin typeface="Palatino Linotype"/>
                          <a:ea typeface="Times New Roman"/>
                        </a:rPr>
                        <a:t>Infinite range</a:t>
                      </a:r>
                      <a:endParaRPr lang="en-US" sz="1400">
                        <a:latin typeface="Times New Roman"/>
                        <a:ea typeface="Times New Roman"/>
                      </a:endParaRPr>
                    </a:p>
                    <a:p>
                      <a:pPr marL="0" marR="0">
                        <a:spcBef>
                          <a:spcPts val="0"/>
                        </a:spcBef>
                        <a:spcAft>
                          <a:spcPts val="0"/>
                        </a:spcAft>
                      </a:pPr>
                      <a:r>
                        <a:rPr lang="en-US" sz="1400">
                          <a:latin typeface="Palatino Linotype"/>
                          <a:ea typeface="Times New Roman"/>
                        </a:rPr>
                        <a:t>Near perfect accuracy</a:t>
                      </a: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dirty="0">
                          <a:latin typeface="Palatino Linotype"/>
                          <a:ea typeface="Times New Roman"/>
                        </a:rPr>
                        <a:t>Very expensive</a:t>
                      </a:r>
                      <a:endParaRPr lang="en-US" sz="1400" dirty="0">
                        <a:latin typeface="Times New Roman"/>
                        <a:ea typeface="Times New Roman"/>
                      </a:endParaRPr>
                    </a:p>
                    <a:p>
                      <a:pPr marL="0" marR="0">
                        <a:spcBef>
                          <a:spcPts val="0"/>
                        </a:spcBef>
                        <a:spcAft>
                          <a:spcPts val="0"/>
                        </a:spcAft>
                      </a:pPr>
                      <a:r>
                        <a:rPr lang="en-US" sz="1400" dirty="0">
                          <a:latin typeface="Palatino Linotype"/>
                          <a:ea typeface="Times New Roman"/>
                        </a:rPr>
                        <a:t>Large and heavy</a:t>
                      </a:r>
                      <a:endParaRPr lang="en-US" sz="1400" dirty="0">
                        <a:latin typeface="Times New Roman"/>
                        <a:ea typeface="Times New Roman"/>
                      </a:endParaRPr>
                    </a:p>
                    <a:p>
                      <a:pPr marL="0" marR="0">
                        <a:spcBef>
                          <a:spcPts val="0"/>
                        </a:spcBef>
                        <a:spcAft>
                          <a:spcPts val="0"/>
                        </a:spcAft>
                      </a:pPr>
                      <a:r>
                        <a:rPr lang="en-US" sz="1400" dirty="0">
                          <a:latin typeface="Palatino Linotype"/>
                          <a:ea typeface="Times New Roman"/>
                        </a:rPr>
                        <a:t>Expert knowledge required</a:t>
                      </a:r>
                      <a:endParaRPr lang="en-US" sz="14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5" name="Table 4">
            <a:extLst>
              <a:ext uri="{FF2B5EF4-FFF2-40B4-BE49-F238E27FC236}">
                <a16:creationId xmlns:a16="http://schemas.microsoft.com/office/drawing/2014/main" id="{3D0C1E9B-592E-DDA5-3625-16D4C1FDA576}"/>
              </a:ext>
            </a:extLst>
          </p:cNvPr>
          <p:cNvGraphicFramePr>
            <a:graphicFrameLocks noGrp="1"/>
          </p:cNvGraphicFramePr>
          <p:nvPr/>
        </p:nvGraphicFramePr>
        <p:xfrm>
          <a:off x="533400" y="3733800"/>
          <a:ext cx="7543800" cy="2286000"/>
        </p:xfrm>
        <a:graphic>
          <a:graphicData uri="http://schemas.openxmlformats.org/drawingml/2006/table">
            <a:tbl>
              <a:tblPr/>
              <a:tblGrid>
                <a:gridCol w="1822991">
                  <a:extLst>
                    <a:ext uri="{9D8B030D-6E8A-4147-A177-3AD203B41FA5}">
                      <a16:colId xmlns:a16="http://schemas.microsoft.com/office/drawing/2014/main" val="20000"/>
                    </a:ext>
                  </a:extLst>
                </a:gridCol>
                <a:gridCol w="2780531">
                  <a:extLst>
                    <a:ext uri="{9D8B030D-6E8A-4147-A177-3AD203B41FA5}">
                      <a16:colId xmlns:a16="http://schemas.microsoft.com/office/drawing/2014/main" val="20001"/>
                    </a:ext>
                  </a:extLst>
                </a:gridCol>
                <a:gridCol w="2940278">
                  <a:extLst>
                    <a:ext uri="{9D8B030D-6E8A-4147-A177-3AD203B41FA5}">
                      <a16:colId xmlns:a16="http://schemas.microsoft.com/office/drawing/2014/main" val="20002"/>
                    </a:ext>
                  </a:extLst>
                </a:gridCol>
              </a:tblGrid>
              <a:tr h="457200">
                <a:tc>
                  <a:txBody>
                    <a:bodyPr/>
                    <a:lstStyle/>
                    <a:p>
                      <a:pPr marL="0" marR="0">
                        <a:spcBef>
                          <a:spcPts val="0"/>
                        </a:spcBef>
                        <a:spcAft>
                          <a:spcPts val="0"/>
                        </a:spcAft>
                      </a:pPr>
                      <a:r>
                        <a:rPr lang="en-US" sz="1400" b="1" i="1" dirty="0">
                          <a:latin typeface="Palatino Linotype"/>
                          <a:ea typeface="Times New Roman"/>
                        </a:rPr>
                        <a:t>Method</a:t>
                      </a:r>
                      <a:endParaRPr lang="en-US" sz="14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b="1" i="1">
                          <a:latin typeface="Palatino Linotype"/>
                          <a:ea typeface="Times New Roman"/>
                        </a:rPr>
                        <a:t>Advantages</a:t>
                      </a: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b="1" i="1">
                          <a:latin typeface="Palatino Linotype"/>
                          <a:ea typeface="Times New Roman"/>
                        </a:rPr>
                        <a:t>Disadvantages</a:t>
                      </a: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914400">
                <a:tc>
                  <a:txBody>
                    <a:bodyPr/>
                    <a:lstStyle/>
                    <a:p>
                      <a:pPr marL="0" marR="0">
                        <a:spcBef>
                          <a:spcPts val="0"/>
                        </a:spcBef>
                        <a:spcAft>
                          <a:spcPts val="0"/>
                        </a:spcAft>
                      </a:pPr>
                      <a:r>
                        <a:rPr lang="en-US" sz="1400">
                          <a:latin typeface="Palatino Linotype"/>
                          <a:ea typeface="Times New Roman"/>
                        </a:rPr>
                        <a:t>Vibration</a:t>
                      </a: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latin typeface="Palatino Linotype"/>
                          <a:ea typeface="Times New Roman"/>
                        </a:rPr>
                        <a:t>Quiet operation</a:t>
                      </a:r>
                      <a:endParaRPr lang="en-US" sz="1400">
                        <a:latin typeface="Times New Roman"/>
                        <a:ea typeface="Times New Roman"/>
                      </a:endParaRPr>
                    </a:p>
                    <a:p>
                      <a:pPr marL="0" marR="0">
                        <a:spcBef>
                          <a:spcPts val="0"/>
                        </a:spcBef>
                        <a:spcAft>
                          <a:spcPts val="0"/>
                        </a:spcAft>
                      </a:pPr>
                      <a:r>
                        <a:rPr lang="en-US" sz="1400">
                          <a:latin typeface="Palatino Linotype"/>
                          <a:ea typeface="Times New Roman"/>
                        </a:rPr>
                        <a:t>Inexpensive</a:t>
                      </a: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latin typeface="Palatino Linotype"/>
                          <a:ea typeface="Times New Roman"/>
                        </a:rPr>
                        <a:t>May take time for user to get used to this type of sensorial feedback</a:t>
                      </a: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914400">
                <a:tc>
                  <a:txBody>
                    <a:bodyPr/>
                    <a:lstStyle/>
                    <a:p>
                      <a:pPr marL="0" marR="0">
                        <a:spcBef>
                          <a:spcPts val="0"/>
                        </a:spcBef>
                        <a:spcAft>
                          <a:spcPts val="0"/>
                        </a:spcAft>
                      </a:pPr>
                      <a:r>
                        <a:rPr lang="en-US" sz="1400" dirty="0">
                          <a:latin typeface="Palatino Linotype"/>
                          <a:ea typeface="Times New Roman"/>
                        </a:rPr>
                        <a:t>Audible</a:t>
                      </a:r>
                      <a:endParaRPr lang="en-US" sz="14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latin typeface="Palatino Linotype"/>
                          <a:ea typeface="Times New Roman"/>
                        </a:rPr>
                        <a:t>Unlimited capability</a:t>
                      </a: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dirty="0">
                          <a:latin typeface="Palatino Linotype"/>
                          <a:ea typeface="Times New Roman"/>
                        </a:rPr>
                        <a:t>Interferes with a blind user’s vital hearing ability</a:t>
                      </a:r>
                      <a:endParaRPr lang="en-US" sz="14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DFF9C5E-B16F-E2D2-1F39-9C25E00B0D18}"/>
              </a:ext>
            </a:extLst>
          </p:cNvPr>
          <p:cNvSpPr>
            <a:spLocks noGrp="1"/>
          </p:cNvSpPr>
          <p:nvPr>
            <p:ph type="title"/>
          </p:nvPr>
        </p:nvSpPr>
        <p:spPr/>
        <p:txBody>
          <a:bodyPr>
            <a:normAutofit fontScale="90000"/>
          </a:bodyPr>
          <a:lstStyle/>
          <a:p>
            <a:pPr eaLnBrk="1" hangingPunct="1">
              <a:defRPr/>
            </a:pPr>
            <a:r>
              <a:rPr lang="en-US" dirty="0"/>
              <a:t>Software Design Description (state diagram)</a:t>
            </a:r>
          </a:p>
        </p:txBody>
      </p:sp>
      <p:sp>
        <p:nvSpPr>
          <p:cNvPr id="2052" name="Rectangle 2">
            <a:extLst>
              <a:ext uri="{FF2B5EF4-FFF2-40B4-BE49-F238E27FC236}">
                <a16:creationId xmlns:a16="http://schemas.microsoft.com/office/drawing/2014/main" id="{06A46BAE-675C-629A-4AB9-63BCDC542DF0}"/>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aphicFrame>
        <p:nvGraphicFramePr>
          <p:cNvPr id="2050" name="Object 1">
            <a:extLst>
              <a:ext uri="{FF2B5EF4-FFF2-40B4-BE49-F238E27FC236}">
                <a16:creationId xmlns:a16="http://schemas.microsoft.com/office/drawing/2014/main" id="{200A850D-0FE5-1698-E8F7-5597B18A8AA2}"/>
              </a:ext>
            </a:extLst>
          </p:cNvPr>
          <p:cNvGraphicFramePr>
            <a:graphicFrameLocks noChangeAspect="1"/>
          </p:cNvGraphicFramePr>
          <p:nvPr/>
        </p:nvGraphicFramePr>
        <p:xfrm>
          <a:off x="2971800" y="1066800"/>
          <a:ext cx="3990975" cy="5105400"/>
        </p:xfrm>
        <a:graphic>
          <a:graphicData uri="http://schemas.openxmlformats.org/presentationml/2006/ole">
            <mc:AlternateContent xmlns:mc="http://schemas.openxmlformats.org/markup-compatibility/2006">
              <mc:Choice xmlns:v="urn:schemas-microsoft-com:vml" Requires="v">
                <p:oleObj r:id="rId2" imgW="4970276" imgH="6362085" progId="Visio.Drawing.11">
                  <p:embed/>
                </p:oleObj>
              </mc:Choice>
              <mc:Fallback>
                <p:oleObj r:id="rId2" imgW="4970276" imgH="6362085"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1066800"/>
                        <a:ext cx="3990975" cy="5105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64DD54-8F38-B336-2DB9-0F9E48FEC3CB}"/>
              </a:ext>
            </a:extLst>
          </p:cNvPr>
          <p:cNvSpPr>
            <a:spLocks noGrp="1"/>
          </p:cNvSpPr>
          <p:nvPr>
            <p:ph type="title"/>
          </p:nvPr>
        </p:nvSpPr>
        <p:spPr/>
        <p:txBody>
          <a:bodyPr/>
          <a:lstStyle/>
          <a:p>
            <a:pPr eaLnBrk="1" hangingPunct="1">
              <a:defRPr/>
            </a:pPr>
            <a:r>
              <a:rPr lang="en-US" dirty="0"/>
              <a:t>Unit Testing – IR Sensor</a:t>
            </a:r>
          </a:p>
        </p:txBody>
      </p:sp>
      <p:graphicFrame>
        <p:nvGraphicFramePr>
          <p:cNvPr id="4" name="Table 3">
            <a:extLst>
              <a:ext uri="{FF2B5EF4-FFF2-40B4-BE49-F238E27FC236}">
                <a16:creationId xmlns:a16="http://schemas.microsoft.com/office/drawing/2014/main" id="{275388B7-E9F3-01F5-453C-18DFB40648E8}"/>
              </a:ext>
            </a:extLst>
          </p:cNvPr>
          <p:cNvGraphicFramePr>
            <a:graphicFrameLocks noGrp="1"/>
          </p:cNvGraphicFramePr>
          <p:nvPr/>
        </p:nvGraphicFramePr>
        <p:xfrm>
          <a:off x="838200" y="1524000"/>
          <a:ext cx="7620000" cy="4419600"/>
        </p:xfrm>
        <a:graphic>
          <a:graphicData uri="http://schemas.openxmlformats.org/drawingml/2006/table">
            <a:tbl>
              <a:tblPr/>
              <a:tblGrid>
                <a:gridCol w="640270">
                  <a:extLst>
                    <a:ext uri="{9D8B030D-6E8A-4147-A177-3AD203B41FA5}">
                      <a16:colId xmlns:a16="http://schemas.microsoft.com/office/drawing/2014/main" val="20000"/>
                    </a:ext>
                  </a:extLst>
                </a:gridCol>
                <a:gridCol w="3557054">
                  <a:extLst>
                    <a:ext uri="{9D8B030D-6E8A-4147-A177-3AD203B41FA5}">
                      <a16:colId xmlns:a16="http://schemas.microsoft.com/office/drawing/2014/main" val="20001"/>
                    </a:ext>
                  </a:extLst>
                </a:gridCol>
                <a:gridCol w="533557">
                  <a:extLst>
                    <a:ext uri="{9D8B030D-6E8A-4147-A177-3AD203B41FA5}">
                      <a16:colId xmlns:a16="http://schemas.microsoft.com/office/drawing/2014/main" val="20002"/>
                    </a:ext>
                  </a:extLst>
                </a:gridCol>
                <a:gridCol w="533557">
                  <a:extLst>
                    <a:ext uri="{9D8B030D-6E8A-4147-A177-3AD203B41FA5}">
                      <a16:colId xmlns:a16="http://schemas.microsoft.com/office/drawing/2014/main" val="20003"/>
                    </a:ext>
                  </a:extLst>
                </a:gridCol>
                <a:gridCol w="146234">
                  <a:extLst>
                    <a:ext uri="{9D8B030D-6E8A-4147-A177-3AD203B41FA5}">
                      <a16:colId xmlns:a16="http://schemas.microsoft.com/office/drawing/2014/main" val="20004"/>
                    </a:ext>
                  </a:extLst>
                </a:gridCol>
                <a:gridCol w="146234">
                  <a:extLst>
                    <a:ext uri="{9D8B030D-6E8A-4147-A177-3AD203B41FA5}">
                      <a16:colId xmlns:a16="http://schemas.microsoft.com/office/drawing/2014/main" val="20005"/>
                    </a:ext>
                  </a:extLst>
                </a:gridCol>
                <a:gridCol w="2063093">
                  <a:extLst>
                    <a:ext uri="{9D8B030D-6E8A-4147-A177-3AD203B41FA5}">
                      <a16:colId xmlns:a16="http://schemas.microsoft.com/office/drawing/2014/main" val="20006"/>
                    </a:ext>
                  </a:extLst>
                </a:gridCol>
              </a:tblGrid>
              <a:tr h="220980">
                <a:tc gridSpan="5">
                  <a:txBody>
                    <a:bodyPr/>
                    <a:lstStyle/>
                    <a:p>
                      <a:pPr marL="0" marR="0">
                        <a:spcBef>
                          <a:spcPts val="0"/>
                        </a:spcBef>
                        <a:spcAft>
                          <a:spcPts val="0"/>
                        </a:spcAft>
                      </a:pPr>
                      <a:r>
                        <a:rPr lang="en-US" sz="1400" b="1">
                          <a:latin typeface="Palatino Linotype"/>
                          <a:ea typeface="Times New Roman"/>
                        </a:rPr>
                        <a:t>Test Name: </a:t>
                      </a:r>
                      <a:r>
                        <a:rPr lang="en-US" sz="1400">
                          <a:latin typeface="Palatino Linotype"/>
                          <a:ea typeface="Times New Roman"/>
                        </a:rPr>
                        <a:t>IR Sensor Test</a:t>
                      </a: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a:spcBef>
                          <a:spcPts val="0"/>
                        </a:spcBef>
                        <a:spcAft>
                          <a:spcPts val="0"/>
                        </a:spcAft>
                      </a:pPr>
                      <a:r>
                        <a:rPr lang="en-US" sz="1400" b="1">
                          <a:latin typeface="Palatino Linotype"/>
                          <a:ea typeface="Times New Roman"/>
                        </a:rPr>
                        <a:t>Test Number: </a:t>
                      </a:r>
                      <a:r>
                        <a:rPr lang="en-US" sz="1400">
                          <a:latin typeface="Palatino Linotype"/>
                          <a:ea typeface="Times New Roman"/>
                        </a:rPr>
                        <a:t>101</a:t>
                      </a: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0"/>
                  </a:ext>
                </a:extLst>
              </a:tr>
              <a:tr h="441960">
                <a:tc gridSpan="7">
                  <a:txBody>
                    <a:bodyPr/>
                    <a:lstStyle/>
                    <a:p>
                      <a:pPr marL="0" marR="0">
                        <a:spcBef>
                          <a:spcPts val="0"/>
                        </a:spcBef>
                        <a:spcAft>
                          <a:spcPts val="0"/>
                        </a:spcAft>
                      </a:pPr>
                      <a:r>
                        <a:rPr lang="en-US" sz="1400" b="1">
                          <a:latin typeface="Palatino Linotype"/>
                          <a:ea typeface="Times New Roman"/>
                        </a:rPr>
                        <a:t>Test Description: </a:t>
                      </a:r>
                      <a:r>
                        <a:rPr lang="en-US" sz="1400">
                          <a:latin typeface="Palatino Linotype"/>
                          <a:ea typeface="Times New Roman"/>
                        </a:rPr>
                        <a:t>Verify that the IR sensor is correctly reading distance without unnecessary noise.</a:t>
                      </a: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220980">
                <a:tc gridSpan="7">
                  <a:txBody>
                    <a:bodyPr/>
                    <a:lstStyle/>
                    <a:p>
                      <a:pPr marL="0" marR="0" algn="ctr">
                        <a:spcBef>
                          <a:spcPts val="0"/>
                        </a:spcBef>
                        <a:spcAft>
                          <a:spcPts val="0"/>
                        </a:spcAft>
                      </a:pPr>
                      <a:r>
                        <a:rPr lang="en-US" sz="1400" b="1">
                          <a:latin typeface="Palatino Linotype"/>
                          <a:ea typeface="Times New Roman"/>
                        </a:rPr>
                        <a:t>Test Information</a:t>
                      </a: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220980">
                <a:tc gridSpan="2">
                  <a:txBody>
                    <a:bodyPr/>
                    <a:lstStyle/>
                    <a:p>
                      <a:pPr marL="0" marR="0">
                        <a:spcBef>
                          <a:spcPts val="0"/>
                        </a:spcBef>
                        <a:spcAft>
                          <a:spcPts val="0"/>
                        </a:spcAft>
                      </a:pPr>
                      <a:r>
                        <a:rPr lang="en-US" sz="1400" b="1">
                          <a:latin typeface="Palatino Linotype"/>
                          <a:ea typeface="Times New Roman"/>
                        </a:rPr>
                        <a:t>Name of Tester: Luis</a:t>
                      </a: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4">
                  <a:txBody>
                    <a:bodyPr/>
                    <a:lstStyle/>
                    <a:p>
                      <a:pPr marL="0" marR="0">
                        <a:spcBef>
                          <a:spcPts val="0"/>
                        </a:spcBef>
                        <a:spcAft>
                          <a:spcPts val="0"/>
                        </a:spcAft>
                      </a:pPr>
                      <a:r>
                        <a:rPr lang="en-US" sz="1400" b="1">
                          <a:latin typeface="Palatino Linotype"/>
                          <a:ea typeface="Times New Roman"/>
                        </a:rPr>
                        <a:t>Date: 3/18/06</a:t>
                      </a: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r>
                        <a:rPr lang="en-US" sz="1400" b="1">
                          <a:latin typeface="Palatino Linotype"/>
                          <a:ea typeface="Times New Roman"/>
                        </a:rPr>
                        <a:t>Time: 2:00PM</a:t>
                      </a: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662940">
                <a:tc>
                  <a:txBody>
                    <a:bodyPr/>
                    <a:lstStyle/>
                    <a:p>
                      <a:pPr marL="0" marR="0" algn="ctr">
                        <a:spcBef>
                          <a:spcPts val="0"/>
                        </a:spcBef>
                        <a:spcAft>
                          <a:spcPts val="0"/>
                        </a:spcAft>
                      </a:pPr>
                      <a:r>
                        <a:rPr lang="en-US" sz="1400" b="1">
                          <a:latin typeface="Palatino Linotype"/>
                          <a:ea typeface="Times New Roman"/>
                        </a:rPr>
                        <a:t>#</a:t>
                      </a: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b="1">
                          <a:latin typeface="Palatino Linotype"/>
                          <a:ea typeface="Times New Roman"/>
                        </a:rPr>
                        <a:t>Procedure</a:t>
                      </a:r>
                      <a:endParaRPr lang="en-US" sz="14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b="1">
                          <a:latin typeface="Palatino Linotype"/>
                          <a:ea typeface="Times New Roman"/>
                        </a:rPr>
                        <a:t>Pass</a:t>
                      </a:r>
                      <a:endParaRPr lang="en-US" sz="14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b="1">
                          <a:latin typeface="Palatino Linotype"/>
                          <a:ea typeface="Times New Roman"/>
                        </a:rPr>
                        <a:t>Fail</a:t>
                      </a:r>
                      <a:endParaRPr lang="en-US" sz="14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spcBef>
                          <a:spcPts val="0"/>
                        </a:spcBef>
                        <a:spcAft>
                          <a:spcPts val="0"/>
                        </a:spcAft>
                      </a:pPr>
                      <a:r>
                        <a:rPr lang="en-US" sz="1400" b="1">
                          <a:latin typeface="Palatino Linotype"/>
                          <a:ea typeface="Times New Roman"/>
                        </a:rPr>
                        <a:t>N/A</a:t>
                      </a:r>
                      <a:endParaRPr lang="en-US" sz="14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400" b="1">
                          <a:latin typeface="Palatino Linotype"/>
                          <a:ea typeface="Times New Roman"/>
                        </a:rPr>
                        <a:t>Comments</a:t>
                      </a:r>
                      <a:endParaRPr lang="en-US" sz="14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41960">
                <a:tc>
                  <a:txBody>
                    <a:bodyPr/>
                    <a:lstStyle/>
                    <a:p>
                      <a:pPr marL="0" marR="0" algn="ctr">
                        <a:spcBef>
                          <a:spcPts val="0"/>
                        </a:spcBef>
                        <a:spcAft>
                          <a:spcPts val="0"/>
                        </a:spcAft>
                      </a:pPr>
                      <a:r>
                        <a:rPr lang="en-US" sz="1400" b="1">
                          <a:latin typeface="Palatino Linotype"/>
                          <a:ea typeface="Times New Roman"/>
                        </a:rPr>
                        <a:t>1</a:t>
                      </a: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latin typeface="Palatino Linotype"/>
                          <a:ea typeface="Times New Roman"/>
                        </a:rPr>
                        <a:t>Mount the IR Sensor and hold it vertically at waist level.</a:t>
                      </a: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b="1">
                          <a:latin typeface="Palatino Linotype"/>
                          <a:ea typeface="Times New Roman"/>
                        </a:rPr>
                        <a:t>x</a:t>
                      </a: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spcBef>
                          <a:spcPts val="0"/>
                        </a:spcBef>
                        <a:spcAft>
                          <a:spcPts val="0"/>
                        </a:spcAft>
                      </a:pP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spcBef>
                          <a:spcPts val="0"/>
                        </a:spcBef>
                        <a:spcAft>
                          <a:spcPts val="0"/>
                        </a:spcAft>
                      </a:pPr>
                      <a:endParaRPr lang="en-US" sz="1400">
                        <a:latin typeface="Palatino Linotype"/>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41960">
                <a:tc>
                  <a:txBody>
                    <a:bodyPr/>
                    <a:lstStyle/>
                    <a:p>
                      <a:pPr marL="0" marR="0" algn="ctr">
                        <a:spcBef>
                          <a:spcPts val="0"/>
                        </a:spcBef>
                        <a:spcAft>
                          <a:spcPts val="0"/>
                        </a:spcAft>
                      </a:pPr>
                      <a:r>
                        <a:rPr lang="en-US" sz="1400" b="1">
                          <a:latin typeface="Palatino Linotype"/>
                          <a:ea typeface="Times New Roman"/>
                        </a:rPr>
                        <a:t>2</a:t>
                      </a: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dirty="0">
                          <a:latin typeface="Palatino Linotype"/>
                          <a:ea typeface="Times New Roman"/>
                        </a:rPr>
                        <a:t>Start Recording data while walking along a flat, obstacle-free path.</a:t>
                      </a:r>
                      <a:endParaRPr lang="en-US" sz="14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b="1">
                          <a:latin typeface="Palatino Linotype"/>
                          <a:ea typeface="Times New Roman"/>
                        </a:rPr>
                        <a:t>x</a:t>
                      </a: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spcBef>
                          <a:spcPts val="0"/>
                        </a:spcBef>
                        <a:spcAft>
                          <a:spcPts val="0"/>
                        </a:spcAft>
                      </a:pP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spcBef>
                          <a:spcPts val="0"/>
                        </a:spcBef>
                        <a:spcAft>
                          <a:spcPts val="0"/>
                        </a:spcAft>
                      </a:pPr>
                      <a:endParaRPr lang="en-US" sz="1400">
                        <a:latin typeface="Palatino Linotype"/>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662940">
                <a:tc>
                  <a:txBody>
                    <a:bodyPr/>
                    <a:lstStyle/>
                    <a:p>
                      <a:pPr marL="0" marR="0" algn="ctr">
                        <a:spcBef>
                          <a:spcPts val="0"/>
                        </a:spcBef>
                        <a:spcAft>
                          <a:spcPts val="0"/>
                        </a:spcAft>
                      </a:pPr>
                      <a:r>
                        <a:rPr lang="en-US" sz="1400" b="1">
                          <a:latin typeface="Palatino Linotype"/>
                          <a:ea typeface="Times New Roman"/>
                        </a:rPr>
                        <a:t>3</a:t>
                      </a: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latin typeface="Palatino Linotype"/>
                          <a:ea typeface="Times New Roman"/>
                        </a:rPr>
                        <a:t>Analyze that data to ensure that minimal noise is created from the up and down movement of walking.</a:t>
                      </a: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b="1">
                          <a:latin typeface="Palatino Linotype"/>
                          <a:ea typeface="Times New Roman"/>
                        </a:rPr>
                        <a:t>x</a:t>
                      </a: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spcBef>
                          <a:spcPts val="0"/>
                        </a:spcBef>
                        <a:spcAft>
                          <a:spcPts val="0"/>
                        </a:spcAft>
                      </a:pP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spcBef>
                          <a:spcPts val="0"/>
                        </a:spcBef>
                        <a:spcAft>
                          <a:spcPts val="0"/>
                        </a:spcAft>
                      </a:pPr>
                      <a:r>
                        <a:rPr lang="en-US" sz="1400">
                          <a:latin typeface="Palatino Linotype"/>
                          <a:ea typeface="Times New Roman"/>
                        </a:rPr>
                        <a:t>Used Luis, Carl, and a rolling cart.</a:t>
                      </a: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441960">
                <a:tc>
                  <a:txBody>
                    <a:bodyPr/>
                    <a:lstStyle/>
                    <a:p>
                      <a:pPr marL="0" marR="0" algn="ctr">
                        <a:spcBef>
                          <a:spcPts val="0"/>
                        </a:spcBef>
                        <a:spcAft>
                          <a:spcPts val="0"/>
                        </a:spcAft>
                      </a:pPr>
                      <a:r>
                        <a:rPr lang="en-US" sz="1400" b="1">
                          <a:latin typeface="Palatino Linotype"/>
                          <a:ea typeface="Times New Roman"/>
                        </a:rPr>
                        <a:t>4</a:t>
                      </a: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latin typeface="Palatino Linotype"/>
                          <a:ea typeface="Times New Roman"/>
                        </a:rPr>
                        <a:t>Repeat test with stairs along the walking path.</a:t>
                      </a: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b="1">
                          <a:latin typeface="Palatino Linotype"/>
                          <a:ea typeface="Times New Roman"/>
                        </a:rPr>
                        <a:t>x</a:t>
                      </a: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spcBef>
                          <a:spcPts val="0"/>
                        </a:spcBef>
                        <a:spcAft>
                          <a:spcPts val="0"/>
                        </a:spcAft>
                      </a:pP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spcBef>
                          <a:spcPts val="0"/>
                        </a:spcBef>
                        <a:spcAft>
                          <a:spcPts val="0"/>
                        </a:spcAft>
                      </a:pPr>
                      <a:endParaRPr lang="en-US" sz="1400">
                        <a:latin typeface="Palatino Linotype"/>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662940">
                <a:tc>
                  <a:txBody>
                    <a:bodyPr/>
                    <a:lstStyle/>
                    <a:p>
                      <a:pPr marL="0" marR="0" algn="ctr">
                        <a:spcBef>
                          <a:spcPts val="0"/>
                        </a:spcBef>
                        <a:spcAft>
                          <a:spcPts val="0"/>
                        </a:spcAft>
                      </a:pPr>
                      <a:r>
                        <a:rPr lang="en-US" sz="1400" b="1">
                          <a:latin typeface="Palatino Linotype"/>
                          <a:ea typeface="Times New Roman"/>
                        </a:rPr>
                        <a:t>5</a:t>
                      </a: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latin typeface="Palatino Linotype"/>
                          <a:ea typeface="Times New Roman"/>
                        </a:rPr>
                        <a:t>Analyze the values to ensure that they differ enough from data along the flat surface.</a:t>
                      </a: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b="1">
                          <a:latin typeface="Palatino Linotype"/>
                          <a:ea typeface="Times New Roman"/>
                        </a:rPr>
                        <a:t>x</a:t>
                      </a: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spcBef>
                          <a:spcPts val="0"/>
                        </a:spcBef>
                        <a:spcAft>
                          <a:spcPts val="0"/>
                        </a:spcAft>
                      </a:pP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spcBef>
                          <a:spcPts val="0"/>
                        </a:spcBef>
                        <a:spcAft>
                          <a:spcPts val="0"/>
                        </a:spcAft>
                      </a:pPr>
                      <a:r>
                        <a:rPr lang="en-US" sz="1400" dirty="0">
                          <a:latin typeface="Palatino Linotype"/>
                          <a:ea typeface="Times New Roman"/>
                        </a:rPr>
                        <a:t>See data on next page for plots with different filters used.</a:t>
                      </a:r>
                      <a:endParaRPr lang="en-US" sz="14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E40215-4A64-12D0-8831-66A68DE30DBD}"/>
              </a:ext>
            </a:extLst>
          </p:cNvPr>
          <p:cNvSpPr>
            <a:spLocks noGrp="1"/>
          </p:cNvSpPr>
          <p:nvPr>
            <p:ph type="title"/>
          </p:nvPr>
        </p:nvSpPr>
        <p:spPr/>
        <p:txBody>
          <a:bodyPr/>
          <a:lstStyle/>
          <a:p>
            <a:pPr eaLnBrk="1" hangingPunct="1">
              <a:defRPr/>
            </a:pPr>
            <a:r>
              <a:rPr lang="en-US" dirty="0"/>
              <a:t>Unit Testing – IR Sensor (data)</a:t>
            </a:r>
          </a:p>
        </p:txBody>
      </p:sp>
      <p:pic>
        <p:nvPicPr>
          <p:cNvPr id="35843" name="Picture 2">
            <a:extLst>
              <a:ext uri="{FF2B5EF4-FFF2-40B4-BE49-F238E27FC236}">
                <a16:creationId xmlns:a16="http://schemas.microsoft.com/office/drawing/2014/main" id="{522084BF-A443-73A5-A42C-3617DF2B1D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600200"/>
            <a:ext cx="82296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D2B3FE4A-E956-E1C0-7FE6-62651FE1BEE7}"/>
              </a:ext>
            </a:extLst>
          </p:cNvPr>
          <p:cNvGraphicFramePr>
            <a:graphicFrameLocks noGrp="1"/>
          </p:cNvGraphicFramePr>
          <p:nvPr>
            <p:ph idx="1"/>
          </p:nvPr>
        </p:nvGraphicFramePr>
        <p:xfrm>
          <a:off x="304800" y="1400175"/>
          <a:ext cx="8305800" cy="4848225"/>
        </p:xfrm>
        <a:graphic>
          <a:graphicData uri="http://schemas.openxmlformats.org/drawingml/2006/table">
            <a:tbl>
              <a:tblPr/>
              <a:tblGrid>
                <a:gridCol w="716592">
                  <a:extLst>
                    <a:ext uri="{9D8B030D-6E8A-4147-A177-3AD203B41FA5}">
                      <a16:colId xmlns:a16="http://schemas.microsoft.com/office/drawing/2014/main" val="20000"/>
                    </a:ext>
                  </a:extLst>
                </a:gridCol>
                <a:gridCol w="4236407">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405587">
                  <a:extLst>
                    <a:ext uri="{9D8B030D-6E8A-4147-A177-3AD203B41FA5}">
                      <a16:colId xmlns:a16="http://schemas.microsoft.com/office/drawing/2014/main" val="20003"/>
                    </a:ext>
                  </a:extLst>
                </a:gridCol>
                <a:gridCol w="211639">
                  <a:extLst>
                    <a:ext uri="{9D8B030D-6E8A-4147-A177-3AD203B41FA5}">
                      <a16:colId xmlns:a16="http://schemas.microsoft.com/office/drawing/2014/main" val="20004"/>
                    </a:ext>
                  </a:extLst>
                </a:gridCol>
                <a:gridCol w="373374">
                  <a:extLst>
                    <a:ext uri="{9D8B030D-6E8A-4147-A177-3AD203B41FA5}">
                      <a16:colId xmlns:a16="http://schemas.microsoft.com/office/drawing/2014/main" val="20005"/>
                    </a:ext>
                  </a:extLst>
                </a:gridCol>
                <a:gridCol w="1828802">
                  <a:extLst>
                    <a:ext uri="{9D8B030D-6E8A-4147-A177-3AD203B41FA5}">
                      <a16:colId xmlns:a16="http://schemas.microsoft.com/office/drawing/2014/main" val="20006"/>
                    </a:ext>
                  </a:extLst>
                </a:gridCol>
              </a:tblGrid>
              <a:tr h="193675">
                <a:tc gridSpan="5">
                  <a:txBody>
                    <a:bodyPr/>
                    <a:lstStyle/>
                    <a:p>
                      <a:pPr marL="0" marR="0">
                        <a:spcBef>
                          <a:spcPts val="0"/>
                        </a:spcBef>
                        <a:spcAft>
                          <a:spcPts val="0"/>
                        </a:spcAft>
                      </a:pPr>
                      <a:r>
                        <a:rPr lang="en-US" sz="1400" b="1">
                          <a:latin typeface="Palatino Linotype"/>
                          <a:ea typeface="Times New Roman"/>
                        </a:rPr>
                        <a:t>Test Name: </a:t>
                      </a:r>
                      <a:r>
                        <a:rPr lang="en-US" sz="1400">
                          <a:latin typeface="Palatino Linotype"/>
                          <a:ea typeface="Times New Roman"/>
                        </a:rPr>
                        <a:t>Ultrasonic Sensor/Motor Test</a:t>
                      </a: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a:spcBef>
                          <a:spcPts val="0"/>
                        </a:spcBef>
                        <a:spcAft>
                          <a:spcPts val="0"/>
                        </a:spcAft>
                      </a:pPr>
                      <a:r>
                        <a:rPr lang="en-US" sz="1400" b="1">
                          <a:latin typeface="Palatino Linotype"/>
                          <a:ea typeface="Times New Roman"/>
                        </a:rPr>
                        <a:t>Test Number: </a:t>
                      </a:r>
                      <a:r>
                        <a:rPr lang="en-US" sz="1400">
                          <a:latin typeface="Palatino Linotype"/>
                          <a:ea typeface="Times New Roman"/>
                        </a:rPr>
                        <a:t>200</a:t>
                      </a: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0"/>
                  </a:ext>
                </a:extLst>
              </a:tr>
              <a:tr h="193675">
                <a:tc gridSpan="7">
                  <a:txBody>
                    <a:bodyPr/>
                    <a:lstStyle/>
                    <a:p>
                      <a:pPr marL="0" marR="0">
                        <a:spcBef>
                          <a:spcPts val="0"/>
                        </a:spcBef>
                        <a:spcAft>
                          <a:spcPts val="0"/>
                        </a:spcAft>
                      </a:pPr>
                      <a:r>
                        <a:rPr lang="en-US" sz="1400" b="1">
                          <a:latin typeface="Palatino Linotype"/>
                          <a:ea typeface="Times New Roman"/>
                        </a:rPr>
                        <a:t>Test Description:</a:t>
                      </a: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193675">
                <a:tc gridSpan="7">
                  <a:txBody>
                    <a:bodyPr/>
                    <a:lstStyle/>
                    <a:p>
                      <a:pPr marL="0" marR="0" algn="ctr">
                        <a:spcBef>
                          <a:spcPts val="0"/>
                        </a:spcBef>
                        <a:spcAft>
                          <a:spcPts val="0"/>
                        </a:spcAft>
                      </a:pPr>
                      <a:r>
                        <a:rPr lang="en-US" sz="1400" b="1">
                          <a:latin typeface="Palatino Linotype"/>
                          <a:ea typeface="Times New Roman"/>
                        </a:rPr>
                        <a:t>Test Information</a:t>
                      </a: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193675">
                <a:tc gridSpan="2">
                  <a:txBody>
                    <a:bodyPr/>
                    <a:lstStyle/>
                    <a:p>
                      <a:pPr marL="0" marR="0">
                        <a:spcBef>
                          <a:spcPts val="0"/>
                        </a:spcBef>
                        <a:spcAft>
                          <a:spcPts val="0"/>
                        </a:spcAft>
                      </a:pPr>
                      <a:r>
                        <a:rPr lang="en-US" sz="1400" b="1">
                          <a:latin typeface="Palatino Linotype"/>
                          <a:ea typeface="Times New Roman"/>
                        </a:rPr>
                        <a:t>Name of Tester: Freddy and Ryan</a:t>
                      </a: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4">
                  <a:txBody>
                    <a:bodyPr/>
                    <a:lstStyle/>
                    <a:p>
                      <a:pPr marL="0" marR="0">
                        <a:spcBef>
                          <a:spcPts val="0"/>
                        </a:spcBef>
                        <a:spcAft>
                          <a:spcPts val="0"/>
                        </a:spcAft>
                      </a:pPr>
                      <a:r>
                        <a:rPr lang="en-US" sz="1400" b="1">
                          <a:latin typeface="Palatino Linotype"/>
                          <a:ea typeface="Times New Roman"/>
                        </a:rPr>
                        <a:t>Date: 3/25/06</a:t>
                      </a: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r>
                        <a:rPr lang="en-US" sz="1400" b="1">
                          <a:latin typeface="Palatino Linotype"/>
                          <a:ea typeface="Times New Roman"/>
                        </a:rPr>
                        <a:t>Time: 1:00PM</a:t>
                      </a: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581025">
                <a:tc>
                  <a:txBody>
                    <a:bodyPr/>
                    <a:lstStyle/>
                    <a:p>
                      <a:pPr marL="0" marR="0" algn="ctr">
                        <a:spcBef>
                          <a:spcPts val="0"/>
                        </a:spcBef>
                        <a:spcAft>
                          <a:spcPts val="0"/>
                        </a:spcAft>
                      </a:pPr>
                      <a:r>
                        <a:rPr lang="en-US" sz="1400" b="1">
                          <a:latin typeface="Palatino Linotype"/>
                          <a:ea typeface="Times New Roman"/>
                        </a:rPr>
                        <a:t>#</a:t>
                      </a: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b="1">
                          <a:latin typeface="Palatino Linotype"/>
                          <a:ea typeface="Times New Roman"/>
                        </a:rPr>
                        <a:t>Procedure</a:t>
                      </a:r>
                      <a:endParaRPr lang="en-US" sz="14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b="1" dirty="0">
                          <a:latin typeface="Palatino Linotype"/>
                          <a:ea typeface="Times New Roman"/>
                        </a:rPr>
                        <a:t>Pass</a:t>
                      </a:r>
                      <a:endParaRPr lang="en-US" sz="14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b="1">
                          <a:latin typeface="Palatino Linotype"/>
                          <a:ea typeface="Times New Roman"/>
                        </a:rPr>
                        <a:t>Fail</a:t>
                      </a:r>
                      <a:endParaRPr lang="en-US" sz="14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spcBef>
                          <a:spcPts val="0"/>
                        </a:spcBef>
                        <a:spcAft>
                          <a:spcPts val="0"/>
                        </a:spcAft>
                      </a:pPr>
                      <a:r>
                        <a:rPr lang="en-US" sz="1400" b="1">
                          <a:latin typeface="Palatino Linotype"/>
                          <a:ea typeface="Times New Roman"/>
                        </a:rPr>
                        <a:t>N/A</a:t>
                      </a:r>
                      <a:endParaRPr lang="en-US" sz="14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400" b="1">
                          <a:latin typeface="Palatino Linotype"/>
                          <a:ea typeface="Times New Roman"/>
                        </a:rPr>
                        <a:t>Comments</a:t>
                      </a:r>
                      <a:endParaRPr lang="en-US" sz="14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581025">
                <a:tc>
                  <a:txBody>
                    <a:bodyPr/>
                    <a:lstStyle/>
                    <a:p>
                      <a:pPr marL="0" marR="0" algn="ctr">
                        <a:spcBef>
                          <a:spcPts val="0"/>
                        </a:spcBef>
                        <a:spcAft>
                          <a:spcPts val="0"/>
                        </a:spcAft>
                      </a:pPr>
                      <a:r>
                        <a:rPr lang="en-US" sz="1400" b="1">
                          <a:latin typeface="Palatino Linotype"/>
                          <a:ea typeface="Times New Roman"/>
                        </a:rPr>
                        <a:t>1</a:t>
                      </a: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dirty="0">
                          <a:latin typeface="Palatino Linotype"/>
                          <a:ea typeface="Times New Roman"/>
                        </a:rPr>
                        <a:t>The tester should be wearing the visual aid system with the ultrasonic sensors and vibrating motors properly installed.</a:t>
                      </a:r>
                      <a:endParaRPr lang="en-US" sz="14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b="1">
                          <a:latin typeface="Palatino Linotype"/>
                          <a:ea typeface="Times New Roman"/>
                        </a:rPr>
                        <a:t>x</a:t>
                      </a: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spcBef>
                          <a:spcPts val="0"/>
                        </a:spcBef>
                        <a:spcAft>
                          <a:spcPts val="0"/>
                        </a:spcAft>
                      </a:pP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spcBef>
                          <a:spcPts val="0"/>
                        </a:spcBef>
                        <a:spcAft>
                          <a:spcPts val="0"/>
                        </a:spcAft>
                      </a:pPr>
                      <a:endParaRPr lang="en-US" sz="1400">
                        <a:latin typeface="Palatino Linotype"/>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87350">
                <a:tc>
                  <a:txBody>
                    <a:bodyPr/>
                    <a:lstStyle/>
                    <a:p>
                      <a:pPr marL="0" marR="0" algn="ctr">
                        <a:spcBef>
                          <a:spcPts val="0"/>
                        </a:spcBef>
                        <a:spcAft>
                          <a:spcPts val="0"/>
                        </a:spcAft>
                      </a:pPr>
                      <a:r>
                        <a:rPr lang="en-US" sz="1400" b="1">
                          <a:latin typeface="Palatino Linotype"/>
                          <a:ea typeface="Times New Roman"/>
                        </a:rPr>
                        <a:t>2</a:t>
                      </a: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latin typeface="Palatino Linotype"/>
                          <a:ea typeface="Times New Roman"/>
                        </a:rPr>
                        <a:t>Have someone place and object in the path of each individual sensor.</a:t>
                      </a: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b="1">
                          <a:latin typeface="Palatino Linotype"/>
                          <a:ea typeface="Times New Roman"/>
                        </a:rPr>
                        <a:t>x</a:t>
                      </a: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spcBef>
                          <a:spcPts val="0"/>
                        </a:spcBef>
                        <a:spcAft>
                          <a:spcPts val="0"/>
                        </a:spcAft>
                      </a:pP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spcBef>
                          <a:spcPts val="0"/>
                        </a:spcBef>
                        <a:spcAft>
                          <a:spcPts val="0"/>
                        </a:spcAft>
                      </a:pPr>
                      <a:endParaRPr lang="en-US" sz="1400">
                        <a:latin typeface="Palatino Linotype"/>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774700">
                <a:tc>
                  <a:txBody>
                    <a:bodyPr/>
                    <a:lstStyle/>
                    <a:p>
                      <a:pPr marL="0" marR="0" algn="ctr">
                        <a:spcBef>
                          <a:spcPts val="0"/>
                        </a:spcBef>
                        <a:spcAft>
                          <a:spcPts val="0"/>
                        </a:spcAft>
                      </a:pPr>
                      <a:r>
                        <a:rPr lang="en-US" sz="1400" b="1">
                          <a:latin typeface="Palatino Linotype"/>
                          <a:ea typeface="Times New Roman"/>
                        </a:rPr>
                        <a:t>3</a:t>
                      </a: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latin typeface="Palatino Linotype"/>
                          <a:ea typeface="Times New Roman"/>
                        </a:rPr>
                        <a:t>Verify that the user is able to identify which position on the vibrating motor bank is being activated. Also, ensure the correct motor is being activated.</a:t>
                      </a: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b="1">
                          <a:latin typeface="Palatino Linotype"/>
                          <a:ea typeface="Times New Roman"/>
                        </a:rPr>
                        <a:t>x</a:t>
                      </a: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spcBef>
                          <a:spcPts val="0"/>
                        </a:spcBef>
                        <a:spcAft>
                          <a:spcPts val="0"/>
                        </a:spcAft>
                      </a:pP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spcBef>
                          <a:spcPts val="0"/>
                        </a:spcBef>
                        <a:spcAft>
                          <a:spcPts val="0"/>
                        </a:spcAft>
                      </a:pPr>
                      <a:endParaRPr lang="en-US" sz="1400">
                        <a:latin typeface="Palatino Linotype"/>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581025">
                <a:tc>
                  <a:txBody>
                    <a:bodyPr/>
                    <a:lstStyle/>
                    <a:p>
                      <a:pPr marL="0" marR="0" algn="ctr">
                        <a:spcBef>
                          <a:spcPts val="0"/>
                        </a:spcBef>
                        <a:spcAft>
                          <a:spcPts val="0"/>
                        </a:spcAft>
                      </a:pPr>
                      <a:r>
                        <a:rPr lang="en-US" sz="1400" b="1">
                          <a:latin typeface="Palatino Linotype"/>
                          <a:ea typeface="Times New Roman"/>
                        </a:rPr>
                        <a:t>4</a:t>
                      </a: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dirty="0">
                          <a:latin typeface="Palatino Linotype"/>
                          <a:ea typeface="Times New Roman"/>
                        </a:rPr>
                        <a:t>Repeat step (3) for each ultrasonic sensor combination in order to activate each vibrating motor separately.</a:t>
                      </a:r>
                      <a:endParaRPr lang="en-US" sz="14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b="1">
                          <a:latin typeface="Palatino Linotype"/>
                          <a:ea typeface="Times New Roman"/>
                        </a:rPr>
                        <a:t>x</a:t>
                      </a: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spcBef>
                          <a:spcPts val="0"/>
                        </a:spcBef>
                        <a:spcAft>
                          <a:spcPts val="0"/>
                        </a:spcAft>
                      </a:pP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spcBef>
                          <a:spcPts val="0"/>
                        </a:spcBef>
                        <a:spcAft>
                          <a:spcPts val="0"/>
                        </a:spcAft>
                      </a:pPr>
                      <a:endParaRPr lang="en-US" sz="1400">
                        <a:latin typeface="Palatino Linotype"/>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805816">
                <a:tc>
                  <a:txBody>
                    <a:bodyPr/>
                    <a:lstStyle/>
                    <a:p>
                      <a:pPr marL="0" marR="0" algn="ctr">
                        <a:spcBef>
                          <a:spcPts val="0"/>
                        </a:spcBef>
                        <a:spcAft>
                          <a:spcPts val="0"/>
                        </a:spcAft>
                      </a:pPr>
                      <a:r>
                        <a:rPr lang="en-US" sz="1400" b="1" dirty="0">
                          <a:latin typeface="Palatino Linotype"/>
                          <a:ea typeface="Times New Roman"/>
                        </a:rPr>
                        <a:t>5</a:t>
                      </a:r>
                      <a:endParaRPr lang="en-US" sz="14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latin typeface="Palatino Linotype"/>
                          <a:ea typeface="Times New Roman"/>
                        </a:rPr>
                        <a:t>Next, repeat the same procedure but activate multiple ultrasonic sensors and vibrating motors simultaneously and ensure that the unit is functioning properly.</a:t>
                      </a: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b="1">
                          <a:latin typeface="Palatino Linotype"/>
                          <a:ea typeface="Times New Roman"/>
                        </a:rPr>
                        <a:t>x</a:t>
                      </a: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spcBef>
                          <a:spcPts val="0"/>
                        </a:spcBef>
                        <a:spcAft>
                          <a:spcPts val="0"/>
                        </a:spcAft>
                      </a:pP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spcBef>
                          <a:spcPts val="0"/>
                        </a:spcBef>
                        <a:spcAft>
                          <a:spcPts val="0"/>
                        </a:spcAft>
                      </a:pPr>
                      <a:r>
                        <a:rPr lang="en-US" sz="1400" dirty="0">
                          <a:latin typeface="Palatino Linotype"/>
                          <a:ea typeface="Times New Roman"/>
                        </a:rPr>
                        <a:t>See conclusions below.</a:t>
                      </a:r>
                      <a:endParaRPr lang="en-US" sz="14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
        <p:nvSpPr>
          <p:cNvPr id="3" name="Title 2">
            <a:extLst>
              <a:ext uri="{FF2B5EF4-FFF2-40B4-BE49-F238E27FC236}">
                <a16:creationId xmlns:a16="http://schemas.microsoft.com/office/drawing/2014/main" id="{DE0CF739-5DF4-0B54-98A5-0791026DF18A}"/>
              </a:ext>
            </a:extLst>
          </p:cNvPr>
          <p:cNvSpPr>
            <a:spLocks noGrp="1"/>
          </p:cNvSpPr>
          <p:nvPr>
            <p:ph type="title"/>
          </p:nvPr>
        </p:nvSpPr>
        <p:spPr/>
        <p:txBody>
          <a:bodyPr>
            <a:normAutofit fontScale="90000"/>
          </a:bodyPr>
          <a:lstStyle/>
          <a:p>
            <a:pPr eaLnBrk="1" hangingPunct="1">
              <a:defRPr/>
            </a:pPr>
            <a:r>
              <a:rPr lang="en-US" dirty="0"/>
              <a:t>Integration Test – IR Sensor &amp; Motor</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7E66698D-EFA5-44A0-6C9D-DD4D03DDA425}"/>
              </a:ext>
            </a:extLst>
          </p:cNvPr>
          <p:cNvGraphicFramePr>
            <a:graphicFrameLocks noGrp="1"/>
          </p:cNvGraphicFramePr>
          <p:nvPr>
            <p:ph idx="1"/>
          </p:nvPr>
        </p:nvGraphicFramePr>
        <p:xfrm>
          <a:off x="685800" y="1905000"/>
          <a:ext cx="7696200" cy="4237038"/>
        </p:xfrm>
        <a:graphic>
          <a:graphicData uri="http://schemas.openxmlformats.org/drawingml/2006/table">
            <a:tbl>
              <a:tblPr/>
              <a:tblGrid>
                <a:gridCol w="579092">
                  <a:extLst>
                    <a:ext uri="{9D8B030D-6E8A-4147-A177-3AD203B41FA5}">
                      <a16:colId xmlns:a16="http://schemas.microsoft.com/office/drawing/2014/main" val="20000"/>
                    </a:ext>
                  </a:extLst>
                </a:gridCol>
                <a:gridCol w="3217177">
                  <a:extLst>
                    <a:ext uri="{9D8B030D-6E8A-4147-A177-3AD203B41FA5}">
                      <a16:colId xmlns:a16="http://schemas.microsoft.com/office/drawing/2014/main" val="20001"/>
                    </a:ext>
                  </a:extLst>
                </a:gridCol>
                <a:gridCol w="482576">
                  <a:extLst>
                    <a:ext uri="{9D8B030D-6E8A-4147-A177-3AD203B41FA5}">
                      <a16:colId xmlns:a16="http://schemas.microsoft.com/office/drawing/2014/main" val="20002"/>
                    </a:ext>
                  </a:extLst>
                </a:gridCol>
                <a:gridCol w="482576">
                  <a:extLst>
                    <a:ext uri="{9D8B030D-6E8A-4147-A177-3AD203B41FA5}">
                      <a16:colId xmlns:a16="http://schemas.microsoft.com/office/drawing/2014/main" val="20003"/>
                    </a:ext>
                  </a:extLst>
                </a:gridCol>
                <a:gridCol w="132261">
                  <a:extLst>
                    <a:ext uri="{9D8B030D-6E8A-4147-A177-3AD203B41FA5}">
                      <a16:colId xmlns:a16="http://schemas.microsoft.com/office/drawing/2014/main" val="20004"/>
                    </a:ext>
                  </a:extLst>
                </a:gridCol>
                <a:gridCol w="132261">
                  <a:extLst>
                    <a:ext uri="{9D8B030D-6E8A-4147-A177-3AD203B41FA5}">
                      <a16:colId xmlns:a16="http://schemas.microsoft.com/office/drawing/2014/main" val="20005"/>
                    </a:ext>
                  </a:extLst>
                </a:gridCol>
                <a:gridCol w="2670256">
                  <a:extLst>
                    <a:ext uri="{9D8B030D-6E8A-4147-A177-3AD203B41FA5}">
                      <a16:colId xmlns:a16="http://schemas.microsoft.com/office/drawing/2014/main" val="20006"/>
                    </a:ext>
                  </a:extLst>
                </a:gridCol>
              </a:tblGrid>
              <a:tr h="228617">
                <a:tc gridSpan="5">
                  <a:txBody>
                    <a:bodyPr/>
                    <a:lstStyle/>
                    <a:p>
                      <a:pPr marL="0" marR="0">
                        <a:spcBef>
                          <a:spcPts val="0"/>
                        </a:spcBef>
                        <a:spcAft>
                          <a:spcPts val="0"/>
                        </a:spcAft>
                      </a:pPr>
                      <a:r>
                        <a:rPr lang="en-US" sz="1400" b="1">
                          <a:latin typeface="Palatino Linotype"/>
                          <a:ea typeface="Times New Roman"/>
                        </a:rPr>
                        <a:t>Test Name: </a:t>
                      </a:r>
                      <a:r>
                        <a:rPr lang="en-US" sz="1400">
                          <a:latin typeface="Palatino Linotype"/>
                          <a:ea typeface="Times New Roman"/>
                        </a:rPr>
                        <a:t>Object Detection Test</a:t>
                      </a: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algn="just">
                        <a:spcBef>
                          <a:spcPts val="0"/>
                        </a:spcBef>
                        <a:spcAft>
                          <a:spcPts val="0"/>
                        </a:spcAft>
                      </a:pPr>
                      <a:r>
                        <a:rPr lang="en-US" sz="1400" b="1">
                          <a:latin typeface="Palatino Linotype"/>
                          <a:ea typeface="Times New Roman"/>
                        </a:rPr>
                        <a:t>Test Number: </a:t>
                      </a:r>
                      <a:r>
                        <a:rPr lang="en-US" sz="1400">
                          <a:latin typeface="Palatino Linotype"/>
                          <a:ea typeface="Times New Roman"/>
                        </a:rPr>
                        <a:t>305</a:t>
                      </a: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0"/>
                  </a:ext>
                </a:extLst>
              </a:tr>
              <a:tr h="685851">
                <a:tc gridSpan="7">
                  <a:txBody>
                    <a:bodyPr/>
                    <a:lstStyle/>
                    <a:p>
                      <a:pPr marL="0" marR="0">
                        <a:spcBef>
                          <a:spcPts val="0"/>
                        </a:spcBef>
                        <a:spcAft>
                          <a:spcPts val="0"/>
                        </a:spcAft>
                      </a:pPr>
                      <a:r>
                        <a:rPr lang="en-US" sz="1400" b="1">
                          <a:latin typeface="Palatino Linotype"/>
                          <a:ea typeface="Times New Roman"/>
                        </a:rPr>
                        <a:t>Test Description: </a:t>
                      </a:r>
                      <a:r>
                        <a:rPr lang="en-US" sz="1400">
                          <a:latin typeface="Palatino Linotype"/>
                          <a:ea typeface="Times New Roman"/>
                        </a:rPr>
                        <a:t>Verify that the system can detect objects that are at least 1in wide and 2in high at a distance of at least 3 ft from the user and as far as 7 ft in an area 2 ft wide, and provide sensory feedback. Also, the system should detect street signs and posts</a:t>
                      </a: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228617">
                <a:tc gridSpan="7">
                  <a:txBody>
                    <a:bodyPr/>
                    <a:lstStyle/>
                    <a:p>
                      <a:pPr marL="0" marR="0" algn="ctr">
                        <a:spcBef>
                          <a:spcPts val="0"/>
                        </a:spcBef>
                        <a:spcAft>
                          <a:spcPts val="0"/>
                        </a:spcAft>
                      </a:pPr>
                      <a:r>
                        <a:rPr lang="en-US" sz="1400" b="1">
                          <a:latin typeface="Palatino Linotype"/>
                          <a:ea typeface="Times New Roman"/>
                        </a:rPr>
                        <a:t>Test Information</a:t>
                      </a: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228617">
                <a:tc gridSpan="2">
                  <a:txBody>
                    <a:bodyPr/>
                    <a:lstStyle/>
                    <a:p>
                      <a:pPr marL="0" marR="0">
                        <a:spcBef>
                          <a:spcPts val="0"/>
                        </a:spcBef>
                        <a:spcAft>
                          <a:spcPts val="0"/>
                        </a:spcAft>
                      </a:pPr>
                      <a:r>
                        <a:rPr lang="en-US" sz="1400" b="1">
                          <a:latin typeface="Palatino Linotype"/>
                          <a:ea typeface="Times New Roman"/>
                        </a:rPr>
                        <a:t>Name of Tester: Freddy and Ryan</a:t>
                      </a: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4">
                  <a:txBody>
                    <a:bodyPr/>
                    <a:lstStyle/>
                    <a:p>
                      <a:pPr marL="0" marR="0">
                        <a:spcBef>
                          <a:spcPts val="0"/>
                        </a:spcBef>
                        <a:spcAft>
                          <a:spcPts val="0"/>
                        </a:spcAft>
                      </a:pPr>
                      <a:r>
                        <a:rPr lang="en-US" sz="1400" b="1">
                          <a:latin typeface="Palatino Linotype"/>
                          <a:ea typeface="Times New Roman"/>
                        </a:rPr>
                        <a:t>Date: 3/18/06</a:t>
                      </a: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r>
                        <a:rPr lang="en-US" sz="1400" b="1">
                          <a:latin typeface="Palatino Linotype"/>
                          <a:ea typeface="Times New Roman"/>
                        </a:rPr>
                        <a:t>Time: 12:30PM</a:t>
                      </a: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685851">
                <a:tc>
                  <a:txBody>
                    <a:bodyPr/>
                    <a:lstStyle/>
                    <a:p>
                      <a:pPr marL="0" marR="0" algn="ctr">
                        <a:spcBef>
                          <a:spcPts val="0"/>
                        </a:spcBef>
                        <a:spcAft>
                          <a:spcPts val="0"/>
                        </a:spcAft>
                      </a:pPr>
                      <a:r>
                        <a:rPr lang="en-US" sz="1400" b="1">
                          <a:latin typeface="Palatino Linotype"/>
                          <a:ea typeface="Times New Roman"/>
                        </a:rPr>
                        <a:t>#</a:t>
                      </a: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b="1">
                          <a:latin typeface="Palatino Linotype"/>
                          <a:ea typeface="Times New Roman"/>
                        </a:rPr>
                        <a:t>Procedure</a:t>
                      </a:r>
                      <a:endParaRPr lang="en-US" sz="14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b="1">
                          <a:latin typeface="Palatino Linotype"/>
                          <a:ea typeface="Times New Roman"/>
                        </a:rPr>
                        <a:t>Pass</a:t>
                      </a:r>
                      <a:endParaRPr lang="en-US" sz="14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b="1">
                          <a:latin typeface="Palatino Linotype"/>
                          <a:ea typeface="Times New Roman"/>
                        </a:rPr>
                        <a:t>Fail</a:t>
                      </a:r>
                      <a:endParaRPr lang="en-US" sz="14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spcBef>
                          <a:spcPts val="0"/>
                        </a:spcBef>
                        <a:spcAft>
                          <a:spcPts val="0"/>
                        </a:spcAft>
                      </a:pPr>
                      <a:r>
                        <a:rPr lang="en-US" sz="1400" b="1">
                          <a:latin typeface="Palatino Linotype"/>
                          <a:ea typeface="Times New Roman"/>
                        </a:rPr>
                        <a:t>N/A</a:t>
                      </a:r>
                      <a:endParaRPr lang="en-US" sz="14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400" b="1">
                          <a:latin typeface="Palatino Linotype"/>
                          <a:ea typeface="Times New Roman"/>
                        </a:rPr>
                        <a:t>Comments</a:t>
                      </a:r>
                      <a:endParaRPr lang="en-US" sz="14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685851">
                <a:tc>
                  <a:txBody>
                    <a:bodyPr/>
                    <a:lstStyle/>
                    <a:p>
                      <a:pPr marL="0" marR="0" algn="ctr">
                        <a:spcBef>
                          <a:spcPts val="0"/>
                        </a:spcBef>
                        <a:spcAft>
                          <a:spcPts val="0"/>
                        </a:spcAft>
                      </a:pPr>
                      <a:r>
                        <a:rPr lang="en-US" sz="1400" b="1">
                          <a:latin typeface="Palatino Linotype"/>
                          <a:ea typeface="Times New Roman"/>
                        </a:rPr>
                        <a:t>1</a:t>
                      </a: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latin typeface="Palatino Linotype"/>
                          <a:ea typeface="Times New Roman"/>
                        </a:rPr>
                        <a:t>On a flat level surface first mark a spot which is where the system will take readings from.</a:t>
                      </a: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b="1">
                          <a:latin typeface="Palatino Linotype"/>
                          <a:ea typeface="Times New Roman"/>
                        </a:rPr>
                        <a:t>x</a:t>
                      </a: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spcBef>
                          <a:spcPts val="0"/>
                        </a:spcBef>
                        <a:spcAft>
                          <a:spcPts val="0"/>
                        </a:spcAft>
                      </a:pP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spcBef>
                          <a:spcPts val="0"/>
                        </a:spcBef>
                        <a:spcAft>
                          <a:spcPts val="0"/>
                        </a:spcAft>
                      </a:pPr>
                      <a:endParaRPr lang="en-US" sz="1400">
                        <a:latin typeface="Palatino Linotype"/>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493632">
                <a:tc>
                  <a:txBody>
                    <a:bodyPr/>
                    <a:lstStyle/>
                    <a:p>
                      <a:pPr marL="0" marR="0" algn="ctr">
                        <a:spcBef>
                          <a:spcPts val="0"/>
                        </a:spcBef>
                        <a:spcAft>
                          <a:spcPts val="0"/>
                        </a:spcAft>
                      </a:pPr>
                      <a:r>
                        <a:rPr lang="en-US" sz="1400" b="1">
                          <a:latin typeface="Palatino Linotype"/>
                          <a:ea typeface="Times New Roman"/>
                        </a:rPr>
                        <a:t>2</a:t>
                      </a: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latin typeface="Palatino Linotype"/>
                          <a:ea typeface="Times New Roman"/>
                        </a:rPr>
                        <a:t>Next, mark out a rectangular box on the floor, starting 3 feet from the testing position. The box should be centered with the testing spot and be 2 feet wide and 4 feet long. This box is used as reference for placing objects. (See comments)</a:t>
                      </a: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b="1">
                          <a:latin typeface="Palatino Linotype"/>
                          <a:ea typeface="Times New Roman"/>
                        </a:rPr>
                        <a:t>X</a:t>
                      </a: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spcBef>
                          <a:spcPts val="0"/>
                        </a:spcBef>
                        <a:spcAft>
                          <a:spcPts val="0"/>
                        </a:spcAft>
                      </a:pP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spcBef>
                          <a:spcPts val="0"/>
                        </a:spcBef>
                        <a:spcAft>
                          <a:spcPts val="0"/>
                        </a:spcAft>
                      </a:pPr>
                      <a:r>
                        <a:rPr lang="en-US" sz="1400" dirty="0">
                          <a:latin typeface="Palatino Linotype"/>
                          <a:ea typeface="Times New Roman"/>
                        </a:rPr>
                        <a:t>                  </a:t>
                      </a:r>
                      <a:endParaRPr lang="en-US" sz="1400" dirty="0">
                        <a:latin typeface="Times New Roman"/>
                        <a:ea typeface="Times New Roman"/>
                      </a:endParaRPr>
                    </a:p>
                    <a:p>
                      <a:pPr marL="0" marR="0">
                        <a:spcBef>
                          <a:spcPts val="0"/>
                        </a:spcBef>
                        <a:spcAft>
                          <a:spcPts val="0"/>
                        </a:spcAft>
                      </a:pPr>
                      <a:r>
                        <a:rPr lang="en-US" sz="1400" dirty="0">
                          <a:latin typeface="Palatino Linotype"/>
                          <a:ea typeface="Times New Roman"/>
                        </a:rPr>
                        <a:t>                 </a:t>
                      </a:r>
                      <a:r>
                        <a:rPr lang="en-US" sz="1400" b="1" dirty="0">
                          <a:latin typeface="Palatino Linotype"/>
                          <a:ea typeface="Times New Roman"/>
                        </a:rPr>
                        <a:t>X</a:t>
                      </a:r>
                      <a:endParaRPr lang="en-US" sz="14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3" name="Title 2">
            <a:extLst>
              <a:ext uri="{FF2B5EF4-FFF2-40B4-BE49-F238E27FC236}">
                <a16:creationId xmlns:a16="http://schemas.microsoft.com/office/drawing/2014/main" id="{748CEFD4-E9CC-DFAE-CCDE-669B130A98CC}"/>
              </a:ext>
            </a:extLst>
          </p:cNvPr>
          <p:cNvSpPr>
            <a:spLocks noGrp="1"/>
          </p:cNvSpPr>
          <p:nvPr>
            <p:ph type="title"/>
          </p:nvPr>
        </p:nvSpPr>
        <p:spPr/>
        <p:txBody>
          <a:bodyPr>
            <a:normAutofit fontScale="90000"/>
          </a:bodyPr>
          <a:lstStyle/>
          <a:p>
            <a:pPr eaLnBrk="1" hangingPunct="1">
              <a:defRPr/>
            </a:pPr>
            <a:r>
              <a:rPr lang="en-US" dirty="0"/>
              <a:t>Acceptance Test for one of the Engineering Requirements</a:t>
            </a:r>
          </a:p>
        </p:txBody>
      </p:sp>
      <p:grpSp>
        <p:nvGrpSpPr>
          <p:cNvPr id="37933" name="Group 1">
            <a:extLst>
              <a:ext uri="{FF2B5EF4-FFF2-40B4-BE49-F238E27FC236}">
                <a16:creationId xmlns:a16="http://schemas.microsoft.com/office/drawing/2014/main" id="{19EFCFCB-C235-7656-051F-0602C20315E7}"/>
              </a:ext>
            </a:extLst>
          </p:cNvPr>
          <p:cNvGrpSpPr>
            <a:grpSpLocks noChangeAspect="1"/>
          </p:cNvGrpSpPr>
          <p:nvPr/>
        </p:nvGrpSpPr>
        <p:grpSpPr bwMode="auto">
          <a:xfrm>
            <a:off x="5943600" y="4724400"/>
            <a:ext cx="1714500" cy="1257300"/>
            <a:chOff x="7668" y="10440"/>
            <a:chExt cx="2700" cy="1980"/>
          </a:xfrm>
        </p:grpSpPr>
        <p:sp>
          <p:nvSpPr>
            <p:cNvPr id="37934" name="AutoShape 11">
              <a:extLst>
                <a:ext uri="{FF2B5EF4-FFF2-40B4-BE49-F238E27FC236}">
                  <a16:creationId xmlns:a16="http://schemas.microsoft.com/office/drawing/2014/main" id="{7EF65562-39E0-2A19-16FD-8629BD2D77C7}"/>
                </a:ext>
              </a:extLst>
            </p:cNvPr>
            <p:cNvSpPr>
              <a:spLocks noChangeAspect="1" noChangeArrowheads="1" noTextEdit="1"/>
            </p:cNvSpPr>
            <p:nvPr/>
          </p:nvSpPr>
          <p:spPr bwMode="auto">
            <a:xfrm>
              <a:off x="7668" y="10440"/>
              <a:ext cx="2700" cy="1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7935" name="Rectangle 10">
              <a:extLst>
                <a:ext uri="{FF2B5EF4-FFF2-40B4-BE49-F238E27FC236}">
                  <a16:creationId xmlns:a16="http://schemas.microsoft.com/office/drawing/2014/main" id="{16316562-616D-46CB-2C31-3D39F00EC283}"/>
                </a:ext>
              </a:extLst>
            </p:cNvPr>
            <p:cNvSpPr>
              <a:spLocks noChangeArrowheads="1"/>
            </p:cNvSpPr>
            <p:nvPr/>
          </p:nvSpPr>
          <p:spPr bwMode="auto">
            <a:xfrm>
              <a:off x="8388" y="11160"/>
              <a:ext cx="720" cy="720"/>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37936" name="Text Box 9">
              <a:extLst>
                <a:ext uri="{FF2B5EF4-FFF2-40B4-BE49-F238E27FC236}">
                  <a16:creationId xmlns:a16="http://schemas.microsoft.com/office/drawing/2014/main" id="{1D0A584F-AC28-3094-DF07-31ECF31DD998}"/>
                </a:ext>
              </a:extLst>
            </p:cNvPr>
            <p:cNvSpPr txBox="1">
              <a:spLocks noChangeArrowheads="1"/>
            </p:cNvSpPr>
            <p:nvPr/>
          </p:nvSpPr>
          <p:spPr bwMode="auto">
            <a:xfrm>
              <a:off x="9648" y="11880"/>
              <a:ext cx="54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Lucida Sans Unicode" panose="020B0602030504020204" pitchFamily="34" charset="0"/>
              </a:endParaRPr>
            </a:p>
          </p:txBody>
        </p:sp>
        <p:sp>
          <p:nvSpPr>
            <p:cNvPr id="37937" name="Line 8">
              <a:extLst>
                <a:ext uri="{FF2B5EF4-FFF2-40B4-BE49-F238E27FC236}">
                  <a16:creationId xmlns:a16="http://schemas.microsoft.com/office/drawing/2014/main" id="{9E55AFD4-36AF-6E5B-4AB2-85782BA1C946}"/>
                </a:ext>
              </a:extLst>
            </p:cNvPr>
            <p:cNvSpPr>
              <a:spLocks noChangeShapeType="1"/>
            </p:cNvSpPr>
            <p:nvPr/>
          </p:nvSpPr>
          <p:spPr bwMode="auto">
            <a:xfrm>
              <a:off x="9468" y="11880"/>
              <a:ext cx="0" cy="54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38" name="Line 7">
              <a:extLst>
                <a:ext uri="{FF2B5EF4-FFF2-40B4-BE49-F238E27FC236}">
                  <a16:creationId xmlns:a16="http://schemas.microsoft.com/office/drawing/2014/main" id="{4A4C7D89-3138-E9B1-0C12-CE129CA050F2}"/>
                </a:ext>
              </a:extLst>
            </p:cNvPr>
            <p:cNvSpPr>
              <a:spLocks noChangeShapeType="1"/>
            </p:cNvSpPr>
            <p:nvPr/>
          </p:nvSpPr>
          <p:spPr bwMode="auto">
            <a:xfrm>
              <a:off x="8388" y="10980"/>
              <a:ext cx="720" cy="1"/>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39" name="Text Box 6">
              <a:extLst>
                <a:ext uri="{FF2B5EF4-FFF2-40B4-BE49-F238E27FC236}">
                  <a16:creationId xmlns:a16="http://schemas.microsoft.com/office/drawing/2014/main" id="{263EBEF7-B05D-316D-1296-B50D49AB3D40}"/>
                </a:ext>
              </a:extLst>
            </p:cNvPr>
            <p:cNvSpPr txBox="1">
              <a:spLocks noChangeArrowheads="1"/>
            </p:cNvSpPr>
            <p:nvPr/>
          </p:nvSpPr>
          <p:spPr bwMode="auto">
            <a:xfrm>
              <a:off x="8568" y="10440"/>
              <a:ext cx="54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Lucida Sans Unicode" panose="020B0602030504020204" pitchFamily="34" charset="0"/>
              </a:endParaRPr>
            </a:p>
          </p:txBody>
        </p:sp>
        <p:sp>
          <p:nvSpPr>
            <p:cNvPr id="37940" name="Line 5">
              <a:extLst>
                <a:ext uri="{FF2B5EF4-FFF2-40B4-BE49-F238E27FC236}">
                  <a16:creationId xmlns:a16="http://schemas.microsoft.com/office/drawing/2014/main" id="{1773F392-2ACA-8562-BA82-CD81B65E0236}"/>
                </a:ext>
              </a:extLst>
            </p:cNvPr>
            <p:cNvSpPr>
              <a:spLocks noChangeShapeType="1"/>
            </p:cNvSpPr>
            <p:nvPr/>
          </p:nvSpPr>
          <p:spPr bwMode="auto">
            <a:xfrm>
              <a:off x="9468" y="11160"/>
              <a:ext cx="1" cy="72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41" name="Text Box 4">
              <a:extLst>
                <a:ext uri="{FF2B5EF4-FFF2-40B4-BE49-F238E27FC236}">
                  <a16:creationId xmlns:a16="http://schemas.microsoft.com/office/drawing/2014/main" id="{DD953727-11DD-7A4F-81DF-E49811611E15}"/>
                </a:ext>
              </a:extLst>
            </p:cNvPr>
            <p:cNvSpPr txBox="1">
              <a:spLocks noChangeArrowheads="1"/>
            </p:cNvSpPr>
            <p:nvPr/>
          </p:nvSpPr>
          <p:spPr bwMode="auto">
            <a:xfrm>
              <a:off x="9648" y="11340"/>
              <a:ext cx="54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Lucida Sans Unicode" panose="020B0602030504020204" pitchFamily="34" charset="0"/>
              </a:endParaRPr>
            </a:p>
          </p:txBody>
        </p:sp>
        <p:sp>
          <p:nvSpPr>
            <p:cNvPr id="37942" name="Line 3">
              <a:extLst>
                <a:ext uri="{FF2B5EF4-FFF2-40B4-BE49-F238E27FC236}">
                  <a16:creationId xmlns:a16="http://schemas.microsoft.com/office/drawing/2014/main" id="{84A8E5D9-5E8C-D945-218E-8B00BCDF2828}"/>
                </a:ext>
              </a:extLst>
            </p:cNvPr>
            <p:cNvSpPr>
              <a:spLocks noChangeShapeType="1"/>
            </p:cNvSpPr>
            <p:nvPr/>
          </p:nvSpPr>
          <p:spPr bwMode="auto">
            <a:xfrm flipH="1" flipV="1">
              <a:off x="8748" y="11160"/>
              <a:ext cx="1" cy="108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7943" name="Line 2">
              <a:extLst>
                <a:ext uri="{FF2B5EF4-FFF2-40B4-BE49-F238E27FC236}">
                  <a16:creationId xmlns:a16="http://schemas.microsoft.com/office/drawing/2014/main" id="{ADBC3C2B-A0EA-4637-44FA-7138FBCF885B}"/>
                </a:ext>
              </a:extLst>
            </p:cNvPr>
            <p:cNvSpPr>
              <a:spLocks noChangeShapeType="1"/>
            </p:cNvSpPr>
            <p:nvPr/>
          </p:nvSpPr>
          <p:spPr bwMode="auto">
            <a:xfrm>
              <a:off x="8388" y="11520"/>
              <a:ext cx="720" cy="1"/>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C02D63C9-7686-8A34-1AE5-7E8442D5D24A}"/>
              </a:ext>
            </a:extLst>
          </p:cNvPr>
          <p:cNvGraphicFramePr>
            <a:graphicFrameLocks noGrp="1"/>
          </p:cNvGraphicFramePr>
          <p:nvPr>
            <p:ph idx="1"/>
          </p:nvPr>
        </p:nvGraphicFramePr>
        <p:xfrm>
          <a:off x="609600" y="1295400"/>
          <a:ext cx="7848600" cy="4800600"/>
        </p:xfrm>
        <a:graphic>
          <a:graphicData uri="http://schemas.openxmlformats.org/drawingml/2006/table">
            <a:tbl>
              <a:tblPr/>
              <a:tblGrid>
                <a:gridCol w="574287">
                  <a:extLst>
                    <a:ext uri="{9D8B030D-6E8A-4147-A177-3AD203B41FA5}">
                      <a16:colId xmlns:a16="http://schemas.microsoft.com/office/drawing/2014/main" val="20000"/>
                    </a:ext>
                  </a:extLst>
                </a:gridCol>
                <a:gridCol w="3190487">
                  <a:extLst>
                    <a:ext uri="{9D8B030D-6E8A-4147-A177-3AD203B41FA5}">
                      <a16:colId xmlns:a16="http://schemas.microsoft.com/office/drawing/2014/main" val="20001"/>
                    </a:ext>
                  </a:extLst>
                </a:gridCol>
                <a:gridCol w="478574">
                  <a:extLst>
                    <a:ext uri="{9D8B030D-6E8A-4147-A177-3AD203B41FA5}">
                      <a16:colId xmlns:a16="http://schemas.microsoft.com/office/drawing/2014/main" val="20002"/>
                    </a:ext>
                  </a:extLst>
                </a:gridCol>
                <a:gridCol w="478574">
                  <a:extLst>
                    <a:ext uri="{9D8B030D-6E8A-4147-A177-3AD203B41FA5}">
                      <a16:colId xmlns:a16="http://schemas.microsoft.com/office/drawing/2014/main" val="20003"/>
                    </a:ext>
                  </a:extLst>
                </a:gridCol>
                <a:gridCol w="478574">
                  <a:extLst>
                    <a:ext uri="{9D8B030D-6E8A-4147-A177-3AD203B41FA5}">
                      <a16:colId xmlns:a16="http://schemas.microsoft.com/office/drawing/2014/main" val="20004"/>
                    </a:ext>
                  </a:extLst>
                </a:gridCol>
                <a:gridCol w="2648105">
                  <a:extLst>
                    <a:ext uri="{9D8B030D-6E8A-4147-A177-3AD203B41FA5}">
                      <a16:colId xmlns:a16="http://schemas.microsoft.com/office/drawing/2014/main" val="20005"/>
                    </a:ext>
                  </a:extLst>
                </a:gridCol>
              </a:tblGrid>
              <a:tr h="1963882">
                <a:tc>
                  <a:txBody>
                    <a:bodyPr/>
                    <a:lstStyle/>
                    <a:p>
                      <a:pPr marL="0" marR="0" algn="ctr">
                        <a:spcBef>
                          <a:spcPts val="0"/>
                        </a:spcBef>
                        <a:spcAft>
                          <a:spcPts val="0"/>
                        </a:spcAft>
                      </a:pPr>
                      <a:r>
                        <a:rPr lang="en-US" sz="1400" b="1" dirty="0">
                          <a:latin typeface="Palatino Linotype"/>
                          <a:ea typeface="Times New Roman"/>
                        </a:rPr>
                        <a:t>3</a:t>
                      </a:r>
                      <a:endParaRPr lang="en-US" sz="14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latin typeface="Palatino Linotype"/>
                          <a:ea typeface="Times New Roman"/>
                        </a:rPr>
                        <a:t>Place a small object which is approximately 1” wide and 2” high across the front line (Left Corner, Right Corner and Middle). Verify that the object is detected at each position and the appropriate motors are activated.</a:t>
                      </a: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b="1">
                          <a:latin typeface="Palatino Linotype"/>
                          <a:ea typeface="Times New Roman"/>
                        </a:rPr>
                        <a:t>X</a:t>
                      </a: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400" dirty="0">
                        <a:latin typeface="Palatino Linotype"/>
                        <a:ea typeface="Times New Roman"/>
                      </a:endParaRPr>
                    </a:p>
                    <a:p>
                      <a:pPr marL="0" marR="0">
                        <a:spcBef>
                          <a:spcPts val="0"/>
                        </a:spcBef>
                        <a:spcAft>
                          <a:spcPts val="0"/>
                        </a:spcAft>
                      </a:pPr>
                      <a:r>
                        <a:rPr lang="en-US" sz="1400" dirty="0">
                          <a:latin typeface="Palatino Linotype"/>
                          <a:ea typeface="Times New Roman"/>
                        </a:rPr>
                        <a:t>               x   </a:t>
                      </a:r>
                      <a:r>
                        <a:rPr lang="en-US" sz="1400" dirty="0" err="1">
                          <a:latin typeface="Palatino Linotype"/>
                          <a:ea typeface="Times New Roman"/>
                        </a:rPr>
                        <a:t>x</a:t>
                      </a:r>
                      <a:r>
                        <a:rPr lang="en-US" sz="1400" dirty="0">
                          <a:latin typeface="Palatino Linotype"/>
                          <a:ea typeface="Times New Roman"/>
                        </a:rPr>
                        <a:t>   </a:t>
                      </a:r>
                      <a:r>
                        <a:rPr lang="en-US" sz="1400" dirty="0" err="1">
                          <a:latin typeface="Palatino Linotype"/>
                          <a:ea typeface="Times New Roman"/>
                        </a:rPr>
                        <a:t>x</a:t>
                      </a:r>
                      <a:endParaRPr lang="en-US" sz="14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54627">
                <a:tc>
                  <a:txBody>
                    <a:bodyPr/>
                    <a:lstStyle/>
                    <a:p>
                      <a:pPr marL="0" marR="0" algn="ctr">
                        <a:spcBef>
                          <a:spcPts val="0"/>
                        </a:spcBef>
                        <a:spcAft>
                          <a:spcPts val="0"/>
                        </a:spcAft>
                      </a:pPr>
                      <a:r>
                        <a:rPr lang="en-US" sz="1400" b="1">
                          <a:latin typeface="Palatino Linotype"/>
                          <a:ea typeface="Times New Roman"/>
                        </a:rPr>
                        <a:t>4</a:t>
                      </a: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dirty="0">
                          <a:latin typeface="Palatino Linotype"/>
                          <a:ea typeface="Times New Roman"/>
                        </a:rPr>
                        <a:t>Now, repeat step (3) but place the object across the back line.</a:t>
                      </a:r>
                      <a:endParaRPr lang="en-US" sz="14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b="1">
                          <a:latin typeface="Palatino Linotype"/>
                          <a:ea typeface="Times New Roman"/>
                        </a:rPr>
                        <a:t>X</a:t>
                      </a: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4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latin typeface="Palatino Linotype"/>
                          <a:ea typeface="Times New Roman"/>
                        </a:rPr>
                        <a:t>x   x   x</a:t>
                      </a: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872837">
                <a:tc>
                  <a:txBody>
                    <a:bodyPr/>
                    <a:lstStyle/>
                    <a:p>
                      <a:pPr marL="0" marR="0" algn="ctr">
                        <a:spcBef>
                          <a:spcPts val="0"/>
                        </a:spcBef>
                        <a:spcAft>
                          <a:spcPts val="0"/>
                        </a:spcAft>
                      </a:pPr>
                      <a:r>
                        <a:rPr lang="en-US" sz="1400" b="1">
                          <a:latin typeface="Palatino Linotype"/>
                          <a:ea typeface="Times New Roman"/>
                        </a:rPr>
                        <a:t>5</a:t>
                      </a: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dirty="0">
                          <a:latin typeface="Palatino Linotype"/>
                          <a:ea typeface="Times New Roman"/>
                        </a:rPr>
                        <a:t>Again, repeat step (3) but place the object across the center of the box.</a:t>
                      </a:r>
                      <a:endParaRPr lang="en-US" sz="14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b="1" dirty="0">
                          <a:latin typeface="Palatino Linotype"/>
                          <a:ea typeface="Times New Roman"/>
                        </a:rPr>
                        <a:t>x</a:t>
                      </a:r>
                      <a:endParaRPr lang="en-US" sz="14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400">
                        <a:latin typeface="Times New Roman"/>
                        <a:ea typeface="Times New Roman"/>
                      </a:endParaRPr>
                    </a:p>
                    <a:p>
                      <a:pPr marL="0" marR="0">
                        <a:spcBef>
                          <a:spcPts val="0"/>
                        </a:spcBef>
                        <a:spcAft>
                          <a:spcPts val="0"/>
                        </a:spcAft>
                      </a:pPr>
                      <a:r>
                        <a:rPr lang="en-US" sz="1400">
                          <a:latin typeface="Times New Roman"/>
                          <a:ea typeface="Times New Roman"/>
                        </a:rPr>
                        <a:t> x  x  x</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309254">
                <a:tc>
                  <a:txBody>
                    <a:bodyPr/>
                    <a:lstStyle/>
                    <a:p>
                      <a:pPr marL="0" marR="0" algn="ctr">
                        <a:spcBef>
                          <a:spcPts val="0"/>
                        </a:spcBef>
                        <a:spcAft>
                          <a:spcPts val="0"/>
                        </a:spcAft>
                      </a:pPr>
                      <a:r>
                        <a:rPr lang="en-US" sz="1400" b="1">
                          <a:latin typeface="Palatino Linotype"/>
                          <a:ea typeface="Times New Roman"/>
                        </a:rPr>
                        <a:t>6</a:t>
                      </a: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dirty="0">
                          <a:latin typeface="Palatino Linotype"/>
                          <a:ea typeface="Times New Roman"/>
                        </a:rPr>
                        <a:t>Record all results and repeat test with objects of different sizes (poles, chairs, etc…) to ensure proper detection.</a:t>
                      </a:r>
                      <a:endParaRPr lang="en-US" sz="14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b="1" dirty="0">
                          <a:latin typeface="Palatino Linotype"/>
                          <a:ea typeface="Times New Roman"/>
                        </a:rPr>
                        <a:t>x</a:t>
                      </a:r>
                      <a:endParaRPr lang="en-US" sz="14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4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4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dirty="0">
                          <a:latin typeface="Palatino Linotype"/>
                          <a:ea typeface="Times New Roman"/>
                        </a:rPr>
                        <a:t>To verify this test we set up an obstacle course with objects which the user had to navigate through. See video for results of this test.</a:t>
                      </a:r>
                      <a:endParaRPr lang="en-US" sz="14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3" name="Title 2">
            <a:extLst>
              <a:ext uri="{FF2B5EF4-FFF2-40B4-BE49-F238E27FC236}">
                <a16:creationId xmlns:a16="http://schemas.microsoft.com/office/drawing/2014/main" id="{2BA194E8-C50B-C0FA-9AC3-8E6E644CDC4A}"/>
              </a:ext>
            </a:extLst>
          </p:cNvPr>
          <p:cNvSpPr>
            <a:spLocks noGrp="1"/>
          </p:cNvSpPr>
          <p:nvPr>
            <p:ph type="title"/>
          </p:nvPr>
        </p:nvSpPr>
        <p:spPr/>
        <p:txBody>
          <a:bodyPr/>
          <a:lstStyle/>
          <a:p>
            <a:pPr eaLnBrk="1" hangingPunct="1">
              <a:defRPr/>
            </a:pPr>
            <a:r>
              <a:rPr lang="en-US" dirty="0"/>
              <a:t>Acceptance Test, cont’d</a:t>
            </a:r>
          </a:p>
        </p:txBody>
      </p:sp>
      <p:grpSp>
        <p:nvGrpSpPr>
          <p:cNvPr id="38952" name="Group 8">
            <a:extLst>
              <a:ext uri="{FF2B5EF4-FFF2-40B4-BE49-F238E27FC236}">
                <a16:creationId xmlns:a16="http://schemas.microsoft.com/office/drawing/2014/main" id="{10D18023-8789-3949-E0F5-EF25FDB7AE27}"/>
              </a:ext>
            </a:extLst>
          </p:cNvPr>
          <p:cNvGrpSpPr>
            <a:grpSpLocks noChangeAspect="1"/>
          </p:cNvGrpSpPr>
          <p:nvPr/>
        </p:nvGrpSpPr>
        <p:grpSpPr bwMode="auto">
          <a:xfrm>
            <a:off x="6781800" y="3505200"/>
            <a:ext cx="1028700" cy="457200"/>
            <a:chOff x="2520" y="11490"/>
            <a:chExt cx="4320" cy="1920"/>
          </a:xfrm>
        </p:grpSpPr>
        <p:sp>
          <p:nvSpPr>
            <p:cNvPr id="38960" name="AutoShape 10">
              <a:extLst>
                <a:ext uri="{FF2B5EF4-FFF2-40B4-BE49-F238E27FC236}">
                  <a16:creationId xmlns:a16="http://schemas.microsoft.com/office/drawing/2014/main" id="{6C139A04-3658-CF96-5A35-8B4A062DB1DE}"/>
                </a:ext>
              </a:extLst>
            </p:cNvPr>
            <p:cNvSpPr>
              <a:spLocks noChangeAspect="1" noChangeArrowheads="1" noTextEdit="1"/>
            </p:cNvSpPr>
            <p:nvPr/>
          </p:nvSpPr>
          <p:spPr bwMode="auto">
            <a:xfrm>
              <a:off x="2520" y="11490"/>
              <a:ext cx="4320" cy="1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961" name="Rectangle 9">
              <a:extLst>
                <a:ext uri="{FF2B5EF4-FFF2-40B4-BE49-F238E27FC236}">
                  <a16:creationId xmlns:a16="http://schemas.microsoft.com/office/drawing/2014/main" id="{B739082E-EF4B-8BAD-239E-F98983E1FD50}"/>
                </a:ext>
              </a:extLst>
            </p:cNvPr>
            <p:cNvSpPr>
              <a:spLocks noChangeArrowheads="1"/>
            </p:cNvSpPr>
            <p:nvPr/>
          </p:nvSpPr>
          <p:spPr bwMode="auto">
            <a:xfrm>
              <a:off x="4920" y="11490"/>
              <a:ext cx="1920" cy="1920"/>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grpSp>
        <p:nvGrpSpPr>
          <p:cNvPr id="38953" name="Group 5">
            <a:extLst>
              <a:ext uri="{FF2B5EF4-FFF2-40B4-BE49-F238E27FC236}">
                <a16:creationId xmlns:a16="http://schemas.microsoft.com/office/drawing/2014/main" id="{528AD1E5-3D93-8829-5696-B45F14E50070}"/>
              </a:ext>
            </a:extLst>
          </p:cNvPr>
          <p:cNvGrpSpPr>
            <a:grpSpLocks noChangeAspect="1"/>
          </p:cNvGrpSpPr>
          <p:nvPr/>
        </p:nvGrpSpPr>
        <p:grpSpPr bwMode="auto">
          <a:xfrm>
            <a:off x="6858000" y="2057400"/>
            <a:ext cx="457200" cy="457200"/>
            <a:chOff x="5400" y="1312"/>
            <a:chExt cx="1920" cy="1920"/>
          </a:xfrm>
        </p:grpSpPr>
        <p:sp>
          <p:nvSpPr>
            <p:cNvPr id="38958" name="AutoShape 7">
              <a:extLst>
                <a:ext uri="{FF2B5EF4-FFF2-40B4-BE49-F238E27FC236}">
                  <a16:creationId xmlns:a16="http://schemas.microsoft.com/office/drawing/2014/main" id="{087E9D23-3A83-EB4A-D946-B32CAD9A296A}"/>
                </a:ext>
              </a:extLst>
            </p:cNvPr>
            <p:cNvSpPr>
              <a:spLocks noChangeAspect="1" noChangeArrowheads="1" noTextEdit="1"/>
            </p:cNvSpPr>
            <p:nvPr/>
          </p:nvSpPr>
          <p:spPr bwMode="auto">
            <a:xfrm>
              <a:off x="5400" y="1312"/>
              <a:ext cx="1920" cy="1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959" name="Rectangle 6">
              <a:extLst>
                <a:ext uri="{FF2B5EF4-FFF2-40B4-BE49-F238E27FC236}">
                  <a16:creationId xmlns:a16="http://schemas.microsoft.com/office/drawing/2014/main" id="{594F3F8D-4ACC-3F15-7524-F405BB232BD5}"/>
                </a:ext>
              </a:extLst>
            </p:cNvPr>
            <p:cNvSpPr>
              <a:spLocks noChangeArrowheads="1"/>
            </p:cNvSpPr>
            <p:nvPr/>
          </p:nvSpPr>
          <p:spPr bwMode="auto">
            <a:xfrm>
              <a:off x="5400" y="1312"/>
              <a:ext cx="1920" cy="1920"/>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grpSp>
        <p:nvGrpSpPr>
          <p:cNvPr id="38954" name="Group 1">
            <a:extLst>
              <a:ext uri="{FF2B5EF4-FFF2-40B4-BE49-F238E27FC236}">
                <a16:creationId xmlns:a16="http://schemas.microsoft.com/office/drawing/2014/main" id="{03BF3D48-72C8-200B-03D6-7DB47624648C}"/>
              </a:ext>
            </a:extLst>
          </p:cNvPr>
          <p:cNvGrpSpPr>
            <a:grpSpLocks noChangeAspect="1"/>
          </p:cNvGrpSpPr>
          <p:nvPr/>
        </p:nvGrpSpPr>
        <p:grpSpPr bwMode="auto">
          <a:xfrm>
            <a:off x="6477000" y="4191000"/>
            <a:ext cx="457200" cy="457200"/>
            <a:chOff x="5400" y="1312"/>
            <a:chExt cx="1920" cy="1920"/>
          </a:xfrm>
        </p:grpSpPr>
        <p:sp>
          <p:nvSpPr>
            <p:cNvPr id="38956" name="AutoShape 3">
              <a:extLst>
                <a:ext uri="{FF2B5EF4-FFF2-40B4-BE49-F238E27FC236}">
                  <a16:creationId xmlns:a16="http://schemas.microsoft.com/office/drawing/2014/main" id="{BA9FC2B5-DA52-FC3D-3FE5-582E333A917E}"/>
                </a:ext>
              </a:extLst>
            </p:cNvPr>
            <p:cNvSpPr>
              <a:spLocks noChangeAspect="1" noChangeArrowheads="1" noTextEdit="1"/>
            </p:cNvSpPr>
            <p:nvPr/>
          </p:nvSpPr>
          <p:spPr bwMode="auto">
            <a:xfrm>
              <a:off x="5400" y="1312"/>
              <a:ext cx="1920" cy="1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957" name="Rectangle 2">
              <a:extLst>
                <a:ext uri="{FF2B5EF4-FFF2-40B4-BE49-F238E27FC236}">
                  <a16:creationId xmlns:a16="http://schemas.microsoft.com/office/drawing/2014/main" id="{49DCCA12-C665-25AD-66D4-2C2E82EDCCA7}"/>
                </a:ext>
              </a:extLst>
            </p:cNvPr>
            <p:cNvSpPr>
              <a:spLocks noChangeArrowheads="1"/>
            </p:cNvSpPr>
            <p:nvPr/>
          </p:nvSpPr>
          <p:spPr bwMode="auto">
            <a:xfrm>
              <a:off x="5400" y="1312"/>
              <a:ext cx="1920" cy="1920"/>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sp>
        <p:nvSpPr>
          <p:cNvPr id="38955" name="Text Box 4">
            <a:extLst>
              <a:ext uri="{FF2B5EF4-FFF2-40B4-BE49-F238E27FC236}">
                <a16:creationId xmlns:a16="http://schemas.microsoft.com/office/drawing/2014/main" id="{099A2A3D-3F92-1B77-DB44-07A0CBA6A6F8}"/>
              </a:ext>
            </a:extLst>
          </p:cNvPr>
          <p:cNvSpPr txBox="1">
            <a:spLocks noChangeArrowheads="1"/>
          </p:cNvSpPr>
          <p:nvPr/>
        </p:nvSpPr>
        <p:spPr bwMode="auto">
          <a:xfrm>
            <a:off x="6934200" y="3657600"/>
            <a:ext cx="876300" cy="228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Lucida Sans Unicode" panose="020B0602030504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162DE771-7F8B-EBD0-8C19-DA1C045C0D0A}"/>
              </a:ext>
            </a:extLst>
          </p:cNvPr>
          <p:cNvGraphicFramePr>
            <a:graphicFrameLocks noGrp="1"/>
          </p:cNvGraphicFramePr>
          <p:nvPr>
            <p:ph idx="1"/>
          </p:nvPr>
        </p:nvGraphicFramePr>
        <p:xfrm>
          <a:off x="457200" y="1371600"/>
          <a:ext cx="8077200" cy="4602163"/>
        </p:xfrm>
        <a:graphic>
          <a:graphicData uri="http://schemas.openxmlformats.org/drawingml/2006/table">
            <a:tbl>
              <a:tblPr/>
              <a:tblGrid>
                <a:gridCol w="3883025">
                  <a:extLst>
                    <a:ext uri="{9D8B030D-6E8A-4147-A177-3AD203B41FA5}">
                      <a16:colId xmlns:a16="http://schemas.microsoft.com/office/drawing/2014/main" val="3034800684"/>
                    </a:ext>
                  </a:extLst>
                </a:gridCol>
                <a:gridCol w="4194175">
                  <a:extLst>
                    <a:ext uri="{9D8B030D-6E8A-4147-A177-3AD203B41FA5}">
                      <a16:colId xmlns:a16="http://schemas.microsoft.com/office/drawing/2014/main" val="714533949"/>
                    </a:ext>
                  </a:extLst>
                </a:gridCol>
              </a:tblGrid>
              <a:tr h="217488">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defRPr>
                      </a:lvl4pPr>
                      <a:lvl5pPr marL="2057400" indent="-228600" eaLnBrk="0" hangingPunct="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Palatino Linotype" panose="02040502050505030304" pitchFamily="18" charset="0"/>
                          <a:cs typeface="Times New Roman" panose="02020603050405020304" pitchFamily="18" charset="0"/>
                        </a:rPr>
                        <a:t>Engineering Requirement</a:t>
                      </a:r>
                      <a:endPar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defRPr>
                      </a:lvl4pPr>
                      <a:lvl5pPr marL="2057400" indent="-228600" eaLnBrk="0" hangingPunct="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Palatino Linotype" panose="02040502050505030304" pitchFamily="18" charset="0"/>
                          <a:cs typeface="Times New Roman" panose="02020603050405020304" pitchFamily="18" charset="0"/>
                        </a:rPr>
                        <a:t>Test Verification</a:t>
                      </a:r>
                      <a:endPar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94010374"/>
                  </a:ext>
                </a:extLst>
              </a:tr>
              <a:tr h="701675">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defRPr>
                      </a:lvl4pPr>
                      <a:lvl5pPr marL="2057400" indent="-228600" eaLnBrk="0" hangingPunct="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Palatino Linotype" panose="02040502050505030304" pitchFamily="18" charset="0"/>
                          <a:cs typeface="Times New Roman" panose="02020603050405020304" pitchFamily="18" charset="0"/>
                        </a:rPr>
                        <a:t>The system’s total weight will not exceed 5 lbs.</a:t>
                      </a:r>
                      <a:endPar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defRPr>
                      </a:lvl4pPr>
                      <a:lvl5pPr marL="2057400" indent="-228600" eaLnBrk="0" hangingPunct="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Palatino Linotype" panose="02040502050505030304" pitchFamily="18" charset="0"/>
                          <a:cs typeface="Times New Roman" panose="02020603050405020304" pitchFamily="18" charset="0"/>
                        </a:rPr>
                        <a:t>Showed that weight did not exceed 5 lbs.</a:t>
                      </a:r>
                      <a:endPar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Palatino Linotype" panose="02040502050505030304" pitchFamily="18" charset="0"/>
                          <a:cs typeface="Times New Roman" panose="02020603050405020304" pitchFamily="18" charset="0"/>
                        </a:rPr>
                        <a:t>Test: Weight Test</a:t>
                      </a:r>
                      <a:endPar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Palatino Linotype" panose="02040502050505030304" pitchFamily="18" charset="0"/>
                          <a:cs typeface="Times New Roman" panose="02020603050405020304" pitchFamily="18" charset="0"/>
                        </a:rPr>
                        <a:t>Test #: 300</a:t>
                      </a:r>
                      <a:endPar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83847178"/>
                  </a:ext>
                </a:extLst>
              </a:tr>
              <a:tr h="968375">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defRPr>
                      </a:lvl4pPr>
                      <a:lvl5pPr marL="2057400" indent="-228600" eaLnBrk="0" hangingPunct="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Palatino Linotype" panose="02040502050505030304" pitchFamily="18" charset="0"/>
                          <a:cs typeface="Times New Roman" panose="02020603050405020304" pitchFamily="18" charset="0"/>
                        </a:rPr>
                        <a:t>The system will have a single control to turn it on/off</a:t>
                      </a:r>
                      <a:endPar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defRPr>
                      </a:lvl4pPr>
                      <a:lvl5pPr marL="2057400" indent="-228600" eaLnBrk="0" hangingPunct="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Palatino Linotype" panose="02040502050505030304" pitchFamily="18" charset="0"/>
                          <a:cs typeface="Times New Roman" panose="02020603050405020304" pitchFamily="18" charset="0"/>
                        </a:rPr>
                        <a:t>Showed that ON/OFF switch works properly.(Sometimes needs switched twice)</a:t>
                      </a:r>
                      <a:endPar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Palatino Linotype" panose="02040502050505030304" pitchFamily="18" charset="0"/>
                          <a:cs typeface="Times New Roman" panose="02020603050405020304" pitchFamily="18" charset="0"/>
                        </a:rPr>
                        <a:t>Test: On/Off Switch Test</a:t>
                      </a:r>
                      <a:endPar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Palatino Linotype" panose="02040502050505030304" pitchFamily="18" charset="0"/>
                          <a:cs typeface="Times New Roman" panose="02020603050405020304" pitchFamily="18" charset="0"/>
                        </a:rPr>
                        <a:t>Test #: 301</a:t>
                      </a:r>
                      <a:endPar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10044818"/>
                  </a:ext>
                </a:extLst>
              </a:tr>
              <a:tr h="868363">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defRPr>
                      </a:lvl4pPr>
                      <a:lvl5pPr marL="2057400" indent="-228600" eaLnBrk="0" hangingPunct="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Palatino Linotype" panose="02040502050505030304" pitchFamily="18" charset="0"/>
                          <a:cs typeface="Times New Roman" panose="02020603050405020304" pitchFamily="18" charset="0"/>
                        </a:rPr>
                        <a:t>The system will operate on full charge for at least 3 hours</a:t>
                      </a:r>
                      <a:endPar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defRPr>
                      </a:lvl4pPr>
                      <a:lvl5pPr marL="2057400" indent="-228600" eaLnBrk="0" hangingPunct="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Palatino Linotype" panose="02040502050505030304" pitchFamily="18" charset="0"/>
                          <a:cs typeface="Times New Roman" panose="02020603050405020304" pitchFamily="18" charset="0"/>
                        </a:rPr>
                        <a:t>Showed that the system will operate for at least 3 hours under normal conditions.</a:t>
                      </a:r>
                      <a:endPar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Palatino Linotype" panose="02040502050505030304" pitchFamily="18" charset="0"/>
                          <a:cs typeface="Times New Roman" panose="02020603050405020304" pitchFamily="18" charset="0"/>
                        </a:rPr>
                        <a:t>Test: Full Charge Operation Time</a:t>
                      </a:r>
                      <a:endPar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Palatino Linotype" panose="02040502050505030304" pitchFamily="18" charset="0"/>
                          <a:cs typeface="Times New Roman" panose="02020603050405020304" pitchFamily="18" charset="0"/>
                        </a:rPr>
                        <a:t>Test #: 302</a:t>
                      </a:r>
                      <a:endPar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62285761"/>
                  </a:ext>
                </a:extLst>
              </a:tr>
              <a:tr h="868363">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defRPr>
                      </a:lvl4pPr>
                      <a:lvl5pPr marL="2057400" indent="-228600" eaLnBrk="0" hangingPunct="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Palatino Linotype" panose="02040502050505030304" pitchFamily="18" charset="0"/>
                          <a:cs typeface="Times New Roman" panose="02020603050405020304" pitchFamily="18" charset="0"/>
                        </a:rPr>
                        <a:t>The system should not exceed $600</a:t>
                      </a:r>
                      <a:endPar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defRPr>
                      </a:lvl4pPr>
                      <a:lvl5pPr marL="2057400" indent="-228600" eaLnBrk="0" hangingPunct="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Palatino Linotype" panose="02040502050505030304" pitchFamily="18" charset="0"/>
                          <a:cs typeface="Times New Roman" panose="02020603050405020304" pitchFamily="18" charset="0"/>
                        </a:rPr>
                        <a:t>Showed that the total expenses to construct the system did not exceed $600 budget.</a:t>
                      </a:r>
                      <a:endPar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Palatino Linotype" panose="02040502050505030304" pitchFamily="18" charset="0"/>
                          <a:cs typeface="Times New Roman" panose="02020603050405020304" pitchFamily="18" charset="0"/>
                        </a:rPr>
                        <a:t>Test: Budget Test</a:t>
                      </a:r>
                      <a:endPar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Palatino Linotype" panose="02040502050505030304" pitchFamily="18" charset="0"/>
                          <a:cs typeface="Times New Roman" panose="02020603050405020304" pitchFamily="18" charset="0"/>
                        </a:rPr>
                        <a:t>Test #: 303</a:t>
                      </a:r>
                      <a:endPar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20812102"/>
                  </a:ext>
                </a:extLst>
              </a:tr>
              <a:tr h="977900">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defRPr>
                      </a:lvl4pPr>
                      <a:lvl5pPr marL="2057400" indent="-228600" eaLnBrk="0" hangingPunct="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Palatino Linotype" panose="02040502050505030304" pitchFamily="18" charset="0"/>
                          <a:cs typeface="Times New Roman" panose="02020603050405020304" pitchFamily="18" charset="0"/>
                        </a:rPr>
                        <a:t>Uneven surfaces (steps, rocks) of at least ±1.25in high are detected at a distance of at least 3 ft away from the user</a:t>
                      </a:r>
                      <a:endPar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defRPr>
                      </a:lvl4pPr>
                      <a:lvl5pPr marL="2057400" indent="-228600" eaLnBrk="0" hangingPunct="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Palatino Linotype" panose="02040502050505030304" pitchFamily="18" charset="0"/>
                          <a:cs typeface="Times New Roman" panose="02020603050405020304" pitchFamily="18" charset="0"/>
                        </a:rPr>
                        <a:t>Showed that the system can properly detect uneven surfaces.</a:t>
                      </a:r>
                      <a:endPar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Palatino Linotype" panose="02040502050505030304" pitchFamily="18" charset="0"/>
                          <a:cs typeface="Times New Roman" panose="02020603050405020304" pitchFamily="18" charset="0"/>
                        </a:rPr>
                        <a:t>Test: Uneven Surface Test</a:t>
                      </a:r>
                      <a:endPar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Palatino Linotype" panose="02040502050505030304" pitchFamily="18" charset="0"/>
                          <a:cs typeface="Times New Roman" panose="02020603050405020304" pitchFamily="18" charset="0"/>
                        </a:rPr>
                        <a:t>Test #: 304</a:t>
                      </a:r>
                      <a:endPar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19208462"/>
                  </a:ext>
                </a:extLst>
              </a:tr>
            </a:tbl>
          </a:graphicData>
        </a:graphic>
      </p:graphicFrame>
      <p:sp>
        <p:nvSpPr>
          <p:cNvPr id="3" name="Title 2">
            <a:extLst>
              <a:ext uri="{FF2B5EF4-FFF2-40B4-BE49-F238E27FC236}">
                <a16:creationId xmlns:a16="http://schemas.microsoft.com/office/drawing/2014/main" id="{C816DE0B-179E-BB51-2D69-39D5B2D91155}"/>
              </a:ext>
            </a:extLst>
          </p:cNvPr>
          <p:cNvSpPr>
            <a:spLocks noGrp="1"/>
          </p:cNvSpPr>
          <p:nvPr>
            <p:ph type="title"/>
          </p:nvPr>
        </p:nvSpPr>
        <p:spPr/>
        <p:txBody>
          <a:bodyPr/>
          <a:lstStyle/>
          <a:p>
            <a:pPr eaLnBrk="1" hangingPunct="1">
              <a:defRPr/>
            </a:pPr>
            <a:r>
              <a:rPr lang="en-US" dirty="0"/>
              <a:t>Requirements Verification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BE65A48-2420-B27C-3634-DAECA475B41A}"/>
              </a:ext>
            </a:extLst>
          </p:cNvPr>
          <p:cNvSpPr>
            <a:spLocks noGrp="1"/>
          </p:cNvSpPr>
          <p:nvPr>
            <p:ph type="title"/>
          </p:nvPr>
        </p:nvSpPr>
        <p:spPr/>
        <p:txBody>
          <a:bodyPr>
            <a:normAutofit fontScale="90000"/>
          </a:bodyPr>
          <a:lstStyle/>
          <a:p>
            <a:pPr eaLnBrk="1" hangingPunct="1">
              <a:defRPr/>
            </a:pPr>
            <a:r>
              <a:rPr lang="en-US" dirty="0"/>
              <a:t>Requirements Verification, cont’d </a:t>
            </a:r>
          </a:p>
        </p:txBody>
      </p:sp>
      <p:graphicFrame>
        <p:nvGraphicFramePr>
          <p:cNvPr id="6" name="Content Placeholder 5">
            <a:extLst>
              <a:ext uri="{FF2B5EF4-FFF2-40B4-BE49-F238E27FC236}">
                <a16:creationId xmlns:a16="http://schemas.microsoft.com/office/drawing/2014/main" id="{3A9AC9B0-6F96-8CB9-0BF6-2FE928126BCC}"/>
              </a:ext>
            </a:extLst>
          </p:cNvPr>
          <p:cNvGraphicFramePr>
            <a:graphicFrameLocks noGrp="1"/>
          </p:cNvGraphicFramePr>
          <p:nvPr>
            <p:ph idx="1"/>
          </p:nvPr>
        </p:nvGraphicFramePr>
        <p:xfrm>
          <a:off x="533400" y="1447800"/>
          <a:ext cx="7924800" cy="4552950"/>
        </p:xfrm>
        <a:graphic>
          <a:graphicData uri="http://schemas.openxmlformats.org/drawingml/2006/table">
            <a:tbl>
              <a:tblPr/>
              <a:tblGrid>
                <a:gridCol w="3810000">
                  <a:extLst>
                    <a:ext uri="{9D8B030D-6E8A-4147-A177-3AD203B41FA5}">
                      <a16:colId xmlns:a16="http://schemas.microsoft.com/office/drawing/2014/main" val="4052431921"/>
                    </a:ext>
                  </a:extLst>
                </a:gridCol>
                <a:gridCol w="4114800">
                  <a:extLst>
                    <a:ext uri="{9D8B030D-6E8A-4147-A177-3AD203B41FA5}">
                      <a16:colId xmlns:a16="http://schemas.microsoft.com/office/drawing/2014/main" val="1221415692"/>
                    </a:ext>
                  </a:extLst>
                </a:gridCol>
              </a:tblGrid>
              <a:tr h="1133475">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defRPr>
                      </a:lvl4pPr>
                      <a:lvl5pPr marL="2057400" indent="-228600" eaLnBrk="0" hangingPunct="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Palatino Linotype" panose="02040502050505030304" pitchFamily="18" charset="0"/>
                          <a:cs typeface="Times New Roman" panose="02020603050405020304" pitchFamily="18" charset="0"/>
                        </a:rPr>
                        <a:t>The system will detect objects that are at least 1in wide and 2in high at a distance of at least 3 ft from the user and as far as 7 ft in an area 2 ft wide, and provide sensory feedback. Also, the system should detect street signs and posts.</a:t>
                      </a:r>
                      <a:endPar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defRPr>
                      </a:lvl4pPr>
                      <a:lvl5pPr marL="2057400" indent="-228600" eaLnBrk="0" hangingPunct="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Palatino Linotype" panose="02040502050505030304" pitchFamily="18" charset="0"/>
                          <a:cs typeface="Times New Roman" panose="02020603050405020304" pitchFamily="18" charset="0"/>
                        </a:rPr>
                        <a:t>Showed that the system can properly detect objects of a minimum size in within the boundaries of the test area.</a:t>
                      </a:r>
                      <a:endPar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Palatino Linotype" panose="02040502050505030304" pitchFamily="18" charset="0"/>
                          <a:cs typeface="Times New Roman" panose="02020603050405020304" pitchFamily="18" charset="0"/>
                        </a:rPr>
                        <a:t>Test: Object Detection Test</a:t>
                      </a:r>
                      <a:endPar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Palatino Linotype" panose="02040502050505030304" pitchFamily="18" charset="0"/>
                          <a:cs typeface="Times New Roman" panose="02020603050405020304" pitchFamily="18" charset="0"/>
                        </a:rPr>
                        <a:t>Test #: 305</a:t>
                      </a:r>
                      <a:endPar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94313163"/>
                  </a:ext>
                </a:extLst>
              </a:tr>
              <a:tr h="857250">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defRPr>
                      </a:lvl4pPr>
                      <a:lvl5pPr marL="2057400" indent="-228600" eaLnBrk="0" hangingPunct="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Palatino Linotype" panose="02040502050505030304" pitchFamily="18" charset="0"/>
                          <a:cs typeface="Times New Roman" panose="02020603050405020304" pitchFamily="18" charset="0"/>
                        </a:rPr>
                        <a:t>The system should not produce noise exceeding 40db</a:t>
                      </a:r>
                      <a:endPar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defRPr>
                      </a:lvl4pPr>
                      <a:lvl5pPr marL="2057400" indent="-228600" eaLnBrk="0" hangingPunct="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Palatino Linotype" panose="02040502050505030304" pitchFamily="18" charset="0"/>
                          <a:cs typeface="Times New Roman" panose="02020603050405020304" pitchFamily="18" charset="0"/>
                        </a:rPr>
                        <a:t>Showed that system noise is &lt; 40db and is not distracting during quiet conversation.</a:t>
                      </a:r>
                      <a:endPar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Palatino Linotype" panose="02040502050505030304" pitchFamily="18" charset="0"/>
                          <a:cs typeface="Times New Roman" panose="02020603050405020304" pitchFamily="18" charset="0"/>
                        </a:rPr>
                        <a:t>Test: Sound Level Test</a:t>
                      </a:r>
                      <a:endPar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Palatino Linotype" panose="02040502050505030304" pitchFamily="18" charset="0"/>
                          <a:cs typeface="Times New Roman" panose="02020603050405020304" pitchFamily="18" charset="0"/>
                        </a:rPr>
                        <a:t>Test #: 306</a:t>
                      </a:r>
                      <a:endPar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31384867"/>
                  </a:ext>
                </a:extLst>
              </a:tr>
              <a:tr h="857250">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defRPr>
                      </a:lvl4pPr>
                      <a:lvl5pPr marL="2057400" indent="-228600" eaLnBrk="0" hangingPunct="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Palatino Linotype" panose="02040502050505030304" pitchFamily="18" charset="0"/>
                          <a:cs typeface="Times New Roman" panose="02020603050405020304" pitchFamily="18" charset="0"/>
                        </a:rPr>
                        <a:t>The system is built with components that can operate in temperatures ranging from 0˚F to 120˚F</a:t>
                      </a:r>
                      <a:endPar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defRPr>
                      </a:lvl4pPr>
                      <a:lvl5pPr marL="2057400" indent="-228600" eaLnBrk="0" hangingPunct="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Palatino Linotype" panose="02040502050505030304" pitchFamily="18" charset="0"/>
                          <a:cs typeface="Times New Roman" panose="02020603050405020304" pitchFamily="18" charset="0"/>
                        </a:rPr>
                        <a:t>Showed that all components of system will operate properly with the temperature range.</a:t>
                      </a:r>
                      <a:endPar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Palatino Linotype" panose="02040502050505030304" pitchFamily="18" charset="0"/>
                          <a:cs typeface="Times New Roman" panose="02020603050405020304" pitchFamily="18" charset="0"/>
                        </a:rPr>
                        <a:t>Test: Operating Environment Temperature </a:t>
                      </a:r>
                      <a:endPar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Palatino Linotype" panose="02040502050505030304" pitchFamily="18" charset="0"/>
                          <a:cs typeface="Times New Roman" panose="02020603050405020304" pitchFamily="18" charset="0"/>
                        </a:rPr>
                        <a:t>Test #: 307</a:t>
                      </a:r>
                      <a:endPar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83854192"/>
                  </a:ext>
                </a:extLst>
              </a:tr>
              <a:tr h="817563">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defRPr>
                      </a:lvl4pPr>
                      <a:lvl5pPr marL="2057400" indent="-228600" eaLnBrk="0" hangingPunct="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Palatino Linotype" panose="02040502050505030304" pitchFamily="18" charset="0"/>
                          <a:cs typeface="Times New Roman" panose="02020603050405020304" pitchFamily="18" charset="0"/>
                        </a:rPr>
                        <a:t>The system components is enclosed to be water-resistant</a:t>
                      </a:r>
                      <a:endPar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defRPr>
                      </a:lvl4pPr>
                      <a:lvl5pPr marL="2057400" indent="-228600" eaLnBrk="0" hangingPunct="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Palatino Linotype" panose="02040502050505030304" pitchFamily="18" charset="0"/>
                          <a:cs typeface="Times New Roman" panose="02020603050405020304" pitchFamily="18" charset="0"/>
                        </a:rPr>
                        <a:t>Components are not sealed in our prototype. Could be made water-resistant and tested.</a:t>
                      </a:r>
                      <a:endPar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Palatino Linotype" panose="02040502050505030304" pitchFamily="18" charset="0"/>
                          <a:cs typeface="Times New Roman" panose="02020603050405020304" pitchFamily="18" charset="0"/>
                        </a:rPr>
                        <a:t>Test: Water Resistant Test</a:t>
                      </a:r>
                      <a:endPar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Palatino Linotype" panose="02040502050505030304" pitchFamily="18" charset="0"/>
                          <a:cs typeface="Times New Roman" panose="02020603050405020304" pitchFamily="18" charset="0"/>
                        </a:rPr>
                        <a:t>Test #: 308</a:t>
                      </a:r>
                      <a:endPar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18871096"/>
                  </a:ext>
                </a:extLst>
              </a:tr>
              <a:tr h="755650">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defRPr>
                      </a:lvl4pPr>
                      <a:lvl5pPr marL="2057400" indent="-228600" eaLnBrk="0" hangingPunct="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Palatino Linotype" panose="02040502050505030304" pitchFamily="18" charset="0"/>
                          <a:cs typeface="Times New Roman" panose="02020603050405020304" pitchFamily="18" charset="0"/>
                        </a:rPr>
                        <a:t>The system will refresh its output according to sensor readings 5 times per second</a:t>
                      </a:r>
                      <a:endPar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defRPr>
                      </a:lvl4pPr>
                      <a:lvl5pPr marL="2057400" indent="-228600" eaLnBrk="0" hangingPunct="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Palatino Linotype" panose="02040502050505030304" pitchFamily="18" charset="0"/>
                          <a:cs typeface="Times New Roman" panose="02020603050405020304" pitchFamily="18" charset="0"/>
                        </a:rPr>
                        <a:t>Showed that the system will refresh its output at least 5 times per second.</a:t>
                      </a:r>
                      <a:endPar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Palatino Linotype" panose="02040502050505030304" pitchFamily="18" charset="0"/>
                          <a:cs typeface="Times New Roman" panose="02020603050405020304" pitchFamily="18" charset="0"/>
                        </a:rPr>
                        <a:t>Test: Refreshing System Output Test</a:t>
                      </a:r>
                      <a:endPar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Palatino Linotype" panose="02040502050505030304" pitchFamily="18" charset="0"/>
                          <a:cs typeface="Times New Roman" panose="02020603050405020304" pitchFamily="18" charset="0"/>
                        </a:rPr>
                        <a:t>Test #: 309</a:t>
                      </a:r>
                      <a:endPar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8572882"/>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1">
            <a:extLst>
              <a:ext uri="{FF2B5EF4-FFF2-40B4-BE49-F238E27FC236}">
                <a16:creationId xmlns:a16="http://schemas.microsoft.com/office/drawing/2014/main" id="{845038A9-006E-DC3B-92B5-9084E2F3A409}"/>
              </a:ext>
            </a:extLst>
          </p:cNvPr>
          <p:cNvSpPr>
            <a:spLocks noGrp="1"/>
          </p:cNvSpPr>
          <p:nvPr>
            <p:ph idx="1"/>
          </p:nvPr>
        </p:nvSpPr>
        <p:spPr>
          <a:xfrm>
            <a:off x="304800" y="762000"/>
            <a:ext cx="8382000" cy="5245100"/>
          </a:xfrm>
        </p:spPr>
        <p:txBody>
          <a:bodyPr/>
          <a:lstStyle/>
          <a:p>
            <a:pPr algn="ctr" eaLnBrk="1" hangingPunct="1">
              <a:spcAft>
                <a:spcPts val="600"/>
              </a:spcAft>
              <a:buFont typeface="Wingdings 3" panose="05040102010807070707" pitchFamily="18" charset="2"/>
              <a:buNone/>
            </a:pPr>
            <a:r>
              <a:rPr lang="en-US" altLang="en-US" sz="2800" b="1"/>
              <a:t>The Visual Aid</a:t>
            </a:r>
            <a:endParaRPr lang="en-US" altLang="en-US" sz="2800"/>
          </a:p>
          <a:p>
            <a:pPr algn="ctr" eaLnBrk="1" hangingPunct="1">
              <a:spcAft>
                <a:spcPts val="600"/>
              </a:spcAft>
              <a:buFont typeface="Wingdings 3" panose="05040102010807070707" pitchFamily="18" charset="2"/>
              <a:buNone/>
            </a:pPr>
            <a:r>
              <a:rPr lang="en-US" altLang="en-US" sz="2800"/>
              <a:t>Ryan Andrus, Luis Catoni, Carl Schnur, and Freddy Chiu</a:t>
            </a:r>
          </a:p>
          <a:p>
            <a:pPr algn="ctr" eaLnBrk="1" hangingPunct="1">
              <a:spcAft>
                <a:spcPts val="600"/>
              </a:spcAft>
              <a:buFont typeface="Wingdings 3" panose="05040102010807070707" pitchFamily="18" charset="2"/>
              <a:buNone/>
            </a:pPr>
            <a:r>
              <a:rPr lang="en-US" altLang="en-US" sz="2800"/>
              <a:t>A Senior Project Report Submitted to the Faculty of</a:t>
            </a:r>
          </a:p>
          <a:p>
            <a:pPr algn="ctr" eaLnBrk="1" hangingPunct="1">
              <a:spcAft>
                <a:spcPts val="600"/>
              </a:spcAft>
              <a:buFont typeface="Wingdings 3" panose="05040102010807070707" pitchFamily="18" charset="2"/>
              <a:buNone/>
            </a:pPr>
            <a:r>
              <a:rPr lang="en-US" altLang="en-US" sz="2800"/>
              <a:t>Electrical, Computer, and Software Engineering</a:t>
            </a:r>
          </a:p>
          <a:p>
            <a:pPr algn="ctr" eaLnBrk="1" hangingPunct="1">
              <a:spcAft>
                <a:spcPts val="600"/>
              </a:spcAft>
              <a:buFont typeface="Wingdings 3" panose="05040102010807070707" pitchFamily="18" charset="2"/>
              <a:buNone/>
            </a:pPr>
            <a:r>
              <a:rPr lang="en-US" altLang="en-US" sz="2800"/>
              <a:t>Penn State Erie, The Behrend College</a:t>
            </a:r>
          </a:p>
          <a:p>
            <a:pPr algn="ctr" eaLnBrk="1" hangingPunct="1">
              <a:spcAft>
                <a:spcPts val="600"/>
              </a:spcAft>
              <a:buFont typeface="Wingdings 3" panose="05040102010807070707" pitchFamily="18" charset="2"/>
              <a:buNone/>
            </a:pPr>
            <a:r>
              <a:rPr lang="en-US" altLang="en-US" sz="2800"/>
              <a:t>April 2006</a:t>
            </a:r>
          </a:p>
          <a:p>
            <a:pPr algn="ctr" eaLnBrk="1" hangingPunct="1">
              <a:buFont typeface="Wingdings 3" panose="05040102010807070707" pitchFamily="18" charset="2"/>
              <a:buNone/>
            </a:pPr>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1">
            <a:extLst>
              <a:ext uri="{FF2B5EF4-FFF2-40B4-BE49-F238E27FC236}">
                <a16:creationId xmlns:a16="http://schemas.microsoft.com/office/drawing/2014/main" id="{A5C18C7A-03E1-8C41-0C17-390165BCD0CF}"/>
              </a:ext>
            </a:extLst>
          </p:cNvPr>
          <p:cNvSpPr>
            <a:spLocks noGrp="1"/>
          </p:cNvSpPr>
          <p:nvPr>
            <p:ph idx="1"/>
          </p:nvPr>
        </p:nvSpPr>
        <p:spPr/>
        <p:txBody>
          <a:bodyPr/>
          <a:lstStyle/>
          <a:p>
            <a:pPr eaLnBrk="1" hangingPunct="1">
              <a:buFont typeface="Wingdings 3" panose="05040102010807070707" pitchFamily="18" charset="2"/>
              <a:buNone/>
            </a:pPr>
            <a:r>
              <a:rPr lang="en-US" altLang="en-US"/>
              <a:t>Visually impaired people often have mobility difficulties due to limited spatial sensing—determining where objects are. Although many receive education in mobility techniques and enhance other senses to create better awareness of surroundings, there is a need for a more accurate spatial description. For example, according to the Vision and Blindness Resources Center in Erie, visually impaired people are able to detect walls due to different sounds in the environment. </a:t>
            </a:r>
          </a:p>
          <a:p>
            <a:pPr eaLnBrk="1" hangingPunct="1">
              <a:buFont typeface="Wingdings 3" panose="05040102010807070707" pitchFamily="18" charset="2"/>
              <a:buNone/>
            </a:pPr>
            <a:endParaRPr lang="en-US" altLang="en-US"/>
          </a:p>
        </p:txBody>
      </p:sp>
      <p:sp>
        <p:nvSpPr>
          <p:cNvPr id="3" name="Title 2">
            <a:extLst>
              <a:ext uri="{FF2B5EF4-FFF2-40B4-BE49-F238E27FC236}">
                <a16:creationId xmlns:a16="http://schemas.microsoft.com/office/drawing/2014/main" id="{1ADBD2E4-A770-050F-E4EC-8D5670546235}"/>
              </a:ext>
            </a:extLst>
          </p:cNvPr>
          <p:cNvSpPr>
            <a:spLocks noGrp="1"/>
          </p:cNvSpPr>
          <p:nvPr>
            <p:ph type="title"/>
          </p:nvPr>
        </p:nvSpPr>
        <p:spPr/>
        <p:txBody>
          <a:bodyPr/>
          <a:lstStyle/>
          <a:p>
            <a:pPr eaLnBrk="1" hangingPunct="1">
              <a:defRPr/>
            </a:pPr>
            <a:r>
              <a:rPr lang="en-US" dirty="0"/>
              <a:t>Need Statement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1">
            <a:extLst>
              <a:ext uri="{FF2B5EF4-FFF2-40B4-BE49-F238E27FC236}">
                <a16:creationId xmlns:a16="http://schemas.microsoft.com/office/drawing/2014/main" id="{CD617524-8AC8-9BD8-A38B-31D9138F477D}"/>
              </a:ext>
            </a:extLst>
          </p:cNvPr>
          <p:cNvSpPr>
            <a:spLocks noGrp="1"/>
          </p:cNvSpPr>
          <p:nvPr>
            <p:ph idx="1"/>
          </p:nvPr>
        </p:nvSpPr>
        <p:spPr/>
        <p:txBody>
          <a:bodyPr/>
          <a:lstStyle/>
          <a:p>
            <a:pPr eaLnBrk="1" hangingPunct="1">
              <a:buFont typeface="Wingdings 3" panose="05040102010807070707" pitchFamily="18" charset="2"/>
              <a:buNone/>
            </a:pPr>
            <a:r>
              <a:rPr lang="en-US" altLang="en-US"/>
              <a:t>However, a tree branch, stairs, or a street sign may be undetected. Due to objects that cannot be perceived by sensorial means, many devices have been designed to detect objects in the path of a visually impaired individual. Common mobility resources are guide dogs, canes, and electronic travel aid (ETA) devices. Unfortunately, these resources are either limited or too expensive. There is a need for a device to provide an effective way to detect objects and be cost-efficient.</a:t>
            </a:r>
          </a:p>
        </p:txBody>
      </p:sp>
      <p:sp>
        <p:nvSpPr>
          <p:cNvPr id="3" name="Title 2">
            <a:extLst>
              <a:ext uri="{FF2B5EF4-FFF2-40B4-BE49-F238E27FC236}">
                <a16:creationId xmlns:a16="http://schemas.microsoft.com/office/drawing/2014/main" id="{9ACB6B4B-3831-D619-132B-E0A20DD84CDB}"/>
              </a:ext>
            </a:extLst>
          </p:cNvPr>
          <p:cNvSpPr>
            <a:spLocks noGrp="1"/>
          </p:cNvSpPr>
          <p:nvPr>
            <p:ph type="title"/>
          </p:nvPr>
        </p:nvSpPr>
        <p:spPr/>
        <p:txBody>
          <a:bodyPr/>
          <a:lstStyle/>
          <a:p>
            <a:pPr eaLnBrk="1" hangingPunct="1">
              <a:defRPr/>
            </a:pPr>
            <a:r>
              <a:rPr lang="en-US" dirty="0"/>
              <a:t>Need Statement, cont’d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1">
            <a:extLst>
              <a:ext uri="{FF2B5EF4-FFF2-40B4-BE49-F238E27FC236}">
                <a16:creationId xmlns:a16="http://schemas.microsoft.com/office/drawing/2014/main" id="{B659573A-16F2-97D3-340C-E8C3DACFDF00}"/>
              </a:ext>
            </a:extLst>
          </p:cNvPr>
          <p:cNvSpPr>
            <a:spLocks noGrp="1"/>
          </p:cNvSpPr>
          <p:nvPr>
            <p:ph idx="1"/>
          </p:nvPr>
        </p:nvSpPr>
        <p:spPr/>
        <p:txBody>
          <a:bodyPr/>
          <a:lstStyle/>
          <a:p>
            <a:pPr eaLnBrk="1" hangingPunct="1"/>
            <a:r>
              <a:rPr lang="en-US" altLang="en-US"/>
              <a:t>The goal is to design and implement a digital system that give visually impaired an enhanced awareness of their surroundings. The system will detect objects and provide real-time feedback to the user according to the size, position, and distance of the object. </a:t>
            </a:r>
          </a:p>
          <a:p>
            <a:pPr eaLnBrk="1" hangingPunct="1">
              <a:buFont typeface="Wingdings 3" panose="05040102010807070707" pitchFamily="18" charset="2"/>
              <a:buNone/>
            </a:pPr>
            <a:endParaRPr lang="en-US" altLang="en-US"/>
          </a:p>
        </p:txBody>
      </p:sp>
      <p:sp>
        <p:nvSpPr>
          <p:cNvPr id="3" name="Title 2">
            <a:extLst>
              <a:ext uri="{FF2B5EF4-FFF2-40B4-BE49-F238E27FC236}">
                <a16:creationId xmlns:a16="http://schemas.microsoft.com/office/drawing/2014/main" id="{6698F24B-3C3F-1229-E014-90105D5FD051}"/>
              </a:ext>
            </a:extLst>
          </p:cNvPr>
          <p:cNvSpPr>
            <a:spLocks noGrp="1"/>
          </p:cNvSpPr>
          <p:nvPr>
            <p:ph type="title"/>
          </p:nvPr>
        </p:nvSpPr>
        <p:spPr/>
        <p:txBody>
          <a:bodyPr/>
          <a:lstStyle/>
          <a:p>
            <a:pPr eaLnBrk="1" hangingPunct="1">
              <a:defRPr/>
            </a:pPr>
            <a:r>
              <a:rPr lang="en-US" dirty="0"/>
              <a:t>Objective Statement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1">
            <a:extLst>
              <a:ext uri="{FF2B5EF4-FFF2-40B4-BE49-F238E27FC236}">
                <a16:creationId xmlns:a16="http://schemas.microsoft.com/office/drawing/2014/main" id="{E232D8BA-65AB-E439-A66F-CC8A73D6AE43}"/>
              </a:ext>
            </a:extLst>
          </p:cNvPr>
          <p:cNvSpPr>
            <a:spLocks noGrp="1"/>
          </p:cNvSpPr>
          <p:nvPr>
            <p:ph idx="1"/>
          </p:nvPr>
        </p:nvSpPr>
        <p:spPr/>
        <p:txBody>
          <a:bodyPr/>
          <a:lstStyle/>
          <a:p>
            <a:pPr eaLnBrk="1" hangingPunct="1">
              <a:buFont typeface="Wingdings 3" panose="05040102010807070707" pitchFamily="18" charset="2"/>
              <a:buNone/>
            </a:pPr>
            <a:r>
              <a:rPr lang="en-US" altLang="en-US"/>
              <a:t>The team</a:t>
            </a:r>
          </a:p>
          <a:p>
            <a:pPr eaLnBrk="1" hangingPunct="1"/>
            <a:r>
              <a:rPr lang="en-US" altLang="en-US"/>
              <a:t>identified competing products</a:t>
            </a:r>
          </a:p>
          <a:p>
            <a:pPr eaLnBrk="1" hangingPunct="1"/>
            <a:r>
              <a:rPr lang="en-US" altLang="en-US"/>
              <a:t>Found statistics of visually impaired usage of navigation methods</a:t>
            </a:r>
          </a:p>
          <a:p>
            <a:pPr eaLnBrk="1" hangingPunct="1"/>
            <a:r>
              <a:rPr lang="en-US" altLang="en-US"/>
              <a:t>Visited interviewed a local center on Vision and Blindness resources to identify user needs</a:t>
            </a:r>
          </a:p>
          <a:p>
            <a:pPr eaLnBrk="1" hangingPunct="1"/>
            <a:r>
              <a:rPr lang="en-US" altLang="en-US"/>
              <a:t>Identified needs and common hazards</a:t>
            </a:r>
          </a:p>
          <a:p>
            <a:pPr eaLnBrk="1" hangingPunct="1"/>
            <a:endParaRPr lang="en-US" altLang="en-US"/>
          </a:p>
        </p:txBody>
      </p:sp>
      <p:sp>
        <p:nvSpPr>
          <p:cNvPr id="3" name="Title 2">
            <a:extLst>
              <a:ext uri="{FF2B5EF4-FFF2-40B4-BE49-F238E27FC236}">
                <a16:creationId xmlns:a16="http://schemas.microsoft.com/office/drawing/2014/main" id="{D9A0427E-DB8A-E3D3-55E5-05FE4957D277}"/>
              </a:ext>
            </a:extLst>
          </p:cNvPr>
          <p:cNvSpPr>
            <a:spLocks noGrp="1"/>
          </p:cNvSpPr>
          <p:nvPr>
            <p:ph type="title"/>
          </p:nvPr>
        </p:nvSpPr>
        <p:spPr/>
        <p:txBody>
          <a:bodyPr/>
          <a:lstStyle/>
          <a:p>
            <a:pPr eaLnBrk="1" hangingPunct="1">
              <a:defRPr/>
            </a:pPr>
            <a:r>
              <a:rPr lang="en-US" dirty="0"/>
              <a:t>Research Survey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67238B5-AC2B-D142-24F5-921DEBE30D82}"/>
              </a:ext>
            </a:extLst>
          </p:cNvPr>
          <p:cNvSpPr>
            <a:spLocks noGrp="1"/>
          </p:cNvSpPr>
          <p:nvPr>
            <p:ph type="title"/>
          </p:nvPr>
        </p:nvSpPr>
        <p:spPr/>
        <p:txBody>
          <a:bodyPr/>
          <a:lstStyle/>
          <a:p>
            <a:pPr eaLnBrk="1" hangingPunct="1">
              <a:defRPr/>
            </a:pPr>
            <a:r>
              <a:rPr lang="en-US" dirty="0"/>
              <a:t>Objective Tree</a:t>
            </a:r>
          </a:p>
        </p:txBody>
      </p:sp>
      <p:pic>
        <p:nvPicPr>
          <p:cNvPr id="22531" name="Picture 2" descr="Objective_Tree">
            <a:extLst>
              <a:ext uri="{FF2B5EF4-FFF2-40B4-BE49-F238E27FC236}">
                <a16:creationId xmlns:a16="http://schemas.microsoft.com/office/drawing/2014/main" id="{17CA5538-D54C-19DC-542F-945AAFA85E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179513"/>
            <a:ext cx="5181600" cy="512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6886134F-450E-EDCB-1398-2B1AA1B0D1C9}"/>
              </a:ext>
            </a:extLst>
          </p:cNvPr>
          <p:cNvGraphicFramePr>
            <a:graphicFrameLocks noGrp="1"/>
          </p:cNvGraphicFramePr>
          <p:nvPr>
            <p:ph idx="1"/>
          </p:nvPr>
        </p:nvGraphicFramePr>
        <p:xfrm>
          <a:off x="533400" y="1295400"/>
          <a:ext cx="8153400" cy="4724400"/>
        </p:xfrm>
        <a:graphic>
          <a:graphicData uri="http://schemas.openxmlformats.org/drawingml/2006/table">
            <a:tbl>
              <a:tblPr/>
              <a:tblGrid>
                <a:gridCol w="1408113">
                  <a:extLst>
                    <a:ext uri="{9D8B030D-6E8A-4147-A177-3AD203B41FA5}">
                      <a16:colId xmlns:a16="http://schemas.microsoft.com/office/drawing/2014/main" val="1580970838"/>
                    </a:ext>
                  </a:extLst>
                </a:gridCol>
                <a:gridCol w="3187700">
                  <a:extLst>
                    <a:ext uri="{9D8B030D-6E8A-4147-A177-3AD203B41FA5}">
                      <a16:colId xmlns:a16="http://schemas.microsoft.com/office/drawing/2014/main" val="1486804790"/>
                    </a:ext>
                  </a:extLst>
                </a:gridCol>
                <a:gridCol w="3557587">
                  <a:extLst>
                    <a:ext uri="{9D8B030D-6E8A-4147-A177-3AD203B41FA5}">
                      <a16:colId xmlns:a16="http://schemas.microsoft.com/office/drawing/2014/main" val="4189807542"/>
                    </a:ext>
                  </a:extLst>
                </a:gridCol>
              </a:tblGrid>
              <a:tr h="733425">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defRPr>
                      </a:lvl4pPr>
                      <a:lvl5pPr marL="2057400" indent="-228600" eaLnBrk="0" hangingPunct="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altLang="en-US" sz="1600" b="1" i="0" u="none" strike="noStrike" cap="none" normalizeH="0" baseline="0">
                          <a:ln>
                            <a:noFill/>
                          </a:ln>
                          <a:solidFill>
                            <a:schemeClr val="tx1"/>
                          </a:solidFill>
                          <a:effectLst/>
                          <a:latin typeface="Palatino Linotype" panose="02040502050505030304" pitchFamily="18" charset="0"/>
                          <a:cs typeface="Times New Roman" panose="02020603050405020304" pitchFamily="18" charset="0"/>
                        </a:rPr>
                        <a:t>Marketing Requirements</a:t>
                      </a:r>
                      <a:endParaRPr kumimoji="0" lang="en-US" altLang="en-US" sz="1600" b="0" i="0" u="none" strike="noStrike" cap="none" normalizeH="0" baseline="0">
                        <a:ln>
                          <a:noFill/>
                        </a:ln>
                        <a:solidFill>
                          <a:schemeClr val="tx1"/>
                        </a:solidFill>
                        <a:effectLst/>
                        <a:latin typeface="Palatino Linotype" panose="02040502050505030304" pitchFamily="18" charset="0"/>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pct10">
                      <a:fgClr>
                        <a:srgbClr val="FFFFFF"/>
                      </a:fgClr>
                      <a:bgClr>
                        <a:srgbClr val="E5E5E5"/>
                      </a:bgClr>
                    </a:patt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defRPr>
                      </a:lvl4pPr>
                      <a:lvl5pPr marL="2057400" indent="-228600" eaLnBrk="0" hangingPunct="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0" marR="0" lvl="0" indent="0" algn="ctr" defTabSz="914400" rtl="0" eaLnBrk="1" fontAlgn="base" latinLnBrk="0" hangingPunct="1">
                        <a:lnSpc>
                          <a:spcPct val="100000"/>
                        </a:lnSpc>
                        <a:spcBef>
                          <a:spcPct val="0"/>
                        </a:spcBef>
                        <a:spcAft>
                          <a:spcPts val="300"/>
                        </a:spcAft>
                        <a:buClrTx/>
                        <a:buSzTx/>
                        <a:buFontTx/>
                        <a:buNone/>
                        <a:tabLst/>
                      </a:pPr>
                      <a:endParaRPr kumimoji="0" lang="en-US" altLang="en-US" sz="1600" b="0" i="0" u="none" strike="noStrike" cap="none" normalizeH="0" baseline="0">
                        <a:ln>
                          <a:noFill/>
                        </a:ln>
                        <a:solidFill>
                          <a:schemeClr val="tx1"/>
                        </a:solidFill>
                        <a:effectLst/>
                        <a:latin typeface="Palatino Linotype" panose="02040502050505030304" pitchFamily="18" charset="0"/>
                        <a:cs typeface="Times New Roman" panose="02020603050405020304" pitchFamily="18" charset="0"/>
                      </a:endParaRPr>
                    </a:p>
                    <a:p>
                      <a:pPr marL="0" marR="0" lvl="0" indent="0" algn="ctr" defTabSz="914400" rtl="0" eaLnBrk="1" fontAlgn="base" latinLnBrk="0" hangingPunct="1">
                        <a:lnSpc>
                          <a:spcPct val="100000"/>
                        </a:lnSpc>
                        <a:spcBef>
                          <a:spcPct val="0"/>
                        </a:spcBef>
                        <a:spcAft>
                          <a:spcPts val="300"/>
                        </a:spcAft>
                        <a:buClrTx/>
                        <a:buSzTx/>
                        <a:buFontTx/>
                        <a:buNone/>
                        <a:tabLst/>
                      </a:pPr>
                      <a:r>
                        <a:rPr kumimoji="0" lang="en-US" altLang="en-US" sz="1600" b="1" i="0" u="none" strike="noStrike" cap="none" normalizeH="0" baseline="0">
                          <a:ln>
                            <a:noFill/>
                          </a:ln>
                          <a:solidFill>
                            <a:schemeClr val="tx1"/>
                          </a:solidFill>
                          <a:effectLst/>
                          <a:latin typeface="Palatino Linotype" panose="02040502050505030304" pitchFamily="18" charset="0"/>
                          <a:cs typeface="Times New Roman" panose="02020603050405020304" pitchFamily="18" charset="0"/>
                        </a:rPr>
                        <a:t>Engineering Requirements</a:t>
                      </a:r>
                      <a:endParaRPr kumimoji="0" lang="en-US" altLang="en-US" sz="1600" b="0" i="0" u="none" strike="noStrike" cap="none" normalizeH="0" baseline="0">
                        <a:ln>
                          <a:noFill/>
                        </a:ln>
                        <a:solidFill>
                          <a:schemeClr val="tx1"/>
                        </a:solidFill>
                        <a:effectLst/>
                        <a:latin typeface="Palatino Linotype" panose="02040502050505030304" pitchFamily="18" charset="0"/>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pct10">
                      <a:fgClr>
                        <a:srgbClr val="FFFFFF"/>
                      </a:fgClr>
                      <a:bgClr>
                        <a:srgbClr val="E5E5E5"/>
                      </a:bgClr>
                    </a:patt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defRPr>
                      </a:lvl4pPr>
                      <a:lvl5pPr marL="2057400" indent="-228600" eaLnBrk="0" hangingPunct="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0" marR="0" lvl="0" indent="0" algn="ctr" defTabSz="914400" rtl="0" eaLnBrk="1" fontAlgn="base" latinLnBrk="0" hangingPunct="1">
                        <a:lnSpc>
                          <a:spcPct val="100000"/>
                        </a:lnSpc>
                        <a:spcBef>
                          <a:spcPct val="0"/>
                        </a:spcBef>
                        <a:spcAft>
                          <a:spcPts val="300"/>
                        </a:spcAft>
                        <a:buClrTx/>
                        <a:buSzTx/>
                        <a:buFontTx/>
                        <a:buNone/>
                        <a:tabLst/>
                      </a:pPr>
                      <a:endParaRPr kumimoji="0" lang="en-US" altLang="en-US" sz="1600" b="0" i="0" u="none" strike="noStrike" cap="none" normalizeH="0" baseline="0">
                        <a:ln>
                          <a:noFill/>
                        </a:ln>
                        <a:solidFill>
                          <a:schemeClr val="tx1"/>
                        </a:solidFill>
                        <a:effectLst/>
                        <a:latin typeface="Palatino Linotype" panose="02040502050505030304" pitchFamily="18" charset="0"/>
                        <a:cs typeface="Times New Roman" panose="02020603050405020304" pitchFamily="18" charset="0"/>
                      </a:endParaRPr>
                    </a:p>
                    <a:p>
                      <a:pPr marL="0" marR="0" lvl="0" indent="0" algn="ctr" defTabSz="914400" rtl="0" eaLnBrk="1" fontAlgn="base" latinLnBrk="0" hangingPunct="1">
                        <a:lnSpc>
                          <a:spcPct val="100000"/>
                        </a:lnSpc>
                        <a:spcBef>
                          <a:spcPct val="0"/>
                        </a:spcBef>
                        <a:spcAft>
                          <a:spcPts val="300"/>
                        </a:spcAft>
                        <a:buClrTx/>
                        <a:buSzTx/>
                        <a:buFontTx/>
                        <a:buNone/>
                        <a:tabLst/>
                      </a:pPr>
                      <a:r>
                        <a:rPr kumimoji="0" lang="en-US" altLang="en-US" sz="1600" b="1" i="0" u="none" strike="noStrike" cap="none" normalizeH="0" baseline="0">
                          <a:ln>
                            <a:noFill/>
                          </a:ln>
                          <a:solidFill>
                            <a:schemeClr val="tx1"/>
                          </a:solidFill>
                          <a:effectLst/>
                          <a:latin typeface="Palatino Linotype" panose="02040502050505030304" pitchFamily="18" charset="0"/>
                          <a:cs typeface="Times New Roman" panose="02020603050405020304" pitchFamily="18" charset="0"/>
                        </a:rPr>
                        <a:t>Justification</a:t>
                      </a:r>
                      <a:endParaRPr kumimoji="0" lang="en-US" altLang="en-US" sz="1600" b="0" i="0" u="none" strike="noStrike" cap="none" normalizeH="0" baseline="0">
                        <a:ln>
                          <a:noFill/>
                        </a:ln>
                        <a:solidFill>
                          <a:schemeClr val="tx1"/>
                        </a:solidFill>
                        <a:effectLst/>
                        <a:latin typeface="Palatino Linotype" panose="02040502050505030304" pitchFamily="18" charset="0"/>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pct10">
                      <a:fgClr>
                        <a:srgbClr val="FFFFFF"/>
                      </a:fgClr>
                      <a:bgClr>
                        <a:srgbClr val="E5E5E5"/>
                      </a:bgClr>
                    </a:pattFill>
                  </a:tcPr>
                </a:tc>
                <a:extLst>
                  <a:ext uri="{0D108BD9-81ED-4DB2-BD59-A6C34878D82A}">
                    <a16:rowId xmlns:a16="http://schemas.microsoft.com/office/drawing/2014/main" val="1952755688"/>
                  </a:ext>
                </a:extLst>
              </a:tr>
              <a:tr h="920750">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defRPr>
                      </a:lvl4pPr>
                      <a:lvl5pPr marL="2057400" indent="-228600" eaLnBrk="0" hangingPunct="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Palatino Linotype" panose="02040502050505030304" pitchFamily="18" charset="0"/>
                          <a:cs typeface="Times New Roman" panose="02020603050405020304" pitchFamily="18" charset="0"/>
                        </a:rPr>
                        <a:t>1, 2, 10, 13</a:t>
                      </a:r>
                      <a:endPar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ts val="400"/>
                        </a:spcBef>
                        <a:buClr>
                          <a:schemeClr val="accent1"/>
                        </a:buClr>
                        <a:buSzPct val="68000"/>
                        <a:buFont typeface="Wingdings 3" panose="05040102010807070707" pitchFamily="18" charset="2"/>
                        <a:tabLst>
                          <a:tab pos="228600" algn="l"/>
                        </a:tabLst>
                        <a:defRPr sz="2300">
                          <a:solidFill>
                            <a:schemeClr val="tx1"/>
                          </a:solidFill>
                          <a:latin typeface="Lucida Sans Unicode" panose="020B0602030504020204" pitchFamily="34" charset="0"/>
                        </a:defRPr>
                      </a:lvl1pPr>
                      <a:lvl2pPr marL="742950" indent="-285750" eaLnBrk="0" hangingPunct="0">
                        <a:spcBef>
                          <a:spcPts val="325"/>
                        </a:spcBef>
                        <a:buClr>
                          <a:schemeClr val="accent1"/>
                        </a:buClr>
                        <a:buFont typeface="Verdana" panose="020B0604030504040204" pitchFamily="34" charset="0"/>
                        <a:tabLst>
                          <a:tab pos="228600" algn="l"/>
                        </a:tabLst>
                        <a:defRPr sz="2100">
                          <a:solidFill>
                            <a:schemeClr val="tx1"/>
                          </a:solidFill>
                          <a:latin typeface="Lucida Sans Unicode" panose="020B0602030504020204" pitchFamily="34" charset="0"/>
                        </a:defRPr>
                      </a:lvl2pPr>
                      <a:lvl3pPr marL="1143000" indent="-228600" eaLnBrk="0" hangingPunct="0">
                        <a:spcBef>
                          <a:spcPts val="350"/>
                        </a:spcBef>
                        <a:buClr>
                          <a:schemeClr val="accent2"/>
                        </a:buClr>
                        <a:buSzPct val="100000"/>
                        <a:buFont typeface="Wingdings 2" panose="05020102010507070707" pitchFamily="18" charset="2"/>
                        <a:tabLst>
                          <a:tab pos="228600" algn="l"/>
                        </a:tabLst>
                        <a:defRPr sz="1900">
                          <a:solidFill>
                            <a:schemeClr val="tx1"/>
                          </a:solidFill>
                          <a:latin typeface="Lucida Sans Unicode" panose="020B0602030504020204" pitchFamily="34" charset="0"/>
                        </a:defRPr>
                      </a:lvl3pPr>
                      <a:lvl4pPr marL="1600200" indent="-228600" eaLnBrk="0" hangingPunct="0">
                        <a:spcBef>
                          <a:spcPts val="350"/>
                        </a:spcBef>
                        <a:buClr>
                          <a:schemeClr val="accent2"/>
                        </a:buClr>
                        <a:buFont typeface="Wingdings 2" panose="05020102010507070707" pitchFamily="18" charset="2"/>
                        <a:tabLst>
                          <a:tab pos="228600" algn="l"/>
                        </a:tabLst>
                        <a:defRPr sz="1700">
                          <a:solidFill>
                            <a:schemeClr val="tx1"/>
                          </a:solidFill>
                          <a:latin typeface="Lucida Sans Unicode" panose="020B0602030504020204" pitchFamily="34" charset="0"/>
                        </a:defRPr>
                      </a:lvl4pPr>
                      <a:lvl5pPr marL="2057400" indent="-228600" eaLnBrk="0" hangingPunct="0">
                        <a:spcBef>
                          <a:spcPts val="350"/>
                        </a:spcBef>
                        <a:buClr>
                          <a:schemeClr val="accent2"/>
                        </a:buClr>
                        <a:buFont typeface="Wingdings 2" panose="05020102010507070707" pitchFamily="18" charset="2"/>
                        <a:tabLst>
                          <a:tab pos="228600" algn="l"/>
                        </a:tabLst>
                        <a:defRPr>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tabLst>
                          <a:tab pos="228600" algn="l"/>
                        </a:tabLst>
                        <a:defRPr>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tabLst>
                          <a:tab pos="228600" algn="l"/>
                        </a:tabLst>
                        <a:defRPr>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tabLst>
                          <a:tab pos="228600" algn="l"/>
                        </a:tabLst>
                        <a:defRPr>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tabLst>
                          <a:tab pos="228600" algn="l"/>
                        </a:tabLst>
                        <a:defRPr>
                          <a:solidFill>
                            <a:schemeClr val="tx1"/>
                          </a:solidFill>
                          <a:latin typeface="Lucida Sans Unicode" panose="020B0602030504020204" pitchFamily="34" charset="0"/>
                        </a:defRPr>
                      </a:lvl9pPr>
                    </a:lstStyle>
                    <a:p>
                      <a:pPr marL="342900" marR="0" lvl="0" indent="-342900" algn="l" defTabSz="914400" rtl="0" eaLnBrk="1" fontAlgn="base" latinLnBrk="0" hangingPunct="1">
                        <a:lnSpc>
                          <a:spcPct val="100000"/>
                        </a:lnSpc>
                        <a:spcBef>
                          <a:spcPct val="0"/>
                        </a:spcBef>
                        <a:spcAft>
                          <a:spcPct val="0"/>
                        </a:spcAft>
                        <a:buClrTx/>
                        <a:buSzPts val="900"/>
                        <a:buFont typeface="Lucida Sans Unicode" panose="020B0602030504020204" pitchFamily="34" charset="0"/>
                        <a:buAutoNum type="arabicPeriod"/>
                        <a:tabLst>
                          <a:tab pos="228600" algn="l"/>
                        </a:tabLst>
                      </a:pPr>
                      <a:r>
                        <a:rPr kumimoji="0" lang="en-US" altLang="en-US" sz="1600" b="0" i="0" u="none" strike="noStrike" cap="none" normalizeH="0" baseline="0">
                          <a:ln>
                            <a:noFill/>
                          </a:ln>
                          <a:solidFill>
                            <a:schemeClr val="tx1"/>
                          </a:solidFill>
                          <a:effectLst/>
                          <a:latin typeface="Palatino Linotype" panose="02040502050505030304" pitchFamily="18" charset="0"/>
                          <a:cs typeface="Times New Roman" panose="02020603050405020304" pitchFamily="18" charset="0"/>
                        </a:rPr>
                        <a:t>The system’s total weight will not exceed 5 lbs.</a:t>
                      </a:r>
                      <a:endPar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defRPr>
                      </a:lvl4pPr>
                      <a:lvl5pPr marL="2057400" indent="-228600" eaLnBrk="0" hangingPunct="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Palatino Linotype" panose="02040502050505030304" pitchFamily="18" charset="0"/>
                          <a:cs typeface="Times New Roman" panose="02020603050405020304" pitchFamily="18" charset="0"/>
                        </a:rPr>
                        <a:t>Based on the weight of other portable devices, such as laptops, and the weight of book bags.</a:t>
                      </a:r>
                      <a:endPar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50134407"/>
                  </a:ext>
                </a:extLst>
              </a:tr>
              <a:tr h="1228725">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defRPr>
                      </a:lvl4pPr>
                      <a:lvl5pPr marL="2057400" indent="-228600" eaLnBrk="0" hangingPunct="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Palatino Linotype" panose="02040502050505030304" pitchFamily="18" charset="0"/>
                          <a:cs typeface="Times New Roman" panose="02020603050405020304" pitchFamily="18" charset="0"/>
                        </a:rPr>
                        <a:t>7, 8, 13</a:t>
                      </a:r>
                      <a:endPar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ts val="400"/>
                        </a:spcBef>
                        <a:buClr>
                          <a:schemeClr val="accent1"/>
                        </a:buClr>
                        <a:buSzPct val="68000"/>
                        <a:buFont typeface="Wingdings 3" panose="05040102010807070707" pitchFamily="18" charset="2"/>
                        <a:tabLst>
                          <a:tab pos="228600" algn="l"/>
                        </a:tabLst>
                        <a:defRPr sz="2300">
                          <a:solidFill>
                            <a:schemeClr val="tx1"/>
                          </a:solidFill>
                          <a:latin typeface="Lucida Sans Unicode" panose="020B0602030504020204" pitchFamily="34" charset="0"/>
                        </a:defRPr>
                      </a:lvl1pPr>
                      <a:lvl2pPr marL="742950" indent="-285750" eaLnBrk="0" hangingPunct="0">
                        <a:spcBef>
                          <a:spcPts val="325"/>
                        </a:spcBef>
                        <a:buClr>
                          <a:schemeClr val="accent1"/>
                        </a:buClr>
                        <a:buFont typeface="Verdana" panose="020B0604030504040204" pitchFamily="34" charset="0"/>
                        <a:tabLst>
                          <a:tab pos="228600" algn="l"/>
                        </a:tabLst>
                        <a:defRPr sz="2100">
                          <a:solidFill>
                            <a:schemeClr val="tx1"/>
                          </a:solidFill>
                          <a:latin typeface="Lucida Sans Unicode" panose="020B0602030504020204" pitchFamily="34" charset="0"/>
                        </a:defRPr>
                      </a:lvl2pPr>
                      <a:lvl3pPr marL="1143000" indent="-228600" eaLnBrk="0" hangingPunct="0">
                        <a:spcBef>
                          <a:spcPts val="350"/>
                        </a:spcBef>
                        <a:buClr>
                          <a:schemeClr val="accent2"/>
                        </a:buClr>
                        <a:buSzPct val="100000"/>
                        <a:buFont typeface="Wingdings 2" panose="05020102010507070707" pitchFamily="18" charset="2"/>
                        <a:tabLst>
                          <a:tab pos="228600" algn="l"/>
                        </a:tabLst>
                        <a:defRPr sz="1900">
                          <a:solidFill>
                            <a:schemeClr val="tx1"/>
                          </a:solidFill>
                          <a:latin typeface="Lucida Sans Unicode" panose="020B0602030504020204" pitchFamily="34" charset="0"/>
                        </a:defRPr>
                      </a:lvl3pPr>
                      <a:lvl4pPr marL="1600200" indent="-228600" eaLnBrk="0" hangingPunct="0">
                        <a:spcBef>
                          <a:spcPts val="350"/>
                        </a:spcBef>
                        <a:buClr>
                          <a:schemeClr val="accent2"/>
                        </a:buClr>
                        <a:buFont typeface="Wingdings 2" panose="05020102010507070707" pitchFamily="18" charset="2"/>
                        <a:tabLst>
                          <a:tab pos="228600" algn="l"/>
                        </a:tabLst>
                        <a:defRPr sz="1700">
                          <a:solidFill>
                            <a:schemeClr val="tx1"/>
                          </a:solidFill>
                          <a:latin typeface="Lucida Sans Unicode" panose="020B0602030504020204" pitchFamily="34" charset="0"/>
                        </a:defRPr>
                      </a:lvl4pPr>
                      <a:lvl5pPr marL="2057400" indent="-228600" eaLnBrk="0" hangingPunct="0">
                        <a:spcBef>
                          <a:spcPts val="350"/>
                        </a:spcBef>
                        <a:buClr>
                          <a:schemeClr val="accent2"/>
                        </a:buClr>
                        <a:buFont typeface="Wingdings 2" panose="05020102010507070707" pitchFamily="18" charset="2"/>
                        <a:tabLst>
                          <a:tab pos="228600" algn="l"/>
                        </a:tabLst>
                        <a:defRPr>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tabLst>
                          <a:tab pos="228600" algn="l"/>
                        </a:tabLst>
                        <a:defRPr>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tabLst>
                          <a:tab pos="228600" algn="l"/>
                        </a:tabLst>
                        <a:defRPr>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tabLst>
                          <a:tab pos="228600" algn="l"/>
                        </a:tabLst>
                        <a:defRPr>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tabLst>
                          <a:tab pos="228600" algn="l"/>
                        </a:tabLst>
                        <a:defRPr>
                          <a:solidFill>
                            <a:schemeClr val="tx1"/>
                          </a:solidFill>
                          <a:latin typeface="Lucida Sans Unicode" panose="020B0602030504020204" pitchFamily="34" charset="0"/>
                        </a:defRPr>
                      </a:lvl9pPr>
                    </a:lstStyle>
                    <a:p>
                      <a:pPr marL="342900" marR="0" lvl="0" indent="-342900" algn="l" defTabSz="914400" rtl="0" eaLnBrk="1" fontAlgn="base" latinLnBrk="0" hangingPunct="1">
                        <a:lnSpc>
                          <a:spcPct val="100000"/>
                        </a:lnSpc>
                        <a:spcBef>
                          <a:spcPct val="0"/>
                        </a:spcBef>
                        <a:spcAft>
                          <a:spcPct val="0"/>
                        </a:spcAft>
                        <a:buClrTx/>
                        <a:buSzPts val="900"/>
                        <a:buFont typeface="Lucida Sans Unicode" panose="020B0602030504020204" pitchFamily="34" charset="0"/>
                        <a:buAutoNum type="arabicPeriod"/>
                        <a:tabLst>
                          <a:tab pos="228600" algn="l"/>
                        </a:tabLst>
                      </a:pPr>
                      <a:r>
                        <a:rPr kumimoji="0" lang="en-US" altLang="en-US" sz="1600" b="0" i="0" u="none" strike="noStrike" cap="none" normalizeH="0" baseline="0">
                          <a:ln>
                            <a:noFill/>
                          </a:ln>
                          <a:solidFill>
                            <a:schemeClr val="tx1"/>
                          </a:solidFill>
                          <a:effectLst/>
                          <a:latin typeface="Palatino Linotype" panose="02040502050505030304" pitchFamily="18" charset="0"/>
                          <a:cs typeface="Times New Roman" panose="02020603050405020304" pitchFamily="18" charset="0"/>
                        </a:rPr>
                        <a:t>The system will have a single control to turn it on/off.</a:t>
                      </a:r>
                      <a:endPar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defRPr>
                      </a:lvl4pPr>
                      <a:lvl5pPr marL="2057400" indent="-228600" eaLnBrk="0" hangingPunct="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Palatino Linotype" panose="02040502050505030304" pitchFamily="18" charset="0"/>
                          <a:cs typeface="Times New Roman" panose="02020603050405020304" pitchFamily="18" charset="0"/>
                        </a:rPr>
                        <a:t>Based on the user’s need for the system to be as simple and intuitive as possible and the average person’s familiarity with technology.</a:t>
                      </a:r>
                      <a:endPar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50882301"/>
                  </a:ext>
                </a:extLst>
              </a:tr>
              <a:tr h="1228725">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defRPr>
                      </a:lvl4pPr>
                      <a:lvl5pPr marL="2057400" indent="-228600" eaLnBrk="0" hangingPunct="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Palatino Linotype" panose="02040502050505030304" pitchFamily="18" charset="0"/>
                          <a:cs typeface="Times New Roman" panose="02020603050405020304" pitchFamily="18" charset="0"/>
                        </a:rPr>
                        <a:t>5, 13</a:t>
                      </a:r>
                      <a:endPar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ts val="400"/>
                        </a:spcBef>
                        <a:buClr>
                          <a:schemeClr val="accent1"/>
                        </a:buClr>
                        <a:buSzPct val="68000"/>
                        <a:buFont typeface="Wingdings 3" panose="05040102010807070707" pitchFamily="18" charset="2"/>
                        <a:tabLst>
                          <a:tab pos="228600" algn="l"/>
                        </a:tabLst>
                        <a:defRPr sz="2300">
                          <a:solidFill>
                            <a:schemeClr val="tx1"/>
                          </a:solidFill>
                          <a:latin typeface="Lucida Sans Unicode" panose="020B0602030504020204" pitchFamily="34" charset="0"/>
                        </a:defRPr>
                      </a:lvl1pPr>
                      <a:lvl2pPr marL="742950" indent="-285750" eaLnBrk="0" hangingPunct="0">
                        <a:spcBef>
                          <a:spcPts val="325"/>
                        </a:spcBef>
                        <a:buClr>
                          <a:schemeClr val="accent1"/>
                        </a:buClr>
                        <a:buFont typeface="Verdana" panose="020B0604030504040204" pitchFamily="34" charset="0"/>
                        <a:tabLst>
                          <a:tab pos="228600" algn="l"/>
                        </a:tabLst>
                        <a:defRPr sz="2100">
                          <a:solidFill>
                            <a:schemeClr val="tx1"/>
                          </a:solidFill>
                          <a:latin typeface="Lucida Sans Unicode" panose="020B0602030504020204" pitchFamily="34" charset="0"/>
                        </a:defRPr>
                      </a:lvl2pPr>
                      <a:lvl3pPr marL="1143000" indent="-228600" eaLnBrk="0" hangingPunct="0">
                        <a:spcBef>
                          <a:spcPts val="350"/>
                        </a:spcBef>
                        <a:buClr>
                          <a:schemeClr val="accent2"/>
                        </a:buClr>
                        <a:buSzPct val="100000"/>
                        <a:buFont typeface="Wingdings 2" panose="05020102010507070707" pitchFamily="18" charset="2"/>
                        <a:tabLst>
                          <a:tab pos="228600" algn="l"/>
                        </a:tabLst>
                        <a:defRPr sz="1900">
                          <a:solidFill>
                            <a:schemeClr val="tx1"/>
                          </a:solidFill>
                          <a:latin typeface="Lucida Sans Unicode" panose="020B0602030504020204" pitchFamily="34" charset="0"/>
                        </a:defRPr>
                      </a:lvl3pPr>
                      <a:lvl4pPr marL="1600200" indent="-228600" eaLnBrk="0" hangingPunct="0">
                        <a:spcBef>
                          <a:spcPts val="350"/>
                        </a:spcBef>
                        <a:buClr>
                          <a:schemeClr val="accent2"/>
                        </a:buClr>
                        <a:buFont typeface="Wingdings 2" panose="05020102010507070707" pitchFamily="18" charset="2"/>
                        <a:tabLst>
                          <a:tab pos="228600" algn="l"/>
                        </a:tabLst>
                        <a:defRPr sz="1700">
                          <a:solidFill>
                            <a:schemeClr val="tx1"/>
                          </a:solidFill>
                          <a:latin typeface="Lucida Sans Unicode" panose="020B0602030504020204" pitchFamily="34" charset="0"/>
                        </a:defRPr>
                      </a:lvl4pPr>
                      <a:lvl5pPr marL="2057400" indent="-228600" eaLnBrk="0" hangingPunct="0">
                        <a:spcBef>
                          <a:spcPts val="350"/>
                        </a:spcBef>
                        <a:buClr>
                          <a:schemeClr val="accent2"/>
                        </a:buClr>
                        <a:buFont typeface="Wingdings 2" panose="05020102010507070707" pitchFamily="18" charset="2"/>
                        <a:tabLst>
                          <a:tab pos="228600" algn="l"/>
                        </a:tabLst>
                        <a:defRPr>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tabLst>
                          <a:tab pos="228600" algn="l"/>
                        </a:tabLst>
                        <a:defRPr>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tabLst>
                          <a:tab pos="228600" algn="l"/>
                        </a:tabLst>
                        <a:defRPr>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tabLst>
                          <a:tab pos="228600" algn="l"/>
                        </a:tabLst>
                        <a:defRPr>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tabLst>
                          <a:tab pos="228600" algn="l"/>
                        </a:tabLst>
                        <a:defRPr>
                          <a:solidFill>
                            <a:schemeClr val="tx1"/>
                          </a:solidFill>
                          <a:latin typeface="Lucida Sans Unicode" panose="020B0602030504020204" pitchFamily="34" charset="0"/>
                        </a:defRPr>
                      </a:lvl9pPr>
                    </a:lstStyle>
                    <a:p>
                      <a:pPr marL="342900" marR="0" lvl="0" indent="-342900" algn="l" defTabSz="914400" rtl="0" eaLnBrk="1" fontAlgn="base" latinLnBrk="0" hangingPunct="1">
                        <a:lnSpc>
                          <a:spcPct val="100000"/>
                        </a:lnSpc>
                        <a:spcBef>
                          <a:spcPct val="0"/>
                        </a:spcBef>
                        <a:spcAft>
                          <a:spcPct val="0"/>
                        </a:spcAft>
                        <a:buClrTx/>
                        <a:buSzPts val="900"/>
                        <a:buFont typeface="Lucida Sans Unicode" panose="020B0602030504020204" pitchFamily="34" charset="0"/>
                        <a:buAutoNum type="arabicPeriod"/>
                        <a:tabLst>
                          <a:tab pos="228600" algn="l"/>
                        </a:tabLst>
                      </a:pPr>
                      <a:r>
                        <a:rPr kumimoji="0" lang="en-US" altLang="en-US" sz="1600" b="0" i="0" u="none" strike="noStrike" cap="none" normalizeH="0" baseline="0">
                          <a:ln>
                            <a:noFill/>
                          </a:ln>
                          <a:solidFill>
                            <a:schemeClr val="tx1"/>
                          </a:solidFill>
                          <a:effectLst/>
                          <a:latin typeface="Palatino Linotype" panose="02040502050505030304" pitchFamily="18" charset="0"/>
                          <a:cs typeface="Times New Roman" panose="02020603050405020304" pitchFamily="18" charset="0"/>
                        </a:rPr>
                        <a:t>The system will operate on full charge for at least 3 hours.</a:t>
                      </a:r>
                      <a:endPar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defRPr>
                      </a:lvl4pPr>
                      <a:lvl5pPr marL="2057400" indent="-228600" eaLnBrk="0" hangingPunct="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Palatino Linotype" panose="02040502050505030304" pitchFamily="18" charset="0"/>
                          <a:cs typeface="Times New Roman" panose="02020603050405020304" pitchFamily="18" charset="0"/>
                        </a:rPr>
                        <a:t>Based on the expected daily use by considering average daily walking time (2.1 miles at 3.3MPH≈38 minutes/day) by a factor of approximately 5.</a:t>
                      </a:r>
                      <a:endPar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95210758"/>
                  </a:ext>
                </a:extLst>
              </a:tr>
              <a:tr h="614363">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defRPr>
                      </a:lvl4pPr>
                      <a:lvl5pPr marL="2057400" indent="-228600" eaLnBrk="0" hangingPunct="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Palatino Linotype" panose="02040502050505030304" pitchFamily="18" charset="0"/>
                          <a:cs typeface="Times New Roman" panose="02020603050405020304" pitchFamily="18" charset="0"/>
                        </a:rPr>
                        <a:t>6</a:t>
                      </a:r>
                      <a:endPar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ts val="400"/>
                        </a:spcBef>
                        <a:buClr>
                          <a:schemeClr val="accent1"/>
                        </a:buClr>
                        <a:buSzPct val="68000"/>
                        <a:buFont typeface="Wingdings 3" panose="05040102010807070707" pitchFamily="18" charset="2"/>
                        <a:tabLst>
                          <a:tab pos="228600" algn="l"/>
                        </a:tabLst>
                        <a:defRPr sz="2300">
                          <a:solidFill>
                            <a:schemeClr val="tx1"/>
                          </a:solidFill>
                          <a:latin typeface="Lucida Sans Unicode" panose="020B0602030504020204" pitchFamily="34" charset="0"/>
                        </a:defRPr>
                      </a:lvl1pPr>
                      <a:lvl2pPr marL="742950" indent="-285750" eaLnBrk="0" hangingPunct="0">
                        <a:spcBef>
                          <a:spcPts val="325"/>
                        </a:spcBef>
                        <a:buClr>
                          <a:schemeClr val="accent1"/>
                        </a:buClr>
                        <a:buFont typeface="Verdana" panose="020B0604030504040204" pitchFamily="34" charset="0"/>
                        <a:tabLst>
                          <a:tab pos="228600" algn="l"/>
                        </a:tabLst>
                        <a:defRPr sz="2100">
                          <a:solidFill>
                            <a:schemeClr val="tx1"/>
                          </a:solidFill>
                          <a:latin typeface="Lucida Sans Unicode" panose="020B0602030504020204" pitchFamily="34" charset="0"/>
                        </a:defRPr>
                      </a:lvl2pPr>
                      <a:lvl3pPr marL="1143000" indent="-228600" eaLnBrk="0" hangingPunct="0">
                        <a:spcBef>
                          <a:spcPts val="350"/>
                        </a:spcBef>
                        <a:buClr>
                          <a:schemeClr val="accent2"/>
                        </a:buClr>
                        <a:buSzPct val="100000"/>
                        <a:buFont typeface="Wingdings 2" panose="05020102010507070707" pitchFamily="18" charset="2"/>
                        <a:tabLst>
                          <a:tab pos="228600" algn="l"/>
                        </a:tabLst>
                        <a:defRPr sz="1900">
                          <a:solidFill>
                            <a:schemeClr val="tx1"/>
                          </a:solidFill>
                          <a:latin typeface="Lucida Sans Unicode" panose="020B0602030504020204" pitchFamily="34" charset="0"/>
                        </a:defRPr>
                      </a:lvl3pPr>
                      <a:lvl4pPr marL="1600200" indent="-228600" eaLnBrk="0" hangingPunct="0">
                        <a:spcBef>
                          <a:spcPts val="350"/>
                        </a:spcBef>
                        <a:buClr>
                          <a:schemeClr val="accent2"/>
                        </a:buClr>
                        <a:buFont typeface="Wingdings 2" panose="05020102010507070707" pitchFamily="18" charset="2"/>
                        <a:tabLst>
                          <a:tab pos="228600" algn="l"/>
                        </a:tabLst>
                        <a:defRPr sz="1700">
                          <a:solidFill>
                            <a:schemeClr val="tx1"/>
                          </a:solidFill>
                          <a:latin typeface="Lucida Sans Unicode" panose="020B0602030504020204" pitchFamily="34" charset="0"/>
                        </a:defRPr>
                      </a:lvl4pPr>
                      <a:lvl5pPr marL="2057400" indent="-228600" eaLnBrk="0" hangingPunct="0">
                        <a:spcBef>
                          <a:spcPts val="350"/>
                        </a:spcBef>
                        <a:buClr>
                          <a:schemeClr val="accent2"/>
                        </a:buClr>
                        <a:buFont typeface="Wingdings 2" panose="05020102010507070707" pitchFamily="18" charset="2"/>
                        <a:tabLst>
                          <a:tab pos="228600" algn="l"/>
                        </a:tabLst>
                        <a:defRPr>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tabLst>
                          <a:tab pos="228600" algn="l"/>
                        </a:tabLst>
                        <a:defRPr>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tabLst>
                          <a:tab pos="228600" algn="l"/>
                        </a:tabLst>
                        <a:defRPr>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tabLst>
                          <a:tab pos="228600" algn="l"/>
                        </a:tabLst>
                        <a:defRPr>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tabLst>
                          <a:tab pos="228600" algn="l"/>
                        </a:tabLst>
                        <a:defRPr>
                          <a:solidFill>
                            <a:schemeClr val="tx1"/>
                          </a:solidFill>
                          <a:latin typeface="Lucida Sans Unicode" panose="020B0602030504020204" pitchFamily="34" charset="0"/>
                        </a:defRPr>
                      </a:lvl9pPr>
                    </a:lstStyle>
                    <a:p>
                      <a:pPr marL="342900" marR="0" lvl="0" indent="-342900" algn="l" defTabSz="914400" rtl="0" eaLnBrk="1" fontAlgn="base" latinLnBrk="0" hangingPunct="1">
                        <a:lnSpc>
                          <a:spcPct val="100000"/>
                        </a:lnSpc>
                        <a:spcBef>
                          <a:spcPct val="0"/>
                        </a:spcBef>
                        <a:spcAft>
                          <a:spcPct val="0"/>
                        </a:spcAft>
                        <a:buClrTx/>
                        <a:buSzPts val="900"/>
                        <a:buFont typeface="Lucida Sans Unicode" panose="020B0602030504020204" pitchFamily="34" charset="0"/>
                        <a:buAutoNum type="arabicPeriod"/>
                        <a:tabLst>
                          <a:tab pos="228600" algn="l"/>
                        </a:tabLst>
                      </a:pPr>
                      <a:r>
                        <a:rPr kumimoji="0" lang="en-US" altLang="en-US" sz="1600" b="0" i="0" u="none" strike="noStrike" cap="none" normalizeH="0" baseline="0">
                          <a:ln>
                            <a:noFill/>
                          </a:ln>
                          <a:solidFill>
                            <a:schemeClr val="tx1"/>
                          </a:solidFill>
                          <a:effectLst/>
                          <a:latin typeface="Palatino Linotype" panose="02040502050505030304" pitchFamily="18" charset="0"/>
                          <a:cs typeface="Times New Roman" panose="02020603050405020304" pitchFamily="18" charset="0"/>
                        </a:rPr>
                        <a:t>The system should not exceed $600.</a:t>
                      </a:r>
                      <a:endPar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defRPr>
                      </a:lvl4pPr>
                      <a:lvl5pPr marL="2057400" indent="-228600" eaLnBrk="0" hangingPunct="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Palatino Linotype" panose="02040502050505030304" pitchFamily="18" charset="0"/>
                          <a:cs typeface="Times New Roman" panose="02020603050405020304" pitchFamily="18" charset="0"/>
                        </a:rPr>
                        <a:t>Based on the cost of competing products [6], such as the LaserCane.</a:t>
                      </a:r>
                      <a:endPar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55699822"/>
                  </a:ext>
                </a:extLst>
              </a:tr>
            </a:tbl>
          </a:graphicData>
        </a:graphic>
      </p:graphicFrame>
      <p:sp>
        <p:nvSpPr>
          <p:cNvPr id="3" name="Title 2">
            <a:extLst>
              <a:ext uri="{FF2B5EF4-FFF2-40B4-BE49-F238E27FC236}">
                <a16:creationId xmlns:a16="http://schemas.microsoft.com/office/drawing/2014/main" id="{185BCE9E-D7BF-C24F-A665-5B965A99456E}"/>
              </a:ext>
            </a:extLst>
          </p:cNvPr>
          <p:cNvSpPr>
            <a:spLocks noGrp="1"/>
          </p:cNvSpPr>
          <p:nvPr>
            <p:ph type="title"/>
          </p:nvPr>
        </p:nvSpPr>
        <p:spPr/>
        <p:txBody>
          <a:bodyPr/>
          <a:lstStyle/>
          <a:p>
            <a:pPr eaLnBrk="1" hangingPunct="1">
              <a:defRPr/>
            </a:pPr>
            <a:r>
              <a:rPr lang="en-US" dirty="0"/>
              <a:t>Requirements Specification</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emplate>
  <TotalTime>107</TotalTime>
  <Words>2374</Words>
  <Application>Microsoft Office PowerPoint</Application>
  <PresentationFormat>On-screen Show (4:3)</PresentationFormat>
  <Paragraphs>291</Paragraphs>
  <Slides>28</Slides>
  <Notes>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28</vt:i4>
      </vt:variant>
    </vt:vector>
  </HeadingPairs>
  <TitlesOfParts>
    <vt:vector size="39" baseType="lpstr">
      <vt:lpstr>Arial</vt:lpstr>
      <vt:lpstr>Lucida Sans Unicode</vt:lpstr>
      <vt:lpstr>Wingdings 3</vt:lpstr>
      <vt:lpstr>Verdana</vt:lpstr>
      <vt:lpstr>Wingdings 2</vt:lpstr>
      <vt:lpstr>Calibri</vt:lpstr>
      <vt:lpstr>Palatino Linotype</vt:lpstr>
      <vt:lpstr>Times New Roman</vt:lpstr>
      <vt:lpstr>Concourse</vt:lpstr>
      <vt:lpstr>Microsoft Office PowerPoint 97-2003 Slide</vt:lpstr>
      <vt:lpstr>Visio.Drawing.11</vt:lpstr>
      <vt:lpstr>Appendix E – Case Study: The Visual Aid</vt:lpstr>
      <vt:lpstr>Motivation</vt:lpstr>
      <vt:lpstr>PowerPoint Presentation</vt:lpstr>
      <vt:lpstr>Need Statement</vt:lpstr>
      <vt:lpstr>Need Statement, cont’d</vt:lpstr>
      <vt:lpstr>Objective Statement</vt:lpstr>
      <vt:lpstr>Research Survey</vt:lpstr>
      <vt:lpstr>Objective Tree</vt:lpstr>
      <vt:lpstr>Requirements Specification</vt:lpstr>
      <vt:lpstr>Requirements Specification, cont’d</vt:lpstr>
      <vt:lpstr>Requirements Specification, cont’d</vt:lpstr>
      <vt:lpstr>E.3 The Design</vt:lpstr>
      <vt:lpstr>Wide Beam Sensor Array</vt:lpstr>
      <vt:lpstr>Narrow Beam Sensor</vt:lpstr>
      <vt:lpstr>Sensors and Front Motors</vt:lpstr>
      <vt:lpstr>The Motors Matrix</vt:lpstr>
      <vt:lpstr>The Functional Decomposition</vt:lpstr>
      <vt:lpstr>Level 1Diagam</vt:lpstr>
      <vt:lpstr>Level 1 Specs (some)</vt:lpstr>
      <vt:lpstr>Concept Selection</vt:lpstr>
      <vt:lpstr>Software Design Description (state diagram)</vt:lpstr>
      <vt:lpstr>Unit Testing – IR Sensor</vt:lpstr>
      <vt:lpstr>Unit Testing – IR Sensor (data)</vt:lpstr>
      <vt:lpstr>Integration Test – IR Sensor &amp; Motor</vt:lpstr>
      <vt:lpstr>Acceptance Test for one of the Engineering Requirements</vt:lpstr>
      <vt:lpstr>Acceptance Test, cont’d</vt:lpstr>
      <vt:lpstr>Requirements Verification</vt:lpstr>
      <vt:lpstr>Requirements Verification, cont’d </vt:lpstr>
    </vt:vector>
  </TitlesOfParts>
  <Company>Penn State Erie, The Behrend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Ralph M. Ford</dc:creator>
  <cp:lastModifiedBy>Chris Coulston</cp:lastModifiedBy>
  <cp:revision>5</cp:revision>
  <dcterms:created xsi:type="dcterms:W3CDTF">2007-07-02T16:55:25Z</dcterms:created>
  <dcterms:modified xsi:type="dcterms:W3CDTF">2024-09-17T12:31:36Z</dcterms:modified>
</cp:coreProperties>
</file>