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32"/>
  </p:notesMasterIdLst>
  <p:handoutMasterIdLst>
    <p:handoutMasterId r:id="rId33"/>
  </p:handoutMasterIdLst>
  <p:sldIdLst>
    <p:sldId id="416" r:id="rId2"/>
    <p:sldId id="380" r:id="rId3"/>
    <p:sldId id="381" r:id="rId4"/>
    <p:sldId id="415" r:id="rId5"/>
    <p:sldId id="418" r:id="rId6"/>
    <p:sldId id="382" r:id="rId7"/>
    <p:sldId id="383" r:id="rId8"/>
    <p:sldId id="384" r:id="rId9"/>
    <p:sldId id="386" r:id="rId10"/>
    <p:sldId id="387" r:id="rId11"/>
    <p:sldId id="388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17" r:id="rId23"/>
    <p:sldId id="402" r:id="rId24"/>
    <p:sldId id="403" r:id="rId25"/>
    <p:sldId id="404" r:id="rId26"/>
    <p:sldId id="405" r:id="rId27"/>
    <p:sldId id="407" r:id="rId28"/>
    <p:sldId id="408" r:id="rId29"/>
    <p:sldId id="409" r:id="rId30"/>
    <p:sldId id="412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3300"/>
    <a:srgbClr val="C4C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83865" autoAdjust="0"/>
  </p:normalViewPr>
  <p:slideViewPr>
    <p:cSldViewPr>
      <p:cViewPr varScale="1">
        <p:scale>
          <a:sx n="95" d="100"/>
          <a:sy n="95" d="100"/>
        </p:scale>
        <p:origin x="19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82035E-A57B-4E32-9ACD-F532AD121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36E9-91F1-4EB2-ABB9-C2D7047CA0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BC2AB-9B32-4059-B281-8DD0FF179C6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194C6-2E20-41F9-AF64-7219261290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6DF87-54D6-4749-9D7E-C81015BDD4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43122-1574-442E-ADD6-DD38CE983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79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/>
            </a:lvl1pPr>
          </a:lstStyle>
          <a:p>
            <a:pPr>
              <a:defRPr/>
            </a:pPr>
            <a:fld id="{571320D4-9A60-4CF5-B0A4-C2A93FF46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4D3E7-59C3-4034-BA65-C19FE20F9ED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E96798-BC56-46F3-9DCD-553B1068121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927B7-9057-4BE5-B6AE-F04A7CE266D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BCEDFB-7B7D-4B57-8A30-250F42EFA9A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r>
              <a:rPr lang="en-US"/>
              <a:t>Right brain thinking is intuition and emotion  and left brain thinking is logic and reasoning.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Verbal – This is what you are saying – the actual content that comes out of your mouth.  Well, this seems as though that is an important thing and generally what people should focus on.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Vocal – This is how you say it – inflection, enhtusiasm, intonation, …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Visual -what the audience sees (speaker appearance, eye contact, posture, gesture, facial expressions).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4FED-5EFB-484D-951A-D2C4FBAAD2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B14D4-DEB4-4F54-BCC3-AF2D2679533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>
          <a:xfrm>
            <a:off x="6248400" y="6408738"/>
            <a:ext cx="239871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10000" y="6408738"/>
            <a:ext cx="235108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D4D5D3-10F8-4BC4-AED1-11EC9306A4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89D46-7ECE-4B34-A5AD-871FB9BF64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1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295400"/>
            <a:ext cx="7693025" cy="479107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86E5B-28A7-42A4-8CAD-9F2297D5F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8020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295400"/>
            <a:ext cx="3770312" cy="47910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9A047-387C-4B31-A911-E2213B5792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1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3770313" cy="4791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295400"/>
            <a:ext cx="3770312" cy="2319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767138"/>
            <a:ext cx="3770312" cy="2319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38C8F-3434-46AF-831A-A7A20E6AC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7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4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586E5B-28A7-42A4-8CAD-9F2297D5F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6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8077200" cy="1829761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/>
              <a:t>Chapter 12 – Oral Presentations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Audience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277100" cy="4791075"/>
          </a:xfrm>
        </p:spPr>
        <p:txBody>
          <a:bodyPr>
            <a:normAutofit fontScale="92500" lnSpcReduction="10000"/>
          </a:bodyPr>
          <a:lstStyle/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It's the audience stupid!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Analyze your audience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are they interested in?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do they want from your talk?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does the audience already know about my talk?  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don't they know?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is the attitude of the audience towards me and my subject?</a:t>
            </a:r>
          </a:p>
          <a:p>
            <a:pPr marL="838200" lvl="1" indent="-3810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AutoNum type="arabicPeriod"/>
              <a:defRPr/>
            </a:pPr>
            <a:r>
              <a:rPr lang="en-US" sz="2800" dirty="0"/>
              <a:t>What are the values of my audience?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Remember </a:t>
            </a:r>
            <a:r>
              <a:rPr lang="en-US" b="1" i="1" dirty="0"/>
              <a:t>credibility</a:t>
            </a:r>
            <a:r>
              <a:rPr lang="en-US" dirty="0"/>
              <a:t> - you must have their interest at heart - not yours!</a:t>
            </a:r>
          </a:p>
          <a:p>
            <a:pPr marL="457200" indent="-457200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endParaRPr lang="en-US" dirty="0"/>
          </a:p>
        </p:txBody>
      </p:sp>
      <p:pic>
        <p:nvPicPr>
          <p:cNvPr id="23556" name="Picture 4" descr="BD05617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257800" y="533400"/>
            <a:ext cx="2971800" cy="1408113"/>
          </a:xfrm>
          <a:noFill/>
        </p:spPr>
      </p:pic>
      <p:sp>
        <p:nvSpPr>
          <p:cNvPr id="2355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22290D-6A96-4500-B184-DF89718880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Identify the main points in that you want to get across.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rgbClr val="CC0000"/>
                </a:solidFill>
              </a:rPr>
              <a:t>If they learn nothing else, what do you want people to walk away with?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Emphasize </a:t>
            </a:r>
            <a:r>
              <a:rPr lang="en-US" b="1" i="1"/>
              <a:t>3 main points</a:t>
            </a:r>
            <a:r>
              <a:rPr lang="en-US"/>
              <a:t> in your talk.  Research supports that people forget more than that.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Structure your presentation to support these points.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OK, OK, maybe 4 or 5 points.</a:t>
            </a:r>
          </a:p>
        </p:txBody>
      </p:sp>
      <p:sp>
        <p:nvSpPr>
          <p:cNvPr id="1331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Determine Main Points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5AB389F-F10E-4EE1-B6BF-365ACCEA9B8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u="sng"/>
              <a:t>A Formula for Successful Presentation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Know the subject (substance does matter!)</a:t>
            </a:r>
          </a:p>
          <a:p>
            <a:pPr>
              <a:lnSpc>
                <a:spcPct val="80000"/>
              </a:lnSpc>
            </a:pPr>
            <a:r>
              <a:rPr lang="en-US"/>
              <a:t>Know the audience</a:t>
            </a:r>
          </a:p>
          <a:p>
            <a:pPr>
              <a:lnSpc>
                <a:spcPct val="80000"/>
              </a:lnSpc>
            </a:pPr>
            <a:r>
              <a:rPr lang="en-US"/>
              <a:t>Prepare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 i="1" u="sng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i="1" u="sng"/>
              <a:t>The Conventional Wisdom</a:t>
            </a: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Tell them what you are going to tell them.</a:t>
            </a:r>
          </a:p>
          <a:p>
            <a:pPr>
              <a:lnSpc>
                <a:spcPct val="80000"/>
              </a:lnSpc>
            </a:pPr>
            <a:r>
              <a:rPr lang="en-US"/>
              <a:t>Tell it to them.</a:t>
            </a:r>
          </a:p>
          <a:p>
            <a:pPr>
              <a:lnSpc>
                <a:spcPct val="80000"/>
              </a:lnSpc>
            </a:pPr>
            <a:r>
              <a:rPr lang="en-US"/>
              <a:t>Conclude by telling them what you just told them.</a:t>
            </a:r>
          </a:p>
        </p:txBody>
      </p:sp>
      <p:sp>
        <p:nvSpPr>
          <p:cNvPr id="1536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Formula for Success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D1C4BB-E239-4D1E-AAF8-83FCF5C5E26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2800"/>
              <a:t>Absolutely critical that your introduce the material well: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/>
              <a:t>"Nothing should be explained in such a way that it cannot be understood by an intelligent 12 year old",</a:t>
            </a:r>
            <a:r>
              <a:rPr lang="en-US" sz="2800"/>
              <a:t> Albert Einstein.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Einstein's statement is especially important in the </a:t>
            </a:r>
            <a:r>
              <a:rPr lang="en-US" sz="2800" u="sng"/>
              <a:t>Introduction</a:t>
            </a:r>
            <a:r>
              <a:rPr lang="en-US" sz="2800"/>
              <a:t>.  Take time to explain the problem in simple terms.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If the audience does not understand it from the beginning, they tune you out!</a:t>
            </a:r>
          </a:p>
        </p:txBody>
      </p:sp>
      <p:sp>
        <p:nvSpPr>
          <p:cNvPr id="163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Introduction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7F33ED1-2706-4A4B-A92E-C2D0AC2DBF7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</a:pPr>
            <a:r>
              <a:rPr lang="en-US" sz="3200"/>
              <a:t>Goal: Interest the audience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Rhetorical questions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Narrate an experience the audience can relate to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Motivate them to listen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Answer the what? Why? And why person should listen?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Use a joke (if you are good – and brave)</a:t>
            </a:r>
          </a:p>
        </p:txBody>
      </p:sp>
      <p:sp>
        <p:nvSpPr>
          <p:cNvPr id="17413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Keys to an Effective Introduction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00FBF26-52FF-491E-A7BB-A63577E1CCBA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Organize it to support those main points.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2-4 slides that support each point.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of the group provides key ideas.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The remainder give more of the detail.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Increase level of complexity as talk proceeds (12 year old -&gt; expert).  EVERYBODY LEAVES HAPPY!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Don’t be overly technical ??? !!!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Watch out for acronyms and jargon.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Hit the right level.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Use analogies for complex material.</a:t>
            </a:r>
          </a:p>
        </p:txBody>
      </p:sp>
      <p:sp>
        <p:nvSpPr>
          <p:cNvPr id="1843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Body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5E6748A-80AE-42F3-8557-DC636A76105D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/>
              <a:t>As important as the good introduction.</a:t>
            </a:r>
          </a:p>
          <a:p>
            <a:pPr>
              <a:spcAft>
                <a:spcPts val="600"/>
              </a:spcAft>
            </a:pPr>
            <a:r>
              <a:rPr lang="en-US" sz="2800"/>
              <a:t>Tell them what you told them - summarize the main points.</a:t>
            </a:r>
          </a:p>
          <a:p>
            <a:pPr>
              <a:spcAft>
                <a:spcPts val="600"/>
              </a:spcAft>
            </a:pPr>
            <a:r>
              <a:rPr lang="en-US" sz="2800"/>
              <a:t>Motivate people to action -i.e. we better implement this!</a:t>
            </a:r>
          </a:p>
          <a:p>
            <a:pPr>
              <a:spcAft>
                <a:spcPts val="600"/>
              </a:spcAft>
            </a:pPr>
            <a:r>
              <a:rPr lang="en-US" sz="2800"/>
              <a:t>OR motivate them to future research.</a:t>
            </a:r>
          </a:p>
          <a:p>
            <a:pPr>
              <a:spcAft>
                <a:spcPts val="600"/>
              </a:spcAft>
            </a:pPr>
            <a:r>
              <a:rPr lang="en-US" sz="2800"/>
              <a:t>OR explain to them what the next things you are going to address are.</a:t>
            </a:r>
          </a:p>
        </p:txBody>
      </p:sp>
      <p:sp>
        <p:nvSpPr>
          <p:cNvPr id="1946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The Conclusion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EF7FF48-8F76-4110-AD12-E750459E1F40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343400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3200"/>
          </a:p>
          <a:p>
            <a:pPr>
              <a:buFont typeface="Wingdings" pitchFamily="2" charset="2"/>
              <a:buNone/>
            </a:pPr>
            <a:endParaRPr lang="en-US" sz="3200"/>
          </a:p>
          <a:p>
            <a:pPr>
              <a:buFont typeface="Wingdings" pitchFamily="2" charset="2"/>
              <a:buNone/>
            </a:pPr>
            <a:endParaRPr lang="en-US" sz="3200"/>
          </a:p>
          <a:p>
            <a:pPr>
              <a:buFont typeface="Wingdings" pitchFamily="2" charset="2"/>
              <a:buNone/>
            </a:pPr>
            <a:r>
              <a:rPr lang="en-US" sz="3200"/>
              <a:t>Dr. Ford’s Random Bucket of Advice</a:t>
            </a:r>
          </a:p>
        </p:txBody>
      </p:sp>
      <p:pic>
        <p:nvPicPr>
          <p:cNvPr id="30724" name="Picture 4" descr="HH00077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60913" y="2070334"/>
            <a:ext cx="3770312" cy="3241207"/>
          </a:xfrm>
          <a:noFill/>
        </p:spPr>
      </p:pic>
      <p:sp>
        <p:nvSpPr>
          <p:cNvPr id="3072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5B57878-0DA6-4D50-BC4B-36703F4BB67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26" name="Picture 5" descr="MCj0241973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295400"/>
            <a:ext cx="20415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10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/>
              <a:t>Use </a:t>
            </a:r>
            <a:r>
              <a:rPr lang="en-US" sz="1100" b="1" i="1"/>
              <a:t>landscape mode </a:t>
            </a:r>
            <a:r>
              <a:rPr lang="en-US" sz="1100"/>
              <a:t>not </a:t>
            </a:r>
            <a:r>
              <a:rPr lang="en-US" sz="1100" b="1" i="1"/>
              <a:t>portrait</a:t>
            </a:r>
            <a:endParaRPr lang="en-US" sz="1100"/>
          </a:p>
          <a:p>
            <a:pPr>
              <a:lnSpc>
                <a:spcPct val="80000"/>
              </a:lnSpc>
            </a:pPr>
            <a:r>
              <a:rPr lang="en-US" sz="110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</a:pPr>
            <a:r>
              <a:rPr lang="en-US" sz="110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/>
              <a:t>Use </a:t>
            </a:r>
            <a:r>
              <a:rPr lang="en-US" sz="1100" b="1" i="1"/>
              <a:t>landscape mode </a:t>
            </a:r>
            <a:r>
              <a:rPr lang="en-US" sz="1100"/>
              <a:t>not </a:t>
            </a:r>
            <a:r>
              <a:rPr lang="en-US" sz="1100" b="1" i="1"/>
              <a:t>portrait</a:t>
            </a:r>
            <a:endParaRPr lang="en-US" sz="1100"/>
          </a:p>
          <a:p>
            <a:pPr>
              <a:lnSpc>
                <a:spcPct val="80000"/>
              </a:lnSpc>
            </a:pPr>
            <a:r>
              <a:rPr lang="en-US" sz="110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</a:pPr>
            <a:r>
              <a:rPr lang="en-US" sz="1100"/>
              <a:t>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/>
              <a:t>Use </a:t>
            </a:r>
            <a:r>
              <a:rPr lang="en-US" sz="1100" b="1" i="1"/>
              <a:t>landscape mode </a:t>
            </a:r>
            <a:r>
              <a:rPr lang="en-US" sz="1100"/>
              <a:t>not </a:t>
            </a:r>
            <a:r>
              <a:rPr lang="en-US" sz="1100" b="1" i="1"/>
              <a:t>portrait</a:t>
            </a:r>
            <a:endParaRPr lang="en-US" sz="1100"/>
          </a:p>
          <a:p>
            <a:pPr>
              <a:lnSpc>
                <a:spcPct val="80000"/>
              </a:lnSpc>
            </a:pPr>
            <a:r>
              <a:rPr lang="en-US" sz="110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/>
              <a:t>Do use PowerPoint to introduce bullet items one at a time.  This helps keep you on track with your discussion.\Use 24 point font or greater!  They need to see it in the back of the room.</a:t>
            </a:r>
          </a:p>
          <a:p>
            <a:pPr>
              <a:lnSpc>
                <a:spcPct val="80000"/>
              </a:lnSpc>
            </a:pPr>
            <a:r>
              <a:rPr lang="en-US" sz="1100"/>
              <a:t>Use </a:t>
            </a:r>
            <a:r>
              <a:rPr lang="en-US" sz="1100" b="1" i="1"/>
              <a:t>landscape mode </a:t>
            </a:r>
            <a:r>
              <a:rPr lang="en-US" sz="1100"/>
              <a:t>not </a:t>
            </a:r>
            <a:r>
              <a:rPr lang="en-US" sz="1100" b="1" i="1"/>
              <a:t>portrait</a:t>
            </a:r>
            <a:endParaRPr lang="en-US" sz="1100"/>
          </a:p>
          <a:p>
            <a:pPr>
              <a:lnSpc>
                <a:spcPct val="80000"/>
              </a:lnSpc>
            </a:pPr>
            <a:r>
              <a:rPr lang="en-US" sz="1100"/>
              <a:t>Use color and fancy graphic graphics sparingly.</a:t>
            </a:r>
          </a:p>
          <a:p>
            <a:pPr>
              <a:lnSpc>
                <a:spcPct val="80000"/>
              </a:lnSpc>
            </a:pPr>
            <a:r>
              <a:rPr lang="en-US" sz="1100"/>
              <a:t>Do not use PowerPoint "CPU Wasters". For example the spiraling text and other frivolous visuals.</a:t>
            </a:r>
          </a:p>
          <a:p>
            <a:pPr>
              <a:lnSpc>
                <a:spcPct val="80000"/>
              </a:lnSpc>
            </a:pPr>
            <a:r>
              <a:rPr lang="en-US" sz="1100"/>
              <a:t>5-7 bullet items per page maximum.</a:t>
            </a:r>
          </a:p>
          <a:p>
            <a:pPr>
              <a:lnSpc>
                <a:spcPct val="80000"/>
              </a:lnSpc>
            </a:pPr>
            <a:r>
              <a:rPr lang="en-US" sz="1100"/>
              <a:t>Do use PowerPoint to introduce bullet items one at a time.  This helps keep you on track with your discussion.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100"/>
          </a:p>
        </p:txBody>
      </p:sp>
      <p:sp>
        <p:nvSpPr>
          <p:cNvPr id="2150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Visual Appearance Counts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D1F6F9D-8E1C-4868-A916-280CD447F6DD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 sz="4000" i="1"/>
              <a:t>“Power Corrupts</a:t>
            </a:r>
          </a:p>
          <a:p>
            <a:pPr algn="ctr">
              <a:buFont typeface="Wingdings" pitchFamily="2" charset="2"/>
              <a:buNone/>
            </a:pPr>
            <a:r>
              <a:rPr lang="en-US" sz="4000" i="1"/>
              <a:t>PowerPoint Corrupts Absolutely!”</a:t>
            </a:r>
          </a:p>
          <a:p>
            <a:pPr algn="ctr">
              <a:buFont typeface="Wingdings" pitchFamily="2" charset="2"/>
              <a:buNone/>
            </a:pPr>
            <a:r>
              <a:rPr lang="en-US" sz="4000"/>
              <a:t>Edward Tuft (Yale Professor)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A17B94A-0CC0-4580-BBDF-BC24DC96DB3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5541963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Public Speaking is the number one fear of Americans!  They are less afraid of death than public speaking.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  <a:r>
              <a:rPr lang="en-US" i="1"/>
              <a:t>"Nothing should be explained in such a way that it cannot be understood by an intelligent 12 year old",</a:t>
            </a:r>
            <a:r>
              <a:rPr lang="en-US"/>
              <a:t> Albert Einstein.</a:t>
            </a:r>
          </a:p>
        </p:txBody>
      </p:sp>
      <p:pic>
        <p:nvPicPr>
          <p:cNvPr id="167940" name="Picture 4" descr="PE06898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380163" y="1377950"/>
            <a:ext cx="1789112" cy="1903413"/>
          </a:xfrm>
          <a:noFill/>
        </p:spPr>
      </p:pic>
      <p:sp>
        <p:nvSpPr>
          <p:cNvPr id="1638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3B3C6BDB-8905-4A4F-BB1F-BE7B5A8A03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Use 24 point font or greater!  They need to see it in the back of the room.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Use color and fancy graphic graphics sparingly.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Do not use PowerPoint "CPU Wasters". For example the spiraling text and other frivolous visuals.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5-7 bullet items per page maximum.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Do use PowerPoint to introduce bullet items one at a time.  This helps keep you on track with your discussion.</a:t>
            </a:r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/>
          </a:p>
          <a:p>
            <a:pPr marL="365760" indent="-256032" fontAlgn="auto">
              <a:lnSpc>
                <a:spcPct val="90000"/>
              </a:lnSpc>
              <a:spcAft>
                <a:spcPts val="60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355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Visual Appearance Counts (again)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721F6908-89BA-42D2-B1DB-070E0F0CE2C0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Use sparingly.  Academia teaches us to go through lots of steps on equations, but the goals of a typical classroom lecture are very different.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Don't derive or give too many intermediate steps, </a:t>
            </a:r>
            <a:r>
              <a:rPr lang="en-US" sz="2600" u="sng" dirty="0"/>
              <a:t>unless</a:t>
            </a:r>
            <a:r>
              <a:rPr lang="en-US" sz="2600" dirty="0"/>
              <a:t> that is the point of your presentation (say a math conference). 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Give assumptions, important intermediates, and results.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People assume you have done your homework and derived the equation properly.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If you show an equation talk about it!  </a:t>
            </a:r>
          </a:p>
          <a:p>
            <a:pPr marL="365760" indent="-256032" fontAlgn="auto">
              <a:lnSpc>
                <a:spcPct val="8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Every equation has it's own story, it is your job to tell it's story.</a:t>
            </a:r>
          </a:p>
        </p:txBody>
      </p:sp>
      <p:sp>
        <p:nvSpPr>
          <p:cNvPr id="2458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Equations &amp; Derivations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4C4916B-2201-4ABB-AF76-C90F85E28766}" type="slidenum">
              <a:rPr lang="en-US"/>
              <a:pPr/>
              <a:t>21</a:t>
            </a:fld>
            <a:endParaRPr lang="en-US"/>
          </a:p>
        </p:txBody>
      </p:sp>
      <p:pic>
        <p:nvPicPr>
          <p:cNvPr id="34821" name="Picture 4" descr="ED00251_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0"/>
            <a:ext cx="1219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Time Constraints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800600" cy="4791075"/>
          </a:xfrm>
        </p:spPr>
        <p:txBody>
          <a:bodyPr/>
          <a:lstStyle/>
          <a:p>
            <a:r>
              <a:rPr lang="en-US"/>
              <a:t>Don’t be a </a:t>
            </a:r>
            <a:r>
              <a:rPr lang="en-US" b="1" i="1"/>
              <a:t>Speedy Gonzalez</a:t>
            </a:r>
            <a:r>
              <a:rPr lang="en-US"/>
              <a:t> or a </a:t>
            </a:r>
            <a:r>
              <a:rPr lang="en-US" b="1" i="1"/>
              <a:t>Slow-Poke Rodriguez!</a:t>
            </a:r>
            <a:r>
              <a:rPr lang="en-US"/>
              <a:t>  </a:t>
            </a:r>
            <a:endParaRPr lang="en-US" i="1"/>
          </a:p>
          <a:p>
            <a:r>
              <a:rPr lang="en-US" i="1"/>
              <a:t>“It is a capital crime to exceed the allotted time". – </a:t>
            </a:r>
            <a:r>
              <a:rPr lang="en-US"/>
              <a:t>James Garland</a:t>
            </a:r>
            <a:r>
              <a:rPr lang="en-US" i="1"/>
              <a:t>. </a:t>
            </a:r>
          </a:p>
          <a:p>
            <a:pPr lvl="1"/>
            <a:r>
              <a:rPr lang="en-US"/>
              <a:t>This is a sure way to make your audience unhappy, especially if there are presentations following yours.</a:t>
            </a:r>
          </a:p>
          <a:p>
            <a:endParaRPr lang="en-US"/>
          </a:p>
        </p:txBody>
      </p:sp>
      <p:pic>
        <p:nvPicPr>
          <p:cNvPr id="194564" name="Picture 4" descr="speedy banned!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91200" y="1295400"/>
            <a:ext cx="3052763" cy="2312988"/>
          </a:xfrm>
          <a:noFill/>
          <a:ln/>
        </p:spPr>
      </p:pic>
      <p:pic>
        <p:nvPicPr>
          <p:cNvPr id="194565" name="Picture 5" descr="rodriguez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5871877" y="4283678"/>
            <a:ext cx="1548384" cy="1286256"/>
          </a:xfrm>
          <a:noFill/>
          <a:ln/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3241BD-6D30-43E3-872D-DC13CC9B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5BCF0E-D1F3-4B09-9FDE-37CF58BEEF92}" type="slidenum">
              <a:rPr lang="en-US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Rule-of-thumb:  take the length of time in minutes that you have and divide it by 2.  That is a rough estimate of how long you have.</a:t>
            </a:r>
          </a:p>
          <a:p>
            <a:pPr>
              <a:spcAft>
                <a:spcPts val="600"/>
              </a:spcAft>
            </a:pPr>
            <a:r>
              <a:rPr lang="en-US"/>
              <a:t>How would you describe all of the material you know about Physics or Marketing Theory you know in 10 minutes or 2 hours?</a:t>
            </a:r>
          </a:p>
        </p:txBody>
      </p:sp>
      <p:sp>
        <p:nvSpPr>
          <p:cNvPr id="2662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Time Constraints, cont’d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AF78508-2D7A-4477-9717-50DE8ACC175E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/>
              <a:t>Experience counts: practice, practice, practice.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/>
              <a:t>Good idea to practice your talk on boyfriend, girlfriend, mother, pet rock, or anyone else who will listen.  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/>
              <a:t>BUT do not over-prepare to the point of becoming scripted.  Then you sound like the dreaded "canned talk".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/>
              <a:t>Practice talk the night before the presentation, not right before the talk.  Only do a brief review of them right before the talk.</a:t>
            </a:r>
          </a:p>
        </p:txBody>
      </p:sp>
      <p:sp>
        <p:nvSpPr>
          <p:cNvPr id="2765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Preparation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2C8ADAA-CCFE-43BF-BB02-8AC7F3DF353D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Handling Aggressive Questioners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6934200" cy="4791075"/>
          </a:xfrm>
        </p:spPr>
        <p:txBody>
          <a:bodyPr>
            <a:normAutofit fontScale="925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i="1" dirty="0"/>
              <a:t>"Are you familiar with the work of Bozo and Bozo from 1984 in which they proposed the exact same idea as yours" </a:t>
            </a:r>
            <a:r>
              <a:rPr lang="en-US" sz="2600" b="1" dirty="0"/>
              <a:t> </a:t>
            </a:r>
            <a:r>
              <a:rPr lang="en-US" sz="2600" dirty="0"/>
              <a:t>GULP! 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Everyone fears the QUESTIONS at the end.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Possibly shows what you don't know!</a:t>
            </a:r>
            <a:endParaRPr lang="en-US" sz="2600" i="1" dirty="0"/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dirty="0"/>
              <a:t>Don't let that happen by being knowledgeable about your subject.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600" b="1" dirty="0"/>
              <a:t>We live in a world of ideas - TOUGH QUESTIONING IS ULTIMATELY GOOD FOR YOU AND THE FIELD.</a:t>
            </a:r>
          </a:p>
        </p:txBody>
      </p:sp>
      <p:pic>
        <p:nvPicPr>
          <p:cNvPr id="38916" name="Picture 4" descr="PE06920_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162800" y="1828800"/>
            <a:ext cx="1819275" cy="1766888"/>
          </a:xfrm>
          <a:noFill/>
        </p:spPr>
      </p:pic>
      <p:sp>
        <p:nvSpPr>
          <p:cNvPr id="3891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B6F140D-4EFA-4002-8CBA-1CB01BD8124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/>
              <a:t>Rephrase the question for audience and ask the person if that is what they meant. 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/>
              <a:t>it gives you time to think.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/>
              <a:t>you answer the correct question. </a:t>
            </a:r>
          </a:p>
          <a:p>
            <a:pPr marL="621792" lvl="1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sz="2500" dirty="0"/>
              <a:t>ask the questions in a positive light if it is hostile.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/>
              <a:t>Look that questioner right in the eye! Prolonged </a:t>
            </a:r>
            <a:r>
              <a:rPr lang="en-US" sz="2500" dirty="0" err="1"/>
              <a:t>emphathetic</a:t>
            </a:r>
            <a:r>
              <a:rPr lang="en-US" sz="2500" dirty="0"/>
              <a:t> eye contact.  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500" dirty="0"/>
              <a:t>DO NOT get angry or put the person down - you're in power position.</a:t>
            </a:r>
            <a:r>
              <a:rPr lang="en-US" sz="2600" dirty="0"/>
              <a:t> 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If you can't answer, admit it - don't B.S.</a:t>
            </a:r>
          </a:p>
          <a:p>
            <a:pPr marL="365760" indent="-256032" fontAlgn="auto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Offer to discuss it after presentation if you just can't answer it.</a:t>
            </a:r>
            <a:r>
              <a:rPr lang="en-US" sz="2600" dirty="0"/>
              <a:t> </a:t>
            </a:r>
          </a:p>
        </p:txBody>
      </p:sp>
      <p:sp>
        <p:nvSpPr>
          <p:cNvPr id="29701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Aggressive Questioners, cont’d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0B4B56A5-C35B-4DA2-923B-9AFD7E16C963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2800"/>
              <a:t>Even More Random Advice for the Bucket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6172200" cy="4791075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i="1" dirty="0"/>
              <a:t>"An ounce of application is worth a ton of theory"</a:t>
            </a:r>
            <a:r>
              <a:rPr lang="en-US" sz="2400" dirty="0"/>
              <a:t> (George Washington Carver). People like to know how you applied it and what the tangible results are.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Watch out for chalkboard.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Alternative: put some of it on a transparency and then add the exciting stuff with a transparency marker. 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400" dirty="0"/>
              <a:t>Chalkboard is great in response to an "unexpected question".  Bonus points for knowing the material so well that you can go to the board and answer the question.</a:t>
            </a:r>
          </a:p>
          <a:p>
            <a:pPr marL="365760" indent="-256032" fontAlgn="auto">
              <a:spcAft>
                <a:spcPts val="600"/>
              </a:spcAft>
              <a:buFont typeface="Wingdings 3"/>
              <a:buChar char=""/>
              <a:defRPr/>
            </a:pPr>
            <a:endParaRPr lang="en-US" sz="2400" dirty="0"/>
          </a:p>
        </p:txBody>
      </p:sp>
      <p:pic>
        <p:nvPicPr>
          <p:cNvPr id="40964" name="Picture 4" descr="HH00077_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7010400" y="1219200"/>
            <a:ext cx="2133600" cy="1833563"/>
          </a:xfrm>
          <a:noFill/>
        </p:spPr>
      </p:pic>
      <p:sp>
        <p:nvSpPr>
          <p:cNvPr id="4096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FF317EB-EBE6-4736-A0C0-EAA663A9F99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sz="200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/>
              <a:t>Sincerity:  Don’t use </a:t>
            </a:r>
            <a:r>
              <a:rPr lang="en-US" sz="3600" u="sng"/>
              <a:t>the secrets</a:t>
            </a:r>
            <a:r>
              <a:rPr lang="en-US" sz="3600"/>
              <a:t> in a phony manner. It may help in some situations, but it will eventually catch up to you.  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endParaRPr lang="en-US" sz="3600"/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sz="3600"/>
              <a:t>Know your stuff and be sincere with what you are saying and with your audience.</a:t>
            </a:r>
          </a:p>
        </p:txBody>
      </p:sp>
      <p:sp>
        <p:nvSpPr>
          <p:cNvPr id="3174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Final Piece of Advice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ADD4E81-B41E-46BB-B541-F77312537572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Table 12.1 describes items to include in different design project presentations.</a:t>
            </a:r>
          </a:p>
          <a:p>
            <a:pPr>
              <a:spcAft>
                <a:spcPts val="600"/>
              </a:spcAft>
            </a:pPr>
            <a:r>
              <a:rPr lang="en-US"/>
              <a:t>Table 12.2 is a checklist to apply when preparing a presentation.</a:t>
            </a:r>
          </a:p>
        </p:txBody>
      </p:sp>
      <p:sp>
        <p:nvSpPr>
          <p:cNvPr id="32773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924800" cy="6858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/>
              <a:t>12.3 Project Application: Design Presentations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24C81EA-52E1-4851-B44D-BEEF4D84401E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You want to get your message out!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You will be required to make presentations in your academic and professional career - count on it!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Those who express themselves well: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are held in high regard by their peers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tend to advance more quickly in their careers than those who don't - regardless (almost) of your technical expertise.</a:t>
            </a:r>
          </a:p>
        </p:txBody>
      </p:sp>
      <p:sp>
        <p:nvSpPr>
          <p:cNvPr id="512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Motivation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7D5B269-4130-49E4-97D2-BA3C44B151AA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Prepare for your presentation – identify the important points.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Analyze your audience and address their needs.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Organize.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Teach – don’t do a data dump.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Practice.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Be ready for questions.</a:t>
            </a:r>
          </a:p>
          <a:p>
            <a:pPr marL="609600" indent="-609600" fontAlgn="auto">
              <a:lnSpc>
                <a:spcPct val="90000"/>
              </a:lnSpc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Go out there and make your work what people remember!</a:t>
            </a:r>
          </a:p>
        </p:txBody>
      </p:sp>
      <p:sp>
        <p:nvSpPr>
          <p:cNvPr id="3379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12.4 Summary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5BCF0E-D1F3-4B09-9FDE-37CF58BEEF92}" type="slidenum">
              <a:rPr lang="en-US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itchFamily="2" charset="2"/>
              <a:buNone/>
            </a:pPr>
            <a:r>
              <a:rPr lang="en-US" sz="2800"/>
              <a:t>By the end of this chapter, the reader should:</a:t>
            </a:r>
          </a:p>
          <a:p>
            <a:pPr>
              <a:spcAft>
                <a:spcPts val="600"/>
              </a:spcAft>
            </a:pPr>
            <a:r>
              <a:rPr lang="en-US" sz="2800"/>
              <a:t>Understand how people evaluate oral presentations.</a:t>
            </a:r>
          </a:p>
          <a:p>
            <a:pPr>
              <a:spcAft>
                <a:spcPts val="600"/>
              </a:spcAft>
            </a:pPr>
            <a:r>
              <a:rPr lang="en-US" sz="2800"/>
              <a:t>Understand common elements of a technical presentation.</a:t>
            </a:r>
          </a:p>
          <a:p>
            <a:pPr>
              <a:spcAft>
                <a:spcPts val="600"/>
              </a:spcAft>
            </a:pPr>
            <a:r>
              <a:rPr lang="en-US" sz="2800"/>
              <a:t>Be able to assemble an effective presentation.</a:t>
            </a:r>
          </a:p>
          <a:p>
            <a:pPr>
              <a:spcAft>
                <a:spcPts val="600"/>
              </a:spcAft>
            </a:pPr>
            <a:endParaRPr lang="en-US" sz="2800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Objectives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C29597A-6FEF-42DE-B138-BA0CDB1D51C3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Dilbert Cartoon</a:t>
            </a:r>
          </a:p>
        </p:txBody>
      </p:sp>
      <p:pic>
        <p:nvPicPr>
          <p:cNvPr id="183299" name="Picture 3" descr="dilbert 2003 8-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73263"/>
            <a:ext cx="89154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C16BF-50E8-482E-BD98-4D1E15E2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7113" y="6408738"/>
            <a:ext cx="3667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85BCF0E-D1F3-4B09-9FDE-37CF58BEEF92}" type="slidenum">
              <a:rPr lang="en-US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400"/>
              <a:t>In the </a:t>
            </a:r>
            <a:r>
              <a:rPr lang="en-US" sz="2400" b="1"/>
              <a:t>first seven seconds</a:t>
            </a:r>
            <a:r>
              <a:rPr lang="en-US" sz="2400"/>
              <a:t> of meeting you, people generally form subconscious opinions on your: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Income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Education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Trustworthiness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Personality style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Confidence level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Intelligence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Work ethic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Dependability</a:t>
            </a:r>
          </a:p>
        </p:txBody>
      </p:sp>
      <p:sp>
        <p:nvSpPr>
          <p:cNvPr id="717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First Impressions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5E02F5D-CF0C-40D1-9777-65BE77F15EA9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Right Brain Function	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7351713" cy="4791075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/>
              <a:t>What does right vs. left brain mean?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/>
              <a:t>Listening to a presentation is a right brain function.  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/>
              <a:t>That means that </a:t>
            </a:r>
            <a:r>
              <a:rPr lang="en-US" sz="2600" i="1" dirty="0"/>
              <a:t>________________</a:t>
            </a:r>
            <a:r>
              <a:rPr lang="en-US" sz="2600" dirty="0"/>
              <a:t> , not ______________ , are important to the listener's interpretation of what you are saying.</a:t>
            </a:r>
          </a:p>
          <a:p>
            <a:pPr marL="365760" indent="-256032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lang="en-US" sz="2600" dirty="0"/>
              <a:t>There are the 3 V's of giving a talk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Verbal: What you say, content of what comes out of your mouth.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Vocal: How you say it – inflection, enthusiasm, intonation.</a:t>
            </a:r>
          </a:p>
          <a:p>
            <a:pPr marL="621792" lvl="1" fontAlgn="auto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sz="2000" dirty="0"/>
              <a:t>Visual: What the audience sees – speaker appearance, posture, gesture, facial expressions.</a:t>
            </a:r>
          </a:p>
        </p:txBody>
      </p:sp>
      <p:pic>
        <p:nvPicPr>
          <p:cNvPr id="20484" name="Picture 4" descr="j0196320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688263" y="1143000"/>
            <a:ext cx="1455737" cy="1752600"/>
          </a:xfrm>
          <a:noFill/>
        </p:spPr>
      </p:pic>
      <p:sp>
        <p:nvSpPr>
          <p:cNvPr id="2048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AA95A39-AA16-4993-9D0D-19B50AC12AD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A study on the </a:t>
            </a:r>
            <a:r>
              <a:rPr lang="en-US" b="1" i="1" dirty="0"/>
              <a:t>impact </a:t>
            </a:r>
            <a:r>
              <a:rPr lang="en-US" dirty="0"/>
              <a:t>of the 3 V's found the following percentages: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Verbal: </a:t>
            </a:r>
            <a:r>
              <a:rPr lang="en-US" u="sng" dirty="0"/>
              <a:t>7</a:t>
            </a:r>
            <a:r>
              <a:rPr lang="en-US" dirty="0"/>
              <a:t>%    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Vocal:  </a:t>
            </a:r>
            <a:r>
              <a:rPr lang="en-US" u="sng" dirty="0"/>
              <a:t>38</a:t>
            </a:r>
            <a:r>
              <a:rPr lang="en-US" dirty="0"/>
              <a:t> %   </a:t>
            </a:r>
          </a:p>
          <a:p>
            <a:pPr marL="621792" lvl="1" fontAlgn="auto">
              <a:spcBef>
                <a:spcPts val="600"/>
              </a:spcBef>
              <a:spcAft>
                <a:spcPts val="600"/>
              </a:spcAft>
              <a:buFont typeface="Verdana"/>
              <a:buChar char="◦"/>
              <a:defRPr/>
            </a:pPr>
            <a:r>
              <a:rPr lang="en-US" dirty="0"/>
              <a:t>Visual: </a:t>
            </a:r>
            <a:r>
              <a:rPr lang="en-US" u="sng" dirty="0"/>
              <a:t>55</a:t>
            </a:r>
            <a:r>
              <a:rPr lang="en-US" dirty="0"/>
              <a:t> % 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My guess: the impact for engineers is different.</a:t>
            </a:r>
          </a:p>
          <a:p>
            <a:pPr marL="365760" indent="-256032" fontAlgn="auto">
              <a:spcBef>
                <a:spcPts val="600"/>
              </a:spcBef>
              <a:spcAft>
                <a:spcPts val="600"/>
              </a:spcAft>
              <a:buFont typeface="Wingdings 3"/>
              <a:buChar char=""/>
              <a:defRPr/>
            </a:pPr>
            <a:r>
              <a:rPr lang="en-US" dirty="0"/>
              <a:t>Conclusion: People pick up on </a:t>
            </a:r>
            <a:r>
              <a:rPr lang="en-US" u="sng" dirty="0"/>
              <a:t>vocal</a:t>
            </a:r>
            <a:r>
              <a:rPr lang="en-US" dirty="0"/>
              <a:t> and </a:t>
            </a:r>
            <a:r>
              <a:rPr lang="en-US" u="sng" dirty="0"/>
              <a:t>visual</a:t>
            </a:r>
            <a:r>
              <a:rPr lang="en-US" dirty="0"/>
              <a:t> cues more than verbal what you are saying.</a:t>
            </a:r>
          </a:p>
        </p:txBody>
      </p:sp>
      <p:sp>
        <p:nvSpPr>
          <p:cNvPr id="922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Right Brain Function, cont’d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47D39682-F389-4D61-BA2B-3FDD696D001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Preparing for the Presentation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95400"/>
            <a:ext cx="4637088" cy="47910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/>
              <a:t>Before you start putting the presentation together, plan your strategy (creativity, brainstorming).  Design it! You are telling a story.</a:t>
            </a:r>
          </a:p>
        </p:txBody>
      </p:sp>
      <p:sp>
        <p:nvSpPr>
          <p:cNvPr id="2253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C8A343A-4C97-4246-BA71-6D5AF3C11EA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2533" name="Picture 4" descr="MCj0299691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447800"/>
            <a:ext cx="35750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Theme" id="{661CD92A-C36D-4F2B-8E41-E5885149E24D}" vid="{4C2F1882-CADC-4979-8569-ECF27F875A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defaultTheme</Template>
  <TotalTime>808</TotalTime>
  <Words>2025</Words>
  <Application>Microsoft Office PowerPoint</Application>
  <PresentationFormat>On-screen Show (4:3)</PresentationFormat>
  <Paragraphs>233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Lucida Sans Unicode</vt:lpstr>
      <vt:lpstr>Verdana</vt:lpstr>
      <vt:lpstr>Wingdings</vt:lpstr>
      <vt:lpstr>Wingdings 2</vt:lpstr>
      <vt:lpstr>Wingdings 3</vt:lpstr>
      <vt:lpstr>defaultTheme</vt:lpstr>
      <vt:lpstr>Chapter 12 – Oral Presentations</vt:lpstr>
      <vt:lpstr>PowerPoint Presentation</vt:lpstr>
      <vt:lpstr>Motivation</vt:lpstr>
      <vt:lpstr>Objectives</vt:lpstr>
      <vt:lpstr>Dilbert Cartoon</vt:lpstr>
      <vt:lpstr>First Impressions</vt:lpstr>
      <vt:lpstr>Right Brain Function </vt:lpstr>
      <vt:lpstr>Right Brain Function, cont’d</vt:lpstr>
      <vt:lpstr>Preparing for the Presentation</vt:lpstr>
      <vt:lpstr>Audience</vt:lpstr>
      <vt:lpstr>Determine Main Points</vt:lpstr>
      <vt:lpstr>Formula for Success</vt:lpstr>
      <vt:lpstr>The Introduction</vt:lpstr>
      <vt:lpstr>Keys to an Effective Introduction</vt:lpstr>
      <vt:lpstr>The Body</vt:lpstr>
      <vt:lpstr>The Conclusion</vt:lpstr>
      <vt:lpstr>PowerPoint Presentation</vt:lpstr>
      <vt:lpstr>Visual Appearance Counts</vt:lpstr>
      <vt:lpstr>PowerPoint Presentation</vt:lpstr>
      <vt:lpstr>Visual Appearance Counts (again)</vt:lpstr>
      <vt:lpstr>Equations &amp; Derivations</vt:lpstr>
      <vt:lpstr>Time Constraints</vt:lpstr>
      <vt:lpstr>Time Constraints, cont’d</vt:lpstr>
      <vt:lpstr>Preparation</vt:lpstr>
      <vt:lpstr>Handling Aggressive Questioners</vt:lpstr>
      <vt:lpstr>Aggressive Questioners, cont’d</vt:lpstr>
      <vt:lpstr>Even More Random Advice for the Bucket</vt:lpstr>
      <vt:lpstr>Final Piece of Advice</vt:lpstr>
      <vt:lpstr>12.3 Project Application: Design Presentations</vt:lpstr>
      <vt:lpstr>12.4 Summary</vt:lpstr>
    </vt:vector>
  </TitlesOfParts>
  <Company>Penn State Erie, The Behrend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Coulston, Christopher CIV USNA Annapolis</cp:lastModifiedBy>
  <cp:revision>47</cp:revision>
  <dcterms:created xsi:type="dcterms:W3CDTF">2003-09-10T19:09:27Z</dcterms:created>
  <dcterms:modified xsi:type="dcterms:W3CDTF">2024-09-09T13:56:32Z</dcterms:modified>
</cp:coreProperties>
</file>