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9" r:id="rId1"/>
  </p:sldMasterIdLst>
  <p:notesMasterIdLst>
    <p:notesMasterId r:id="rId36"/>
  </p:notesMasterIdLst>
  <p:sldIdLst>
    <p:sldId id="304" r:id="rId2"/>
    <p:sldId id="310" r:id="rId3"/>
    <p:sldId id="269" r:id="rId4"/>
    <p:sldId id="275" r:id="rId5"/>
    <p:sldId id="265" r:id="rId6"/>
    <p:sldId id="266" r:id="rId7"/>
    <p:sldId id="305" r:id="rId8"/>
    <p:sldId id="257" r:id="rId9"/>
    <p:sldId id="306" r:id="rId10"/>
    <p:sldId id="294" r:id="rId11"/>
    <p:sldId id="319" r:id="rId12"/>
    <p:sldId id="320" r:id="rId13"/>
    <p:sldId id="321" r:id="rId14"/>
    <p:sldId id="322" r:id="rId15"/>
    <p:sldId id="284" r:id="rId16"/>
    <p:sldId id="283" r:id="rId17"/>
    <p:sldId id="318" r:id="rId18"/>
    <p:sldId id="285" r:id="rId19"/>
    <p:sldId id="317" r:id="rId20"/>
    <p:sldId id="287" r:id="rId21"/>
    <p:sldId id="288" r:id="rId22"/>
    <p:sldId id="289" r:id="rId23"/>
    <p:sldId id="290" r:id="rId24"/>
    <p:sldId id="291" r:id="rId25"/>
    <p:sldId id="292" r:id="rId26"/>
    <p:sldId id="297" r:id="rId27"/>
    <p:sldId id="298" r:id="rId28"/>
    <p:sldId id="258" r:id="rId29"/>
    <p:sldId id="300" r:id="rId30"/>
    <p:sldId id="307" r:id="rId31"/>
    <p:sldId id="308" r:id="rId32"/>
    <p:sldId id="309" r:id="rId33"/>
    <p:sldId id="301" r:id="rId34"/>
    <p:sldId id="302" r:id="rId35"/>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C4C6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73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CAB84E9B-A74F-4EEA-A3E9-7752A5FCC667}"/>
              </a:ext>
            </a:extLst>
          </p:cNvPr>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defTabSz="947738" eaLnBrk="1" hangingPunct="1">
              <a:defRPr sz="1200">
                <a:latin typeface="Arial" charset="0"/>
              </a:defRPr>
            </a:lvl1pPr>
          </a:lstStyle>
          <a:p>
            <a:pPr>
              <a:defRPr/>
            </a:pPr>
            <a:endParaRPr lang="en-US"/>
          </a:p>
        </p:txBody>
      </p:sp>
      <p:sp>
        <p:nvSpPr>
          <p:cNvPr id="63491" name="Rectangle 3">
            <a:extLst>
              <a:ext uri="{FF2B5EF4-FFF2-40B4-BE49-F238E27FC236}">
                <a16:creationId xmlns:a16="http://schemas.microsoft.com/office/drawing/2014/main" id="{1D0BB2A1-FBD9-4510-B99A-1B53E236FB58}"/>
              </a:ext>
            </a:extLst>
          </p:cNvPr>
          <p:cNvSpPr>
            <a:spLocks noGrp="1" noChangeArrowheads="1"/>
          </p:cNvSpPr>
          <p:nvPr>
            <p:ph type="dt" idx="1"/>
          </p:nvPr>
        </p:nvSpPr>
        <p:spPr bwMode="auto">
          <a:xfrm>
            <a:off x="4143375" y="0"/>
            <a:ext cx="3170238" cy="481013"/>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defTabSz="947738" eaLnBrk="1" hangingPunct="1">
              <a:defRPr sz="1200">
                <a:latin typeface="Arial" charset="0"/>
              </a:defRPr>
            </a:lvl1pPr>
          </a:lstStyle>
          <a:p>
            <a:pPr>
              <a:defRPr/>
            </a:pPr>
            <a:endParaRPr lang="en-US"/>
          </a:p>
        </p:txBody>
      </p:sp>
      <p:sp>
        <p:nvSpPr>
          <p:cNvPr id="49156" name="Rectangle 4">
            <a:extLst>
              <a:ext uri="{FF2B5EF4-FFF2-40B4-BE49-F238E27FC236}">
                <a16:creationId xmlns:a16="http://schemas.microsoft.com/office/drawing/2014/main" id="{05DEF78B-3023-423E-8A41-E552D77F11EC}"/>
              </a:ext>
            </a:extLst>
          </p:cNvPr>
          <p:cNvSpPr>
            <a:spLocks noRo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3" name="Rectangle 5">
            <a:extLst>
              <a:ext uri="{FF2B5EF4-FFF2-40B4-BE49-F238E27FC236}">
                <a16:creationId xmlns:a16="http://schemas.microsoft.com/office/drawing/2014/main" id="{E199A90A-36EF-402E-889D-8F9A0D346C9C}"/>
              </a:ext>
            </a:extLst>
          </p:cNvPr>
          <p:cNvSpPr>
            <a:spLocks noGrp="1" noChangeArrowheads="1"/>
          </p:cNvSpPr>
          <p:nvPr>
            <p:ph type="body" sz="quarter" idx="3"/>
          </p:nvPr>
        </p:nvSpPr>
        <p:spPr bwMode="auto">
          <a:xfrm>
            <a:off x="731838" y="4560888"/>
            <a:ext cx="5851525" cy="4321175"/>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3494" name="Rectangle 6">
            <a:extLst>
              <a:ext uri="{FF2B5EF4-FFF2-40B4-BE49-F238E27FC236}">
                <a16:creationId xmlns:a16="http://schemas.microsoft.com/office/drawing/2014/main" id="{43F43A87-017B-4E18-A9A6-8CDF950084D0}"/>
              </a:ext>
            </a:extLst>
          </p:cNvPr>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defTabSz="947738" eaLnBrk="1" hangingPunct="1">
              <a:defRPr sz="1200">
                <a:latin typeface="Arial" charset="0"/>
              </a:defRPr>
            </a:lvl1pPr>
          </a:lstStyle>
          <a:p>
            <a:pPr>
              <a:defRPr/>
            </a:pPr>
            <a:endParaRPr lang="en-US"/>
          </a:p>
        </p:txBody>
      </p:sp>
      <p:sp>
        <p:nvSpPr>
          <p:cNvPr id="63495" name="Rectangle 7">
            <a:extLst>
              <a:ext uri="{FF2B5EF4-FFF2-40B4-BE49-F238E27FC236}">
                <a16:creationId xmlns:a16="http://schemas.microsoft.com/office/drawing/2014/main" id="{234B9D6F-78D6-42D6-BD32-2A6B240BB33D}"/>
              </a:ext>
            </a:extLst>
          </p:cNvPr>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defTabSz="947738" eaLnBrk="1" hangingPunct="1">
              <a:defRPr sz="1200"/>
            </a:lvl1pPr>
          </a:lstStyle>
          <a:p>
            <a:fld id="{BAD6A693-7953-4837-B5C1-FA6774F0D82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E8115A21-AD7A-4FEC-8300-EDF260892AE2}"/>
              </a:ext>
            </a:extLst>
          </p:cNvPr>
          <p:cNvSpPr>
            <a:spLocks noGrp="1" noRot="1" noChangeAspect="1" noTextEdit="1"/>
          </p:cNvSpPr>
          <p:nvPr>
            <p:ph type="sldImg"/>
          </p:nvPr>
        </p:nvSpPr>
        <p:spPr>
          <a:ln/>
        </p:spPr>
      </p:sp>
      <p:sp>
        <p:nvSpPr>
          <p:cNvPr id="50179" name="Notes Placeholder 2">
            <a:extLst>
              <a:ext uri="{FF2B5EF4-FFF2-40B4-BE49-F238E27FC236}">
                <a16:creationId xmlns:a16="http://schemas.microsoft.com/office/drawing/2014/main" id="{3108913E-91EE-4E0E-931B-2E0B7328A93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0180" name="Slide Number Placeholder 3">
            <a:extLst>
              <a:ext uri="{FF2B5EF4-FFF2-40B4-BE49-F238E27FC236}">
                <a16:creationId xmlns:a16="http://schemas.microsoft.com/office/drawing/2014/main" id="{BFA52BF4-E410-4A43-AF62-A50CF94D4A3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defRPr>
                <a:solidFill>
                  <a:schemeClr val="tx1"/>
                </a:solidFill>
                <a:latin typeface="Arial" panose="020B0604020202020204" pitchFamily="34" charset="0"/>
              </a:defRPr>
            </a:lvl1pPr>
            <a:lvl2pPr marL="742950" indent="-285750" defTabSz="947738">
              <a:defRPr>
                <a:solidFill>
                  <a:schemeClr val="tx1"/>
                </a:solidFill>
                <a:latin typeface="Arial" panose="020B0604020202020204" pitchFamily="34" charset="0"/>
              </a:defRPr>
            </a:lvl2pPr>
            <a:lvl3pPr marL="1143000" indent="-228600" defTabSz="947738">
              <a:defRPr>
                <a:solidFill>
                  <a:schemeClr val="tx1"/>
                </a:solidFill>
                <a:latin typeface="Arial" panose="020B0604020202020204" pitchFamily="34" charset="0"/>
              </a:defRPr>
            </a:lvl3pPr>
            <a:lvl4pPr marL="1600200" indent="-228600" defTabSz="947738">
              <a:defRPr>
                <a:solidFill>
                  <a:schemeClr val="tx1"/>
                </a:solidFill>
                <a:latin typeface="Arial" panose="020B0604020202020204" pitchFamily="34" charset="0"/>
              </a:defRPr>
            </a:lvl4pPr>
            <a:lvl5pPr marL="2057400" indent="-228600" defTabSz="947738">
              <a:defRPr>
                <a:solidFill>
                  <a:schemeClr val="tx1"/>
                </a:solidFill>
                <a:latin typeface="Arial" panose="020B0604020202020204" pitchFamily="34" charset="0"/>
              </a:defRPr>
            </a:lvl5pPr>
            <a:lvl6pPr marL="2514600" indent="-228600" defTabSz="947738" eaLnBrk="0" fontAlgn="base" hangingPunct="0">
              <a:spcBef>
                <a:spcPct val="0"/>
              </a:spcBef>
              <a:spcAft>
                <a:spcPct val="0"/>
              </a:spcAft>
              <a:defRPr>
                <a:solidFill>
                  <a:schemeClr val="tx1"/>
                </a:solidFill>
                <a:latin typeface="Arial" panose="020B0604020202020204" pitchFamily="34" charset="0"/>
              </a:defRPr>
            </a:lvl6pPr>
            <a:lvl7pPr marL="2971800" indent="-228600" defTabSz="947738" eaLnBrk="0" fontAlgn="base" hangingPunct="0">
              <a:spcBef>
                <a:spcPct val="0"/>
              </a:spcBef>
              <a:spcAft>
                <a:spcPct val="0"/>
              </a:spcAft>
              <a:defRPr>
                <a:solidFill>
                  <a:schemeClr val="tx1"/>
                </a:solidFill>
                <a:latin typeface="Arial" panose="020B0604020202020204" pitchFamily="34" charset="0"/>
              </a:defRPr>
            </a:lvl7pPr>
            <a:lvl8pPr marL="3429000" indent="-228600" defTabSz="947738" eaLnBrk="0" fontAlgn="base" hangingPunct="0">
              <a:spcBef>
                <a:spcPct val="0"/>
              </a:spcBef>
              <a:spcAft>
                <a:spcPct val="0"/>
              </a:spcAft>
              <a:defRPr>
                <a:solidFill>
                  <a:schemeClr val="tx1"/>
                </a:solidFill>
                <a:latin typeface="Arial" panose="020B0604020202020204" pitchFamily="34" charset="0"/>
              </a:defRPr>
            </a:lvl8pPr>
            <a:lvl9pPr marL="3886200" indent="-228600" defTabSz="947738" eaLnBrk="0" fontAlgn="base" hangingPunct="0">
              <a:spcBef>
                <a:spcPct val="0"/>
              </a:spcBef>
              <a:spcAft>
                <a:spcPct val="0"/>
              </a:spcAft>
              <a:defRPr>
                <a:solidFill>
                  <a:schemeClr val="tx1"/>
                </a:solidFill>
                <a:latin typeface="Arial" panose="020B0604020202020204" pitchFamily="34" charset="0"/>
              </a:defRPr>
            </a:lvl9pPr>
          </a:lstStyle>
          <a:p>
            <a:fld id="{52786E3D-C0C2-4982-8320-B2A3C685FC6D}" type="slidenum">
              <a:rPr lang="en-US" altLang="en-US"/>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a:xfrm>
            <a:off x="6248400" y="6408738"/>
            <a:ext cx="2398713" cy="365125"/>
          </a:xfrm>
          <a:prstGeom prst="rect">
            <a:avLst/>
          </a:prstGeom>
        </p:spPr>
        <p:txBody>
          <a:bodyPr/>
          <a:lstStyle>
            <a:lvl1pPr>
              <a:defRPr>
                <a:solidFill>
                  <a:srgbClr val="FFFFFF"/>
                </a:solidFill>
              </a:defRPr>
            </a:lvl1pPr>
            <a:extLst/>
          </a:lstStyle>
          <a:p>
            <a:pPr>
              <a:defRPr/>
            </a:pPr>
            <a:endParaRPr lang="en-US"/>
          </a:p>
        </p:txBody>
      </p:sp>
      <p:sp>
        <p:nvSpPr>
          <p:cNvPr id="12" name="Footer Placeholder 18"/>
          <p:cNvSpPr>
            <a:spLocks noGrp="1"/>
          </p:cNvSpPr>
          <p:nvPr>
            <p:ph type="ftr" sz="quarter" idx="11"/>
          </p:nvPr>
        </p:nvSpPr>
        <p:spPr>
          <a:xfrm>
            <a:off x="3810000" y="6408738"/>
            <a:ext cx="2351088" cy="365125"/>
          </a:xfrm>
          <a:prstGeom prst="rect">
            <a:avLst/>
          </a:prstGeom>
        </p:spPr>
        <p:txBody>
          <a:bodyPr/>
          <a:lstStyle>
            <a:lvl1pPr>
              <a:defRPr>
                <a:solidFill>
                  <a:schemeClr val="accent1">
                    <a:tint val="20000"/>
                  </a:schemeClr>
                </a:solidFill>
              </a:defRPr>
            </a:lvl1pPr>
            <a:extLst/>
          </a:lstStyle>
          <a:p>
            <a:pPr>
              <a:defRPr/>
            </a:pPr>
            <a:r>
              <a:rPr lang="en-US"/>
              <a:t>ttt</a:t>
            </a:r>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fld id="{57C177BF-D040-41B6-939C-B3E54D4733C4}" type="slidenum">
              <a:rPr lang="en-US" altLang="en-US" smtClean="0"/>
              <a:pPr/>
              <a:t>‹#›</a:t>
            </a:fld>
            <a:endParaRPr lang="en-US" altLang="en-US"/>
          </a:p>
        </p:txBody>
      </p:sp>
    </p:spTree>
    <p:extLst>
      <p:ext uri="{BB962C8B-B14F-4D97-AF65-F5344CB8AC3E}">
        <p14:creationId xmlns:p14="http://schemas.microsoft.com/office/powerpoint/2010/main" val="213324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274638"/>
            <a:ext cx="8001000" cy="1143000"/>
          </a:xfrm>
        </p:spPr>
        <p:txBody>
          <a:bodyPr rtlCol="0"/>
          <a:lstStyle/>
          <a:p>
            <a:r>
              <a:rPr lang="en-US"/>
              <a:t>Click to edit Master title style</a:t>
            </a:r>
            <a:endParaRPr lang="en-US" dirty="0"/>
          </a:p>
        </p:txBody>
      </p:sp>
      <p:sp>
        <p:nvSpPr>
          <p:cNvPr id="8" name="Slide Number Placeholder 17"/>
          <p:cNvSpPr>
            <a:spLocks noGrp="1"/>
          </p:cNvSpPr>
          <p:nvPr>
            <p:ph type="sldNum" sz="quarter" idx="12"/>
          </p:nvPr>
        </p:nvSpPr>
        <p:spPr/>
        <p:txBody>
          <a:bodyPr/>
          <a:lstStyle>
            <a:lvl1pPr>
              <a:defRPr/>
            </a:lvl1pPr>
          </a:lstStyle>
          <a:p>
            <a:fld id="{E141150C-1135-4376-BDEB-B19D8CE7A86B}" type="slidenum">
              <a:rPr lang="en-US" altLang="en-US" smtClean="0"/>
              <a:pPr/>
              <a:t>‹#›</a:t>
            </a:fld>
            <a:endParaRPr lang="en-US" altLang="en-US"/>
          </a:p>
        </p:txBody>
      </p:sp>
    </p:spTree>
    <p:extLst>
      <p:ext uri="{BB962C8B-B14F-4D97-AF65-F5344CB8AC3E}">
        <p14:creationId xmlns:p14="http://schemas.microsoft.com/office/powerpoint/2010/main" val="1906454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685800"/>
          </a:xfrm>
        </p:spPr>
        <p:txBody>
          <a:bodyPr/>
          <a:lstStyle/>
          <a:p>
            <a:r>
              <a:rPr lang="en-US"/>
              <a:t>Click to edit Master title style</a:t>
            </a:r>
          </a:p>
        </p:txBody>
      </p:sp>
      <p:sp>
        <p:nvSpPr>
          <p:cNvPr id="3" name="Table Placeholder 2"/>
          <p:cNvSpPr>
            <a:spLocks noGrp="1"/>
          </p:cNvSpPr>
          <p:nvPr>
            <p:ph type="tbl" idx="1"/>
          </p:nvPr>
        </p:nvSpPr>
        <p:spPr>
          <a:xfrm>
            <a:off x="838200" y="1295400"/>
            <a:ext cx="7693025" cy="4791075"/>
          </a:xfrm>
        </p:spPr>
        <p:txBody>
          <a:bodyPr>
            <a:normAutofit/>
          </a:bodyPr>
          <a:lstStyle/>
          <a:p>
            <a:pPr lvl="0"/>
            <a:r>
              <a:rPr lang="en-US" noProof="0"/>
              <a:t>Click icon to add table</a:t>
            </a:r>
          </a:p>
        </p:txBody>
      </p:sp>
      <p:sp>
        <p:nvSpPr>
          <p:cNvPr id="6" name="Slide Number Placeholder 5"/>
          <p:cNvSpPr>
            <a:spLocks noGrp="1"/>
          </p:cNvSpPr>
          <p:nvPr>
            <p:ph type="sldNum" sz="quarter" idx="12"/>
          </p:nvPr>
        </p:nvSpPr>
        <p:spPr>
          <a:xfrm>
            <a:off x="84138" y="6242050"/>
            <a:ext cx="587375" cy="488950"/>
          </a:xfrm>
        </p:spPr>
        <p:txBody>
          <a:bodyPr/>
          <a:lstStyle>
            <a:lvl1pPr>
              <a:defRPr/>
            </a:lvl1pPr>
          </a:lstStyle>
          <a:p>
            <a:fld id="{92A87732-E294-442A-BBD9-2AD72EE6E798}" type="slidenum">
              <a:rPr lang="en-US" altLang="en-US" smtClean="0"/>
              <a:pPr/>
              <a:t>‹#›</a:t>
            </a:fld>
            <a:endParaRPr lang="en-US" altLang="en-US"/>
          </a:p>
        </p:txBody>
      </p:sp>
    </p:spTree>
    <p:extLst>
      <p:ext uri="{BB962C8B-B14F-4D97-AF65-F5344CB8AC3E}">
        <p14:creationId xmlns:p14="http://schemas.microsoft.com/office/powerpoint/2010/main" val="3442116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14" name="Right Triangle 13"/>
          <p:cNvSpPr>
            <a:spLocks/>
          </p:cNvSpPr>
          <p:nvPr/>
        </p:nvSpPr>
        <p:spPr bwMode="auto">
          <a:xfrm>
            <a:off x="-6042" y="5791253"/>
            <a:ext cx="3402314" cy="1080868"/>
          </a:xfrm>
          <a:prstGeom prst="rtTriangle">
            <a:avLst/>
          </a:prstGeom>
          <a:blipFill>
            <a:blip r:embed="rId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4"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fld id="{48E79D5E-A30D-4113-839E-2E6D6AE1FA21}" type="slidenum">
              <a:rPr lang="en-US" altLang="en-US" smtClean="0"/>
              <a:pPr/>
              <a:t>‹#›</a:t>
            </a:fld>
            <a:endParaRPr lang="en-US" altLang="en-US"/>
          </a:p>
        </p:txBody>
      </p:sp>
    </p:spTree>
    <p:extLst>
      <p:ext uri="{BB962C8B-B14F-4D97-AF65-F5344CB8AC3E}">
        <p14:creationId xmlns:p14="http://schemas.microsoft.com/office/powerpoint/2010/main" val="1780031130"/>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Lst>
  <p:hf hdr="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freerandd.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AutoShape 2">
            <a:extLst>
              <a:ext uri="{FF2B5EF4-FFF2-40B4-BE49-F238E27FC236}">
                <a16:creationId xmlns:a16="http://schemas.microsoft.com/office/drawing/2014/main" id="{DCE05FC3-98A4-469D-9DB4-114CBAD27A6D}"/>
              </a:ext>
            </a:extLst>
          </p:cNvPr>
          <p:cNvSpPr>
            <a:spLocks noGrp="1" noChangeArrowheads="1"/>
          </p:cNvSpPr>
          <p:nvPr>
            <p:ph type="ctrTitle"/>
          </p:nvPr>
        </p:nvSpPr>
        <p:spPr>
          <a:xfrm>
            <a:off x="609600" y="533400"/>
            <a:ext cx="8077200" cy="1829761"/>
          </a:xfrm>
        </p:spPr>
        <p:txBody>
          <a:bodyPr>
            <a:normAutofit fontScale="90000"/>
          </a:bodyPr>
          <a:lstStyle/>
          <a:p>
            <a:pPr algn="l" eaLnBrk="1" fontAlgn="auto" hangingPunct="1">
              <a:spcAft>
                <a:spcPts val="0"/>
              </a:spcAft>
              <a:defRPr/>
            </a:pPr>
            <a:r>
              <a:rPr lang="en-US" dirty="0"/>
              <a:t>Chapter 2 – Project Selection and Needs Identification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CDF77C15-85CC-4F57-98BC-BF9FE21048FE}"/>
              </a:ext>
            </a:extLst>
          </p:cNvPr>
          <p:cNvSpPr>
            <a:spLocks noGrp="1" noChangeArrowheads="1"/>
          </p:cNvSpPr>
          <p:nvPr>
            <p:ph idx="1"/>
          </p:nvPr>
        </p:nvSpPr>
        <p:spPr/>
        <p:txBody>
          <a:bodyPr/>
          <a:lstStyle/>
          <a:p>
            <a:pPr marL="533400" indent="-533400" eaLnBrk="1" hangingPunct="1">
              <a:buFont typeface="Wingdings" panose="05000000000000000000" pitchFamily="2" charset="2"/>
              <a:buAutoNum type="arabicPeriod"/>
            </a:pPr>
            <a:r>
              <a:rPr lang="en-US" altLang="en-US" sz="2800"/>
              <a:t>Gather raw data.</a:t>
            </a:r>
          </a:p>
          <a:p>
            <a:pPr marL="533400" indent="-533400" eaLnBrk="1" hangingPunct="1">
              <a:buFont typeface="Wingdings" panose="05000000000000000000" pitchFamily="2" charset="2"/>
              <a:buAutoNum type="arabicPeriod"/>
            </a:pPr>
            <a:r>
              <a:rPr lang="en-US" altLang="en-US" sz="2800"/>
              <a:t>Translate to marketing requirements.</a:t>
            </a:r>
          </a:p>
          <a:p>
            <a:pPr marL="533400" indent="-533400" eaLnBrk="1" hangingPunct="1">
              <a:buFont typeface="Wingdings" panose="05000000000000000000" pitchFamily="2" charset="2"/>
              <a:buAutoNum type="arabicPeriod"/>
            </a:pPr>
            <a:r>
              <a:rPr lang="en-US" altLang="en-US" sz="2800"/>
              <a:t>Organize the needs into a hierarchy.</a:t>
            </a:r>
          </a:p>
          <a:p>
            <a:pPr marL="533400" indent="-533400" eaLnBrk="1" hangingPunct="1">
              <a:buFont typeface="Wingdings" panose="05000000000000000000" pitchFamily="2" charset="2"/>
              <a:buAutoNum type="arabicPeriod"/>
            </a:pPr>
            <a:r>
              <a:rPr lang="en-US" altLang="en-US" sz="2800"/>
              <a:t>Rank the Needs</a:t>
            </a:r>
          </a:p>
          <a:p>
            <a:pPr marL="533400" indent="-533400" eaLnBrk="1" hangingPunct="1">
              <a:buFont typeface="Wingdings" panose="05000000000000000000" pitchFamily="2" charset="2"/>
              <a:buAutoNum type="arabicPeriod"/>
            </a:pPr>
            <a:r>
              <a:rPr lang="en-US" altLang="en-US" sz="2800"/>
              <a:t>Review the outcomes</a:t>
            </a:r>
          </a:p>
        </p:txBody>
      </p:sp>
      <p:sp>
        <p:nvSpPr>
          <p:cNvPr id="52226" name="AutoShape 2">
            <a:extLst>
              <a:ext uri="{FF2B5EF4-FFF2-40B4-BE49-F238E27FC236}">
                <a16:creationId xmlns:a16="http://schemas.microsoft.com/office/drawing/2014/main" id="{E64FCF82-74FC-4C03-941D-CAD72150EA3F}"/>
              </a:ext>
            </a:extLst>
          </p:cNvPr>
          <p:cNvSpPr>
            <a:spLocks noGrp="1" noChangeArrowheads="1"/>
          </p:cNvSpPr>
          <p:nvPr>
            <p:ph type="title"/>
          </p:nvPr>
        </p:nvSpPr>
        <p:spPr>
          <a:xfrm>
            <a:off x="457200" y="274638"/>
            <a:ext cx="8001000" cy="1143000"/>
          </a:xfrm>
        </p:spPr>
        <p:txBody>
          <a:bodyPr>
            <a:normAutofit fontScale="90000"/>
          </a:bodyPr>
          <a:lstStyle/>
          <a:p>
            <a:pPr eaLnBrk="1" fontAlgn="auto" hangingPunct="1">
              <a:spcAft>
                <a:spcPts val="0"/>
              </a:spcAft>
              <a:defRPr/>
            </a:pPr>
            <a:r>
              <a:rPr lang="en-US" dirty="0"/>
              <a:t>2.4 Four Step Needs ID Process</a:t>
            </a:r>
          </a:p>
        </p:txBody>
      </p:sp>
      <p:sp>
        <p:nvSpPr>
          <p:cNvPr id="24579" name="Slide Number Placeholder 5">
            <a:extLst>
              <a:ext uri="{FF2B5EF4-FFF2-40B4-BE49-F238E27FC236}">
                <a16:creationId xmlns:a16="http://schemas.microsoft.com/office/drawing/2014/main" id="{7CA0DE25-38CD-408C-BB7A-8AB35AC7261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A9FC94B-1710-4B36-B6B9-8FA210791DD7}" type="slidenum">
              <a:rPr lang="en-US" altLang="en-US"/>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76568C3C-D6A3-4D1E-8DC2-B71610A8DF2B}"/>
              </a:ext>
            </a:extLst>
          </p:cNvPr>
          <p:cNvSpPr>
            <a:spLocks noGrp="1" noChangeArrowheads="1"/>
          </p:cNvSpPr>
          <p:nvPr>
            <p:ph idx="1"/>
          </p:nvPr>
        </p:nvSpPr>
        <p:spPr/>
        <p:txBody>
          <a:bodyPr/>
          <a:lstStyle/>
          <a:p>
            <a:pPr algn="ctr">
              <a:buFont typeface="Wingdings" panose="05000000000000000000" pitchFamily="2" charset="2"/>
              <a:buNone/>
            </a:pPr>
            <a:r>
              <a:rPr lang="en-US" altLang="en-US" sz="3200" i="1"/>
              <a:t>“Design a mechanical arm to pick apples from a tree.”</a:t>
            </a:r>
          </a:p>
          <a:p>
            <a:pPr algn="ctr">
              <a:buFont typeface="Wingdings" panose="05000000000000000000" pitchFamily="2" charset="2"/>
              <a:buNone/>
            </a:pPr>
            <a:endParaRPr lang="en-US" altLang="en-US" sz="3200"/>
          </a:p>
          <a:p>
            <a:pPr algn="ctr">
              <a:buFont typeface="Wingdings" panose="05000000000000000000" pitchFamily="2" charset="2"/>
              <a:buNone/>
            </a:pPr>
            <a:r>
              <a:rPr lang="en-US" altLang="en-US" sz="3200"/>
              <a:t>Is this a good problem statement?</a:t>
            </a:r>
          </a:p>
          <a:p>
            <a:pPr algn="ctr">
              <a:buFont typeface="Wingdings" panose="05000000000000000000" pitchFamily="2" charset="2"/>
              <a:buNone/>
            </a:pPr>
            <a:r>
              <a:rPr lang="en-US" altLang="en-US" sz="3200"/>
              <a:t>What is a better one?</a:t>
            </a:r>
          </a:p>
        </p:txBody>
      </p:sp>
      <p:sp>
        <p:nvSpPr>
          <p:cNvPr id="25602" name="AutoShape 2">
            <a:extLst>
              <a:ext uri="{FF2B5EF4-FFF2-40B4-BE49-F238E27FC236}">
                <a16:creationId xmlns:a16="http://schemas.microsoft.com/office/drawing/2014/main" id="{2D420316-DAA0-425D-A135-ACF6FCB430A0}"/>
              </a:ext>
            </a:extLst>
          </p:cNvPr>
          <p:cNvSpPr>
            <a:spLocks noGrp="1" noChangeArrowheads="1"/>
          </p:cNvSpPr>
          <p:nvPr>
            <p:ph type="title"/>
          </p:nvPr>
        </p:nvSpPr>
        <p:spPr/>
        <p:txBody>
          <a:bodyPr/>
          <a:lstStyle/>
          <a:p>
            <a:pPr>
              <a:defRPr/>
            </a:pPr>
            <a:r>
              <a:rPr lang="en-US"/>
              <a:t>A Problem Statement</a:t>
            </a:r>
          </a:p>
        </p:txBody>
      </p:sp>
      <p:sp>
        <p:nvSpPr>
          <p:cNvPr id="4" name="Slide Number Placeholder 5">
            <a:extLst>
              <a:ext uri="{FF2B5EF4-FFF2-40B4-BE49-F238E27FC236}">
                <a16:creationId xmlns:a16="http://schemas.microsoft.com/office/drawing/2014/main" id="{0FF4556B-8BED-420B-B8AA-B2B7D3E68690}"/>
              </a:ext>
            </a:extLst>
          </p:cNvPr>
          <p:cNvSpPr>
            <a:spLocks noGrp="1"/>
          </p:cNvSpPr>
          <p:nvPr>
            <p:ph type="sldNum" sz="quarter" idx="12"/>
          </p:nvPr>
        </p:nvSpPr>
        <p:spPr bwMode="auto">
          <a:xfrm>
            <a:off x="8647113" y="6408738"/>
            <a:ext cx="3667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2CA5050-4763-4F36-B4A1-BAD5D5C1B22C}" type="slidenum">
              <a:rPr lang="en-US" altLang="en-US"/>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a:extLst>
              <a:ext uri="{FF2B5EF4-FFF2-40B4-BE49-F238E27FC236}">
                <a16:creationId xmlns:a16="http://schemas.microsoft.com/office/drawing/2014/main" id="{34CF277C-ED1A-4FE4-B452-BE2A96581AA5}"/>
              </a:ext>
            </a:extLst>
          </p:cNvPr>
          <p:cNvSpPr>
            <a:spLocks noGrp="1" noChangeArrowheads="1"/>
          </p:cNvSpPr>
          <p:nvPr>
            <p:ph idx="1"/>
          </p:nvPr>
        </p:nvSpPr>
        <p:spPr/>
        <p:txBody>
          <a:bodyPr/>
          <a:lstStyle/>
          <a:p>
            <a:endParaRPr lang="en-US" altLang="en-US"/>
          </a:p>
        </p:txBody>
      </p:sp>
      <p:sp>
        <p:nvSpPr>
          <p:cNvPr id="27650" name="AutoShape 2">
            <a:extLst>
              <a:ext uri="{FF2B5EF4-FFF2-40B4-BE49-F238E27FC236}">
                <a16:creationId xmlns:a16="http://schemas.microsoft.com/office/drawing/2014/main" id="{40316BEC-5705-496E-B229-861323FBB93B}"/>
              </a:ext>
            </a:extLst>
          </p:cNvPr>
          <p:cNvSpPr>
            <a:spLocks noGrp="1" noChangeArrowheads="1"/>
          </p:cNvSpPr>
          <p:nvPr>
            <p:ph type="title"/>
          </p:nvPr>
        </p:nvSpPr>
        <p:spPr/>
        <p:txBody>
          <a:bodyPr/>
          <a:lstStyle/>
          <a:p>
            <a:pPr>
              <a:defRPr/>
            </a:pPr>
            <a:r>
              <a:rPr lang="en-US"/>
              <a:t>A Problem Statement, cont’d</a:t>
            </a:r>
          </a:p>
        </p:txBody>
      </p:sp>
      <p:sp>
        <p:nvSpPr>
          <p:cNvPr id="6" name="Slide Number Placeholder 5">
            <a:extLst>
              <a:ext uri="{FF2B5EF4-FFF2-40B4-BE49-F238E27FC236}">
                <a16:creationId xmlns:a16="http://schemas.microsoft.com/office/drawing/2014/main" id="{518ECFCE-68F2-4EF2-A4A8-55B5264E3F26}"/>
              </a:ext>
            </a:extLst>
          </p:cNvPr>
          <p:cNvSpPr>
            <a:spLocks noGrp="1"/>
          </p:cNvSpPr>
          <p:nvPr>
            <p:ph type="sldNum" sz="quarter" idx="12"/>
          </p:nvPr>
        </p:nvSpPr>
        <p:spPr bwMode="auto">
          <a:xfrm>
            <a:off x="8647113" y="6408738"/>
            <a:ext cx="3667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2CA5050-4763-4F36-B4A1-BAD5D5C1B22C}" type="slidenum">
              <a:rPr lang="en-US" altLang="en-US"/>
              <a:pPr/>
              <a:t>12</a:t>
            </a:fld>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37A34F31-0CAB-44CA-B173-01A71455288F}"/>
              </a:ext>
            </a:extLst>
          </p:cNvPr>
          <p:cNvSpPr>
            <a:spLocks noGrp="1" noChangeArrowheads="1"/>
          </p:cNvSpPr>
          <p:nvPr>
            <p:ph idx="1"/>
          </p:nvPr>
        </p:nvSpPr>
        <p:spPr/>
        <p:txBody>
          <a:bodyPr/>
          <a:lstStyle/>
          <a:p>
            <a:pPr algn="ctr">
              <a:buFont typeface="Wingdings" panose="05000000000000000000" pitchFamily="2" charset="2"/>
              <a:buNone/>
            </a:pPr>
            <a:r>
              <a:rPr lang="en-US" altLang="en-US" i="1"/>
              <a:t>The traffic at the front of campus is too congested.  I would like you to design a new traffic lane for the northbound traffic exiting at the intersection at the front of the college.</a:t>
            </a:r>
            <a:endParaRPr lang="en-US" altLang="en-US"/>
          </a:p>
          <a:p>
            <a:pPr algn="ctr">
              <a:buFont typeface="Wingdings" panose="05000000000000000000" pitchFamily="2" charset="2"/>
              <a:buNone/>
            </a:pPr>
            <a:endParaRPr lang="en-US" altLang="en-US"/>
          </a:p>
          <a:p>
            <a:pPr algn="ctr">
              <a:buFont typeface="Wingdings" panose="05000000000000000000" pitchFamily="2" charset="2"/>
              <a:buNone/>
            </a:pPr>
            <a:r>
              <a:rPr lang="en-US" altLang="en-US"/>
              <a:t>Is this a good problem statement?</a:t>
            </a:r>
          </a:p>
          <a:p>
            <a:pPr algn="ctr">
              <a:buFont typeface="Wingdings" panose="05000000000000000000" pitchFamily="2" charset="2"/>
              <a:buNone/>
            </a:pPr>
            <a:r>
              <a:rPr lang="en-US" altLang="en-US"/>
              <a:t>What is a better one?</a:t>
            </a:r>
            <a:endParaRPr lang="en-US" altLang="en-US" i="1"/>
          </a:p>
        </p:txBody>
      </p:sp>
      <p:sp>
        <p:nvSpPr>
          <p:cNvPr id="26626" name="AutoShape 2">
            <a:extLst>
              <a:ext uri="{FF2B5EF4-FFF2-40B4-BE49-F238E27FC236}">
                <a16:creationId xmlns:a16="http://schemas.microsoft.com/office/drawing/2014/main" id="{1968BF3F-2972-471A-B1C2-B936FA8ECEEF}"/>
              </a:ext>
            </a:extLst>
          </p:cNvPr>
          <p:cNvSpPr>
            <a:spLocks noGrp="1" noChangeArrowheads="1"/>
          </p:cNvSpPr>
          <p:nvPr>
            <p:ph type="title"/>
          </p:nvPr>
        </p:nvSpPr>
        <p:spPr/>
        <p:txBody>
          <a:bodyPr/>
          <a:lstStyle/>
          <a:p>
            <a:pPr>
              <a:defRPr/>
            </a:pPr>
            <a:r>
              <a:rPr lang="en-US"/>
              <a:t>Another Problem Statement</a:t>
            </a:r>
          </a:p>
        </p:txBody>
      </p:sp>
      <p:sp>
        <p:nvSpPr>
          <p:cNvPr id="4" name="Slide Number Placeholder 5">
            <a:extLst>
              <a:ext uri="{FF2B5EF4-FFF2-40B4-BE49-F238E27FC236}">
                <a16:creationId xmlns:a16="http://schemas.microsoft.com/office/drawing/2014/main" id="{B9E64444-0839-4874-85A1-B40EE4D1EC8E}"/>
              </a:ext>
            </a:extLst>
          </p:cNvPr>
          <p:cNvSpPr>
            <a:spLocks noGrp="1"/>
          </p:cNvSpPr>
          <p:nvPr>
            <p:ph type="sldNum" sz="quarter" idx="12"/>
          </p:nvPr>
        </p:nvSpPr>
        <p:spPr bwMode="auto">
          <a:xfrm>
            <a:off x="8647113" y="6408738"/>
            <a:ext cx="3667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2CA5050-4763-4F36-B4A1-BAD5D5C1B22C}" type="slidenum">
              <a:rPr lang="en-US" altLang="en-US"/>
              <a:pPr/>
              <a:t>13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a:extLst>
              <a:ext uri="{FF2B5EF4-FFF2-40B4-BE49-F238E27FC236}">
                <a16:creationId xmlns:a16="http://schemas.microsoft.com/office/drawing/2014/main" id="{2B9FFB2D-E3E7-43AA-84F0-C1F7E23457AE}"/>
              </a:ext>
            </a:extLst>
          </p:cNvPr>
          <p:cNvSpPr>
            <a:spLocks noGrp="1" noChangeArrowheads="1"/>
          </p:cNvSpPr>
          <p:nvPr>
            <p:ph idx="1"/>
          </p:nvPr>
        </p:nvSpPr>
        <p:spPr/>
        <p:txBody>
          <a:bodyPr/>
          <a:lstStyle/>
          <a:p>
            <a:endParaRPr lang="en-US" altLang="en-US"/>
          </a:p>
        </p:txBody>
      </p:sp>
      <p:sp>
        <p:nvSpPr>
          <p:cNvPr id="32770" name="AutoShape 2">
            <a:extLst>
              <a:ext uri="{FF2B5EF4-FFF2-40B4-BE49-F238E27FC236}">
                <a16:creationId xmlns:a16="http://schemas.microsoft.com/office/drawing/2014/main" id="{00C70C01-08DD-402A-9ACA-93CF9E4105E8}"/>
              </a:ext>
            </a:extLst>
          </p:cNvPr>
          <p:cNvSpPr>
            <a:spLocks noGrp="1" noChangeArrowheads="1"/>
          </p:cNvSpPr>
          <p:nvPr>
            <p:ph type="title"/>
          </p:nvPr>
        </p:nvSpPr>
        <p:spPr/>
        <p:txBody>
          <a:bodyPr/>
          <a:lstStyle/>
          <a:p>
            <a:pPr>
              <a:defRPr/>
            </a:pPr>
            <a:r>
              <a:rPr lang="en-US"/>
              <a:t>The “Design Space”</a:t>
            </a:r>
          </a:p>
        </p:txBody>
      </p:sp>
      <p:sp>
        <p:nvSpPr>
          <p:cNvPr id="6" name="Slide Number Placeholder 5">
            <a:extLst>
              <a:ext uri="{FF2B5EF4-FFF2-40B4-BE49-F238E27FC236}">
                <a16:creationId xmlns:a16="http://schemas.microsoft.com/office/drawing/2014/main" id="{F41B6539-E618-4AD7-A4A8-B4B405663B54}"/>
              </a:ext>
            </a:extLst>
          </p:cNvPr>
          <p:cNvSpPr>
            <a:spLocks noGrp="1"/>
          </p:cNvSpPr>
          <p:nvPr>
            <p:ph type="sldNum" sz="quarter" idx="12"/>
          </p:nvPr>
        </p:nvSpPr>
        <p:spPr bwMode="auto">
          <a:xfrm>
            <a:off x="8647113" y="6408738"/>
            <a:ext cx="3667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2CA5050-4763-4F36-B4A1-BAD5D5C1B22C}" type="slidenum">
              <a:rPr lang="en-US" altLang="en-US"/>
              <a:pPr/>
              <a:t>14</a:t>
            </a:fld>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a:extLst>
              <a:ext uri="{FF2B5EF4-FFF2-40B4-BE49-F238E27FC236}">
                <a16:creationId xmlns:a16="http://schemas.microsoft.com/office/drawing/2014/main" id="{36B7E57E-8F0F-4E4B-A774-B3BB17290F29}"/>
              </a:ext>
            </a:extLst>
          </p:cNvPr>
          <p:cNvSpPr>
            <a:spLocks noGrp="1" noChangeArrowheads="1"/>
          </p:cNvSpPr>
          <p:nvPr>
            <p:ph idx="1"/>
          </p:nvPr>
        </p:nvSpPr>
        <p:spPr/>
        <p:txBody>
          <a:bodyPr/>
          <a:lstStyle/>
          <a:p>
            <a:pPr eaLnBrk="1" hangingPunct="1">
              <a:buFont typeface="Wingdings" panose="05000000000000000000" pitchFamily="2" charset="2"/>
              <a:buNone/>
            </a:pPr>
            <a:r>
              <a:rPr lang="en-US" altLang="en-US"/>
              <a:t>Some methods are:</a:t>
            </a:r>
          </a:p>
          <a:p>
            <a:pPr eaLnBrk="1" hangingPunct="1"/>
            <a:r>
              <a:rPr lang="en-US" altLang="en-US"/>
              <a:t>Interviews (see questions in the book).</a:t>
            </a:r>
          </a:p>
          <a:p>
            <a:pPr eaLnBrk="1" hangingPunct="1"/>
            <a:r>
              <a:rPr lang="en-US" altLang="en-US"/>
              <a:t>Focus Groups</a:t>
            </a:r>
          </a:p>
          <a:p>
            <a:pPr eaLnBrk="1" hangingPunct="1"/>
            <a:r>
              <a:rPr lang="en-US" altLang="en-US"/>
              <a:t>Observation – i.e IDEO shopping cart &amp; heart device</a:t>
            </a:r>
          </a:p>
          <a:p>
            <a:pPr eaLnBrk="1" hangingPunct="1"/>
            <a:r>
              <a:rPr lang="en-US" altLang="en-US"/>
              <a:t>See questions in book</a:t>
            </a:r>
          </a:p>
          <a:p>
            <a:pPr eaLnBrk="1" hangingPunct="1"/>
            <a:r>
              <a:rPr lang="en-US" altLang="en-US"/>
              <a:t>Technology push-pull</a:t>
            </a:r>
          </a:p>
          <a:p>
            <a:pPr eaLnBrk="1" hangingPunct="1"/>
            <a:r>
              <a:rPr lang="en-US" altLang="en-US"/>
              <a:t>Trends</a:t>
            </a:r>
          </a:p>
          <a:p>
            <a:pPr eaLnBrk="1" hangingPunct="1">
              <a:buFont typeface="Wingdings" panose="05000000000000000000" pitchFamily="2" charset="2"/>
              <a:buNone/>
            </a:pPr>
            <a:endParaRPr lang="en-US" altLang="en-US"/>
          </a:p>
        </p:txBody>
      </p:sp>
      <p:sp>
        <p:nvSpPr>
          <p:cNvPr id="40962" name="AutoShape 2">
            <a:extLst>
              <a:ext uri="{FF2B5EF4-FFF2-40B4-BE49-F238E27FC236}">
                <a16:creationId xmlns:a16="http://schemas.microsoft.com/office/drawing/2014/main" id="{9AAE034B-7E7C-4EA2-BCBB-98A4F4D62826}"/>
              </a:ext>
            </a:extLst>
          </p:cNvPr>
          <p:cNvSpPr>
            <a:spLocks noGrp="1" noChangeArrowheads="1"/>
          </p:cNvSpPr>
          <p:nvPr>
            <p:ph type="title"/>
          </p:nvPr>
        </p:nvSpPr>
        <p:spPr/>
        <p:txBody>
          <a:bodyPr/>
          <a:lstStyle/>
          <a:p>
            <a:pPr eaLnBrk="1" fontAlgn="auto" hangingPunct="1">
              <a:spcAft>
                <a:spcPts val="0"/>
              </a:spcAft>
              <a:defRPr/>
            </a:pPr>
            <a:r>
              <a:rPr lang="en-US"/>
              <a:t>Step 1: Gather Raw Data</a:t>
            </a:r>
          </a:p>
        </p:txBody>
      </p:sp>
      <p:sp>
        <p:nvSpPr>
          <p:cNvPr id="29699" name="Slide Number Placeholder 5">
            <a:extLst>
              <a:ext uri="{FF2B5EF4-FFF2-40B4-BE49-F238E27FC236}">
                <a16:creationId xmlns:a16="http://schemas.microsoft.com/office/drawing/2014/main" id="{729E0CC7-B982-4ED8-9BBF-37B4518CEB1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2DF6472-17BE-4EA8-BEF7-CFE0566375A3}" type="slidenum">
              <a:rPr lang="en-US" altLang="en-US"/>
              <a:pPr/>
              <a:t>15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3">
            <a:extLst>
              <a:ext uri="{FF2B5EF4-FFF2-40B4-BE49-F238E27FC236}">
                <a16:creationId xmlns:a16="http://schemas.microsoft.com/office/drawing/2014/main" id="{B5D3ECD6-C522-49C5-A7D0-3288F76AB177}"/>
              </a:ext>
            </a:extLst>
          </p:cNvPr>
          <p:cNvSpPr>
            <a:spLocks noGrp="1" noChangeArrowheads="1"/>
          </p:cNvSpPr>
          <p:nvPr>
            <p:ph idx="1"/>
          </p:nvPr>
        </p:nvSpPr>
        <p:spPr>
          <a:xfrm>
            <a:off x="457200" y="1524000"/>
            <a:ext cx="8229600" cy="4525963"/>
          </a:xfrm>
        </p:spPr>
        <p:txBody>
          <a:bodyPr/>
          <a:lstStyle/>
          <a:p>
            <a:pPr eaLnBrk="1" hangingPunct="1">
              <a:buFont typeface="Wingdings" panose="05000000000000000000" pitchFamily="2" charset="2"/>
              <a:buNone/>
            </a:pPr>
            <a:r>
              <a:rPr lang="en-US" altLang="en-US" b="1" i="1"/>
              <a:t>Marketing Requirements</a:t>
            </a:r>
          </a:p>
          <a:p>
            <a:pPr eaLnBrk="1" hangingPunct="1"/>
            <a:r>
              <a:rPr lang="en-US" altLang="en-US"/>
              <a:t>Statement of Customer Needs in language of customer.</a:t>
            </a:r>
          </a:p>
          <a:p>
            <a:pPr eaLnBrk="1" hangingPunct="1"/>
            <a:r>
              <a:rPr lang="en-US" altLang="en-US"/>
              <a:t>What the product should do, NOT how it should be achieved.</a:t>
            </a:r>
          </a:p>
          <a:p>
            <a:pPr eaLnBrk="1" hangingPunct="1"/>
            <a:r>
              <a:rPr lang="en-US" altLang="en-US"/>
              <a:t>Short, action-oriented phrases</a:t>
            </a:r>
          </a:p>
          <a:p>
            <a:pPr eaLnBrk="1" hangingPunct="1"/>
            <a:r>
              <a:rPr lang="en-US" altLang="en-US"/>
              <a:t>Example - “The system should have high quality audio.”</a:t>
            </a:r>
          </a:p>
          <a:p>
            <a:pPr eaLnBrk="1" hangingPunct="1">
              <a:buFont typeface="Wingdings" panose="05000000000000000000" pitchFamily="2" charset="2"/>
              <a:buNone/>
            </a:pPr>
            <a:endParaRPr lang="en-US" altLang="en-US" u="sng"/>
          </a:p>
        </p:txBody>
      </p:sp>
      <p:sp>
        <p:nvSpPr>
          <p:cNvPr id="39938" name="AutoShape 2">
            <a:extLst>
              <a:ext uri="{FF2B5EF4-FFF2-40B4-BE49-F238E27FC236}">
                <a16:creationId xmlns:a16="http://schemas.microsoft.com/office/drawing/2014/main" id="{FF43141E-C068-49ED-8F73-4192A9C43633}"/>
              </a:ext>
            </a:extLst>
          </p:cNvPr>
          <p:cNvSpPr>
            <a:spLocks noGrp="1" noChangeArrowheads="1"/>
          </p:cNvSpPr>
          <p:nvPr>
            <p:ph type="title"/>
          </p:nvPr>
        </p:nvSpPr>
        <p:spPr>
          <a:xfrm>
            <a:off x="762000" y="381000"/>
            <a:ext cx="7924800" cy="685800"/>
          </a:xfrm>
        </p:spPr>
        <p:txBody>
          <a:bodyPr>
            <a:normAutofit fontScale="90000"/>
          </a:bodyPr>
          <a:lstStyle/>
          <a:p>
            <a:pPr eaLnBrk="1" fontAlgn="auto" hangingPunct="1">
              <a:spcAft>
                <a:spcPts val="0"/>
              </a:spcAft>
              <a:defRPr/>
            </a:pPr>
            <a:r>
              <a:rPr lang="en-US" sz="3200"/>
              <a:t>Step 2: Translate Needs to Marketing Requirement</a:t>
            </a:r>
          </a:p>
        </p:txBody>
      </p:sp>
      <p:sp>
        <p:nvSpPr>
          <p:cNvPr id="30723" name="Slide Number Placeholder 5">
            <a:extLst>
              <a:ext uri="{FF2B5EF4-FFF2-40B4-BE49-F238E27FC236}">
                <a16:creationId xmlns:a16="http://schemas.microsoft.com/office/drawing/2014/main" id="{764ED600-6E9D-4D90-997C-EE21E473D5D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8F240B9-0036-4359-98E2-BBAC97C934D0}" type="slidenum">
              <a:rPr lang="en-US" altLang="en-US"/>
              <a:pPr/>
              <a:t>16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E0214A24-8AB7-4031-AD6A-350E396946B7}"/>
              </a:ext>
            </a:extLst>
          </p:cNvPr>
          <p:cNvSpPr>
            <a:spLocks noGrp="1" noChangeArrowheads="1"/>
          </p:cNvSpPr>
          <p:nvPr>
            <p:ph type="title"/>
          </p:nvPr>
        </p:nvSpPr>
        <p:spPr/>
        <p:txBody>
          <a:bodyPr/>
          <a:lstStyle/>
          <a:p>
            <a:pPr>
              <a:defRPr/>
            </a:pPr>
            <a:endParaRPr lang="en-US"/>
          </a:p>
        </p:txBody>
      </p:sp>
      <p:pic>
        <p:nvPicPr>
          <p:cNvPr id="31749" name="Picture 4" descr="dilbert 2-3-2003">
            <a:extLst>
              <a:ext uri="{FF2B5EF4-FFF2-40B4-BE49-F238E27FC236}">
                <a16:creationId xmlns:a16="http://schemas.microsoft.com/office/drawing/2014/main" id="{71F21FF8-AF47-461A-B94D-B71C003162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28800"/>
            <a:ext cx="85344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26F575E7-74A4-4772-B9BC-D6908AF15B36}"/>
              </a:ext>
            </a:extLst>
          </p:cNvPr>
          <p:cNvSpPr>
            <a:spLocks noGrp="1"/>
          </p:cNvSpPr>
          <p:nvPr>
            <p:ph type="sldNum" sz="quarter" idx="12"/>
          </p:nvPr>
        </p:nvSpPr>
        <p:spPr bwMode="auto">
          <a:xfrm>
            <a:off x="8647113" y="6408738"/>
            <a:ext cx="3667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2CA5050-4763-4F36-B4A1-BAD5D5C1B22C}" type="slidenum">
              <a:rPr lang="en-US" altLang="en-US"/>
              <a:pPr/>
              <a:t>17</a:t>
            </a:fld>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a:extLst>
              <a:ext uri="{FF2B5EF4-FFF2-40B4-BE49-F238E27FC236}">
                <a16:creationId xmlns:a16="http://schemas.microsoft.com/office/drawing/2014/main" id="{345F005C-41F4-49C4-AE01-D394E02C7495}"/>
              </a:ext>
            </a:extLst>
          </p:cNvPr>
          <p:cNvSpPr>
            <a:spLocks noGrp="1" noChangeArrowheads="1"/>
          </p:cNvSpPr>
          <p:nvPr>
            <p:ph idx="1"/>
          </p:nvPr>
        </p:nvSpPr>
        <p:spPr/>
        <p:txBody>
          <a:bodyPr/>
          <a:lstStyle/>
          <a:p>
            <a:pPr marL="533400" indent="-533400" eaLnBrk="1" hangingPunct="1">
              <a:lnSpc>
                <a:spcPct val="90000"/>
              </a:lnSpc>
              <a:buFont typeface="Wingdings" panose="05000000000000000000" pitchFamily="2" charset="2"/>
              <a:buNone/>
            </a:pPr>
            <a:r>
              <a:rPr lang="en-US" altLang="en-US" u="sng"/>
              <a:t>Example</a:t>
            </a:r>
            <a:endParaRPr lang="en-US" altLang="en-US"/>
          </a:p>
          <a:p>
            <a:pPr marL="533400" indent="-533400" eaLnBrk="1" hangingPunct="1">
              <a:lnSpc>
                <a:spcPct val="90000"/>
              </a:lnSpc>
              <a:buFont typeface="Wingdings" panose="05000000000000000000" pitchFamily="2" charset="2"/>
              <a:buNone/>
            </a:pPr>
            <a:r>
              <a:rPr lang="en-US" altLang="en-US"/>
              <a:t>In IDEO Video, the guy said, “these carts have been clocked going 35 mph”, what is the marketing requirement that goes with this statement?</a:t>
            </a:r>
          </a:p>
          <a:p>
            <a:pPr marL="533400" indent="-533400" eaLnBrk="1" hangingPunct="1">
              <a:lnSpc>
                <a:spcPct val="90000"/>
              </a:lnSpc>
              <a:buFont typeface="Wingdings" panose="05000000000000000000" pitchFamily="2" charset="2"/>
              <a:buNone/>
            </a:pPr>
            <a:endParaRPr lang="en-US" altLang="en-US"/>
          </a:p>
          <a:p>
            <a:pPr marL="533400" indent="-533400" eaLnBrk="1" hangingPunct="1">
              <a:lnSpc>
                <a:spcPct val="90000"/>
              </a:lnSpc>
              <a:buFont typeface="Wingdings" panose="05000000000000000000" pitchFamily="2" charset="2"/>
              <a:buNone/>
            </a:pPr>
            <a:endParaRPr lang="en-US" altLang="en-US"/>
          </a:p>
          <a:p>
            <a:pPr marL="533400" indent="-533400" eaLnBrk="1" hangingPunct="1">
              <a:lnSpc>
                <a:spcPct val="90000"/>
              </a:lnSpc>
              <a:buFont typeface="Wingdings" panose="05000000000000000000" pitchFamily="2" charset="2"/>
              <a:buNone/>
            </a:pPr>
            <a:r>
              <a:rPr lang="en-US" altLang="en-US"/>
              <a:t>Answer(s):</a:t>
            </a:r>
          </a:p>
          <a:p>
            <a:pPr marL="533400" indent="-533400" eaLnBrk="1" hangingPunct="1">
              <a:lnSpc>
                <a:spcPct val="90000"/>
              </a:lnSpc>
            </a:pPr>
            <a:r>
              <a:rPr lang="en-US" altLang="en-US" sz="2800"/>
              <a:t>Cart should not move in wind.</a:t>
            </a:r>
          </a:p>
          <a:p>
            <a:pPr marL="533400" indent="-533400" eaLnBrk="1" hangingPunct="1">
              <a:lnSpc>
                <a:spcPct val="90000"/>
              </a:lnSpc>
            </a:pPr>
            <a:r>
              <a:rPr lang="en-US" altLang="en-US" sz="2800"/>
              <a:t>Cart should not exceed XX mph.</a:t>
            </a:r>
          </a:p>
        </p:txBody>
      </p:sp>
      <p:sp>
        <p:nvSpPr>
          <p:cNvPr id="41986" name="AutoShape 2">
            <a:extLst>
              <a:ext uri="{FF2B5EF4-FFF2-40B4-BE49-F238E27FC236}">
                <a16:creationId xmlns:a16="http://schemas.microsoft.com/office/drawing/2014/main" id="{9A87BAB1-8FA1-4771-B18F-C408CB91758A}"/>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a:t>Example: Marketing Requirements</a:t>
            </a:r>
          </a:p>
        </p:txBody>
      </p:sp>
      <p:sp>
        <p:nvSpPr>
          <p:cNvPr id="32771" name="Slide Number Placeholder 5">
            <a:extLst>
              <a:ext uri="{FF2B5EF4-FFF2-40B4-BE49-F238E27FC236}">
                <a16:creationId xmlns:a16="http://schemas.microsoft.com/office/drawing/2014/main" id="{D6009EEC-F272-4BDA-BD26-3D6E1B7DBBA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5291AEB-FE2F-4312-A38C-5435029F202C}" type="slidenum">
              <a:rPr lang="en-US" altLang="en-US"/>
              <a:pPr/>
              <a:t>18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9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a:extLst>
              <a:ext uri="{FF2B5EF4-FFF2-40B4-BE49-F238E27FC236}">
                <a16:creationId xmlns:a16="http://schemas.microsoft.com/office/drawing/2014/main" id="{6EB3BA22-1560-44C9-B05C-60B1F7B1C1A4}"/>
              </a:ext>
            </a:extLst>
          </p:cNvPr>
          <p:cNvSpPr>
            <a:spLocks noGrp="1" noChangeArrowheads="1"/>
          </p:cNvSpPr>
          <p:nvPr>
            <p:ph idx="1"/>
          </p:nvPr>
        </p:nvSpPr>
        <p:spPr/>
        <p:txBody>
          <a:bodyPr/>
          <a:lstStyle/>
          <a:p>
            <a:pPr>
              <a:buFont typeface="Wingdings" panose="05000000000000000000" pitchFamily="2" charset="2"/>
              <a:buNone/>
            </a:pPr>
            <a:r>
              <a:rPr lang="en-US" altLang="en-US" u="sng"/>
              <a:t>Example</a:t>
            </a:r>
          </a:p>
          <a:p>
            <a:pPr>
              <a:buFont typeface="Wingdings" panose="05000000000000000000" pitchFamily="2" charset="2"/>
              <a:buNone/>
            </a:pPr>
            <a:r>
              <a:rPr lang="en-US" altLang="en-US"/>
              <a:t>Customer says: “The current system is bulky and hard to hold”.  The marketing requirement for this is?</a:t>
            </a:r>
          </a:p>
          <a:p>
            <a:pPr>
              <a:buFont typeface="Wingdings" panose="05000000000000000000" pitchFamily="2" charset="2"/>
              <a:buNone/>
            </a:pPr>
            <a:r>
              <a:rPr lang="en-US" altLang="en-US"/>
              <a:t>Answer - “The system should be easy to hold with hand”</a:t>
            </a:r>
          </a:p>
          <a:p>
            <a:pPr>
              <a:buFont typeface="Wingdings" panose="05000000000000000000" pitchFamily="2" charset="2"/>
              <a:buNone/>
            </a:pPr>
            <a:r>
              <a:rPr lang="en-US" altLang="en-US" u="sng"/>
              <a:t>Example</a:t>
            </a:r>
            <a:endParaRPr lang="en-US" altLang="en-US"/>
          </a:p>
          <a:p>
            <a:pPr>
              <a:buFont typeface="Wingdings" panose="05000000000000000000" pitchFamily="2" charset="2"/>
              <a:buNone/>
            </a:pPr>
            <a:r>
              <a:rPr lang="en-US" altLang="en-US"/>
              <a:t>Customer says “The system should be safe.”</a:t>
            </a:r>
          </a:p>
          <a:p>
            <a:pPr>
              <a:buFont typeface="Wingdings" panose="05000000000000000000" pitchFamily="2" charset="2"/>
              <a:buNone/>
            </a:pPr>
            <a:r>
              <a:rPr lang="en-US" altLang="en-US"/>
              <a:t>Answer – “The system should be safe.”</a:t>
            </a:r>
          </a:p>
          <a:p>
            <a:endParaRPr lang="en-US" altLang="en-US"/>
          </a:p>
        </p:txBody>
      </p:sp>
      <p:sp>
        <p:nvSpPr>
          <p:cNvPr id="43010" name="AutoShape 2">
            <a:extLst>
              <a:ext uri="{FF2B5EF4-FFF2-40B4-BE49-F238E27FC236}">
                <a16:creationId xmlns:a16="http://schemas.microsoft.com/office/drawing/2014/main" id="{53EEF68C-917C-4091-8DD7-7C5931708EB1}"/>
              </a:ext>
            </a:extLst>
          </p:cNvPr>
          <p:cNvSpPr>
            <a:spLocks noGrp="1" noChangeArrowheads="1"/>
          </p:cNvSpPr>
          <p:nvPr>
            <p:ph type="title"/>
          </p:nvPr>
        </p:nvSpPr>
        <p:spPr/>
        <p:txBody>
          <a:bodyPr>
            <a:normAutofit fontScale="90000"/>
          </a:bodyPr>
          <a:lstStyle/>
          <a:p>
            <a:pPr>
              <a:defRPr/>
            </a:pPr>
            <a:r>
              <a:rPr lang="en-US"/>
              <a:t>Example: Marketing Requirements</a:t>
            </a:r>
          </a:p>
        </p:txBody>
      </p:sp>
      <p:sp>
        <p:nvSpPr>
          <p:cNvPr id="6" name="Slide Number Placeholder 5">
            <a:extLst>
              <a:ext uri="{FF2B5EF4-FFF2-40B4-BE49-F238E27FC236}">
                <a16:creationId xmlns:a16="http://schemas.microsoft.com/office/drawing/2014/main" id="{E1630972-1E57-45E2-9DA1-45953AB73298}"/>
              </a:ext>
            </a:extLst>
          </p:cNvPr>
          <p:cNvSpPr>
            <a:spLocks noGrp="1"/>
          </p:cNvSpPr>
          <p:nvPr>
            <p:ph type="sldNum" sz="quarter" idx="12"/>
          </p:nvPr>
        </p:nvSpPr>
        <p:spPr bwMode="auto">
          <a:xfrm>
            <a:off x="8647113" y="6408738"/>
            <a:ext cx="3667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2CA5050-4763-4F36-B4A1-BAD5D5C1B22C}" type="slidenum">
              <a:rPr lang="en-US" altLang="en-US"/>
              <a:pPr/>
              <a:t>19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301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a:extLst>
              <a:ext uri="{FF2B5EF4-FFF2-40B4-BE49-F238E27FC236}">
                <a16:creationId xmlns:a16="http://schemas.microsoft.com/office/drawing/2014/main" id="{540A7079-9874-44AF-AEE5-210DD1B6FB15}"/>
              </a:ext>
            </a:extLst>
          </p:cNvPr>
          <p:cNvSpPr>
            <a:spLocks noGrp="1"/>
          </p:cNvSpPr>
          <p:nvPr>
            <p:ph idx="1"/>
          </p:nvPr>
        </p:nvSpPr>
        <p:spPr/>
        <p:txBody>
          <a:bodyPr/>
          <a:lstStyle/>
          <a:p>
            <a:endParaRPr lang="en-US" altLang="en-US"/>
          </a:p>
        </p:txBody>
      </p:sp>
      <p:sp>
        <p:nvSpPr>
          <p:cNvPr id="3" name="Title 2">
            <a:extLst>
              <a:ext uri="{FF2B5EF4-FFF2-40B4-BE49-F238E27FC236}">
                <a16:creationId xmlns:a16="http://schemas.microsoft.com/office/drawing/2014/main" id="{A80700DF-E6C8-4C36-A5D8-068F1B063EB4}"/>
              </a:ext>
            </a:extLst>
          </p:cNvPr>
          <p:cNvSpPr>
            <a:spLocks noGrp="1"/>
          </p:cNvSpPr>
          <p:nvPr>
            <p:ph type="title"/>
          </p:nvPr>
        </p:nvSpPr>
        <p:spPr/>
        <p:txBody>
          <a:bodyPr/>
          <a:lstStyle/>
          <a:p>
            <a:pPr>
              <a:defRPr/>
            </a:pPr>
            <a:r>
              <a:rPr lang="en-US" dirty="0"/>
              <a:t>Big Picture of Chapter</a:t>
            </a:r>
          </a:p>
        </p:txBody>
      </p:sp>
      <p:sp>
        <p:nvSpPr>
          <p:cNvPr id="16390" name="Slide Number Placeholder 5">
            <a:extLst>
              <a:ext uri="{FF2B5EF4-FFF2-40B4-BE49-F238E27FC236}">
                <a16:creationId xmlns:a16="http://schemas.microsoft.com/office/drawing/2014/main" id="{FFE92033-9D06-4E86-8F56-11189799A40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DFA3FF1-433F-49AC-A85F-53BE73B2EA79}" type="slidenum">
              <a:rPr lang="en-US" altLang="en-US"/>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5" name="Rectangle 3">
            <a:extLst>
              <a:ext uri="{FF2B5EF4-FFF2-40B4-BE49-F238E27FC236}">
                <a16:creationId xmlns:a16="http://schemas.microsoft.com/office/drawing/2014/main" id="{F04CBABB-7FF1-4055-8F35-4ACB6E69CE81}"/>
              </a:ext>
            </a:extLst>
          </p:cNvPr>
          <p:cNvSpPr>
            <a:spLocks noGrp="1" noChangeArrowheads="1"/>
          </p:cNvSpPr>
          <p:nvPr>
            <p:ph idx="1"/>
          </p:nvPr>
        </p:nvSpPr>
        <p:spPr/>
        <p:txBody>
          <a:bodyPr/>
          <a:lstStyle/>
          <a:p>
            <a:pPr eaLnBrk="1" hangingPunct="1"/>
            <a:r>
              <a:rPr lang="en-US" altLang="en-US" sz="2800"/>
              <a:t>Organize needs by </a:t>
            </a:r>
            <a:r>
              <a:rPr lang="en-US" altLang="en-US" sz="2800" b="1"/>
              <a:t>functional similarity</a:t>
            </a:r>
            <a:r>
              <a:rPr lang="en-US" altLang="en-US" sz="2800"/>
              <a:t>, not by importance!</a:t>
            </a:r>
          </a:p>
          <a:p>
            <a:pPr eaLnBrk="1" hangingPunct="1"/>
            <a:r>
              <a:rPr lang="en-US" altLang="en-US" sz="2800"/>
              <a:t>What is </a:t>
            </a:r>
            <a:r>
              <a:rPr lang="en-US" altLang="en-US" sz="2800" b="1"/>
              <a:t>functional similarity?</a:t>
            </a:r>
            <a:endParaRPr lang="en-US" altLang="en-US" sz="2800"/>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p:txBody>
      </p:sp>
      <p:sp>
        <p:nvSpPr>
          <p:cNvPr id="44034" name="AutoShape 2">
            <a:extLst>
              <a:ext uri="{FF2B5EF4-FFF2-40B4-BE49-F238E27FC236}">
                <a16:creationId xmlns:a16="http://schemas.microsoft.com/office/drawing/2014/main" id="{3C317E43-7AD0-49E2-8C46-F42719D7964E}"/>
              </a:ext>
            </a:extLst>
          </p:cNvPr>
          <p:cNvSpPr>
            <a:spLocks noGrp="1" noChangeArrowheads="1"/>
          </p:cNvSpPr>
          <p:nvPr>
            <p:ph type="title"/>
          </p:nvPr>
        </p:nvSpPr>
        <p:spPr>
          <a:xfrm>
            <a:off x="762000" y="304800"/>
            <a:ext cx="7924800" cy="685800"/>
          </a:xfrm>
        </p:spPr>
        <p:txBody>
          <a:bodyPr>
            <a:normAutofit fontScale="90000"/>
          </a:bodyPr>
          <a:lstStyle/>
          <a:p>
            <a:pPr eaLnBrk="1" fontAlgn="auto" hangingPunct="1">
              <a:spcAft>
                <a:spcPts val="0"/>
              </a:spcAft>
              <a:defRPr/>
            </a:pPr>
            <a:r>
              <a:rPr lang="en-US" sz="3200"/>
              <a:t>Step 3: Organize the Needs into a Hierarchy</a:t>
            </a:r>
          </a:p>
        </p:txBody>
      </p:sp>
      <p:sp>
        <p:nvSpPr>
          <p:cNvPr id="34819" name="Slide Number Placeholder 5">
            <a:extLst>
              <a:ext uri="{FF2B5EF4-FFF2-40B4-BE49-F238E27FC236}">
                <a16:creationId xmlns:a16="http://schemas.microsoft.com/office/drawing/2014/main" id="{F865C98C-2F3D-49E3-AB0E-25C3447581A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CEEF5D-0E0E-4794-AE5C-D3AA86E916B1}" type="slidenum">
              <a:rPr lang="en-US" altLang="en-US"/>
              <a:pPr/>
              <a:t>20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7">
            <a:extLst>
              <a:ext uri="{FF2B5EF4-FFF2-40B4-BE49-F238E27FC236}">
                <a16:creationId xmlns:a16="http://schemas.microsoft.com/office/drawing/2014/main" id="{06BFCD35-B4D0-458D-8CEE-872CD8C9AB84}"/>
              </a:ext>
            </a:extLst>
          </p:cNvPr>
          <p:cNvGraphicFramePr>
            <a:graphicFrameLocks noGrp="1" noChangeAspect="1"/>
          </p:cNvGraphicFramePr>
          <p:nvPr>
            <p:ph idx="1"/>
          </p:nvPr>
        </p:nvGraphicFramePr>
        <p:xfrm>
          <a:off x="1371600" y="1219200"/>
          <a:ext cx="4891088" cy="5246688"/>
        </p:xfrm>
        <a:graphic>
          <a:graphicData uri="http://schemas.openxmlformats.org/presentationml/2006/ole">
            <mc:AlternateContent xmlns:mc="http://schemas.openxmlformats.org/markup-compatibility/2006">
              <mc:Choice xmlns:v="urn:schemas-microsoft-com:vml" Requires="v">
                <p:oleObj spid="_x0000_s1029" name="Document" r:id="rId3" imgW="4751826" imgH="5097311" progId="Word.Document.8">
                  <p:embed/>
                </p:oleObj>
              </mc:Choice>
              <mc:Fallback>
                <p:oleObj name="Document" r:id="rId3" imgW="4751826" imgH="5097311" progId="Word.Document.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219200"/>
                        <a:ext cx="4891088" cy="524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58" name="AutoShape 2">
            <a:extLst>
              <a:ext uri="{FF2B5EF4-FFF2-40B4-BE49-F238E27FC236}">
                <a16:creationId xmlns:a16="http://schemas.microsoft.com/office/drawing/2014/main" id="{3571398E-11DB-43FB-B10A-7D28F1BC0E5D}"/>
              </a:ext>
            </a:extLst>
          </p:cNvPr>
          <p:cNvSpPr>
            <a:spLocks noGrp="1" noChangeArrowheads="1"/>
          </p:cNvSpPr>
          <p:nvPr>
            <p:ph type="title"/>
          </p:nvPr>
        </p:nvSpPr>
        <p:spPr/>
        <p:txBody>
          <a:bodyPr/>
          <a:lstStyle/>
          <a:p>
            <a:pPr eaLnBrk="1" fontAlgn="auto" hangingPunct="1">
              <a:spcAft>
                <a:spcPts val="0"/>
              </a:spcAft>
              <a:defRPr/>
            </a:pPr>
            <a:r>
              <a:rPr lang="en-US"/>
              <a:t>Tool: Objective Tree</a:t>
            </a:r>
          </a:p>
        </p:txBody>
      </p:sp>
      <p:sp>
        <p:nvSpPr>
          <p:cNvPr id="1027" name="Slide Number Placeholder 5">
            <a:extLst>
              <a:ext uri="{FF2B5EF4-FFF2-40B4-BE49-F238E27FC236}">
                <a16:creationId xmlns:a16="http://schemas.microsoft.com/office/drawing/2014/main" id="{2E4B323C-3426-463D-B02B-FB218B63831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42D2EC0-B536-4C75-8F83-622F0E42D686}" type="slidenum">
              <a:rPr lang="en-US" altLang="en-US"/>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3" name="Rectangle 3">
            <a:extLst>
              <a:ext uri="{FF2B5EF4-FFF2-40B4-BE49-F238E27FC236}">
                <a16:creationId xmlns:a16="http://schemas.microsoft.com/office/drawing/2014/main" id="{C6156539-4E66-4DD8-88AE-1C07265573E5}"/>
              </a:ext>
            </a:extLst>
          </p:cNvPr>
          <p:cNvSpPr>
            <a:spLocks noGrp="1" noChangeArrowheads="1"/>
          </p:cNvSpPr>
          <p:nvPr>
            <p:ph idx="1"/>
          </p:nvPr>
        </p:nvSpPr>
        <p:spPr/>
        <p:txBody>
          <a:bodyPr/>
          <a:lstStyle/>
          <a:p>
            <a:pPr eaLnBrk="1" hangingPunct="1"/>
            <a:r>
              <a:rPr lang="en-US" altLang="en-US"/>
              <a:t>Rank the needs to determine the relative importance of each of the needs.</a:t>
            </a:r>
          </a:p>
          <a:p>
            <a:pPr eaLnBrk="1" hangingPunct="1"/>
            <a:r>
              <a:rPr lang="en-US" altLang="en-US"/>
              <a:t>Systematically compare each need to all other needs.</a:t>
            </a:r>
          </a:p>
          <a:p>
            <a:pPr eaLnBrk="1" hangingPunct="1"/>
            <a:r>
              <a:rPr lang="en-US" altLang="en-US"/>
              <a:t>Who should do this?</a:t>
            </a:r>
          </a:p>
        </p:txBody>
      </p:sp>
      <p:sp>
        <p:nvSpPr>
          <p:cNvPr id="46082" name="AutoShape 2">
            <a:extLst>
              <a:ext uri="{FF2B5EF4-FFF2-40B4-BE49-F238E27FC236}">
                <a16:creationId xmlns:a16="http://schemas.microsoft.com/office/drawing/2014/main" id="{309E4A4C-E614-4BD3-8A3F-55622F2BA562}"/>
              </a:ext>
            </a:extLst>
          </p:cNvPr>
          <p:cNvSpPr>
            <a:spLocks noGrp="1" noChangeArrowheads="1"/>
          </p:cNvSpPr>
          <p:nvPr>
            <p:ph type="title"/>
          </p:nvPr>
        </p:nvSpPr>
        <p:spPr/>
        <p:txBody>
          <a:bodyPr/>
          <a:lstStyle/>
          <a:p>
            <a:pPr eaLnBrk="1" fontAlgn="auto" hangingPunct="1">
              <a:spcAft>
                <a:spcPts val="0"/>
              </a:spcAft>
              <a:defRPr/>
            </a:pPr>
            <a:r>
              <a:rPr lang="en-US"/>
              <a:t>Step 4: Rank the Needs</a:t>
            </a:r>
          </a:p>
        </p:txBody>
      </p:sp>
      <p:sp>
        <p:nvSpPr>
          <p:cNvPr id="35843" name="Slide Number Placeholder 5">
            <a:extLst>
              <a:ext uri="{FF2B5EF4-FFF2-40B4-BE49-F238E27FC236}">
                <a16:creationId xmlns:a16="http://schemas.microsoft.com/office/drawing/2014/main" id="{CEA74082-F305-4FA9-9775-C325609F8B4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3CD8256-EA3A-4937-8FF2-DF4A6C7D7AFD}" type="slidenum">
              <a:rPr lang="en-US" altLang="en-US"/>
              <a:pPr/>
              <a:t>22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2">
            <a:extLst>
              <a:ext uri="{FF2B5EF4-FFF2-40B4-BE49-F238E27FC236}">
                <a16:creationId xmlns:a16="http://schemas.microsoft.com/office/drawing/2014/main" id="{FC6D2771-D0B2-4F8D-B822-FDF8EA187070}"/>
              </a:ext>
            </a:extLst>
          </p:cNvPr>
          <p:cNvSpPr>
            <a:spLocks noGrp="1" noChangeArrowheads="1"/>
          </p:cNvSpPr>
          <p:nvPr>
            <p:ph type="title"/>
          </p:nvPr>
        </p:nvSpPr>
        <p:spPr>
          <a:xfrm>
            <a:off x="762000" y="228600"/>
            <a:ext cx="7543800" cy="685800"/>
          </a:xfrm>
        </p:spPr>
        <p:txBody>
          <a:bodyPr/>
          <a:lstStyle/>
          <a:p>
            <a:pPr eaLnBrk="1" fontAlgn="auto" hangingPunct="1">
              <a:spcAft>
                <a:spcPts val="0"/>
              </a:spcAft>
              <a:defRPr/>
            </a:pPr>
            <a:r>
              <a:rPr lang="en-US" sz="3200" dirty="0"/>
              <a:t>Tool: Pairwise Comparison Matrix</a:t>
            </a:r>
          </a:p>
        </p:txBody>
      </p:sp>
      <p:graphicFrame>
        <p:nvGraphicFramePr>
          <p:cNvPr id="47143" name="Group 39">
            <a:extLst>
              <a:ext uri="{FF2B5EF4-FFF2-40B4-BE49-F238E27FC236}">
                <a16:creationId xmlns:a16="http://schemas.microsoft.com/office/drawing/2014/main" id="{4705F435-A7D4-46F1-99A6-90F1BC5749B2}"/>
              </a:ext>
            </a:extLst>
          </p:cNvPr>
          <p:cNvGraphicFramePr>
            <a:graphicFrameLocks noGrp="1"/>
          </p:cNvGraphicFramePr>
          <p:nvPr>
            <p:ph type="tbl" idx="1"/>
          </p:nvPr>
        </p:nvGraphicFramePr>
        <p:xfrm>
          <a:off x="838200" y="1295400"/>
          <a:ext cx="7693025" cy="4856163"/>
        </p:xfrm>
        <a:graphic>
          <a:graphicData uri="http://schemas.openxmlformats.org/drawingml/2006/table">
            <a:tbl>
              <a:tblPr/>
              <a:tblGrid>
                <a:gridCol w="1538288">
                  <a:extLst>
                    <a:ext uri="{9D8B030D-6E8A-4147-A177-3AD203B41FA5}">
                      <a16:colId xmlns:a16="http://schemas.microsoft.com/office/drawing/2014/main" val="20000"/>
                    </a:ext>
                  </a:extLst>
                </a:gridCol>
                <a:gridCol w="1538287">
                  <a:extLst>
                    <a:ext uri="{9D8B030D-6E8A-4147-A177-3AD203B41FA5}">
                      <a16:colId xmlns:a16="http://schemas.microsoft.com/office/drawing/2014/main" val="20001"/>
                    </a:ext>
                  </a:extLst>
                </a:gridCol>
                <a:gridCol w="1539875">
                  <a:extLst>
                    <a:ext uri="{9D8B030D-6E8A-4147-A177-3AD203B41FA5}">
                      <a16:colId xmlns:a16="http://schemas.microsoft.com/office/drawing/2014/main" val="20002"/>
                    </a:ext>
                  </a:extLst>
                </a:gridCol>
                <a:gridCol w="1538288">
                  <a:extLst>
                    <a:ext uri="{9D8B030D-6E8A-4147-A177-3AD203B41FA5}">
                      <a16:colId xmlns:a16="http://schemas.microsoft.com/office/drawing/2014/main" val="20003"/>
                    </a:ext>
                  </a:extLst>
                </a:gridCol>
                <a:gridCol w="1538287">
                  <a:extLst>
                    <a:ext uri="{9D8B030D-6E8A-4147-A177-3AD203B41FA5}">
                      <a16:colId xmlns:a16="http://schemas.microsoft.com/office/drawing/2014/main" val="20004"/>
                    </a:ext>
                  </a:extLst>
                </a:gridCol>
              </a:tblGrid>
              <a:tr h="119861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400" b="0" i="0" u="none" strike="noStrike" cap="none" normalizeH="0" baseline="0">
                        <a:ln>
                          <a:noFill/>
                        </a:ln>
                        <a:solidFill>
                          <a:srgbClr val="000000"/>
                        </a:solidFill>
                        <a:effectLst/>
                        <a:latin typeface="Arial" charset="0"/>
                      </a:endParaRPr>
                    </a:p>
                  </a:txBody>
                  <a:tcPr marT="45722" marB="4572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rgbClr val="000000"/>
                          </a:solidFill>
                          <a:effectLst/>
                          <a:latin typeface="Arial" charset="0"/>
                        </a:rPr>
                        <a:t>High-Quality Audio</a:t>
                      </a: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rgbClr val="000000"/>
                          </a:solidFill>
                          <a:effectLst/>
                          <a:latin typeface="Arial" charset="0"/>
                        </a:rPr>
                        <a:t>Portable</a:t>
                      </a: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rgbClr val="000000"/>
                          </a:solidFill>
                          <a:effectLst/>
                          <a:latin typeface="Arial" charset="0"/>
                        </a:rPr>
                        <a:t>Easy-to-Use</a:t>
                      </a: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rgbClr val="000000"/>
                          </a:solidFill>
                          <a:effectLst/>
                          <a:latin typeface="Arial" charset="0"/>
                        </a:rPr>
                        <a:t>Score</a:t>
                      </a:r>
                    </a:p>
                  </a:txBody>
                  <a:tcPr marT="45722" marB="4572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97022">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rgbClr val="000000"/>
                          </a:solidFill>
                          <a:effectLst/>
                          <a:latin typeface="Arial" charset="0"/>
                        </a:rPr>
                        <a:t>High-Quality Audio</a:t>
                      </a:r>
                    </a:p>
                  </a:txBody>
                  <a:tcPr marT="45722" marB="4572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400" b="0" i="0" u="none" strike="noStrike" cap="none" normalizeH="0" baseline="0">
                        <a:ln>
                          <a:noFill/>
                        </a:ln>
                        <a:solidFill>
                          <a:srgbClr val="000000"/>
                        </a:solidFill>
                        <a:effectLst/>
                        <a:latin typeface="Arial" charset="0"/>
                      </a:endParaRP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400" b="0" i="0" u="none" strike="noStrike" cap="none" normalizeH="0" baseline="0">
                        <a:ln>
                          <a:noFill/>
                        </a:ln>
                        <a:solidFill>
                          <a:srgbClr val="000000"/>
                        </a:solidFill>
                        <a:effectLst/>
                        <a:latin typeface="Arial" charset="0"/>
                      </a:endParaRP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400" b="0" i="0" u="none" strike="noStrike" cap="none" normalizeH="0" baseline="0">
                        <a:ln>
                          <a:noFill/>
                        </a:ln>
                        <a:solidFill>
                          <a:srgbClr val="000000"/>
                        </a:solidFill>
                        <a:effectLst/>
                        <a:latin typeface="Arial" charset="0"/>
                      </a:endParaRP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400" b="0" i="0" u="none" strike="noStrike" cap="none" normalizeH="0" baseline="0">
                        <a:ln>
                          <a:noFill/>
                        </a:ln>
                        <a:solidFill>
                          <a:srgbClr val="000000"/>
                        </a:solidFill>
                        <a:effectLst/>
                        <a:latin typeface="Arial" charset="0"/>
                      </a:endParaRPr>
                    </a:p>
                  </a:txBody>
                  <a:tcPr marT="45722" marB="4572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9861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rgbClr val="000000"/>
                          </a:solidFill>
                          <a:effectLst/>
                          <a:latin typeface="Arial" charset="0"/>
                        </a:rPr>
                        <a:t>Portable</a:t>
                      </a:r>
                    </a:p>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400" b="0" i="0" u="none" strike="noStrike" cap="none" normalizeH="0" baseline="0">
                        <a:ln>
                          <a:noFill/>
                        </a:ln>
                        <a:solidFill>
                          <a:srgbClr val="000000"/>
                        </a:solidFill>
                        <a:effectLst/>
                        <a:latin typeface="Arial" charset="0"/>
                      </a:endParaRPr>
                    </a:p>
                  </a:txBody>
                  <a:tcPr marT="45722" marB="4572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400" b="0" i="0" u="none" strike="noStrike" cap="none" normalizeH="0" baseline="0">
                        <a:ln>
                          <a:noFill/>
                        </a:ln>
                        <a:solidFill>
                          <a:srgbClr val="000000"/>
                        </a:solidFill>
                        <a:effectLst/>
                        <a:latin typeface="Arial" charset="0"/>
                      </a:endParaRP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400" b="0" i="0" u="none" strike="noStrike" cap="none" normalizeH="0" baseline="0">
                        <a:ln>
                          <a:noFill/>
                        </a:ln>
                        <a:solidFill>
                          <a:srgbClr val="000000"/>
                        </a:solidFill>
                        <a:effectLst/>
                        <a:latin typeface="Arial" charset="0"/>
                      </a:endParaRP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400" b="0" i="0" u="none" strike="noStrike" cap="none" normalizeH="0" baseline="0">
                        <a:ln>
                          <a:noFill/>
                        </a:ln>
                        <a:solidFill>
                          <a:srgbClr val="000000"/>
                        </a:solidFill>
                        <a:effectLst/>
                        <a:latin typeface="Arial" charset="0"/>
                      </a:endParaRP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400" b="0" i="0" u="none" strike="noStrike" cap="none" normalizeH="0" baseline="0">
                        <a:ln>
                          <a:noFill/>
                        </a:ln>
                        <a:solidFill>
                          <a:srgbClr val="000000"/>
                        </a:solidFill>
                        <a:effectLst/>
                        <a:latin typeface="Arial" charset="0"/>
                      </a:endParaRPr>
                    </a:p>
                  </a:txBody>
                  <a:tcPr marT="45722" marB="4572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61921">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rgbClr val="000000"/>
                          </a:solidFill>
                          <a:effectLst/>
                          <a:latin typeface="Arial" charset="0"/>
                        </a:rPr>
                        <a:t>Easy-to-Use</a:t>
                      </a:r>
                    </a:p>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400" b="0" i="0" u="none" strike="noStrike" cap="none" normalizeH="0" baseline="0">
                        <a:ln>
                          <a:noFill/>
                        </a:ln>
                        <a:solidFill>
                          <a:srgbClr val="000000"/>
                        </a:solidFill>
                        <a:effectLst/>
                        <a:latin typeface="Arial" charset="0"/>
                      </a:endParaRPr>
                    </a:p>
                  </a:txBody>
                  <a:tcPr marT="45722" marB="4572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400" b="0" i="0" u="none" strike="noStrike" cap="none" normalizeH="0" baseline="0">
                        <a:ln>
                          <a:noFill/>
                        </a:ln>
                        <a:solidFill>
                          <a:srgbClr val="000000"/>
                        </a:solidFill>
                        <a:effectLst/>
                        <a:latin typeface="Arial" charset="0"/>
                      </a:endParaRP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400" b="0" i="0" u="none" strike="noStrike" cap="none" normalizeH="0" baseline="0">
                        <a:ln>
                          <a:noFill/>
                        </a:ln>
                        <a:solidFill>
                          <a:srgbClr val="000000"/>
                        </a:solidFill>
                        <a:effectLst/>
                        <a:latin typeface="Arial" charset="0"/>
                      </a:endParaRP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400" b="0" i="0" u="none" strike="noStrike" cap="none" normalizeH="0" baseline="0">
                        <a:ln>
                          <a:noFill/>
                        </a:ln>
                        <a:solidFill>
                          <a:srgbClr val="000000"/>
                        </a:solidFill>
                        <a:effectLst/>
                        <a:latin typeface="Arial" charset="0"/>
                      </a:endParaRP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400" b="0" i="0" u="none" strike="noStrike" cap="none" normalizeH="0" baseline="0">
                        <a:ln>
                          <a:noFill/>
                        </a:ln>
                        <a:solidFill>
                          <a:srgbClr val="000000"/>
                        </a:solidFill>
                        <a:effectLst/>
                        <a:latin typeface="Arial" charset="0"/>
                      </a:endParaRPr>
                    </a:p>
                  </a:txBody>
                  <a:tcPr marT="45722" marB="4572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6899" name="Slide Number Placeholder 5">
            <a:extLst>
              <a:ext uri="{FF2B5EF4-FFF2-40B4-BE49-F238E27FC236}">
                <a16:creationId xmlns:a16="http://schemas.microsoft.com/office/drawing/2014/main" id="{44FB7049-96E2-44EB-B6BB-F59140AEBE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A1A15C4-7CDF-4F65-B3C3-5B796C8DD54D}" type="slidenum">
              <a:rPr lang="en-US" altLang="en-US"/>
              <a:pPr/>
              <a:t>23</a:t>
            </a:fld>
            <a:endParaRPr lang="en-US" altLang="en-US"/>
          </a:p>
        </p:txBody>
      </p:sp>
      <p:sp>
        <p:nvSpPr>
          <p:cNvPr id="5" name="Slide Number Placeholder 5">
            <a:extLst>
              <a:ext uri="{FF2B5EF4-FFF2-40B4-BE49-F238E27FC236}">
                <a16:creationId xmlns:a16="http://schemas.microsoft.com/office/drawing/2014/main" id="{F6723DEF-9876-490F-A072-C79E8BB3A9A5}"/>
              </a:ext>
            </a:extLst>
          </p:cNvPr>
          <p:cNvSpPr txBox="1">
            <a:spLocks/>
          </p:cNvSpPr>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anchor="b"/>
          <a:lstStyle>
            <a:defPPr>
              <a:defRPr lang="en-US"/>
            </a:defPPr>
            <a:lvl1pPr algn="r" rtl="0" eaLnBrk="1" fontAlgn="base" latinLnBrk="0" hangingPunct="1">
              <a:spcBef>
                <a:spcPct val="0"/>
              </a:spcBef>
              <a:spcAft>
                <a:spcPct val="0"/>
              </a:spcAft>
              <a:defRPr kumimoji="0" sz="1000" b="0" kern="1200">
                <a:solidFill>
                  <a:schemeClr val="tx1"/>
                </a:solidFill>
                <a:latin typeface="Arial" panose="020B0604020202020204"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anose="020B0604020202020204" pitchFamily="34" charset="0"/>
                <a:ea typeface="+mn-ea"/>
                <a:cs typeface="+mn-cs"/>
              </a:defRPr>
            </a:lvl9pPr>
          </a:lstStyle>
          <a:p>
            <a:fld id="{42CA5050-4763-4F36-B4A1-BAD5D5C1B22C}" type="slidenum">
              <a:rPr lang="en-US" altLang="en-US" smtClean="0"/>
              <a:pPr/>
              <a:t>23</a:t>
            </a:fld>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a:extLst>
              <a:ext uri="{FF2B5EF4-FFF2-40B4-BE49-F238E27FC236}">
                <a16:creationId xmlns:a16="http://schemas.microsoft.com/office/drawing/2014/main" id="{FA128E86-5EA8-4C15-8254-9BDDA4350E37}"/>
              </a:ext>
            </a:extLst>
          </p:cNvPr>
          <p:cNvSpPr>
            <a:spLocks noGrp="1" noChangeArrowheads="1"/>
          </p:cNvSpPr>
          <p:nvPr>
            <p:ph idx="1"/>
          </p:nvPr>
        </p:nvSpPr>
        <p:spPr/>
        <p:txBody>
          <a:bodyPr/>
          <a:lstStyle/>
          <a:p>
            <a:pPr eaLnBrk="1" hangingPunct="1"/>
            <a:r>
              <a:rPr lang="en-US" altLang="en-US"/>
              <a:t>This is just a process that embodies a good practice. </a:t>
            </a:r>
          </a:p>
          <a:p>
            <a:pPr eaLnBrk="1" hangingPunct="1"/>
            <a:r>
              <a:rPr lang="en-US" altLang="en-US"/>
              <a:t>It is ultimately for making decisions about what is important to the end-user.</a:t>
            </a:r>
          </a:p>
          <a:p>
            <a:pPr eaLnBrk="1" hangingPunct="1"/>
            <a:r>
              <a:rPr lang="en-US" altLang="en-US"/>
              <a:t>In the end ask yourself – “Does this make sense?”  If not, you should make it so that it does or determine why not.</a:t>
            </a:r>
          </a:p>
        </p:txBody>
      </p:sp>
      <p:sp>
        <p:nvSpPr>
          <p:cNvPr id="48130" name="AutoShape 2">
            <a:extLst>
              <a:ext uri="{FF2B5EF4-FFF2-40B4-BE49-F238E27FC236}">
                <a16:creationId xmlns:a16="http://schemas.microsoft.com/office/drawing/2014/main" id="{336E99BD-D472-49BA-B316-D012AE2365FA}"/>
              </a:ext>
            </a:extLst>
          </p:cNvPr>
          <p:cNvSpPr>
            <a:spLocks noGrp="1" noChangeArrowheads="1"/>
          </p:cNvSpPr>
          <p:nvPr>
            <p:ph type="title"/>
          </p:nvPr>
        </p:nvSpPr>
        <p:spPr/>
        <p:txBody>
          <a:bodyPr/>
          <a:lstStyle/>
          <a:p>
            <a:pPr eaLnBrk="1" fontAlgn="auto" hangingPunct="1">
              <a:spcAft>
                <a:spcPts val="0"/>
              </a:spcAft>
              <a:defRPr/>
            </a:pPr>
            <a:r>
              <a:rPr lang="en-US"/>
              <a:t>Step 5: Review the Outcomes</a:t>
            </a:r>
          </a:p>
        </p:txBody>
      </p:sp>
      <p:sp>
        <p:nvSpPr>
          <p:cNvPr id="37891" name="Slide Number Placeholder 5">
            <a:extLst>
              <a:ext uri="{FF2B5EF4-FFF2-40B4-BE49-F238E27FC236}">
                <a16:creationId xmlns:a16="http://schemas.microsoft.com/office/drawing/2014/main" id="{A5B965F8-CC08-4960-9717-25FB1A77B4E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502E292-0B27-43B3-9480-228A5BE24637}" type="slidenum">
              <a:rPr lang="en-US" altLang="en-US"/>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id="{C8439D51-E15D-42F2-9B85-460EF3648A7E}"/>
              </a:ext>
            </a:extLst>
          </p:cNvPr>
          <p:cNvSpPr>
            <a:spLocks noGrp="1" noChangeArrowheads="1"/>
          </p:cNvSpPr>
          <p:nvPr>
            <p:ph idx="1"/>
          </p:nvPr>
        </p:nvSpPr>
        <p:spPr/>
        <p:txBody>
          <a:bodyPr/>
          <a:lstStyle/>
          <a:p>
            <a:pPr marL="533400" indent="-533400" eaLnBrk="1" hangingPunct="1">
              <a:buFont typeface="Wingdings" panose="05000000000000000000" pitchFamily="2" charset="2"/>
              <a:buAutoNum type="arabicPeriod"/>
            </a:pPr>
            <a:r>
              <a:rPr lang="en-US" altLang="en-US"/>
              <a:t>Gather Raw Data (Customers, end-users)</a:t>
            </a:r>
          </a:p>
          <a:p>
            <a:pPr marL="533400" indent="-533400" eaLnBrk="1" hangingPunct="1">
              <a:buFont typeface="Wingdings" panose="05000000000000000000" pitchFamily="2" charset="2"/>
              <a:buAutoNum type="arabicPeriod"/>
            </a:pPr>
            <a:r>
              <a:rPr lang="en-US" altLang="en-US"/>
              <a:t>Translate into Marketing Requirements.</a:t>
            </a:r>
          </a:p>
          <a:p>
            <a:pPr marL="533400" indent="-533400" eaLnBrk="1" hangingPunct="1">
              <a:buFont typeface="Wingdings" panose="05000000000000000000" pitchFamily="2" charset="2"/>
              <a:buAutoNum type="arabicPeriod"/>
            </a:pPr>
            <a:r>
              <a:rPr lang="en-US" altLang="en-US"/>
              <a:t>Organize need into Hierarchy (Functional Similarity)</a:t>
            </a:r>
          </a:p>
          <a:p>
            <a:pPr marL="533400" indent="-533400" eaLnBrk="1" hangingPunct="1">
              <a:buFont typeface="Wingdings" panose="05000000000000000000" pitchFamily="2" charset="2"/>
              <a:buAutoNum type="arabicPeriod"/>
            </a:pPr>
            <a:r>
              <a:rPr lang="en-US" altLang="en-US"/>
              <a:t>Rank Needs (Pairwise comparison – at each level)</a:t>
            </a:r>
          </a:p>
          <a:p>
            <a:pPr marL="533400" indent="-533400" eaLnBrk="1" hangingPunct="1">
              <a:buFont typeface="Wingdings" panose="05000000000000000000" pitchFamily="2" charset="2"/>
              <a:buAutoNum type="arabicPeriod"/>
            </a:pPr>
            <a:r>
              <a:rPr lang="en-US" altLang="en-US"/>
              <a:t>Review the outcomes</a:t>
            </a:r>
          </a:p>
          <a:p>
            <a:pPr marL="533400" indent="-533400" eaLnBrk="1" hangingPunct="1">
              <a:buFont typeface="Wingdings" panose="05000000000000000000" pitchFamily="2" charset="2"/>
              <a:buAutoNum type="arabicPeriod"/>
            </a:pPr>
            <a:endParaRPr lang="en-US" altLang="en-US"/>
          </a:p>
          <a:p>
            <a:pPr marL="533400" indent="-533400" eaLnBrk="1" hangingPunct="1">
              <a:buFont typeface="Wingdings" panose="05000000000000000000" pitchFamily="2" charset="2"/>
              <a:buNone/>
            </a:pPr>
            <a:r>
              <a:rPr lang="en-US" altLang="en-US" b="1"/>
              <a:t>YES – </a:t>
            </a:r>
            <a:r>
              <a:rPr lang="en-US" altLang="en-US"/>
              <a:t>you will apply this to your design project!</a:t>
            </a:r>
            <a:endParaRPr lang="en-US" altLang="en-US" b="1"/>
          </a:p>
        </p:txBody>
      </p:sp>
      <p:sp>
        <p:nvSpPr>
          <p:cNvPr id="50178" name="AutoShape 2">
            <a:extLst>
              <a:ext uri="{FF2B5EF4-FFF2-40B4-BE49-F238E27FC236}">
                <a16:creationId xmlns:a16="http://schemas.microsoft.com/office/drawing/2014/main" id="{D11CF432-6196-4C2E-A10F-892CB173C963}"/>
              </a:ext>
            </a:extLst>
          </p:cNvPr>
          <p:cNvSpPr>
            <a:spLocks noGrp="1" noChangeArrowheads="1"/>
          </p:cNvSpPr>
          <p:nvPr>
            <p:ph type="title"/>
          </p:nvPr>
        </p:nvSpPr>
        <p:spPr/>
        <p:txBody>
          <a:bodyPr/>
          <a:lstStyle/>
          <a:p>
            <a:pPr eaLnBrk="1" fontAlgn="auto" hangingPunct="1">
              <a:spcAft>
                <a:spcPts val="0"/>
              </a:spcAft>
              <a:defRPr/>
            </a:pPr>
            <a:r>
              <a:rPr lang="en-US"/>
              <a:t>Let Review: Needs ID Process</a:t>
            </a:r>
          </a:p>
        </p:txBody>
      </p:sp>
      <p:sp>
        <p:nvSpPr>
          <p:cNvPr id="38915" name="Slide Number Placeholder 5">
            <a:extLst>
              <a:ext uri="{FF2B5EF4-FFF2-40B4-BE49-F238E27FC236}">
                <a16:creationId xmlns:a16="http://schemas.microsoft.com/office/drawing/2014/main" id="{2B037E83-F6DC-45F2-9713-EA78FD86999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219E080-55A0-4619-9C01-D9B7BDA964A0}" type="slidenum">
              <a:rPr lang="en-US" altLang="en-US"/>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9" name="Rectangle 3">
            <a:extLst>
              <a:ext uri="{FF2B5EF4-FFF2-40B4-BE49-F238E27FC236}">
                <a16:creationId xmlns:a16="http://schemas.microsoft.com/office/drawing/2014/main" id="{40C35A98-8DDA-4AF3-9E09-546415BFBA6D}"/>
              </a:ext>
            </a:extLst>
          </p:cNvPr>
          <p:cNvSpPr>
            <a:spLocks noGrp="1" noChangeArrowheads="1"/>
          </p:cNvSpPr>
          <p:nvPr>
            <p:ph idx="1"/>
          </p:nvPr>
        </p:nvSpPr>
        <p:spPr/>
        <p:txBody>
          <a:bodyPr/>
          <a:lstStyle/>
          <a:p>
            <a:pPr eaLnBrk="1" hangingPunct="1"/>
            <a:r>
              <a:rPr lang="en-US" altLang="en-US" sz="3200" b="1"/>
              <a:t>You</a:t>
            </a:r>
            <a:r>
              <a:rPr lang="en-US" altLang="en-US" sz="3200"/>
              <a:t> need to become the experts on the problem and state-of-the-art in this area.</a:t>
            </a:r>
          </a:p>
          <a:p>
            <a:pPr eaLnBrk="1" hangingPunct="1"/>
            <a:r>
              <a:rPr lang="en-US" altLang="en-US" sz="3200"/>
              <a:t>If you don’t, then you re-invent the wheel</a:t>
            </a:r>
          </a:p>
          <a:p>
            <a:pPr eaLnBrk="1" hangingPunct="1"/>
            <a:r>
              <a:rPr lang="en-US" altLang="en-US" sz="3200"/>
              <a:t>If you don’t, then you don’t look too smart.</a:t>
            </a:r>
          </a:p>
        </p:txBody>
      </p:sp>
      <p:sp>
        <p:nvSpPr>
          <p:cNvPr id="55298" name="AutoShape 2">
            <a:extLst>
              <a:ext uri="{FF2B5EF4-FFF2-40B4-BE49-F238E27FC236}">
                <a16:creationId xmlns:a16="http://schemas.microsoft.com/office/drawing/2014/main" id="{58B0116A-1C38-4D3D-8F4E-FB839134A667}"/>
              </a:ext>
            </a:extLst>
          </p:cNvPr>
          <p:cNvSpPr>
            <a:spLocks noGrp="1" noChangeArrowheads="1"/>
          </p:cNvSpPr>
          <p:nvPr>
            <p:ph type="title"/>
          </p:nvPr>
        </p:nvSpPr>
        <p:spPr/>
        <p:txBody>
          <a:bodyPr/>
          <a:lstStyle/>
          <a:p>
            <a:pPr eaLnBrk="1" fontAlgn="auto" hangingPunct="1">
              <a:spcAft>
                <a:spcPts val="0"/>
              </a:spcAft>
              <a:defRPr/>
            </a:pPr>
            <a:r>
              <a:rPr lang="en-US"/>
              <a:t>2.5 Research Survey</a:t>
            </a:r>
          </a:p>
        </p:txBody>
      </p:sp>
      <p:sp>
        <p:nvSpPr>
          <p:cNvPr id="39939" name="Slide Number Placeholder 5">
            <a:extLst>
              <a:ext uri="{FF2B5EF4-FFF2-40B4-BE49-F238E27FC236}">
                <a16:creationId xmlns:a16="http://schemas.microsoft.com/office/drawing/2014/main" id="{FCDC55BD-547C-4C20-98CD-42BE9D9CBCA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D2E713-B5A5-45B4-9CED-B750EBB6F2F4}" type="slidenum">
              <a:rPr lang="en-US" altLang="en-US"/>
              <a:pPr/>
              <a:t>26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Rectangle 3">
            <a:extLst>
              <a:ext uri="{FF2B5EF4-FFF2-40B4-BE49-F238E27FC236}">
                <a16:creationId xmlns:a16="http://schemas.microsoft.com/office/drawing/2014/main" id="{894C058A-1D7E-4F13-9189-A7EDD61D684A}"/>
              </a:ext>
            </a:extLst>
          </p:cNvPr>
          <p:cNvSpPr>
            <a:spLocks noGrp="1" noChangeArrowheads="1"/>
          </p:cNvSpPr>
          <p:nvPr>
            <p:ph idx="1"/>
          </p:nvPr>
        </p:nvSpPr>
        <p:spPr/>
        <p:txBody>
          <a:bodyPr/>
          <a:lstStyle/>
          <a:p>
            <a:pPr eaLnBrk="1" hangingPunct="1">
              <a:spcAft>
                <a:spcPts val="600"/>
              </a:spcAft>
            </a:pPr>
            <a:r>
              <a:rPr lang="en-US" altLang="en-US"/>
              <a:t>What is the basic theory behind the concept?</a:t>
            </a:r>
          </a:p>
          <a:p>
            <a:pPr eaLnBrk="1" hangingPunct="1">
              <a:spcAft>
                <a:spcPts val="600"/>
              </a:spcAft>
            </a:pPr>
            <a:r>
              <a:rPr lang="en-US" altLang="en-US"/>
              <a:t>How is it currently being done?</a:t>
            </a:r>
          </a:p>
          <a:p>
            <a:pPr eaLnBrk="1" hangingPunct="1">
              <a:spcAft>
                <a:spcPts val="600"/>
              </a:spcAft>
            </a:pPr>
            <a:r>
              <a:rPr lang="en-US" altLang="en-US"/>
              <a:t>What are the limitations of the current designs or technology?</a:t>
            </a:r>
          </a:p>
          <a:p>
            <a:pPr eaLnBrk="1" hangingPunct="1">
              <a:spcAft>
                <a:spcPts val="600"/>
              </a:spcAft>
            </a:pPr>
            <a:r>
              <a:rPr lang="en-US" altLang="en-US"/>
              <a:t>What are the similarities/differences between your concept and current systems?</a:t>
            </a:r>
          </a:p>
          <a:p>
            <a:pPr eaLnBrk="1" hangingPunct="1">
              <a:spcAft>
                <a:spcPts val="600"/>
              </a:spcAft>
            </a:pPr>
            <a:r>
              <a:rPr lang="en-US" altLang="en-US"/>
              <a:t>Are there existing or patented systems that are relevant to the design?</a:t>
            </a:r>
          </a:p>
        </p:txBody>
      </p:sp>
      <p:sp>
        <p:nvSpPr>
          <p:cNvPr id="56322" name="AutoShape 2">
            <a:extLst>
              <a:ext uri="{FF2B5EF4-FFF2-40B4-BE49-F238E27FC236}">
                <a16:creationId xmlns:a16="http://schemas.microsoft.com/office/drawing/2014/main" id="{BA180F9D-BE93-4EFF-A64C-277C85630333}"/>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a:t>Objectives of the Research Survey</a:t>
            </a:r>
          </a:p>
        </p:txBody>
      </p:sp>
      <p:sp>
        <p:nvSpPr>
          <p:cNvPr id="40963" name="Slide Number Placeholder 5">
            <a:extLst>
              <a:ext uri="{FF2B5EF4-FFF2-40B4-BE49-F238E27FC236}">
                <a16:creationId xmlns:a16="http://schemas.microsoft.com/office/drawing/2014/main" id="{47B4FA4E-C052-422B-955A-7371AC513C9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7FD4DE5-825A-4800-B3C7-FE48D5A9740E}" type="slidenum">
              <a:rPr lang="en-US" altLang="en-US"/>
              <a:pPr/>
              <a:t>27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a:extLst>
              <a:ext uri="{FF2B5EF4-FFF2-40B4-BE49-F238E27FC236}">
                <a16:creationId xmlns:a16="http://schemas.microsoft.com/office/drawing/2014/main" id="{3570D67F-3BFA-4BB0-B733-7B87BD156EF4}"/>
              </a:ext>
            </a:extLst>
          </p:cNvPr>
          <p:cNvSpPr>
            <a:spLocks noGrp="1" noChangeArrowheads="1"/>
          </p:cNvSpPr>
          <p:nvPr>
            <p:ph idx="1"/>
          </p:nvPr>
        </p:nvSpPr>
        <p:spPr/>
        <p:txBody>
          <a:bodyPr/>
          <a:lstStyle/>
          <a:p>
            <a:pPr eaLnBrk="1" hangingPunct="1">
              <a:lnSpc>
                <a:spcPct val="80000"/>
              </a:lnSpc>
              <a:buFont typeface="Wingdings" panose="05000000000000000000" pitchFamily="2" charset="2"/>
              <a:buNone/>
            </a:pPr>
            <a:r>
              <a:rPr lang="en-US" altLang="en-US" sz="3600"/>
              <a:t>See the book</a:t>
            </a:r>
          </a:p>
          <a:p>
            <a:pPr lvl="1" eaLnBrk="1" hangingPunct="1">
              <a:lnSpc>
                <a:spcPct val="80000"/>
              </a:lnSpc>
            </a:pPr>
            <a:r>
              <a:rPr lang="en-US" altLang="en-US" sz="3200"/>
              <a:t>Internet resources</a:t>
            </a:r>
          </a:p>
          <a:p>
            <a:pPr lvl="1" eaLnBrk="1" hangingPunct="1">
              <a:lnSpc>
                <a:spcPct val="80000"/>
              </a:lnSpc>
            </a:pPr>
            <a:r>
              <a:rPr lang="en-US" altLang="en-US" sz="3200"/>
              <a:t>Electrical and computer engineering type.</a:t>
            </a:r>
          </a:p>
          <a:p>
            <a:pPr lvl="1" eaLnBrk="1" hangingPunct="1">
              <a:lnSpc>
                <a:spcPct val="80000"/>
              </a:lnSpc>
            </a:pPr>
            <a:r>
              <a:rPr lang="en-US" altLang="en-US" sz="3200"/>
              <a:t>Government resources</a:t>
            </a:r>
          </a:p>
          <a:p>
            <a:pPr lvl="1" eaLnBrk="1" hangingPunct="1">
              <a:lnSpc>
                <a:spcPct val="80000"/>
              </a:lnSpc>
            </a:pPr>
            <a:r>
              <a:rPr lang="en-US" altLang="en-US" sz="3200"/>
              <a:t>Journal and conference papers.</a:t>
            </a:r>
          </a:p>
        </p:txBody>
      </p:sp>
      <p:sp>
        <p:nvSpPr>
          <p:cNvPr id="8194" name="AutoShape 2">
            <a:extLst>
              <a:ext uri="{FF2B5EF4-FFF2-40B4-BE49-F238E27FC236}">
                <a16:creationId xmlns:a16="http://schemas.microsoft.com/office/drawing/2014/main" id="{4E80CAF2-4702-47EC-BB65-CDC4524C3D0A}"/>
              </a:ext>
            </a:extLst>
          </p:cNvPr>
          <p:cNvSpPr>
            <a:spLocks noGrp="1" noChangeArrowheads="1"/>
          </p:cNvSpPr>
          <p:nvPr>
            <p:ph type="title"/>
          </p:nvPr>
        </p:nvSpPr>
        <p:spPr/>
        <p:txBody>
          <a:bodyPr/>
          <a:lstStyle/>
          <a:p>
            <a:pPr eaLnBrk="1" fontAlgn="auto" hangingPunct="1">
              <a:spcAft>
                <a:spcPts val="0"/>
              </a:spcAft>
              <a:defRPr/>
            </a:pPr>
            <a:r>
              <a:rPr lang="en-US"/>
              <a:t>Research Resources</a:t>
            </a:r>
          </a:p>
        </p:txBody>
      </p:sp>
      <p:sp>
        <p:nvSpPr>
          <p:cNvPr id="41987" name="Slide Number Placeholder 5">
            <a:extLst>
              <a:ext uri="{FF2B5EF4-FFF2-40B4-BE49-F238E27FC236}">
                <a16:creationId xmlns:a16="http://schemas.microsoft.com/office/drawing/2014/main" id="{AFACCAC2-797E-4A58-ADBF-F907A93AD40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FF5A511-A190-4846-BCA1-A7158049A78C}" type="slidenum">
              <a:rPr lang="en-US" altLang="en-US"/>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619352CE-B845-4251-8ACC-BD19061FC6B0}"/>
              </a:ext>
            </a:extLst>
          </p:cNvPr>
          <p:cNvSpPr>
            <a:spLocks noGrp="1" noChangeArrowheads="1"/>
          </p:cNvSpPr>
          <p:nvPr>
            <p:ph idx="1"/>
          </p:nvPr>
        </p:nvSpPr>
        <p:spPr/>
        <p:txBody>
          <a:bodyPr/>
          <a:lstStyle/>
          <a:p>
            <a:pPr eaLnBrk="1" hangingPunct="1">
              <a:buFont typeface="Wingdings 3" panose="05040102010807070707" pitchFamily="18" charset="2"/>
              <a:buNone/>
            </a:pPr>
            <a:r>
              <a:rPr lang="en-US" altLang="en-US"/>
              <a:t>The </a:t>
            </a:r>
            <a:r>
              <a:rPr lang="en-US" altLang="en-US" u="sng"/>
              <a:t>need statement </a:t>
            </a:r>
            <a:r>
              <a:rPr lang="en-US" altLang="en-US"/>
              <a:t>should</a:t>
            </a:r>
          </a:p>
          <a:p>
            <a:pPr eaLnBrk="1" hangingPunct="1"/>
            <a:r>
              <a:rPr lang="en-US" altLang="en-US"/>
              <a:t>Briefly and clearly state the need to be met</a:t>
            </a:r>
          </a:p>
          <a:p>
            <a:pPr eaLnBrk="1" hangingPunct="1"/>
            <a:r>
              <a:rPr lang="en-US" altLang="en-US"/>
              <a:t>Do not provide a solution to the problem</a:t>
            </a:r>
          </a:p>
          <a:p>
            <a:pPr eaLnBrk="1" hangingPunct="1"/>
            <a:r>
              <a:rPr lang="en-US" altLang="en-US"/>
              <a:t>Provide supporting statistics or anecdotes</a:t>
            </a:r>
          </a:p>
          <a:p>
            <a:pPr eaLnBrk="1" hangingPunct="1"/>
            <a:r>
              <a:rPr lang="en-US" altLang="en-US"/>
              <a:t>Describe current limitations</a:t>
            </a:r>
          </a:p>
          <a:p>
            <a:pPr eaLnBrk="1" hangingPunct="1"/>
            <a:r>
              <a:rPr lang="en-US" altLang="en-US"/>
              <a:t>Describe any supporting processes.</a:t>
            </a:r>
          </a:p>
        </p:txBody>
      </p:sp>
      <p:sp>
        <p:nvSpPr>
          <p:cNvPr id="58370" name="AutoShape 2">
            <a:extLst>
              <a:ext uri="{FF2B5EF4-FFF2-40B4-BE49-F238E27FC236}">
                <a16:creationId xmlns:a16="http://schemas.microsoft.com/office/drawing/2014/main" id="{84E946C6-32ED-474A-AABF-9A63C539EAF7}"/>
              </a:ext>
            </a:extLst>
          </p:cNvPr>
          <p:cNvSpPr>
            <a:spLocks noGrp="1" noChangeArrowheads="1"/>
          </p:cNvSpPr>
          <p:nvPr>
            <p:ph type="title"/>
          </p:nvPr>
        </p:nvSpPr>
        <p:spPr/>
        <p:txBody>
          <a:bodyPr/>
          <a:lstStyle/>
          <a:p>
            <a:pPr eaLnBrk="1" fontAlgn="auto" hangingPunct="1">
              <a:spcAft>
                <a:spcPts val="0"/>
              </a:spcAft>
              <a:defRPr/>
            </a:pPr>
            <a:r>
              <a:rPr lang="en-US" sz="3200"/>
              <a:t>2.6 Needs and Objectives Statements</a:t>
            </a:r>
          </a:p>
        </p:txBody>
      </p:sp>
      <p:sp>
        <p:nvSpPr>
          <p:cNvPr id="43011" name="Slide Number Placeholder 5">
            <a:extLst>
              <a:ext uri="{FF2B5EF4-FFF2-40B4-BE49-F238E27FC236}">
                <a16:creationId xmlns:a16="http://schemas.microsoft.com/office/drawing/2014/main" id="{878A112E-B30B-41D7-8EE6-6D7077DCACB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EB1737A-FD66-4668-8514-723A8AD7A579}" type="slidenum">
              <a:rPr lang="en-US" altLang="en-US"/>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id="{7E027DF2-C0C9-4846-B470-C5F591621BE7}"/>
              </a:ext>
            </a:extLst>
          </p:cNvPr>
          <p:cNvSpPr>
            <a:spLocks noGrp="1" noChangeArrowheads="1"/>
          </p:cNvSpPr>
          <p:nvPr>
            <p:ph idx="1"/>
          </p:nvPr>
        </p:nvSpPr>
        <p:spPr/>
        <p:txBody>
          <a:bodyPr/>
          <a:lstStyle/>
          <a:p>
            <a:pPr eaLnBrk="1" hangingPunct="1">
              <a:buFont typeface="Wingdings" panose="05000000000000000000" pitchFamily="2" charset="2"/>
              <a:buNone/>
            </a:pPr>
            <a:r>
              <a:rPr lang="en-US" altLang="en-US" sz="2400"/>
              <a:t>By the end of this chapter, you should:</a:t>
            </a:r>
          </a:p>
          <a:p>
            <a:pPr eaLnBrk="1" hangingPunct="1"/>
            <a:r>
              <a:rPr lang="en-US" altLang="en-US" sz="2400"/>
              <a:t>Have an understanding of the types of projects electrical and computer engineers undertake.</a:t>
            </a:r>
          </a:p>
          <a:p>
            <a:pPr eaLnBrk="1" hangingPunct="1"/>
            <a:r>
              <a:rPr lang="en-US" altLang="en-US" sz="2400"/>
              <a:t>Understand and be able to apply sound criteria for project selection.</a:t>
            </a:r>
          </a:p>
          <a:p>
            <a:pPr eaLnBrk="1" hangingPunct="1"/>
            <a:r>
              <a:rPr lang="en-US" altLang="en-US" sz="2400"/>
              <a:t>Know how to determine, document, and rank end-user needs.</a:t>
            </a:r>
          </a:p>
          <a:p>
            <a:pPr eaLnBrk="1" hangingPunct="1"/>
            <a:r>
              <a:rPr lang="en-US" altLang="en-US" sz="2400"/>
              <a:t>Be aware of resources for conducting research surveys.</a:t>
            </a:r>
          </a:p>
          <a:p>
            <a:pPr eaLnBrk="1" hangingPunct="1"/>
            <a:r>
              <a:rPr lang="en-US" altLang="en-US" sz="2400"/>
              <a:t>Have selected a project concept and developed a problem statement</a:t>
            </a:r>
            <a:r>
              <a:rPr lang="en-US" altLang="en-US" sz="2400" i="1"/>
              <a:t>.</a:t>
            </a:r>
            <a:endParaRPr lang="en-US" altLang="en-US" sz="2400"/>
          </a:p>
        </p:txBody>
      </p:sp>
      <p:sp>
        <p:nvSpPr>
          <p:cNvPr id="24578" name="AutoShape 2">
            <a:extLst>
              <a:ext uri="{FF2B5EF4-FFF2-40B4-BE49-F238E27FC236}">
                <a16:creationId xmlns:a16="http://schemas.microsoft.com/office/drawing/2014/main" id="{F62631E1-A4E7-43CC-998B-6E2FBFDCC5E0}"/>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a:t>Chapter 2 – Learning Objectives</a:t>
            </a:r>
          </a:p>
        </p:txBody>
      </p:sp>
      <p:sp>
        <p:nvSpPr>
          <p:cNvPr id="17411" name="Slide Number Placeholder 5">
            <a:extLst>
              <a:ext uri="{FF2B5EF4-FFF2-40B4-BE49-F238E27FC236}">
                <a16:creationId xmlns:a16="http://schemas.microsoft.com/office/drawing/2014/main" id="{DB2C48D4-C9F4-47D0-BEA9-144A7D6654F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37EF21-6DBC-455F-A753-680530307001}" type="slidenum">
              <a:rPr lang="en-US" altLang="en-US"/>
              <a:pPr/>
              <a:t>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CF600248-3F85-4A8F-A01D-87895320B60C}"/>
              </a:ext>
            </a:extLst>
          </p:cNvPr>
          <p:cNvSpPr>
            <a:spLocks noGrp="1" noChangeArrowheads="1"/>
          </p:cNvSpPr>
          <p:nvPr>
            <p:ph idx="1"/>
          </p:nvPr>
        </p:nvSpPr>
        <p:spPr/>
        <p:txBody>
          <a:bodyPr>
            <a:normAutofit lnSpcReduction="10000"/>
          </a:bodyPr>
          <a:lstStyle/>
          <a:p>
            <a:pPr marL="365760" indent="-256032" eaLnBrk="1" fontAlgn="auto" hangingPunct="1">
              <a:lnSpc>
                <a:spcPct val="90000"/>
              </a:lnSpc>
              <a:spcAft>
                <a:spcPts val="0"/>
              </a:spcAft>
              <a:buFont typeface="Wingdings" pitchFamily="2" charset="2"/>
              <a:buNone/>
              <a:defRPr/>
            </a:pPr>
            <a:r>
              <a:rPr lang="en-US" sz="2000"/>
              <a:t>According to AppleInsider, approximately 10.3 million people owned iPods at the end of 2004 and many of the owners used them while operating their automobiles. The National Highway Traffic Safety Administration estimates that driver distraction is a contributing cause of 20 to 30 percent of all motor vehicle crashes – or 1.2 million accidents per year. One research study has estimated that driver inattention may cause as many as 10,000 deaths each year and approximately $40 billion in damages. iPods can present a distraction to drivers that is similar to cell phones in that the driver’s attention is divided between controlling the steering wheel, watching the road, and navigating controls on the iPod. A system is needed to allow users to navigate among the music selections of their iPod without distracting their attention from the road.</a:t>
            </a:r>
          </a:p>
          <a:p>
            <a:pPr marL="365760" indent="-256032" eaLnBrk="1" fontAlgn="auto" hangingPunct="1">
              <a:lnSpc>
                <a:spcPct val="90000"/>
              </a:lnSpc>
              <a:spcAft>
                <a:spcPts val="0"/>
              </a:spcAft>
              <a:buFont typeface="Wingdings" pitchFamily="2" charset="2"/>
              <a:buNone/>
              <a:defRPr/>
            </a:pPr>
            <a:r>
              <a:rPr lang="en-US" sz="2000" i="1"/>
              <a:t>From the iPod Hands-Free Device Design Report by Al-Busaidi, Bellavia, and Roseborough [Alb07].</a:t>
            </a:r>
            <a:r>
              <a:rPr lang="en-US" sz="2000"/>
              <a:t> </a:t>
            </a:r>
          </a:p>
        </p:txBody>
      </p:sp>
      <p:sp>
        <p:nvSpPr>
          <p:cNvPr id="71682" name="AutoShape 2">
            <a:extLst>
              <a:ext uri="{FF2B5EF4-FFF2-40B4-BE49-F238E27FC236}">
                <a16:creationId xmlns:a16="http://schemas.microsoft.com/office/drawing/2014/main" id="{4FA4BF62-7598-4E1B-87BD-BC2A295339F5}"/>
              </a:ext>
            </a:extLst>
          </p:cNvPr>
          <p:cNvSpPr>
            <a:spLocks noGrp="1" noChangeArrowheads="1"/>
          </p:cNvSpPr>
          <p:nvPr>
            <p:ph type="title"/>
          </p:nvPr>
        </p:nvSpPr>
        <p:spPr/>
        <p:txBody>
          <a:bodyPr/>
          <a:lstStyle/>
          <a:p>
            <a:pPr eaLnBrk="1" fontAlgn="auto" hangingPunct="1">
              <a:spcAft>
                <a:spcPts val="0"/>
              </a:spcAft>
              <a:defRPr/>
            </a:pPr>
            <a:r>
              <a:rPr lang="en-US"/>
              <a:t>Example – Need Statement</a:t>
            </a:r>
          </a:p>
        </p:txBody>
      </p:sp>
      <p:sp>
        <p:nvSpPr>
          <p:cNvPr id="44035" name="Slide Number Placeholder 5">
            <a:extLst>
              <a:ext uri="{FF2B5EF4-FFF2-40B4-BE49-F238E27FC236}">
                <a16:creationId xmlns:a16="http://schemas.microsoft.com/office/drawing/2014/main" id="{1DEF90E8-29B5-426F-9325-7145007023A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6DE3DB0-3A93-42A7-9312-4DB55DD9B941}" type="slidenum">
              <a:rPr lang="en-US" altLang="en-US"/>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id="{F0892BF7-1A96-4C91-8064-10E7578F0612}"/>
              </a:ext>
            </a:extLst>
          </p:cNvPr>
          <p:cNvSpPr>
            <a:spLocks noGrp="1" noChangeArrowheads="1"/>
          </p:cNvSpPr>
          <p:nvPr>
            <p:ph idx="1"/>
          </p:nvPr>
        </p:nvSpPr>
        <p:spPr/>
        <p:txBody>
          <a:bodyPr/>
          <a:lstStyle/>
          <a:p>
            <a:pPr eaLnBrk="1" hangingPunct="1">
              <a:buFont typeface="Wingdings 3" panose="05040102010807070707" pitchFamily="18" charset="2"/>
              <a:buNone/>
            </a:pPr>
            <a:r>
              <a:rPr lang="en-US" altLang="en-US"/>
              <a:t>The </a:t>
            </a:r>
            <a:r>
              <a:rPr lang="en-US" altLang="en-US" u="sng"/>
              <a:t>objective statement</a:t>
            </a:r>
            <a:r>
              <a:rPr lang="en-US" altLang="en-US"/>
              <a:t> should</a:t>
            </a:r>
          </a:p>
          <a:p>
            <a:pPr eaLnBrk="1" hangingPunct="1"/>
            <a:r>
              <a:rPr lang="en-US" altLang="en-US"/>
              <a:t>Summarize what is being proposed to meet the need</a:t>
            </a:r>
          </a:p>
          <a:p>
            <a:pPr eaLnBrk="1" hangingPunct="1"/>
            <a:r>
              <a:rPr lang="en-US" altLang="en-US"/>
              <a:t>Provide some preliminary design objectives</a:t>
            </a:r>
          </a:p>
          <a:p>
            <a:pPr eaLnBrk="1" hangingPunct="1"/>
            <a:r>
              <a:rPr lang="en-US" altLang="en-US"/>
              <a:t>Provide a preliminary description of the technical solution, avoiding a detailed description of the implementation.</a:t>
            </a:r>
          </a:p>
        </p:txBody>
      </p:sp>
      <p:sp>
        <p:nvSpPr>
          <p:cNvPr id="72706" name="AutoShape 2">
            <a:extLst>
              <a:ext uri="{FF2B5EF4-FFF2-40B4-BE49-F238E27FC236}">
                <a16:creationId xmlns:a16="http://schemas.microsoft.com/office/drawing/2014/main" id="{5C068A3E-7D06-4994-904E-2A4FDDD4747E}"/>
              </a:ext>
            </a:extLst>
          </p:cNvPr>
          <p:cNvSpPr>
            <a:spLocks noGrp="1" noChangeArrowheads="1"/>
          </p:cNvSpPr>
          <p:nvPr>
            <p:ph type="title"/>
          </p:nvPr>
        </p:nvSpPr>
        <p:spPr/>
        <p:txBody>
          <a:bodyPr/>
          <a:lstStyle/>
          <a:p>
            <a:pPr eaLnBrk="1" fontAlgn="auto" hangingPunct="1">
              <a:spcAft>
                <a:spcPts val="0"/>
              </a:spcAft>
              <a:defRPr/>
            </a:pPr>
            <a:r>
              <a:rPr lang="en-US"/>
              <a:t>Objective Statement</a:t>
            </a:r>
          </a:p>
        </p:txBody>
      </p:sp>
      <p:sp>
        <p:nvSpPr>
          <p:cNvPr id="45059" name="Slide Number Placeholder 5">
            <a:extLst>
              <a:ext uri="{FF2B5EF4-FFF2-40B4-BE49-F238E27FC236}">
                <a16:creationId xmlns:a16="http://schemas.microsoft.com/office/drawing/2014/main" id="{F779CCB1-3B7A-4563-AA97-375A6217779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9016E74-E648-4863-815C-CFA2D19DE292}" type="slidenum">
              <a:rPr lang="en-US" altLang="en-US"/>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id="{B43C8F01-C505-472C-9B39-51CFBBFFA24A}"/>
              </a:ext>
            </a:extLst>
          </p:cNvPr>
          <p:cNvSpPr>
            <a:spLocks noGrp="1" noChangeArrowheads="1"/>
          </p:cNvSpPr>
          <p:nvPr>
            <p:ph idx="1"/>
          </p:nvPr>
        </p:nvSpPr>
        <p:spPr/>
        <p:txBody>
          <a:bodyPr>
            <a:normAutofit lnSpcReduction="10000"/>
          </a:bodyPr>
          <a:lstStyle/>
          <a:p>
            <a:pPr marL="365760" indent="-256032" eaLnBrk="1" fontAlgn="auto" hangingPunct="1">
              <a:spcAft>
                <a:spcPts val="0"/>
              </a:spcAft>
              <a:buFont typeface="Wingdings" pitchFamily="2" charset="2"/>
              <a:buNone/>
              <a:defRPr/>
            </a:pPr>
            <a:r>
              <a:rPr lang="en-US" sz="2400" dirty="0"/>
              <a:t>The objective of this project is to design and prototype a device that will make the iPod safer to use while driving an automobile, by allowing hands-free control of the iPod. The device will interact with the user using spoken English commands. The user will be able to issue simple voice commands to the device to control the operation of the iPod. In turn, the device will communicate information verbally, such as song titles that are displayed on the iPod screen, to the user. </a:t>
            </a:r>
          </a:p>
          <a:p>
            <a:pPr marL="365760" indent="-256032" eaLnBrk="1" fontAlgn="auto" hangingPunct="1">
              <a:spcAft>
                <a:spcPts val="0"/>
              </a:spcAft>
              <a:buFont typeface="Wingdings" pitchFamily="2" charset="2"/>
              <a:buNone/>
              <a:defRPr/>
            </a:pPr>
            <a:r>
              <a:rPr lang="en-US" sz="2400" i="1" dirty="0"/>
              <a:t>From the iPod Hands-Free Device Design Report by Al-</a:t>
            </a:r>
            <a:r>
              <a:rPr lang="en-US" sz="2400" i="1" dirty="0" err="1"/>
              <a:t>Busaidi</a:t>
            </a:r>
            <a:r>
              <a:rPr lang="en-US" sz="2400" i="1" dirty="0"/>
              <a:t>, Bellavia, and Roseborough [Alb07].</a:t>
            </a:r>
            <a:r>
              <a:rPr lang="en-US" sz="2400" dirty="0"/>
              <a:t> </a:t>
            </a:r>
          </a:p>
        </p:txBody>
      </p:sp>
      <p:sp>
        <p:nvSpPr>
          <p:cNvPr id="73730" name="AutoShape 2">
            <a:extLst>
              <a:ext uri="{FF2B5EF4-FFF2-40B4-BE49-F238E27FC236}">
                <a16:creationId xmlns:a16="http://schemas.microsoft.com/office/drawing/2014/main" id="{24827F3B-33EA-461F-9C22-558AE42266B7}"/>
              </a:ext>
            </a:extLst>
          </p:cNvPr>
          <p:cNvSpPr>
            <a:spLocks noGrp="1" noChangeArrowheads="1"/>
          </p:cNvSpPr>
          <p:nvPr>
            <p:ph type="title"/>
          </p:nvPr>
        </p:nvSpPr>
        <p:spPr>
          <a:xfrm>
            <a:off x="381000" y="274638"/>
            <a:ext cx="8153400" cy="1143000"/>
          </a:xfrm>
        </p:spPr>
        <p:txBody>
          <a:bodyPr/>
          <a:lstStyle/>
          <a:p>
            <a:pPr eaLnBrk="1" fontAlgn="auto" hangingPunct="1">
              <a:spcAft>
                <a:spcPts val="0"/>
              </a:spcAft>
              <a:defRPr/>
            </a:pPr>
            <a:r>
              <a:rPr lang="en-US" dirty="0"/>
              <a:t>Example – Objective Statement</a:t>
            </a:r>
          </a:p>
        </p:txBody>
      </p:sp>
      <p:sp>
        <p:nvSpPr>
          <p:cNvPr id="46083" name="Slide Number Placeholder 5">
            <a:extLst>
              <a:ext uri="{FF2B5EF4-FFF2-40B4-BE49-F238E27FC236}">
                <a16:creationId xmlns:a16="http://schemas.microsoft.com/office/drawing/2014/main" id="{8AEDA038-660C-48EA-A278-C96EE8537D0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B0A0311-79D9-4B1A-AF89-1A53CD3C7F8A}" type="slidenum">
              <a:rPr lang="en-US" altLang="en-US"/>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a:extLst>
              <a:ext uri="{FF2B5EF4-FFF2-40B4-BE49-F238E27FC236}">
                <a16:creationId xmlns:a16="http://schemas.microsoft.com/office/drawing/2014/main" id="{E4F39647-C264-4414-9FB4-4BC4986AD6CD}"/>
              </a:ext>
            </a:extLst>
          </p:cNvPr>
          <p:cNvSpPr>
            <a:spLocks noGrp="1" noChangeArrowheads="1"/>
          </p:cNvSpPr>
          <p:nvPr>
            <p:ph idx="1"/>
          </p:nvPr>
        </p:nvSpPr>
        <p:spPr/>
        <p:txBody>
          <a:bodyPr/>
          <a:lstStyle/>
          <a:p>
            <a:pPr eaLnBrk="1" hangingPunct="1">
              <a:buFont typeface="Wingdings 3" panose="05040102010807070707" pitchFamily="18" charset="2"/>
              <a:buNone/>
            </a:pPr>
            <a:r>
              <a:rPr lang="en-US" altLang="en-US"/>
              <a:t>Problem Statement Contents</a:t>
            </a:r>
          </a:p>
          <a:p>
            <a:pPr eaLnBrk="1" hangingPunct="1"/>
            <a:r>
              <a:rPr lang="en-US" altLang="en-US"/>
              <a:t>Need</a:t>
            </a:r>
          </a:p>
          <a:p>
            <a:pPr eaLnBrk="1" hangingPunct="1"/>
            <a:r>
              <a:rPr lang="en-US" altLang="en-US"/>
              <a:t>Objective</a:t>
            </a:r>
          </a:p>
          <a:p>
            <a:pPr eaLnBrk="1" hangingPunct="1"/>
            <a:r>
              <a:rPr lang="en-US" altLang="en-US"/>
              <a:t>Background (Research Survey)</a:t>
            </a:r>
          </a:p>
          <a:p>
            <a:pPr eaLnBrk="1" hangingPunct="1"/>
            <a:r>
              <a:rPr lang="en-US" altLang="en-US"/>
              <a:t>Marketing Requirements</a:t>
            </a:r>
          </a:p>
          <a:p>
            <a:pPr eaLnBrk="1" hangingPunct="1"/>
            <a:r>
              <a:rPr lang="en-US" altLang="en-US"/>
              <a:t>Objective Tree</a:t>
            </a:r>
          </a:p>
        </p:txBody>
      </p:sp>
      <p:sp>
        <p:nvSpPr>
          <p:cNvPr id="59394" name="AutoShape 2">
            <a:extLst>
              <a:ext uri="{FF2B5EF4-FFF2-40B4-BE49-F238E27FC236}">
                <a16:creationId xmlns:a16="http://schemas.microsoft.com/office/drawing/2014/main" id="{B74C1251-24B8-4077-AF9C-4FE15D41603C}"/>
              </a:ext>
            </a:extLst>
          </p:cNvPr>
          <p:cNvSpPr>
            <a:spLocks noGrp="1" noChangeArrowheads="1"/>
          </p:cNvSpPr>
          <p:nvPr>
            <p:ph type="title"/>
          </p:nvPr>
        </p:nvSpPr>
        <p:spPr>
          <a:xfrm>
            <a:off x="762000" y="304800"/>
            <a:ext cx="7924800" cy="685800"/>
          </a:xfrm>
        </p:spPr>
        <p:txBody>
          <a:bodyPr>
            <a:normAutofit fontScale="90000"/>
          </a:bodyPr>
          <a:lstStyle/>
          <a:p>
            <a:pPr eaLnBrk="1" fontAlgn="auto" hangingPunct="1">
              <a:spcAft>
                <a:spcPts val="0"/>
              </a:spcAft>
              <a:defRPr/>
            </a:pPr>
            <a:r>
              <a:rPr lang="en-US" sz="3200"/>
              <a:t>Project Application: The Problem Statement</a:t>
            </a:r>
          </a:p>
        </p:txBody>
      </p:sp>
      <p:sp>
        <p:nvSpPr>
          <p:cNvPr id="47107" name="Slide Number Placeholder 5">
            <a:extLst>
              <a:ext uri="{FF2B5EF4-FFF2-40B4-BE49-F238E27FC236}">
                <a16:creationId xmlns:a16="http://schemas.microsoft.com/office/drawing/2014/main" id="{53FE1B3D-2325-478D-A80D-3CA8BA79899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441F25B-C76C-477A-B2B9-24D4989D2A43}" type="slidenum">
              <a:rPr lang="en-US" altLang="en-US"/>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a:extLst>
              <a:ext uri="{FF2B5EF4-FFF2-40B4-BE49-F238E27FC236}">
                <a16:creationId xmlns:a16="http://schemas.microsoft.com/office/drawing/2014/main" id="{121817F5-E7AD-420B-BF4B-CD5F27115B4D}"/>
              </a:ext>
            </a:extLst>
          </p:cNvPr>
          <p:cNvSpPr>
            <a:spLocks noGrp="1" noChangeArrowheads="1"/>
          </p:cNvSpPr>
          <p:nvPr>
            <p:ph idx="1"/>
          </p:nvPr>
        </p:nvSpPr>
        <p:spPr/>
        <p:txBody>
          <a:bodyPr/>
          <a:lstStyle/>
          <a:p>
            <a:pPr eaLnBrk="1" hangingPunct="1"/>
            <a:r>
              <a:rPr lang="en-US" altLang="en-US"/>
              <a:t>Apply sound project selection criteria.</a:t>
            </a:r>
          </a:p>
          <a:p>
            <a:pPr eaLnBrk="1" hangingPunct="1"/>
            <a:r>
              <a:rPr lang="en-US" altLang="en-US"/>
              <a:t>Determine the true user needs.</a:t>
            </a:r>
          </a:p>
          <a:p>
            <a:pPr eaLnBrk="1" hangingPunct="1"/>
            <a:r>
              <a:rPr lang="en-US" altLang="en-US"/>
              <a:t>Outcomes of the needs elicitation process.</a:t>
            </a:r>
          </a:p>
          <a:p>
            <a:pPr lvl="1" eaLnBrk="1" hangingPunct="1"/>
            <a:r>
              <a:rPr lang="en-US" altLang="en-US"/>
              <a:t>Marketing requirements</a:t>
            </a:r>
          </a:p>
          <a:p>
            <a:pPr lvl="1" eaLnBrk="1" hangingPunct="1"/>
            <a:r>
              <a:rPr lang="en-US" altLang="en-US"/>
              <a:t>Objective Tree</a:t>
            </a:r>
          </a:p>
          <a:p>
            <a:pPr lvl="1" eaLnBrk="1" hangingPunct="1"/>
            <a:r>
              <a:rPr lang="en-US" altLang="en-US"/>
              <a:t>Ranking of the needs</a:t>
            </a:r>
          </a:p>
          <a:p>
            <a:pPr eaLnBrk="1" hangingPunct="1"/>
            <a:r>
              <a:rPr lang="en-US" altLang="en-US"/>
              <a:t>Conduct research survey</a:t>
            </a:r>
          </a:p>
          <a:p>
            <a:pPr eaLnBrk="1" hangingPunct="1"/>
            <a:r>
              <a:rPr lang="en-US" altLang="en-US"/>
              <a:t>Problem Statement</a:t>
            </a:r>
          </a:p>
          <a:p>
            <a:pPr lvl="1" eaLnBrk="1" hangingPunct="1"/>
            <a:r>
              <a:rPr lang="en-US" altLang="en-US"/>
              <a:t>Needs</a:t>
            </a:r>
          </a:p>
          <a:p>
            <a:pPr lvl="1" eaLnBrk="1" hangingPunct="1"/>
            <a:r>
              <a:rPr lang="en-US" altLang="en-US"/>
              <a:t>Objectives</a:t>
            </a:r>
          </a:p>
        </p:txBody>
      </p:sp>
      <p:sp>
        <p:nvSpPr>
          <p:cNvPr id="64514" name="AutoShape 2">
            <a:extLst>
              <a:ext uri="{FF2B5EF4-FFF2-40B4-BE49-F238E27FC236}">
                <a16:creationId xmlns:a16="http://schemas.microsoft.com/office/drawing/2014/main" id="{1708DB6E-B08E-4310-8E48-6ACFF7569B61}"/>
              </a:ext>
            </a:extLst>
          </p:cNvPr>
          <p:cNvSpPr>
            <a:spLocks noGrp="1" noChangeArrowheads="1"/>
          </p:cNvSpPr>
          <p:nvPr>
            <p:ph type="title"/>
          </p:nvPr>
        </p:nvSpPr>
        <p:spPr/>
        <p:txBody>
          <a:bodyPr/>
          <a:lstStyle/>
          <a:p>
            <a:pPr eaLnBrk="1" fontAlgn="auto" hangingPunct="1">
              <a:spcAft>
                <a:spcPts val="0"/>
              </a:spcAft>
              <a:defRPr/>
            </a:pPr>
            <a:r>
              <a:rPr lang="en-US"/>
              <a:t>2.8 Summary</a:t>
            </a:r>
          </a:p>
        </p:txBody>
      </p:sp>
      <p:sp>
        <p:nvSpPr>
          <p:cNvPr id="48131" name="Slide Number Placeholder 5">
            <a:extLst>
              <a:ext uri="{FF2B5EF4-FFF2-40B4-BE49-F238E27FC236}">
                <a16:creationId xmlns:a16="http://schemas.microsoft.com/office/drawing/2014/main" id="{F24EDBF6-BB8E-4E9D-BC17-D8DF3E44681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2CA5050-4763-4F36-B4A1-BAD5D5C1B22C}" type="slidenum">
              <a:rPr lang="en-US" altLang="en-US"/>
              <a:pPr/>
              <a:t>34</a:t>
            </a:fld>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B6527AE9-2386-4993-8BB1-F07CDC3F9645}"/>
              </a:ext>
            </a:extLst>
          </p:cNvPr>
          <p:cNvSpPr>
            <a:spLocks noGrp="1" noChangeArrowheads="1"/>
          </p:cNvSpPr>
          <p:nvPr>
            <p:ph idx="1"/>
          </p:nvPr>
        </p:nvSpPr>
        <p:spPr/>
        <p:txBody>
          <a:bodyPr/>
          <a:lstStyle/>
          <a:p>
            <a:pPr eaLnBrk="1" hangingPunct="1">
              <a:buFont typeface="Wingdings" panose="05000000000000000000" pitchFamily="2" charset="2"/>
              <a:buNone/>
            </a:pPr>
            <a:r>
              <a:rPr lang="en-US" altLang="en-US"/>
              <a:t>Creative Design</a:t>
            </a:r>
          </a:p>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a:p>
            <a:pPr eaLnBrk="1" hangingPunct="1">
              <a:buFont typeface="Wingdings" panose="05000000000000000000" pitchFamily="2" charset="2"/>
              <a:buNone/>
            </a:pPr>
            <a:r>
              <a:rPr lang="en-US" altLang="en-US"/>
              <a:t>Variant Design</a:t>
            </a:r>
          </a:p>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a:p>
            <a:pPr eaLnBrk="1" hangingPunct="1">
              <a:buFont typeface="Wingdings" panose="05000000000000000000" pitchFamily="2" charset="2"/>
              <a:buNone/>
            </a:pPr>
            <a:r>
              <a:rPr lang="en-US" altLang="en-US"/>
              <a:t>Routine Design</a:t>
            </a:r>
          </a:p>
        </p:txBody>
      </p:sp>
      <p:sp>
        <p:nvSpPr>
          <p:cNvPr id="30722" name="AutoShape 2">
            <a:extLst>
              <a:ext uri="{FF2B5EF4-FFF2-40B4-BE49-F238E27FC236}">
                <a16:creationId xmlns:a16="http://schemas.microsoft.com/office/drawing/2014/main" id="{9ED75F7D-519D-4DD6-AF98-48D47635197F}"/>
              </a:ext>
            </a:extLst>
          </p:cNvPr>
          <p:cNvSpPr>
            <a:spLocks noGrp="1" noChangeArrowheads="1"/>
          </p:cNvSpPr>
          <p:nvPr>
            <p:ph type="title"/>
          </p:nvPr>
        </p:nvSpPr>
        <p:spPr/>
        <p:txBody>
          <a:bodyPr/>
          <a:lstStyle/>
          <a:p>
            <a:pPr eaLnBrk="1" fontAlgn="auto" hangingPunct="1">
              <a:spcAft>
                <a:spcPts val="0"/>
              </a:spcAft>
              <a:defRPr/>
            </a:pPr>
            <a:r>
              <a:rPr lang="en-US"/>
              <a:t>2.1 Types of Design Projects</a:t>
            </a:r>
          </a:p>
        </p:txBody>
      </p:sp>
      <p:sp>
        <p:nvSpPr>
          <p:cNvPr id="18435" name="Slide Number Placeholder 5">
            <a:extLst>
              <a:ext uri="{FF2B5EF4-FFF2-40B4-BE49-F238E27FC236}">
                <a16:creationId xmlns:a16="http://schemas.microsoft.com/office/drawing/2014/main" id="{8C0851FF-6180-4CE4-94C0-48FD170C775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1B7B143-69CC-4C02-B141-5AA38AC873C2}" type="slidenum">
              <a:rPr lang="en-US" altLang="en-US"/>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C1DCC177-A46E-42C4-9A5B-C5A2EB3987C5}"/>
              </a:ext>
            </a:extLst>
          </p:cNvPr>
          <p:cNvSpPr>
            <a:spLocks noGrp="1" noChangeArrowheads="1"/>
          </p:cNvSpPr>
          <p:nvPr>
            <p:ph idx="1"/>
          </p:nvPr>
        </p:nvSpPr>
        <p:spPr/>
        <p:txBody>
          <a:bodyPr/>
          <a:lstStyle/>
          <a:p>
            <a:pPr eaLnBrk="1" hangingPunct="1"/>
            <a:r>
              <a:rPr lang="en-US" altLang="en-US"/>
              <a:t>Systems Engineering &amp; Integration</a:t>
            </a:r>
          </a:p>
          <a:p>
            <a:pPr lvl="1" eaLnBrk="1" hangingPunct="1"/>
            <a:r>
              <a:rPr lang="en-US" altLang="en-US"/>
              <a:t>Large-scale, many people</a:t>
            </a:r>
          </a:p>
          <a:p>
            <a:pPr eaLnBrk="1" hangingPunct="1"/>
            <a:r>
              <a:rPr lang="en-US" altLang="en-US"/>
              <a:t>Testing.  </a:t>
            </a:r>
          </a:p>
          <a:p>
            <a:pPr lvl="1" eaLnBrk="1" hangingPunct="1"/>
            <a:r>
              <a:rPr lang="en-US" altLang="en-US"/>
              <a:t>Does system meet requirements?</a:t>
            </a:r>
          </a:p>
          <a:p>
            <a:pPr eaLnBrk="1" hangingPunct="1"/>
            <a:r>
              <a:rPr lang="en-US" altLang="en-US"/>
              <a:t>Experimental Design</a:t>
            </a:r>
          </a:p>
          <a:p>
            <a:pPr lvl="1" eaLnBrk="1" hangingPunct="1"/>
            <a:r>
              <a:rPr lang="en-US" altLang="en-US"/>
              <a:t>Design experiment or apparatus</a:t>
            </a:r>
          </a:p>
          <a:p>
            <a:pPr eaLnBrk="1" hangingPunct="1"/>
            <a:r>
              <a:rPr lang="en-US" altLang="en-US"/>
              <a:t>Analysis</a:t>
            </a:r>
          </a:p>
          <a:p>
            <a:pPr lvl="1" eaLnBrk="1" hangingPunct="1"/>
            <a:r>
              <a:rPr lang="en-US" altLang="en-US"/>
              <a:t>Correct problem, i.e. FMEA</a:t>
            </a:r>
          </a:p>
        </p:txBody>
      </p:sp>
      <p:sp>
        <p:nvSpPr>
          <p:cNvPr id="16386" name="AutoShape 2">
            <a:extLst>
              <a:ext uri="{FF2B5EF4-FFF2-40B4-BE49-F238E27FC236}">
                <a16:creationId xmlns:a16="http://schemas.microsoft.com/office/drawing/2014/main" id="{30D48FDB-593A-47F2-B1E3-9D0D4AA8C2D0}"/>
              </a:ext>
            </a:extLst>
          </p:cNvPr>
          <p:cNvSpPr>
            <a:spLocks noGrp="1" noChangeArrowheads="1"/>
          </p:cNvSpPr>
          <p:nvPr>
            <p:ph type="title"/>
          </p:nvPr>
        </p:nvSpPr>
        <p:spPr/>
        <p:txBody>
          <a:bodyPr/>
          <a:lstStyle/>
          <a:p>
            <a:pPr eaLnBrk="1" fontAlgn="auto" hangingPunct="1">
              <a:spcAft>
                <a:spcPts val="0"/>
              </a:spcAft>
              <a:defRPr/>
            </a:pPr>
            <a:r>
              <a:rPr lang="en-US"/>
              <a:t>Engineering Projects</a:t>
            </a:r>
          </a:p>
        </p:txBody>
      </p:sp>
      <p:sp>
        <p:nvSpPr>
          <p:cNvPr id="19459" name="Slide Number Placeholder 5">
            <a:extLst>
              <a:ext uri="{FF2B5EF4-FFF2-40B4-BE49-F238E27FC236}">
                <a16:creationId xmlns:a16="http://schemas.microsoft.com/office/drawing/2014/main" id="{A7F14AB5-702F-4909-BF48-4AA24F8A47E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57F3A12-F111-45AF-8F36-3C6ADF13ADE3}" type="slidenum">
              <a:rPr lang="en-US" altLang="en-US"/>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9DBE0C56-2D41-49D0-BF6B-46BA3417009D}"/>
              </a:ext>
            </a:extLst>
          </p:cNvPr>
          <p:cNvSpPr>
            <a:spLocks noGrp="1" noChangeArrowheads="1"/>
          </p:cNvSpPr>
          <p:nvPr>
            <p:ph idx="1"/>
          </p:nvPr>
        </p:nvSpPr>
        <p:spPr/>
        <p:txBody>
          <a:bodyPr/>
          <a:lstStyle/>
          <a:p>
            <a:pPr eaLnBrk="1" hangingPunct="1">
              <a:buFont typeface="Wingdings" panose="05000000000000000000" pitchFamily="2" charset="2"/>
              <a:buNone/>
            </a:pPr>
            <a:r>
              <a:rPr lang="en-US" altLang="en-US" sz="3200"/>
              <a:t>Discover or create something new.</a:t>
            </a:r>
          </a:p>
          <a:p>
            <a:pPr eaLnBrk="1" hangingPunct="1"/>
            <a:r>
              <a:rPr lang="en-US" altLang="en-US" sz="3200"/>
              <a:t>Technology evaluation.</a:t>
            </a:r>
          </a:p>
          <a:p>
            <a:pPr eaLnBrk="1" hangingPunct="1"/>
            <a:r>
              <a:rPr lang="en-US" altLang="en-US" sz="3200"/>
              <a:t>Applied Research.  </a:t>
            </a:r>
          </a:p>
          <a:p>
            <a:pPr eaLnBrk="1" hangingPunct="1"/>
            <a:r>
              <a:rPr lang="en-US" altLang="en-US" sz="3200"/>
              <a:t>Fundamental Research</a:t>
            </a:r>
          </a:p>
        </p:txBody>
      </p:sp>
      <p:sp>
        <p:nvSpPr>
          <p:cNvPr id="17410" name="AutoShape 2">
            <a:extLst>
              <a:ext uri="{FF2B5EF4-FFF2-40B4-BE49-F238E27FC236}">
                <a16:creationId xmlns:a16="http://schemas.microsoft.com/office/drawing/2014/main" id="{E1828973-9FB0-4FD4-AB31-0657A74911C0}"/>
              </a:ext>
            </a:extLst>
          </p:cNvPr>
          <p:cNvSpPr>
            <a:spLocks noGrp="1" noChangeArrowheads="1"/>
          </p:cNvSpPr>
          <p:nvPr>
            <p:ph type="title"/>
          </p:nvPr>
        </p:nvSpPr>
        <p:spPr/>
        <p:txBody>
          <a:bodyPr/>
          <a:lstStyle/>
          <a:p>
            <a:pPr eaLnBrk="1" fontAlgn="auto" hangingPunct="1">
              <a:spcAft>
                <a:spcPts val="0"/>
              </a:spcAft>
              <a:defRPr/>
            </a:pPr>
            <a:r>
              <a:rPr lang="en-US"/>
              <a:t>Engineering Research Projects</a:t>
            </a:r>
          </a:p>
        </p:txBody>
      </p:sp>
      <p:sp>
        <p:nvSpPr>
          <p:cNvPr id="20483" name="Slide Number Placeholder 5">
            <a:extLst>
              <a:ext uri="{FF2B5EF4-FFF2-40B4-BE49-F238E27FC236}">
                <a16:creationId xmlns:a16="http://schemas.microsoft.com/office/drawing/2014/main" id="{5A55B0FA-9FE8-489E-A03D-0E417CB2438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E9FE27-68B1-45D1-8874-704876208BEF}" type="slidenum">
              <a:rPr lang="en-US" altLang="en-US"/>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23DD7567-C4ED-4E3D-83C6-10EE607BBFFA}"/>
              </a:ext>
            </a:extLst>
          </p:cNvPr>
          <p:cNvSpPr>
            <a:spLocks noGrp="1" noChangeArrowheads="1"/>
          </p:cNvSpPr>
          <p:nvPr>
            <p:ph idx="1"/>
          </p:nvPr>
        </p:nvSpPr>
        <p:spPr/>
        <p:txBody>
          <a:bodyPr/>
          <a:lstStyle/>
          <a:p>
            <a:pPr eaLnBrk="1" hangingPunct="1"/>
            <a:r>
              <a:rPr lang="en-US" altLang="en-US"/>
              <a:t>Industry sponsorship</a:t>
            </a:r>
          </a:p>
          <a:p>
            <a:pPr eaLnBrk="1" hangingPunct="1"/>
            <a:r>
              <a:rPr lang="en-US" altLang="en-US"/>
              <a:t>Engineers without Borders</a:t>
            </a:r>
          </a:p>
          <a:p>
            <a:pPr eaLnBrk="1" hangingPunct="1"/>
            <a:r>
              <a:rPr lang="en-US" altLang="en-US">
                <a:hlinkClick r:id="rId2"/>
              </a:rPr>
              <a:t>www.FreeRandD.com</a:t>
            </a:r>
            <a:endParaRPr lang="en-US" altLang="en-US"/>
          </a:p>
          <a:p>
            <a:pPr eaLnBrk="1" hangingPunct="1"/>
            <a:r>
              <a:rPr lang="en-US" altLang="en-US"/>
              <a:t>Campus and local community</a:t>
            </a:r>
          </a:p>
          <a:p>
            <a:pPr eaLnBrk="1" hangingPunct="1"/>
            <a:r>
              <a:rPr lang="en-US" altLang="en-US"/>
              <a:t>Brainstorming</a:t>
            </a:r>
          </a:p>
        </p:txBody>
      </p:sp>
      <p:sp>
        <p:nvSpPr>
          <p:cNvPr id="67586" name="AutoShape 2">
            <a:extLst>
              <a:ext uri="{FF2B5EF4-FFF2-40B4-BE49-F238E27FC236}">
                <a16:creationId xmlns:a16="http://schemas.microsoft.com/office/drawing/2014/main" id="{302F8954-6BA4-439A-8B5E-E40F7216B532}"/>
              </a:ext>
            </a:extLst>
          </p:cNvPr>
          <p:cNvSpPr>
            <a:spLocks noGrp="1" noChangeArrowheads="1"/>
          </p:cNvSpPr>
          <p:nvPr>
            <p:ph type="title"/>
          </p:nvPr>
        </p:nvSpPr>
        <p:spPr/>
        <p:txBody>
          <a:bodyPr/>
          <a:lstStyle/>
          <a:p>
            <a:pPr eaLnBrk="1" fontAlgn="auto" hangingPunct="1">
              <a:spcAft>
                <a:spcPts val="0"/>
              </a:spcAft>
              <a:defRPr/>
            </a:pPr>
            <a:r>
              <a:rPr lang="en-US"/>
              <a:t>2.2 Sources of Project Ideas</a:t>
            </a:r>
          </a:p>
        </p:txBody>
      </p:sp>
      <p:sp>
        <p:nvSpPr>
          <p:cNvPr id="21507" name="Slide Number Placeholder 5">
            <a:extLst>
              <a:ext uri="{FF2B5EF4-FFF2-40B4-BE49-F238E27FC236}">
                <a16:creationId xmlns:a16="http://schemas.microsoft.com/office/drawing/2014/main" id="{ACBE6C68-4F4A-41F7-AFF1-4B6FC2FCA9F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7511B4D-DA08-4727-8B9B-44F5372ED45F}" type="slidenum">
              <a:rPr lang="en-US" altLang="en-US"/>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5EFDCD2F-2C1E-4D09-80B0-265314437774}"/>
              </a:ext>
            </a:extLst>
          </p:cNvPr>
          <p:cNvSpPr>
            <a:spLocks noGrp="1" noChangeArrowheads="1"/>
          </p:cNvSpPr>
          <p:nvPr>
            <p:ph idx="1"/>
          </p:nvPr>
        </p:nvSpPr>
        <p:spPr/>
        <p:txBody>
          <a:bodyPr/>
          <a:lstStyle/>
          <a:p>
            <a:pPr eaLnBrk="1" hangingPunct="1">
              <a:lnSpc>
                <a:spcPct val="80000"/>
              </a:lnSpc>
              <a:spcAft>
                <a:spcPts val="600"/>
              </a:spcAft>
            </a:pPr>
            <a:r>
              <a:rPr lang="en-US" altLang="en-US" sz="2400"/>
              <a:t>What are your trying to do? Articulate your goals using absolutely no jargon. </a:t>
            </a:r>
          </a:p>
          <a:p>
            <a:pPr eaLnBrk="1" hangingPunct="1">
              <a:lnSpc>
                <a:spcPct val="80000"/>
              </a:lnSpc>
              <a:spcAft>
                <a:spcPts val="600"/>
              </a:spcAft>
            </a:pPr>
            <a:r>
              <a:rPr lang="en-US" altLang="en-US" sz="2400"/>
              <a:t>How is it done today, and what are the limitations of current practice? </a:t>
            </a:r>
          </a:p>
          <a:p>
            <a:pPr eaLnBrk="1" hangingPunct="1">
              <a:lnSpc>
                <a:spcPct val="80000"/>
              </a:lnSpc>
              <a:spcAft>
                <a:spcPts val="600"/>
              </a:spcAft>
            </a:pPr>
            <a:r>
              <a:rPr lang="en-US" altLang="en-US" sz="2400"/>
              <a:t>What is new in your approach, and why do you think it will be successful? </a:t>
            </a:r>
          </a:p>
          <a:p>
            <a:pPr eaLnBrk="1" hangingPunct="1">
              <a:lnSpc>
                <a:spcPct val="80000"/>
              </a:lnSpc>
              <a:spcAft>
                <a:spcPts val="600"/>
              </a:spcAft>
            </a:pPr>
            <a:r>
              <a:rPr lang="en-US" altLang="en-US" sz="2400"/>
              <a:t>Who cares? If you are successful, what difference will it make? </a:t>
            </a:r>
          </a:p>
          <a:p>
            <a:pPr eaLnBrk="1" hangingPunct="1">
              <a:lnSpc>
                <a:spcPct val="80000"/>
              </a:lnSpc>
              <a:spcAft>
                <a:spcPts val="600"/>
              </a:spcAft>
            </a:pPr>
            <a:r>
              <a:rPr lang="en-US" altLang="en-US" sz="2400"/>
              <a:t>What are the risks and payoffs? </a:t>
            </a:r>
          </a:p>
          <a:p>
            <a:pPr eaLnBrk="1" hangingPunct="1">
              <a:lnSpc>
                <a:spcPct val="80000"/>
              </a:lnSpc>
              <a:spcAft>
                <a:spcPts val="600"/>
              </a:spcAft>
            </a:pPr>
            <a:r>
              <a:rPr lang="en-US" altLang="en-US" sz="2400"/>
              <a:t>How much will it cost? How long will it take? </a:t>
            </a:r>
          </a:p>
          <a:p>
            <a:pPr eaLnBrk="1" hangingPunct="1">
              <a:lnSpc>
                <a:spcPct val="80000"/>
              </a:lnSpc>
              <a:spcAft>
                <a:spcPts val="600"/>
              </a:spcAft>
            </a:pPr>
            <a:r>
              <a:rPr lang="en-US" altLang="en-US" sz="2400"/>
              <a:t>What are the midterm and final exams' to check for success? </a:t>
            </a:r>
          </a:p>
          <a:p>
            <a:pPr eaLnBrk="1" hangingPunct="1">
              <a:lnSpc>
                <a:spcPct val="80000"/>
              </a:lnSpc>
              <a:buFont typeface="Wingdings" panose="05000000000000000000" pitchFamily="2" charset="2"/>
              <a:buNone/>
            </a:pPr>
            <a:endParaRPr lang="en-US" altLang="en-US" sz="2000"/>
          </a:p>
          <a:p>
            <a:pPr eaLnBrk="1" hangingPunct="1">
              <a:lnSpc>
                <a:spcPct val="80000"/>
              </a:lnSpc>
            </a:pPr>
            <a:endParaRPr lang="en-US" altLang="en-US" sz="2000"/>
          </a:p>
        </p:txBody>
      </p:sp>
      <p:sp>
        <p:nvSpPr>
          <p:cNvPr id="3074" name="AutoShape 2">
            <a:extLst>
              <a:ext uri="{FF2B5EF4-FFF2-40B4-BE49-F238E27FC236}">
                <a16:creationId xmlns:a16="http://schemas.microsoft.com/office/drawing/2014/main" id="{3793E906-3469-4876-BB8A-FFA3F65D3886}"/>
              </a:ext>
            </a:extLst>
          </p:cNvPr>
          <p:cNvSpPr>
            <a:spLocks noGrp="1" noChangeArrowheads="1"/>
          </p:cNvSpPr>
          <p:nvPr>
            <p:ph type="title"/>
          </p:nvPr>
        </p:nvSpPr>
        <p:spPr>
          <a:xfrm>
            <a:off x="762000" y="457200"/>
            <a:ext cx="7924800" cy="914400"/>
          </a:xfrm>
        </p:spPr>
        <p:txBody>
          <a:bodyPr>
            <a:normAutofit fontScale="90000"/>
          </a:bodyPr>
          <a:lstStyle/>
          <a:p>
            <a:pPr eaLnBrk="1" fontAlgn="auto" hangingPunct="1">
              <a:spcAft>
                <a:spcPts val="0"/>
              </a:spcAft>
              <a:defRPr/>
            </a:pPr>
            <a:r>
              <a:rPr lang="en-US" sz="4000" dirty="0"/>
              <a:t>2.3 Project Selection </a:t>
            </a:r>
            <a:br>
              <a:rPr lang="en-US" sz="3600" dirty="0"/>
            </a:br>
            <a:r>
              <a:rPr lang="en-US" sz="2000" dirty="0"/>
              <a:t>Questions to ask (</a:t>
            </a:r>
            <a:r>
              <a:rPr lang="en-US" sz="2000" dirty="0" err="1"/>
              <a:t>Heilmeier</a:t>
            </a:r>
            <a:r>
              <a:rPr lang="en-US" sz="2000" dirty="0"/>
              <a:t>).  Electrical Engineer and CEO of </a:t>
            </a:r>
            <a:r>
              <a:rPr lang="en-US" sz="2000" dirty="0" err="1"/>
              <a:t>Bellcore</a:t>
            </a:r>
            <a:r>
              <a:rPr lang="en-US" sz="2000" dirty="0"/>
              <a:t>.</a:t>
            </a:r>
          </a:p>
        </p:txBody>
      </p:sp>
      <p:sp>
        <p:nvSpPr>
          <p:cNvPr id="22531" name="Slide Number Placeholder 5">
            <a:extLst>
              <a:ext uri="{FF2B5EF4-FFF2-40B4-BE49-F238E27FC236}">
                <a16:creationId xmlns:a16="http://schemas.microsoft.com/office/drawing/2014/main" id="{745CE001-3FD1-4140-9B4B-AF3C1F191A5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546D9B7-4306-49FF-B939-F7A4935518E9}" type="slidenum">
              <a:rPr lang="en-US" altLang="en-US"/>
              <a:pPr/>
              <a:t>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4BAB1B1A-0C98-4019-B9F2-F77BD0922506}"/>
              </a:ext>
            </a:extLst>
          </p:cNvPr>
          <p:cNvSpPr>
            <a:spLocks noGrp="1" noChangeArrowheads="1"/>
          </p:cNvSpPr>
          <p:nvPr>
            <p:ph idx="1"/>
          </p:nvPr>
        </p:nvSpPr>
        <p:spPr/>
        <p:txBody>
          <a:bodyPr/>
          <a:lstStyle/>
          <a:p>
            <a:pPr marL="533400" indent="-533400" eaLnBrk="1" hangingPunct="1">
              <a:buFont typeface="Wingdings 3" panose="05040102010807070707" pitchFamily="18" charset="2"/>
              <a:buNone/>
            </a:pPr>
            <a:r>
              <a:rPr lang="en-US" altLang="en-US"/>
              <a:t>See Appendix B – Complete description of AHP</a:t>
            </a:r>
          </a:p>
          <a:p>
            <a:pPr marL="533400" indent="-533400" eaLnBrk="1" hangingPunct="1">
              <a:buFont typeface="Wingdings" panose="05000000000000000000" pitchFamily="2" charset="2"/>
              <a:buAutoNum type="arabicPeriod"/>
            </a:pPr>
            <a:r>
              <a:rPr lang="en-US" altLang="en-US"/>
              <a:t>Determine selection criteria</a:t>
            </a:r>
          </a:p>
          <a:p>
            <a:pPr marL="533400" indent="-533400" eaLnBrk="1" hangingPunct="1">
              <a:buFont typeface="Wingdings" panose="05000000000000000000" pitchFamily="2" charset="2"/>
              <a:buAutoNum type="arabicPeriod"/>
            </a:pPr>
            <a:r>
              <a:rPr lang="en-US" altLang="en-US"/>
              <a:t>Determine the criteria weightings</a:t>
            </a:r>
          </a:p>
          <a:p>
            <a:pPr marL="533400" indent="-533400" eaLnBrk="1" hangingPunct="1">
              <a:buFont typeface="Wingdings" panose="05000000000000000000" pitchFamily="2" charset="2"/>
              <a:buAutoNum type="arabicPeriod"/>
            </a:pPr>
            <a:r>
              <a:rPr lang="en-US" altLang="en-US"/>
              <a:t>Identify and rate alternatives relative to criteria</a:t>
            </a:r>
          </a:p>
          <a:p>
            <a:pPr marL="533400" indent="-533400" eaLnBrk="1" hangingPunct="1">
              <a:buFont typeface="Wingdings" panose="05000000000000000000" pitchFamily="2" charset="2"/>
              <a:buAutoNum type="arabicPeriod"/>
            </a:pPr>
            <a:r>
              <a:rPr lang="en-US" altLang="en-US"/>
              <a:t>Compute scores</a:t>
            </a:r>
          </a:p>
          <a:p>
            <a:pPr marL="533400" indent="-533400" eaLnBrk="1" hangingPunct="1">
              <a:buFont typeface="Wingdings" panose="05000000000000000000" pitchFamily="2" charset="2"/>
              <a:buAutoNum type="arabicPeriod"/>
            </a:pPr>
            <a:r>
              <a:rPr lang="en-US" altLang="en-US"/>
              <a:t>Review the decision</a:t>
            </a:r>
          </a:p>
        </p:txBody>
      </p:sp>
      <p:sp>
        <p:nvSpPr>
          <p:cNvPr id="69634" name="AutoShape 2">
            <a:extLst>
              <a:ext uri="{FF2B5EF4-FFF2-40B4-BE49-F238E27FC236}">
                <a16:creationId xmlns:a16="http://schemas.microsoft.com/office/drawing/2014/main" id="{3170DE48-177F-4A8A-8EE8-045BD132FA4B}"/>
              </a:ext>
            </a:extLst>
          </p:cNvPr>
          <p:cNvSpPr>
            <a:spLocks noGrp="1" noChangeArrowheads="1"/>
          </p:cNvSpPr>
          <p:nvPr>
            <p:ph type="title"/>
          </p:nvPr>
        </p:nvSpPr>
        <p:spPr/>
        <p:txBody>
          <a:bodyPr/>
          <a:lstStyle/>
          <a:p>
            <a:pPr eaLnBrk="1" fontAlgn="auto" hangingPunct="1">
              <a:spcAft>
                <a:spcPts val="0"/>
              </a:spcAft>
              <a:defRPr/>
            </a:pPr>
            <a:r>
              <a:rPr lang="en-US" sz="3200"/>
              <a:t>Use of Analytical Hierarchy Process</a:t>
            </a:r>
          </a:p>
        </p:txBody>
      </p:sp>
      <p:sp>
        <p:nvSpPr>
          <p:cNvPr id="23555" name="Slide Number Placeholder 5">
            <a:extLst>
              <a:ext uri="{FF2B5EF4-FFF2-40B4-BE49-F238E27FC236}">
                <a16:creationId xmlns:a16="http://schemas.microsoft.com/office/drawing/2014/main" id="{D8C7F857-294C-4FAF-A251-48DE0759A63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9DDB80E-0A24-49A3-AA81-F5858CB07EB7}" type="slidenum">
              <a:rPr lang="en-US" altLang="en-US"/>
              <a:pPr/>
              <a:t>9</a:t>
            </a:fld>
            <a:endParaRPr lang="en-US"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defaultTheme" id="{4F882235-D8FC-4A03-A05C-6B9866E5684F}" vid="{147A3C56-95B3-4FDE-ADA1-CF210A23EE6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defaultTheme</Template>
  <TotalTime>585</TotalTime>
  <Words>1368</Words>
  <Application>Microsoft Office PowerPoint</Application>
  <PresentationFormat>On-screen Show (4:3)</PresentationFormat>
  <Paragraphs>217</Paragraphs>
  <Slides>34</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2" baseType="lpstr">
      <vt:lpstr>Arial</vt:lpstr>
      <vt:lpstr>Lucida Sans Unicode</vt:lpstr>
      <vt:lpstr>Wingdings 3</vt:lpstr>
      <vt:lpstr>Verdana</vt:lpstr>
      <vt:lpstr>Wingdings 2</vt:lpstr>
      <vt:lpstr>Wingdings</vt:lpstr>
      <vt:lpstr>defaultTheme</vt:lpstr>
      <vt:lpstr>Microsoft Word Document</vt:lpstr>
      <vt:lpstr>Chapter 2 – Project Selection and Needs Identification</vt:lpstr>
      <vt:lpstr>Big Picture of Chapter</vt:lpstr>
      <vt:lpstr>Chapter 2 – Learning Objectives</vt:lpstr>
      <vt:lpstr>2.1 Types of Design Projects</vt:lpstr>
      <vt:lpstr>Engineering Projects</vt:lpstr>
      <vt:lpstr>Engineering Research Projects</vt:lpstr>
      <vt:lpstr>2.2 Sources of Project Ideas</vt:lpstr>
      <vt:lpstr>2.3 Project Selection  Questions to ask (Heilmeier).  Electrical Engineer and CEO of Bellcore.</vt:lpstr>
      <vt:lpstr>Use of Analytical Hierarchy Process</vt:lpstr>
      <vt:lpstr>2.4 Four Step Needs ID Process</vt:lpstr>
      <vt:lpstr>A Problem Statement</vt:lpstr>
      <vt:lpstr>A Problem Statement, cont’d</vt:lpstr>
      <vt:lpstr>Another Problem Statement</vt:lpstr>
      <vt:lpstr>The “Design Space”</vt:lpstr>
      <vt:lpstr>Step 1: Gather Raw Data</vt:lpstr>
      <vt:lpstr>Step 2: Translate Needs to Marketing Requirement</vt:lpstr>
      <vt:lpstr>PowerPoint Presentation</vt:lpstr>
      <vt:lpstr>Example: Marketing Requirements</vt:lpstr>
      <vt:lpstr>Example: Marketing Requirements</vt:lpstr>
      <vt:lpstr>Step 3: Organize the Needs into a Hierarchy</vt:lpstr>
      <vt:lpstr>Tool: Objective Tree</vt:lpstr>
      <vt:lpstr>Step 4: Rank the Needs</vt:lpstr>
      <vt:lpstr>Tool: Pairwise Comparison Matrix</vt:lpstr>
      <vt:lpstr>Step 5: Review the Outcomes</vt:lpstr>
      <vt:lpstr>Let Review: Needs ID Process</vt:lpstr>
      <vt:lpstr>2.5 Research Survey</vt:lpstr>
      <vt:lpstr>Objectives of the Research Survey</vt:lpstr>
      <vt:lpstr>Research Resources</vt:lpstr>
      <vt:lpstr>2.6 Needs and Objectives Statements</vt:lpstr>
      <vt:lpstr>Example – Need Statement</vt:lpstr>
      <vt:lpstr>Objective Statement</vt:lpstr>
      <vt:lpstr>Example – Objective Statement</vt:lpstr>
      <vt:lpstr>Project Application: The Problem Statement</vt:lpstr>
      <vt:lpstr>2.8 Summary</vt:lpstr>
    </vt:vector>
  </TitlesOfParts>
  <Company>Penn State Erie, The Behrend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Coulston, Christopher CIV USNA Annapolis</dc:creator>
  <cp:lastModifiedBy>Coulston, Christopher CIV USNA Annapolis</cp:lastModifiedBy>
  <cp:revision>37</cp:revision>
  <dcterms:created xsi:type="dcterms:W3CDTF">2003-09-10T19:09:27Z</dcterms:created>
  <dcterms:modified xsi:type="dcterms:W3CDTF">2024-09-09T13:45:40Z</dcterms:modified>
</cp:coreProperties>
</file>