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1"/>
  </p:sldMasterIdLst>
  <p:notesMasterIdLst>
    <p:notesMasterId r:id="rId36"/>
  </p:notesMasterIdLst>
  <p:sldIdLst>
    <p:sldId id="347" r:id="rId2"/>
    <p:sldId id="305" r:id="rId3"/>
    <p:sldId id="269" r:id="rId4"/>
    <p:sldId id="306" r:id="rId5"/>
    <p:sldId id="307" r:id="rId6"/>
    <p:sldId id="339" r:id="rId7"/>
    <p:sldId id="308" r:id="rId8"/>
    <p:sldId id="309" r:id="rId9"/>
    <p:sldId id="312" r:id="rId10"/>
    <p:sldId id="340" r:id="rId11"/>
    <p:sldId id="313" r:id="rId12"/>
    <p:sldId id="314" r:id="rId13"/>
    <p:sldId id="315" r:id="rId14"/>
    <p:sldId id="316" r:id="rId15"/>
    <p:sldId id="317" r:id="rId16"/>
    <p:sldId id="318" r:id="rId17"/>
    <p:sldId id="319" r:id="rId18"/>
    <p:sldId id="337" r:id="rId19"/>
    <p:sldId id="320" r:id="rId20"/>
    <p:sldId id="321" r:id="rId21"/>
    <p:sldId id="322" r:id="rId22"/>
    <p:sldId id="323" r:id="rId23"/>
    <p:sldId id="324" r:id="rId24"/>
    <p:sldId id="325" r:id="rId25"/>
    <p:sldId id="326" r:id="rId26"/>
    <p:sldId id="341" r:id="rId27"/>
    <p:sldId id="342" r:id="rId28"/>
    <p:sldId id="345" r:id="rId29"/>
    <p:sldId id="343" r:id="rId30"/>
    <p:sldId id="328" r:id="rId31"/>
    <p:sldId id="344" r:id="rId32"/>
    <p:sldId id="346" r:id="rId33"/>
    <p:sldId id="331" r:id="rId34"/>
    <p:sldId id="338"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00"/>
    <a:srgbClr val="C4C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3" autoAdjust="0"/>
    <p:restoredTop sz="94918" autoAdjust="0"/>
  </p:normalViewPr>
  <p:slideViewPr>
    <p:cSldViewPr>
      <p:cViewPr varScale="1">
        <p:scale>
          <a:sx n="108" d="100"/>
          <a:sy n="108" d="100"/>
        </p:scale>
        <p:origin x="17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vl1pPr>
          </a:lstStyle>
          <a:p>
            <a:pPr>
              <a:defRPr/>
            </a:pPr>
            <a:endParaRPr lang="en-US"/>
          </a:p>
        </p:txBody>
      </p:sp>
      <p:sp>
        <p:nvSpPr>
          <p:cNvPr id="23552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235525"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2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vl1pPr>
          </a:lstStyle>
          <a:p>
            <a:pPr>
              <a:defRPr/>
            </a:pPr>
            <a:endParaRPr lang="en-US"/>
          </a:p>
        </p:txBody>
      </p:sp>
      <p:sp>
        <p:nvSpPr>
          <p:cNvPr id="23552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a:lvl1pPr>
          </a:lstStyle>
          <a:p>
            <a:pPr>
              <a:defRPr/>
            </a:pPr>
            <a:fld id="{7E92CF1C-E7A0-450B-B90E-A46B626F63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6248400" y="6408738"/>
            <a:ext cx="2398713" cy="365125"/>
          </a:xfrm>
          <a:prstGeom prst="rect">
            <a:avLst/>
          </a:prstGeom>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a:xfrm>
            <a:off x="3810000" y="6408738"/>
            <a:ext cx="2351088"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420B4B0B-3168-4A16-A67A-2AA115EE7A99}" type="slidenum">
              <a:rPr lang="en-US" smtClean="0"/>
              <a:pPr>
                <a:defRPr/>
              </a:pPr>
              <a:t>‹#›</a:t>
            </a:fld>
            <a:endParaRPr lang="en-US"/>
          </a:p>
        </p:txBody>
      </p:sp>
    </p:spTree>
    <p:extLst>
      <p:ext uri="{BB962C8B-B14F-4D97-AF65-F5344CB8AC3E}">
        <p14:creationId xmlns:p14="http://schemas.microsoft.com/office/powerpoint/2010/main" val="72617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274638"/>
            <a:ext cx="8001000" cy="1143000"/>
          </a:xfrm>
        </p:spPr>
        <p:txBody>
          <a:bodyPr rtlCol="0"/>
          <a:lstStyle/>
          <a:p>
            <a:r>
              <a:rPr lang="en-US"/>
              <a:t>Click to edit Master title style</a:t>
            </a:r>
            <a:endParaRPr lang="en-US" dirty="0"/>
          </a:p>
        </p:txBody>
      </p:sp>
      <p:sp>
        <p:nvSpPr>
          <p:cNvPr id="8" name="Slide Number Placeholder 17"/>
          <p:cNvSpPr>
            <a:spLocks noGrp="1"/>
          </p:cNvSpPr>
          <p:nvPr>
            <p:ph type="sldNum" sz="quarter" idx="12"/>
          </p:nvPr>
        </p:nvSpPr>
        <p:spPr/>
        <p:txBody>
          <a:bodyPr/>
          <a:lstStyle>
            <a:lvl1pPr>
              <a:defRPr/>
            </a:lvl1pPr>
          </a:lstStyle>
          <a:p>
            <a:pPr>
              <a:defRPr/>
            </a:pPr>
            <a:fld id="{5B5EDB8C-5439-4EBC-B1ED-B7C71C56F303}" type="slidenum">
              <a:rPr lang="en-US" smtClean="0"/>
              <a:pPr>
                <a:defRPr/>
              </a:pPr>
              <a:t>‹#›</a:t>
            </a:fld>
            <a:endParaRPr lang="en-US"/>
          </a:p>
        </p:txBody>
      </p:sp>
    </p:spTree>
    <p:extLst>
      <p:ext uri="{BB962C8B-B14F-4D97-AF65-F5344CB8AC3E}">
        <p14:creationId xmlns:p14="http://schemas.microsoft.com/office/powerpoint/2010/main" val="30634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a:t>Click to edit Master title style</a:t>
            </a:r>
          </a:p>
        </p:txBody>
      </p:sp>
      <p:sp>
        <p:nvSpPr>
          <p:cNvPr id="3" name="Table Placeholder 2"/>
          <p:cNvSpPr>
            <a:spLocks noGrp="1"/>
          </p:cNvSpPr>
          <p:nvPr>
            <p:ph type="tbl" idx="1"/>
          </p:nvPr>
        </p:nvSpPr>
        <p:spPr>
          <a:xfrm>
            <a:off x="838200" y="1295400"/>
            <a:ext cx="7693025" cy="4791075"/>
          </a:xfrm>
        </p:spPr>
        <p:txBody>
          <a:bodyPr>
            <a:normAutofit/>
          </a:bodyPr>
          <a:lstStyle/>
          <a:p>
            <a:pPr lvl="0"/>
            <a:r>
              <a:rPr lang="en-US" noProof="0"/>
              <a:t>Click icon to add table</a:t>
            </a:r>
          </a:p>
        </p:txBody>
      </p:sp>
      <p:sp>
        <p:nvSpPr>
          <p:cNvPr id="6" name="Slide Number Placeholder 5"/>
          <p:cNvSpPr>
            <a:spLocks noGrp="1"/>
          </p:cNvSpPr>
          <p:nvPr>
            <p:ph type="sldNum" sz="quarter" idx="12"/>
          </p:nvPr>
        </p:nvSpPr>
        <p:spPr>
          <a:xfrm>
            <a:off x="84138" y="6242050"/>
            <a:ext cx="587375" cy="488950"/>
          </a:xfrm>
        </p:spPr>
        <p:txBody>
          <a:bodyPr/>
          <a:lstStyle>
            <a:lvl1pPr>
              <a:defRPr/>
            </a:lvl1pPr>
          </a:lstStyle>
          <a:p>
            <a:pPr>
              <a:defRPr/>
            </a:pPr>
            <a:fld id="{B2658DB5-3B5D-408D-93D4-838C084ED383}" type="slidenum">
              <a:rPr lang="en-US" smtClean="0"/>
              <a:pPr>
                <a:defRPr/>
              </a:pPr>
              <a:t>‹#›</a:t>
            </a:fld>
            <a:endParaRPr lang="en-US"/>
          </a:p>
        </p:txBody>
      </p:sp>
    </p:spTree>
    <p:extLst>
      <p:ext uri="{BB962C8B-B14F-4D97-AF65-F5344CB8AC3E}">
        <p14:creationId xmlns:p14="http://schemas.microsoft.com/office/powerpoint/2010/main" val="185426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lstStyle/>
          <a:p>
            <a:r>
              <a:rPr lang="en-US"/>
              <a:t>Click to edit Master title style</a:t>
            </a:r>
          </a:p>
        </p:txBody>
      </p:sp>
      <p:sp>
        <p:nvSpPr>
          <p:cNvPr id="3" name="Text Placeholder 2"/>
          <p:cNvSpPr>
            <a:spLocks noGrp="1"/>
          </p:cNvSpPr>
          <p:nvPr>
            <p:ph type="body" sz="half" idx="1"/>
          </p:nvPr>
        </p:nvSpPr>
        <p:spPr>
          <a:xfrm>
            <a:off x="838200" y="1295400"/>
            <a:ext cx="3770313" cy="479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295400"/>
            <a:ext cx="3770312" cy="479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2"/>
          </p:nvPr>
        </p:nvSpPr>
        <p:spPr/>
        <p:txBody>
          <a:bodyPr/>
          <a:lstStyle>
            <a:lvl1pPr>
              <a:defRPr/>
            </a:lvl1pPr>
          </a:lstStyle>
          <a:p>
            <a:pPr>
              <a:defRPr/>
            </a:pPr>
            <a:fld id="{BEF784B0-8B4B-4ED7-BF86-9B8FC455053B}" type="slidenum">
              <a:rPr lang="en-US"/>
              <a:pPr>
                <a:defRPr/>
              </a:pPr>
              <a:t>‹#›</a:t>
            </a:fld>
            <a:endParaRPr lang="en-US"/>
          </a:p>
        </p:txBody>
      </p:sp>
    </p:spTree>
    <p:extLst>
      <p:ext uri="{BB962C8B-B14F-4D97-AF65-F5344CB8AC3E}">
        <p14:creationId xmlns:p14="http://schemas.microsoft.com/office/powerpoint/2010/main" val="935246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4"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8F4F0D8-AE69-4695-B0A6-E30376B2E40D}" type="slidenum">
              <a:rPr lang="en-US" smtClean="0"/>
              <a:pPr>
                <a:defRPr/>
              </a:pPr>
              <a:t>‹#›</a:t>
            </a:fld>
            <a:endParaRPr lang="en-US"/>
          </a:p>
        </p:txBody>
      </p:sp>
    </p:spTree>
    <p:extLst>
      <p:ext uri="{BB962C8B-B14F-4D97-AF65-F5344CB8AC3E}">
        <p14:creationId xmlns:p14="http://schemas.microsoft.com/office/powerpoint/2010/main" val="35897675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Lst>
  <p:hf hdr="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ctrTitle"/>
          </p:nvPr>
        </p:nvSpPr>
        <p:spPr>
          <a:xfrm>
            <a:off x="609600" y="533400"/>
            <a:ext cx="8077200" cy="1829761"/>
          </a:xfrm>
        </p:spPr>
        <p:txBody>
          <a:bodyPr/>
          <a:lstStyle/>
          <a:p>
            <a:pPr algn="l" fontAlgn="auto">
              <a:spcAft>
                <a:spcPts val="0"/>
              </a:spcAft>
              <a:defRPr/>
            </a:pPr>
            <a:r>
              <a:rPr lang="en-US" dirty="0"/>
              <a:t>Chapter 7 –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fontAlgn="auto">
              <a:spcAft>
                <a:spcPts val="0"/>
              </a:spcAft>
              <a:defRPr/>
            </a:pPr>
            <a:r>
              <a:rPr lang="en-US"/>
              <a:t>Stub example</a:t>
            </a:r>
          </a:p>
        </p:txBody>
      </p:sp>
      <p:sp>
        <p:nvSpPr>
          <p:cNvPr id="2457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D516665-FA7A-4CA4-9E27-2327037D8696}" type="slidenum">
              <a:rPr lang="en-US"/>
              <a:pPr/>
              <a:t>10</a:t>
            </a:fld>
            <a:endParaRPr lang="en-US"/>
          </a:p>
        </p:txBody>
      </p:sp>
      <p:pic>
        <p:nvPicPr>
          <p:cNvPr id="24580" name="Picture 2" descr="BJT%20stub"/>
          <p:cNvPicPr>
            <a:picLocks noChangeAspect="1" noChangeArrowheads="1"/>
          </p:cNvPicPr>
          <p:nvPr/>
        </p:nvPicPr>
        <p:blipFill>
          <a:blip r:embed="rId2"/>
          <a:srcRect/>
          <a:stretch>
            <a:fillRect/>
          </a:stretch>
        </p:blipFill>
        <p:spPr bwMode="auto">
          <a:xfrm>
            <a:off x="563563" y="1676400"/>
            <a:ext cx="8199437" cy="3810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3"/>
          <p:cNvSpPr>
            <a:spLocks noGrp="1" noChangeArrowheads="1"/>
          </p:cNvSpPr>
          <p:nvPr>
            <p:ph idx="1"/>
          </p:nvPr>
        </p:nvSpPr>
        <p:spPr/>
        <p:txBody>
          <a:bodyPr>
            <a:normAutofit lnSpcReduction="10000"/>
          </a:bodyPr>
          <a:lstStyle/>
          <a:p>
            <a:pPr marL="365760" indent="-256032" fontAlgn="auto">
              <a:lnSpc>
                <a:spcPct val="90000"/>
              </a:lnSpc>
              <a:spcAft>
                <a:spcPts val="600"/>
              </a:spcAft>
              <a:buFont typeface="Wingdings 3"/>
              <a:buChar char=""/>
              <a:defRPr/>
            </a:pPr>
            <a:r>
              <a:rPr lang="en-US" sz="2000" i="1" dirty="0"/>
              <a:t>Accurate</a:t>
            </a:r>
            <a:r>
              <a:rPr lang="en-US" sz="2000" dirty="0"/>
              <a:t> - The test should check what it is supposed to and exercise an area of intent.</a:t>
            </a:r>
          </a:p>
          <a:p>
            <a:pPr marL="365760" indent="-256032" fontAlgn="auto">
              <a:lnSpc>
                <a:spcPct val="90000"/>
              </a:lnSpc>
              <a:spcAft>
                <a:spcPts val="600"/>
              </a:spcAft>
              <a:buFont typeface="Wingdings 3"/>
              <a:buChar char=""/>
              <a:defRPr/>
            </a:pPr>
            <a:r>
              <a:rPr lang="en-US" sz="2000" i="1" dirty="0"/>
              <a:t>Economical</a:t>
            </a:r>
            <a:r>
              <a:rPr lang="en-US" sz="2000" dirty="0"/>
              <a:t> - The test should be performed in a minimal number of steps.</a:t>
            </a:r>
          </a:p>
          <a:p>
            <a:pPr marL="365760" indent="-256032" fontAlgn="auto">
              <a:lnSpc>
                <a:spcPct val="90000"/>
              </a:lnSpc>
              <a:spcAft>
                <a:spcPts val="600"/>
              </a:spcAft>
              <a:buFont typeface="Wingdings 3"/>
              <a:buChar char=""/>
              <a:defRPr/>
            </a:pPr>
            <a:r>
              <a:rPr lang="en-US" sz="2000" i="1" dirty="0"/>
              <a:t>Limited in complexity</a:t>
            </a:r>
            <a:r>
              <a:rPr lang="en-US" sz="2000" dirty="0"/>
              <a:t> - Tests should consist of a moderate number (10-15) of steps.</a:t>
            </a:r>
          </a:p>
          <a:p>
            <a:pPr marL="365760" indent="-256032" fontAlgn="auto">
              <a:lnSpc>
                <a:spcPct val="90000"/>
              </a:lnSpc>
              <a:spcAft>
                <a:spcPts val="600"/>
              </a:spcAft>
              <a:buFont typeface="Wingdings 3"/>
              <a:buChar char=""/>
              <a:defRPr/>
            </a:pPr>
            <a:r>
              <a:rPr lang="en-US" sz="2000" i="1" dirty="0"/>
              <a:t>Repeatable</a:t>
            </a:r>
            <a:r>
              <a:rPr lang="en-US" sz="2000" dirty="0"/>
              <a:t> - The test should be able to be performed and repeated by another person.</a:t>
            </a:r>
          </a:p>
          <a:p>
            <a:pPr marL="365760" indent="-256032" fontAlgn="auto">
              <a:lnSpc>
                <a:spcPct val="90000"/>
              </a:lnSpc>
              <a:spcAft>
                <a:spcPts val="600"/>
              </a:spcAft>
              <a:buFont typeface="Wingdings 3"/>
              <a:buChar char=""/>
              <a:defRPr/>
            </a:pPr>
            <a:r>
              <a:rPr lang="en-US" sz="2000" i="1" dirty="0"/>
              <a:t>Appropriate</a:t>
            </a:r>
            <a:r>
              <a:rPr lang="en-US" sz="2000" dirty="0"/>
              <a:t> - The complexity of the test should be such that it is able to be performed by other individuals who are assigned the testing task.</a:t>
            </a:r>
          </a:p>
          <a:p>
            <a:pPr marL="365760" indent="-256032" fontAlgn="auto">
              <a:lnSpc>
                <a:spcPct val="90000"/>
              </a:lnSpc>
              <a:spcAft>
                <a:spcPts val="600"/>
              </a:spcAft>
              <a:buFont typeface="Wingdings 3"/>
              <a:buChar char=""/>
              <a:defRPr/>
            </a:pPr>
            <a:r>
              <a:rPr lang="en-US" sz="2000" i="1" dirty="0"/>
              <a:t>Traceable</a:t>
            </a:r>
            <a:r>
              <a:rPr lang="en-US" sz="2000" dirty="0"/>
              <a:t> - The test should verify a specific requirement.</a:t>
            </a:r>
          </a:p>
          <a:p>
            <a:pPr marL="365760" indent="-256032" fontAlgn="auto">
              <a:lnSpc>
                <a:spcPct val="90000"/>
              </a:lnSpc>
              <a:spcAft>
                <a:spcPts val="600"/>
              </a:spcAft>
              <a:buFont typeface="Wingdings 3"/>
              <a:buChar char=""/>
              <a:defRPr/>
            </a:pPr>
            <a:r>
              <a:rPr lang="en-US" sz="2000" i="1" dirty="0"/>
              <a:t>Self cleaning</a:t>
            </a:r>
            <a:r>
              <a:rPr lang="en-US" sz="2000" dirty="0"/>
              <a:t> - The system should return to the pre-test state after the test is complete.</a:t>
            </a:r>
          </a:p>
        </p:txBody>
      </p:sp>
      <p:sp>
        <p:nvSpPr>
          <p:cNvPr id="13317" name="AutoShape 2"/>
          <p:cNvSpPr>
            <a:spLocks noGrp="1" noChangeArrowheads="1"/>
          </p:cNvSpPr>
          <p:nvPr>
            <p:ph type="title"/>
          </p:nvPr>
        </p:nvSpPr>
        <p:spPr/>
        <p:txBody>
          <a:bodyPr/>
          <a:lstStyle/>
          <a:p>
            <a:pPr fontAlgn="auto">
              <a:spcAft>
                <a:spcPts val="0"/>
              </a:spcAft>
              <a:defRPr/>
            </a:pPr>
            <a:r>
              <a:rPr lang="en-US"/>
              <a:t>Test case properties	</a:t>
            </a:r>
          </a:p>
        </p:txBody>
      </p:sp>
      <p:sp>
        <p:nvSpPr>
          <p:cNvPr id="2560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6540F8D-63A0-4130-87B6-E1B689649066}"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nSpc>
                <a:spcPct val="90000"/>
              </a:lnSpc>
              <a:buFont typeface="Wingdings" pitchFamily="2" charset="2"/>
              <a:buNone/>
            </a:pPr>
            <a:r>
              <a:rPr lang="en-US"/>
              <a:t>Debugging</a:t>
            </a:r>
          </a:p>
          <a:p>
            <a:pPr>
              <a:lnSpc>
                <a:spcPct val="90000"/>
              </a:lnSpc>
            </a:pPr>
            <a:r>
              <a:rPr lang="en-US"/>
              <a:t>Bohrbugs</a:t>
            </a:r>
          </a:p>
          <a:p>
            <a:pPr lvl="1">
              <a:lnSpc>
                <a:spcPct val="90000"/>
              </a:lnSpc>
            </a:pPr>
            <a:r>
              <a:rPr lang="en-US"/>
              <a:t>Bohrbugs are reliable bugs</a:t>
            </a:r>
          </a:p>
          <a:p>
            <a:pPr lvl="1">
              <a:lnSpc>
                <a:spcPct val="90000"/>
              </a:lnSpc>
            </a:pPr>
            <a:r>
              <a:rPr lang="en-US"/>
              <a:t>The error is always in the same place</a:t>
            </a:r>
          </a:p>
          <a:p>
            <a:pPr lvl="1">
              <a:lnSpc>
                <a:spcPct val="90000"/>
              </a:lnSpc>
            </a:pPr>
            <a:r>
              <a:rPr lang="en-US"/>
              <a:t>An electrons having a definite position</a:t>
            </a:r>
          </a:p>
          <a:p>
            <a:pPr lvl="1">
              <a:lnSpc>
                <a:spcPct val="90000"/>
              </a:lnSpc>
            </a:pPr>
            <a:r>
              <a:rPr lang="en-US"/>
              <a:t>Solution = set a good trap</a:t>
            </a:r>
          </a:p>
          <a:p>
            <a:pPr>
              <a:lnSpc>
                <a:spcPct val="90000"/>
              </a:lnSpc>
            </a:pPr>
            <a:r>
              <a:rPr lang="en-US"/>
              <a:t>Heisenbugs</a:t>
            </a:r>
          </a:p>
          <a:p>
            <a:pPr lvl="1">
              <a:lnSpc>
                <a:spcPct val="90000"/>
              </a:lnSpc>
            </a:pPr>
            <a:r>
              <a:rPr lang="en-US"/>
              <a:t>Innocuous changes of input yield buggy behavior</a:t>
            </a:r>
          </a:p>
          <a:p>
            <a:pPr lvl="1">
              <a:lnSpc>
                <a:spcPct val="90000"/>
              </a:lnSpc>
            </a:pPr>
            <a:r>
              <a:rPr lang="en-US"/>
              <a:t>May not be reproducible</a:t>
            </a:r>
          </a:p>
          <a:p>
            <a:pPr lvl="1">
              <a:lnSpc>
                <a:spcPct val="90000"/>
              </a:lnSpc>
            </a:pPr>
            <a:r>
              <a:rPr lang="en-US"/>
              <a:t>They seemingly move around within a system</a:t>
            </a:r>
          </a:p>
          <a:p>
            <a:pPr lvl="1">
              <a:lnSpc>
                <a:spcPct val="90000"/>
              </a:lnSpc>
            </a:pPr>
            <a:r>
              <a:rPr lang="en-US"/>
              <a:t>Electron is elusive density function</a:t>
            </a:r>
          </a:p>
          <a:p>
            <a:pPr lvl="1">
              <a:lnSpc>
                <a:spcPct val="90000"/>
              </a:lnSpc>
            </a:pPr>
            <a:r>
              <a:rPr lang="en-US"/>
              <a:t>Solution = think outside the box</a:t>
            </a:r>
          </a:p>
        </p:txBody>
      </p:sp>
      <p:sp>
        <p:nvSpPr>
          <p:cNvPr id="14341" name="AutoShape 2"/>
          <p:cNvSpPr>
            <a:spLocks noGrp="1" noChangeArrowheads="1"/>
          </p:cNvSpPr>
          <p:nvPr>
            <p:ph type="title"/>
          </p:nvPr>
        </p:nvSpPr>
        <p:spPr/>
        <p:txBody>
          <a:bodyPr/>
          <a:lstStyle/>
          <a:p>
            <a:pPr fontAlgn="auto">
              <a:spcAft>
                <a:spcPts val="0"/>
              </a:spcAft>
              <a:defRPr/>
            </a:pPr>
            <a:r>
              <a:rPr lang="en-US"/>
              <a:t>7.2 Constructing Tests</a:t>
            </a:r>
          </a:p>
        </p:txBody>
      </p:sp>
      <p:sp>
        <p:nvSpPr>
          <p:cNvPr id="2662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072D96C-7DEF-4981-915E-DEE28402EE10}"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r>
              <a:rPr lang="en-US"/>
              <a:t>Observe the problem under different operating conditions</a:t>
            </a:r>
          </a:p>
          <a:p>
            <a:r>
              <a:rPr lang="en-US"/>
              <a:t>Form a hypothesis as to what the potential problem is</a:t>
            </a:r>
          </a:p>
          <a:p>
            <a:r>
              <a:rPr lang="en-US"/>
              <a:t>Conduct experiments to confirm or eliminate the hypothesized source of the problem</a:t>
            </a:r>
          </a:p>
          <a:p>
            <a:r>
              <a:rPr lang="en-US"/>
              <a:t>Repeat until the problem is eliminated</a:t>
            </a:r>
          </a:p>
        </p:txBody>
      </p:sp>
      <p:sp>
        <p:nvSpPr>
          <p:cNvPr id="15365" name="AutoShape 2"/>
          <p:cNvSpPr>
            <a:spLocks noGrp="1" noChangeArrowheads="1"/>
          </p:cNvSpPr>
          <p:nvPr>
            <p:ph type="title"/>
          </p:nvPr>
        </p:nvSpPr>
        <p:spPr/>
        <p:txBody>
          <a:bodyPr/>
          <a:lstStyle/>
          <a:p>
            <a:pPr fontAlgn="auto">
              <a:spcAft>
                <a:spcPts val="0"/>
              </a:spcAft>
              <a:defRPr/>
            </a:pPr>
            <a:r>
              <a:rPr lang="en-US"/>
              <a:t>Debugging process	</a:t>
            </a:r>
          </a:p>
        </p:txBody>
      </p:sp>
      <p:sp>
        <p:nvSpPr>
          <p:cNvPr id="2765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46261D4-B2E8-4827-A15A-A045F81CC171}"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r>
              <a:rPr lang="en-US"/>
              <a:t>Check easiest problems first</a:t>
            </a:r>
          </a:p>
          <a:p>
            <a:pPr lvl="1"/>
            <a:r>
              <a:rPr lang="en-US"/>
              <a:t>You can perform more in a given time</a:t>
            </a:r>
          </a:p>
          <a:p>
            <a:r>
              <a:rPr lang="en-US"/>
              <a:t>Start at lowest levels of abstraction</a:t>
            </a:r>
          </a:p>
          <a:p>
            <a:pPr lvl="1"/>
            <a:r>
              <a:rPr lang="en-US"/>
              <a:t>Upper levels rely on lower level</a:t>
            </a:r>
          </a:p>
          <a:p>
            <a:r>
              <a:rPr lang="en-US"/>
              <a:t>Example</a:t>
            </a:r>
          </a:p>
          <a:p>
            <a:pPr lvl="1"/>
            <a:r>
              <a:rPr lang="en-US"/>
              <a:t>Is the system powered up?</a:t>
            </a:r>
          </a:p>
          <a:p>
            <a:pPr lvl="1"/>
            <a:r>
              <a:rPr lang="en-US"/>
              <a:t>Is the testing equipment adjusted properly?</a:t>
            </a:r>
          </a:p>
          <a:p>
            <a:pPr lvl="1"/>
            <a:r>
              <a:rPr lang="en-US"/>
              <a:t>Are the bus lines being correctly manipulated?</a:t>
            </a:r>
          </a:p>
          <a:p>
            <a:pPr lvl="1"/>
            <a:r>
              <a:rPr lang="en-US"/>
              <a:t>Have you initialized the system?</a:t>
            </a:r>
          </a:p>
          <a:p>
            <a:pPr lvl="1"/>
            <a:r>
              <a:rPr lang="en-US"/>
              <a:t>Are you printing out the right variable/type?</a:t>
            </a:r>
          </a:p>
          <a:p>
            <a:pPr lvl="1"/>
            <a:endParaRPr lang="en-US"/>
          </a:p>
        </p:txBody>
      </p:sp>
      <p:sp>
        <p:nvSpPr>
          <p:cNvPr id="16389" name="AutoShape 2"/>
          <p:cNvSpPr>
            <a:spLocks noGrp="1" noChangeArrowheads="1"/>
          </p:cNvSpPr>
          <p:nvPr>
            <p:ph type="title"/>
          </p:nvPr>
        </p:nvSpPr>
        <p:spPr/>
        <p:txBody>
          <a:bodyPr/>
          <a:lstStyle/>
          <a:p>
            <a:pPr fontAlgn="auto">
              <a:spcAft>
                <a:spcPts val="0"/>
              </a:spcAft>
              <a:defRPr/>
            </a:pPr>
            <a:r>
              <a:rPr lang="en-US"/>
              <a:t>Common Problems</a:t>
            </a:r>
          </a:p>
        </p:txBody>
      </p:sp>
      <p:sp>
        <p:nvSpPr>
          <p:cNvPr id="2867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45C5A89-68BE-4FE2-9756-C8AFBED3F39F}"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a:spcAft>
                <a:spcPts val="600"/>
              </a:spcAft>
            </a:pPr>
            <a:r>
              <a:rPr lang="en-US"/>
              <a:t>A </a:t>
            </a:r>
            <a:r>
              <a:rPr lang="en-US" b="1" i="1"/>
              <a:t>unit test </a:t>
            </a:r>
            <a:r>
              <a:rPr lang="en-US"/>
              <a:t>is a test of the functionality of a system module in isolation</a:t>
            </a:r>
          </a:p>
          <a:p>
            <a:pPr>
              <a:spcAft>
                <a:spcPts val="600"/>
              </a:spcAft>
            </a:pPr>
            <a:r>
              <a:rPr lang="en-US"/>
              <a:t>Should be traceable to the detailed design. </a:t>
            </a:r>
          </a:p>
          <a:p>
            <a:pPr>
              <a:spcAft>
                <a:spcPts val="600"/>
              </a:spcAft>
            </a:pPr>
            <a:r>
              <a:rPr lang="en-US"/>
              <a:t>Consists of a set of test cases</a:t>
            </a:r>
          </a:p>
          <a:p>
            <a:pPr>
              <a:spcAft>
                <a:spcPts val="600"/>
              </a:spcAft>
            </a:pPr>
            <a:r>
              <a:rPr lang="en-US"/>
              <a:t>Each test case establish that a subsystem performs a single unit of functionality to some specification. </a:t>
            </a:r>
          </a:p>
          <a:p>
            <a:pPr>
              <a:spcAft>
                <a:spcPts val="600"/>
              </a:spcAft>
            </a:pPr>
            <a:r>
              <a:rPr lang="en-US"/>
              <a:t>Test cases should be written with the express intent of uncovering undiscovered defects.</a:t>
            </a:r>
          </a:p>
        </p:txBody>
      </p:sp>
      <p:sp>
        <p:nvSpPr>
          <p:cNvPr id="17413" name="AutoShape 2"/>
          <p:cNvSpPr>
            <a:spLocks noGrp="1" noChangeArrowheads="1"/>
          </p:cNvSpPr>
          <p:nvPr>
            <p:ph type="title"/>
          </p:nvPr>
        </p:nvSpPr>
        <p:spPr/>
        <p:txBody>
          <a:bodyPr/>
          <a:lstStyle/>
          <a:p>
            <a:pPr fontAlgn="auto">
              <a:spcAft>
                <a:spcPts val="0"/>
              </a:spcAft>
              <a:defRPr/>
            </a:pPr>
            <a:r>
              <a:rPr lang="en-US"/>
              <a:t>Unit Testing</a:t>
            </a:r>
          </a:p>
        </p:txBody>
      </p:sp>
      <p:sp>
        <p:nvSpPr>
          <p:cNvPr id="2969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AFA93F1-10FE-4CD4-8D0D-26147DDD5027}"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838200" y="1295400"/>
            <a:ext cx="7693025" cy="4495800"/>
          </a:xfrm>
        </p:spPr>
        <p:txBody>
          <a:bodyPr/>
          <a:lstStyle/>
          <a:p>
            <a:pPr>
              <a:spcBef>
                <a:spcPts val="600"/>
              </a:spcBef>
              <a:spcAft>
                <a:spcPts val="600"/>
              </a:spcAft>
            </a:pPr>
            <a:r>
              <a:rPr lang="en-US"/>
              <a:t>Write unit test during implementation; why?</a:t>
            </a:r>
          </a:p>
          <a:p>
            <a:pPr lvl="1">
              <a:spcBef>
                <a:spcPts val="600"/>
              </a:spcBef>
              <a:spcAft>
                <a:spcPts val="600"/>
              </a:spcAft>
            </a:pPr>
            <a:r>
              <a:rPr lang="en-US"/>
              <a:t>White box tests</a:t>
            </a:r>
          </a:p>
          <a:p>
            <a:pPr lvl="1">
              <a:spcBef>
                <a:spcPts val="600"/>
              </a:spcBef>
              <a:spcAft>
                <a:spcPts val="600"/>
              </a:spcAft>
            </a:pPr>
            <a:r>
              <a:rPr lang="en-US"/>
              <a:t>Thinking about test situations and conditions may lead the designer to uncover errors before they are ever designed into the system. </a:t>
            </a:r>
          </a:p>
          <a:p>
            <a:pPr lvl="1">
              <a:spcBef>
                <a:spcPts val="600"/>
              </a:spcBef>
              <a:spcAft>
                <a:spcPts val="600"/>
              </a:spcAft>
            </a:pPr>
            <a:r>
              <a:rPr lang="en-US"/>
              <a:t>Unit tests need to be written with an understanding of the internal organization of the component, and a system is best understood during its development.</a:t>
            </a:r>
          </a:p>
          <a:p>
            <a:pPr lvl="1"/>
            <a:endParaRPr lang="en-US"/>
          </a:p>
          <a:p>
            <a:pPr>
              <a:buFont typeface="Wingdings" pitchFamily="2" charset="2"/>
              <a:buNone/>
            </a:pPr>
            <a:endParaRPr lang="en-US" sz="1600">
              <a:latin typeface="Courier New" pitchFamily="49" charset="0"/>
            </a:endParaRPr>
          </a:p>
        </p:txBody>
      </p:sp>
      <p:sp>
        <p:nvSpPr>
          <p:cNvPr id="18437" name="AutoShape 2"/>
          <p:cNvSpPr>
            <a:spLocks noGrp="1" noChangeArrowheads="1"/>
          </p:cNvSpPr>
          <p:nvPr>
            <p:ph type="title"/>
          </p:nvPr>
        </p:nvSpPr>
        <p:spPr/>
        <p:txBody>
          <a:bodyPr/>
          <a:lstStyle/>
          <a:p>
            <a:pPr fontAlgn="auto">
              <a:spcAft>
                <a:spcPts val="0"/>
              </a:spcAft>
              <a:defRPr/>
            </a:pPr>
            <a:r>
              <a:rPr lang="en-US"/>
              <a:t>Unit Test – continued</a:t>
            </a:r>
          </a:p>
        </p:txBody>
      </p:sp>
      <p:sp>
        <p:nvSpPr>
          <p:cNvPr id="3072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A79614A-76C3-4F41-82FC-5B292B14C6B3}"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a:buFont typeface="Wingdings" pitchFamily="2" charset="2"/>
              <a:buNone/>
            </a:pPr>
            <a:r>
              <a:rPr lang="en-US" sz="1600">
                <a:latin typeface="Courier New" pitchFamily="49" charset="0"/>
              </a:rPr>
              <a:t>if (16 &lt; Celsius Temperature &lt; 32)</a:t>
            </a:r>
          </a:p>
          <a:p>
            <a:pPr>
              <a:buFont typeface="Wingdings" pitchFamily="2" charset="2"/>
              <a:buNone/>
            </a:pPr>
            <a:r>
              <a:rPr lang="en-US" sz="1600">
                <a:latin typeface="Courier New" pitchFamily="49" charset="0"/>
              </a:rPr>
              <a:t>	Fahrenheit Temperature = ROM[input-16]; </a:t>
            </a:r>
          </a:p>
          <a:p>
            <a:pPr>
              <a:buFont typeface="Wingdings" pitchFamily="2" charset="2"/>
              <a:buNone/>
            </a:pPr>
            <a:r>
              <a:rPr lang="en-US" sz="1600">
                <a:latin typeface="Courier New" pitchFamily="49" charset="0"/>
              </a:rPr>
              <a:t>else </a:t>
            </a:r>
          </a:p>
          <a:p>
            <a:pPr>
              <a:buFont typeface="Wingdings" pitchFamily="2" charset="2"/>
              <a:buNone/>
            </a:pPr>
            <a:r>
              <a:rPr lang="en-US" sz="1600">
                <a:latin typeface="Courier New" pitchFamily="49" charset="0"/>
              </a:rPr>
              <a:t>	Fahrenheit Temperature = (9* Celsius Temperature)/5 + 32;</a:t>
            </a:r>
            <a:endParaRPr lang="en-US"/>
          </a:p>
          <a:p>
            <a:endParaRPr lang="en-US"/>
          </a:p>
          <a:p>
            <a:r>
              <a:rPr lang="en-US"/>
              <a:t>What inputs are used to check the ROM?</a:t>
            </a:r>
          </a:p>
          <a:p>
            <a:r>
              <a:rPr lang="en-US"/>
              <a:t>What inputs check the conditionals?</a:t>
            </a:r>
          </a:p>
          <a:p>
            <a:r>
              <a:rPr lang="en-US"/>
              <a:t>Processing path – sequence from A to B</a:t>
            </a:r>
          </a:p>
          <a:p>
            <a:pPr lvl="1"/>
            <a:r>
              <a:rPr lang="en-US"/>
              <a:t>Test coverage</a:t>
            </a:r>
          </a:p>
          <a:p>
            <a:pPr lvl="1"/>
            <a:r>
              <a:rPr lang="en-US"/>
              <a:t>Path complete coverage</a:t>
            </a:r>
          </a:p>
        </p:txBody>
      </p:sp>
      <p:sp>
        <p:nvSpPr>
          <p:cNvPr id="19461" name="AutoShape 2"/>
          <p:cNvSpPr>
            <a:spLocks noGrp="1" noChangeArrowheads="1"/>
          </p:cNvSpPr>
          <p:nvPr>
            <p:ph type="title"/>
          </p:nvPr>
        </p:nvSpPr>
        <p:spPr/>
        <p:txBody>
          <a:bodyPr/>
          <a:lstStyle/>
          <a:p>
            <a:pPr fontAlgn="auto">
              <a:spcAft>
                <a:spcPts val="0"/>
              </a:spcAft>
              <a:defRPr/>
            </a:pPr>
            <a:r>
              <a:rPr lang="en-US"/>
              <a:t>Unit test - example</a:t>
            </a:r>
          </a:p>
        </p:txBody>
      </p:sp>
      <p:sp>
        <p:nvSpPr>
          <p:cNvPr id="3174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B9A9B19-F6C4-4220-A855-603CB7DC190F}"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idx="1"/>
          </p:nvPr>
        </p:nvSpPr>
        <p:spPr>
          <a:xfrm>
            <a:off x="838200" y="1295400"/>
            <a:ext cx="7693025" cy="1981200"/>
          </a:xfrm>
        </p:spPr>
        <p:txBody>
          <a:bodyPr/>
          <a:lstStyle/>
          <a:p>
            <a:r>
              <a:rPr lang="en-US"/>
              <a:t>Determine inputs to check all paths</a:t>
            </a:r>
          </a:p>
          <a:p>
            <a:pPr lvl="1"/>
            <a:r>
              <a:rPr lang="en-US"/>
              <a:t>ACTION1</a:t>
            </a:r>
          </a:p>
          <a:p>
            <a:pPr lvl="1"/>
            <a:r>
              <a:rPr lang="en-US"/>
              <a:t>ACTION2</a:t>
            </a:r>
          </a:p>
          <a:p>
            <a:pPr lvl="1"/>
            <a:r>
              <a:rPr lang="en-US"/>
              <a:t>ACTION3</a:t>
            </a:r>
          </a:p>
        </p:txBody>
      </p:sp>
      <p:sp>
        <p:nvSpPr>
          <p:cNvPr id="20485" name="AutoShape 2"/>
          <p:cNvSpPr>
            <a:spLocks noGrp="1" noChangeArrowheads="1"/>
          </p:cNvSpPr>
          <p:nvPr>
            <p:ph type="title"/>
          </p:nvPr>
        </p:nvSpPr>
        <p:spPr/>
        <p:txBody>
          <a:bodyPr/>
          <a:lstStyle/>
          <a:p>
            <a:pPr fontAlgn="auto">
              <a:spcAft>
                <a:spcPts val="0"/>
              </a:spcAft>
              <a:defRPr/>
            </a:pPr>
            <a:r>
              <a:rPr lang="en-US"/>
              <a:t>Code example</a:t>
            </a:r>
          </a:p>
        </p:txBody>
      </p:sp>
      <p:sp>
        <p:nvSpPr>
          <p:cNvPr id="3277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CF8AADD-4B74-4151-82D9-D48BED3B7D37}" type="slidenum">
              <a:rPr lang="en-US"/>
              <a:pPr/>
              <a:t>18</a:t>
            </a:fld>
            <a:endParaRPr lang="en-US"/>
          </a:p>
        </p:txBody>
      </p:sp>
      <p:sp>
        <p:nvSpPr>
          <p:cNvPr id="32773" name="Text Box 5"/>
          <p:cNvSpPr txBox="1">
            <a:spLocks noChangeArrowheads="1"/>
          </p:cNvSpPr>
          <p:nvPr/>
        </p:nvSpPr>
        <p:spPr bwMode="auto">
          <a:xfrm>
            <a:off x="1066800" y="3276600"/>
            <a:ext cx="7772400" cy="2647950"/>
          </a:xfrm>
          <a:prstGeom prst="rect">
            <a:avLst/>
          </a:prstGeom>
          <a:noFill/>
          <a:ln w="9525">
            <a:noFill/>
            <a:miter lim="800000"/>
            <a:headEnd/>
            <a:tailEnd/>
          </a:ln>
        </p:spPr>
        <p:txBody>
          <a:bodyPr>
            <a:spAutoFit/>
          </a:bodyPr>
          <a:lstStyle/>
          <a:p>
            <a:pPr eaLnBrk="1" hangingPunct="1"/>
            <a:r>
              <a:rPr lang="en-US" sz="2400">
                <a:latin typeface="Courier New" pitchFamily="49" charset="0"/>
              </a:rPr>
              <a:t>if ((x &gt;= 30) &amp;&amp; (x &lt;= 39)) {</a:t>
            </a:r>
          </a:p>
          <a:p>
            <a:pPr eaLnBrk="1" hangingPunct="1"/>
            <a:r>
              <a:rPr lang="en-US" sz="2400">
                <a:latin typeface="Courier New" pitchFamily="49" charset="0"/>
              </a:rPr>
              <a:t>    ACTION1 </a:t>
            </a:r>
          </a:p>
          <a:p>
            <a:pPr eaLnBrk="1" hangingPunct="1"/>
            <a:r>
              <a:rPr lang="en-US" sz="2400">
                <a:latin typeface="Courier New" pitchFamily="49" charset="0"/>
              </a:rPr>
              <a:t>} else if ((x &gt;= 80) &amp;&amp; (x &lt;= 96)) { </a:t>
            </a:r>
          </a:p>
          <a:p>
            <a:pPr eaLnBrk="1" hangingPunct="1"/>
            <a:r>
              <a:rPr lang="en-US" sz="2400">
                <a:latin typeface="Courier New" pitchFamily="49" charset="0"/>
              </a:rPr>
              <a:t>    ACTION2 </a:t>
            </a:r>
          </a:p>
          <a:p>
            <a:pPr eaLnBrk="1" hangingPunct="1"/>
            <a:r>
              <a:rPr lang="en-US" sz="2400">
                <a:latin typeface="Courier New" pitchFamily="49" charset="0"/>
              </a:rPr>
              <a:t>} else if ((x &gt;= 40) &amp;&amp; (x &lt;= 56)) {</a:t>
            </a:r>
          </a:p>
          <a:p>
            <a:pPr eaLnBrk="1" hangingPunct="1"/>
            <a:r>
              <a:rPr lang="en-US" sz="2400">
                <a:latin typeface="Courier New" pitchFamily="49" charset="0"/>
              </a:rPr>
              <a:t>    ACTION 3 </a:t>
            </a:r>
          </a:p>
          <a:p>
            <a:pPr eaLnBrk="1" hangingPunct="1"/>
            <a:r>
              <a:rPr lang="en-US" sz="2400">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en-US"/>
              <a:t>Matrix Test</a:t>
            </a:r>
          </a:p>
          <a:p>
            <a:r>
              <a:rPr lang="en-US"/>
              <a:t>Automated Scripts Tests</a:t>
            </a:r>
          </a:p>
          <a:p>
            <a:r>
              <a:rPr lang="en-US"/>
              <a:t>Step-by-step Test</a:t>
            </a:r>
          </a:p>
          <a:p>
            <a:pPr>
              <a:buFont typeface="Wingdings 3" pitchFamily="18" charset="2"/>
              <a:buNone/>
            </a:pPr>
            <a:endParaRPr lang="en-US"/>
          </a:p>
          <a:p>
            <a:pPr>
              <a:buFont typeface="Wingdings 3" pitchFamily="18" charset="2"/>
              <a:buNone/>
            </a:pPr>
            <a:r>
              <a:rPr lang="en-US"/>
              <a:t>Note: these can be applied to any level of test: unit, integration, acceptance, etc.</a:t>
            </a:r>
          </a:p>
        </p:txBody>
      </p:sp>
      <p:sp>
        <p:nvSpPr>
          <p:cNvPr id="21509" name="AutoShape 2"/>
          <p:cNvSpPr>
            <a:spLocks noGrp="1" noChangeArrowheads="1"/>
          </p:cNvSpPr>
          <p:nvPr>
            <p:ph type="title"/>
          </p:nvPr>
        </p:nvSpPr>
        <p:spPr/>
        <p:txBody>
          <a:bodyPr/>
          <a:lstStyle/>
          <a:p>
            <a:pPr fontAlgn="auto">
              <a:spcAft>
                <a:spcPts val="0"/>
              </a:spcAft>
              <a:defRPr/>
            </a:pPr>
            <a:r>
              <a:rPr lang="en-US" dirty="0"/>
              <a:t>Testing Methods</a:t>
            </a:r>
          </a:p>
        </p:txBody>
      </p:sp>
      <p:sp>
        <p:nvSpPr>
          <p:cNvPr id="7" name="Slide Number Placeholder 5">
            <a:extLst>
              <a:ext uri="{FF2B5EF4-FFF2-40B4-BE49-F238E27FC236}">
                <a16:creationId xmlns:a16="http://schemas.microsoft.com/office/drawing/2014/main" id="{E40D7DA4-EA75-4477-83BC-1B88B25986B2}"/>
              </a:ext>
            </a:extLst>
          </p:cNvPr>
          <p:cNvSpPr>
            <a:spLocks noGrp="1"/>
          </p:cNvSpPr>
          <p:nvPr>
            <p:ph type="sldNum" sz="quarter" idx="12"/>
          </p:nvPr>
        </p:nvSpPr>
        <p:spPr bwMode="auto">
          <a:xfrm>
            <a:off x="8647113" y="6408738"/>
            <a:ext cx="366712" cy="365125"/>
          </a:xfrm>
          <a:noFill/>
          <a:ln>
            <a:miter lim="800000"/>
            <a:headEnd/>
            <a:tailEnd/>
          </a:ln>
        </p:spPr>
        <p:txBody>
          <a:bodyPr wrap="square" lIns="91440" tIns="45720" rIns="91440" bIns="45720" numCol="1" anchorCtr="0" compatLnSpc="1">
            <a:prstTxWarp prst="textNoShape">
              <a:avLst/>
            </a:prstTxWarp>
          </a:bodyPr>
          <a:lstStyle/>
          <a:p>
            <a:fld id="{3CF8AADD-4B74-4151-82D9-D48BED3B7D37}"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838200" y="1295400"/>
            <a:ext cx="7620000" cy="4648200"/>
          </a:xfrm>
        </p:spPr>
        <p:txBody>
          <a:bodyPr>
            <a:normAutofit fontScale="92500"/>
          </a:bodyPr>
          <a:lstStyle/>
          <a:p>
            <a:pPr marL="365760" indent="-256032" fontAlgn="auto">
              <a:lnSpc>
                <a:spcPct val="90000"/>
              </a:lnSpc>
              <a:spcAft>
                <a:spcPts val="400"/>
              </a:spcAft>
              <a:buFont typeface="Wingdings 3"/>
              <a:buChar char=""/>
              <a:defRPr/>
            </a:pPr>
            <a:r>
              <a:rPr lang="en-US" dirty="0"/>
              <a:t>Development is accompanied by “bugs.”</a:t>
            </a:r>
          </a:p>
          <a:p>
            <a:pPr marL="365760" indent="-256032" fontAlgn="auto">
              <a:lnSpc>
                <a:spcPct val="90000"/>
              </a:lnSpc>
              <a:spcAft>
                <a:spcPts val="400"/>
              </a:spcAft>
              <a:buFont typeface="Wingdings 3"/>
              <a:buChar char=""/>
              <a:defRPr/>
            </a:pPr>
            <a:r>
              <a:rPr lang="en-US" dirty="0"/>
              <a:t>Catching bugs early saves money</a:t>
            </a:r>
          </a:p>
          <a:p>
            <a:pPr marL="621792" lvl="1" fontAlgn="auto">
              <a:lnSpc>
                <a:spcPct val="90000"/>
              </a:lnSpc>
              <a:spcBef>
                <a:spcPts val="400"/>
              </a:spcBef>
              <a:spcAft>
                <a:spcPts val="400"/>
              </a:spcAft>
              <a:buFont typeface="Verdana"/>
              <a:buChar char="◦"/>
              <a:defRPr/>
            </a:pPr>
            <a:r>
              <a:rPr lang="en-US" dirty="0"/>
              <a:t>The further a bug progresses the more impact it has on the system</a:t>
            </a:r>
          </a:p>
          <a:p>
            <a:pPr marL="859536" lvl="2" fontAlgn="auto">
              <a:lnSpc>
                <a:spcPct val="90000"/>
              </a:lnSpc>
              <a:spcBef>
                <a:spcPts val="400"/>
              </a:spcBef>
              <a:spcAft>
                <a:spcPts val="400"/>
              </a:spcAft>
              <a:buFont typeface="Wingdings 2"/>
              <a:buChar char=""/>
              <a:defRPr/>
            </a:pPr>
            <a:r>
              <a:rPr lang="en-US" dirty="0"/>
              <a:t>A bug fix requires all related modules to be retested.</a:t>
            </a:r>
          </a:p>
          <a:p>
            <a:pPr marL="859536" lvl="2" fontAlgn="auto">
              <a:lnSpc>
                <a:spcPct val="90000"/>
              </a:lnSpc>
              <a:spcBef>
                <a:spcPts val="400"/>
              </a:spcBef>
              <a:spcAft>
                <a:spcPts val="400"/>
              </a:spcAft>
              <a:buFont typeface="Wingdings 2"/>
              <a:buChar char=""/>
              <a:defRPr/>
            </a:pPr>
            <a:r>
              <a:rPr lang="en-US" dirty="0"/>
              <a:t>A bug fix may require redesigning related modules.</a:t>
            </a:r>
          </a:p>
          <a:p>
            <a:pPr marL="621792" lvl="1" fontAlgn="auto">
              <a:lnSpc>
                <a:spcPct val="90000"/>
              </a:lnSpc>
              <a:spcBef>
                <a:spcPts val="400"/>
              </a:spcBef>
              <a:spcAft>
                <a:spcPts val="400"/>
              </a:spcAft>
              <a:buFont typeface="Verdana"/>
              <a:buChar char="◦"/>
              <a:defRPr/>
            </a:pPr>
            <a:r>
              <a:rPr lang="en-US" dirty="0"/>
              <a:t>For example</a:t>
            </a:r>
          </a:p>
          <a:p>
            <a:pPr marL="859536" lvl="2" fontAlgn="auto">
              <a:lnSpc>
                <a:spcPct val="90000"/>
              </a:lnSpc>
              <a:spcBef>
                <a:spcPts val="400"/>
              </a:spcBef>
              <a:spcAft>
                <a:spcPts val="400"/>
              </a:spcAft>
              <a:buFont typeface="Wingdings 2"/>
              <a:buChar char=""/>
              <a:defRPr/>
            </a:pPr>
            <a:r>
              <a:rPr lang="en-US" dirty="0"/>
              <a:t>PCB design flaw</a:t>
            </a:r>
          </a:p>
          <a:p>
            <a:pPr marL="859536" lvl="2" fontAlgn="auto">
              <a:lnSpc>
                <a:spcPct val="90000"/>
              </a:lnSpc>
              <a:spcBef>
                <a:spcPts val="400"/>
              </a:spcBef>
              <a:spcAft>
                <a:spcPts val="400"/>
              </a:spcAft>
              <a:buFont typeface="Wingdings 2"/>
              <a:buChar char=""/>
              <a:defRPr/>
            </a:pPr>
            <a:r>
              <a:rPr lang="en-US" dirty="0"/>
              <a:t>VLSI layout error</a:t>
            </a:r>
          </a:p>
          <a:p>
            <a:pPr marL="859536" lvl="2" fontAlgn="auto">
              <a:lnSpc>
                <a:spcPct val="90000"/>
              </a:lnSpc>
              <a:spcBef>
                <a:spcPts val="400"/>
              </a:spcBef>
              <a:spcAft>
                <a:spcPts val="400"/>
              </a:spcAft>
              <a:buFont typeface="Wingdings 2"/>
              <a:buChar char=""/>
              <a:defRPr/>
            </a:pPr>
            <a:r>
              <a:rPr lang="en-US" dirty="0"/>
              <a:t>Subtle coding flaw</a:t>
            </a:r>
          </a:p>
          <a:p>
            <a:pPr marL="365760" indent="-256032" fontAlgn="auto">
              <a:lnSpc>
                <a:spcPct val="90000"/>
              </a:lnSpc>
              <a:spcAft>
                <a:spcPts val="400"/>
              </a:spcAft>
              <a:buFont typeface="Wingdings 3"/>
              <a:buChar char=""/>
              <a:defRPr/>
            </a:pPr>
            <a:r>
              <a:rPr lang="en-US" dirty="0"/>
              <a:t>Testing doesn’t remove bugs, it just makes it less likely they exist.</a:t>
            </a:r>
          </a:p>
          <a:p>
            <a:pPr marL="621792" lvl="1" fontAlgn="auto">
              <a:lnSpc>
                <a:spcPct val="90000"/>
              </a:lnSpc>
              <a:spcBef>
                <a:spcPts val="324"/>
              </a:spcBef>
              <a:spcAft>
                <a:spcPts val="0"/>
              </a:spcAft>
              <a:buFont typeface="Verdana"/>
              <a:buChar char="◦"/>
              <a:defRPr/>
            </a:pPr>
            <a:endParaRPr lang="en-US" dirty="0"/>
          </a:p>
          <a:p>
            <a:pPr marL="621792" lvl="1" fontAlgn="auto">
              <a:lnSpc>
                <a:spcPct val="90000"/>
              </a:lnSpc>
              <a:spcBef>
                <a:spcPts val="324"/>
              </a:spcBef>
              <a:spcAft>
                <a:spcPts val="0"/>
              </a:spcAft>
              <a:buFont typeface="Verdana"/>
              <a:buChar char="◦"/>
              <a:defRPr/>
            </a:pPr>
            <a:endParaRPr lang="en-US" dirty="0"/>
          </a:p>
          <a:p>
            <a:pPr marL="621792" lvl="1" fontAlgn="auto">
              <a:lnSpc>
                <a:spcPct val="90000"/>
              </a:lnSpc>
              <a:spcBef>
                <a:spcPts val="324"/>
              </a:spcBef>
              <a:spcAft>
                <a:spcPts val="0"/>
              </a:spcAft>
              <a:buFont typeface="Verdana"/>
              <a:buChar char="◦"/>
              <a:defRPr/>
            </a:pPr>
            <a:endParaRPr lang="en-US" dirty="0"/>
          </a:p>
        </p:txBody>
      </p:sp>
      <p:sp>
        <p:nvSpPr>
          <p:cNvPr id="4101" name="AutoShape 2"/>
          <p:cNvSpPr>
            <a:spLocks noGrp="1" noChangeArrowheads="1"/>
          </p:cNvSpPr>
          <p:nvPr>
            <p:ph type="title"/>
          </p:nvPr>
        </p:nvSpPr>
        <p:spPr/>
        <p:txBody>
          <a:bodyPr/>
          <a:lstStyle/>
          <a:p>
            <a:pPr fontAlgn="auto">
              <a:spcAft>
                <a:spcPts val="0"/>
              </a:spcAft>
              <a:defRPr/>
            </a:pPr>
            <a:r>
              <a:rPr lang="en-US"/>
              <a:t>Motivation</a:t>
            </a:r>
          </a:p>
        </p:txBody>
      </p:sp>
      <p:sp>
        <p:nvSpPr>
          <p:cNvPr id="163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CDB45E9-3677-412C-AEF8-45944462BCD9}"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AutoShape 2"/>
          <p:cNvSpPr>
            <a:spLocks noGrp="1" noChangeArrowheads="1"/>
          </p:cNvSpPr>
          <p:nvPr>
            <p:ph type="title"/>
          </p:nvPr>
        </p:nvSpPr>
        <p:spPr/>
        <p:txBody>
          <a:bodyPr/>
          <a:lstStyle/>
          <a:p>
            <a:pPr fontAlgn="auto">
              <a:spcAft>
                <a:spcPts val="0"/>
              </a:spcAft>
              <a:defRPr/>
            </a:pPr>
            <a:r>
              <a:rPr lang="en-US"/>
              <a:t>Matrix Test</a:t>
            </a:r>
          </a:p>
        </p:txBody>
      </p:sp>
      <p:sp>
        <p:nvSpPr>
          <p:cNvPr id="3481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B5FEFE8-E45A-4C66-93CD-C097598CC9C7}" type="slidenum">
              <a:rPr lang="en-US"/>
              <a:pPr/>
              <a:t>20</a:t>
            </a:fld>
            <a:endParaRPr lang="en-US"/>
          </a:p>
        </p:txBody>
      </p:sp>
      <p:sp>
        <p:nvSpPr>
          <p:cNvPr id="34820" name="Line 433"/>
          <p:cNvSpPr>
            <a:spLocks noChangeShapeType="1"/>
          </p:cNvSpPr>
          <p:nvPr/>
        </p:nvSpPr>
        <p:spPr bwMode="auto">
          <a:xfrm>
            <a:off x="3019425" y="1784350"/>
            <a:ext cx="0" cy="0"/>
          </a:xfrm>
          <a:prstGeom prst="line">
            <a:avLst/>
          </a:prstGeom>
          <a:noFill/>
          <a:ln w="12700" cap="rnd">
            <a:solidFill>
              <a:srgbClr val="000000"/>
            </a:solidFill>
            <a:miter lim="800000"/>
            <a:headEnd/>
            <a:tailEnd/>
          </a:ln>
        </p:spPr>
        <p:txBody>
          <a:bodyPr wrap="none"/>
          <a:lstStyle/>
          <a:p>
            <a:endParaRPr lang="en-US"/>
          </a:p>
        </p:txBody>
      </p:sp>
      <p:graphicFrame>
        <p:nvGraphicFramePr>
          <p:cNvPr id="216725" name="Group 661"/>
          <p:cNvGraphicFramePr>
            <a:graphicFrameLocks noGrp="1"/>
          </p:cNvGraphicFramePr>
          <p:nvPr/>
        </p:nvGraphicFramePr>
        <p:xfrm>
          <a:off x="533400" y="1219200"/>
          <a:ext cx="8077201" cy="5029201"/>
        </p:xfrm>
        <a:graphic>
          <a:graphicData uri="http://schemas.openxmlformats.org/drawingml/2006/table">
            <a:tbl>
              <a:tblPr/>
              <a:tblGrid>
                <a:gridCol w="316357">
                  <a:extLst>
                    <a:ext uri="{9D8B030D-6E8A-4147-A177-3AD203B41FA5}">
                      <a16:colId xmlns:a16="http://schemas.microsoft.com/office/drawing/2014/main" val="20000"/>
                    </a:ext>
                  </a:extLst>
                </a:gridCol>
                <a:gridCol w="1455579">
                  <a:extLst>
                    <a:ext uri="{9D8B030D-6E8A-4147-A177-3AD203B41FA5}">
                      <a16:colId xmlns:a16="http://schemas.microsoft.com/office/drawing/2014/main" val="20001"/>
                    </a:ext>
                  </a:extLst>
                </a:gridCol>
                <a:gridCol w="262509">
                  <a:extLst>
                    <a:ext uri="{9D8B030D-6E8A-4147-A177-3AD203B41FA5}">
                      <a16:colId xmlns:a16="http://schemas.microsoft.com/office/drawing/2014/main" val="20002"/>
                    </a:ext>
                  </a:extLst>
                </a:gridCol>
                <a:gridCol w="516604">
                  <a:extLst>
                    <a:ext uri="{9D8B030D-6E8A-4147-A177-3AD203B41FA5}">
                      <a16:colId xmlns:a16="http://schemas.microsoft.com/office/drawing/2014/main" val="20003"/>
                    </a:ext>
                  </a:extLst>
                </a:gridCol>
                <a:gridCol w="1191387">
                  <a:extLst>
                    <a:ext uri="{9D8B030D-6E8A-4147-A177-3AD203B41FA5}">
                      <a16:colId xmlns:a16="http://schemas.microsoft.com/office/drawing/2014/main" val="20004"/>
                    </a:ext>
                  </a:extLst>
                </a:gridCol>
                <a:gridCol w="1925066">
                  <a:extLst>
                    <a:ext uri="{9D8B030D-6E8A-4147-A177-3AD203B41FA5}">
                      <a16:colId xmlns:a16="http://schemas.microsoft.com/office/drawing/2014/main" val="20005"/>
                    </a:ext>
                  </a:extLst>
                </a:gridCol>
                <a:gridCol w="375254">
                  <a:extLst>
                    <a:ext uri="{9D8B030D-6E8A-4147-A177-3AD203B41FA5}">
                      <a16:colId xmlns:a16="http://schemas.microsoft.com/office/drawing/2014/main" val="20006"/>
                    </a:ext>
                  </a:extLst>
                </a:gridCol>
                <a:gridCol w="375253">
                  <a:extLst>
                    <a:ext uri="{9D8B030D-6E8A-4147-A177-3AD203B41FA5}">
                      <a16:colId xmlns:a16="http://schemas.microsoft.com/office/drawing/2014/main" val="20007"/>
                    </a:ext>
                  </a:extLst>
                </a:gridCol>
                <a:gridCol w="302895">
                  <a:extLst>
                    <a:ext uri="{9D8B030D-6E8A-4147-A177-3AD203B41FA5}">
                      <a16:colId xmlns:a16="http://schemas.microsoft.com/office/drawing/2014/main" val="20008"/>
                    </a:ext>
                  </a:extLst>
                </a:gridCol>
                <a:gridCol w="1356297">
                  <a:extLst>
                    <a:ext uri="{9D8B030D-6E8A-4147-A177-3AD203B41FA5}">
                      <a16:colId xmlns:a16="http://schemas.microsoft.com/office/drawing/2014/main" val="20009"/>
                    </a:ext>
                  </a:extLst>
                </a:gridCol>
              </a:tblGrid>
              <a:tr h="343054">
                <a:tc gridSpan="10">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Palatino Linotype" pitchFamily="18" charset="0"/>
                          <a:cs typeface="Times New Roman" pitchFamily="18" charset="0"/>
                        </a:rPr>
                        <a:t>Test Writer: </a:t>
                      </a:r>
                      <a:r>
                        <a:rPr kumimoji="0" lang="en-US" sz="1400" b="0" i="0" u="none" strike="noStrike" cap="none" normalizeH="0" baseline="0" dirty="0">
                          <a:ln>
                            <a:noFill/>
                          </a:ln>
                          <a:solidFill>
                            <a:schemeClr val="tx1"/>
                          </a:solidFill>
                          <a:effectLst/>
                          <a:latin typeface="Palatino Linotype" pitchFamily="18" charset="0"/>
                          <a:cs typeface="Times New Roman" pitchFamily="18" charset="0"/>
                        </a:rPr>
                        <a:t>Sue L. Engineer</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Test Case Name:</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ADC function test</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Test ID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ADC-FT-01</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02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Description:</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Verify conversion range and clock frequency. Output goes to 0 in presence of null clock.</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Type:</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a:t>
                      </a:r>
                      <a:r>
                        <a:rPr kumimoji="0" lang="en-US" sz="1400" b="0" i="0" u="none" strike="noStrike" cap="none" normalizeH="0" baseline="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a:ln>
                            <a:noFill/>
                          </a:ln>
                          <a:solidFill>
                            <a:schemeClr val="tx1"/>
                          </a:solidFill>
                          <a:effectLst/>
                          <a:latin typeface="Webdings" pitchFamily="18" charset="2"/>
                          <a:cs typeface="Times New Roman" pitchFamily="18" charset="0"/>
                        </a:rPr>
                        <a:t> </a:t>
                      </a:r>
                      <a:r>
                        <a:rPr kumimoji="0" lang="en-US" sz="1400" b="0" i="0" u="none" strike="noStrike" cap="none" normalizeH="0" baseline="0">
                          <a:ln>
                            <a:noFill/>
                          </a:ln>
                          <a:solidFill>
                            <a:schemeClr val="tx1"/>
                          </a:solidFill>
                          <a:effectLst/>
                          <a:latin typeface="Palatino Linotype" pitchFamily="18" charset="0"/>
                          <a:cs typeface="Times New Roman" pitchFamily="18" charset="0"/>
                          <a:sym typeface="Wingdings" pitchFamily="2" charset="2"/>
                        </a:rPr>
                        <a:t>white box  </a:t>
                      </a:r>
                      <a:endParaRPr kumimoji="0" lang="en-US" sz="1400" b="0" i="0" u="none" strike="noStrike" cap="none" normalizeH="0" baseline="0">
                        <a:ln>
                          <a:noFill/>
                        </a:ln>
                        <a:solidFill>
                          <a:schemeClr val="tx1"/>
                        </a:solidFill>
                        <a:effectLst/>
                        <a:latin typeface="Times New Roman" pitchFamily="18" charset="0"/>
                        <a:cs typeface="Times New Roman" pitchFamily="18" charset="0"/>
                        <a:sym typeface="Wingdings" pitchFamily="2"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sym typeface="Wingdings" pitchFamily="2" charset="2"/>
                        </a:rPr>
                        <a:t>  </a:t>
                      </a:r>
                      <a:r>
                        <a:rPr kumimoji="0" lang="en-US" sz="1400" b="0" i="0" u="none" strike="noStrike" cap="none" normalizeH="0" baseline="0">
                          <a:ln>
                            <a:noFill/>
                          </a:ln>
                          <a:solidFill>
                            <a:schemeClr val="tx1"/>
                          </a:solidFill>
                          <a:effectLst/>
                          <a:latin typeface="Webdings" pitchFamily="18" charset="2"/>
                          <a:cs typeface="Times New Roman" pitchFamily="18" charset="0"/>
                          <a:sym typeface="Wingdings" pitchFamily="2" charset="2"/>
                        </a:rPr>
                        <a:t></a:t>
                      </a:r>
                      <a:r>
                        <a:rPr kumimoji="0" lang="en-US" sz="1400" b="0" i="0" u="none" strike="noStrike" cap="none" normalizeH="0" baseline="0">
                          <a:ln>
                            <a:noFill/>
                          </a:ln>
                          <a:solidFill>
                            <a:schemeClr val="tx1"/>
                          </a:solidFill>
                          <a:effectLst/>
                          <a:latin typeface="Palatino Linotype" pitchFamily="18" charset="0"/>
                          <a:cs typeface="Times New Roman" pitchFamily="18" charset="0"/>
                        </a:rPr>
                        <a:t> black box</a:t>
                      </a:r>
                      <a:endParaRPr kumimoji="0" lang="en-US" sz="1400" b="0" i="0" u="none" strike="noStrike" cap="none" normalizeH="0" baseline="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63">
                <a:tc gridSpan="10">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Tester Information</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Name of Tester:</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Date:</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Hardware Ver:</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1.0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Time:</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305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Setup:</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gridSpan="7">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Isolate the ADC from the system by removing configuration jumpers.</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43054">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Test</a:t>
                      </a:r>
                      <a:endParaRPr kumimoji="0" lang="en-US" sz="14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V</a:t>
                      </a:r>
                      <a:r>
                        <a:rPr kumimoji="0" lang="en-US" sz="1400" b="1" i="0" u="none" strike="noStrike" cap="none" normalizeH="0" baseline="-30000">
                          <a:ln>
                            <a:noFill/>
                          </a:ln>
                          <a:solidFill>
                            <a:schemeClr val="tx1"/>
                          </a:solidFill>
                          <a:effectLst/>
                          <a:latin typeface="Palatino Linotype" pitchFamily="18" charset="0"/>
                          <a:cs typeface="Times New Roman" pitchFamily="18" charset="0"/>
                        </a:rPr>
                        <a:t>T</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Clock</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hMerge="1">
                  <a:txBody>
                    <a:bodyPr/>
                    <a:lstStyle/>
                    <a:p>
                      <a:endParaRPr lang="en-US"/>
                    </a:p>
                  </a:txBody>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Expected output</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Pass</a:t>
                      </a:r>
                      <a:endParaRPr kumimoji="0" lang="en-US" sz="14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Fail</a:t>
                      </a:r>
                      <a:endParaRPr kumimoji="0" lang="en-US" sz="14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N/A</a:t>
                      </a:r>
                      <a:endParaRPr kumimoji="0" lang="en-US" sz="14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Palatino Linotype" pitchFamily="18" charset="0"/>
                          <a:cs typeface="Times New Roman" pitchFamily="18" charset="0"/>
                        </a:rPr>
                        <a:t>Comments</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r h="341363">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Decimal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Hexadecimal</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57288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Palatino Linotype" pitchFamily="18" charset="0"/>
                          <a:cs typeface="Times New Roman" pitchFamily="18" charset="0"/>
                        </a:rPr>
                        <a:t> 1</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0.0V</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10kHz</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7119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2.0V</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0Hz</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0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0x000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30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Overall test result:</a:t>
                      </a:r>
                      <a:endParaRPr kumimoji="0" lang="en-US" sz="14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Palatino Linotype" pitchFamily="18" charset="0"/>
                          <a:cs typeface="Times New Roman" pitchFamily="18" charset="0"/>
                        </a:rPr>
                        <a:t> </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p:txBody>
          <a:bodyPr>
            <a:normAutofit fontScale="90000"/>
          </a:bodyPr>
          <a:lstStyle/>
          <a:p>
            <a:pPr fontAlgn="auto">
              <a:spcAft>
                <a:spcPts val="0"/>
              </a:spcAft>
              <a:defRPr/>
            </a:pPr>
            <a:r>
              <a:rPr lang="en-US"/>
              <a:t>Step-by-Step Test</a:t>
            </a:r>
          </a:p>
        </p:txBody>
      </p:sp>
      <p:graphicFrame>
        <p:nvGraphicFramePr>
          <p:cNvPr id="217642" name="Group 554"/>
          <p:cNvGraphicFramePr>
            <a:graphicFrameLocks noGrp="1"/>
          </p:cNvGraphicFramePr>
          <p:nvPr>
            <p:ph type="tbl" idx="1"/>
          </p:nvPr>
        </p:nvGraphicFramePr>
        <p:xfrm>
          <a:off x="533400" y="914400"/>
          <a:ext cx="8153400" cy="5257798"/>
        </p:xfrm>
        <a:graphic>
          <a:graphicData uri="http://schemas.openxmlformats.org/drawingml/2006/table">
            <a:tbl>
              <a:tblPr/>
              <a:tblGrid>
                <a:gridCol w="307898">
                  <a:extLst>
                    <a:ext uri="{9D8B030D-6E8A-4147-A177-3AD203B41FA5}">
                      <a16:colId xmlns:a16="http://schemas.microsoft.com/office/drawing/2014/main" val="20000"/>
                    </a:ext>
                  </a:extLst>
                </a:gridCol>
                <a:gridCol w="1620248">
                  <a:extLst>
                    <a:ext uri="{9D8B030D-6E8A-4147-A177-3AD203B41FA5}">
                      <a16:colId xmlns:a16="http://schemas.microsoft.com/office/drawing/2014/main" val="20001"/>
                    </a:ext>
                  </a:extLst>
                </a:gridCol>
                <a:gridCol w="2848475">
                  <a:extLst>
                    <a:ext uri="{9D8B030D-6E8A-4147-A177-3AD203B41FA5}">
                      <a16:colId xmlns:a16="http://schemas.microsoft.com/office/drawing/2014/main" val="20002"/>
                    </a:ext>
                  </a:extLst>
                </a:gridCol>
                <a:gridCol w="274247">
                  <a:extLst>
                    <a:ext uri="{9D8B030D-6E8A-4147-A177-3AD203B41FA5}">
                      <a16:colId xmlns:a16="http://schemas.microsoft.com/office/drawing/2014/main" val="20003"/>
                    </a:ext>
                  </a:extLst>
                </a:gridCol>
                <a:gridCol w="319675">
                  <a:extLst>
                    <a:ext uri="{9D8B030D-6E8A-4147-A177-3AD203B41FA5}">
                      <a16:colId xmlns:a16="http://schemas.microsoft.com/office/drawing/2014/main" val="20004"/>
                    </a:ext>
                  </a:extLst>
                </a:gridCol>
                <a:gridCol w="272565">
                  <a:extLst>
                    <a:ext uri="{9D8B030D-6E8A-4147-A177-3AD203B41FA5}">
                      <a16:colId xmlns:a16="http://schemas.microsoft.com/office/drawing/2014/main" val="20005"/>
                    </a:ext>
                  </a:extLst>
                </a:gridCol>
                <a:gridCol w="272565">
                  <a:extLst>
                    <a:ext uri="{9D8B030D-6E8A-4147-A177-3AD203B41FA5}">
                      <a16:colId xmlns:a16="http://schemas.microsoft.com/office/drawing/2014/main" val="20006"/>
                    </a:ext>
                  </a:extLst>
                </a:gridCol>
                <a:gridCol w="932106">
                  <a:extLst>
                    <a:ext uri="{9D8B030D-6E8A-4147-A177-3AD203B41FA5}">
                      <a16:colId xmlns:a16="http://schemas.microsoft.com/office/drawing/2014/main" val="20007"/>
                    </a:ext>
                  </a:extLst>
                </a:gridCol>
                <a:gridCol w="1305621">
                  <a:extLst>
                    <a:ext uri="{9D8B030D-6E8A-4147-A177-3AD203B41FA5}">
                      <a16:colId xmlns:a16="http://schemas.microsoft.com/office/drawing/2014/main" val="20008"/>
                    </a:ext>
                  </a:extLst>
                </a:gridCol>
              </a:tblGrid>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Test Writer: </a:t>
                      </a:r>
                      <a:r>
                        <a:rPr kumimoji="0" lang="en-US" sz="1200" b="0" i="0" u="none" strike="noStrike" cap="none" normalizeH="0" baseline="0">
                          <a:ln>
                            <a:noFill/>
                          </a:ln>
                          <a:solidFill>
                            <a:schemeClr val="tx1"/>
                          </a:solidFill>
                          <a:effectLst/>
                          <a:latin typeface="Palatino Linotype" pitchFamily="18" charset="0"/>
                          <a:cs typeface="Times New Roman" pitchFamily="18" charset="0"/>
                        </a:rPr>
                        <a:t>Sue L. Engineer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Test Case Name:</a:t>
                      </a:r>
                      <a:endParaRPr kumimoji="0" lang="en-US" sz="12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Finite State Machine Path Test #1</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Test ID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FSM-Path-01</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Description:</a:t>
                      </a:r>
                      <a:endParaRPr kumimoji="0" lang="en-US" sz="12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Simulate insertion of money with a mix of nickels and dimes. Verifies FSM, outputs candy in response to a total deposit of $0.30.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Type:</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a:ln>
                            <a:noFill/>
                          </a:ln>
                          <a:solidFill>
                            <a:schemeClr val="tx1"/>
                          </a:solidFill>
                          <a:effectLst/>
                          <a:latin typeface="Webdings" pitchFamily="18" charset="2"/>
                          <a:cs typeface="Times New Roman" pitchFamily="18" charset="0"/>
                        </a:rPr>
                        <a:t> </a:t>
                      </a:r>
                      <a:r>
                        <a:rPr kumimoji="0" lang="en-US" sz="1200" b="0" i="0" u="none" strike="noStrike" cap="none" normalizeH="0" baseline="0">
                          <a:ln>
                            <a:noFill/>
                          </a:ln>
                          <a:solidFill>
                            <a:schemeClr val="tx1"/>
                          </a:solidFill>
                          <a:effectLst/>
                          <a:latin typeface="Palatino Linotype" pitchFamily="18" charset="0"/>
                          <a:cs typeface="Times New Roman" pitchFamily="18" charset="0"/>
                          <a:sym typeface="Wingdings" pitchFamily="2" charset="2"/>
                        </a:rPr>
                        <a:t>white box  </a:t>
                      </a:r>
                      <a:endParaRPr kumimoji="0" lang="en-US" sz="1200" b="0" i="0" u="none" strike="noStrike" cap="none" normalizeH="0" baseline="0">
                        <a:ln>
                          <a:noFill/>
                        </a:ln>
                        <a:solidFill>
                          <a:schemeClr val="tx1"/>
                        </a:solidFill>
                        <a:effectLst/>
                        <a:latin typeface="Times New Roman" pitchFamily="18" charset="0"/>
                        <a:cs typeface="Times New Roman" pitchFamily="18" charset="0"/>
                        <a:sym typeface="Wingdings" pitchFamily="2"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Webdings" pitchFamily="18" charset="2"/>
                          <a:cs typeface="Times New Roman" pitchFamily="18" charset="0"/>
                          <a:sym typeface="Wingdings" pitchFamily="2" charset="2"/>
                        </a:rPr>
                        <a:t></a:t>
                      </a:r>
                      <a:r>
                        <a:rPr kumimoji="0" lang="en-US" sz="1200" b="0" i="0" u="none" strike="noStrike" cap="none" normalizeH="0" baseline="0">
                          <a:ln>
                            <a:noFill/>
                          </a:ln>
                          <a:solidFill>
                            <a:schemeClr val="tx1"/>
                          </a:solidFill>
                          <a:effectLst/>
                          <a:latin typeface="Webdings" pitchFamily="18" charset="2"/>
                          <a:cs typeface="Times New Roman" pitchFamily="18" charset="0"/>
                        </a:rPr>
                        <a:t> </a:t>
                      </a:r>
                      <a:r>
                        <a:rPr kumimoji="0" lang="en-US" sz="1200" b="0" i="0" u="none" strike="noStrike" cap="none" normalizeH="0" baseline="0">
                          <a:ln>
                            <a:noFill/>
                          </a:ln>
                          <a:solidFill>
                            <a:schemeClr val="tx1"/>
                          </a:solidFill>
                          <a:effectLst/>
                          <a:latin typeface="Palatino Linotype" pitchFamily="18" charset="0"/>
                          <a:cs typeface="Times New Roman" pitchFamily="18" charset="0"/>
                          <a:sym typeface="Wingdings" pitchFamily="2" charset="2"/>
                        </a:rPr>
                        <a:t>black box</a:t>
                      </a:r>
                      <a:endParaRPr kumimoji="0" lang="en-US" sz="1200" b="0" i="0" u="none" strike="noStrike" cap="none" normalizeH="0" baseline="0">
                        <a:ln>
                          <a:noFill/>
                        </a:ln>
                        <a:solidFill>
                          <a:schemeClr val="tx1"/>
                        </a:solidFill>
                        <a:effectLst/>
                        <a:latin typeface="Webdings" pitchFamily="18" charset="2"/>
                        <a:cs typeface="Times New Roman" pitchFamily="18" charset="0"/>
                        <a:sym typeface="Wingdings" pitchFamily="2" charset="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8343">
                <a:tc gridSpan="9">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Tester Information</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Name of Tester:</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Date:</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Hardware Ver:</a:t>
                      </a:r>
                      <a:endParaRPr kumimoji="0" lang="en-US" sz="12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1.0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Time:</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834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Setup:</a:t>
                      </a:r>
                      <a:endParaRPr kumimoji="0" lang="en-US" sz="12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7">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Make sure that the system was reset sometime prior and is in state $0.00.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6797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Step</a:t>
                      </a:r>
                      <a:endParaRPr kumimoji="0" lang="en-US" sz="12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Action</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Expected Result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Pass</a:t>
                      </a:r>
                      <a:endParaRPr kumimoji="0" lang="en-US" sz="12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Fail</a:t>
                      </a:r>
                      <a:endParaRPr kumimoji="0" lang="en-US" sz="12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N/A</a:t>
                      </a:r>
                      <a:endParaRPr kumimoji="0" lang="en-US" sz="1200" b="0" i="0" u="none" strike="noStrike" cap="none" normalizeH="0" baseline="0">
                        <a:ln>
                          <a:noFill/>
                        </a:ln>
                        <a:solidFill>
                          <a:schemeClr val="tx1"/>
                        </a:solidFill>
                        <a:effectLst/>
                        <a:latin typeface="Arial" charset="0"/>
                      </a:endParaRPr>
                    </a:p>
                  </a:txBody>
                  <a:tcPr vert="eaVert"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Comments</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1</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go to $0.05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2</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go to $0.15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3</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Wait</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remain $0.15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4</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Strobe Nickel</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go to $0.20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Strobe Dime</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go to $0.25</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2005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6</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Nothing</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State should go to $0.00</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31834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grid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Overall test result:</a:t>
                      </a:r>
                      <a:endParaRPr kumimoji="0" lang="en-US" sz="1200" b="0" i="0" u="none" strike="noStrike" cap="none" normalizeH="0" baseline="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6E6E6"/>
                    </a:solidFill>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3">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Palatino Linotype" pitchFamily="18" charset="0"/>
                          <a:cs typeface="Times New Roman" pitchFamily="18" charset="0"/>
                        </a:rPr>
                        <a:t> </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3595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53BC142-B87D-4CC1-90D7-FF681BB9A734}" type="slidenum">
              <a:rPr lang="en-US" smtClean="0"/>
              <a:pPr/>
              <a:t>21</a:t>
            </a:fld>
            <a:endParaRPr lang="en-US"/>
          </a:p>
        </p:txBody>
      </p:sp>
      <p:sp>
        <p:nvSpPr>
          <p:cNvPr id="5" name="Slide Number Placeholder 5">
            <a:extLst>
              <a:ext uri="{FF2B5EF4-FFF2-40B4-BE49-F238E27FC236}">
                <a16:creationId xmlns:a16="http://schemas.microsoft.com/office/drawing/2014/main" id="{842B8E42-4526-418D-BA06-78D97134FE99}"/>
              </a:ext>
            </a:extLst>
          </p:cNvPr>
          <p:cNvSpPr txBox="1">
            <a:spLocks/>
          </p:cNvSpPr>
          <p:nvPr/>
        </p:nvSpPr>
        <p:spPr bwMode="auto">
          <a:xfrm>
            <a:off x="8647113" y="6408738"/>
            <a:ext cx="366712" cy="365125"/>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defPPr>
              <a:defRPr lang="en-US"/>
            </a:defPPr>
            <a:lvl1pPr algn="r" rtl="0" eaLnBrk="1" fontAlgn="base" latinLnBrk="0" hangingPunct="1">
              <a:spcBef>
                <a:spcPct val="0"/>
              </a:spcBef>
              <a:spcAft>
                <a:spcPct val="0"/>
              </a:spcAft>
              <a:defRPr kumimoji="0" sz="1000" b="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CF8AADD-4B74-4151-82D9-D48BED3B7D37}"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a:spcBef>
                <a:spcPts val="600"/>
              </a:spcBef>
              <a:spcAft>
                <a:spcPts val="600"/>
              </a:spcAft>
            </a:pPr>
            <a:r>
              <a:rPr lang="en-US" sz="2800"/>
              <a:t>Write integration test during level 1 design</a:t>
            </a:r>
          </a:p>
          <a:p>
            <a:pPr lvl="1">
              <a:spcBef>
                <a:spcPts val="600"/>
              </a:spcBef>
              <a:spcAft>
                <a:spcPts val="600"/>
              </a:spcAft>
            </a:pPr>
            <a:r>
              <a:rPr lang="en-US" sz="2800"/>
              <a:t>Help insure requirements are being met.</a:t>
            </a:r>
          </a:p>
          <a:p>
            <a:pPr lvl="1">
              <a:spcBef>
                <a:spcPts val="600"/>
              </a:spcBef>
              <a:spcAft>
                <a:spcPts val="600"/>
              </a:spcAft>
            </a:pPr>
            <a:r>
              <a:rPr lang="en-US" sz="2800"/>
              <a:t>Help to firm-up design</a:t>
            </a:r>
          </a:p>
          <a:p>
            <a:pPr lvl="1">
              <a:spcBef>
                <a:spcPts val="600"/>
              </a:spcBef>
              <a:spcAft>
                <a:spcPts val="600"/>
              </a:spcAft>
            </a:pPr>
            <a:r>
              <a:rPr lang="en-US" sz="2800"/>
              <a:t>Requires the designer think about the expected behavior of the subsystems.</a:t>
            </a:r>
          </a:p>
          <a:p>
            <a:pPr lvl="1">
              <a:spcBef>
                <a:spcPts val="600"/>
              </a:spcBef>
              <a:spcAft>
                <a:spcPts val="600"/>
              </a:spcAft>
            </a:pPr>
            <a:r>
              <a:rPr lang="en-US" sz="2800"/>
              <a:t>Requires designer to think about extreme behaviors of subsystems.</a:t>
            </a:r>
          </a:p>
          <a:p>
            <a:pPr lvl="1"/>
            <a:endParaRPr lang="en-US"/>
          </a:p>
          <a:p>
            <a:pPr lvl="1"/>
            <a:endParaRPr lang="en-US"/>
          </a:p>
        </p:txBody>
      </p:sp>
      <p:sp>
        <p:nvSpPr>
          <p:cNvPr id="24581" name="AutoShape 2"/>
          <p:cNvSpPr>
            <a:spLocks noGrp="1" noChangeArrowheads="1"/>
          </p:cNvSpPr>
          <p:nvPr>
            <p:ph type="title"/>
          </p:nvPr>
        </p:nvSpPr>
        <p:spPr/>
        <p:txBody>
          <a:bodyPr/>
          <a:lstStyle/>
          <a:p>
            <a:pPr fontAlgn="auto">
              <a:spcAft>
                <a:spcPts val="0"/>
              </a:spcAft>
              <a:defRPr/>
            </a:pPr>
            <a:r>
              <a:rPr lang="en-US"/>
              <a:t>Integration Testing</a:t>
            </a:r>
          </a:p>
        </p:txBody>
      </p:sp>
      <p:sp>
        <p:nvSpPr>
          <p:cNvPr id="3686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9715C3E-A8BA-4B22-8BD2-12F12318467E}"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a:spcAft>
                <a:spcPts val="600"/>
              </a:spcAft>
            </a:pPr>
            <a:r>
              <a:rPr lang="en-US" sz="2800"/>
              <a:t>What are the different paths of execution through the system?</a:t>
            </a:r>
          </a:p>
          <a:p>
            <a:pPr>
              <a:spcAft>
                <a:spcPts val="600"/>
              </a:spcAft>
            </a:pPr>
            <a:r>
              <a:rPr lang="en-US" sz="2800"/>
              <a:t>Are all modules exercised at least once during integration testing?</a:t>
            </a:r>
          </a:p>
          <a:p>
            <a:pPr>
              <a:spcAft>
                <a:spcPts val="600"/>
              </a:spcAft>
            </a:pPr>
            <a:r>
              <a:rPr lang="en-US" sz="2800"/>
              <a:t>Have all the interface signals been tested?</a:t>
            </a:r>
          </a:p>
          <a:p>
            <a:pPr>
              <a:spcAft>
                <a:spcPts val="600"/>
              </a:spcAft>
            </a:pPr>
            <a:r>
              <a:rPr lang="en-US" sz="2800"/>
              <a:t>Have all the interface modes been exercised?</a:t>
            </a:r>
          </a:p>
          <a:p>
            <a:pPr>
              <a:spcAft>
                <a:spcPts val="600"/>
              </a:spcAft>
            </a:pPr>
            <a:r>
              <a:rPr lang="en-US" sz="2800"/>
              <a:t>Does the system process information at the required rate and met timing requirements?</a:t>
            </a:r>
          </a:p>
        </p:txBody>
      </p:sp>
      <p:sp>
        <p:nvSpPr>
          <p:cNvPr id="25605" name="AutoShape 2"/>
          <p:cNvSpPr>
            <a:spLocks noGrp="1" noChangeArrowheads="1"/>
          </p:cNvSpPr>
          <p:nvPr>
            <p:ph type="title"/>
          </p:nvPr>
        </p:nvSpPr>
        <p:spPr/>
        <p:txBody>
          <a:bodyPr/>
          <a:lstStyle/>
          <a:p>
            <a:pPr fontAlgn="auto">
              <a:spcAft>
                <a:spcPts val="0"/>
              </a:spcAft>
              <a:defRPr/>
            </a:pPr>
            <a:r>
              <a:rPr lang="en-US"/>
              <a:t>Write the Integration Test</a:t>
            </a:r>
          </a:p>
        </p:txBody>
      </p:sp>
      <p:sp>
        <p:nvSpPr>
          <p:cNvPr id="3789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12402B7-5C62-465D-AFD4-B94644DB201E}"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a:spcBef>
                <a:spcPts val="600"/>
              </a:spcBef>
              <a:spcAft>
                <a:spcPts val="600"/>
              </a:spcAft>
            </a:pPr>
            <a:r>
              <a:rPr lang="en-US" sz="2800"/>
              <a:t>Might be formal legal document</a:t>
            </a:r>
          </a:p>
          <a:p>
            <a:pPr>
              <a:spcBef>
                <a:spcPts val="600"/>
              </a:spcBef>
              <a:spcAft>
                <a:spcPts val="600"/>
              </a:spcAft>
            </a:pPr>
            <a:r>
              <a:rPr lang="en-US" sz="2800"/>
              <a:t>Written along with requirements</a:t>
            </a:r>
          </a:p>
          <a:p>
            <a:pPr>
              <a:spcBef>
                <a:spcPts val="600"/>
              </a:spcBef>
              <a:spcAft>
                <a:spcPts val="600"/>
              </a:spcAft>
            </a:pPr>
            <a:r>
              <a:rPr lang="en-US" sz="2800"/>
              <a:t>Traceable to engineering requirements</a:t>
            </a:r>
          </a:p>
          <a:p>
            <a:pPr>
              <a:spcBef>
                <a:spcPts val="600"/>
              </a:spcBef>
              <a:spcAft>
                <a:spcPts val="600"/>
              </a:spcAft>
            </a:pPr>
            <a:r>
              <a:rPr lang="en-US" sz="2800"/>
              <a:t>Identifies</a:t>
            </a:r>
          </a:p>
          <a:p>
            <a:pPr lvl="1">
              <a:spcBef>
                <a:spcPts val="600"/>
              </a:spcBef>
              <a:spcAft>
                <a:spcPts val="600"/>
              </a:spcAft>
            </a:pPr>
            <a:r>
              <a:rPr lang="en-US" sz="2800"/>
              <a:t>Scope – how much of the system is tested?</a:t>
            </a:r>
          </a:p>
          <a:p>
            <a:pPr lvl="1">
              <a:spcBef>
                <a:spcPts val="600"/>
              </a:spcBef>
              <a:spcAft>
                <a:spcPts val="600"/>
              </a:spcAft>
            </a:pPr>
            <a:r>
              <a:rPr lang="en-US" sz="2800"/>
              <a:t>Level – how deep will testing be performed?</a:t>
            </a:r>
          </a:p>
          <a:p>
            <a:endParaRPr lang="en-US"/>
          </a:p>
          <a:p>
            <a:endParaRPr lang="en-US"/>
          </a:p>
        </p:txBody>
      </p:sp>
      <p:sp>
        <p:nvSpPr>
          <p:cNvPr id="26629" name="AutoShape 2"/>
          <p:cNvSpPr>
            <a:spLocks noGrp="1" noChangeArrowheads="1"/>
          </p:cNvSpPr>
          <p:nvPr>
            <p:ph type="title"/>
          </p:nvPr>
        </p:nvSpPr>
        <p:spPr/>
        <p:txBody>
          <a:bodyPr/>
          <a:lstStyle/>
          <a:p>
            <a:pPr fontAlgn="auto">
              <a:spcAft>
                <a:spcPts val="0"/>
              </a:spcAft>
              <a:defRPr/>
            </a:pPr>
            <a:r>
              <a:rPr lang="en-US"/>
              <a:t>Acceptance Testing</a:t>
            </a:r>
          </a:p>
        </p:txBody>
      </p:sp>
      <p:sp>
        <p:nvSpPr>
          <p:cNvPr id="3891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BEBC22-D001-489E-A49E-1AA92525E8F3}"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a:spcBef>
                <a:spcPts val="600"/>
              </a:spcBef>
              <a:spcAft>
                <a:spcPts val="600"/>
              </a:spcAft>
            </a:pPr>
            <a:r>
              <a:rPr lang="en-US" sz="2800"/>
              <a:t>Autonomous navigating robot</a:t>
            </a:r>
          </a:p>
          <a:p>
            <a:pPr>
              <a:spcBef>
                <a:spcPts val="600"/>
              </a:spcBef>
              <a:spcAft>
                <a:spcPts val="600"/>
              </a:spcAft>
            </a:pPr>
            <a:r>
              <a:rPr lang="en-US" sz="2800"/>
              <a:t>Engineering requirements</a:t>
            </a:r>
          </a:p>
          <a:p>
            <a:pPr lvl="1">
              <a:spcBef>
                <a:spcPts val="600"/>
              </a:spcBef>
              <a:spcAft>
                <a:spcPts val="600"/>
              </a:spcAft>
            </a:pPr>
            <a:r>
              <a:rPr lang="en-US" sz="2400" i="1"/>
              <a:t>The robot’s center must stay within 12 to 18 centimeters of the wall over 90% of the course, while traveling parallel to a wall over a 3 meter course.</a:t>
            </a:r>
            <a:endParaRPr lang="en-US" sz="2400"/>
          </a:p>
          <a:p>
            <a:pPr lvl="1">
              <a:spcBef>
                <a:spcPts val="600"/>
              </a:spcBef>
              <a:spcAft>
                <a:spcPts val="600"/>
              </a:spcAft>
            </a:pPr>
            <a:r>
              <a:rPr lang="en-US" sz="2400" i="1"/>
              <a:t>The robot’s heading should never deviate no more than 10 degrees from the wall’s axis, while traveling parallel to a straight wall over a 3 meter course.</a:t>
            </a:r>
            <a:endParaRPr lang="en-US" sz="2400"/>
          </a:p>
          <a:p>
            <a:pPr lvl="1"/>
            <a:endParaRPr lang="en-US"/>
          </a:p>
        </p:txBody>
      </p:sp>
      <p:sp>
        <p:nvSpPr>
          <p:cNvPr id="27653" name="AutoShape 2"/>
          <p:cNvSpPr>
            <a:spLocks noGrp="1" noChangeArrowheads="1"/>
          </p:cNvSpPr>
          <p:nvPr>
            <p:ph type="title"/>
          </p:nvPr>
        </p:nvSpPr>
        <p:spPr/>
        <p:txBody>
          <a:bodyPr/>
          <a:lstStyle/>
          <a:p>
            <a:pPr fontAlgn="auto">
              <a:spcAft>
                <a:spcPts val="0"/>
              </a:spcAft>
              <a:defRPr/>
            </a:pPr>
            <a:r>
              <a:rPr lang="en-US" sz="3200" dirty="0"/>
              <a:t>7.3 Application: Autonomous Robot</a:t>
            </a:r>
          </a:p>
        </p:txBody>
      </p:sp>
      <p:sp>
        <p:nvSpPr>
          <p:cNvPr id="3993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BBD8BB-01F0-4754-96EB-7FB631FA9BFB}"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fontAlgn="auto">
              <a:spcAft>
                <a:spcPts val="0"/>
              </a:spcAft>
              <a:defRPr/>
            </a:pPr>
            <a:r>
              <a:rPr lang="en-US"/>
              <a:t>Robot Acceptance Test</a:t>
            </a:r>
          </a:p>
        </p:txBody>
      </p:sp>
      <p:sp>
        <p:nvSpPr>
          <p:cNvPr id="4096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E903BAD-F419-4894-89D6-4A51771185F5}" type="slidenum">
              <a:rPr lang="en-US"/>
              <a:pPr/>
              <a:t>26</a:t>
            </a:fld>
            <a:endParaRPr lang="en-US"/>
          </a:p>
        </p:txBody>
      </p:sp>
      <p:graphicFrame>
        <p:nvGraphicFramePr>
          <p:cNvPr id="7" name="Table 6"/>
          <p:cNvGraphicFramePr>
            <a:graphicFrameLocks noGrp="1"/>
          </p:cNvGraphicFramePr>
          <p:nvPr/>
        </p:nvGraphicFramePr>
        <p:xfrm>
          <a:off x="381000" y="1219200"/>
          <a:ext cx="8381999" cy="4953000"/>
        </p:xfrm>
        <a:graphic>
          <a:graphicData uri="http://schemas.openxmlformats.org/drawingml/2006/table">
            <a:tbl>
              <a:tblPr/>
              <a:tblGrid>
                <a:gridCol w="345920">
                  <a:extLst>
                    <a:ext uri="{9D8B030D-6E8A-4147-A177-3AD203B41FA5}">
                      <a16:colId xmlns:a16="http://schemas.microsoft.com/office/drawing/2014/main" val="20000"/>
                    </a:ext>
                  </a:extLst>
                </a:gridCol>
                <a:gridCol w="1808375">
                  <a:extLst>
                    <a:ext uri="{9D8B030D-6E8A-4147-A177-3AD203B41FA5}">
                      <a16:colId xmlns:a16="http://schemas.microsoft.com/office/drawing/2014/main" val="20001"/>
                    </a:ext>
                  </a:extLst>
                </a:gridCol>
                <a:gridCol w="2919202">
                  <a:extLst>
                    <a:ext uri="{9D8B030D-6E8A-4147-A177-3AD203B41FA5}">
                      <a16:colId xmlns:a16="http://schemas.microsoft.com/office/drawing/2014/main" val="20002"/>
                    </a:ext>
                  </a:extLst>
                </a:gridCol>
                <a:gridCol w="286553">
                  <a:extLst>
                    <a:ext uri="{9D8B030D-6E8A-4147-A177-3AD203B41FA5}">
                      <a16:colId xmlns:a16="http://schemas.microsoft.com/office/drawing/2014/main" val="20003"/>
                    </a:ext>
                  </a:extLst>
                </a:gridCol>
                <a:gridCol w="328794">
                  <a:extLst>
                    <a:ext uri="{9D8B030D-6E8A-4147-A177-3AD203B41FA5}">
                      <a16:colId xmlns:a16="http://schemas.microsoft.com/office/drawing/2014/main" val="20004"/>
                    </a:ext>
                  </a:extLst>
                </a:gridCol>
                <a:gridCol w="246595">
                  <a:extLst>
                    <a:ext uri="{9D8B030D-6E8A-4147-A177-3AD203B41FA5}">
                      <a16:colId xmlns:a16="http://schemas.microsoft.com/office/drawing/2014/main" val="20005"/>
                    </a:ext>
                  </a:extLst>
                </a:gridCol>
                <a:gridCol w="62790">
                  <a:extLst>
                    <a:ext uri="{9D8B030D-6E8A-4147-A177-3AD203B41FA5}">
                      <a16:colId xmlns:a16="http://schemas.microsoft.com/office/drawing/2014/main" val="20006"/>
                    </a:ext>
                  </a:extLst>
                </a:gridCol>
                <a:gridCol w="1150786">
                  <a:extLst>
                    <a:ext uri="{9D8B030D-6E8A-4147-A177-3AD203B41FA5}">
                      <a16:colId xmlns:a16="http://schemas.microsoft.com/office/drawing/2014/main" val="20007"/>
                    </a:ext>
                  </a:extLst>
                </a:gridCol>
                <a:gridCol w="1232984">
                  <a:extLst>
                    <a:ext uri="{9D8B030D-6E8A-4147-A177-3AD203B41FA5}">
                      <a16:colId xmlns:a16="http://schemas.microsoft.com/office/drawing/2014/main" val="20008"/>
                    </a:ext>
                  </a:extLst>
                </a:gridCol>
              </a:tblGrid>
              <a:tr h="214811">
                <a:tc gridSpan="9">
                  <a:txBody>
                    <a:bodyPr/>
                    <a:lstStyle/>
                    <a:p>
                      <a:pPr marL="0" marR="0" algn="just">
                        <a:spcBef>
                          <a:spcPts val="0"/>
                        </a:spcBef>
                        <a:spcAft>
                          <a:spcPts val="0"/>
                        </a:spcAft>
                      </a:pPr>
                      <a:r>
                        <a:rPr lang="en-US" sz="1200" b="1" spc="-25">
                          <a:latin typeface="Palatino Linotype"/>
                          <a:ea typeface="Times New Roman"/>
                          <a:cs typeface="Times New Roman"/>
                        </a:rPr>
                        <a:t>Test Writer: </a:t>
                      </a:r>
                      <a:r>
                        <a:rPr lang="en-US" sz="1200" spc="-25">
                          <a:latin typeface="Palatino Linotype"/>
                          <a:ea typeface="Times New Roman"/>
                          <a:cs typeface="Times New Roman"/>
                        </a:rPr>
                        <a:t>Sue L. Engineer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4811">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acceptance test #1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900" spc="-25">
                          <a:latin typeface="Palatino Linotype"/>
                          <a:ea typeface="Times New Roman"/>
                          <a:cs typeface="Times New Roman"/>
                        </a:rPr>
                        <a:t>Robot-AT-01</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9658">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the engineering requirement: </a:t>
                      </a:r>
                      <a:r>
                        <a:rPr lang="en-US" sz="1200" i="1" spc="-25">
                          <a:latin typeface="Palatino Linotype"/>
                          <a:ea typeface="Times New Roman"/>
                          <a:cs typeface="Times New Roman"/>
                        </a:rPr>
                        <a:t>The robot’s center must stay within 12 to 18 centimeters of the wall over 90% of the course, while traveling parallel to a wall over a 3 meter course.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white box  </a:t>
                      </a:r>
                      <a:endParaRPr lang="en-US" sz="1000" spc="-25">
                        <a:latin typeface="Palatino Linotype"/>
                        <a:ea typeface="Times New Roman"/>
                        <a:cs typeface="Times New Roman"/>
                      </a:endParaRPr>
                    </a:p>
                    <a:p>
                      <a:pPr marL="0" marR="0" algn="l">
                        <a:spcBef>
                          <a:spcPts val="0"/>
                        </a:spcBef>
                        <a:spcAft>
                          <a:spcPts val="0"/>
                        </a:spcAft>
                      </a:pPr>
                      <a:r>
                        <a:rPr lang="en-US" sz="1200" spc="-25">
                          <a:latin typeface="Webdings"/>
                          <a:ea typeface="Times New Roman"/>
                          <a:cs typeface="Times New Roman"/>
                          <a:sym typeface="Wingdings"/>
                        </a:rPr>
                        <a:t></a:t>
                      </a:r>
                      <a:r>
                        <a:rPr lang="en-US" sz="800" spc="-25">
                          <a:latin typeface="Webdings"/>
                          <a:ea typeface="Times New Roman"/>
                          <a:cs typeface="Times New Roman"/>
                        </a:rPr>
                        <a:t> </a:t>
                      </a:r>
                      <a:r>
                        <a:rPr lang="en-US" sz="900" spc="-25">
                          <a:latin typeface="Palatino Linotype"/>
                          <a:ea typeface="Times New Roman"/>
                          <a:cs typeface="Times New Roman"/>
                        </a:rPr>
                        <a:t>black box</a:t>
                      </a:r>
                      <a:endParaRPr lang="en-US" sz="10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582">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5377">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9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5377">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just">
                        <a:spcBef>
                          <a:spcPts val="0"/>
                        </a:spcBef>
                        <a:spcAft>
                          <a:spcPts val="0"/>
                        </a:spcAft>
                      </a:pPr>
                      <a:r>
                        <a:rPr lang="en-US" sz="1200" spc="-25">
                          <a:latin typeface="Palatino Linotype"/>
                          <a:ea typeface="Times New Roman"/>
                          <a:cs typeface="Times New Roman"/>
                        </a:rPr>
                        <a:t>Completed robot should be fully charged and placed on 3 meter test track.</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549355">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525" marR="9525" marT="9525"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73852">
                <a:tc>
                  <a:txBody>
                    <a:bodyPr/>
                    <a:lstStyle/>
                    <a:p>
                      <a:pPr marL="0" marR="0" algn="just">
                        <a:spcBef>
                          <a:spcPts val="0"/>
                        </a:spcBef>
                        <a:spcAft>
                          <a:spcPts val="0"/>
                        </a:spcAft>
                      </a:pPr>
                      <a:r>
                        <a:rPr lang="en-US" sz="1200" spc="-25">
                          <a:latin typeface="Palatino Linotype"/>
                          <a:ea typeface="Times New Roman"/>
                          <a:cs typeface="Times New Roman"/>
                        </a:rPr>
                        <a:t>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Write a program to monitor the robots position from the wall.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wall at a sufficient rate depending on speed.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83690">
                <a:tc>
                  <a:txBody>
                    <a:bodyPr/>
                    <a:lstStyle/>
                    <a:p>
                      <a:pPr marL="0" marR="0" algn="just">
                        <a:spcBef>
                          <a:spcPts val="0"/>
                        </a:spcBef>
                        <a:spcAft>
                          <a:spcPts val="0"/>
                        </a:spcAft>
                      </a:pPr>
                      <a:r>
                        <a:rPr lang="en-US" sz="1200" spc="-25">
                          <a:latin typeface="Palatino Linotype"/>
                          <a:ea typeface="Times New Roman"/>
                          <a:cs typeface="Times New Roman"/>
                        </a:rPr>
                        <a:t>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Put robot on test track, run test, and download data.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The robot should travel down the entire length of the test track and then stop.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93528">
                <a:tc>
                  <a:txBody>
                    <a:bodyPr/>
                    <a:lstStyle/>
                    <a:p>
                      <a:pPr marL="0" marR="0" algn="just">
                        <a:spcBef>
                          <a:spcPts val="0"/>
                        </a:spcBef>
                        <a:spcAft>
                          <a:spcPts val="0"/>
                        </a:spcAft>
                      </a:pPr>
                      <a:r>
                        <a:rPr lang="en-US" sz="1200" spc="-25">
                          <a:latin typeface="Palatino Linotype"/>
                          <a:ea typeface="Times New Roman"/>
                          <a:cs typeface="Times New Roman"/>
                        </a:rPr>
                        <a:t>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test data in a spreadsheet program.</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of position vs. time should be within 12 – 18 cm 90% of the time.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385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a:latin typeface="Palatino Linotype"/>
                          <a:ea typeface="Times New Roman"/>
                          <a:cs typeface="Times New Roman"/>
                        </a:rPr>
                        <a:t>Overall test result:</a:t>
                      </a:r>
                      <a:endParaRPr lang="en-US" sz="1200" spc="-25">
                        <a:latin typeface="Palatino Linotype"/>
                        <a:ea typeface="Times New Roman"/>
                        <a:cs typeface="Times New Roman"/>
                      </a:endParaRPr>
                    </a:p>
                  </a:txBody>
                  <a:tcPr marL="9525" marR="9525"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Robot"/>
          <p:cNvPicPr>
            <a:picLocks noGrp="1" noChangeAspect="1" noChangeArrowheads="1"/>
          </p:cNvPicPr>
          <p:nvPr>
            <p:ph idx="1"/>
          </p:nvPr>
        </p:nvPicPr>
        <p:blipFill>
          <a:blip r:embed="rId2"/>
          <a:srcRect/>
          <a:stretch>
            <a:fillRect/>
          </a:stretch>
        </p:blipFill>
        <p:spPr>
          <a:xfrm>
            <a:off x="457200" y="1905000"/>
            <a:ext cx="8153400" cy="3467100"/>
          </a:xfrm>
          <a:noFill/>
        </p:spPr>
      </p:pic>
      <p:sp>
        <p:nvSpPr>
          <p:cNvPr id="29701" name="AutoShape 2"/>
          <p:cNvSpPr>
            <a:spLocks noGrp="1" noChangeArrowheads="1"/>
          </p:cNvSpPr>
          <p:nvPr>
            <p:ph type="title"/>
          </p:nvPr>
        </p:nvSpPr>
        <p:spPr/>
        <p:txBody>
          <a:bodyPr/>
          <a:lstStyle/>
          <a:p>
            <a:pPr fontAlgn="auto">
              <a:spcAft>
                <a:spcPts val="0"/>
              </a:spcAft>
              <a:defRPr/>
            </a:pPr>
            <a:r>
              <a:rPr lang="en-US"/>
              <a:t>Example: Robot architecture</a:t>
            </a:r>
          </a:p>
        </p:txBody>
      </p:sp>
      <p:sp>
        <p:nvSpPr>
          <p:cNvPr id="4198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D6C2D80-C8A9-4D7F-ABF1-43E5C81D7802}"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r>
              <a:rPr lang="en-US" sz="2800"/>
              <a:t>MCU + motors + bridge + switches</a:t>
            </a:r>
          </a:p>
          <a:p>
            <a:endParaRPr lang="en-US" sz="2800"/>
          </a:p>
          <a:p>
            <a:r>
              <a:rPr lang="en-US" sz="2800"/>
              <a:t>Chassis + digital compass + MCU + motors + bridge +LCD</a:t>
            </a:r>
          </a:p>
          <a:p>
            <a:endParaRPr lang="en-US" sz="2800"/>
          </a:p>
          <a:p>
            <a:r>
              <a:rPr lang="en-US" sz="2800"/>
              <a:t>Chassis + range finder + MCU + motors + bridge</a:t>
            </a:r>
          </a:p>
        </p:txBody>
      </p:sp>
      <p:sp>
        <p:nvSpPr>
          <p:cNvPr id="30725" name="AutoShape 2"/>
          <p:cNvSpPr>
            <a:spLocks noGrp="1" noChangeArrowheads="1"/>
          </p:cNvSpPr>
          <p:nvPr>
            <p:ph type="title"/>
          </p:nvPr>
        </p:nvSpPr>
        <p:spPr/>
        <p:txBody>
          <a:bodyPr>
            <a:normAutofit fontScale="90000"/>
          </a:bodyPr>
          <a:lstStyle/>
          <a:p>
            <a:pPr fontAlgn="auto">
              <a:spcAft>
                <a:spcPts val="0"/>
              </a:spcAft>
              <a:defRPr/>
            </a:pPr>
            <a:r>
              <a:rPr lang="en-US"/>
              <a:t>Some Integration Test Possibilities</a:t>
            </a:r>
          </a:p>
        </p:txBody>
      </p:sp>
      <p:sp>
        <p:nvSpPr>
          <p:cNvPr id="430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213165B-B583-4FC4-8D7C-BACAEEB91A1F}"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7924800" cy="1143000"/>
          </a:xfrm>
        </p:spPr>
        <p:txBody>
          <a:bodyPr>
            <a:normAutofit fontScale="90000"/>
          </a:bodyPr>
          <a:lstStyle/>
          <a:p>
            <a:pPr fontAlgn="auto">
              <a:spcAft>
                <a:spcPts val="0"/>
              </a:spcAft>
              <a:defRPr/>
            </a:pPr>
            <a:r>
              <a:rPr lang="en-US" dirty="0"/>
              <a:t>A step-by-step integration test</a:t>
            </a:r>
          </a:p>
        </p:txBody>
      </p:sp>
      <p:sp>
        <p:nvSpPr>
          <p:cNvPr id="44034"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9A42939-EF72-44CA-8EEB-E70F23E2AE27}" type="slidenum">
              <a:rPr lang="en-US"/>
              <a:pPr/>
              <a:t>29</a:t>
            </a:fld>
            <a:endParaRPr lang="en-US"/>
          </a:p>
        </p:txBody>
      </p:sp>
      <p:graphicFrame>
        <p:nvGraphicFramePr>
          <p:cNvPr id="7" name="Table 6"/>
          <p:cNvGraphicFramePr>
            <a:graphicFrameLocks noGrp="1"/>
          </p:cNvGraphicFramePr>
          <p:nvPr/>
        </p:nvGraphicFramePr>
        <p:xfrm>
          <a:off x="381000" y="1143000"/>
          <a:ext cx="8458198" cy="5019179"/>
        </p:xfrm>
        <a:graphic>
          <a:graphicData uri="http://schemas.openxmlformats.org/drawingml/2006/table">
            <a:tbl>
              <a:tblPr/>
              <a:tblGrid>
                <a:gridCol w="349066">
                  <a:extLst>
                    <a:ext uri="{9D8B030D-6E8A-4147-A177-3AD203B41FA5}">
                      <a16:colId xmlns:a16="http://schemas.microsoft.com/office/drawing/2014/main" val="20000"/>
                    </a:ext>
                  </a:extLst>
                </a:gridCol>
                <a:gridCol w="1824812">
                  <a:extLst>
                    <a:ext uri="{9D8B030D-6E8A-4147-A177-3AD203B41FA5}">
                      <a16:colId xmlns:a16="http://schemas.microsoft.com/office/drawing/2014/main" val="20001"/>
                    </a:ext>
                  </a:extLst>
                </a:gridCol>
                <a:gridCol w="2945739">
                  <a:extLst>
                    <a:ext uri="{9D8B030D-6E8A-4147-A177-3AD203B41FA5}">
                      <a16:colId xmlns:a16="http://schemas.microsoft.com/office/drawing/2014/main" val="20002"/>
                    </a:ext>
                  </a:extLst>
                </a:gridCol>
                <a:gridCol w="289159">
                  <a:extLst>
                    <a:ext uri="{9D8B030D-6E8A-4147-A177-3AD203B41FA5}">
                      <a16:colId xmlns:a16="http://schemas.microsoft.com/office/drawing/2014/main" val="20003"/>
                    </a:ext>
                  </a:extLst>
                </a:gridCol>
                <a:gridCol w="331786">
                  <a:extLst>
                    <a:ext uri="{9D8B030D-6E8A-4147-A177-3AD203B41FA5}">
                      <a16:colId xmlns:a16="http://schemas.microsoft.com/office/drawing/2014/main" val="20004"/>
                    </a:ext>
                  </a:extLst>
                </a:gridCol>
                <a:gridCol w="248838">
                  <a:extLst>
                    <a:ext uri="{9D8B030D-6E8A-4147-A177-3AD203B41FA5}">
                      <a16:colId xmlns:a16="http://schemas.microsoft.com/office/drawing/2014/main" val="20005"/>
                    </a:ext>
                  </a:extLst>
                </a:gridCol>
                <a:gridCol w="63361">
                  <a:extLst>
                    <a:ext uri="{9D8B030D-6E8A-4147-A177-3AD203B41FA5}">
                      <a16:colId xmlns:a16="http://schemas.microsoft.com/office/drawing/2014/main" val="20006"/>
                    </a:ext>
                  </a:extLst>
                </a:gridCol>
                <a:gridCol w="1161247">
                  <a:extLst>
                    <a:ext uri="{9D8B030D-6E8A-4147-A177-3AD203B41FA5}">
                      <a16:colId xmlns:a16="http://schemas.microsoft.com/office/drawing/2014/main" val="20007"/>
                    </a:ext>
                  </a:extLst>
                </a:gridCol>
                <a:gridCol w="1244190">
                  <a:extLst>
                    <a:ext uri="{9D8B030D-6E8A-4147-A177-3AD203B41FA5}">
                      <a16:colId xmlns:a16="http://schemas.microsoft.com/office/drawing/2014/main" val="20008"/>
                    </a:ext>
                  </a:extLst>
                </a:gridCol>
              </a:tblGrid>
              <a:tr h="201740">
                <a:tc gridSpan="9">
                  <a:txBody>
                    <a:bodyPr/>
                    <a:lstStyle/>
                    <a:p>
                      <a:pPr marL="0" marR="0" algn="just">
                        <a:spcBef>
                          <a:spcPts val="0"/>
                        </a:spcBef>
                        <a:spcAft>
                          <a:spcPts val="0"/>
                        </a:spcAft>
                      </a:pPr>
                      <a:r>
                        <a:rPr lang="en-US" sz="1200" b="1" spc="-25">
                          <a:latin typeface="Palatino Linotype"/>
                          <a:ea typeface="Times New Roman"/>
                          <a:cs typeface="Times New Roman"/>
                        </a:rPr>
                        <a:t>Test Writer: </a:t>
                      </a:r>
                      <a:r>
                        <a:rPr lang="en-US" sz="1200" spc="-25">
                          <a:latin typeface="Palatino Linotype"/>
                          <a:ea typeface="Times New Roman"/>
                          <a:cs typeface="Times New Roman"/>
                        </a:rPr>
                        <a:t>Sue L. Engineer</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Test Case Name:</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integration test #1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Test ID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spc="-25">
                          <a:latin typeface="Palatino Linotype"/>
                          <a:ea typeface="Times New Roman"/>
                          <a:cs typeface="Times New Roman"/>
                        </a:rPr>
                        <a:t>Robot-IT-01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5482">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Description:</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200" spc="-25">
                          <a:latin typeface="Palatino Linotype"/>
                          <a:ea typeface="Times New Roman"/>
                          <a:cs typeface="Times New Roman"/>
                        </a:rPr>
                        <a:t>Checks interaction of DC motors on the magnetic compass.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Type: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white box  </a:t>
                      </a:r>
                    </a:p>
                    <a:p>
                      <a:pPr marL="0" marR="0" algn="l">
                        <a:spcBef>
                          <a:spcPts val="0"/>
                        </a:spcBef>
                        <a:spcAft>
                          <a:spcPts val="0"/>
                        </a:spcAft>
                      </a:pPr>
                      <a:r>
                        <a:rPr lang="en-US" sz="1200" spc="-25">
                          <a:latin typeface="Webdings"/>
                          <a:ea typeface="Times New Roman"/>
                          <a:cs typeface="Times New Roman"/>
                          <a:sym typeface="Wingdings"/>
                        </a:rPr>
                        <a:t></a:t>
                      </a:r>
                      <a:r>
                        <a:rPr lang="en-US" sz="1200" spc="-25">
                          <a:latin typeface="Webdings"/>
                          <a:ea typeface="Times New Roman"/>
                          <a:cs typeface="Times New Roman"/>
                        </a:rPr>
                        <a:t> </a:t>
                      </a:r>
                      <a:r>
                        <a:rPr lang="en-US" sz="1200" spc="-25">
                          <a:latin typeface="Palatino Linotype"/>
                          <a:ea typeface="Times New Roman"/>
                          <a:cs typeface="Times New Roman"/>
                        </a:rPr>
                        <a:t>black box</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1740">
                <a:tc gridSpan="9">
                  <a:txBody>
                    <a:bodyPr/>
                    <a:lstStyle/>
                    <a:p>
                      <a:pPr marL="0" marR="0" algn="just">
                        <a:spcBef>
                          <a:spcPts val="0"/>
                        </a:spcBef>
                        <a:spcAft>
                          <a:spcPts val="0"/>
                        </a:spcAft>
                      </a:pPr>
                      <a:r>
                        <a:rPr lang="en-US" sz="1200" b="1" spc="-25">
                          <a:latin typeface="Palatino Linotype"/>
                          <a:ea typeface="Times New Roman"/>
                          <a:cs typeface="Times New Roman"/>
                        </a:rPr>
                        <a:t>Tester Information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Name of Tester: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Date: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740">
                <a:tc>
                  <a:txBody>
                    <a:bodyPr/>
                    <a:lstStyle/>
                    <a:p>
                      <a:pPr marL="0" marR="0" algn="just">
                        <a:spcBef>
                          <a:spcPts val="0"/>
                        </a:spcBef>
                        <a:spcAft>
                          <a:spcPts val="0"/>
                        </a:spcAft>
                      </a:pPr>
                      <a:r>
                        <a:rPr lang="en-US" sz="1200" b="1" spc="-25">
                          <a:latin typeface="Palatino Linotype"/>
                          <a:ea typeface="Times New Roman"/>
                          <a:cs typeface="Times New Roman"/>
                        </a:rPr>
                        <a:t> </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Hardware Ver:</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200" spc="-25">
                          <a:latin typeface="Palatino Linotype"/>
                          <a:ea typeface="Times New Roman"/>
                          <a:cs typeface="Times New Roman"/>
                        </a:rPr>
                        <a:t>Robot 1.0</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200" b="1" spc="-25">
                          <a:latin typeface="Palatino Linotype"/>
                          <a:ea typeface="Times New Roman"/>
                          <a:cs typeface="Times New Roman"/>
                        </a:rPr>
                        <a:t>Time:</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25519">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Setup:</a:t>
                      </a:r>
                      <a:endParaRPr lang="en-US" sz="1200" spc="-25">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200" spc="-25">
                          <a:latin typeface="Palatino Linotype"/>
                          <a:ea typeface="Times New Roman"/>
                          <a:cs typeface="Times New Roman"/>
                        </a:rPr>
                        <a:t>A wooden turn-table should be placed on top of the cardinal direction map. This map should be aligned with a magnetic compass. There should be no metal present while the alignment is being performed. Next, the partially assembled robot should be placed on the turn-table. The MCU should be connected to a terminal to observe and record data. </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64067">
                <a:tc>
                  <a:txBody>
                    <a:bodyPr/>
                    <a:lstStyle/>
                    <a:p>
                      <a:pPr marL="0" marR="0" algn="just">
                        <a:spcBef>
                          <a:spcPts val="0"/>
                        </a:spcBef>
                        <a:spcAft>
                          <a:spcPts val="0"/>
                        </a:spcAft>
                      </a:pPr>
                      <a:r>
                        <a:rPr lang="en-US" sz="1200" b="1" spc="-25">
                          <a:latin typeface="Palatino Linotype"/>
                          <a:ea typeface="Times New Roman"/>
                          <a:cs typeface="Times New Roman"/>
                        </a:rPr>
                        <a:t>Step</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Action</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Expected Result</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Pass</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Fail</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200" b="1" spc="-25">
                          <a:latin typeface="Palatino Linotype"/>
                          <a:ea typeface="Times New Roman"/>
                          <a:cs typeface="Times New Roman"/>
                        </a:rPr>
                        <a:t>N/A</a:t>
                      </a:r>
                      <a:endParaRPr lang="en-US" sz="1200" spc="-25">
                        <a:latin typeface="Palatino Linotype"/>
                        <a:ea typeface="Times New Roman"/>
                        <a:cs typeface="Times New Roman"/>
                      </a:endParaRPr>
                    </a:p>
                  </a:txBody>
                  <a:tcPr marL="9394" marR="9394" marT="93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200" b="1" spc="-25">
                          <a:latin typeface="Palatino Linotype"/>
                          <a:ea typeface="Times New Roman"/>
                          <a:cs typeface="Times New Roman"/>
                        </a:rPr>
                        <a:t>Comments</a:t>
                      </a: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25519">
                <a:tc>
                  <a:txBody>
                    <a:bodyPr/>
                    <a:lstStyle/>
                    <a:p>
                      <a:pPr marL="0" marR="0" algn="just">
                        <a:spcBef>
                          <a:spcPts val="0"/>
                        </a:spcBef>
                        <a:spcAft>
                          <a:spcPts val="0"/>
                        </a:spcAft>
                      </a:pPr>
                      <a:r>
                        <a:rPr lang="en-US" sz="1200" spc="-25">
                          <a:latin typeface="Palatino Linotype"/>
                          <a:ea typeface="Times New Roman"/>
                          <a:cs typeface="Times New Roman"/>
                        </a:rPr>
                        <a:t>1</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Write program to spool compass readings while simultaneously driving motors.</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Program should be statically tested to verify accuracy. Should sample compass at a sufficient rate depending on speed.</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662646">
                <a:tc>
                  <a:txBody>
                    <a:bodyPr/>
                    <a:lstStyle/>
                    <a:p>
                      <a:pPr marL="0" marR="0" algn="just">
                        <a:spcBef>
                          <a:spcPts val="0"/>
                        </a:spcBef>
                        <a:spcAft>
                          <a:spcPts val="0"/>
                        </a:spcAft>
                      </a:pPr>
                      <a:r>
                        <a:rPr lang="en-US" sz="1200" spc="-25">
                          <a:latin typeface="Palatino Linotype"/>
                          <a:ea typeface="Times New Roman"/>
                          <a:cs typeface="Times New Roman"/>
                        </a:rPr>
                        <a:t>2</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Run acceptance test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Test program should prompt user to turn the robot to an orientation and then spin the motors will then spin up and down.</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585506">
                <a:tc>
                  <a:txBody>
                    <a:bodyPr/>
                    <a:lstStyle/>
                    <a:p>
                      <a:pPr marL="0" marR="0" algn="just">
                        <a:spcBef>
                          <a:spcPts val="0"/>
                        </a:spcBef>
                        <a:spcAft>
                          <a:spcPts val="0"/>
                        </a:spcAft>
                      </a:pPr>
                      <a:r>
                        <a:rPr lang="en-US" sz="1200" spc="-25">
                          <a:latin typeface="Palatino Linotype"/>
                          <a:ea typeface="Times New Roman"/>
                          <a:cs typeface="Times New Roman"/>
                        </a:rPr>
                        <a:t>3</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 spooled data in spreadsheet program.</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spc="-25">
                          <a:latin typeface="Palatino Linotype"/>
                          <a:ea typeface="Times New Roman"/>
                          <a:cs typeface="Times New Roman"/>
                        </a:rPr>
                        <a:t>Plots should be analyzed to see if compass deviated any more than 10 degrees from set point.</a:t>
                      </a: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01740">
                <a:tc>
                  <a:txBody>
                    <a:bodyPr/>
                    <a:lstStyle/>
                    <a:p>
                      <a:pPr marL="0" marR="0" algn="just">
                        <a:spcBef>
                          <a:spcPts val="0"/>
                        </a:spcBef>
                        <a:spcAft>
                          <a:spcPts val="0"/>
                        </a:spcAft>
                      </a:pPr>
                      <a:r>
                        <a:rPr lang="en-US" sz="1200" spc="-25">
                          <a:latin typeface="Palatino Linotype"/>
                          <a:ea typeface="Times New Roman"/>
                          <a:cs typeface="Times New Roman"/>
                        </a:rPr>
                        <a:t> </a:t>
                      </a:r>
                    </a:p>
                  </a:txBody>
                  <a:tcPr marL="9394" marR="9394" marT="93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200" b="1" spc="-25" dirty="0">
                          <a:latin typeface="Palatino Linotype"/>
                          <a:ea typeface="Times New Roman"/>
                          <a:cs typeface="Times New Roman"/>
                        </a:rPr>
                        <a:t>Overall test result:</a:t>
                      </a:r>
                      <a:endParaRPr lang="en-US" sz="1200" spc="-25" dirty="0">
                        <a:latin typeface="Palatino Linotype"/>
                        <a:ea typeface="Times New Roman"/>
                        <a:cs typeface="Times New Roman"/>
                      </a:endParaRPr>
                    </a:p>
                  </a:txBody>
                  <a:tcPr marL="9394" marR="9394" marT="93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spc="-25">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200" spc="-25" dirty="0">
                        <a:latin typeface="Palatino Linotype"/>
                        <a:ea typeface="Times New Roman"/>
                        <a:cs typeface="Times New Roman"/>
                      </a:endParaRPr>
                    </a:p>
                  </a:txBody>
                  <a:tcPr marL="9394" marR="9394" marT="93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spcAft>
                <a:spcPts val="600"/>
              </a:spcAft>
              <a:buFont typeface="Wingdings" pitchFamily="2" charset="2"/>
              <a:buNone/>
            </a:pPr>
            <a:r>
              <a:rPr lang="en-US" sz="2400"/>
              <a:t>By the end of this chapter, you should:</a:t>
            </a:r>
          </a:p>
          <a:p>
            <a:pPr>
              <a:spcAft>
                <a:spcPts val="600"/>
              </a:spcAft>
            </a:pPr>
            <a:r>
              <a:rPr lang="en-US" sz="2400"/>
              <a:t>Understand the concepts of black box tests, white box tests, observability, and controllability.</a:t>
            </a:r>
          </a:p>
          <a:p>
            <a:pPr>
              <a:spcAft>
                <a:spcPts val="600"/>
              </a:spcAft>
            </a:pPr>
            <a:r>
              <a:rPr lang="en-US" sz="2400"/>
              <a:t>Understand the principles of debugging.</a:t>
            </a:r>
          </a:p>
          <a:p>
            <a:pPr>
              <a:spcAft>
                <a:spcPts val="600"/>
              </a:spcAft>
            </a:pPr>
            <a:r>
              <a:rPr lang="en-US" sz="2400"/>
              <a:t>Understand when a unit test is used and how it is constructed.</a:t>
            </a:r>
          </a:p>
          <a:p>
            <a:pPr>
              <a:spcAft>
                <a:spcPts val="600"/>
              </a:spcAft>
            </a:pPr>
            <a:r>
              <a:rPr lang="en-US" sz="2400"/>
              <a:t>Understand when an integration test is used and how it is constructed.</a:t>
            </a:r>
          </a:p>
          <a:p>
            <a:pPr>
              <a:spcAft>
                <a:spcPts val="600"/>
              </a:spcAft>
            </a:pPr>
            <a:r>
              <a:rPr lang="en-US" sz="2400"/>
              <a:t>Understand when an acceptance test is used and how it is constructed.</a:t>
            </a:r>
          </a:p>
        </p:txBody>
      </p:sp>
      <p:sp>
        <p:nvSpPr>
          <p:cNvPr id="5125" name="AutoShape 2"/>
          <p:cNvSpPr>
            <a:spLocks noGrp="1" noChangeArrowheads="1"/>
          </p:cNvSpPr>
          <p:nvPr>
            <p:ph type="title"/>
          </p:nvPr>
        </p:nvSpPr>
        <p:spPr/>
        <p:txBody>
          <a:bodyPr/>
          <a:lstStyle/>
          <a:p>
            <a:pPr fontAlgn="auto">
              <a:spcAft>
                <a:spcPts val="0"/>
              </a:spcAft>
              <a:defRPr/>
            </a:pPr>
            <a:r>
              <a:rPr lang="en-US"/>
              <a:t>Learning Objectives</a:t>
            </a:r>
          </a:p>
        </p:txBody>
      </p:sp>
      <p:sp>
        <p:nvSpPr>
          <p:cNvPr id="1741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797B0BE-2D07-4D99-AED8-048C02C1DF0C}" type="slidenum">
              <a:rPr lang="en-US"/>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r>
              <a:rPr lang="en-US" sz="2800"/>
              <a:t>MCU (hardware)</a:t>
            </a:r>
          </a:p>
          <a:p>
            <a:r>
              <a:rPr lang="en-US" sz="2800"/>
              <a:t>LCD</a:t>
            </a:r>
          </a:p>
          <a:p>
            <a:r>
              <a:rPr lang="en-US" sz="2800"/>
              <a:t>Switches</a:t>
            </a:r>
          </a:p>
          <a:p>
            <a:r>
              <a:rPr lang="en-US" sz="2800"/>
              <a:t>Compass</a:t>
            </a:r>
          </a:p>
          <a:p>
            <a:r>
              <a:rPr lang="en-US" sz="2800"/>
              <a:t>Range finder</a:t>
            </a:r>
          </a:p>
          <a:p>
            <a:r>
              <a:rPr lang="en-US" sz="2800"/>
              <a:t>H-bridge</a:t>
            </a:r>
          </a:p>
          <a:p>
            <a:r>
              <a:rPr lang="en-US" sz="2800"/>
              <a:t>Motors</a:t>
            </a:r>
          </a:p>
          <a:p>
            <a:r>
              <a:rPr lang="en-US" sz="2800"/>
              <a:t>Chassis</a:t>
            </a:r>
          </a:p>
          <a:p>
            <a:r>
              <a:rPr lang="en-US" sz="2800"/>
              <a:t>MCU (software)</a:t>
            </a:r>
          </a:p>
        </p:txBody>
      </p:sp>
      <p:sp>
        <p:nvSpPr>
          <p:cNvPr id="32773" name="AutoShape 2"/>
          <p:cNvSpPr>
            <a:spLocks noGrp="1" noChangeArrowheads="1"/>
          </p:cNvSpPr>
          <p:nvPr>
            <p:ph type="title"/>
          </p:nvPr>
        </p:nvSpPr>
        <p:spPr/>
        <p:txBody>
          <a:bodyPr/>
          <a:lstStyle/>
          <a:p>
            <a:pPr fontAlgn="auto">
              <a:spcAft>
                <a:spcPts val="0"/>
              </a:spcAft>
              <a:defRPr/>
            </a:pPr>
            <a:r>
              <a:rPr lang="en-US"/>
              <a:t>Unit testing possibilities</a:t>
            </a:r>
          </a:p>
        </p:txBody>
      </p:sp>
      <p:sp>
        <p:nvSpPr>
          <p:cNvPr id="450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6EDD0D6-D9A6-4442-92D3-576780D2C868}"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274638"/>
            <a:ext cx="8229600" cy="1143000"/>
          </a:xfrm>
        </p:spPr>
        <p:txBody>
          <a:bodyPr/>
          <a:lstStyle/>
          <a:p>
            <a:pPr fontAlgn="auto">
              <a:spcAft>
                <a:spcPts val="0"/>
              </a:spcAft>
              <a:defRPr/>
            </a:pPr>
            <a:r>
              <a:rPr lang="en-US" dirty="0"/>
              <a:t>Unit Test: The Digital Compass</a:t>
            </a:r>
          </a:p>
        </p:txBody>
      </p:sp>
      <p:sp>
        <p:nvSpPr>
          <p:cNvPr id="4608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4BB6969-C625-4766-88F0-387723BDF6A7}" type="slidenum">
              <a:rPr lang="en-US"/>
              <a:pPr/>
              <a:t>31</a:t>
            </a:fld>
            <a:endParaRPr lang="en-US"/>
          </a:p>
        </p:txBody>
      </p:sp>
      <p:graphicFrame>
        <p:nvGraphicFramePr>
          <p:cNvPr id="7" name="Table 6"/>
          <p:cNvGraphicFramePr>
            <a:graphicFrameLocks noGrp="1"/>
          </p:cNvGraphicFramePr>
          <p:nvPr/>
        </p:nvGraphicFramePr>
        <p:xfrm>
          <a:off x="533400" y="1447800"/>
          <a:ext cx="8001000" cy="4517280"/>
        </p:xfrm>
        <a:graphic>
          <a:graphicData uri="http://schemas.openxmlformats.org/drawingml/2006/table">
            <a:tbl>
              <a:tblPr/>
              <a:tblGrid>
                <a:gridCol w="1627588">
                  <a:extLst>
                    <a:ext uri="{9D8B030D-6E8A-4147-A177-3AD203B41FA5}">
                      <a16:colId xmlns:a16="http://schemas.microsoft.com/office/drawing/2014/main" val="20000"/>
                    </a:ext>
                  </a:extLst>
                </a:gridCol>
                <a:gridCol w="6373412">
                  <a:extLst>
                    <a:ext uri="{9D8B030D-6E8A-4147-A177-3AD203B41FA5}">
                      <a16:colId xmlns:a16="http://schemas.microsoft.com/office/drawing/2014/main" val="20001"/>
                    </a:ext>
                  </a:extLst>
                </a:gridCol>
              </a:tblGrid>
              <a:tr h="307800">
                <a:tc>
                  <a:txBody>
                    <a:bodyPr/>
                    <a:lstStyle/>
                    <a:p>
                      <a:pPr marL="0" marR="0" algn="just">
                        <a:spcBef>
                          <a:spcPts val="300"/>
                        </a:spcBef>
                        <a:spcAft>
                          <a:spcPts val="300"/>
                        </a:spcAft>
                      </a:pPr>
                      <a:r>
                        <a:rPr lang="en-US" sz="1800" i="1" dirty="0">
                          <a:latin typeface="Palatino Linotype"/>
                          <a:ea typeface="Times New Roman"/>
                        </a:rPr>
                        <a:t>Module</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a:latin typeface="Palatino Linotype"/>
                          <a:ea typeface="Times New Roman"/>
                        </a:rPr>
                        <a:t>Digital Compass – Geosensor version 2.3</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0"/>
                  </a:ext>
                </a:extLst>
              </a:tr>
              <a:tr h="2188800">
                <a:tc>
                  <a:txBody>
                    <a:bodyPr/>
                    <a:lstStyle/>
                    <a:p>
                      <a:pPr marL="0" marR="0" algn="just">
                        <a:spcBef>
                          <a:spcPts val="300"/>
                        </a:spcBef>
                        <a:spcAft>
                          <a:spcPts val="300"/>
                        </a:spcAft>
                      </a:pPr>
                      <a:r>
                        <a:rPr lang="en-US" sz="1800" i="1">
                          <a:latin typeface="Palatino Linotype"/>
                          <a:ea typeface="Times New Roman"/>
                        </a:rPr>
                        <a:t>Inputs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Earth’s magnetic field: An orientated field of magnetic force beginning and ending at the earth’s magnetic poles.</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SClk – Clock signal to clock data through the module. Maximum Frequency is 10Mhz.</a:t>
                      </a:r>
                      <a:endParaRPr lang="en-US" sz="1800">
                        <a:latin typeface="Times New Roman"/>
                        <a:ea typeface="Times New Roman"/>
                      </a:endParaRPr>
                    </a:p>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SDIn – Serial data input to send data into the compass module. Date is valid on positive SClk edges.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1"/>
                  </a:ext>
                </a:extLst>
              </a:tr>
              <a:tr h="615600">
                <a:tc>
                  <a:txBody>
                    <a:bodyPr/>
                    <a:lstStyle/>
                    <a:p>
                      <a:pPr marL="0" marR="0" algn="just">
                        <a:spcBef>
                          <a:spcPts val="300"/>
                        </a:spcBef>
                        <a:spcAft>
                          <a:spcPts val="300"/>
                        </a:spcAft>
                      </a:pPr>
                      <a:r>
                        <a:rPr lang="en-US" sz="1800" i="1">
                          <a:latin typeface="Palatino Linotype"/>
                          <a:ea typeface="Times New Roman"/>
                        </a:rPr>
                        <a:t>Outputs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342900" marR="0" lvl="0" indent="-342900" algn="just">
                        <a:spcBef>
                          <a:spcPts val="300"/>
                        </a:spcBef>
                        <a:spcAft>
                          <a:spcPts val="300"/>
                        </a:spcAft>
                        <a:buSzPts val="800"/>
                        <a:buFont typeface="Times New Roman"/>
                        <a:buChar char="-"/>
                        <a:tabLst>
                          <a:tab pos="85725" algn="l"/>
                        </a:tabLst>
                      </a:pPr>
                      <a:r>
                        <a:rPr lang="en-US" sz="1800">
                          <a:latin typeface="Palatino Linotype"/>
                          <a:ea typeface="Times New Roman"/>
                        </a:rPr>
                        <a:t>SDOut – Serial data output from the compass module. Data is valid on negative clock edges.</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2"/>
                  </a:ext>
                </a:extLst>
              </a:tr>
              <a:tr h="923400">
                <a:tc>
                  <a:txBody>
                    <a:bodyPr/>
                    <a:lstStyle/>
                    <a:p>
                      <a:pPr marL="0" marR="0" algn="just">
                        <a:spcBef>
                          <a:spcPts val="300"/>
                        </a:spcBef>
                        <a:spcAft>
                          <a:spcPts val="300"/>
                        </a:spcAft>
                      </a:pPr>
                      <a:r>
                        <a:rPr lang="en-US" sz="1800" i="1" dirty="0">
                          <a:latin typeface="Palatino Linotype"/>
                          <a:ea typeface="Times New Roman"/>
                        </a:rPr>
                        <a:t>Functionality</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Senses the earth’s magnetic field and determines the orientation of the compass with respect to the field. This orientation is stored in an internal register and can be retrieved through the SPI interface.</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3"/>
                  </a:ext>
                </a:extLst>
              </a:tr>
              <a:tr h="307800">
                <a:tc>
                  <a:txBody>
                    <a:bodyPr/>
                    <a:lstStyle/>
                    <a:p>
                      <a:pPr marL="0" marR="0" algn="just">
                        <a:spcBef>
                          <a:spcPts val="300"/>
                        </a:spcBef>
                        <a:spcAft>
                          <a:spcPts val="300"/>
                        </a:spcAft>
                      </a:pPr>
                      <a:r>
                        <a:rPr lang="en-US" sz="1800" i="1">
                          <a:latin typeface="Palatino Linotype"/>
                          <a:ea typeface="Times New Roman"/>
                        </a:rPr>
                        <a:t>Test</a:t>
                      </a:r>
                      <a:endParaRPr lang="en-US" sz="180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just">
                        <a:spcBef>
                          <a:spcPts val="300"/>
                        </a:spcBef>
                        <a:spcAft>
                          <a:spcPts val="300"/>
                        </a:spcAft>
                      </a:pPr>
                      <a:r>
                        <a:rPr lang="en-US" sz="1800" dirty="0">
                          <a:latin typeface="Palatino Linotype"/>
                          <a:ea typeface="Times New Roman"/>
                        </a:rPr>
                        <a:t>Comp-UT-01</a:t>
                      </a:r>
                      <a:endParaRPr lang="en-US" sz="1800" dirty="0">
                        <a:latin typeface="Times New Roman"/>
                        <a:ea typeface="Times New Roman"/>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fontAlgn="auto">
              <a:spcAft>
                <a:spcPts val="0"/>
              </a:spcAft>
              <a:defRPr/>
            </a:pPr>
            <a:r>
              <a:rPr lang="en-US" dirty="0"/>
              <a:t>Unit test: compass (matrix)</a:t>
            </a:r>
          </a:p>
        </p:txBody>
      </p:sp>
      <p:sp>
        <p:nvSpPr>
          <p:cNvPr id="4710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60C0A8A-BFD9-4121-95D8-1115A0B58A53}" type="slidenum">
              <a:rPr lang="en-US"/>
              <a:pPr/>
              <a:t>32</a:t>
            </a:fld>
            <a:endParaRPr lang="en-US"/>
          </a:p>
        </p:txBody>
      </p:sp>
      <p:graphicFrame>
        <p:nvGraphicFramePr>
          <p:cNvPr id="7" name="Table 6"/>
          <p:cNvGraphicFramePr>
            <a:graphicFrameLocks noGrp="1"/>
          </p:cNvGraphicFramePr>
          <p:nvPr/>
        </p:nvGraphicFramePr>
        <p:xfrm>
          <a:off x="304801" y="1295400"/>
          <a:ext cx="8153399" cy="4849971"/>
        </p:xfrm>
        <a:graphic>
          <a:graphicData uri="http://schemas.openxmlformats.org/drawingml/2006/table">
            <a:tbl>
              <a:tblPr/>
              <a:tblGrid>
                <a:gridCol w="336466">
                  <a:extLst>
                    <a:ext uri="{9D8B030D-6E8A-4147-A177-3AD203B41FA5}">
                      <a16:colId xmlns:a16="http://schemas.microsoft.com/office/drawing/2014/main" val="20000"/>
                    </a:ext>
                  </a:extLst>
                </a:gridCol>
                <a:gridCol w="1758955">
                  <a:extLst>
                    <a:ext uri="{9D8B030D-6E8A-4147-A177-3AD203B41FA5}">
                      <a16:colId xmlns:a16="http://schemas.microsoft.com/office/drawing/2014/main" val="20001"/>
                    </a:ext>
                  </a:extLst>
                </a:gridCol>
                <a:gridCol w="2839423">
                  <a:extLst>
                    <a:ext uri="{9D8B030D-6E8A-4147-A177-3AD203B41FA5}">
                      <a16:colId xmlns:a16="http://schemas.microsoft.com/office/drawing/2014/main" val="20002"/>
                    </a:ext>
                  </a:extLst>
                </a:gridCol>
                <a:gridCol w="278722">
                  <a:extLst>
                    <a:ext uri="{9D8B030D-6E8A-4147-A177-3AD203B41FA5}">
                      <a16:colId xmlns:a16="http://schemas.microsoft.com/office/drawing/2014/main" val="20003"/>
                    </a:ext>
                  </a:extLst>
                </a:gridCol>
                <a:gridCol w="319810">
                  <a:extLst>
                    <a:ext uri="{9D8B030D-6E8A-4147-A177-3AD203B41FA5}">
                      <a16:colId xmlns:a16="http://schemas.microsoft.com/office/drawing/2014/main" val="20004"/>
                    </a:ext>
                  </a:extLst>
                </a:gridCol>
                <a:gridCol w="239858">
                  <a:extLst>
                    <a:ext uri="{9D8B030D-6E8A-4147-A177-3AD203B41FA5}">
                      <a16:colId xmlns:a16="http://schemas.microsoft.com/office/drawing/2014/main" val="20005"/>
                    </a:ext>
                  </a:extLst>
                </a:gridCol>
                <a:gridCol w="61542">
                  <a:extLst>
                    <a:ext uri="{9D8B030D-6E8A-4147-A177-3AD203B41FA5}">
                      <a16:colId xmlns:a16="http://schemas.microsoft.com/office/drawing/2014/main" val="20006"/>
                    </a:ext>
                  </a:extLst>
                </a:gridCol>
                <a:gridCol w="1119336">
                  <a:extLst>
                    <a:ext uri="{9D8B030D-6E8A-4147-A177-3AD203B41FA5}">
                      <a16:colId xmlns:a16="http://schemas.microsoft.com/office/drawing/2014/main" val="20007"/>
                    </a:ext>
                  </a:extLst>
                </a:gridCol>
                <a:gridCol w="1199287">
                  <a:extLst>
                    <a:ext uri="{9D8B030D-6E8A-4147-A177-3AD203B41FA5}">
                      <a16:colId xmlns:a16="http://schemas.microsoft.com/office/drawing/2014/main" val="20008"/>
                    </a:ext>
                  </a:extLst>
                </a:gridCol>
              </a:tblGrid>
              <a:tr h="164267">
                <a:tc gridSpan="9">
                  <a:txBody>
                    <a:bodyPr/>
                    <a:lstStyle/>
                    <a:p>
                      <a:pPr marL="0" marR="0" algn="just">
                        <a:spcBef>
                          <a:spcPts val="0"/>
                        </a:spcBef>
                        <a:spcAft>
                          <a:spcPts val="0"/>
                        </a:spcAft>
                      </a:pPr>
                      <a:r>
                        <a:rPr lang="en-US" sz="1000" b="1" spc="-25" dirty="0">
                          <a:latin typeface="Palatino Linotype"/>
                          <a:ea typeface="Times New Roman"/>
                          <a:cs typeface="Times New Roman"/>
                        </a:rPr>
                        <a:t>Test Writer: </a:t>
                      </a:r>
                      <a:r>
                        <a:rPr lang="en-US" sz="1000" spc="-25" dirty="0">
                          <a:latin typeface="Palatino Linotype"/>
                          <a:ea typeface="Times New Roman"/>
                          <a:cs typeface="Times New Roman"/>
                        </a:rPr>
                        <a:t>Sue L. Engineer</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64267">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Test Case Name:</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unit test #1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Test ID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800" spc="-25">
                          <a:latin typeface="Palatino Linotype"/>
                          <a:ea typeface="Times New Roman"/>
                          <a:cs typeface="Times New Roman"/>
                        </a:rPr>
                        <a:t>Comp-UT-01</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6349">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dirty="0">
                          <a:latin typeface="Palatino Linotype"/>
                          <a:ea typeface="Times New Roman"/>
                          <a:cs typeface="Times New Roman"/>
                        </a:rPr>
                        <a:t>Description:</a:t>
                      </a:r>
                      <a:endParaRPr lang="en-US" sz="1000" spc="-25" dirty="0">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l">
                        <a:spcBef>
                          <a:spcPts val="0"/>
                        </a:spcBef>
                        <a:spcAft>
                          <a:spcPts val="0"/>
                        </a:spcAft>
                      </a:pPr>
                      <a:r>
                        <a:rPr lang="en-US" sz="1000" spc="-25">
                          <a:latin typeface="Palatino Linotype"/>
                          <a:ea typeface="Times New Roman"/>
                          <a:cs typeface="Times New Roman"/>
                        </a:rPr>
                        <a:t>Checks that the compass returns correct angular measurements to the MCU. Test program is in ./test/compass_unit_test_1.c</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Type: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white box  </a:t>
                      </a:r>
                      <a:endParaRPr lang="en-US" sz="900" spc="-25">
                        <a:latin typeface="Palatino Linotype"/>
                        <a:ea typeface="Times New Roman"/>
                        <a:cs typeface="Times New Roman"/>
                      </a:endParaRPr>
                    </a:p>
                    <a:p>
                      <a:pPr marL="0" marR="0" algn="l">
                        <a:spcBef>
                          <a:spcPts val="0"/>
                        </a:spcBef>
                        <a:spcAft>
                          <a:spcPts val="0"/>
                        </a:spcAft>
                      </a:pPr>
                      <a:r>
                        <a:rPr lang="en-US" sz="1100" spc="-25">
                          <a:latin typeface="Webdings"/>
                          <a:ea typeface="Times New Roman"/>
                          <a:cs typeface="Times New Roman"/>
                          <a:sym typeface="Wingdings"/>
                        </a:rPr>
                        <a:t></a:t>
                      </a:r>
                      <a:r>
                        <a:rPr lang="en-US" sz="700" spc="-25">
                          <a:latin typeface="Webdings"/>
                          <a:ea typeface="Times New Roman"/>
                          <a:cs typeface="Times New Roman"/>
                        </a:rPr>
                        <a:t> </a:t>
                      </a:r>
                      <a:r>
                        <a:rPr lang="en-US" sz="800" spc="-25">
                          <a:latin typeface="Palatino Linotype"/>
                          <a:ea typeface="Times New Roman"/>
                          <a:cs typeface="Times New Roman"/>
                        </a:rPr>
                        <a:t>black box</a:t>
                      </a:r>
                      <a:endParaRPr lang="en-US" sz="9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2445">
                <a:tc gridSpan="9">
                  <a:txBody>
                    <a:bodyPr/>
                    <a:lstStyle/>
                    <a:p>
                      <a:pPr marL="0" marR="0" algn="just">
                        <a:spcBef>
                          <a:spcPts val="0"/>
                        </a:spcBef>
                        <a:spcAft>
                          <a:spcPts val="0"/>
                        </a:spcAft>
                      </a:pPr>
                      <a:r>
                        <a:rPr lang="en-US" sz="1000" b="1" spc="-25">
                          <a:latin typeface="Palatino Linotype"/>
                          <a:ea typeface="Times New Roman"/>
                          <a:cs typeface="Times New Roman"/>
                        </a:rPr>
                        <a:t>Tester Information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72347">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Name of Tester: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Date: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2347">
                <a:tc>
                  <a:txBody>
                    <a:bodyPr/>
                    <a:lstStyle/>
                    <a:p>
                      <a:pPr marL="0" marR="0" algn="just">
                        <a:spcBef>
                          <a:spcPts val="0"/>
                        </a:spcBef>
                        <a:spcAft>
                          <a:spcPts val="0"/>
                        </a:spcAft>
                      </a:pPr>
                      <a:r>
                        <a:rPr lang="en-US" sz="1000" b="1" spc="-25">
                          <a:latin typeface="Palatino Linotype"/>
                          <a:ea typeface="Times New Roman"/>
                          <a:cs typeface="Times New Roman"/>
                        </a:rPr>
                        <a:t> </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Hardware Ver:</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5">
                  <a:txBody>
                    <a:bodyPr/>
                    <a:lstStyle/>
                    <a:p>
                      <a:pPr marL="0" marR="0" algn="just">
                        <a:spcBef>
                          <a:spcPts val="0"/>
                        </a:spcBef>
                        <a:spcAft>
                          <a:spcPts val="0"/>
                        </a:spcAft>
                      </a:pPr>
                      <a:r>
                        <a:rPr lang="en-US" sz="1000" spc="-25">
                          <a:latin typeface="Palatino Linotype"/>
                          <a:ea typeface="Times New Roman"/>
                          <a:cs typeface="Times New Roman"/>
                        </a:rPr>
                        <a:t>Compass Module - Geosensor version 2.3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r>
                        <a:rPr lang="en-US" sz="1000" b="1" spc="-25">
                          <a:latin typeface="Palatino Linotype"/>
                          <a:ea typeface="Times New Roman"/>
                          <a:cs typeface="Times New Roman"/>
                        </a:rPr>
                        <a:t>Time:</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endParaRPr lang="en-US" sz="8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1766">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Setup:</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7">
                  <a:txBody>
                    <a:bodyPr/>
                    <a:lstStyle/>
                    <a:p>
                      <a:pPr marL="0" marR="0" algn="l">
                        <a:spcBef>
                          <a:spcPts val="0"/>
                        </a:spcBef>
                        <a:spcAft>
                          <a:spcPts val="0"/>
                        </a:spcAft>
                      </a:pPr>
                      <a:r>
                        <a:rPr lang="en-US" sz="1000" spc="-25">
                          <a:latin typeface="Palatino Linotype"/>
                          <a:ea typeface="Times New Roman"/>
                          <a:cs typeface="Times New Roman"/>
                        </a:rPr>
                        <a:t>Compass module should be wired to the MCU through the SPI interface pins. The MCU should be connected to an RS232 terminal through its SCI interface. The terminal should be configured to run at 9600 baud. Cardinal directions map should be aligned using the magnetic compass.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20094">
                <a:tc>
                  <a:txBody>
                    <a:bodyPr/>
                    <a:lstStyle/>
                    <a:p>
                      <a:pPr marL="0" marR="0" algn="just">
                        <a:spcBef>
                          <a:spcPts val="0"/>
                        </a:spcBef>
                        <a:spcAft>
                          <a:spcPts val="0"/>
                        </a:spcAft>
                      </a:pPr>
                      <a:r>
                        <a:rPr lang="en-US" sz="1000" b="1" spc="-25">
                          <a:latin typeface="Palatino Linotype"/>
                          <a:ea typeface="Times New Roman"/>
                          <a:cs typeface="Times New Roman"/>
                        </a:rPr>
                        <a:t>Step</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Action</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Expected Result</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Pass</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Fail</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lgn="just">
                        <a:spcBef>
                          <a:spcPts val="0"/>
                        </a:spcBef>
                        <a:spcAft>
                          <a:spcPts val="0"/>
                        </a:spcAft>
                      </a:pPr>
                      <a:r>
                        <a:rPr lang="en-US" sz="1000" b="1" spc="-25">
                          <a:latin typeface="Palatino Linotype"/>
                          <a:ea typeface="Times New Roman"/>
                          <a:cs typeface="Times New Roman"/>
                        </a:rPr>
                        <a:t>N/A</a:t>
                      </a:r>
                      <a:endParaRPr lang="en-US" sz="1000" spc="-25">
                        <a:latin typeface="Palatino Linotype"/>
                        <a:ea typeface="Times New Roman"/>
                        <a:cs typeface="Times New Roman"/>
                      </a:endParaRPr>
                    </a:p>
                  </a:txBody>
                  <a:tcPr marL="8594" marR="8594" marT="8594" marB="0" vert="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0" marR="0" algn="just">
                        <a:spcBef>
                          <a:spcPts val="0"/>
                        </a:spcBef>
                        <a:spcAft>
                          <a:spcPts val="0"/>
                        </a:spcAft>
                      </a:pPr>
                      <a:r>
                        <a:rPr lang="en-US" sz="1000" b="1" spc="-25">
                          <a:latin typeface="Palatino Linotype"/>
                          <a:ea typeface="Times New Roman"/>
                          <a:cs typeface="Times New Roman"/>
                        </a:rPr>
                        <a:t>Comments</a:t>
                      </a: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00933">
                <a:tc>
                  <a:txBody>
                    <a:bodyPr/>
                    <a:lstStyle/>
                    <a:p>
                      <a:pPr marL="0" marR="0" algn="just">
                        <a:spcBef>
                          <a:spcPts val="0"/>
                        </a:spcBef>
                        <a:spcAft>
                          <a:spcPts val="0"/>
                        </a:spcAft>
                      </a:pPr>
                      <a:r>
                        <a:rPr lang="en-US" sz="1000" spc="-25">
                          <a:latin typeface="Palatino Linotype"/>
                          <a:ea typeface="Times New Roman"/>
                          <a:cs typeface="Times New Roman"/>
                        </a:rPr>
                        <a:t>1</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Compile compass.c in /test directory</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IDE should generate no warnings or errors.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0933">
                <a:tc>
                  <a:txBody>
                    <a:bodyPr/>
                    <a:lstStyle/>
                    <a:p>
                      <a:pPr marL="0" marR="0" algn="just">
                        <a:spcBef>
                          <a:spcPts val="0"/>
                        </a:spcBef>
                        <a:spcAft>
                          <a:spcPts val="0"/>
                        </a:spcAft>
                      </a:pPr>
                      <a:r>
                        <a:rPr lang="en-US" sz="1000" spc="-25">
                          <a:latin typeface="Palatino Linotype"/>
                          <a:ea typeface="Times New Roman"/>
                          <a:cs typeface="Times New Roman"/>
                        </a:rPr>
                        <a:t>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Download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report “download successful”</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00933">
                <a:tc>
                  <a:txBody>
                    <a:bodyPr/>
                    <a:lstStyle/>
                    <a:p>
                      <a:pPr marL="0" marR="0" algn="just">
                        <a:spcBef>
                          <a:spcPts val="0"/>
                        </a:spcBef>
                        <a:spcAft>
                          <a:spcPts val="0"/>
                        </a:spcAft>
                      </a:pPr>
                      <a:r>
                        <a:rPr lang="en-US" sz="1000" spc="-25">
                          <a:latin typeface="Palatino Linotype"/>
                          <a:ea typeface="Times New Roman"/>
                          <a:cs typeface="Times New Roman"/>
                        </a:rPr>
                        <a:t>3</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Execute </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MCU should display compass splash screen on terminal interface.</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00933">
                <a:tc>
                  <a:txBody>
                    <a:bodyPr/>
                    <a:lstStyle/>
                    <a:p>
                      <a:pPr marL="0" marR="0" algn="just">
                        <a:spcBef>
                          <a:spcPts val="0"/>
                        </a:spcBef>
                        <a:spcAft>
                          <a:spcPts val="0"/>
                        </a:spcAft>
                      </a:pPr>
                      <a:r>
                        <a:rPr lang="en-US" sz="1000" spc="-25">
                          <a:latin typeface="Palatino Linotype"/>
                          <a:ea typeface="Times New Roman"/>
                          <a:cs typeface="Times New Roman"/>
                        </a:rPr>
                        <a:t>4</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00933">
                <a:tc>
                  <a:txBody>
                    <a:bodyPr/>
                    <a:lstStyle/>
                    <a:p>
                      <a:pPr marL="0" marR="0" algn="just">
                        <a:spcBef>
                          <a:spcPts val="0"/>
                        </a:spcBef>
                        <a:spcAft>
                          <a:spcPts val="0"/>
                        </a:spcAft>
                      </a:pPr>
                      <a:r>
                        <a:rPr lang="en-US" sz="1000" spc="-25">
                          <a:latin typeface="Palatino Linotype"/>
                          <a:ea typeface="Times New Roman"/>
                          <a:cs typeface="Times New Roman"/>
                        </a:rPr>
                        <a:t>5</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30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300933">
                <a:tc>
                  <a:txBody>
                    <a:bodyPr/>
                    <a:lstStyle/>
                    <a:p>
                      <a:pPr marL="0" marR="0" algn="just">
                        <a:spcBef>
                          <a:spcPts val="0"/>
                        </a:spcBef>
                        <a:spcAft>
                          <a:spcPts val="0"/>
                        </a:spcAft>
                      </a:pPr>
                      <a:r>
                        <a:rPr lang="en-US" sz="1000" spc="-25">
                          <a:latin typeface="Palatino Linotype"/>
                          <a:ea typeface="Times New Roman"/>
                          <a:cs typeface="Times New Roman"/>
                        </a:rPr>
                        <a:t>6</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45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45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r h="172347">
                <a:tc>
                  <a:txBody>
                    <a:bodyPr/>
                    <a:lstStyle/>
                    <a:p>
                      <a:pPr marL="0" marR="0" algn="just">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300933">
                <a:tc>
                  <a:txBody>
                    <a:bodyPr/>
                    <a:lstStyle/>
                    <a:p>
                      <a:pPr marL="0" marR="0" algn="just">
                        <a:spcBef>
                          <a:spcPts val="0"/>
                        </a:spcBef>
                        <a:spcAft>
                          <a:spcPts val="0"/>
                        </a:spcAft>
                      </a:pPr>
                      <a:r>
                        <a:rPr lang="en-US" sz="1000" spc="-25">
                          <a:latin typeface="Palatino Linotype"/>
                          <a:ea typeface="Times New Roman"/>
                          <a:cs typeface="Times New Roman"/>
                        </a:rPr>
                        <a:t>12</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Orientate compass to 315degrees.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spc="-25">
                          <a:latin typeface="Palatino Linotype"/>
                          <a:ea typeface="Times New Roman"/>
                          <a:cs typeface="Times New Roman"/>
                        </a:rPr>
                        <a:t>Terminal interface should display 315 degrees +/- 10 degrees.</a:t>
                      </a: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82445">
                <a:tc>
                  <a:txBody>
                    <a:bodyPr/>
                    <a:lstStyle/>
                    <a:p>
                      <a:pPr marL="0" marR="0" algn="just">
                        <a:spcBef>
                          <a:spcPts val="0"/>
                        </a:spcBef>
                        <a:spcAft>
                          <a:spcPts val="0"/>
                        </a:spcAft>
                      </a:pPr>
                      <a:r>
                        <a:rPr lang="en-US" sz="1000" spc="-25">
                          <a:latin typeface="Palatino Linotype"/>
                          <a:ea typeface="Times New Roman"/>
                          <a:cs typeface="Times New Roman"/>
                        </a:rPr>
                        <a:t> </a:t>
                      </a:r>
                    </a:p>
                  </a:txBody>
                  <a:tcPr marL="8594" marR="8594" marT="8594"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2">
                  <a:txBody>
                    <a:bodyPr/>
                    <a:lstStyle/>
                    <a:p>
                      <a:pPr marL="0" marR="0" algn="just">
                        <a:spcBef>
                          <a:spcPts val="0"/>
                        </a:spcBef>
                        <a:spcAft>
                          <a:spcPts val="0"/>
                        </a:spcAft>
                      </a:pPr>
                      <a:r>
                        <a:rPr lang="en-US" sz="1000" b="1" spc="-25">
                          <a:latin typeface="Palatino Linotype"/>
                          <a:ea typeface="Times New Roman"/>
                          <a:cs typeface="Times New Roman"/>
                        </a:rPr>
                        <a:t>Overall test result:</a:t>
                      </a:r>
                      <a:endParaRPr lang="en-US" sz="1000" spc="-25">
                        <a:latin typeface="Palatino Linotype"/>
                        <a:ea typeface="Times New Roman"/>
                        <a:cs typeface="Times New Roman"/>
                      </a:endParaRPr>
                    </a:p>
                  </a:txBody>
                  <a:tcPr marL="8594" marR="8594" marT="8594"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en-US"/>
                    </a:p>
                  </a:txBody>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000" spc="-25">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just">
                        <a:spcBef>
                          <a:spcPts val="0"/>
                        </a:spcBef>
                        <a:spcAft>
                          <a:spcPts val="0"/>
                        </a:spcAft>
                      </a:pPr>
                      <a:endParaRPr lang="en-US" sz="1000" spc="-25" dirty="0">
                        <a:latin typeface="Palatino Linotype"/>
                        <a:ea typeface="Times New Roman"/>
                        <a:cs typeface="Times New Roman"/>
                      </a:endParaRPr>
                    </a:p>
                  </a:txBody>
                  <a:tcPr marL="8594" marR="8594" marT="859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3"/>
          <p:cNvSpPr>
            <a:spLocks noGrp="1" noChangeArrowheads="1"/>
          </p:cNvSpPr>
          <p:nvPr>
            <p:ph idx="1"/>
          </p:nvPr>
        </p:nvSpPr>
        <p:spPr/>
        <p:txBody>
          <a:bodyPr>
            <a:normAutofit fontScale="92500" lnSpcReduction="20000"/>
          </a:bodyPr>
          <a:lstStyle/>
          <a:p>
            <a:pPr marL="365760" indent="-256032" fontAlgn="auto">
              <a:lnSpc>
                <a:spcPct val="90000"/>
              </a:lnSpc>
              <a:spcAft>
                <a:spcPts val="600"/>
              </a:spcAft>
              <a:buFont typeface="Wingdings" pitchFamily="2" charset="2"/>
              <a:buNone/>
              <a:defRPr/>
            </a:pPr>
            <a:r>
              <a:rPr lang="en-US" sz="2400" dirty="0"/>
              <a:t>Reasons to develop and conduct tests</a:t>
            </a:r>
          </a:p>
          <a:p>
            <a:pPr marL="365760" indent="-256032" fontAlgn="auto">
              <a:lnSpc>
                <a:spcPct val="90000"/>
              </a:lnSpc>
              <a:spcAft>
                <a:spcPts val="600"/>
              </a:spcAft>
              <a:buFont typeface="Wingdings 3"/>
              <a:buChar char=""/>
              <a:defRPr/>
            </a:pPr>
            <a:r>
              <a:rPr lang="en-US" sz="2400" dirty="0"/>
              <a:t>Testing reduces the number of bugs in existing and new features. </a:t>
            </a:r>
          </a:p>
          <a:p>
            <a:pPr marL="365760" indent="-256032" fontAlgn="auto">
              <a:lnSpc>
                <a:spcPct val="90000"/>
              </a:lnSpc>
              <a:spcAft>
                <a:spcPts val="600"/>
              </a:spcAft>
              <a:buFont typeface="Wingdings 3"/>
              <a:buChar char=""/>
              <a:defRPr/>
            </a:pPr>
            <a:r>
              <a:rPr lang="en-US" sz="2400" dirty="0"/>
              <a:t>Tests are good documentation. </a:t>
            </a:r>
          </a:p>
          <a:p>
            <a:pPr marL="365760" indent="-256032" fontAlgn="auto">
              <a:lnSpc>
                <a:spcPct val="90000"/>
              </a:lnSpc>
              <a:spcAft>
                <a:spcPts val="600"/>
              </a:spcAft>
              <a:buFont typeface="Wingdings 3"/>
              <a:buChar char=""/>
              <a:defRPr/>
            </a:pPr>
            <a:r>
              <a:rPr lang="en-US" sz="2400" dirty="0"/>
              <a:t>Tests improve design.</a:t>
            </a:r>
          </a:p>
          <a:p>
            <a:pPr marL="365760" indent="-256032" fontAlgn="auto">
              <a:lnSpc>
                <a:spcPct val="90000"/>
              </a:lnSpc>
              <a:spcAft>
                <a:spcPts val="600"/>
              </a:spcAft>
              <a:buFont typeface="Wingdings 3"/>
              <a:buChar char=""/>
              <a:defRPr/>
            </a:pPr>
            <a:r>
              <a:rPr lang="en-US" sz="2400" dirty="0"/>
              <a:t>Tests allow you to </a:t>
            </a:r>
            <a:r>
              <a:rPr lang="en-US" sz="2400" dirty="0" err="1"/>
              <a:t>refactor</a:t>
            </a:r>
            <a:r>
              <a:rPr lang="en-US" sz="2400" dirty="0"/>
              <a:t>. </a:t>
            </a:r>
          </a:p>
          <a:p>
            <a:pPr marL="365760" indent="-256032" fontAlgn="auto">
              <a:lnSpc>
                <a:spcPct val="90000"/>
              </a:lnSpc>
              <a:spcAft>
                <a:spcPts val="600"/>
              </a:spcAft>
              <a:buFont typeface="Wingdings 3"/>
              <a:buChar char=""/>
              <a:defRPr/>
            </a:pPr>
            <a:r>
              <a:rPr lang="en-US" sz="2400" dirty="0"/>
              <a:t>Tests constrain features. </a:t>
            </a:r>
          </a:p>
          <a:p>
            <a:pPr marL="365760" indent="-256032" fontAlgn="auto">
              <a:lnSpc>
                <a:spcPct val="90000"/>
              </a:lnSpc>
              <a:spcAft>
                <a:spcPts val="600"/>
              </a:spcAft>
              <a:buFont typeface="Wingdings 3"/>
              <a:buChar char=""/>
              <a:defRPr/>
            </a:pPr>
            <a:r>
              <a:rPr lang="en-US" sz="2400" dirty="0"/>
              <a:t>Tests defend against other designers. </a:t>
            </a:r>
          </a:p>
          <a:p>
            <a:pPr marL="365760" indent="-256032" fontAlgn="auto">
              <a:lnSpc>
                <a:spcPct val="90000"/>
              </a:lnSpc>
              <a:spcAft>
                <a:spcPts val="600"/>
              </a:spcAft>
              <a:buFont typeface="Wingdings 3"/>
              <a:buChar char=""/>
              <a:defRPr/>
            </a:pPr>
            <a:r>
              <a:rPr lang="en-US" sz="2400" dirty="0"/>
              <a:t>Testing is fun.</a:t>
            </a:r>
          </a:p>
          <a:p>
            <a:pPr marL="365760" indent="-256032" fontAlgn="auto">
              <a:lnSpc>
                <a:spcPct val="90000"/>
              </a:lnSpc>
              <a:spcAft>
                <a:spcPts val="600"/>
              </a:spcAft>
              <a:buFont typeface="Wingdings 3"/>
              <a:buChar char=""/>
              <a:defRPr/>
            </a:pPr>
            <a:r>
              <a:rPr lang="en-US" sz="2400" dirty="0"/>
              <a:t>Testing forces you to slow down and think. </a:t>
            </a:r>
          </a:p>
          <a:p>
            <a:pPr marL="365760" indent="-256032" fontAlgn="auto">
              <a:lnSpc>
                <a:spcPct val="90000"/>
              </a:lnSpc>
              <a:spcAft>
                <a:spcPts val="600"/>
              </a:spcAft>
              <a:buFont typeface="Wingdings 3"/>
              <a:buChar char=""/>
              <a:defRPr/>
            </a:pPr>
            <a:r>
              <a:rPr lang="en-US" sz="2400" dirty="0"/>
              <a:t>Testing makes development faster. </a:t>
            </a:r>
          </a:p>
          <a:p>
            <a:pPr marL="365760" indent="-256032" fontAlgn="auto">
              <a:lnSpc>
                <a:spcPct val="90000"/>
              </a:lnSpc>
              <a:spcAft>
                <a:spcPts val="600"/>
              </a:spcAft>
              <a:buFont typeface="Wingdings 3"/>
              <a:buChar char=""/>
              <a:defRPr/>
            </a:pPr>
            <a:r>
              <a:rPr lang="en-US" sz="2400" dirty="0"/>
              <a:t>Tests reduce fear. </a:t>
            </a:r>
          </a:p>
        </p:txBody>
      </p:sp>
      <p:sp>
        <p:nvSpPr>
          <p:cNvPr id="35845" name="AutoShape 2"/>
          <p:cNvSpPr>
            <a:spLocks noGrp="1" noChangeArrowheads="1"/>
          </p:cNvSpPr>
          <p:nvPr>
            <p:ph type="title"/>
          </p:nvPr>
        </p:nvSpPr>
        <p:spPr/>
        <p:txBody>
          <a:bodyPr/>
          <a:lstStyle/>
          <a:p>
            <a:pPr fontAlgn="auto">
              <a:spcAft>
                <a:spcPts val="0"/>
              </a:spcAft>
              <a:defRPr/>
            </a:pPr>
            <a:r>
              <a:rPr lang="en-US" dirty="0"/>
              <a:t>7.4 Guidance</a:t>
            </a:r>
          </a:p>
        </p:txBody>
      </p:sp>
      <p:sp>
        <p:nvSpPr>
          <p:cNvPr id="481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069A04-786E-41F2-AF37-E8F9B7946B42}"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p:txBody>
          <a:bodyPr/>
          <a:lstStyle/>
          <a:p>
            <a:pPr>
              <a:lnSpc>
                <a:spcPct val="90000"/>
              </a:lnSpc>
            </a:pPr>
            <a:r>
              <a:rPr lang="en-US"/>
              <a:t>Testing helps to ensure proper operation of system.</a:t>
            </a:r>
          </a:p>
          <a:p>
            <a:pPr>
              <a:lnSpc>
                <a:spcPct val="90000"/>
              </a:lnSpc>
            </a:pPr>
            <a:r>
              <a:rPr lang="en-US"/>
              <a:t>Types of Testing</a:t>
            </a:r>
          </a:p>
          <a:p>
            <a:pPr lvl="1">
              <a:lnSpc>
                <a:spcPct val="90000"/>
              </a:lnSpc>
            </a:pPr>
            <a:r>
              <a:rPr lang="en-US"/>
              <a:t>Block box</a:t>
            </a:r>
          </a:p>
          <a:p>
            <a:pPr lvl="1">
              <a:lnSpc>
                <a:spcPct val="90000"/>
              </a:lnSpc>
            </a:pPr>
            <a:r>
              <a:rPr lang="en-US"/>
              <a:t>White box</a:t>
            </a:r>
          </a:p>
          <a:p>
            <a:pPr lvl="1">
              <a:lnSpc>
                <a:spcPct val="90000"/>
              </a:lnSpc>
            </a:pPr>
            <a:r>
              <a:rPr lang="en-US"/>
              <a:t>Unit Testing</a:t>
            </a:r>
          </a:p>
          <a:p>
            <a:pPr lvl="1">
              <a:lnSpc>
                <a:spcPct val="90000"/>
              </a:lnSpc>
            </a:pPr>
            <a:r>
              <a:rPr lang="en-US"/>
              <a:t>Integration Testing</a:t>
            </a:r>
          </a:p>
          <a:p>
            <a:pPr lvl="1">
              <a:lnSpc>
                <a:spcPct val="90000"/>
              </a:lnSpc>
            </a:pPr>
            <a:r>
              <a:rPr lang="en-US"/>
              <a:t>Acceptance Testing</a:t>
            </a:r>
          </a:p>
          <a:p>
            <a:pPr lvl="1">
              <a:lnSpc>
                <a:spcPct val="90000"/>
              </a:lnSpc>
            </a:pPr>
            <a:r>
              <a:rPr lang="en-US"/>
              <a:t>Matrix tests</a:t>
            </a:r>
          </a:p>
          <a:p>
            <a:pPr lvl="1">
              <a:lnSpc>
                <a:spcPct val="90000"/>
              </a:lnSpc>
            </a:pPr>
            <a:r>
              <a:rPr lang="en-US"/>
              <a:t>Step-by-step test</a:t>
            </a:r>
          </a:p>
          <a:p>
            <a:pPr lvl="1">
              <a:lnSpc>
                <a:spcPct val="90000"/>
              </a:lnSpc>
            </a:pPr>
            <a:r>
              <a:rPr lang="en-US"/>
              <a:t>Automated tests</a:t>
            </a:r>
          </a:p>
        </p:txBody>
      </p:sp>
      <p:sp>
        <p:nvSpPr>
          <p:cNvPr id="36869" name="AutoShape 2"/>
          <p:cNvSpPr>
            <a:spLocks noGrp="1" noChangeArrowheads="1"/>
          </p:cNvSpPr>
          <p:nvPr>
            <p:ph type="title"/>
          </p:nvPr>
        </p:nvSpPr>
        <p:spPr/>
        <p:txBody>
          <a:bodyPr/>
          <a:lstStyle/>
          <a:p>
            <a:pPr fontAlgn="auto">
              <a:spcAft>
                <a:spcPts val="0"/>
              </a:spcAft>
              <a:defRPr/>
            </a:pPr>
            <a:r>
              <a:rPr lang="en-US"/>
              <a:t>7.5 Summary</a:t>
            </a:r>
          </a:p>
        </p:txBody>
      </p:sp>
      <p:sp>
        <p:nvSpPr>
          <p:cNvPr id="4915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11E654A-EC16-43C6-924E-238629945B9B}" type="slidenum">
              <a:rPr lang="en-US"/>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AutoShape 2"/>
          <p:cNvSpPr>
            <a:spLocks noGrp="1" noChangeArrowheads="1"/>
          </p:cNvSpPr>
          <p:nvPr>
            <p:ph type="title"/>
          </p:nvPr>
        </p:nvSpPr>
        <p:spPr/>
        <p:txBody>
          <a:bodyPr>
            <a:normAutofit fontScale="90000"/>
          </a:bodyPr>
          <a:lstStyle/>
          <a:p>
            <a:pPr fontAlgn="auto">
              <a:spcAft>
                <a:spcPts val="0"/>
              </a:spcAft>
              <a:defRPr/>
            </a:pPr>
            <a:r>
              <a:rPr lang="en-US"/>
              <a:t>7.1 Testing Principles</a:t>
            </a:r>
          </a:p>
        </p:txBody>
      </p:sp>
      <p:sp>
        <p:nvSpPr>
          <p:cNvPr id="18435" name="Rectangle 3"/>
          <p:cNvSpPr>
            <a:spLocks noGrp="1" noChangeArrowheads="1"/>
          </p:cNvSpPr>
          <p:nvPr>
            <p:ph type="body" sz="half" idx="1"/>
          </p:nvPr>
        </p:nvSpPr>
        <p:spPr>
          <a:xfrm>
            <a:off x="838200" y="838200"/>
            <a:ext cx="7391400" cy="1600200"/>
          </a:xfrm>
        </p:spPr>
        <p:txBody>
          <a:bodyPr/>
          <a:lstStyle/>
          <a:p>
            <a:r>
              <a:rPr lang="en-US" sz="2400"/>
              <a:t>Testing proceeds with design process</a:t>
            </a:r>
          </a:p>
          <a:p>
            <a:pPr lvl="1"/>
            <a:r>
              <a:rPr lang="en-US" sz="2000"/>
              <a:t>Write tests while designing modules, </a:t>
            </a:r>
          </a:p>
          <a:p>
            <a:pPr lvl="1"/>
            <a:r>
              <a:rPr lang="en-US" sz="2000"/>
              <a:t>Perform tests while implementing modules</a:t>
            </a:r>
          </a:p>
          <a:p>
            <a:r>
              <a:rPr lang="en-US" sz="2400"/>
              <a:t>The Test-Vee illustrates this process</a:t>
            </a:r>
          </a:p>
        </p:txBody>
      </p:sp>
      <p:sp>
        <p:nvSpPr>
          <p:cNvPr id="18436" name="Slide Number Placeholder 6"/>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55CCF4C-E724-45B1-A9BC-89B036F46A96}" type="slidenum">
              <a:rPr lang="en-US" smtClean="0"/>
              <a:pPr/>
              <a:t>4</a:t>
            </a:fld>
            <a:endParaRPr lang="en-US"/>
          </a:p>
        </p:txBody>
      </p:sp>
      <p:pic>
        <p:nvPicPr>
          <p:cNvPr id="18437" name="Picture 6" descr="Test%20V"/>
          <p:cNvPicPr>
            <a:picLocks noChangeAspect="1" noChangeArrowheads="1"/>
          </p:cNvPicPr>
          <p:nvPr/>
        </p:nvPicPr>
        <p:blipFill>
          <a:blip r:embed="rId2"/>
          <a:srcRect/>
          <a:stretch>
            <a:fillRect/>
          </a:stretch>
        </p:blipFill>
        <p:spPr bwMode="auto">
          <a:xfrm>
            <a:off x="1981200" y="2362200"/>
            <a:ext cx="4679950" cy="388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idx="1"/>
          </p:nvPr>
        </p:nvSpPr>
        <p:spPr/>
        <p:txBody>
          <a:bodyPr>
            <a:normAutofit fontScale="92500" lnSpcReduction="10000"/>
          </a:bodyPr>
          <a:lstStyle/>
          <a:p>
            <a:pPr marL="365760" indent="-256032" fontAlgn="auto">
              <a:spcBef>
                <a:spcPts val="600"/>
              </a:spcBef>
              <a:spcAft>
                <a:spcPts val="600"/>
              </a:spcAft>
              <a:buFont typeface="Wingdings 3"/>
              <a:buChar char=""/>
              <a:defRPr/>
            </a:pPr>
            <a:r>
              <a:rPr lang="en-US" dirty="0"/>
              <a:t>Quality design documents</a:t>
            </a:r>
          </a:p>
          <a:p>
            <a:pPr marL="621792" lvl="1" fontAlgn="auto">
              <a:spcBef>
                <a:spcPts val="600"/>
              </a:spcBef>
              <a:spcAft>
                <a:spcPts val="600"/>
              </a:spcAft>
              <a:buFont typeface="Verdana"/>
              <a:buChar char="◦"/>
              <a:defRPr/>
            </a:pPr>
            <a:r>
              <a:rPr lang="en-US" dirty="0"/>
              <a:t>Requires you to reason about system behavior</a:t>
            </a:r>
          </a:p>
          <a:p>
            <a:pPr marL="621792" lvl="1" fontAlgn="auto">
              <a:spcBef>
                <a:spcPts val="600"/>
              </a:spcBef>
              <a:spcAft>
                <a:spcPts val="600"/>
              </a:spcAft>
              <a:buFont typeface="Verdana"/>
              <a:buChar char="◦"/>
              <a:defRPr/>
            </a:pPr>
            <a:r>
              <a:rPr lang="en-US" dirty="0"/>
              <a:t>Gives you design clear goals</a:t>
            </a:r>
          </a:p>
          <a:p>
            <a:pPr marL="621792" lvl="1" fontAlgn="auto">
              <a:spcBef>
                <a:spcPts val="600"/>
              </a:spcBef>
              <a:spcAft>
                <a:spcPts val="600"/>
              </a:spcAft>
              <a:buFont typeface="Verdana"/>
              <a:buChar char="◦"/>
              <a:defRPr/>
            </a:pPr>
            <a:r>
              <a:rPr lang="en-US" dirty="0"/>
              <a:t>Look at your system from the tester’s perspective</a:t>
            </a:r>
          </a:p>
          <a:p>
            <a:pPr marL="365760" indent="-256032" fontAlgn="auto">
              <a:spcBef>
                <a:spcPts val="600"/>
              </a:spcBef>
              <a:spcAft>
                <a:spcPts val="600"/>
              </a:spcAft>
              <a:buFont typeface="Wingdings 3"/>
              <a:buChar char=""/>
              <a:defRPr/>
            </a:pPr>
            <a:r>
              <a:rPr lang="en-US" dirty="0"/>
              <a:t>How should we perform testing?</a:t>
            </a:r>
          </a:p>
          <a:p>
            <a:pPr marL="621792" lvl="1" fontAlgn="auto">
              <a:spcBef>
                <a:spcPts val="600"/>
              </a:spcBef>
              <a:spcAft>
                <a:spcPts val="600"/>
              </a:spcAft>
              <a:buFont typeface="Verdana"/>
              <a:buChar char="◦"/>
              <a:defRPr/>
            </a:pPr>
            <a:r>
              <a:rPr lang="en-US" dirty="0"/>
              <a:t>Tradeoff</a:t>
            </a:r>
          </a:p>
          <a:p>
            <a:pPr marL="859536" lvl="2" fontAlgn="auto">
              <a:spcBef>
                <a:spcPts val="600"/>
              </a:spcBef>
              <a:spcAft>
                <a:spcPts val="600"/>
              </a:spcAft>
              <a:buFont typeface="Wingdings 2"/>
              <a:buChar char=""/>
              <a:defRPr/>
            </a:pPr>
            <a:r>
              <a:rPr lang="en-US" dirty="0"/>
              <a:t>Apply every possible input, or</a:t>
            </a:r>
          </a:p>
          <a:p>
            <a:pPr marL="859536" lvl="2" fontAlgn="auto">
              <a:spcBef>
                <a:spcPts val="600"/>
              </a:spcBef>
              <a:spcAft>
                <a:spcPts val="600"/>
              </a:spcAft>
              <a:buFont typeface="Wingdings 2"/>
              <a:buChar char=""/>
              <a:defRPr/>
            </a:pPr>
            <a:r>
              <a:rPr lang="en-US" dirty="0"/>
              <a:t>Apply selected inputs which might yield errors</a:t>
            </a:r>
          </a:p>
          <a:p>
            <a:pPr marL="621792" lvl="1" fontAlgn="auto">
              <a:spcBef>
                <a:spcPts val="600"/>
              </a:spcBef>
              <a:spcAft>
                <a:spcPts val="600"/>
              </a:spcAft>
              <a:buFont typeface="Verdana"/>
              <a:buChar char="◦"/>
              <a:defRPr/>
            </a:pPr>
            <a:r>
              <a:rPr lang="en-US" dirty="0"/>
              <a:t>Test should be chosen to increase likelihood of finding an error.</a:t>
            </a:r>
          </a:p>
          <a:p>
            <a:pPr marL="365760" indent="-256032" fontAlgn="auto">
              <a:spcAft>
                <a:spcPts val="0"/>
              </a:spcAft>
              <a:buFont typeface="Wingdings 3"/>
              <a:buChar char=""/>
              <a:defRPr/>
            </a:pPr>
            <a:endParaRPr lang="en-US" dirty="0"/>
          </a:p>
          <a:p>
            <a:pPr marL="621792" lvl="1" fontAlgn="auto">
              <a:spcBef>
                <a:spcPts val="324"/>
              </a:spcBef>
              <a:spcAft>
                <a:spcPts val="0"/>
              </a:spcAft>
              <a:buFont typeface="Verdana"/>
              <a:buChar char="◦"/>
              <a:defRPr/>
            </a:pPr>
            <a:endParaRPr lang="en-US" dirty="0"/>
          </a:p>
          <a:p>
            <a:pPr marL="621792" lvl="1" fontAlgn="auto">
              <a:spcBef>
                <a:spcPts val="324"/>
              </a:spcBef>
              <a:spcAft>
                <a:spcPts val="0"/>
              </a:spcAft>
              <a:buFont typeface="Verdana"/>
              <a:buChar char="◦"/>
              <a:defRPr/>
            </a:pPr>
            <a:endParaRPr lang="en-US" dirty="0"/>
          </a:p>
        </p:txBody>
      </p:sp>
      <p:sp>
        <p:nvSpPr>
          <p:cNvPr id="7173" name="AutoShape 2"/>
          <p:cNvSpPr>
            <a:spLocks noGrp="1" noChangeArrowheads="1"/>
          </p:cNvSpPr>
          <p:nvPr>
            <p:ph type="title"/>
          </p:nvPr>
        </p:nvSpPr>
        <p:spPr/>
        <p:txBody>
          <a:bodyPr/>
          <a:lstStyle/>
          <a:p>
            <a:pPr fontAlgn="auto">
              <a:spcAft>
                <a:spcPts val="0"/>
              </a:spcAft>
              <a:defRPr/>
            </a:pPr>
            <a:r>
              <a:rPr lang="en-US" dirty="0"/>
              <a:t>Testing	</a:t>
            </a:r>
          </a:p>
        </p:txBody>
      </p:sp>
      <p:sp>
        <p:nvSpPr>
          <p:cNvPr id="1945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D5BB3A2-3A04-4BBD-85ED-08188D9CAF20}"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normAutofit fontScale="92500"/>
          </a:bodyPr>
          <a:lstStyle/>
          <a:p>
            <a:pPr marL="365760" indent="-256032" fontAlgn="auto">
              <a:spcAft>
                <a:spcPts val="600"/>
              </a:spcAft>
              <a:buFont typeface="Wingdings 3"/>
              <a:buChar char=""/>
              <a:defRPr/>
            </a:pPr>
            <a:r>
              <a:rPr lang="en-US" sz="2400" dirty="0"/>
              <a:t>Test cases define exactly what the module must do.</a:t>
            </a:r>
          </a:p>
          <a:p>
            <a:pPr marL="365760" indent="-256032" fontAlgn="auto">
              <a:spcAft>
                <a:spcPts val="600"/>
              </a:spcAft>
              <a:buFont typeface="Wingdings 3"/>
              <a:buChar char=""/>
              <a:defRPr/>
            </a:pPr>
            <a:r>
              <a:rPr lang="en-US" sz="2400" dirty="0"/>
              <a:t>Testing prevents feature creep, since the development of a module is complete when its test is passed.</a:t>
            </a:r>
          </a:p>
          <a:p>
            <a:pPr marL="365760" indent="-256032" fontAlgn="auto">
              <a:spcAft>
                <a:spcPts val="600"/>
              </a:spcAft>
              <a:buFont typeface="Wingdings 3"/>
              <a:buChar char=""/>
              <a:defRPr/>
            </a:pPr>
            <a:r>
              <a:rPr lang="en-US" sz="2400" dirty="0"/>
              <a:t>Test cases motivate developers by providing immediate feedback.</a:t>
            </a:r>
          </a:p>
          <a:p>
            <a:pPr marL="365760" indent="-256032" fontAlgn="auto">
              <a:spcAft>
                <a:spcPts val="600"/>
              </a:spcAft>
              <a:buFont typeface="Wingdings 3"/>
              <a:buChar char=""/>
              <a:defRPr/>
            </a:pPr>
            <a:r>
              <a:rPr lang="en-US" sz="2400" dirty="0"/>
              <a:t>Test cases force designers to think about extreme cases.</a:t>
            </a:r>
          </a:p>
          <a:p>
            <a:pPr marL="365760" indent="-256032" fontAlgn="auto">
              <a:spcAft>
                <a:spcPts val="600"/>
              </a:spcAft>
              <a:buFont typeface="Wingdings 3"/>
              <a:buChar char=""/>
              <a:defRPr/>
            </a:pPr>
            <a:r>
              <a:rPr lang="en-US" sz="2400" dirty="0"/>
              <a:t>Test cases are a form of documentation.</a:t>
            </a:r>
          </a:p>
          <a:p>
            <a:pPr marL="365760" indent="-256032" fontAlgn="auto">
              <a:spcAft>
                <a:spcPts val="600"/>
              </a:spcAft>
              <a:buFont typeface="Wingdings 3"/>
              <a:buChar char=""/>
              <a:defRPr/>
            </a:pPr>
            <a:r>
              <a:rPr lang="en-US" sz="2400" dirty="0"/>
              <a:t>Test cases force the designer to consider the design of the module before building it.</a:t>
            </a:r>
            <a:endParaRPr lang="en-US" dirty="0"/>
          </a:p>
        </p:txBody>
      </p:sp>
      <p:sp>
        <p:nvSpPr>
          <p:cNvPr id="8194" name="Title 1"/>
          <p:cNvSpPr>
            <a:spLocks noGrp="1"/>
          </p:cNvSpPr>
          <p:nvPr>
            <p:ph type="title"/>
          </p:nvPr>
        </p:nvSpPr>
        <p:spPr/>
        <p:txBody>
          <a:bodyPr/>
          <a:lstStyle/>
          <a:p>
            <a:pPr fontAlgn="auto">
              <a:spcAft>
                <a:spcPts val="0"/>
              </a:spcAft>
              <a:defRPr/>
            </a:pPr>
            <a:r>
              <a:rPr lang="en-US"/>
              <a:t>Why Test Cases?</a:t>
            </a:r>
          </a:p>
        </p:txBody>
      </p:sp>
      <p:sp>
        <p:nvSpPr>
          <p:cNvPr id="2048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A45BBDB-98F5-467B-A00F-BB8AACCA2549}"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a:spcBef>
                <a:spcPts val="600"/>
              </a:spcBef>
              <a:spcAft>
                <a:spcPts val="600"/>
              </a:spcAft>
            </a:pPr>
            <a:r>
              <a:rPr lang="en-US"/>
              <a:t>Black box</a:t>
            </a:r>
          </a:p>
          <a:p>
            <a:pPr lvl="1">
              <a:spcBef>
                <a:spcPts val="600"/>
              </a:spcBef>
              <a:spcAft>
                <a:spcPts val="600"/>
              </a:spcAft>
            </a:pPr>
            <a:r>
              <a:rPr lang="en-US"/>
              <a:t>No knowledge of internal organization</a:t>
            </a:r>
          </a:p>
          <a:p>
            <a:pPr lvl="1">
              <a:spcBef>
                <a:spcPts val="600"/>
              </a:spcBef>
              <a:spcAft>
                <a:spcPts val="600"/>
              </a:spcAft>
            </a:pPr>
            <a:r>
              <a:rPr lang="en-US"/>
              <a:t>Only access input and outputs</a:t>
            </a:r>
          </a:p>
          <a:p>
            <a:pPr lvl="1">
              <a:spcBef>
                <a:spcPts val="600"/>
              </a:spcBef>
              <a:spcAft>
                <a:spcPts val="600"/>
              </a:spcAft>
            </a:pPr>
            <a:r>
              <a:rPr lang="en-US"/>
              <a:t>Change inputs and observe outputs</a:t>
            </a:r>
          </a:p>
          <a:p>
            <a:pPr>
              <a:spcBef>
                <a:spcPts val="600"/>
              </a:spcBef>
              <a:spcAft>
                <a:spcPts val="600"/>
              </a:spcAft>
            </a:pPr>
            <a:r>
              <a:rPr lang="en-US"/>
              <a:t>White box</a:t>
            </a:r>
          </a:p>
          <a:p>
            <a:pPr lvl="1">
              <a:spcBef>
                <a:spcPts val="600"/>
              </a:spcBef>
              <a:spcAft>
                <a:spcPts val="600"/>
              </a:spcAft>
            </a:pPr>
            <a:r>
              <a:rPr lang="en-US"/>
              <a:t>Knowledge of internal organization</a:t>
            </a:r>
          </a:p>
          <a:p>
            <a:pPr lvl="1">
              <a:spcBef>
                <a:spcPts val="600"/>
              </a:spcBef>
              <a:spcAft>
                <a:spcPts val="600"/>
              </a:spcAft>
            </a:pPr>
            <a:r>
              <a:rPr lang="en-US"/>
              <a:t>Might have expectation of fault model</a:t>
            </a:r>
          </a:p>
          <a:p>
            <a:pPr lvl="1">
              <a:spcBef>
                <a:spcPts val="600"/>
              </a:spcBef>
              <a:spcAft>
                <a:spcPts val="600"/>
              </a:spcAft>
            </a:pPr>
            <a:r>
              <a:rPr lang="en-US"/>
              <a:t>Create test instance which reveal physical or logical errors </a:t>
            </a:r>
          </a:p>
          <a:p>
            <a:pPr lvl="1"/>
            <a:endParaRPr lang="en-US"/>
          </a:p>
          <a:p>
            <a:pPr lvl="1"/>
            <a:endParaRPr lang="en-US"/>
          </a:p>
        </p:txBody>
      </p:sp>
      <p:sp>
        <p:nvSpPr>
          <p:cNvPr id="9221" name="AutoShape 2"/>
          <p:cNvSpPr>
            <a:spLocks noGrp="1" noChangeArrowheads="1"/>
          </p:cNvSpPr>
          <p:nvPr>
            <p:ph type="title"/>
          </p:nvPr>
        </p:nvSpPr>
        <p:spPr/>
        <p:txBody>
          <a:bodyPr/>
          <a:lstStyle/>
          <a:p>
            <a:pPr fontAlgn="auto">
              <a:spcAft>
                <a:spcPts val="0"/>
              </a:spcAft>
              <a:defRPr/>
            </a:pPr>
            <a:r>
              <a:rPr lang="en-US"/>
              <a:t>Types of test</a:t>
            </a:r>
          </a:p>
        </p:txBody>
      </p:sp>
      <p:sp>
        <p:nvSpPr>
          <p:cNvPr id="2150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C7C3387-34C9-4AE3-84CA-290E5EC0F5AA}"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idx="1"/>
          </p:nvPr>
        </p:nvSpPr>
        <p:spPr/>
        <p:txBody>
          <a:bodyPr>
            <a:normAutofit lnSpcReduction="10000"/>
          </a:bodyPr>
          <a:lstStyle/>
          <a:p>
            <a:pPr marL="365760" indent="-256032" fontAlgn="auto">
              <a:spcAft>
                <a:spcPts val="400"/>
              </a:spcAft>
              <a:buFont typeface="Wingdings 3"/>
              <a:buChar char=""/>
              <a:defRPr/>
            </a:pPr>
            <a:r>
              <a:rPr lang="en-US" dirty="0"/>
              <a:t>Testable – failure of a component can</a:t>
            </a:r>
          </a:p>
          <a:p>
            <a:pPr marL="621792" lvl="1" fontAlgn="auto">
              <a:spcBef>
                <a:spcPts val="400"/>
              </a:spcBef>
              <a:spcAft>
                <a:spcPts val="400"/>
              </a:spcAft>
              <a:buFont typeface="Verdana"/>
              <a:buChar char="◦"/>
              <a:defRPr/>
            </a:pPr>
            <a:r>
              <a:rPr lang="en-US" dirty="0"/>
              <a:t>Quickly detected</a:t>
            </a:r>
          </a:p>
          <a:p>
            <a:pPr marL="621792" lvl="1" fontAlgn="auto">
              <a:spcBef>
                <a:spcPts val="400"/>
              </a:spcBef>
              <a:spcAft>
                <a:spcPts val="400"/>
              </a:spcAft>
              <a:buFont typeface="Verdana"/>
              <a:buChar char="◦"/>
              <a:defRPr/>
            </a:pPr>
            <a:r>
              <a:rPr lang="en-US" dirty="0"/>
              <a:t>Quickly located</a:t>
            </a:r>
          </a:p>
          <a:p>
            <a:pPr marL="365760" indent="-256032" fontAlgn="auto">
              <a:spcAft>
                <a:spcPts val="400"/>
              </a:spcAft>
              <a:buFont typeface="Wingdings 3"/>
              <a:buChar char=""/>
              <a:defRPr/>
            </a:pPr>
            <a:r>
              <a:rPr lang="en-US" dirty="0"/>
              <a:t>Controllability</a:t>
            </a:r>
          </a:p>
          <a:p>
            <a:pPr marL="621792" lvl="1" fontAlgn="auto">
              <a:spcBef>
                <a:spcPts val="400"/>
              </a:spcBef>
              <a:spcAft>
                <a:spcPts val="400"/>
              </a:spcAft>
              <a:buFont typeface="Verdana"/>
              <a:buChar char="◦"/>
              <a:defRPr/>
            </a:pPr>
            <a:r>
              <a:rPr lang="en-US" dirty="0"/>
              <a:t>When any node of the system can be set to a desired value</a:t>
            </a:r>
          </a:p>
          <a:p>
            <a:pPr marL="621792" lvl="1" fontAlgn="auto">
              <a:spcBef>
                <a:spcPts val="400"/>
              </a:spcBef>
              <a:spcAft>
                <a:spcPts val="400"/>
              </a:spcAft>
              <a:buFont typeface="Verdana"/>
              <a:buChar char="◦"/>
              <a:defRPr/>
            </a:pPr>
            <a:r>
              <a:rPr lang="en-US" dirty="0"/>
              <a:t>Black box has no controllability</a:t>
            </a:r>
          </a:p>
          <a:p>
            <a:pPr marL="365760" indent="-256032" fontAlgn="auto">
              <a:spcAft>
                <a:spcPts val="400"/>
              </a:spcAft>
              <a:buFont typeface="Wingdings 3"/>
              <a:buChar char=""/>
              <a:defRPr/>
            </a:pPr>
            <a:r>
              <a:rPr lang="en-US" dirty="0" err="1"/>
              <a:t>Observability</a:t>
            </a:r>
            <a:endParaRPr lang="en-US" dirty="0"/>
          </a:p>
          <a:p>
            <a:pPr marL="621792" lvl="1" fontAlgn="auto">
              <a:spcBef>
                <a:spcPts val="400"/>
              </a:spcBef>
              <a:spcAft>
                <a:spcPts val="400"/>
              </a:spcAft>
              <a:buFont typeface="Verdana"/>
              <a:buChar char="◦"/>
              <a:defRPr/>
            </a:pPr>
            <a:r>
              <a:rPr lang="en-US" dirty="0"/>
              <a:t>When any node of the system can be measured.</a:t>
            </a:r>
          </a:p>
          <a:p>
            <a:pPr marL="621792" lvl="1" fontAlgn="auto">
              <a:spcBef>
                <a:spcPts val="400"/>
              </a:spcBef>
              <a:spcAft>
                <a:spcPts val="400"/>
              </a:spcAft>
              <a:buFont typeface="Verdana"/>
              <a:buChar char="◦"/>
              <a:defRPr/>
            </a:pPr>
            <a:r>
              <a:rPr lang="en-US" dirty="0"/>
              <a:t>Black box has low </a:t>
            </a:r>
            <a:r>
              <a:rPr lang="en-US" dirty="0" err="1"/>
              <a:t>observability</a:t>
            </a:r>
            <a:endParaRPr lang="en-US" dirty="0"/>
          </a:p>
        </p:txBody>
      </p:sp>
      <p:sp>
        <p:nvSpPr>
          <p:cNvPr id="10245" name="AutoShape 2"/>
          <p:cNvSpPr>
            <a:spLocks noGrp="1" noChangeArrowheads="1"/>
          </p:cNvSpPr>
          <p:nvPr>
            <p:ph type="title"/>
          </p:nvPr>
        </p:nvSpPr>
        <p:spPr/>
        <p:txBody>
          <a:bodyPr/>
          <a:lstStyle/>
          <a:p>
            <a:pPr fontAlgn="auto">
              <a:spcAft>
                <a:spcPts val="0"/>
              </a:spcAft>
              <a:defRPr/>
            </a:pPr>
            <a:r>
              <a:rPr lang="en-US"/>
              <a:t>Testable</a:t>
            </a:r>
          </a:p>
        </p:txBody>
      </p:sp>
      <p:sp>
        <p:nvSpPr>
          <p:cNvPr id="2253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151165-8A12-407E-B7D4-6723E7AB29A9}"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p:txBody>
          <a:bodyPr>
            <a:normAutofit fontScale="92500" lnSpcReduction="10000"/>
          </a:bodyPr>
          <a:lstStyle/>
          <a:p>
            <a:pPr marL="365760" indent="-256032" fontAlgn="auto">
              <a:spcAft>
                <a:spcPts val="400"/>
              </a:spcAft>
              <a:buFont typeface="Wingdings 3"/>
              <a:buChar char=""/>
              <a:defRPr/>
            </a:pPr>
            <a:r>
              <a:rPr lang="en-US" dirty="0"/>
              <a:t>Stub </a:t>
            </a:r>
          </a:p>
          <a:p>
            <a:pPr marL="621792" lvl="1" fontAlgn="auto">
              <a:spcBef>
                <a:spcPts val="400"/>
              </a:spcBef>
              <a:spcAft>
                <a:spcPts val="400"/>
              </a:spcAft>
              <a:buFont typeface="Verdana"/>
              <a:buChar char="◦"/>
              <a:defRPr/>
            </a:pPr>
            <a:r>
              <a:rPr lang="en-US" dirty="0"/>
              <a:t>A placeholder for future functionality</a:t>
            </a:r>
          </a:p>
          <a:p>
            <a:pPr marL="621792" lvl="1" fontAlgn="auto">
              <a:spcBef>
                <a:spcPts val="400"/>
              </a:spcBef>
              <a:spcAft>
                <a:spcPts val="400"/>
              </a:spcAft>
              <a:buFont typeface="Verdana"/>
              <a:buChar char="◦"/>
              <a:defRPr/>
            </a:pPr>
            <a:r>
              <a:rPr lang="en-US" dirty="0"/>
              <a:t>A device which mimics subsystem</a:t>
            </a:r>
          </a:p>
          <a:p>
            <a:pPr marL="859536" lvl="2" fontAlgn="auto">
              <a:spcBef>
                <a:spcPts val="400"/>
              </a:spcBef>
              <a:spcAft>
                <a:spcPts val="400"/>
              </a:spcAft>
              <a:buFont typeface="Wingdings 2"/>
              <a:buChar char=""/>
              <a:defRPr/>
            </a:pPr>
            <a:r>
              <a:rPr lang="en-US" dirty="0"/>
              <a:t>Simulates input or monitors outputs</a:t>
            </a:r>
          </a:p>
          <a:p>
            <a:pPr marL="859536" lvl="2" fontAlgn="auto">
              <a:spcBef>
                <a:spcPts val="400"/>
              </a:spcBef>
              <a:spcAft>
                <a:spcPts val="400"/>
              </a:spcAft>
              <a:buFont typeface="Wingdings 2"/>
              <a:buChar char=""/>
              <a:defRPr/>
            </a:pPr>
            <a:r>
              <a:rPr lang="en-US" dirty="0"/>
              <a:t>For a unit under test (UUT)</a:t>
            </a:r>
          </a:p>
          <a:p>
            <a:pPr marL="859536" lvl="2" fontAlgn="auto">
              <a:spcBef>
                <a:spcPts val="400"/>
              </a:spcBef>
              <a:spcAft>
                <a:spcPts val="400"/>
              </a:spcAft>
              <a:buFont typeface="Wingdings 2"/>
              <a:buChar char=""/>
              <a:defRPr/>
            </a:pPr>
            <a:r>
              <a:rPr lang="en-US" dirty="0"/>
              <a:t>Insure good behavior </a:t>
            </a:r>
          </a:p>
          <a:p>
            <a:pPr lvl="3" fontAlgn="auto">
              <a:spcBef>
                <a:spcPts val="400"/>
              </a:spcBef>
              <a:spcAft>
                <a:spcPts val="400"/>
              </a:spcAft>
              <a:buFont typeface="Wingdings 2"/>
              <a:buChar char=""/>
              <a:defRPr/>
            </a:pPr>
            <a:r>
              <a:rPr lang="en-US" sz="1800" dirty="0"/>
              <a:t>before wreaking havoc on the rest of the system</a:t>
            </a:r>
          </a:p>
          <a:p>
            <a:pPr marL="365760" indent="-256032" fontAlgn="auto">
              <a:spcAft>
                <a:spcPts val="400"/>
              </a:spcAft>
              <a:buFont typeface="Wingdings 3"/>
              <a:buChar char=""/>
              <a:defRPr/>
            </a:pPr>
            <a:r>
              <a:rPr lang="en-US" dirty="0"/>
              <a:t>For example</a:t>
            </a:r>
          </a:p>
          <a:p>
            <a:pPr marL="621792" lvl="1" fontAlgn="auto">
              <a:spcBef>
                <a:spcPts val="400"/>
              </a:spcBef>
              <a:spcAft>
                <a:spcPts val="400"/>
              </a:spcAft>
              <a:buFont typeface="Verdana"/>
              <a:buChar char="◦"/>
              <a:defRPr/>
            </a:pPr>
            <a:r>
              <a:rPr lang="en-US" dirty="0"/>
              <a:t>A function generator for a audio input</a:t>
            </a:r>
          </a:p>
          <a:p>
            <a:pPr marL="621792" lvl="1" fontAlgn="auto">
              <a:spcBef>
                <a:spcPts val="400"/>
              </a:spcBef>
              <a:spcAft>
                <a:spcPts val="400"/>
              </a:spcAft>
              <a:buFont typeface="Verdana"/>
              <a:buChar char="◦"/>
              <a:defRPr/>
            </a:pPr>
            <a:r>
              <a:rPr lang="en-US" dirty="0"/>
              <a:t>A </a:t>
            </a:r>
            <a:r>
              <a:rPr lang="en-US" dirty="0" err="1"/>
              <a:t>printf</a:t>
            </a:r>
            <a:r>
              <a:rPr lang="en-US" dirty="0"/>
              <a:t>() instead of a file write</a:t>
            </a:r>
          </a:p>
          <a:p>
            <a:pPr marL="621792" lvl="1" fontAlgn="auto">
              <a:spcBef>
                <a:spcPts val="400"/>
              </a:spcBef>
              <a:spcAft>
                <a:spcPts val="400"/>
              </a:spcAft>
              <a:buFont typeface="Verdana"/>
              <a:buChar char="◦"/>
              <a:defRPr/>
            </a:pPr>
            <a:r>
              <a:rPr lang="en-US" dirty="0"/>
              <a:t>DIP switch instead of a bus connection</a:t>
            </a:r>
          </a:p>
          <a:p>
            <a:pPr marL="365760" indent="-256032" fontAlgn="auto">
              <a:spcAft>
                <a:spcPts val="0"/>
              </a:spcAft>
              <a:buFont typeface="Wingdings 3"/>
              <a:buChar char=""/>
              <a:defRPr/>
            </a:pPr>
            <a:endParaRPr lang="en-US" dirty="0"/>
          </a:p>
        </p:txBody>
      </p:sp>
      <p:sp>
        <p:nvSpPr>
          <p:cNvPr id="11269" name="AutoShape 2"/>
          <p:cNvSpPr>
            <a:spLocks noGrp="1" noChangeArrowheads="1"/>
          </p:cNvSpPr>
          <p:nvPr>
            <p:ph type="title"/>
          </p:nvPr>
        </p:nvSpPr>
        <p:spPr/>
        <p:txBody>
          <a:bodyPr/>
          <a:lstStyle/>
          <a:p>
            <a:pPr fontAlgn="auto">
              <a:spcAft>
                <a:spcPts val="0"/>
              </a:spcAft>
              <a:defRPr/>
            </a:pPr>
            <a:r>
              <a:rPr lang="en-US"/>
              <a:t>Stub</a:t>
            </a:r>
          </a:p>
        </p:txBody>
      </p:sp>
      <p:sp>
        <p:nvSpPr>
          <p:cNvPr id="23555"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2A8CD44-5825-4A89-9F3A-39D1167D90AF}"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defaultTheme" id="{4F882235-D8FC-4A03-A05C-6B9866E5684F}" vid="{147A3C56-95B3-4FDE-ADA1-CF210A23EE6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defaultTheme</Template>
  <TotalTime>1344</TotalTime>
  <Words>2532</Words>
  <Application>Microsoft Office PowerPoint</Application>
  <PresentationFormat>On-screen Show (4:3)</PresentationFormat>
  <Paragraphs>504</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Courier New</vt:lpstr>
      <vt:lpstr>Lucida Sans Unicode</vt:lpstr>
      <vt:lpstr>Palatino Linotype</vt:lpstr>
      <vt:lpstr>Times New Roman</vt:lpstr>
      <vt:lpstr>Verdana</vt:lpstr>
      <vt:lpstr>Webdings</vt:lpstr>
      <vt:lpstr>Wingdings</vt:lpstr>
      <vt:lpstr>Wingdings 2</vt:lpstr>
      <vt:lpstr>Wingdings 3</vt:lpstr>
      <vt:lpstr>defaultTheme</vt:lpstr>
      <vt:lpstr>Chapter 7 – Testing</vt:lpstr>
      <vt:lpstr>Motivation</vt:lpstr>
      <vt:lpstr>Learning Objectives</vt:lpstr>
      <vt:lpstr>7.1 Testing Principles</vt:lpstr>
      <vt:lpstr>Testing </vt:lpstr>
      <vt:lpstr>Why Test Cases?</vt:lpstr>
      <vt:lpstr>Types of test</vt:lpstr>
      <vt:lpstr>Testable</vt:lpstr>
      <vt:lpstr>Stub</vt:lpstr>
      <vt:lpstr>Stub example</vt:lpstr>
      <vt:lpstr>Test case properties </vt:lpstr>
      <vt:lpstr>7.2 Constructing Tests</vt:lpstr>
      <vt:lpstr>Debugging process </vt:lpstr>
      <vt:lpstr>Common Problems</vt:lpstr>
      <vt:lpstr>Unit Testing</vt:lpstr>
      <vt:lpstr>Unit Test – continued</vt:lpstr>
      <vt:lpstr>Unit test - example</vt:lpstr>
      <vt:lpstr>Code example</vt:lpstr>
      <vt:lpstr>Testing Methods</vt:lpstr>
      <vt:lpstr>Matrix Test</vt:lpstr>
      <vt:lpstr>Step-by-Step Test</vt:lpstr>
      <vt:lpstr>Integration Testing</vt:lpstr>
      <vt:lpstr>Write the Integration Test</vt:lpstr>
      <vt:lpstr>Acceptance Testing</vt:lpstr>
      <vt:lpstr>7.3 Application: Autonomous Robot</vt:lpstr>
      <vt:lpstr>Robot Acceptance Test</vt:lpstr>
      <vt:lpstr>Example: Robot architecture</vt:lpstr>
      <vt:lpstr>Some Integration Test Possibilities</vt:lpstr>
      <vt:lpstr>A step-by-step integration test</vt:lpstr>
      <vt:lpstr>Unit testing possibilities</vt:lpstr>
      <vt:lpstr>Unit Test: The Digital Compass</vt:lpstr>
      <vt:lpstr>Unit test: compass (matrix)</vt:lpstr>
      <vt:lpstr>7.4 Guidance</vt:lpstr>
      <vt:lpstr>7.5 Summary</vt:lpstr>
    </vt:vector>
  </TitlesOfParts>
  <Company>Penn State Erie, The Behrend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Coulston, Christopher CIV USNA Annapolis</dc:creator>
  <cp:lastModifiedBy>Coulston, Christopher CIV USNA Annapolis</cp:lastModifiedBy>
  <cp:revision>57</cp:revision>
  <dcterms:created xsi:type="dcterms:W3CDTF">2003-09-10T19:09:27Z</dcterms:created>
  <dcterms:modified xsi:type="dcterms:W3CDTF">2024-09-09T13:53:47Z</dcterms:modified>
</cp:coreProperties>
</file>