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9"/>
  </p:notesMasterIdLst>
  <p:sldIdLst>
    <p:sldId id="315" r:id="rId2"/>
    <p:sldId id="288" r:id="rId3"/>
    <p:sldId id="289" r:id="rId4"/>
    <p:sldId id="290" r:id="rId5"/>
    <p:sldId id="271" r:id="rId6"/>
    <p:sldId id="292" r:id="rId7"/>
    <p:sldId id="295" r:id="rId8"/>
    <p:sldId id="313" r:id="rId9"/>
    <p:sldId id="297" r:id="rId10"/>
    <p:sldId id="298" r:id="rId11"/>
    <p:sldId id="299" r:id="rId12"/>
    <p:sldId id="300" r:id="rId13"/>
    <p:sldId id="301" r:id="rId14"/>
    <p:sldId id="312" r:id="rId15"/>
    <p:sldId id="302" r:id="rId16"/>
    <p:sldId id="309" r:id="rId17"/>
    <p:sldId id="311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DDDDDD"/>
    <a:srgbClr val="C4C6DA"/>
    <a:srgbClr val="FF0066"/>
    <a:srgbClr val="FDFDFD"/>
    <a:srgbClr val="9A989A"/>
    <a:srgbClr val="639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84755" autoAdjust="0"/>
  </p:normalViewPr>
  <p:slideViewPr>
    <p:cSldViewPr>
      <p:cViewPr varScale="1">
        <p:scale>
          <a:sx n="96" d="100"/>
          <a:sy n="96" d="100"/>
        </p:scale>
        <p:origin x="20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BA20193-ADFB-4153-AA91-6F9C528E7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A20193-ADFB-4153-AA91-6F9C528E7E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1336CE4-D230-46BF-81A6-A4A06895F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0E5E4-779D-416D-924D-9DF0B726A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8D820F1-18AF-4271-9FE5-C5FA5F8E5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AutoShape 4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82976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Chapter 1 – The Engineering Design Process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037013"/>
            <a:ext cx="7693025" cy="20494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Is this prescriptive or descriptive?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BFB809-BBEA-43D2-88A8-47AD9DE95D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VLSI Design Process</a:t>
            </a:r>
          </a:p>
        </p:txBody>
      </p:sp>
      <p:pic>
        <p:nvPicPr>
          <p:cNvPr id="13317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3645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5791200" y="1295400"/>
            <a:ext cx="2740025" cy="4791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Prescriptive or descriptive?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D3A3A3-C16A-4F49-846E-627F7ECF0B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Embedded Systems Design Process</a:t>
            </a:r>
          </a:p>
        </p:txBody>
      </p:sp>
      <p:pic>
        <p:nvPicPr>
          <p:cNvPr id="14341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5105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273550" y="1462088"/>
            <a:ext cx="4254500" cy="989012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/>
              <a:t>Prescriptive or descriptive?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371053C-BDED-401C-90A4-93D203C799A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Waterfall Software Development</a:t>
            </a:r>
          </a:p>
        </p:txBody>
      </p:sp>
      <p:pic>
        <p:nvPicPr>
          <p:cNvPr id="15365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1295400"/>
            <a:ext cx="71755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What is the value of the design process?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How much does it cost to correct problems as process proceeds?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B801E16-A1DD-480E-B627-D0858DB6627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Design Processes – WHO CARES?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1828800"/>
            <a:ext cx="6167438" cy="4038600"/>
          </a:xfrm>
          <a:noFill/>
        </p:spPr>
      </p:pic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9EB49AF-0191-4B9D-8646-EFA7D85A26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4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Cost to Implement Changes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/>
              <a:t>Problem ID &amp; customer needs (Ch 2)</a:t>
            </a:r>
          </a:p>
          <a:p>
            <a:pPr eaLnBrk="1" hangingPunct="1"/>
            <a:r>
              <a:rPr lang="en-US" sz="3200"/>
              <a:t>Research/Problem Analysis (Ch 2)</a:t>
            </a:r>
          </a:p>
          <a:p>
            <a:pPr eaLnBrk="1" hangingPunct="1"/>
            <a:r>
              <a:rPr lang="en-US" sz="3200"/>
              <a:t>Requirements Specification (Ch 3)</a:t>
            </a:r>
          </a:p>
          <a:p>
            <a:pPr eaLnBrk="1" hangingPunct="1"/>
            <a:r>
              <a:rPr lang="en-US" sz="3200"/>
              <a:t>Concept Generation &amp; Evaluation (Ch 4)</a:t>
            </a:r>
          </a:p>
          <a:p>
            <a:pPr eaLnBrk="1" hangingPunct="1"/>
            <a:r>
              <a:rPr lang="en-US" sz="3200"/>
              <a:t>Design Phase (Ch 5, 6, &amp; 8)</a:t>
            </a:r>
          </a:p>
          <a:p>
            <a:pPr eaLnBrk="1" hangingPunct="1"/>
            <a:r>
              <a:rPr lang="en-US" sz="3200"/>
              <a:t> Prototype, Construct, &amp; Test (Ch 7)</a:t>
            </a:r>
          </a:p>
          <a:p>
            <a:pPr eaLnBrk="1" hangingPunct="1"/>
            <a:endParaRPr 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1C07DA4-6712-42D7-924D-31A1F0CBCE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Design Process – this book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Penn State World-Class Engineer Description.</a:t>
            </a:r>
          </a:p>
          <a:p>
            <a:r>
              <a:rPr lang="en-US" sz="3200"/>
              <a:t>Overview of the book.</a:t>
            </a:r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material in the Chapter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3B7CBF6-1610-4972-8CC5-397F6330A1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/>
              <a:t>Engineering design is an iterative process.</a:t>
            </a:r>
          </a:p>
          <a:p>
            <a:pPr eaLnBrk="1" hangingPunct="1"/>
            <a:r>
              <a:rPr lang="en-US" sz="3200"/>
              <a:t>Design problems are open-ended with many potential solutions.</a:t>
            </a:r>
          </a:p>
          <a:p>
            <a:pPr eaLnBrk="1" hangingPunct="1"/>
            <a:r>
              <a:rPr lang="en-US" sz="3200"/>
              <a:t>Design processes represent best practices for realizing a system.</a:t>
            </a:r>
          </a:p>
          <a:p>
            <a:pPr eaLnBrk="1" hangingPunct="1"/>
            <a:r>
              <a:rPr lang="en-US" sz="3200"/>
              <a:t>Design processes may be prescriptive or descriptive.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D30FE8D-1759-40B2-A7BF-5D9EC46FCD7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1.4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09" name="Group 5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9" cy="4359535"/>
        </p:xfrm>
        <a:graphic>
          <a:graphicData uri="http://schemas.openxmlformats.org/drawingml/2006/table">
            <a:tbl>
              <a:tblPr/>
              <a:tblGrid>
                <a:gridCol w="205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Stanley Screwdriver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HP DeskJet Printer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VW Beetle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4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Annual Production Volume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Sales lifetime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parts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time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team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cost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Production investment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Motivation – Let’s fill in the blanks [Source: </a:t>
            </a:r>
            <a:r>
              <a:rPr lang="en-US" sz="3200" dirty="0" err="1"/>
              <a:t>Ullrich</a:t>
            </a:r>
            <a:r>
              <a:rPr lang="en-US" sz="3200" dirty="0"/>
              <a:t> &amp; </a:t>
            </a:r>
            <a:r>
              <a:rPr lang="en-US" sz="3200" dirty="0" err="1"/>
              <a:t>Eppinger</a:t>
            </a:r>
            <a:r>
              <a:rPr lang="en-US" sz="3200" dirty="0"/>
              <a:t>]</a:t>
            </a:r>
          </a:p>
        </p:txBody>
      </p:sp>
      <p:sp>
        <p:nvSpPr>
          <p:cNvPr id="51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BE8FF0-4585-4870-B736-AF3F2AEC4B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33" name="Group 5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9" cy="4488131"/>
        </p:xfrm>
        <a:graphic>
          <a:graphicData uri="http://schemas.openxmlformats.org/drawingml/2006/table">
            <a:tbl>
              <a:tblPr/>
              <a:tblGrid>
                <a:gridCol w="205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Stanley Screwdriver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HP DeskJet Printer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VW Beetle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Annual Production Volume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100,00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 million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100,000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Sales lifetime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40 years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 years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 years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parts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time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 year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1.5 years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3.5 years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team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175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1,600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cost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$150K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$50 million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$400 million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Production investment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$150K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$25 million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$500 million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And the answers are …</a:t>
            </a:r>
          </a:p>
        </p:txBody>
      </p:sp>
      <p:sp>
        <p:nvSpPr>
          <p:cNvPr id="61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C37759-7579-43E6-B412-B850B906BC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By the end of this chapter, you should:</a:t>
            </a:r>
          </a:p>
          <a:p>
            <a:pPr eaLnBrk="1" hangingPunct="1"/>
            <a:r>
              <a:rPr lang="en-US"/>
              <a:t>Understand what is meant by engineering design.</a:t>
            </a:r>
          </a:p>
          <a:p>
            <a:pPr eaLnBrk="1" hangingPunct="1"/>
            <a:r>
              <a:rPr lang="en-US"/>
              <a:t>Understand the phases of the engineering design process.</a:t>
            </a:r>
          </a:p>
          <a:p>
            <a:pPr eaLnBrk="1" hangingPunct="1"/>
            <a:r>
              <a:rPr lang="en-US"/>
              <a:t>Be familiar with the attributes of successful engineers.</a:t>
            </a:r>
          </a:p>
          <a:p>
            <a:pPr eaLnBrk="1" hangingPunct="1"/>
            <a:r>
              <a:rPr lang="en-US"/>
              <a:t>Understand the objectives of this book.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47056AB-9C4B-4D61-AC96-36FD87C6D9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Chapter 1 – 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/>
              <a:t>Engineering design is the process of devising a system, component, or process to meet desired needs. It is a decision-making process (often iterative), in which the basic sciences, mathematics, and engineering sciences are applied to convert resources optimally to meet a stated objective. Among the fundamental elements of the design process are the establishment of objectives and criteria, synthesis, analysis, construction, testing, and evaluation. [ABET]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B40D0A5-3ACD-494D-9097-C0D320D1E7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ABET Definition of Engineering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What is a design process? 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CBFCC8-5893-4C37-BE96-8A69A532874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1.1 Engineering Design Processes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Prescriptive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Descriptive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83F7E7-2E40-4D2E-8DCA-D473AC62FA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General types of design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3CC620-2B69-46FD-9EE4-90F609A210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5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 Prescriptive Process</a:t>
            </a:r>
          </a:p>
        </p:txBody>
      </p:sp>
      <p:pic>
        <p:nvPicPr>
          <p:cNvPr id="11270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7921625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2BB9E5D-E1D7-405A-9B55-8BB91D8F4F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Descriptive Process</a:t>
            </a:r>
          </a:p>
        </p:txBody>
      </p:sp>
      <p:pic>
        <p:nvPicPr>
          <p:cNvPr id="12292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313" y="914400"/>
            <a:ext cx="59118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535</TotalTime>
  <Words>447</Words>
  <Application>Microsoft Office PowerPoint</Application>
  <PresentationFormat>On-screen Show (4:3)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1 – The Engineering Design Process</vt:lpstr>
      <vt:lpstr>Motivation – Let’s fill in the blanks [Source: Ullrich &amp; Eppinger]</vt:lpstr>
      <vt:lpstr>And the answers are …</vt:lpstr>
      <vt:lpstr>Chapter 1 – Learning Objectives</vt:lpstr>
      <vt:lpstr>ABET Definition of Engineering Design</vt:lpstr>
      <vt:lpstr>1.1 Engineering Design Processes</vt:lpstr>
      <vt:lpstr>General types of design processes</vt:lpstr>
      <vt:lpstr>A Prescriptive Process</vt:lpstr>
      <vt:lpstr>A Descriptive Process</vt:lpstr>
      <vt:lpstr>VLSI Design Process</vt:lpstr>
      <vt:lpstr>Embedded Systems Design Process</vt:lpstr>
      <vt:lpstr>Waterfall Software Development</vt:lpstr>
      <vt:lpstr>Design Processes – WHO CARES?</vt:lpstr>
      <vt:lpstr>Cost to Implement Changes</vt:lpstr>
      <vt:lpstr>Design Process – this book</vt:lpstr>
      <vt:lpstr>Other material in the Chapter</vt:lpstr>
      <vt:lpstr>1.4 Summary</vt:lpstr>
    </vt:vector>
  </TitlesOfParts>
  <Company>Penn State Erie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CENBD / EE BD 480 – Engineering Design Concepts</dc:title>
  <dc:creator>Ralph M. Ford</dc:creator>
  <cp:lastModifiedBy>Coulston, Christopher CIV USNA Annapolis</cp:lastModifiedBy>
  <cp:revision>50</cp:revision>
  <dcterms:created xsi:type="dcterms:W3CDTF">2002-08-27T12:36:22Z</dcterms:created>
  <dcterms:modified xsi:type="dcterms:W3CDTF">2024-09-09T14:03:35Z</dcterms:modified>
</cp:coreProperties>
</file>