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42"/>
  </p:notesMasterIdLst>
  <p:sldIdLst>
    <p:sldId id="364" r:id="rId2"/>
    <p:sldId id="373" r:id="rId3"/>
    <p:sldId id="374" r:id="rId4"/>
    <p:sldId id="269" r:id="rId5"/>
    <p:sldId id="360" r:id="rId6"/>
    <p:sldId id="272" r:id="rId7"/>
    <p:sldId id="304" r:id="rId8"/>
    <p:sldId id="273" r:id="rId9"/>
    <p:sldId id="307" r:id="rId10"/>
    <p:sldId id="375" r:id="rId11"/>
    <p:sldId id="308" r:id="rId12"/>
    <p:sldId id="332" r:id="rId13"/>
    <p:sldId id="376" r:id="rId14"/>
    <p:sldId id="310" r:id="rId15"/>
    <p:sldId id="361" r:id="rId16"/>
    <p:sldId id="362" r:id="rId17"/>
    <p:sldId id="363" r:id="rId18"/>
    <p:sldId id="309" r:id="rId19"/>
    <p:sldId id="339" r:id="rId20"/>
    <p:sldId id="340" r:id="rId21"/>
    <p:sldId id="313" r:id="rId22"/>
    <p:sldId id="312" r:id="rId23"/>
    <p:sldId id="311" r:id="rId24"/>
    <p:sldId id="342" r:id="rId25"/>
    <p:sldId id="314" r:id="rId26"/>
    <p:sldId id="344" r:id="rId27"/>
    <p:sldId id="377" r:id="rId28"/>
    <p:sldId id="381" r:id="rId29"/>
    <p:sldId id="378" r:id="rId30"/>
    <p:sldId id="379" r:id="rId31"/>
    <p:sldId id="371" r:id="rId32"/>
    <p:sldId id="372" r:id="rId33"/>
    <p:sldId id="365" r:id="rId34"/>
    <p:sldId id="366" r:id="rId35"/>
    <p:sldId id="318" r:id="rId36"/>
    <p:sldId id="367" r:id="rId37"/>
    <p:sldId id="368" r:id="rId38"/>
    <p:sldId id="369" r:id="rId39"/>
    <p:sldId id="356" r:id="rId40"/>
    <p:sldId id="359" r:id="rId4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C4C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94737" autoAdjust="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780" units="in"/>
          <inkml:channel name="Y" type="integer" max="18630" units="in"/>
          <inkml:channel name="F" type="integer" max="255" units="dev"/>
        </inkml:traceFormat>
        <inkml:channelProperties>
          <inkml:channelProperty channel="X" name="resolution" value="3003.63647" units="1/in"/>
          <inkml:channelProperty channel="Y" name="resolution" value="3010.66577" units="1/in"/>
          <inkml:channelProperty channel="F" name="resolution" value="INF" units="1/dev"/>
        </inkml:channelProperties>
      </inkml:inkSource>
      <inkml:timestamp xml:id="ts0" timeString="2005-09-20T19:07:34.56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111 0 72,'0'0'37,"0"0"-5,-61 13-2,61-13-61,0 0-6,-50-8 0,50 8-1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6BBA4E9-37F0-49B6-BA5B-413B11F20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59380E-8A86-41AA-A97F-4ED1751CEB5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>
          <a:xfrm>
            <a:off x="6248400" y="6408738"/>
            <a:ext cx="239871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810000" y="6408738"/>
            <a:ext cx="23510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AE94101-1B48-4FB3-8689-6A73CE7AF4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3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 rtlCol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9B391-AA15-4337-BA4E-5456DE6887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6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924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295400"/>
            <a:ext cx="7693025" cy="4791075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1B1C0-CDAA-4791-BDA6-0BE2D8AA2C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1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4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E47701F-FDD2-4168-B7CD-EF9F2F4D4F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3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09600" y="533400"/>
            <a:ext cx="8077200" cy="1829761"/>
          </a:xfr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/>
              <a:t>Chapter 3 – The Requirements Specification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/>
              <a:t>Does the following requirement meet the four desirable properties? (abstract, unambiguous, verifiable, traceable)</a:t>
            </a:r>
          </a:p>
          <a:p>
            <a:pPr marL="533400" indent="-533400">
              <a:buFont typeface="Wingdings" pitchFamily="2" charset="2"/>
              <a:buNone/>
            </a:pPr>
            <a:endParaRPr lang="en-US"/>
          </a:p>
          <a:p>
            <a:pPr marL="533400" indent="-533400" algn="ctr">
              <a:buFont typeface="Wingdings" pitchFamily="2" charset="2"/>
              <a:buNone/>
            </a:pPr>
            <a:r>
              <a:rPr lang="en-US" i="1"/>
              <a:t>“The audio amplifier will have a total harmonic distortion that is less than 2%.”</a:t>
            </a:r>
          </a:p>
        </p:txBody>
      </p:sp>
      <p:sp>
        <p:nvSpPr>
          <p:cNvPr id="9523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8C4EE-401B-4E6A-B2CF-C760DEE7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647113" y="6408738"/>
            <a:ext cx="366712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896FB6E-75AD-40B3-8BC8-F06A22268861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/>
              <a:t>Does the following requirement meet the four desirable properties? (abstract, verifiable, unambiguous, traceable)</a:t>
            </a:r>
          </a:p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algn="ctr" eaLnBrk="1" hangingPunct="1">
              <a:buFont typeface="Wingdings" pitchFamily="2" charset="2"/>
              <a:buNone/>
            </a:pPr>
            <a:r>
              <a:rPr lang="en-US" i="1"/>
              <a:t>“The robot must have an average forward speed of 0.5 feet/sec, a top speed of at least one foot/sec, and the ability to accelerate from standstill to the average speed in under one second.”</a:t>
            </a:r>
          </a:p>
        </p:txBody>
      </p:sp>
      <p:sp>
        <p:nvSpPr>
          <p:cNvPr id="675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Example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69FBC4A-1F46-447E-B46B-F00E235840B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/>
              <a:t>Does the following requirement meet the four desirable properties? (abstract, unambiguous, verifiable, traceable)</a:t>
            </a:r>
          </a:p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algn="ctr" eaLnBrk="1" hangingPunct="1">
              <a:buFont typeface="Wingdings" pitchFamily="2" charset="2"/>
              <a:buNone/>
            </a:pPr>
            <a:r>
              <a:rPr lang="en-US" i="1"/>
              <a:t>“The robot must employ IR sensors to sense its external environment and navigate autonomously with a battery life of one hour.”</a:t>
            </a:r>
          </a:p>
        </p:txBody>
      </p:sp>
      <p:sp>
        <p:nvSpPr>
          <p:cNvPr id="931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Example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8656215-84F0-4213-802D-95EE99C80C2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/>
              <a:t>Does the following requirement meet the four desirable properties? (abstract, unambiguous, verifiable, traceable)</a:t>
            </a:r>
          </a:p>
          <a:p>
            <a:pPr marL="533400" indent="-533400">
              <a:buFont typeface="Wingdings" pitchFamily="2" charset="2"/>
              <a:buNone/>
            </a:pPr>
            <a:endParaRPr lang="en-US"/>
          </a:p>
          <a:p>
            <a:pPr marL="533400" indent="-533400" algn="ctr">
              <a:buFont typeface="Wingdings" pitchFamily="2" charset="2"/>
              <a:buNone/>
            </a:pPr>
            <a:r>
              <a:rPr lang="en-US" i="1"/>
              <a:t>“The system shall be easy to use by an intelligent 12 year old.”</a:t>
            </a:r>
          </a:p>
        </p:txBody>
      </p:sp>
      <p:sp>
        <p:nvSpPr>
          <p:cNvPr id="9728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933A6-2579-43C6-8703-20D12AEB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647113" y="6408738"/>
            <a:ext cx="366712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896FB6E-75AD-40B3-8BC8-F06A22268861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/>
              <a:t>IMPORTANT – Your requirements for your project must also be REALISTIC.</a:t>
            </a:r>
          </a:p>
          <a:p>
            <a:pPr eaLnBrk="1" hangingPunct="1"/>
            <a:r>
              <a:rPr lang="en-US" sz="3200"/>
              <a:t>=&gt; You need to demonstrate that the target you have selected is </a:t>
            </a:r>
            <a:r>
              <a:rPr lang="en-US" sz="3200" u="sng"/>
              <a:t>technically feasible</a:t>
            </a:r>
            <a:r>
              <a:rPr lang="en-US" sz="3200"/>
              <a:t>.</a:t>
            </a:r>
          </a:p>
          <a:p>
            <a:pPr eaLnBrk="1" hangingPunct="1"/>
            <a:r>
              <a:rPr lang="en-US" sz="3200"/>
              <a:t>How are you going to do this?</a:t>
            </a:r>
          </a:p>
        </p:txBody>
      </p:sp>
      <p:sp>
        <p:nvSpPr>
          <p:cNvPr id="6963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 Fifth Property - Realism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457F62E-6EF2-40F8-A04D-017F093B564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Constraint = design decision imposed by the environment or a stakeholder that impacts or limits the design. (see the original overview diagram).</a:t>
            </a:r>
          </a:p>
          <a:p>
            <a:pPr eaLnBrk="1" hangingPunct="1"/>
            <a:r>
              <a:rPr lang="en-US"/>
              <a:t>Example contraint: </a:t>
            </a:r>
            <a:r>
              <a:rPr lang="en-US" i="1"/>
              <a:t>The system must use a PIC18F52 microcontroller to implement processing functions.</a:t>
            </a:r>
            <a:r>
              <a:rPr lang="en-US"/>
              <a:t> </a:t>
            </a:r>
          </a:p>
        </p:txBody>
      </p:sp>
      <p:sp>
        <p:nvSpPr>
          <p:cNvPr id="1361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Constraints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ED1F5AE-0B31-4C14-993E-2989AC27A1F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 standard is what?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Question is, what standards are relevant to your project and how do you use them?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Different levels of usage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User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Developer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Types: safety, testing, reliability, communication, data, documentation, design, …</a:t>
            </a:r>
          </a:p>
        </p:txBody>
      </p:sp>
      <p:sp>
        <p:nvSpPr>
          <p:cNvPr id="1372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Standards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1E2E1D2-F633-43C1-9DE4-94D1EF6A1DB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Structured workshops and brainstorming</a:t>
            </a:r>
          </a:p>
          <a:p>
            <a:pPr eaLnBrk="1" hangingPunct="1"/>
            <a:r>
              <a:rPr lang="en-US"/>
              <a:t>Interviews and surveys</a:t>
            </a:r>
          </a:p>
          <a:p>
            <a:pPr eaLnBrk="1" hangingPunct="1"/>
            <a:r>
              <a:rPr lang="en-US"/>
              <a:t>Observation of processes and devices in use</a:t>
            </a:r>
          </a:p>
          <a:p>
            <a:pPr eaLnBrk="1" hangingPunct="1"/>
            <a:r>
              <a:rPr lang="en-US"/>
              <a:t>Benchmarking and market analysis</a:t>
            </a:r>
          </a:p>
          <a:p>
            <a:pPr eaLnBrk="1" hangingPunct="1"/>
            <a:r>
              <a:rPr lang="en-US"/>
              <a:t>Prototyping and simulation</a:t>
            </a:r>
          </a:p>
          <a:p>
            <a:pPr eaLnBrk="1" hangingPunct="1"/>
            <a:r>
              <a:rPr lang="en-US"/>
              <a:t>Research survey</a:t>
            </a:r>
          </a:p>
        </p:txBody>
      </p:sp>
      <p:sp>
        <p:nvSpPr>
          <p:cNvPr id="13926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Identifying Engineering Requirements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B4B0B9E-2433-490B-A34B-45D3108ACBF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Need to know what type of requirement to select for a given system.</a:t>
            </a:r>
          </a:p>
          <a:p>
            <a:pPr eaLnBrk="1" hangingPunct="1"/>
            <a:r>
              <a:rPr lang="en-US"/>
              <a:t>These are but EXAMPLES – you must determine the correct ones for your system!</a:t>
            </a:r>
          </a:p>
          <a:p>
            <a:pPr eaLnBrk="1" hangingPunct="1"/>
            <a:r>
              <a:rPr lang="en-US"/>
              <a:t>Hint: don’t just try to copy and paste them.</a:t>
            </a:r>
          </a:p>
        </p:txBody>
      </p:sp>
      <p:sp>
        <p:nvSpPr>
          <p:cNvPr id="6861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Engineering Requirement Examples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BB1F61E-3861-45EB-A63B-BCCAFE1D2A1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u="sng"/>
              <a:t>Performance</a:t>
            </a:r>
          </a:p>
          <a:p>
            <a:pPr eaLnBrk="1" hangingPunct="1"/>
            <a:r>
              <a:rPr lang="en-US" i="1"/>
              <a:t>The system should detect 90% of all human faces in an image.</a:t>
            </a:r>
          </a:p>
          <a:p>
            <a:pPr eaLnBrk="1" hangingPunct="1"/>
            <a:r>
              <a:rPr lang="en-US" i="1"/>
              <a:t>The amplifier will have a total harmonic distortion less than 1%.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u="sng"/>
              <a:t>Reliability &amp; Availability</a:t>
            </a:r>
          </a:p>
          <a:p>
            <a:pPr eaLnBrk="1" hangingPunct="1"/>
            <a:r>
              <a:rPr lang="en-US" i="1"/>
              <a:t>The system will have a reliability of 95% in five years.</a:t>
            </a:r>
          </a:p>
          <a:p>
            <a:pPr eaLnBrk="1" hangingPunct="1"/>
            <a:r>
              <a:rPr lang="en-US" i="1"/>
              <a:t>The system will be operational from 4AM to 10PM, 365 days a year.</a:t>
            </a:r>
          </a:p>
          <a:p>
            <a:pPr eaLnBrk="1" hangingPunct="1">
              <a:buFont typeface="Wingdings" pitchFamily="2" charset="2"/>
              <a:buNone/>
            </a:pPr>
            <a:endParaRPr lang="en-US" i="1"/>
          </a:p>
        </p:txBody>
      </p:sp>
      <p:sp>
        <p:nvSpPr>
          <p:cNvPr id="1003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Engineering Requirement Examples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14C4A71-8551-4411-AF57-EB1D96461DA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/>
              <a:t>Product Design Engineer (Electrical)</a:t>
            </a:r>
            <a:endParaRPr lang="en-US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Duties and responsibilities of the position include: designing and developing new products and modifying/enhancing existing products to meet customer specification. This will be accomplished by communicating with internal and external customers to identify requirements; coordinating and implementing processes with manufacturing engineering based upon customer needs; and maintaining and/or creating supporting documentation</a:t>
            </a:r>
            <a:endParaRPr lang="en-US" b="1"/>
          </a:p>
        </p:txBody>
      </p:sp>
      <p:sp>
        <p:nvSpPr>
          <p:cNvPr id="634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Motivation – A Real Job Advertisement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4518D-4F85-48E7-B4EF-9DBC82E2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647113" y="6408738"/>
            <a:ext cx="366712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896FB6E-75AD-40B3-8BC8-F06A2226886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u="sng"/>
              <a:t>Energy</a:t>
            </a: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 i="1"/>
              <a:t>The system will operate for a minimum of three hours without needing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u="sng"/>
              <a:t>Environmental</a:t>
            </a:r>
          </a:p>
          <a:p>
            <a:pPr eaLnBrk="1" hangingPunct="1">
              <a:lnSpc>
                <a:spcPct val="90000"/>
              </a:lnSpc>
            </a:pPr>
            <a:r>
              <a:rPr lang="en-US" i="1"/>
              <a:t>The system should be able to operate in the temperature range of 0°C to 75°C.</a:t>
            </a:r>
          </a:p>
          <a:p>
            <a:pPr eaLnBrk="1" hangingPunct="1">
              <a:lnSpc>
                <a:spcPct val="90000"/>
              </a:lnSpc>
            </a:pPr>
            <a:r>
              <a:rPr lang="en-US" i="1"/>
              <a:t>The system must be waterproof and operate while submersed in water.</a:t>
            </a:r>
          </a:p>
          <a:p>
            <a:pPr eaLnBrk="1" hangingPunct="1">
              <a:lnSpc>
                <a:spcPct val="90000"/>
              </a:lnSpc>
            </a:pPr>
            <a:r>
              <a:rPr lang="en-US" i="1"/>
              <a:t>to be recharged.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/>
              <a:t>Many more  examples in the book.</a:t>
            </a:r>
            <a:endParaRPr lang="en-US" i="1"/>
          </a:p>
        </p:txBody>
      </p:sp>
      <p:sp>
        <p:nvSpPr>
          <p:cNvPr id="1013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Engineering Requirement Examples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CED03C1-ACD5-49D7-AD7B-B2E5E8C371C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b="1"/>
          </a:p>
          <a:p>
            <a:pPr algn="ctr" eaLnBrk="1" hangingPunct="1">
              <a:buFont typeface="Wingdings" pitchFamily="2" charset="2"/>
              <a:buNone/>
            </a:pPr>
            <a:endParaRPr lang="en-US" b="1"/>
          </a:p>
          <a:p>
            <a:pPr algn="ctr" eaLnBrk="1" hangingPunct="1">
              <a:buFont typeface="Wingdings" pitchFamily="2" charset="2"/>
              <a:buNone/>
            </a:pPr>
            <a:endParaRPr lang="en-US" b="1"/>
          </a:p>
          <a:p>
            <a:pPr algn="ctr" eaLnBrk="1" hangingPunct="1">
              <a:buFont typeface="Wingdings" pitchFamily="2" charset="2"/>
              <a:buNone/>
            </a:pPr>
            <a:endParaRPr lang="en-US" sz="3200" b="1"/>
          </a:p>
          <a:p>
            <a:pPr algn="ctr" eaLnBrk="1" hangingPunct="1">
              <a:buFont typeface="Wingdings" pitchFamily="2" charset="2"/>
              <a:buNone/>
            </a:pPr>
            <a:r>
              <a:rPr lang="en-US" sz="3200" b="1"/>
              <a:t>3.3 The Requirements Specification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0094D0D-3AF3-4865-8050-38E07A9AFA8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/>
              <a:t>Definition</a:t>
            </a:r>
          </a:p>
        </p:txBody>
      </p:sp>
      <p:sp>
        <p:nvSpPr>
          <p:cNvPr id="7168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Requirements Specification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C181347-063F-4A44-9424-5B4382BAC5A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Normalized/Orthogonal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Complete Set</a:t>
            </a:r>
          </a:p>
        </p:txBody>
      </p:sp>
      <p:sp>
        <p:nvSpPr>
          <p:cNvPr id="706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/>
              <a:t>Properties of the </a:t>
            </a:r>
            <a:r>
              <a:rPr lang="en-US" sz="2800" i="1"/>
              <a:t>Requirements Specification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8BE8EAE-0071-435F-9F5C-CA776A4FEF1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Consistent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Bounded</a:t>
            </a:r>
          </a:p>
        </p:txBody>
      </p:sp>
      <p:sp>
        <p:nvSpPr>
          <p:cNvPr id="10342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/>
              <a:t>Properties of the </a:t>
            </a:r>
            <a:r>
              <a:rPr lang="en-US" sz="2800" i="1"/>
              <a:t>Requirements Specification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7448B0E-CD5D-4F01-A175-7F454CA63F3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/>
              <a:t>Validation = </a:t>
            </a:r>
          </a:p>
        </p:txBody>
      </p:sp>
      <p:sp>
        <p:nvSpPr>
          <p:cNvPr id="737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Validation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DFDF9D3-80BB-496E-9E4C-EF4DB72C356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Ask the customer if the requirements meet their needs.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Usually done in teams.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For each </a:t>
            </a:r>
            <a:r>
              <a:rPr lang="en-US" i="1"/>
              <a:t>engineering requirement</a:t>
            </a:r>
            <a:endParaRPr lang="en-US"/>
          </a:p>
          <a:p>
            <a:pPr lvl="1" eaLnBrk="1" hangingPunct="1">
              <a:lnSpc>
                <a:spcPct val="90000"/>
              </a:lnSpc>
            </a:pPr>
            <a:r>
              <a:rPr lang="en-US"/>
              <a:t>Traceable?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Verifiable?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Realistic &amp; technical feasible?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For the complete </a:t>
            </a:r>
            <a:r>
              <a:rPr lang="en-US" i="1"/>
              <a:t>Requirements Specification</a:t>
            </a:r>
            <a:endParaRPr lang="en-US"/>
          </a:p>
          <a:p>
            <a:pPr lvl="1" eaLnBrk="1" hangingPunct="1">
              <a:lnSpc>
                <a:spcPct val="90000"/>
              </a:lnSpc>
            </a:pPr>
            <a:r>
              <a:rPr lang="en-US"/>
              <a:t>Orthogonal?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Complete?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Consistent?</a:t>
            </a:r>
          </a:p>
        </p:txBody>
      </p:sp>
      <p:sp>
        <p:nvSpPr>
          <p:cNvPr id="1054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How do you VALIDATE requirements? 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70063B8-C92B-41BF-8F75-B7C6459DEB7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/>
              <a:t>Marketing Requirement</a:t>
            </a:r>
          </a:p>
          <a:p>
            <a:pPr algn="ctr">
              <a:buFont typeface="Wingdings" pitchFamily="2" charset="2"/>
              <a:buNone/>
            </a:pPr>
            <a:r>
              <a:rPr lang="en-US" sz="2400" i="1"/>
              <a:t>Should have excellent sound quality. </a:t>
            </a:r>
            <a:endParaRPr lang="en-US" sz="2400"/>
          </a:p>
          <a:p>
            <a:pPr>
              <a:buFont typeface="Wingdings" pitchFamily="2" charset="2"/>
              <a:buNone/>
            </a:pPr>
            <a:endParaRPr lang="en-US" sz="2400"/>
          </a:p>
          <a:p>
            <a:pPr>
              <a:buFont typeface="Wingdings" pitchFamily="2" charset="2"/>
              <a:buNone/>
            </a:pPr>
            <a:r>
              <a:rPr lang="en-US" sz="2400" u="sng"/>
              <a:t>Engineering Requirement</a:t>
            </a:r>
          </a:p>
          <a:p>
            <a:pPr algn="ctr">
              <a:buFont typeface="Wingdings" pitchFamily="2" charset="2"/>
              <a:buNone/>
            </a:pPr>
            <a:r>
              <a:rPr lang="en-US" sz="2400" b="1" i="1"/>
              <a:t>Total harmonic distortion</a:t>
            </a:r>
            <a:r>
              <a:rPr lang="en-US" sz="2400"/>
              <a:t> should be ≤ 1%. </a:t>
            </a:r>
          </a:p>
          <a:p>
            <a:pPr>
              <a:buFont typeface="Wingdings" pitchFamily="2" charset="2"/>
              <a:buNone/>
            </a:pPr>
            <a:endParaRPr lang="en-US" sz="2400"/>
          </a:p>
          <a:p>
            <a:pPr>
              <a:buFont typeface="Wingdings" pitchFamily="2" charset="2"/>
              <a:buNone/>
            </a:pPr>
            <a:r>
              <a:rPr lang="en-US" sz="2400" u="sng"/>
              <a:t>Justification</a:t>
            </a:r>
            <a:endParaRPr lang="en-US" sz="2400"/>
          </a:p>
          <a:p>
            <a:pPr algn="ctr">
              <a:buFont typeface="Wingdings" pitchFamily="2" charset="2"/>
              <a:buNone/>
            </a:pPr>
            <a:r>
              <a:rPr lang="en-US" sz="2400" i="1"/>
              <a:t>Based upon competitive benchmarking and existing amplifier technology. Class A, B, and AB amplifiers are able to obtain this level of THD.</a:t>
            </a:r>
          </a:p>
        </p:txBody>
      </p:sp>
      <p:sp>
        <p:nvSpPr>
          <p:cNvPr id="11161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Mapping (Audio Amplifier)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EE30D-B6D0-4562-A03D-286E9366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647113" y="6408738"/>
            <a:ext cx="366712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896FB6E-75AD-40B3-8BC8-F06A22268861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dirty="0"/>
              <a:t>Marketing Requirement</a:t>
            </a:r>
          </a:p>
          <a:p>
            <a:pPr algn="ctr">
              <a:buFont typeface="Wingdings" pitchFamily="2" charset="2"/>
              <a:buNone/>
            </a:pPr>
            <a:r>
              <a:rPr lang="en-US" sz="2400" i="1" dirty="0"/>
              <a:t>Should have excellent sound quality. </a:t>
            </a:r>
            <a:endParaRPr lang="en-US" sz="2400" dirty="0"/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400" u="sng" dirty="0"/>
              <a:t>Engineering Requirement</a:t>
            </a:r>
          </a:p>
          <a:p>
            <a:pPr algn="ctr">
              <a:buFont typeface="Wingdings" pitchFamily="2" charset="2"/>
              <a:buNone/>
            </a:pPr>
            <a:r>
              <a:rPr lang="en-US" sz="2400" b="1" i="1" dirty="0"/>
              <a:t>Signal to Noise Ratio </a:t>
            </a:r>
            <a:r>
              <a:rPr lang="en-US" sz="2400" dirty="0"/>
              <a:t>should be exceed 120dB. </a:t>
            </a:r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400" u="sng" dirty="0"/>
              <a:t>Justification</a:t>
            </a:r>
            <a:endParaRPr lang="en-US" sz="2400" dirty="0"/>
          </a:p>
        </p:txBody>
      </p:sp>
      <p:sp>
        <p:nvSpPr>
          <p:cNvPr id="11161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Mapping (Audio Amplifier)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B2B1D-D30F-429F-9C57-714A7B72F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647113" y="6408738"/>
            <a:ext cx="366712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896FB6E-75AD-40B3-8BC8-F06A22268861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/>
              <a:t>Marketing Requirement</a:t>
            </a:r>
          </a:p>
          <a:p>
            <a:pPr algn="ctr">
              <a:buFont typeface="Wingdings" pitchFamily="2" charset="2"/>
              <a:buNone/>
            </a:pPr>
            <a:r>
              <a:rPr lang="en-US" sz="2400" i="1"/>
              <a:t>Should have high output power. </a:t>
            </a:r>
          </a:p>
          <a:p>
            <a:pPr algn="ctr">
              <a:buFont typeface="Wingdings" pitchFamily="2" charset="2"/>
              <a:buNone/>
            </a:pPr>
            <a:endParaRPr lang="en-US" sz="2400" i="1"/>
          </a:p>
          <a:p>
            <a:pPr>
              <a:buFont typeface="Wingdings" pitchFamily="2" charset="2"/>
              <a:buNone/>
            </a:pPr>
            <a:r>
              <a:rPr lang="en-US" sz="2400" u="sng"/>
              <a:t>Engineering Requirement</a:t>
            </a:r>
          </a:p>
          <a:p>
            <a:pPr algn="ctr">
              <a:buFont typeface="Wingdings" pitchFamily="2" charset="2"/>
              <a:buNone/>
            </a:pPr>
            <a:r>
              <a:rPr lang="en-US" sz="2400" i="1"/>
              <a:t>Should be able to sustain an </a:t>
            </a:r>
            <a:r>
              <a:rPr lang="en-US" sz="2400" b="1" i="1"/>
              <a:t>output power</a:t>
            </a:r>
            <a:r>
              <a:rPr lang="en-US" sz="2400" i="1"/>
              <a:t> that averages </a:t>
            </a:r>
            <a:r>
              <a:rPr lang="en-US" sz="2400" i="1">
                <a:sym typeface="Symbol" pitchFamily="18" charset="2"/>
              </a:rPr>
              <a:t></a:t>
            </a:r>
            <a:r>
              <a:rPr lang="en-US" sz="2400" i="1"/>
              <a:t> 35 watts with a peak value of </a:t>
            </a:r>
            <a:r>
              <a:rPr lang="en-US" sz="2400" i="1">
                <a:sym typeface="Symbol" pitchFamily="18" charset="2"/>
              </a:rPr>
              <a:t></a:t>
            </a:r>
            <a:r>
              <a:rPr lang="en-US" sz="2400" i="1"/>
              <a:t> 70 watts.</a:t>
            </a:r>
            <a:r>
              <a:rPr lang="en-US" sz="2400"/>
              <a:t> </a:t>
            </a:r>
          </a:p>
          <a:p>
            <a:pPr algn="ctr">
              <a:buFont typeface="Wingdings" pitchFamily="2" charset="2"/>
              <a:buNone/>
            </a:pPr>
            <a:endParaRPr lang="en-US" sz="2400"/>
          </a:p>
          <a:p>
            <a:pPr>
              <a:buFont typeface="Wingdings" pitchFamily="2" charset="2"/>
              <a:buNone/>
            </a:pPr>
            <a:r>
              <a:rPr lang="en-US" sz="2400" u="sng"/>
              <a:t>Justification</a:t>
            </a:r>
            <a:endParaRPr lang="en-US" sz="2400"/>
          </a:p>
          <a:p>
            <a:pPr algn="ctr">
              <a:buFont typeface="Wingdings" pitchFamily="2" charset="2"/>
              <a:buNone/>
            </a:pPr>
            <a:r>
              <a:rPr lang="en-US" sz="2400" i="1"/>
              <a:t>This power range provides more than adequate sound throughout the automobile compartment and is competitive in this price range.</a:t>
            </a:r>
            <a:r>
              <a:rPr lang="en-US" sz="2400"/>
              <a:t> </a:t>
            </a:r>
          </a:p>
        </p:txBody>
      </p:sp>
      <p:sp>
        <p:nvSpPr>
          <p:cNvPr id="1126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Mapping, cont’d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4A063-0F2E-44EF-95F4-CDFAC859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647113" y="6408738"/>
            <a:ext cx="366712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896FB6E-75AD-40B3-8BC8-F06A22268861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78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came first?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C7D27-AC77-418B-9C32-A1F160C4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647113" y="6408738"/>
            <a:ext cx="366712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896FB6E-75AD-40B3-8BC8-F06A2226886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/>
              <a:t>Marketing Requirement</a:t>
            </a:r>
          </a:p>
          <a:p>
            <a:pPr algn="ctr">
              <a:buFont typeface="Wingdings" pitchFamily="2" charset="2"/>
              <a:buNone/>
            </a:pPr>
            <a:r>
              <a:rPr lang="en-US" sz="2400" i="1"/>
              <a:t>Should be easy to install.</a:t>
            </a:r>
            <a:r>
              <a:rPr lang="en-US" sz="2400"/>
              <a:t> </a:t>
            </a:r>
            <a:endParaRPr lang="en-US" sz="2400" i="1"/>
          </a:p>
          <a:p>
            <a:pPr algn="ctr">
              <a:buFont typeface="Wingdings" pitchFamily="2" charset="2"/>
              <a:buNone/>
            </a:pPr>
            <a:endParaRPr lang="en-US" sz="2400" i="1"/>
          </a:p>
          <a:p>
            <a:pPr>
              <a:buFont typeface="Wingdings" pitchFamily="2" charset="2"/>
              <a:buNone/>
            </a:pPr>
            <a:r>
              <a:rPr lang="en-US" sz="2400" u="sng"/>
              <a:t>Engineering Requirement</a:t>
            </a:r>
          </a:p>
          <a:p>
            <a:pPr algn="ctr">
              <a:buFont typeface="Wingdings" pitchFamily="2" charset="2"/>
              <a:buNone/>
            </a:pPr>
            <a:r>
              <a:rPr lang="en-US" sz="2400" b="1" i="1"/>
              <a:t>Average installation time</a:t>
            </a:r>
            <a:r>
              <a:rPr lang="en-US" sz="2400" i="1"/>
              <a:t> for the power and audio connections should not exceed 5 minutes.</a:t>
            </a:r>
            <a:r>
              <a:rPr lang="en-US" sz="2400"/>
              <a:t> </a:t>
            </a:r>
          </a:p>
          <a:p>
            <a:pPr algn="ctr">
              <a:buFont typeface="Wingdings" pitchFamily="2" charset="2"/>
              <a:buNone/>
            </a:pPr>
            <a:endParaRPr lang="en-US" sz="2400"/>
          </a:p>
          <a:p>
            <a:pPr>
              <a:buFont typeface="Wingdings" pitchFamily="2" charset="2"/>
              <a:buNone/>
            </a:pPr>
            <a:r>
              <a:rPr lang="en-US" sz="2400" u="sng"/>
              <a:t>Justification</a:t>
            </a:r>
            <a:endParaRPr lang="en-US" sz="2400"/>
          </a:p>
          <a:p>
            <a:pPr algn="ctr">
              <a:buFont typeface="Wingdings" pitchFamily="2" charset="2"/>
              <a:buNone/>
            </a:pPr>
            <a:r>
              <a:rPr lang="en-US" sz="2400" i="1"/>
              <a:t>Past trials using standard audio and power jacks demonstrate that this is a reasonable installation time.</a:t>
            </a:r>
            <a:r>
              <a:rPr lang="en-US" sz="2400"/>
              <a:t> </a:t>
            </a:r>
          </a:p>
        </p:txBody>
      </p:sp>
      <p:sp>
        <p:nvSpPr>
          <p:cNvPr id="1146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Mapping, cont’d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36C1C-D61F-45CA-9017-B3A7A578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647113" y="6408738"/>
            <a:ext cx="366712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896FB6E-75AD-40B3-8BC8-F06A22268861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609600" y="1447800"/>
          <a:ext cx="7848601" cy="4878866"/>
        </p:xfrm>
        <a:graphic>
          <a:graphicData uri="http://schemas.openxmlformats.org/drawingml/2006/table">
            <a:tbl>
              <a:tblPr/>
              <a:tblGrid>
                <a:gridCol w="1355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8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4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4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spc="-25">
                          <a:latin typeface="Palatino Linotype"/>
                          <a:ea typeface="Times New Roman"/>
                          <a:cs typeface="Times New Roman"/>
                        </a:rPr>
                        <a:t>Marketing Requirements</a:t>
                      </a:r>
                      <a:endParaRPr lang="en-US" sz="16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6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600" b="1" spc="-25">
                          <a:latin typeface="Palatino Linotype"/>
                          <a:ea typeface="Times New Roman"/>
                          <a:cs typeface="Times New Roman"/>
                        </a:rPr>
                        <a:t>Engineering Requirements</a:t>
                      </a:r>
                      <a:endParaRPr lang="en-US" sz="16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sz="16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600" b="1" spc="-25">
                          <a:latin typeface="Palatino Linotype"/>
                          <a:ea typeface="Times New Roman"/>
                          <a:cs typeface="Times New Roman"/>
                        </a:rPr>
                        <a:t>Justification</a:t>
                      </a:r>
                      <a:endParaRPr lang="en-US" sz="16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58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spc="-25">
                          <a:latin typeface="Palatino Linotype"/>
                          <a:ea typeface="Times New Roman"/>
                          <a:cs typeface="Times New Roman"/>
                        </a:rPr>
                        <a:t>1, 2, 4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sz="1600" spc="-25">
                          <a:latin typeface="Palatino Linotype"/>
                          <a:ea typeface="Times New Roman"/>
                          <a:cs typeface="Times New Roman"/>
                        </a:rPr>
                        <a:t>The </a:t>
                      </a:r>
                      <a:r>
                        <a:rPr lang="en-US" sz="1600" i="1" spc="-25">
                          <a:latin typeface="Palatino Linotype"/>
                          <a:ea typeface="Times New Roman"/>
                          <a:cs typeface="Times New Roman"/>
                        </a:rPr>
                        <a:t>total harmonic distortion</a:t>
                      </a:r>
                      <a:r>
                        <a:rPr lang="en-US" sz="1600" spc="-25">
                          <a:latin typeface="Palatino Linotype"/>
                          <a:ea typeface="Times New Roman"/>
                          <a:cs typeface="Times New Roman"/>
                        </a:rPr>
                        <a:t> should be &lt;0.1%.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spc="-25">
                          <a:latin typeface="Palatino Linotype"/>
                          <a:ea typeface="Times New Roman"/>
                          <a:cs typeface="Times New Roman"/>
                        </a:rPr>
                        <a:t>Based upon competitive benchmarking and existing amplifier technology. Class A, B, and AB amplifiers are able to obtain this level of THD.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48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spc="-25">
                          <a:latin typeface="Palatino Linotype"/>
                          <a:ea typeface="Times New Roman"/>
                          <a:cs typeface="Times New Roman"/>
                        </a:rPr>
                        <a:t>1–4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sz="1600" spc="-25">
                          <a:latin typeface="Palatino Linotype"/>
                          <a:ea typeface="Times New Roman"/>
                          <a:cs typeface="Times New Roman"/>
                        </a:rPr>
                        <a:t>Should be able to sustain an </a:t>
                      </a:r>
                      <a:r>
                        <a:rPr lang="en-US" sz="1600" i="1" spc="-25">
                          <a:latin typeface="Palatino Linotype"/>
                          <a:ea typeface="Times New Roman"/>
                          <a:cs typeface="Times New Roman"/>
                        </a:rPr>
                        <a:t>output power</a:t>
                      </a:r>
                      <a:r>
                        <a:rPr lang="en-US" sz="1600" spc="-25">
                          <a:latin typeface="Palatino Linotype"/>
                          <a:ea typeface="Times New Roman"/>
                          <a:cs typeface="Times New Roman"/>
                        </a:rPr>
                        <a:t> that averages </a:t>
                      </a:r>
                      <a:r>
                        <a:rPr lang="en-US" sz="1600" spc="-25">
                          <a:latin typeface="Palatino Linotype"/>
                          <a:ea typeface="Times New Roman"/>
                          <a:cs typeface="Times New Roman"/>
                          <a:sym typeface="Symbol"/>
                        </a:rPr>
                        <a:t></a:t>
                      </a:r>
                      <a:r>
                        <a:rPr lang="en-US" sz="1600" spc="-25">
                          <a:latin typeface="Palatino Linotype"/>
                          <a:ea typeface="Times New Roman"/>
                          <a:cs typeface="Times New Roman"/>
                        </a:rPr>
                        <a:t> 35 watts with a peak value of </a:t>
                      </a:r>
                      <a:r>
                        <a:rPr lang="en-US" sz="1600" spc="-25">
                          <a:latin typeface="Palatino Linotype"/>
                          <a:ea typeface="Times New Roman"/>
                          <a:cs typeface="Times New Roman"/>
                          <a:sym typeface="Symbol"/>
                        </a:rPr>
                        <a:t></a:t>
                      </a:r>
                      <a:r>
                        <a:rPr lang="en-US" sz="1600" spc="-25">
                          <a:latin typeface="Palatino Linotype"/>
                          <a:ea typeface="Times New Roman"/>
                          <a:cs typeface="Times New Roman"/>
                        </a:rPr>
                        <a:t> 70 watts.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spc="-25">
                          <a:latin typeface="Palatino Linotype"/>
                          <a:ea typeface="Times New Roman"/>
                          <a:cs typeface="Times New Roman"/>
                        </a:rPr>
                        <a:t>This power range provides more than adequate sound throughout the automobile compartment. It is a sustainable output power for projected amplifier complexity.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9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spc="-25">
                          <a:latin typeface="Palatino Linotype"/>
                          <a:ea typeface="Times New Roman"/>
                          <a:cs typeface="Times New Roman"/>
                        </a:rPr>
                        <a:t>2, 4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sz="1600" spc="-25">
                          <a:latin typeface="Palatino Linotype"/>
                          <a:ea typeface="Times New Roman"/>
                          <a:cs typeface="Times New Roman"/>
                        </a:rPr>
                        <a:t>Should have an </a:t>
                      </a:r>
                      <a:r>
                        <a:rPr lang="en-US" sz="1600" i="1" spc="-25">
                          <a:latin typeface="Palatino Linotype"/>
                          <a:ea typeface="Times New Roman"/>
                          <a:cs typeface="Times New Roman"/>
                        </a:rPr>
                        <a:t>efficiency (</a:t>
                      </a:r>
                      <a:r>
                        <a:rPr lang="en-US" sz="1600" i="1" spc="-25">
                          <a:latin typeface="Palatino Linotype"/>
                          <a:ea typeface="Times New Roman"/>
                          <a:cs typeface="Times New Roman"/>
                          <a:sym typeface="Symbol"/>
                        </a:rPr>
                        <a:t></a:t>
                      </a:r>
                      <a:r>
                        <a:rPr lang="en-US" sz="1600" i="1" spc="-25">
                          <a:latin typeface="Palatino Linotype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US" sz="1600" spc="-25">
                          <a:latin typeface="Palatino Linotype"/>
                          <a:ea typeface="Times New Roman"/>
                          <a:cs typeface="Times New Roman"/>
                        </a:rPr>
                        <a:t> &gt;40 %.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spc="-25">
                          <a:latin typeface="Palatino Linotype"/>
                          <a:ea typeface="Times New Roman"/>
                          <a:cs typeface="Times New Roman"/>
                        </a:rPr>
                        <a:t>Achievable with several different classes of power amplifiers.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69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spc="-25">
                          <a:latin typeface="Palatino Linotype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sz="1600" i="1" spc="-25">
                          <a:latin typeface="Palatino Linotype"/>
                          <a:ea typeface="Times New Roman"/>
                          <a:cs typeface="Times New Roman"/>
                        </a:rPr>
                        <a:t>Average installation time</a:t>
                      </a:r>
                      <a:r>
                        <a:rPr lang="en-US" sz="1600" spc="-25">
                          <a:latin typeface="Palatino Linotype"/>
                          <a:ea typeface="Times New Roman"/>
                          <a:cs typeface="Times New Roman"/>
                        </a:rPr>
                        <a:t> for the power and audio connections should not exceed 5 minutes.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spc="-25" dirty="0">
                          <a:latin typeface="Palatino Linotype"/>
                          <a:ea typeface="Times New Roman"/>
                          <a:cs typeface="Times New Roman"/>
                        </a:rPr>
                        <a:t>Past trials using standard audio and power jacks demonstrate that this is a reasonable installation time.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3.4 Case Study: Car Audio Amp</a:t>
            </a:r>
          </a:p>
        </p:txBody>
      </p:sp>
      <p:sp>
        <p:nvSpPr>
          <p:cNvPr id="3791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5C9D619-2B13-41A6-B645-0EE0CF2AD55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924800" cy="3749041"/>
        </p:xfrm>
        <a:graphic>
          <a:graphicData uri="http://schemas.openxmlformats.org/drawingml/2006/table">
            <a:tbl>
              <a:tblPr/>
              <a:tblGrid>
                <a:gridCol w="1368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7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8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spc="-25">
                          <a:latin typeface="Palatino Linotype"/>
                          <a:ea typeface="Times New Roman"/>
                          <a:cs typeface="Times New Roman"/>
                        </a:rPr>
                        <a:t>1–4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sz="1800" spc="-25">
                          <a:latin typeface="Palatino Linotype"/>
                          <a:ea typeface="Times New Roman"/>
                          <a:cs typeface="Times New Roman"/>
                        </a:rPr>
                        <a:t>The </a:t>
                      </a:r>
                      <a:r>
                        <a:rPr lang="en-US" sz="1800" i="1" spc="-25">
                          <a:latin typeface="Palatino Linotype"/>
                          <a:ea typeface="Times New Roman"/>
                          <a:cs typeface="Times New Roman"/>
                        </a:rPr>
                        <a:t>dimensions</a:t>
                      </a:r>
                      <a:r>
                        <a:rPr lang="en-US" sz="1800" spc="-25">
                          <a:latin typeface="Palatino Linotype"/>
                          <a:ea typeface="Times New Roman"/>
                          <a:cs typeface="Times New Roman"/>
                        </a:rPr>
                        <a:t> should not exceed 6” x 8”x 3”.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spc="-25">
                          <a:latin typeface="Palatino Linotype"/>
                          <a:ea typeface="Times New Roman"/>
                          <a:cs typeface="Times New Roman"/>
                        </a:rPr>
                        <a:t>Fits under a typical car seat. Prior models and estimates show that all components should fit within this package size.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spc="-25">
                          <a:latin typeface="Palatino Linotype"/>
                          <a:ea typeface="Times New Roman"/>
                          <a:cs typeface="Times New Roman"/>
                        </a:rPr>
                        <a:t>1–4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sz="1800" i="1" spc="-25">
                          <a:latin typeface="Palatino Linotype"/>
                          <a:ea typeface="Times New Roman"/>
                          <a:cs typeface="Times New Roman"/>
                        </a:rPr>
                        <a:t>Production cost</a:t>
                      </a:r>
                      <a:r>
                        <a:rPr lang="en-US" sz="1800" spc="-25">
                          <a:latin typeface="Palatino Linotype"/>
                          <a:ea typeface="Times New Roman"/>
                          <a:cs typeface="Times New Roman"/>
                        </a:rPr>
                        <a:t> should not exceed $100.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spc="-25" dirty="0">
                          <a:latin typeface="Palatino Linotype"/>
                          <a:ea typeface="Times New Roman"/>
                          <a:cs typeface="Times New Roman"/>
                        </a:rPr>
                        <a:t>This is based upon competitive market analysis and previous system designs.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1"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spc="-25" dirty="0">
                          <a:latin typeface="Palatino Linotype"/>
                          <a:ea typeface="Times New Roman"/>
                          <a:cs typeface="Times New Roman"/>
                        </a:rPr>
                        <a:t>Marketing Requirements</a:t>
                      </a:r>
                      <a:endParaRPr lang="en-US" sz="1800" spc="-25" dirty="0">
                        <a:latin typeface="Palatino Linotype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800" spc="-25" dirty="0">
                          <a:latin typeface="Palatino Linotype"/>
                          <a:ea typeface="Times New Roman"/>
                          <a:cs typeface="Times New Roman"/>
                        </a:rPr>
                        <a:t>The system should have excellent sound quality.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800" spc="-25" dirty="0">
                          <a:latin typeface="Palatino Linotype"/>
                          <a:ea typeface="Times New Roman"/>
                          <a:cs typeface="Times New Roman"/>
                        </a:rPr>
                        <a:t>The system should have high output power.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800" spc="-25" dirty="0">
                          <a:latin typeface="Palatino Linotype"/>
                          <a:ea typeface="Times New Roman"/>
                          <a:cs typeface="Times New Roman"/>
                        </a:rPr>
                        <a:t>The system should be easy to install.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800" spc="-25" dirty="0">
                          <a:latin typeface="Palatino Linotype"/>
                          <a:ea typeface="Times New Roman"/>
                          <a:cs typeface="Times New Roman"/>
                        </a:rPr>
                        <a:t>The system should have low cost.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Case Study, cont’d</a:t>
            </a:r>
          </a:p>
        </p:txBody>
      </p:sp>
      <p:sp>
        <p:nvSpPr>
          <p:cNvPr id="3893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93DF4AD-A477-4C9C-B92A-11032B5481E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533400" y="1371600"/>
          <a:ext cx="8077200" cy="4466908"/>
        </p:xfrm>
        <a:graphic>
          <a:graphicData uri="http://schemas.openxmlformats.org/drawingml/2006/table">
            <a:tbl>
              <a:tblPr/>
              <a:tblGrid>
                <a:gridCol w="139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7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Marketing Requirements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Engineering Requirements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Justification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0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4, 6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Lucida Sans Unicode" pitchFamily="34" charset="0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Times New Roman" pitchFamily="18" charset="0"/>
                          <a:cs typeface="Arial" charset="0"/>
                        </a:rPr>
                        <a:t>ystem will i</a:t>
                      </a: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Times New Roman" pitchFamily="18" charset="0"/>
                          <a:cs typeface="Arial" charset="0"/>
                        </a:rPr>
                        <a:t>mplement nine voice command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Times New Roman" pitchFamily="18" charset="0"/>
                          <a:cs typeface="Arial" charset="0"/>
                        </a:rPr>
                        <a:t> functions ( menu, play/pause, previous, next, up, down, left, right and select) and respond appropriately according to each command.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These are the basic nine commands that are used to control an iPod and will provide all functionality needed.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1, 3, 4, 7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Times New Roman" pitchFamily="18" charset="0"/>
                          <a:cs typeface="Arial" charset="0"/>
                        </a:rPr>
                        <a:t>The 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Times New Roman" pitchFamily="18" charset="0"/>
                          <a:cs typeface="Arial" charset="0"/>
                        </a:rPr>
                        <a:t>time to respond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Times New Roman" pitchFamily="18" charset="0"/>
                          <a:cs typeface="Arial" charset="0"/>
                        </a:rPr>
                        <a:t> to voice commands and provide audio feedback should not exceed 3 seconds.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The system needs to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Times New Roman" pitchFamily="18" charset="0"/>
                          <a:cs typeface="Arial" charset="0"/>
                        </a:rPr>
                        <a:t>provide convenient use by responding to the user inputs within a short time period. Based on research it was determined that the response time for the iPod is less than 1 second and an average voice recognition system requires 2 seconds to recognize commands. 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4, 6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Lucida Sans Unicode" pitchFamily="34" charset="0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Times New Roman" pitchFamily="18" charset="0"/>
                          <a:cs typeface="Arial" charset="0"/>
                        </a:rPr>
                        <a:t>The </a:t>
                      </a: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Times New Roman" pitchFamily="18" charset="0"/>
                          <a:cs typeface="Arial" charset="0"/>
                        </a:rPr>
                        <a:t>accuracy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Times New Roman" pitchFamily="18" charset="0"/>
                          <a:cs typeface="Arial" charset="0"/>
                        </a:rPr>
                        <a:t> of the system in accepting voice commands will be between 95% and 98%.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Times New Roman" pitchFamily="18" charset="0"/>
                          <a:cs typeface="Arial" charset="0"/>
                        </a:rPr>
                        <a:t>Research demonstrates that this is a typical accuracy of voice recognition chips. Speaker independent systems can achieve 95% and speaker-dependent up to 98%.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Case Study: iPod Hands Free</a:t>
            </a:r>
          </a:p>
        </p:txBody>
      </p:sp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1228359-D2DE-4087-974D-0FE03760521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7848600" cy="4657726"/>
        </p:xfrm>
        <a:graphic>
          <a:graphicData uri="http://schemas.openxmlformats.org/drawingml/2006/table">
            <a:tbl>
              <a:tblPr/>
              <a:tblGrid>
                <a:gridCol w="135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8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4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2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5, 6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Lucida Sans Unicode" pitchFamily="34" charset="0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Times New Roman" pitchFamily="18" charset="0"/>
                          <a:cs typeface="Arial" charset="0"/>
                        </a:rPr>
                        <a:t>The system should be able to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Times New Roman" pitchFamily="18" charset="0"/>
                          <a:cs typeface="Arial" charset="0"/>
                        </a:rPr>
                        <a:t>operate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Times New Roman" pitchFamily="18" charset="0"/>
                          <a:cs typeface="Arial" charset="0"/>
                        </a:rPr>
                        <a:t> from a 12 V source and will draw a maximum of 150 mA.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The automobile provides 12V DC. A current draw budget estimate was developed with potential components and 150mA was an upper limit of current estimated.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7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5, 6, 7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Lucida Sans Unicode" pitchFamily="34" charset="0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The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dimensions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 of the prototype should not exceed 6” x 4” x 1.5”.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This system must be able to fit in a car compartment, somewhere between the seats. Estimate is based upon a size budget calculation using typical parts.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6138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Marketing Requirements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ts val="900"/>
                        <a:buFont typeface="Lucida Sans Unicode" pitchFamily="34" charset="0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Should not minimize or slow down the functional quality of the iPod.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ts val="900"/>
                        <a:buFont typeface="Lucida Sans Unicode" pitchFamily="34" charset="0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User should be able to search for songs and artists and receive feedback on selection.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ts val="900"/>
                        <a:buFont typeface="Lucida Sans Unicode" pitchFamily="34" charset="0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System should provide clear understandable speech.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ts val="900"/>
                        <a:buFont typeface="Lucida Sans Unicode" pitchFamily="34" charset="0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System should be able to understand voice commands from user.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ts val="900"/>
                        <a:buFont typeface="Lucida Sans Unicode" pitchFamily="34" charset="0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Should be able to fit and operate in an automobile.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ts val="900"/>
                        <a:buFont typeface="Lucida Sans Unicode" pitchFamily="34" charset="0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Should be easy to use.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ts val="900"/>
                        <a:buFont typeface="Lucida Sans Unicode" pitchFamily="34" charset="0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Should be portable.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Case Study, cont’d</a:t>
            </a:r>
          </a:p>
        </p:txBody>
      </p:sp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703BE83-D377-46EE-8829-9C2A9455199E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/>
          </a:p>
          <a:p>
            <a:pPr algn="ctr" eaLnBrk="1" hangingPunct="1">
              <a:buFont typeface="Wingdings" pitchFamily="2" charset="2"/>
              <a:buNone/>
            </a:pPr>
            <a:endParaRPr lang="en-US"/>
          </a:p>
          <a:p>
            <a:pPr algn="ctr" eaLnBrk="1" hangingPunct="1">
              <a:buFont typeface="Wingdings" pitchFamily="2" charset="2"/>
              <a:buNone/>
            </a:pPr>
            <a:endParaRPr lang="en-US"/>
          </a:p>
          <a:p>
            <a:pPr algn="ctr" eaLnBrk="1" hangingPunct="1">
              <a:buFont typeface="Wingdings" pitchFamily="2" charset="2"/>
              <a:buNone/>
            </a:pPr>
            <a:endParaRPr lang="en-US" sz="3200" b="1"/>
          </a:p>
          <a:p>
            <a:pPr algn="ctr" eaLnBrk="1" hangingPunct="1">
              <a:buFont typeface="Wingdings" pitchFamily="2" charset="2"/>
              <a:buNone/>
            </a:pPr>
            <a:r>
              <a:rPr lang="en-US" sz="3200" b="1"/>
              <a:t>3.5 Advanced Requirements Analysis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136D03F-1DF0-43EF-A151-8ADECB74070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143000" y="1676400"/>
          <a:ext cx="6781801" cy="4571998"/>
        </p:xfrm>
        <a:graphic>
          <a:graphicData uri="http://schemas.openxmlformats.org/drawingml/2006/table">
            <a:tbl>
              <a:tblPr/>
              <a:tblGrid>
                <a:gridCol w="204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9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90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9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90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90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90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46668">
                <a:tc rowSpan="2" gridSpan="2">
                  <a:txBody>
                    <a:bodyPr/>
                    <a:lstStyle/>
                    <a:p>
                      <a:pPr marL="71755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Palatino Linotype"/>
                          <a:ea typeface="Times New Roman"/>
                        </a:rPr>
                        <a:t> THD 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Palatino Linotype"/>
                          <a:ea typeface="Times New Roman"/>
                        </a:rPr>
                        <a:t> Output Power 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Palatino Linotype"/>
                          <a:ea typeface="Times New Roman"/>
                        </a:rPr>
                        <a:t> </a:t>
                      </a:r>
                      <a:r>
                        <a:rPr lang="en-US" sz="1600">
                          <a:latin typeface="Palatino Linotype"/>
                          <a:ea typeface="Times New Roman"/>
                          <a:sym typeface="Symbol"/>
                        </a:rPr>
                        <a:t></a:t>
                      </a:r>
                      <a:r>
                        <a:rPr lang="en-US" sz="1600">
                          <a:latin typeface="Palatino Linotype"/>
                          <a:ea typeface="Times New Roman"/>
                        </a:rPr>
                        <a:t>, Efficiency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Palatino Linotype"/>
                          <a:ea typeface="Times New Roman"/>
                        </a:rPr>
                        <a:t> Install Time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Palatino Linotype"/>
                          <a:ea typeface="Times New Roman"/>
                        </a:rPr>
                        <a:t> Dimensions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71755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Palatino Linotype"/>
                          <a:ea typeface="Times New Roman"/>
                        </a:rPr>
                        <a:t> Cost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06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Palatino Linotype"/>
                          <a:ea typeface="Times New Roman"/>
                        </a:rPr>
                        <a:t>-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Palatino Linotype"/>
                          <a:ea typeface="Times New Roman"/>
                        </a:rPr>
                        <a:t>+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Palatino Linotype"/>
                          <a:ea typeface="Times New Roman"/>
                        </a:rPr>
                        <a:t>+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Palatino Linotype"/>
                          <a:ea typeface="Times New Roman"/>
                        </a:rPr>
                        <a:t>-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Palatino Linotype"/>
                          <a:ea typeface="Times New Roman"/>
                        </a:rPr>
                        <a:t>-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Palatino Linotype"/>
                          <a:ea typeface="Times New Roman"/>
                        </a:rPr>
                        <a:t>-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66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Palatino Linotype"/>
                          <a:ea typeface="Times New Roman"/>
                        </a:rPr>
                        <a:t>1) Sound Quality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Palatino Linotype"/>
                          <a:ea typeface="Times New Roman"/>
                        </a:rPr>
                        <a:t>+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066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Palatino Linotype"/>
                          <a:ea typeface="Times New Roman"/>
                        </a:rPr>
                        <a:t>2) High Power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Palatino Linotype"/>
                          <a:ea typeface="Times New Roman"/>
                        </a:rPr>
                        <a:t>+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066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Palatino Linotype"/>
                          <a:ea typeface="Times New Roman"/>
                        </a:rPr>
                        <a:t>3) Install Ease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Palatino Linotype"/>
                          <a:ea typeface="Times New Roman"/>
                        </a:rPr>
                        <a:t>+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 dirty="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066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Palatino Linotype"/>
                          <a:ea typeface="Times New Roman"/>
                        </a:rPr>
                        <a:t>4) Cost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latin typeface="Palatino Linotype"/>
                          <a:ea typeface="Times New Roman"/>
                        </a:rPr>
                        <a:t>-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Engineering-Marketing Matrix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5A8FFFF-9425-4D15-A023-3FA7BB906A71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828796" y="1676401"/>
          <a:ext cx="6019803" cy="4419598"/>
        </p:xfrm>
        <a:graphic>
          <a:graphicData uri="http://schemas.openxmlformats.org/drawingml/2006/table">
            <a:tbl>
              <a:tblPr/>
              <a:tblGrid>
                <a:gridCol w="1681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7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7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97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46577">
                <a:tc rowSpan="2" gridSpan="2"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 THD 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 Output Power 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 </a:t>
                      </a:r>
                      <a:r>
                        <a:rPr lang="en-US" sz="1800">
                          <a:latin typeface="Palatino Linotype"/>
                          <a:ea typeface="Times New Roman"/>
                          <a:sym typeface="Symbol"/>
                        </a:rPr>
                        <a:t></a:t>
                      </a:r>
                      <a:r>
                        <a:rPr lang="en-US" sz="1800">
                          <a:latin typeface="Palatino Linotype"/>
                          <a:ea typeface="Times New Roman"/>
                        </a:rPr>
                        <a:t>, Efficiency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 Install Time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 Dimensions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 Cost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00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-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+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+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-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-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-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THD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-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 dirty="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 dirty="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Output Power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+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  <a:sym typeface="Symbol"/>
                        </a:rPr>
                        <a:t></a:t>
                      </a:r>
                      <a:r>
                        <a:rPr lang="en-US" sz="1800">
                          <a:latin typeface="Palatino Linotype"/>
                          <a:ea typeface="Times New Roman"/>
                        </a:rPr>
                        <a:t>, Efficiency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+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Install Time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-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Dimensions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-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Cost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-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 dirty="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FFFFFF"/>
                      </a:fgClr>
                      <a:bgClr>
                        <a:srgbClr val="DDDDDD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Engineering Tradeoff Matrix</a:t>
            </a: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4AE795E-1AC6-4245-AD2F-632DB0865EAD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Competitive Benchmarks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idx="1"/>
          </p:nvPr>
        </p:nvGraphicFramePr>
        <p:xfrm>
          <a:off x="609600" y="1600200"/>
          <a:ext cx="7772399" cy="4114800"/>
        </p:xfrm>
        <a:graphic>
          <a:graphicData uri="http://schemas.openxmlformats.org/drawingml/2006/table">
            <a:tbl>
              <a:tblPr/>
              <a:tblGrid>
                <a:gridCol w="1600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2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0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8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000" spc="-25" dirty="0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spc="-25">
                          <a:latin typeface="Palatino Linotype"/>
                          <a:ea typeface="Times New Roman"/>
                          <a:cs typeface="Times New Roman"/>
                        </a:rPr>
                        <a:t>Apex Audio</a:t>
                      </a:r>
                      <a:endParaRPr lang="en-US" sz="20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spc="-25">
                          <a:latin typeface="Palatino Linotype"/>
                          <a:ea typeface="Times New Roman"/>
                          <a:cs typeface="Times New Roman"/>
                        </a:rPr>
                        <a:t>Monster Amps</a:t>
                      </a:r>
                      <a:endParaRPr lang="en-US" sz="20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spc="-25">
                          <a:latin typeface="Palatino Linotype"/>
                          <a:ea typeface="Times New Roman"/>
                          <a:cs typeface="Times New Roman"/>
                        </a:rPr>
                        <a:t>Our Design</a:t>
                      </a:r>
                      <a:endParaRPr lang="en-US" sz="20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spc="-25">
                          <a:latin typeface="Palatino Linotype"/>
                          <a:ea typeface="Times New Roman"/>
                          <a:cs typeface="Times New Roman"/>
                        </a:rPr>
                        <a:t>THD</a:t>
                      </a:r>
                      <a:endParaRPr lang="en-US" sz="20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spc="-25">
                          <a:latin typeface="Palatino Linotype"/>
                          <a:ea typeface="Times New Roman"/>
                          <a:cs typeface="Times New Roman"/>
                        </a:rPr>
                        <a:t>0.05%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spc="-25">
                          <a:latin typeface="Palatino Linotype"/>
                          <a:ea typeface="Times New Roman"/>
                          <a:cs typeface="Times New Roman"/>
                        </a:rPr>
                        <a:t>0.15%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spc="-25">
                          <a:latin typeface="Palatino Linotype"/>
                          <a:ea typeface="Times New Roman"/>
                          <a:cs typeface="Times New Roman"/>
                        </a:rPr>
                        <a:t>0.1%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spc="-25" dirty="0">
                          <a:latin typeface="Palatino Linotype"/>
                          <a:ea typeface="Times New Roman"/>
                          <a:cs typeface="Times New Roman"/>
                        </a:rPr>
                        <a:t>Power</a:t>
                      </a:r>
                      <a:endParaRPr lang="en-US" sz="2000" spc="-25" dirty="0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spc="-25">
                          <a:latin typeface="Palatino Linotype"/>
                          <a:ea typeface="Times New Roman"/>
                          <a:cs typeface="Times New Roman"/>
                        </a:rPr>
                        <a:t>30W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spc="-25" dirty="0">
                          <a:latin typeface="Palatino Linotype"/>
                          <a:ea typeface="Times New Roman"/>
                          <a:cs typeface="Times New Roman"/>
                        </a:rPr>
                        <a:t>50W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spc="-25">
                          <a:latin typeface="Palatino Linotype"/>
                          <a:ea typeface="Times New Roman"/>
                          <a:cs typeface="Times New Roman"/>
                        </a:rPr>
                        <a:t>35W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spc="-25">
                          <a:latin typeface="Palatino Linotype"/>
                          <a:ea typeface="Times New Roman"/>
                          <a:cs typeface="Times New Roman"/>
                        </a:rPr>
                        <a:t>Efficiency</a:t>
                      </a:r>
                      <a:endParaRPr lang="en-US" sz="20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spc="-25">
                          <a:latin typeface="Palatino Linotype"/>
                          <a:ea typeface="Times New Roman"/>
                          <a:cs typeface="Times New Roman"/>
                        </a:rPr>
                        <a:t>70%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spc="-25" dirty="0">
                          <a:latin typeface="Palatino Linotype"/>
                          <a:ea typeface="Times New Roman"/>
                          <a:cs typeface="Times New Roman"/>
                        </a:rPr>
                        <a:t>30%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spc="-25" dirty="0">
                          <a:latin typeface="Palatino Linotype"/>
                          <a:ea typeface="Times New Roman"/>
                          <a:cs typeface="Times New Roman"/>
                        </a:rPr>
                        <a:t>40%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spc="-25">
                          <a:latin typeface="Palatino Linotype"/>
                          <a:ea typeface="Times New Roman"/>
                          <a:cs typeface="Times New Roman"/>
                        </a:rPr>
                        <a:t>Cost</a:t>
                      </a:r>
                      <a:endParaRPr lang="en-US" sz="2000" spc="-25">
                        <a:latin typeface="Palatino Linotyp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spc="-25">
                          <a:latin typeface="Palatino Linotype"/>
                          <a:ea typeface="Times New Roman"/>
                          <a:cs typeface="Times New Roman"/>
                        </a:rPr>
                        <a:t>$250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spc="-25">
                          <a:latin typeface="Palatino Linotype"/>
                          <a:ea typeface="Times New Roman"/>
                          <a:cs typeface="Times New Roman"/>
                        </a:rPr>
                        <a:t>$120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spc="-25" dirty="0">
                          <a:latin typeface="Palatino Linotype"/>
                          <a:ea typeface="Times New Roman"/>
                          <a:cs typeface="Times New Roman"/>
                        </a:rPr>
                        <a:t>$100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09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CCF3854-959C-402E-93F4-769EB5DF03B5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23E8D03-4D7A-4B1F-AB9C-482BEBAD4076}"/>
              </a:ext>
            </a:extLst>
          </p:cNvPr>
          <p:cNvSpPr txBox="1">
            <a:spLocks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896FB6E-75AD-40B3-8BC8-F06A22268861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sz="2400"/>
              <a:t>A </a:t>
            </a:r>
            <a:r>
              <a:rPr lang="en-US" sz="2400" u="sng"/>
              <a:t>complete</a:t>
            </a:r>
            <a:r>
              <a:rPr lang="en-US" sz="2400"/>
              <a:t> requirements document will contain:</a:t>
            </a:r>
          </a:p>
          <a:p>
            <a:pPr eaLnBrk="1" hangingPunct="1"/>
            <a:r>
              <a:rPr lang="en-US" sz="2400"/>
              <a:t>Needs, Objectives, and Background (See Chapter 2).</a:t>
            </a:r>
          </a:p>
          <a:p>
            <a:pPr eaLnBrk="1" hangingPunct="1"/>
            <a:r>
              <a:rPr lang="en-US" sz="2400"/>
              <a:t>Requirements. </a:t>
            </a:r>
          </a:p>
          <a:p>
            <a:pPr lvl="1" eaLnBrk="1" hangingPunct="1"/>
            <a:r>
              <a:rPr lang="en-US" sz="2000"/>
              <a:t>marketing requirements</a:t>
            </a:r>
          </a:p>
          <a:p>
            <a:pPr lvl="1" eaLnBrk="1" hangingPunct="1"/>
            <a:r>
              <a:rPr lang="en-US" sz="2000"/>
              <a:t>engineering requirements</a:t>
            </a:r>
          </a:p>
          <a:p>
            <a:pPr lvl="2" eaLnBrk="1" hangingPunct="1"/>
            <a:r>
              <a:rPr lang="en-US" sz="1800"/>
              <a:t>Should be abstract, verifiable, and traceable</a:t>
            </a:r>
          </a:p>
          <a:p>
            <a:pPr lvl="2" eaLnBrk="1" hangingPunct="1"/>
            <a:r>
              <a:rPr lang="en-US" sz="1800"/>
              <a:t>Some maybe constraints</a:t>
            </a:r>
          </a:p>
          <a:p>
            <a:pPr lvl="2" eaLnBrk="1" hangingPunct="1"/>
            <a:r>
              <a:rPr lang="en-US" sz="1800"/>
              <a:t>Some may be standards</a:t>
            </a:r>
          </a:p>
          <a:p>
            <a:pPr lvl="1" eaLnBrk="1" hangingPunct="1"/>
            <a:r>
              <a:rPr lang="en-US" sz="2000"/>
              <a:t>Advanced analysis </a:t>
            </a:r>
          </a:p>
          <a:p>
            <a:pPr lvl="2" eaLnBrk="1" hangingPunct="1"/>
            <a:r>
              <a:rPr lang="en-US" sz="1800"/>
              <a:t>Engineering-marketing tradeoffs</a:t>
            </a:r>
          </a:p>
          <a:p>
            <a:pPr lvl="2" eaLnBrk="1" hangingPunct="1"/>
            <a:r>
              <a:rPr lang="en-US" sz="1800"/>
              <a:t>Engineering-engineering tradeoffs</a:t>
            </a:r>
          </a:p>
          <a:p>
            <a:pPr lvl="2" eaLnBrk="1" hangingPunct="1"/>
            <a:r>
              <a:rPr lang="en-US" sz="1800"/>
              <a:t>Benchmarks</a:t>
            </a:r>
          </a:p>
        </p:txBody>
      </p:sp>
      <p:sp>
        <p:nvSpPr>
          <p:cNvPr id="12902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3.6 Project Application: The Requirements Specification</a:t>
            </a:r>
          </a:p>
        </p:txBody>
      </p:sp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4F5CB8D-350C-4967-9F5F-20EC0584A720}" type="slidenum">
              <a:rPr lang="en-US" smtClean="0"/>
              <a:pPr/>
              <a:t>39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2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4013" y="271463"/>
              <a:ext cx="39687" cy="4762"/>
            </p14:xfrm>
          </p:contentPart>
        </mc:Choice>
        <mc:Fallback>
          <p:pic>
            <p:nvPicPr>
              <p:cNvPr id="102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800" y="261939"/>
                <a:ext cx="58113" cy="2381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5760" indent="-256032" eaLnBrk="1" fontAlgn="auto" hangingPunct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400" dirty="0"/>
              <a:t>By the end of this chapter, you should:</a:t>
            </a:r>
          </a:p>
          <a:p>
            <a:pPr marL="365760" indent="-256032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400" dirty="0"/>
              <a:t>Understand the properties of an engineering requirement and know how to develop well-formed requirements that meet the properties.</a:t>
            </a:r>
          </a:p>
          <a:p>
            <a:pPr marL="365760" indent="-256032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400" dirty="0"/>
              <a:t>Be familiar with engineering requirements that are commonly specified in electrical and computer systems.</a:t>
            </a:r>
          </a:p>
          <a:p>
            <a:pPr marL="365760" indent="-256032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400" dirty="0"/>
              <a:t>Understand the properties of the complete requirements specification, as well as knowing the steps to develop one.</a:t>
            </a:r>
          </a:p>
          <a:p>
            <a:pPr marL="365760" indent="-256032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400" dirty="0"/>
              <a:t>Be able to conduct advanced requirements analysis to identify tradeoffs.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dirty="0"/>
          </a:p>
        </p:txBody>
      </p:sp>
      <p:sp>
        <p:nvSpPr>
          <p:cNvPr id="2457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Chapter 3 – Learning Objectives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896FB6E-75AD-40B3-8BC8-F06A2226886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Properties of engineering requirements</a:t>
            </a:r>
          </a:p>
          <a:p>
            <a:pPr eaLnBrk="1" hangingPunct="1"/>
            <a:r>
              <a:rPr lang="en-US"/>
              <a:t>Examples of engineering requirements</a:t>
            </a:r>
          </a:p>
          <a:p>
            <a:pPr eaLnBrk="1" hangingPunct="1"/>
            <a:r>
              <a:rPr lang="en-US"/>
              <a:t>Properties of the Requirements Specification</a:t>
            </a:r>
          </a:p>
          <a:p>
            <a:pPr eaLnBrk="1" hangingPunct="1"/>
            <a:r>
              <a:rPr lang="en-US"/>
              <a:t>Advanced Requirements Analysis</a:t>
            </a:r>
          </a:p>
          <a:p>
            <a:pPr lvl="1" eaLnBrk="1" hangingPunct="1"/>
            <a:r>
              <a:rPr lang="en-US"/>
              <a:t>Tradeoff matrices</a:t>
            </a:r>
          </a:p>
          <a:p>
            <a:pPr lvl="1" eaLnBrk="1" hangingPunct="1"/>
            <a:r>
              <a:rPr lang="en-US"/>
              <a:t>Benchmarks</a:t>
            </a:r>
          </a:p>
        </p:txBody>
      </p:sp>
      <p:sp>
        <p:nvSpPr>
          <p:cNvPr id="1341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3.7 Summary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E1E004B-05F7-4481-B251-48FA2BB206A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3.1 Overview of Process [IEEE-STD 1233]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A306AD8-7BE4-419C-A481-745276DDFCA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7412" name="Picture 3" descr="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5" y="1828800"/>
            <a:ext cx="8867775" cy="329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/>
              <a:t>Marketing Requirement</a:t>
            </a:r>
          </a:p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eaLnBrk="1" hangingPunct="1">
              <a:buFont typeface="Wingdings" pitchFamily="2" charset="2"/>
              <a:buNone/>
            </a:pPr>
            <a:r>
              <a:rPr lang="en-US"/>
              <a:t>Engineering Requirement</a:t>
            </a:r>
          </a:p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eaLnBrk="1" hangingPunct="1">
              <a:buFont typeface="Wingdings" pitchFamily="2" charset="2"/>
              <a:buNone/>
            </a:pPr>
            <a:r>
              <a:rPr lang="en-US"/>
              <a:t>Requirements Specification</a:t>
            </a:r>
          </a:p>
        </p:txBody>
      </p:sp>
      <p:sp>
        <p:nvSpPr>
          <p:cNvPr id="2765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Definitions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C5A8CE8-375E-41CB-9A88-495A82FDBDA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b="1"/>
          </a:p>
          <a:p>
            <a:pPr algn="ctr" eaLnBrk="1" hangingPunct="1">
              <a:buFont typeface="Wingdings" pitchFamily="2" charset="2"/>
              <a:buNone/>
            </a:pPr>
            <a:endParaRPr lang="en-US" b="1"/>
          </a:p>
          <a:p>
            <a:pPr algn="ctr" eaLnBrk="1" hangingPunct="1">
              <a:buFont typeface="Wingdings" pitchFamily="2" charset="2"/>
              <a:buNone/>
            </a:pPr>
            <a:endParaRPr lang="en-US" b="1"/>
          </a:p>
          <a:p>
            <a:pPr algn="ctr" eaLnBrk="1" hangingPunct="1">
              <a:buFont typeface="Wingdings" pitchFamily="2" charset="2"/>
              <a:buNone/>
            </a:pPr>
            <a:endParaRPr lang="en-US" sz="3200" b="1"/>
          </a:p>
          <a:p>
            <a:pPr algn="ctr" eaLnBrk="1" hangingPunct="1">
              <a:buFont typeface="Wingdings" pitchFamily="2" charset="2"/>
              <a:buNone/>
            </a:pPr>
            <a:r>
              <a:rPr lang="en-US" sz="3200" b="1"/>
              <a:t>3.2 Engineering Requirements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86A2A48-8A14-4931-A5D5-AEAF5CE2FD8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/>
              <a:t>1) Abstract</a:t>
            </a:r>
          </a:p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eaLnBrk="1" hangingPunct="1">
              <a:buFont typeface="Wingdings" pitchFamily="2" charset="2"/>
              <a:buNone/>
            </a:pPr>
            <a:r>
              <a:rPr lang="en-US"/>
              <a:t>2) Verifiable</a:t>
            </a:r>
          </a:p>
        </p:txBody>
      </p:sp>
      <p:sp>
        <p:nvSpPr>
          <p:cNvPr id="286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Engineering Requirement Properties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AAA2718-EC96-4A3A-8CFD-87002A8ABB0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/>
              <a:t>3) Unambiguous</a:t>
            </a:r>
          </a:p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eaLnBrk="1" hangingPunct="1">
              <a:buFont typeface="Wingdings" pitchFamily="2" charset="2"/>
              <a:buNone/>
            </a:pPr>
            <a:r>
              <a:rPr lang="en-US"/>
              <a:t>4) Traceable</a:t>
            </a:r>
          </a:p>
        </p:txBody>
      </p:sp>
      <p:sp>
        <p:nvSpPr>
          <p:cNvPr id="665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Engineering Requirement Properties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7BF1F95-33F8-420A-9C90-4FF0D61CBF1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Theme" id="{3BCE4BD9-13F7-4DB4-9FF2-67F3F6EDB778}" vid="{990BAA93-6F0D-4F98-B684-F9FB25389E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defaultTheme</Template>
  <TotalTime>702</TotalTime>
  <Words>1788</Words>
  <Application>Microsoft Office PowerPoint</Application>
  <PresentationFormat>On-screen Show (4:3)</PresentationFormat>
  <Paragraphs>355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Lucida Sans Unicode</vt:lpstr>
      <vt:lpstr>Palatino Linotype</vt:lpstr>
      <vt:lpstr>Symbol</vt:lpstr>
      <vt:lpstr>Times New Roman</vt:lpstr>
      <vt:lpstr>Verdana</vt:lpstr>
      <vt:lpstr>Wingdings</vt:lpstr>
      <vt:lpstr>Wingdings 2</vt:lpstr>
      <vt:lpstr>Wingdings 3</vt:lpstr>
      <vt:lpstr>defaultTheme</vt:lpstr>
      <vt:lpstr>Chapter 3 – The Requirements Specification</vt:lpstr>
      <vt:lpstr>Motivation – A Real Job Advertisement</vt:lpstr>
      <vt:lpstr>What came first?</vt:lpstr>
      <vt:lpstr>Chapter 3 – Learning Objectives</vt:lpstr>
      <vt:lpstr>3.1 Overview of Process [IEEE-STD 1233]</vt:lpstr>
      <vt:lpstr>Definitions</vt:lpstr>
      <vt:lpstr>PowerPoint Presentation</vt:lpstr>
      <vt:lpstr>Engineering Requirement Properties</vt:lpstr>
      <vt:lpstr>Engineering Requirement Properties</vt:lpstr>
      <vt:lpstr>Example</vt:lpstr>
      <vt:lpstr>Example</vt:lpstr>
      <vt:lpstr>Example</vt:lpstr>
      <vt:lpstr>Example</vt:lpstr>
      <vt:lpstr>A Fifth Property - Realism</vt:lpstr>
      <vt:lpstr>Constraints</vt:lpstr>
      <vt:lpstr>Standards</vt:lpstr>
      <vt:lpstr>Identifying Engineering Requirements</vt:lpstr>
      <vt:lpstr>Engineering Requirement Examples</vt:lpstr>
      <vt:lpstr>Engineering Requirement Examples</vt:lpstr>
      <vt:lpstr>Engineering Requirement Examples</vt:lpstr>
      <vt:lpstr>PowerPoint Presentation</vt:lpstr>
      <vt:lpstr>Requirements Specification</vt:lpstr>
      <vt:lpstr>Properties of the Requirements Specification</vt:lpstr>
      <vt:lpstr>Properties of the Requirements Specification</vt:lpstr>
      <vt:lpstr>Validation</vt:lpstr>
      <vt:lpstr>How do you VALIDATE requirements? </vt:lpstr>
      <vt:lpstr>Mapping (Audio Amplifier)</vt:lpstr>
      <vt:lpstr>Mapping (Audio Amplifier)</vt:lpstr>
      <vt:lpstr>More Mapping, cont’d</vt:lpstr>
      <vt:lpstr>Mapping, cont’d</vt:lpstr>
      <vt:lpstr>3.4 Case Study: Car Audio Amp</vt:lpstr>
      <vt:lpstr>Case Study, cont’d</vt:lpstr>
      <vt:lpstr>Case Study: iPod Hands Free</vt:lpstr>
      <vt:lpstr>Case Study, cont’d</vt:lpstr>
      <vt:lpstr>PowerPoint Presentation</vt:lpstr>
      <vt:lpstr>Engineering-Marketing Matrix</vt:lpstr>
      <vt:lpstr>Engineering Tradeoff Matrix</vt:lpstr>
      <vt:lpstr>Competitive Benchmarks</vt:lpstr>
      <vt:lpstr>3.6 Project Application: The Requirements Specification</vt:lpstr>
      <vt:lpstr>3.7 Summary</vt:lpstr>
    </vt:vector>
  </TitlesOfParts>
  <Company>Penn State Erie, The Behrend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Coulston, Christopher CIV USNA Annapolis</dc:creator>
  <cp:lastModifiedBy>Coulston, Christopher CIV USNA Annapolis</cp:lastModifiedBy>
  <cp:revision>44</cp:revision>
  <dcterms:created xsi:type="dcterms:W3CDTF">2003-09-10T19:09:27Z</dcterms:created>
  <dcterms:modified xsi:type="dcterms:W3CDTF">2024-09-09T13:42:38Z</dcterms:modified>
</cp:coreProperties>
</file>