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2" r:id="rId1"/>
  </p:sldMasterIdLst>
  <p:notesMasterIdLst>
    <p:notesMasterId r:id="rId32"/>
  </p:notesMasterIdLst>
  <p:sldIdLst>
    <p:sldId id="387" r:id="rId2"/>
    <p:sldId id="389" r:id="rId3"/>
    <p:sldId id="305" r:id="rId4"/>
    <p:sldId id="269" r:id="rId5"/>
    <p:sldId id="392" r:id="rId6"/>
    <p:sldId id="357" r:id="rId7"/>
    <p:sldId id="270" r:id="rId8"/>
    <p:sldId id="393" r:id="rId9"/>
    <p:sldId id="359" r:id="rId10"/>
    <p:sldId id="390" r:id="rId11"/>
    <p:sldId id="391" r:id="rId12"/>
    <p:sldId id="360" r:id="rId13"/>
    <p:sldId id="361" r:id="rId14"/>
    <p:sldId id="363" r:id="rId15"/>
    <p:sldId id="388" r:id="rId16"/>
    <p:sldId id="365" r:id="rId17"/>
    <p:sldId id="366" r:id="rId18"/>
    <p:sldId id="367" r:id="rId19"/>
    <p:sldId id="384" r:id="rId20"/>
    <p:sldId id="385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71" r:id="rId30"/>
    <p:sldId id="386" r:id="rId3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3300"/>
    <a:srgbClr val="C4C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34" autoAdjust="0"/>
    <p:restoredTop sz="94692" autoAdjust="0"/>
  </p:normalViewPr>
  <p:slideViewPr>
    <p:cSldViewPr>
      <p:cViewPr varScale="1">
        <p:scale>
          <a:sx n="113" d="100"/>
          <a:sy n="113" d="100"/>
        </p:scale>
        <p:origin x="144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7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F6289281-C26D-49C2-86F4-EF64F9A4D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>
          <a:xfrm>
            <a:off x="6248400" y="6408738"/>
            <a:ext cx="239871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810000" y="6408738"/>
            <a:ext cx="23510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BCBF7D0-78AA-4DD6-BFFD-D9F71E028FD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 rtlCol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0B1B5-030B-4D14-9CF1-97C98333E4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2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924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295400"/>
            <a:ext cx="7693025" cy="4791075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DE491-442E-4C2D-92CB-E9F8A0CB19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2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4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C89783D-C5EF-49EB-BB55-1626390CA7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7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09600" y="533400"/>
            <a:ext cx="8077200" cy="1829761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/>
              <a:t>Chapter 5 – Functional Decomposition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Functional Decomposition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9173215-0CE0-4D27-8B4B-1801975342B2}" type="slidenum">
              <a:rPr lang="en-US" smtClean="0">
                <a:latin typeface="Arial" charset="0"/>
              </a:rPr>
              <a:pPr/>
              <a:t>10</a:t>
            </a:fld>
            <a:endParaRPr lang="en-US">
              <a:latin typeface="Arial" charset="0"/>
            </a:endParaRPr>
          </a:p>
        </p:txBody>
      </p:sp>
      <p:sp>
        <p:nvSpPr>
          <p:cNvPr id="19460" name="Rectangle 7"/>
          <p:cNvSpPr>
            <a:spLocks noChangeArrowheads="1"/>
          </p:cNvSpPr>
          <p:nvPr/>
        </p:nvSpPr>
        <p:spPr bwMode="auto">
          <a:xfrm>
            <a:off x="838200" y="1219200"/>
            <a:ext cx="7772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2800">
                <a:solidFill>
                  <a:srgbClr val="000000"/>
                </a:solidFill>
              </a:rPr>
              <a:t>Recursively divide and conquer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</a:pPr>
            <a:r>
              <a:rPr lang="en-US" sz="2400">
                <a:solidFill>
                  <a:srgbClr val="000000"/>
                </a:solidFill>
              </a:rPr>
              <a:t>Split a module into several submodules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</a:pPr>
            <a:r>
              <a:rPr lang="en-US" sz="2400">
                <a:solidFill>
                  <a:srgbClr val="000000"/>
                </a:solidFill>
              </a:rPr>
              <a:t>Define the input, output, and behavior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</a:pPr>
            <a:r>
              <a:rPr lang="en-US" sz="2400">
                <a:solidFill>
                  <a:srgbClr val="000000"/>
                </a:solidFill>
              </a:rPr>
              <a:t>Stop when you reach realizable components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en-US" sz="2800">
              <a:solidFill>
                <a:srgbClr val="000000"/>
              </a:solidFill>
            </a:endParaRPr>
          </a:p>
        </p:txBody>
      </p:sp>
      <p:pic>
        <p:nvPicPr>
          <p:cNvPr id="19461" name="Picture 9" descr="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975" y="3200400"/>
            <a:ext cx="86074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125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Program menu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D077-B8D0-4896-A0AB-07AB33FCEFED}" type="slidenum">
              <a:rPr lang="en-US"/>
              <a:pPr/>
              <a:t>11</a:t>
            </a:fld>
            <a:endParaRPr lang="en-US"/>
          </a:p>
        </p:txBody>
      </p:sp>
      <p:pic>
        <p:nvPicPr>
          <p:cNvPr id="1812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143000"/>
            <a:ext cx="5257800" cy="487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The design process is iterative</a:t>
            </a:r>
          </a:p>
          <a:p>
            <a:pPr eaLnBrk="1" hangingPunct="1"/>
            <a:r>
              <a:rPr lang="en-US" sz="2800"/>
              <a:t>Upfront time saves redesign time later</a:t>
            </a:r>
          </a:p>
          <a:p>
            <a:pPr eaLnBrk="1" hangingPunct="1"/>
            <a:r>
              <a:rPr lang="en-US" sz="2800"/>
              <a:t>Submodules should have similar complexity</a:t>
            </a:r>
          </a:p>
          <a:p>
            <a:pPr eaLnBrk="1" hangingPunct="1"/>
            <a:r>
              <a:rPr lang="en-US" sz="2800"/>
              <a:t>Precise input, output, and behavior specifications</a:t>
            </a:r>
          </a:p>
          <a:p>
            <a:pPr eaLnBrk="1" hangingPunct="1"/>
            <a:r>
              <a:rPr lang="en-US" sz="2800"/>
              <a:t>Look for innovation</a:t>
            </a:r>
          </a:p>
          <a:p>
            <a:pPr eaLnBrk="1" hangingPunct="1"/>
            <a:r>
              <a:rPr lang="en-US" sz="2800"/>
              <a:t>Don’t decompose </a:t>
            </a:r>
            <a:r>
              <a:rPr lang="en-US" sz="2800" i="1"/>
              <a:t>ad infinitium</a:t>
            </a:r>
          </a:p>
          <a:p>
            <a:pPr eaLnBrk="1" hangingPunct="1"/>
            <a:r>
              <a:rPr lang="en-US" sz="2800"/>
              <a:t>Use suitable abstraction to describe submodules</a:t>
            </a:r>
          </a:p>
          <a:p>
            <a:pPr eaLnBrk="1" hangingPunct="1"/>
            <a:endParaRPr lang="en-US"/>
          </a:p>
        </p:txBody>
      </p:sp>
      <p:sp>
        <p:nvSpPr>
          <p:cNvPr id="922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5.3 Guidance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A7B14C0-87EF-43E1-B273-CB28A0F5BB08}" type="slidenum">
              <a:rPr lang="en-US" smtClean="0">
                <a:latin typeface="Arial" charset="0"/>
              </a:rPr>
              <a:pPr/>
              <a:t>12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Look at how it has been done before</a:t>
            </a:r>
          </a:p>
          <a:p>
            <a:pPr eaLnBrk="1" hangingPunct="1"/>
            <a:r>
              <a:rPr lang="en-US" sz="2800"/>
              <a:t>Use existing technology</a:t>
            </a:r>
          </a:p>
          <a:p>
            <a:pPr eaLnBrk="1" hangingPunct="1"/>
            <a:r>
              <a:rPr lang="en-US" sz="2800"/>
              <a:t>Keep it simple</a:t>
            </a:r>
          </a:p>
          <a:p>
            <a:pPr eaLnBrk="1" hangingPunct="1"/>
            <a:r>
              <a:rPr lang="en-US" sz="2800"/>
              <a:t>Communicate results</a:t>
            </a:r>
          </a:p>
        </p:txBody>
      </p:sp>
      <p:sp>
        <p:nvSpPr>
          <p:cNvPr id="102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Guidance, continued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060FBE0-BFDD-42BC-9F1E-E2513D4EF561}" type="slidenum">
              <a:rPr lang="en-US" smtClean="0">
                <a:latin typeface="Arial" charset="0"/>
              </a:rPr>
              <a:pPr/>
              <a:t>13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/>
              <a:t>The system must</a:t>
            </a:r>
          </a:p>
          <a:p>
            <a:pPr eaLnBrk="1" hangingPunct="1"/>
            <a:r>
              <a:rPr lang="en-US" sz="2800"/>
              <a:t>Accept an audio input signal source with a maximum input voltage of 0.5V peak.</a:t>
            </a:r>
          </a:p>
          <a:p>
            <a:pPr eaLnBrk="1" hangingPunct="1"/>
            <a:r>
              <a:rPr lang="en-US" sz="2800"/>
              <a:t>Have adjustable volume control between zero volume and the maximum volume level.</a:t>
            </a:r>
          </a:p>
          <a:p>
            <a:pPr eaLnBrk="1" hangingPunct="1"/>
            <a:r>
              <a:rPr lang="en-US" sz="2800"/>
              <a:t>Deliver a maximum of 50W to an 8</a:t>
            </a:r>
            <a:r>
              <a:rPr lang="en-US" sz="2800">
                <a:sym typeface="Symbol" pitchFamily="18" charset="2"/>
              </a:rPr>
              <a:t></a:t>
            </a:r>
            <a:r>
              <a:rPr lang="en-US" sz="2800"/>
              <a:t> speaker.</a:t>
            </a:r>
          </a:p>
          <a:p>
            <a:pPr eaLnBrk="1" hangingPunct="1"/>
            <a:r>
              <a:rPr lang="en-US" sz="2800"/>
              <a:t>Be powered by a standard 120V 60Hz AC outlet. </a:t>
            </a:r>
          </a:p>
        </p:txBody>
      </p:sp>
      <p:sp>
        <p:nvSpPr>
          <p:cNvPr id="1126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5.4 Application: Audio Power Amplifier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A8656D1-173B-48D8-99FA-20E75D4EFF73}" type="slidenum">
              <a:rPr lang="en-US" smtClean="0">
                <a:latin typeface="Arial" charset="0"/>
              </a:rPr>
              <a:pPr/>
              <a:t>14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73" name="Picture 4" descr="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90600" y="4343400"/>
            <a:ext cx="7239000" cy="1443038"/>
          </a:xfr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Level 0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010EC58-C4B0-4998-875D-185688330D48}" type="slidenum">
              <a:rPr lang="en-US" smtClean="0">
                <a:latin typeface="Arial" charset="0"/>
              </a:rPr>
              <a:pPr/>
              <a:t>15</a:t>
            </a:fld>
            <a:endParaRPr lang="en-US">
              <a:latin typeface="Arial" charset="0"/>
            </a:endParaRPr>
          </a:p>
        </p:txBody>
      </p:sp>
      <p:graphicFrame>
        <p:nvGraphicFramePr>
          <p:cNvPr id="7" name="Group 104"/>
          <p:cNvGraphicFramePr>
            <a:graphicFrameLocks/>
          </p:cNvGraphicFramePr>
          <p:nvPr/>
        </p:nvGraphicFramePr>
        <p:xfrm>
          <a:off x="457200" y="1295400"/>
          <a:ext cx="8229601" cy="2965986"/>
        </p:xfrm>
        <a:graphic>
          <a:graphicData uri="http://schemas.openxmlformats.org/drawingml/2006/table">
            <a:tbl>
              <a:tblPr/>
              <a:tblGrid>
                <a:gridCol w="1885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7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Module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Audio Power Amplifier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9866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Inputs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>
                          <a:tab pos="1603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Audio input signal: 0.5V peak.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>
                          <a:tab pos="1603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Power: 120 volts AC rms, 60Hz.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>
                          <a:tab pos="1603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User volume control: variable control.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7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Outputs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>
                          <a:tab pos="1603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Audio output signal: </a:t>
                      </a: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?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V peak value.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833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Functionality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Amplify the input signal to produce a 50W maximum output signal. The amplification should have variable user control. The output volume should be variable between no volume and a maximum volume level.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 descr="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2400" y="1524000"/>
            <a:ext cx="8878888" cy="3890963"/>
          </a:xfrm>
          <a:noFill/>
        </p:spPr>
      </p:pic>
      <p:sp>
        <p:nvSpPr>
          <p:cNvPr id="1331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Level 1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F60D1C4-E659-4249-8985-A71735280AD7}" type="slidenum">
              <a:rPr lang="en-US" smtClean="0">
                <a:latin typeface="Arial" charset="0"/>
              </a:rPr>
              <a:pPr/>
              <a:t>16</a:t>
            </a:fld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Level 1 – Buffer amp</a:t>
            </a:r>
          </a:p>
        </p:txBody>
      </p:sp>
      <p:graphicFrame>
        <p:nvGraphicFramePr>
          <p:cNvPr id="140347" name="Group 59"/>
          <p:cNvGraphicFramePr>
            <a:graphicFrameLocks noGrp="1"/>
          </p:cNvGraphicFramePr>
          <p:nvPr>
            <p:ph type="tbl" idx="1"/>
          </p:nvPr>
        </p:nvGraphicFramePr>
        <p:xfrm>
          <a:off x="990600" y="2286000"/>
          <a:ext cx="6781800" cy="22860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Module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Buffer Amplifier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Inputs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Char char="-"/>
                        <a:tabLst>
                          <a:tab pos="1603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Audio input signal: 0.5V peak.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Char char="-"/>
                        <a:tabLst>
                          <a:tab pos="1603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Power: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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25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V DC.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Outputs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Char char="-"/>
                        <a:tabLst>
                          <a:tab pos="1603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Audio signal: 0.5V peak.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Functionality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Buffer the input signal and provide unity voltage gain. It should have an input resistance &gt;</a:t>
                      </a: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1M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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and an output resistance &lt;</a:t>
                      </a: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100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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.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6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0FB2537-0538-45CA-9FA9-C1A6AF12C31E}" type="slidenum">
              <a:rPr lang="en-US" smtClean="0">
                <a:latin typeface="Arial" charset="0"/>
              </a:rPr>
              <a:pPr/>
              <a:t>17</a:t>
            </a:fld>
            <a:endParaRPr lang="en-US">
              <a:latin typeface="Arial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F1B86A6-6B52-4096-BA84-8B24618A5167}"/>
              </a:ext>
            </a:extLst>
          </p:cNvPr>
          <p:cNvSpPr txBox="1">
            <a:spLocks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7F60D1C4-E659-4249-8985-A71735280AD7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Level 1 – High gain amp</a:t>
            </a:r>
          </a:p>
        </p:txBody>
      </p:sp>
      <p:graphicFrame>
        <p:nvGraphicFramePr>
          <p:cNvPr id="145465" name="Group 57"/>
          <p:cNvGraphicFramePr>
            <a:graphicFrameLocks noGrp="1"/>
          </p:cNvGraphicFramePr>
          <p:nvPr>
            <p:ph type="tbl" idx="1"/>
          </p:nvPr>
        </p:nvGraphicFramePr>
        <p:xfrm>
          <a:off x="381000" y="1828800"/>
          <a:ext cx="8150225" cy="3030538"/>
        </p:xfrm>
        <a:graphic>
          <a:graphicData uri="http://schemas.openxmlformats.org/drawingml/2006/table">
            <a:tbl>
              <a:tblPr/>
              <a:tblGrid>
                <a:gridCol w="177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4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344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Module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High Gain Amplifier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686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Inputs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Char char="-"/>
                        <a:tabLst>
                          <a:tab pos="1603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Audio input signal: 0.5V peak.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Char char="-"/>
                        <a:tabLst>
                          <a:tab pos="1603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User volume control: variable control.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Char char="-"/>
                        <a:tabLst>
                          <a:tab pos="1603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Power: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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25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V DC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474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Outputs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Char char="-"/>
                        <a:tabLst>
                          <a:tab pos="160338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Audio signal: </a:t>
                      </a: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20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V peak.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686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Functionality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Provide an adjustable voltage gain, between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 and 40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. It should have an input resistance &gt;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100k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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and an output resistance &lt;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100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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6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36F8970-92F2-4C17-8E1C-66E336946B97}" type="slidenum">
              <a:rPr lang="en-US" smtClean="0">
                <a:latin typeface="Arial" charset="0"/>
              </a:rPr>
              <a:pPr/>
              <a:t>18</a:t>
            </a:fld>
            <a:endParaRPr lang="en-US">
              <a:latin typeface="Arial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5CF1D-0DE7-4936-81EC-7D547A079034}"/>
              </a:ext>
            </a:extLst>
          </p:cNvPr>
          <p:cNvSpPr txBox="1">
            <a:spLocks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7F60D1C4-E659-4249-8985-A71735280AD7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Electronics Design</a:t>
            </a:r>
          </a:p>
          <a:p>
            <a:pPr eaLnBrk="1" hangingPunct="1"/>
            <a:r>
              <a:rPr lang="en-US"/>
              <a:t>Digital Design</a:t>
            </a:r>
          </a:p>
          <a:p>
            <a:pPr eaLnBrk="1" hangingPunct="1"/>
            <a:r>
              <a:rPr lang="en-US"/>
              <a:t>Software Design</a:t>
            </a:r>
          </a:p>
          <a:p>
            <a:pPr eaLnBrk="1" hangingPunct="1"/>
            <a:r>
              <a:rPr lang="en-US"/>
              <a:t>See the book for more in-depth examples</a:t>
            </a:r>
          </a:p>
        </p:txBody>
      </p:sp>
      <p:sp>
        <p:nvSpPr>
          <p:cNvPr id="1638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Application Domains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3F17577-081E-43F4-A198-8D328A7BEA1C}" type="slidenum">
              <a:rPr lang="en-US" smtClean="0">
                <a:latin typeface="Arial" charset="0"/>
              </a:rPr>
              <a:pPr/>
              <a:t>19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for DESIGN!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6023-D8C6-461F-B713-0CF83F969676}" type="slidenum">
              <a:rPr lang="en-US"/>
              <a:pPr/>
              <a:t>2</a:t>
            </a:fld>
            <a:endParaRPr lang="en-US"/>
          </a:p>
        </p:txBody>
      </p:sp>
      <p:pic>
        <p:nvPicPr>
          <p:cNvPr id="182276" name="Picture 4" descr="dilbert%208-18-2004%20product%20design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2209800"/>
            <a:ext cx="8661400" cy="303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  <a:buFont typeface="Wingdings" pitchFamily="2" charset="2"/>
              <a:buNone/>
            </a:pPr>
            <a:r>
              <a:rPr lang="en-US" sz="2400"/>
              <a:t>The system must</a:t>
            </a:r>
          </a:p>
          <a:p>
            <a:pPr eaLnBrk="1" hangingPunct="1">
              <a:spcAft>
                <a:spcPts val="600"/>
              </a:spcAft>
            </a:pPr>
            <a:r>
              <a:rPr lang="en-US" sz="2400"/>
              <a:t>Measure temperature between 0 and 200</a:t>
            </a:r>
            <a:r>
              <a:rPr lang="en-US" sz="2400">
                <a:sym typeface="Symbol" pitchFamily="18" charset="2"/>
              </a:rPr>
              <a:t></a:t>
            </a:r>
            <a:r>
              <a:rPr lang="en-US" sz="2400"/>
              <a:t>C.</a:t>
            </a:r>
          </a:p>
          <a:p>
            <a:pPr eaLnBrk="1" hangingPunct="1">
              <a:spcAft>
                <a:spcPts val="600"/>
              </a:spcAft>
            </a:pPr>
            <a:r>
              <a:rPr lang="en-US" sz="2400"/>
              <a:t>Have an accuracy of 0.4% of full scale.</a:t>
            </a:r>
          </a:p>
          <a:p>
            <a:pPr eaLnBrk="1" hangingPunct="1">
              <a:spcAft>
                <a:spcPts val="600"/>
              </a:spcAft>
            </a:pPr>
            <a:r>
              <a:rPr lang="en-US" sz="2400"/>
              <a:t>Display the temperature digitally, including one digit beyond the decimal point.</a:t>
            </a:r>
          </a:p>
          <a:p>
            <a:pPr eaLnBrk="1" hangingPunct="1">
              <a:spcAft>
                <a:spcPts val="600"/>
              </a:spcAft>
            </a:pPr>
            <a:r>
              <a:rPr lang="en-US" sz="2400"/>
              <a:t>Be powered by a standard 120V 60Hz AC outlet.</a:t>
            </a:r>
          </a:p>
          <a:p>
            <a:pPr eaLnBrk="1" hangingPunct="1">
              <a:spcAft>
                <a:spcPts val="600"/>
              </a:spcAft>
            </a:pPr>
            <a:r>
              <a:rPr lang="en-US" sz="2400"/>
              <a:t>Use an RTD (thermal resistive device) that has an accuracy of 0.55</a:t>
            </a:r>
            <a:r>
              <a:rPr lang="en-US" sz="2400">
                <a:sym typeface="Symbol" pitchFamily="18" charset="2"/>
              </a:rPr>
              <a:t></a:t>
            </a:r>
            <a:r>
              <a:rPr lang="en-US" sz="2400"/>
              <a:t>C over the range. The resistance of the RTD varies linearly with temperature from 100Ω at 0</a:t>
            </a:r>
            <a:r>
              <a:rPr lang="en-US" sz="2400">
                <a:sym typeface="Symbol" pitchFamily="18" charset="2"/>
              </a:rPr>
              <a:t></a:t>
            </a:r>
            <a:r>
              <a:rPr lang="en-US" sz="2400"/>
              <a:t>C to 178Ω at 200</a:t>
            </a:r>
            <a:r>
              <a:rPr lang="en-US" sz="2400">
                <a:sym typeface="Symbol" pitchFamily="18" charset="2"/>
              </a:rPr>
              <a:t></a:t>
            </a:r>
            <a:r>
              <a:rPr lang="en-US" sz="2400"/>
              <a:t>C. </a:t>
            </a:r>
          </a:p>
        </p:txBody>
      </p:sp>
      <p:sp>
        <p:nvSpPr>
          <p:cNvPr id="17413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5.7 Example: Thermometer Design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FF34407-612E-45D1-80BD-C314EA1EF8A0}" type="slidenum">
              <a:rPr lang="en-US" smtClean="0">
                <a:latin typeface="Arial" charset="0"/>
              </a:rPr>
              <a:pPr/>
              <a:t>20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/>
          </a:p>
        </p:txBody>
      </p:sp>
      <p:sp>
        <p:nvSpPr>
          <p:cNvPr id="1843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Level 0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DAF7D58-959C-44EB-A84C-75A0697385CE}" type="slidenum">
              <a:rPr lang="en-US" smtClean="0">
                <a:latin typeface="Arial" charset="0"/>
              </a:rPr>
              <a:pPr/>
              <a:t>21</a:t>
            </a:fld>
            <a:endParaRPr lang="en-US">
              <a:latin typeface="Arial" charset="0"/>
            </a:endParaRPr>
          </a:p>
        </p:txBody>
      </p:sp>
      <p:pic>
        <p:nvPicPr>
          <p:cNvPr id="29701" name="Picture 4" descr="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819400"/>
            <a:ext cx="6934200" cy="178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AutoShape 5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Level 0</a:t>
            </a:r>
          </a:p>
        </p:txBody>
      </p:sp>
      <p:graphicFrame>
        <p:nvGraphicFramePr>
          <p:cNvPr id="159798" name="Group 54"/>
          <p:cNvGraphicFramePr>
            <a:graphicFrameLocks noGrp="1"/>
          </p:cNvGraphicFramePr>
          <p:nvPr>
            <p:ph type="tbl" idx="1"/>
          </p:nvPr>
        </p:nvGraphicFramePr>
        <p:xfrm>
          <a:off x="685800" y="1447800"/>
          <a:ext cx="7924800" cy="4191000"/>
        </p:xfrm>
        <a:graphic>
          <a:graphicData uri="http://schemas.openxmlformats.org/drawingml/2006/table">
            <a:tbl>
              <a:tblPr/>
              <a:tblGrid>
                <a:gridCol w="160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5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596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Module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Digital Thermometer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8446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Inputs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Char char="-"/>
                        <a:tabLst>
                          <a:tab pos="87313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Ambient temperature: 0-200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  <a:sym typeface="Symbol" pitchFamily="18" charset="2"/>
                        </a:rPr>
                        <a:t>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C.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Char char="-"/>
                        <a:tabLst>
                          <a:tab pos="87313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  <a:sym typeface="Symbol" pitchFamily="18" charset="2"/>
                        </a:rPr>
                        <a:t>Power: 120V AC power.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3297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Outputs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Char char="-"/>
                        <a:tabLst>
                          <a:tab pos="87313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Digital temperature display: A four digit display, including one digit beyond the decimal point.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3297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Functionality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Displays temperature on digital readout with an accuracy of 0.4% of full scale.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7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BD2003F-589D-4C0B-AF78-2391CB530CC2}" type="slidenum">
              <a:rPr lang="en-US" smtClean="0">
                <a:latin typeface="Arial" charset="0"/>
              </a:rPr>
              <a:pPr/>
              <a:t>22</a:t>
            </a:fld>
            <a:endParaRPr lang="en-US">
              <a:latin typeface="Arial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367BBD7-EC34-4BDB-9C4B-136587F90F41}"/>
              </a:ext>
            </a:extLst>
          </p:cNvPr>
          <p:cNvSpPr txBox="1">
            <a:spLocks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7F60D1C4-E659-4249-8985-A71735280AD7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Level 1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7B8490-9446-446F-9C1D-B3B625077D9E}" type="slidenum">
              <a:rPr lang="en-US" smtClean="0">
                <a:latin typeface="Arial" charset="0"/>
              </a:rPr>
              <a:pPr/>
              <a:t>23</a:t>
            </a:fld>
            <a:endParaRPr lang="en-US">
              <a:latin typeface="Arial" charset="0"/>
            </a:endParaRPr>
          </a:p>
        </p:txBody>
      </p:sp>
      <p:pic>
        <p:nvPicPr>
          <p:cNvPr id="31748" name="Picture 4" descr="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981200"/>
            <a:ext cx="8756650" cy="29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Level 1</a:t>
            </a:r>
          </a:p>
        </p:txBody>
      </p:sp>
      <p:graphicFrame>
        <p:nvGraphicFramePr>
          <p:cNvPr id="162870" name="Group 54"/>
          <p:cNvGraphicFramePr>
            <a:graphicFrameLocks noGrp="1"/>
          </p:cNvGraphicFramePr>
          <p:nvPr>
            <p:ph type="tbl" idx="1"/>
          </p:nvPr>
        </p:nvGraphicFramePr>
        <p:xfrm>
          <a:off x="609600" y="1295400"/>
          <a:ext cx="8150225" cy="4191000"/>
        </p:xfrm>
        <a:graphic>
          <a:graphicData uri="http://schemas.openxmlformats.org/drawingml/2006/table">
            <a:tbl>
              <a:tblPr/>
              <a:tblGrid>
                <a:gridCol w="1654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5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8069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Module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Temperature Conversion Unit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085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Inputs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Char char="-"/>
                        <a:tabLst>
                          <a:tab pos="87313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Ambient temperature: 0-200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  <a:sym typeface="Symbol" pitchFamily="18" charset="2"/>
                        </a:rPr>
                        <a:t>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C.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Char char="-"/>
                        <a:tabLst>
                          <a:tab pos="87313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  <a:sym typeface="Symbol" pitchFamily="18" charset="2"/>
                        </a:rPr>
                        <a:t>Power: </a:t>
                      </a: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  <a:sym typeface="Symbol" pitchFamily="18" charset="2"/>
                        </a:rPr>
                        <a:t>?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  <a:sym typeface="Symbol" pitchFamily="18" charset="2"/>
                        </a:rPr>
                        <a:t>V DC (to power the electronics).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8069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Outputs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Char char="-"/>
                        <a:tabLst>
                          <a:tab pos="87313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: temperature proportional voltage. V</a:t>
                      </a:r>
                      <a:r>
                        <a:rPr kumimoji="0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= </a:t>
                      </a: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α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T, and ranges from </a:t>
                      </a: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?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 to </a:t>
                      </a: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?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V.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4007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Functionality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Produces an output voltage that is linearly proportional to temperature. It must achieve an accuracy of </a:t>
                      </a: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?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%.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7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173C8F0-407C-4237-ABCF-44EC2AE14FA6}" type="slidenum">
              <a:rPr lang="en-US" smtClean="0">
                <a:latin typeface="Arial" charset="0"/>
              </a:rPr>
              <a:pPr/>
              <a:t>24</a:t>
            </a:fld>
            <a:endParaRPr lang="en-US">
              <a:latin typeface="Arial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4A88E97-FE5F-4CA4-99EC-E5CEDC13706E}"/>
              </a:ext>
            </a:extLst>
          </p:cNvPr>
          <p:cNvSpPr txBox="1">
            <a:spLocks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7F60D1C4-E659-4249-8985-A71735280AD7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Level 1</a:t>
            </a:r>
          </a:p>
        </p:txBody>
      </p:sp>
      <p:graphicFrame>
        <p:nvGraphicFramePr>
          <p:cNvPr id="164917" name="Group 53"/>
          <p:cNvGraphicFramePr>
            <a:graphicFrameLocks noGrp="1"/>
          </p:cNvGraphicFramePr>
          <p:nvPr>
            <p:ph type="tbl" idx="1"/>
          </p:nvPr>
        </p:nvGraphicFramePr>
        <p:xfrm>
          <a:off x="381000" y="1295400"/>
          <a:ext cx="8226425" cy="4114802"/>
        </p:xfrm>
        <a:graphic>
          <a:graphicData uri="http://schemas.openxmlformats.org/drawingml/2006/table">
            <a:tbl>
              <a:tblPr/>
              <a:tblGrid>
                <a:gridCol w="1668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7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8649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</a:b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Module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A/D Converter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1721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Inputs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Char char="-"/>
                        <a:tabLst>
                          <a:tab pos="889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: voltage proportional to temperature that ranges from </a:t>
                      </a: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?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 to </a:t>
                      </a: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?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V.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Char char="-"/>
                        <a:tabLst>
                          <a:tab pos="889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Power: </a:t>
                      </a: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?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V DC.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216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Outputs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Char char="-"/>
                        <a:tabLst>
                          <a:tab pos="889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N-1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 -b</a:t>
                      </a:r>
                      <a:r>
                        <a:rPr kumimoji="0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: </a:t>
                      </a: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?-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bit binary representation of V</a:t>
                      </a:r>
                      <a:r>
                        <a:rPr kumimoji="0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.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2216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Functionality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Converts analog input to binary digital output.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8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D3AC002-804E-47D7-8CD4-802A8D5FBE44}" type="slidenum">
              <a:rPr lang="en-US" smtClean="0">
                <a:latin typeface="Arial" charset="0"/>
              </a:rPr>
              <a:pPr/>
              <a:t>25</a:t>
            </a:fld>
            <a:endParaRPr lang="en-US">
              <a:latin typeface="Arial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6AA97A-A775-4A9D-8B08-DF027C2CC1C4}"/>
              </a:ext>
            </a:extLst>
          </p:cNvPr>
          <p:cNvSpPr txBox="1">
            <a:spLocks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7F60D1C4-E659-4249-8985-A71735280AD7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/>
              <a:t>How would you determine the unknown details in the previous 2 slides?</a:t>
            </a:r>
          </a:p>
        </p:txBody>
      </p:sp>
      <p:sp>
        <p:nvSpPr>
          <p:cNvPr id="2355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Design Details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CF4FD93-69F0-4A8B-8AEB-429A50A5E6E9}" type="slidenum">
              <a:rPr lang="en-US" smtClean="0">
                <a:latin typeface="Arial" charset="0"/>
              </a:rPr>
              <a:pPr/>
              <a:t>26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What is coupling?</a:t>
            </a:r>
          </a:p>
          <a:p>
            <a:pPr eaLnBrk="1" hangingPunct="1"/>
            <a:endParaRPr lang="en-US" sz="2400"/>
          </a:p>
          <a:p>
            <a:pPr eaLnBrk="1" hangingPunct="1">
              <a:buFont typeface="Wingdings" pitchFamily="2" charset="2"/>
              <a:buNone/>
            </a:pPr>
            <a:endParaRPr lang="en-US" sz="2400"/>
          </a:p>
          <a:p>
            <a:pPr eaLnBrk="1" hangingPunct="1"/>
            <a:r>
              <a:rPr lang="en-US" sz="2400"/>
              <a:t>How much coupling is there in the modules in the Level 1 of the previous amplifier example?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Phenomena of highly coupled systems</a:t>
            </a:r>
          </a:p>
          <a:p>
            <a:pPr lvl="1" eaLnBrk="1" hangingPunct="1"/>
            <a:r>
              <a:rPr lang="en-US" sz="2000"/>
              <a:t>A failure in 1 module propagates</a:t>
            </a:r>
          </a:p>
          <a:p>
            <a:pPr lvl="1" eaLnBrk="1" hangingPunct="1"/>
            <a:r>
              <a:rPr lang="en-US" sz="2000"/>
              <a:t>Difficult to redesign 1 module</a:t>
            </a:r>
          </a:p>
          <a:p>
            <a:pPr eaLnBrk="1" hangingPunct="1"/>
            <a:r>
              <a:rPr lang="en-US" sz="2400"/>
              <a:t>Phenomena of low coupled systems</a:t>
            </a:r>
          </a:p>
          <a:p>
            <a:pPr lvl="1" eaLnBrk="1" hangingPunct="1"/>
            <a:r>
              <a:rPr lang="en-US" sz="2000"/>
              <a:t>Discourages reutilization of a module</a:t>
            </a:r>
          </a:p>
        </p:txBody>
      </p:sp>
      <p:sp>
        <p:nvSpPr>
          <p:cNvPr id="2458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5.8 Coupling and Cohesion</a:t>
            </a:r>
            <a:endParaRPr lang="en-US" b="0" dirty="0"/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7D898E4-5CBA-416C-BDEA-A0DBB958C01E}" type="slidenum">
              <a:rPr lang="en-US" smtClean="0">
                <a:latin typeface="Arial" charset="0"/>
              </a:rPr>
              <a:pPr/>
              <a:t>27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What is cohesion?</a:t>
            </a:r>
          </a:p>
          <a:p>
            <a:pPr lvl="1" eaLnBrk="1" hangingPunct="1">
              <a:buFontTx/>
              <a:buNone/>
            </a:pPr>
            <a:endParaRPr lang="en-US"/>
          </a:p>
          <a:p>
            <a:pPr lvl="1" eaLnBrk="1" hangingPunct="1">
              <a:buFontTx/>
              <a:buNone/>
            </a:pPr>
            <a:endParaRPr lang="en-US"/>
          </a:p>
          <a:p>
            <a:pPr lvl="1" eaLnBrk="1" hangingPunct="1">
              <a:buFontTx/>
              <a:buNone/>
            </a:pPr>
            <a:endParaRPr lang="en-US"/>
          </a:p>
          <a:p>
            <a:pPr eaLnBrk="1" hangingPunct="1"/>
            <a:r>
              <a:rPr lang="en-US"/>
              <a:t>Phenomena of highly cohesive systems</a:t>
            </a:r>
          </a:p>
          <a:p>
            <a:pPr lvl="1" eaLnBrk="1" hangingPunct="1"/>
            <a:r>
              <a:rPr lang="en-US"/>
              <a:t>Easy to test modules independently</a:t>
            </a:r>
          </a:p>
          <a:p>
            <a:pPr lvl="1" eaLnBrk="1" hangingPunct="1"/>
            <a:r>
              <a:rPr lang="en-US"/>
              <a:t>Simple (non-existent) control interface</a:t>
            </a:r>
          </a:p>
          <a:p>
            <a:pPr eaLnBrk="1" hangingPunct="1"/>
            <a:r>
              <a:rPr lang="en-US"/>
              <a:t>Phenomena of low cohesive systems</a:t>
            </a:r>
          </a:p>
          <a:p>
            <a:pPr lvl="1" eaLnBrk="1" hangingPunct="1"/>
            <a:r>
              <a:rPr lang="en-US"/>
              <a:t>Less reuse of modules</a:t>
            </a:r>
          </a:p>
          <a:p>
            <a:pPr lvl="1"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2560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Cohesion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11B187D-635C-43A4-BF4E-15AE8477CA34}" type="slidenum">
              <a:rPr lang="en-US" smtClean="0">
                <a:latin typeface="Arial" charset="0"/>
              </a:rPr>
              <a:pPr/>
              <a:t>28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711700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lnSpc>
                <a:spcPct val="8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000" b="1" dirty="0"/>
              <a:t>Design Level 0</a:t>
            </a:r>
            <a:endParaRPr lang="en-US" sz="2000" dirty="0"/>
          </a:p>
          <a:p>
            <a:pPr marL="621792" lvl="1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1800" dirty="0"/>
              <a:t>Present a single module block diagram with inputs and outputs identified.</a:t>
            </a:r>
          </a:p>
          <a:p>
            <a:pPr marL="621792" lvl="1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1800" dirty="0"/>
              <a:t>Present the functional requirements: inputs, outputs, and functionality.</a:t>
            </a:r>
            <a:endParaRPr lang="en-US" sz="1800" b="1" dirty="0"/>
          </a:p>
          <a:p>
            <a:pPr marL="365760" indent="-256032" eaLnBrk="1" fontAlgn="auto" hangingPunct="1">
              <a:lnSpc>
                <a:spcPct val="8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000" b="1" dirty="0"/>
              <a:t>Design Level 1</a:t>
            </a:r>
            <a:endParaRPr lang="en-US" sz="2000" dirty="0"/>
          </a:p>
          <a:p>
            <a:pPr marL="621792" lvl="1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1800" dirty="0"/>
              <a:t>Present the Level 1 diagram (system architecture) with all modules and interconnections shown. </a:t>
            </a:r>
          </a:p>
          <a:p>
            <a:pPr marL="621792" lvl="1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1800" dirty="0"/>
              <a:t>Describe the theory of operation. This should explain how the modules work together to achieve the functional objectives.</a:t>
            </a:r>
          </a:p>
          <a:p>
            <a:pPr marL="621792" lvl="1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1800" dirty="0"/>
              <a:t>Present the functional requirements for each module at this level.</a:t>
            </a:r>
            <a:endParaRPr lang="en-US" sz="1800" b="1" dirty="0"/>
          </a:p>
          <a:p>
            <a:pPr marL="365760" indent="-256032" eaLnBrk="1" fontAlgn="auto" hangingPunct="1">
              <a:lnSpc>
                <a:spcPct val="8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000" b="1" dirty="0"/>
              <a:t>Design Level N (for N&gt;1)</a:t>
            </a:r>
            <a:endParaRPr lang="en-US" sz="2000" dirty="0"/>
          </a:p>
          <a:p>
            <a:pPr marL="621792" lvl="1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1800" dirty="0"/>
              <a:t>Repeat the process from design Level 1 as necessary.</a:t>
            </a:r>
            <a:endParaRPr lang="en-US" sz="1800" b="1" dirty="0"/>
          </a:p>
          <a:p>
            <a:pPr marL="365760" indent="-256032" eaLnBrk="1" fontAlgn="auto" hangingPunct="1">
              <a:lnSpc>
                <a:spcPct val="8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000" b="1" dirty="0"/>
              <a:t>Design Alternatives</a:t>
            </a:r>
            <a:endParaRPr lang="en-US" sz="2000" dirty="0"/>
          </a:p>
          <a:p>
            <a:pPr marL="621792" lvl="1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1800" dirty="0"/>
              <a:t>Describe the different alternatives that were considered, the tradeoffs, and the rationale for the choices made. This should be based upon concept evaluation methods in Chapter 4. </a:t>
            </a:r>
          </a:p>
        </p:txBody>
      </p:sp>
      <p:sp>
        <p:nvSpPr>
          <p:cNvPr id="26629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924800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5.9 Project Application: The Functional Design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A3BB273-6846-49CC-8E7B-0E097976C46E}" type="slidenum">
              <a:rPr lang="en-US" smtClean="0">
                <a:latin typeface="Arial" charset="0"/>
              </a:rPr>
              <a:pPr/>
              <a:t>29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95400"/>
            <a:ext cx="7620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Team of engineers who build a system need: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An abstraction of the system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An unambiguous communication medium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A way to describe the subsystems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Inputs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Outputs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Behavior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Functional Decomposition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Function – transformation from inputs to outputs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Decomposition – reduce to constituent parts</a:t>
            </a:r>
          </a:p>
        </p:txBody>
      </p:sp>
      <p:sp>
        <p:nvSpPr>
          <p:cNvPr id="410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Motivation – System Design 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43F5BE6-6E6C-4798-B397-1A366A0199A7}" type="slidenum">
              <a:rPr lang="en-US" smtClean="0">
                <a:latin typeface="Arial" charset="0"/>
              </a:rPr>
              <a:pPr/>
              <a:t>3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800"/>
              <a:t>Design approach: top-down and bottom-up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800"/>
              <a:t>Functional Decomposition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800"/>
              <a:t>Iterative decomposition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800"/>
              <a:t>Input, output, and function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800"/>
              <a:t>Applicable to many problem domains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800"/>
              <a:t>Coupling – interconnectedness of modules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800"/>
              <a:t>Cohesion – focus of modules</a:t>
            </a:r>
          </a:p>
        </p:txBody>
      </p:sp>
      <p:sp>
        <p:nvSpPr>
          <p:cNvPr id="2765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5.10 Summary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D348D62-8AFA-44A0-B646-7908C8271F45}" type="slidenum">
              <a:rPr lang="en-US" smtClean="0">
                <a:latin typeface="Arial" charset="0"/>
              </a:rPr>
              <a:pPr/>
              <a:t>30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/>
              <a:t>By the end of this chapter, you should:</a:t>
            </a:r>
          </a:p>
          <a:p>
            <a:pPr eaLnBrk="1" hangingPunct="1"/>
            <a:r>
              <a:rPr lang="en-US"/>
              <a:t>Understand the differences between bottom-up and top-down design.</a:t>
            </a:r>
          </a:p>
          <a:p>
            <a:pPr eaLnBrk="1" hangingPunct="1"/>
            <a:r>
              <a:rPr lang="en-US"/>
              <a:t>Know what functional decomposition is and how to apply it.</a:t>
            </a:r>
          </a:p>
          <a:p>
            <a:pPr eaLnBrk="1" hangingPunct="1"/>
            <a:r>
              <a:rPr lang="en-US"/>
              <a:t>Be able to apply functional decomposition to different problem domains.</a:t>
            </a:r>
          </a:p>
          <a:p>
            <a:pPr eaLnBrk="1" hangingPunct="1"/>
            <a:r>
              <a:rPr lang="en-US"/>
              <a:t>Understand the concept of coupling and cohesion, and how they impact design.</a:t>
            </a:r>
          </a:p>
          <a:p>
            <a:pPr eaLnBrk="1" hangingPunct="1">
              <a:buFont typeface="Wingdings" pitchFamily="2" charset="2"/>
              <a:buNone/>
            </a:pPr>
            <a:endParaRPr lang="en-US"/>
          </a:p>
        </p:txBody>
      </p:sp>
      <p:sp>
        <p:nvSpPr>
          <p:cNvPr id="512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Learning Objectives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3E46016-7379-456D-BC20-F3F7FAAD2D8F}" type="slidenum">
              <a:rPr lang="en-US" smtClean="0">
                <a:latin typeface="Arial" charset="0"/>
              </a:rPr>
              <a:pPr/>
              <a:t>4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differences between them?</a:t>
            </a:r>
          </a:p>
          <a:p>
            <a:r>
              <a:rPr lang="en-US" dirty="0"/>
              <a:t>What are advantages of each?</a:t>
            </a:r>
          </a:p>
          <a:p>
            <a:r>
              <a:rPr lang="en-US" dirty="0"/>
              <a:t>What are some examples?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Down Vs. Bottom 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90B1B5-030B-4D14-9CF1-97C98333E43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Given constituent parts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Develop a working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Build modules to accomplish specific tasks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Integrate modules together into working system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For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Given a supply AND, OR and NOT gates.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Build a computer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Pros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Leads to efficient subsystem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Cons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Complexity is difficult to manage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Little thought to designing reusable modules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Redesign cycles</a:t>
            </a:r>
          </a:p>
        </p:txBody>
      </p:sp>
      <p:sp>
        <p:nvSpPr>
          <p:cNvPr id="614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5.1 Bottom Up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54E18E5-F470-4E33-918B-6C95CFFA876E}" type="slidenum">
              <a:rPr lang="en-US" smtClean="0">
                <a:latin typeface="Arial" charset="0"/>
              </a:rPr>
              <a:pPr/>
              <a:t>6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Given the specification of a system</a:t>
            </a:r>
          </a:p>
          <a:p>
            <a:pPr eaLnBrk="1" hangingPunct="1"/>
            <a:r>
              <a:rPr lang="en-US"/>
              <a:t>Develop a working system</a:t>
            </a:r>
          </a:p>
          <a:p>
            <a:pPr lvl="1" eaLnBrk="1" hangingPunct="1"/>
            <a:r>
              <a:rPr lang="en-US"/>
              <a:t>Divide the problem into abstract modules</a:t>
            </a:r>
          </a:p>
          <a:p>
            <a:pPr lvl="1" eaLnBrk="1" hangingPunct="1"/>
            <a:r>
              <a:rPr lang="en-US"/>
              <a:t>Reiterate until constituent parts are reached</a:t>
            </a:r>
          </a:p>
          <a:p>
            <a:pPr eaLnBrk="1" hangingPunct="1"/>
            <a:r>
              <a:rPr lang="en-US"/>
              <a:t>Pros</a:t>
            </a:r>
          </a:p>
          <a:p>
            <a:pPr lvl="1" eaLnBrk="1" hangingPunct="1"/>
            <a:r>
              <a:rPr lang="en-US"/>
              <a:t>Highly predictable design cycle</a:t>
            </a:r>
          </a:p>
          <a:p>
            <a:pPr lvl="1" eaLnBrk="1" hangingPunct="1"/>
            <a:r>
              <a:rPr lang="en-US"/>
              <a:t>Efficient division of labor</a:t>
            </a:r>
          </a:p>
          <a:p>
            <a:pPr eaLnBrk="1" hangingPunct="1"/>
            <a:r>
              <a:rPr lang="en-US"/>
              <a:t>Cons</a:t>
            </a:r>
          </a:p>
          <a:p>
            <a:pPr lvl="1" eaLnBrk="1" hangingPunct="1"/>
            <a:r>
              <a:rPr lang="en-US"/>
              <a:t>More time spent in planning</a:t>
            </a:r>
          </a:p>
          <a:p>
            <a:pPr eaLnBrk="1" hangingPunct="1"/>
            <a:endParaRPr lang="en-US"/>
          </a:p>
        </p:txBody>
      </p:sp>
      <p:sp>
        <p:nvSpPr>
          <p:cNvPr id="717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Top Down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FDE6F9C-9EDA-4CC2-BED4-A0EAC532053E}" type="slidenum">
              <a:rPr lang="en-US" smtClean="0">
                <a:latin typeface="Arial" charset="0"/>
              </a:rPr>
              <a:pPr/>
              <a:t>7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are given a problem, how do you go about solving it?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90B1B5-030B-4D14-9CF1-97C98333E43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5.2 Functional Decomposition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9173215-0CE0-4D27-8B4B-1801975342B2}" type="slidenum">
              <a:rPr lang="en-US" smtClean="0">
                <a:latin typeface="Arial" charset="0"/>
              </a:rPr>
              <a:pPr/>
              <a:t>9</a:t>
            </a:fld>
            <a:endParaRPr lang="en-US">
              <a:latin typeface="Arial" charset="0"/>
            </a:endParaRPr>
          </a:p>
        </p:txBody>
      </p:sp>
      <p:sp>
        <p:nvSpPr>
          <p:cNvPr id="19460" name="Rectangle 7"/>
          <p:cNvSpPr>
            <a:spLocks noChangeArrowheads="1"/>
          </p:cNvSpPr>
          <p:nvPr/>
        </p:nvSpPr>
        <p:spPr bwMode="auto">
          <a:xfrm>
            <a:off x="838200" y="1219200"/>
            <a:ext cx="7772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2800" dirty="0">
                <a:solidFill>
                  <a:srgbClr val="000000"/>
                </a:solidFill>
              </a:rPr>
              <a:t>A mathematical analogy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Theme" id="{4F882235-D8FC-4A03-A05C-6B9866E5684F}" vid="{147A3C56-95B3-4FDE-ADA1-CF210A23EE6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defaultTheme</Template>
  <TotalTime>890</TotalTime>
  <Words>1175</Words>
  <Application>Microsoft Office PowerPoint</Application>
  <PresentationFormat>On-screen Show (4:3)</PresentationFormat>
  <Paragraphs>230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Lucida Sans Unicode</vt:lpstr>
      <vt:lpstr>Palatino Linotype</vt:lpstr>
      <vt:lpstr>Symbol</vt:lpstr>
      <vt:lpstr>Times New Roman</vt:lpstr>
      <vt:lpstr>Verdana</vt:lpstr>
      <vt:lpstr>Wingdings</vt:lpstr>
      <vt:lpstr>Wingdings 2</vt:lpstr>
      <vt:lpstr>Wingdings 3</vt:lpstr>
      <vt:lpstr>defaultTheme</vt:lpstr>
      <vt:lpstr>Chapter 5 – Functional Decomposition</vt:lpstr>
      <vt:lpstr>Time for DESIGN!</vt:lpstr>
      <vt:lpstr>Motivation – System Design </vt:lpstr>
      <vt:lpstr>Learning Objectives</vt:lpstr>
      <vt:lpstr>Top Down Vs. Bottom Up</vt:lpstr>
      <vt:lpstr>5.1 Bottom Up</vt:lpstr>
      <vt:lpstr>Top Down</vt:lpstr>
      <vt:lpstr>PowerPoint Presentation</vt:lpstr>
      <vt:lpstr>5.2 Functional Decomposition</vt:lpstr>
      <vt:lpstr>Functional Decomposition</vt:lpstr>
      <vt:lpstr>Example: Program menu</vt:lpstr>
      <vt:lpstr>5.3 Guidance</vt:lpstr>
      <vt:lpstr>Guidance, continued</vt:lpstr>
      <vt:lpstr>5.4 Application: Audio Power Amplifier</vt:lpstr>
      <vt:lpstr>Level 0</vt:lpstr>
      <vt:lpstr>Level 1</vt:lpstr>
      <vt:lpstr>Level 1 – Buffer amp</vt:lpstr>
      <vt:lpstr>Level 1 – High gain amp</vt:lpstr>
      <vt:lpstr>Application Domains</vt:lpstr>
      <vt:lpstr>5.7 Example: Thermometer Design</vt:lpstr>
      <vt:lpstr>Level 0</vt:lpstr>
      <vt:lpstr>Level 0</vt:lpstr>
      <vt:lpstr>Level 1</vt:lpstr>
      <vt:lpstr>Level 1</vt:lpstr>
      <vt:lpstr>Level 1</vt:lpstr>
      <vt:lpstr>Design Details</vt:lpstr>
      <vt:lpstr>5.8 Coupling and Cohesion</vt:lpstr>
      <vt:lpstr>Cohesion</vt:lpstr>
      <vt:lpstr>5.9 Project Application: The Functional Design</vt:lpstr>
      <vt:lpstr>5.10 Summary</vt:lpstr>
    </vt:vector>
  </TitlesOfParts>
  <Company>Penn State Erie, The Behrend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Coulston, Christopher CIV USNA Annapolis</cp:lastModifiedBy>
  <cp:revision>52</cp:revision>
  <dcterms:created xsi:type="dcterms:W3CDTF">2003-09-10T19:09:27Z</dcterms:created>
  <dcterms:modified xsi:type="dcterms:W3CDTF">2024-09-09T13:49:45Z</dcterms:modified>
</cp:coreProperties>
</file>