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4"/>
  </p:notesMasterIdLst>
  <p:handoutMasterIdLst>
    <p:handoutMasterId r:id="rId15"/>
  </p:handoutMasterIdLst>
  <p:sldIdLst>
    <p:sldId id="310" r:id="rId2"/>
    <p:sldId id="311" r:id="rId3"/>
    <p:sldId id="312" r:id="rId4"/>
    <p:sldId id="257" r:id="rId5"/>
    <p:sldId id="259" r:id="rId6"/>
    <p:sldId id="303" r:id="rId7"/>
    <p:sldId id="304" r:id="rId8"/>
    <p:sldId id="267" r:id="rId9"/>
    <p:sldId id="291" r:id="rId10"/>
    <p:sldId id="297" r:id="rId11"/>
    <p:sldId id="288" r:id="rId12"/>
    <p:sldId id="289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 varScale="1">
        <p:scale>
          <a:sx n="98" d="100"/>
          <a:sy n="98" d="100"/>
        </p:scale>
        <p:origin x="19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76" y="229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4164DF1-8F18-4B3A-9F7D-6FAC835B6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4FAF0850-ECC8-4D9F-8370-4A7989C2C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18BB7-DA8B-4453-8605-7B2DFD7A52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AD377-8A4E-471A-AF0E-0702516CB70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1429A-6973-48FA-999D-2797DE2EC4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/>
              <a:t>Small group – how small is small.  Discuss the number of relationships diagram.</a:t>
            </a:r>
          </a:p>
          <a:p>
            <a:pPr eaLnBrk="1" hangingPunct="1">
              <a:buFontTx/>
              <a:buChar char="•"/>
            </a:pPr>
            <a:r>
              <a:rPr lang="en-US"/>
              <a:t>Complementary skills – means that if everybody can do the same thing, almost no reason to have a team</a:t>
            </a:r>
          </a:p>
          <a:p>
            <a:pPr eaLnBrk="1" hangingPunct="1">
              <a:buFontTx/>
              <a:buChar char="•"/>
            </a:pPr>
            <a:r>
              <a:rPr lang="en-US"/>
              <a:t>Common performance &amp; performance goals – they agree upfront on the goals (requirements).</a:t>
            </a:r>
          </a:p>
          <a:p>
            <a:pPr eaLnBrk="1" hangingPunct="1">
              <a:buFontTx/>
              <a:buChar char="•"/>
            </a:pPr>
            <a:r>
              <a:rPr lang="en-US"/>
              <a:t>Mutually accountable – they have a way to work their problems out  - without outside intervention.</a:t>
            </a:r>
          </a:p>
          <a:p>
            <a:pPr eaLnBrk="1" hangingPunct="1"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4FCD3-212C-486E-ADD6-B4DF9A0A86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/>
              <a:t>Forming.  </a:t>
            </a:r>
          </a:p>
          <a:p>
            <a:pPr lvl="1" eaLnBrk="1" hangingPunct="1">
              <a:buFontTx/>
              <a:buChar char="•"/>
            </a:pPr>
            <a:r>
              <a:rPr lang="en-US"/>
              <a:t>Team created</a:t>
            </a:r>
          </a:p>
          <a:p>
            <a:pPr lvl="1" eaLnBrk="1" hangingPunct="1">
              <a:buFontTx/>
              <a:buChar char="•"/>
            </a:pPr>
            <a:r>
              <a:rPr lang="en-US"/>
              <a:t>Uncomfortable, anxious</a:t>
            </a:r>
          </a:p>
          <a:p>
            <a:pPr lvl="1" eaLnBrk="1" hangingPunct="1">
              <a:buFontTx/>
              <a:buChar char="•"/>
            </a:pPr>
            <a:r>
              <a:rPr lang="en-US"/>
              <a:t>Don’t know goals</a:t>
            </a:r>
          </a:p>
          <a:p>
            <a:pPr lvl="1" eaLnBrk="1" hangingPunct="1">
              <a:buFontTx/>
              <a:buChar char="•"/>
            </a:pPr>
            <a:r>
              <a:rPr lang="en-US"/>
              <a:t>Don’t know roles</a:t>
            </a:r>
          </a:p>
          <a:p>
            <a:pPr eaLnBrk="1" hangingPunct="1">
              <a:buFontTx/>
              <a:buChar char="•"/>
            </a:pPr>
            <a:r>
              <a:rPr lang="en-US"/>
              <a:t>Storming</a:t>
            </a:r>
          </a:p>
          <a:p>
            <a:pPr lvl="1" eaLnBrk="1" hangingPunct="1">
              <a:buFontTx/>
              <a:buChar char="•"/>
            </a:pPr>
            <a:r>
              <a:rPr lang="en-US"/>
              <a:t>Work to develop objectives</a:t>
            </a:r>
          </a:p>
          <a:p>
            <a:pPr lvl="1" eaLnBrk="1" hangingPunct="1">
              <a:buFontTx/>
              <a:buChar char="•"/>
            </a:pPr>
            <a:r>
              <a:rPr lang="en-US"/>
              <a:t>To develop roles</a:t>
            </a:r>
          </a:p>
          <a:p>
            <a:pPr lvl="1" eaLnBrk="1" hangingPunct="1">
              <a:buFontTx/>
              <a:buChar char="•"/>
            </a:pPr>
            <a:r>
              <a:rPr lang="en-US"/>
              <a:t>Often conflict</a:t>
            </a:r>
          </a:p>
          <a:p>
            <a:pPr lvl="1" eaLnBrk="1" hangingPunct="1">
              <a:buFontTx/>
              <a:buChar char="•"/>
            </a:pPr>
            <a:r>
              <a:rPr lang="en-US"/>
              <a:t>Need to navigate.</a:t>
            </a:r>
          </a:p>
          <a:p>
            <a:pPr eaLnBrk="1" hangingPunct="1">
              <a:buFontTx/>
              <a:buChar char="•"/>
            </a:pPr>
            <a:r>
              <a:rPr lang="en-US"/>
              <a:t>Norming</a:t>
            </a:r>
          </a:p>
          <a:p>
            <a:pPr lvl="1" eaLnBrk="1" hangingPunct="1">
              <a:buFontTx/>
              <a:buChar char="•"/>
            </a:pPr>
            <a:r>
              <a:rPr lang="en-US"/>
              <a:t>People accept objectives</a:t>
            </a:r>
          </a:p>
          <a:p>
            <a:pPr lvl="1" eaLnBrk="1" hangingPunct="1">
              <a:buFontTx/>
              <a:buChar char="•"/>
            </a:pPr>
            <a:r>
              <a:rPr lang="en-US"/>
              <a:t>Accept roles</a:t>
            </a:r>
          </a:p>
          <a:p>
            <a:pPr lvl="1" eaLnBrk="1" hangingPunct="1">
              <a:buFontTx/>
              <a:buChar char="•"/>
            </a:pPr>
            <a:r>
              <a:rPr lang="en-US"/>
              <a:t>Develop procedures for working together.</a:t>
            </a:r>
          </a:p>
          <a:p>
            <a:pPr eaLnBrk="1" hangingPunct="1">
              <a:buFontTx/>
              <a:buChar char="•"/>
            </a:pPr>
            <a:r>
              <a:rPr lang="en-US"/>
              <a:t>Performing</a:t>
            </a:r>
          </a:p>
          <a:p>
            <a:pPr lvl="1" eaLnBrk="1" hangingPunct="1">
              <a:buFontTx/>
              <a:buChar char="•"/>
            </a:pPr>
            <a:r>
              <a:rPr lang="en-US"/>
              <a:t>Doing it</a:t>
            </a:r>
          </a:p>
          <a:p>
            <a:pPr lvl="1" eaLnBrk="1" hangingPunct="1">
              <a:buFontTx/>
              <a:buChar char="•"/>
            </a:pPr>
            <a:r>
              <a:rPr lang="en-US"/>
              <a:t>Making decisions.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C2D33-1D82-49AD-85A0-ADB85776E0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Working Group</a:t>
            </a:r>
          </a:p>
          <a:p>
            <a:pPr eaLnBrk="1" hangingPunct="1">
              <a:buFontTx/>
              <a:buChar char="•"/>
            </a:pPr>
            <a:r>
              <a:rPr lang="en-US"/>
              <a:t>Not really a team – a collection of individuals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Pseudo-Team</a:t>
            </a:r>
          </a:p>
          <a:p>
            <a:pPr eaLnBrk="1" hangingPunct="1">
              <a:buFontTx/>
              <a:buChar char="•"/>
            </a:pPr>
            <a:r>
              <a:rPr lang="en-US"/>
              <a:t>We’ve had them.  Fight all the time.</a:t>
            </a:r>
          </a:p>
          <a:p>
            <a:pPr eaLnBrk="1" hangingPunct="1">
              <a:buFontTx/>
              <a:buChar char="•"/>
            </a:pPr>
            <a:endParaRPr lang="en-US"/>
          </a:p>
          <a:p>
            <a:pPr eaLnBrk="1" hangingPunct="1"/>
            <a:r>
              <a:rPr lang="en-US"/>
              <a:t>Potential Team</a:t>
            </a:r>
          </a:p>
          <a:p>
            <a:pPr eaLnBrk="1" hangingPunct="1">
              <a:buFontTx/>
              <a:buChar char="•"/>
            </a:pPr>
            <a:r>
              <a:rPr lang="en-US"/>
              <a:t>Reasonable, but not great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Real Team</a:t>
            </a:r>
          </a:p>
          <a:p>
            <a:pPr eaLnBrk="1" hangingPunct="1">
              <a:buFontTx/>
              <a:buChar char="•"/>
            </a:pPr>
            <a:r>
              <a:rPr lang="en-US"/>
              <a:t>Collective outperforms the individuals.  This is where you want to be</a:t>
            </a:r>
          </a:p>
          <a:p>
            <a:pPr eaLnBrk="1" hangingPunct="1">
              <a:buFontTx/>
              <a:buChar char="•"/>
            </a:pPr>
            <a:endParaRPr lang="en-US"/>
          </a:p>
          <a:p>
            <a:pPr eaLnBrk="1" hangingPunct="1"/>
            <a:r>
              <a:rPr lang="en-US"/>
              <a:t>High-Performance</a:t>
            </a:r>
          </a:p>
          <a:p>
            <a:pPr eaLnBrk="1" hangingPunct="1">
              <a:buFontTx/>
              <a:buChar char="•"/>
            </a:pPr>
            <a:r>
              <a:rPr lang="en-US"/>
              <a:t>Exceptional performance – occasionally see it in Sr. Design.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D744C-7065-4DC9-9ED5-AD6C5517EC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Skills </a:t>
            </a:r>
          </a:p>
          <a:p>
            <a:pPr eaLnBrk="1" hangingPunct="1">
              <a:buFontTx/>
              <a:buChar char="•"/>
            </a:pPr>
            <a:r>
              <a:rPr lang="en-US"/>
              <a:t>Technical &amp; functional</a:t>
            </a:r>
          </a:p>
          <a:p>
            <a:pPr eaLnBrk="1" hangingPunct="1">
              <a:buFontTx/>
              <a:buChar char="•"/>
            </a:pPr>
            <a:r>
              <a:rPr lang="en-US"/>
              <a:t>Problem-solving</a:t>
            </a:r>
          </a:p>
          <a:p>
            <a:pPr eaLnBrk="1" hangingPunct="1">
              <a:buFontTx/>
              <a:buChar char="•"/>
            </a:pPr>
            <a:r>
              <a:rPr lang="en-US"/>
              <a:t>Interpersonal</a:t>
            </a:r>
          </a:p>
          <a:p>
            <a:pPr eaLnBrk="1" hangingPunct="1">
              <a:buFontTx/>
              <a:buChar char="•"/>
            </a:pPr>
            <a:r>
              <a:rPr lang="en-US"/>
              <a:t>Others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3628E-28FD-4E91-81B4-5D1E481C70B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BC7CF-C528-48D1-B433-25D9DE33D6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64E6C47-66FC-45DB-92CA-634734CAC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E16FA-6E05-4612-8277-4F97E5BAAE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3507-E8A7-4C13-9E9B-1A526CB1A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430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295400"/>
            <a:ext cx="3770312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CBE36-A1A8-4D44-8FD5-036874077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4FE3507-E8A7-4C13-9E9B-1A526CB1A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9 – Teams and Teamwork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 set of guidelines/rules (your constitution) that governs the performance of your team behavior.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See book for contents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See the Team Self-Assessment Checklist (Table 9.1) in the book.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924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9.4 Project Application: Team  Process Guidelines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3764FB3-566C-49E5-8BE1-6F0609F29DB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Every member responsible for team’s progress and success.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Attend all meetings, be on time.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Come prepared.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Carry out assignments on schedule.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Listen to and show respect for the contributions of others; be an active listener.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Constructively criticize ideas, not persons.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Resolve conflicts constructively.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Pay attention; avoid disruptive behavior.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Boeing Code of Cooperation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F6EDEF-986D-47F8-8CB4-CF86C1B605F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No disruptive side conversations.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Only one person speaks at a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Everyone participates; no one dominates.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Be succinct; avoid long anecdotes and examples.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No rank in the room.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Respect those not present.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Ask questions when you do not understand.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Have fun</a:t>
            </a:r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Boeing Code of Conduct, cont’d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7D595C-0A40-4EB6-BB83-A5259D7178E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Task: Identify </a:t>
            </a:r>
            <a:r>
              <a:rPr lang="en-US" b="1"/>
              <a:t>ALL</a:t>
            </a:r>
            <a:r>
              <a:rPr lang="en-US"/>
              <a:t> symbols on the keypad of a standard pushbutton telephone.</a:t>
            </a:r>
          </a:p>
          <a:p>
            <a:pPr>
              <a:buFont typeface="Wingdings" pitchFamily="2" charset="2"/>
              <a:buNone/>
            </a:pPr>
            <a:r>
              <a:rPr lang="en-US"/>
              <a:t>Time: 3 minutes.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Keypad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7DBC-2739-4CBE-9BF4-0E818C51B8AD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Keypad scoring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 algn="ctr">
              <a:buFont typeface="Wingdings" pitchFamily="2" charset="2"/>
              <a:buNone/>
            </a:pPr>
            <a:r>
              <a:rPr lang="en-US" sz="3200"/>
              <a:t>+1 for every </a:t>
            </a:r>
            <a:r>
              <a:rPr lang="en-US" sz="3200" b="1"/>
              <a:t>completely correct</a:t>
            </a:r>
            <a:r>
              <a:rPr lang="en-US" sz="3200"/>
              <a:t> key identified.</a:t>
            </a:r>
            <a:r>
              <a:rPr lang="en-US" sz="2400"/>
              <a:t> 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</p:txBody>
      </p:sp>
      <p:graphicFrame>
        <p:nvGraphicFramePr>
          <p:cNvPr id="89092" name="Group 4"/>
          <p:cNvGraphicFramePr>
            <a:graphicFrameLocks noGrp="1"/>
          </p:cNvGraphicFramePr>
          <p:nvPr>
            <p:ph sz="half" idx="2"/>
          </p:nvPr>
        </p:nvGraphicFramePr>
        <p:xfrm>
          <a:off x="4760913" y="1295400"/>
          <a:ext cx="3770312" cy="4791077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8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GHI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JKL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MNO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PQRS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TUV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WXYZ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B3EC-E10A-46A2-807F-F2DE6FB30C2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Engineering projects are far too large to be carried out by a single person </a:t>
            </a:r>
            <a:r>
              <a:rPr lang="en-US" sz="2800">
                <a:sym typeface="Symbol" pitchFamily="18" charset="2"/>
              </a:rPr>
              <a:t> must work on team.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ym typeface="Symbol" pitchFamily="18" charset="2"/>
              </a:rPr>
              <a:t>High-performance teams can outperform equal number of individuals working in isolation.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ym typeface="Symbol" pitchFamily="18" charset="2"/>
              </a:rPr>
              <a:t>Employers desire it – consistently listed as one of the top skills required of engineers!</a:t>
            </a:r>
            <a:endParaRPr lang="en-US" sz="2800" b="1"/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Motivation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49B648-B182-4C45-A0BB-AA48566BA97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/>
              <a:t>Understand the characteristics that define a team and understand why a team is formed.</a:t>
            </a:r>
          </a:p>
          <a:p>
            <a:pPr>
              <a:spcAft>
                <a:spcPts val="600"/>
              </a:spcAft>
            </a:pPr>
            <a:r>
              <a:rPr lang="en-US" sz="2800"/>
              <a:t>Understand different models for the stages of team development.</a:t>
            </a:r>
          </a:p>
          <a:p>
            <a:pPr>
              <a:spcAft>
                <a:spcPts val="600"/>
              </a:spcAft>
            </a:pPr>
            <a:r>
              <a:rPr lang="en-US" sz="2800"/>
              <a:t>Understand the characteristics of effective teams.</a:t>
            </a:r>
          </a:p>
          <a:p>
            <a:pPr>
              <a:spcAft>
                <a:spcPts val="600"/>
              </a:spcAft>
            </a:pPr>
            <a:r>
              <a:rPr lang="en-US" sz="2800"/>
              <a:t>Be able to develop Team Process Guidelines.</a:t>
            </a:r>
          </a:p>
        </p:txBody>
      </p:sp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Learning Objectives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C9A69C4-4411-44F0-A318-042320939AA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98" decel="100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/>
              <a:t>“A small group of people with complementary skills, who are committed to a common performance, performance goals, and approach for which they hold themselves mutually accountable.”</a:t>
            </a:r>
            <a:r>
              <a:rPr lang="en-US" sz="2800"/>
              <a:t> , Katzenbach and Smith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What are the important points ?</a:t>
            </a:r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9.1 What is a Team?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817E1CB-0537-4851-BA56-EE990471698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6425" cy="479107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Forming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Storming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Norming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Performing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Adjourning</a:t>
            </a:r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9.2 Models of Team Development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05055A5-526F-4ED2-A430-8B5828129B6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33" descr="Team Performance Curv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219200"/>
            <a:ext cx="7467600" cy="4921250"/>
          </a:xfrm>
          <a:noFill/>
        </p:spPr>
      </p:pic>
      <p:sp>
        <p:nvSpPr>
          <p:cNvPr id="8197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Team Performance Curve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F4BFBFF-1F57-42D4-9FFB-0621BB43A891}" type="slidenum">
              <a:rPr lang="en-US"/>
              <a:pPr/>
              <a:t>8</a:t>
            </a:fld>
            <a:endParaRPr lang="en-US"/>
          </a:p>
        </p:txBody>
      </p:sp>
      <p:sp>
        <p:nvSpPr>
          <p:cNvPr id="18437" name="Rectangle 1032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Select Team Members Based Upon Skills.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Identify and Agree Upon Objectives Upon Objectives.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Make it Clear How the Team will Make Decisions!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Hold effective meetings.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Determine team roles.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Assign tasks &amp; responsibilities.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Spend a lot of time together.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Respect team members.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/>
              <a:t>Manage conflicts constructively.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/>
          </a:p>
          <a:p>
            <a:pPr marL="609600" indent="-609600">
              <a:buFont typeface="Wingdings" pitchFamily="2" charset="2"/>
              <a:buAutoNum type="arabicPeriod"/>
            </a:pPr>
            <a:endParaRPr 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 sz="2400"/>
          </a:p>
          <a:p>
            <a:pPr marL="609600" indent="-609600">
              <a:buFont typeface="Wingdings" pitchFamily="2" charset="2"/>
              <a:buAutoNum type="arabicPeriod"/>
            </a:pPr>
            <a:endParaRPr lang="en-US" sz="2400"/>
          </a:p>
          <a:p>
            <a:pPr marL="609600" indent="-609600">
              <a:buFont typeface="Wingdings" pitchFamily="2" charset="2"/>
              <a:buAutoNum type="arabicPeriod"/>
            </a:pPr>
            <a:endParaRPr lang="en-US" sz="2400"/>
          </a:p>
          <a:p>
            <a:pPr marL="990600" lvl="1" indent="-533400"/>
            <a:endParaRPr lang="en-US" sz="2000"/>
          </a:p>
          <a:p>
            <a:pPr marL="609600" indent="-609600"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9.3 Characteristics of Effective Teams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DC4B80-89C2-4017-8089-D81185C2B49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" id="{661CD92A-C36D-4F2B-8E41-E5885149E24D}" vid="{4C2F1882-CADC-4979-8569-ECF27F875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defaultTheme</Template>
  <TotalTime>513</TotalTime>
  <Words>623</Words>
  <Application>Microsoft Office PowerPoint</Application>
  <PresentationFormat>On-screen Show (4:3)</PresentationFormat>
  <Paragraphs>156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defaultTheme</vt:lpstr>
      <vt:lpstr>Chapter 9 – Teams and Teamwork</vt:lpstr>
      <vt:lpstr>Keypad Exercise</vt:lpstr>
      <vt:lpstr>Keypad scoring</vt:lpstr>
      <vt:lpstr>Motivation</vt:lpstr>
      <vt:lpstr>Learning Objectives</vt:lpstr>
      <vt:lpstr>9.1 What is a Team?</vt:lpstr>
      <vt:lpstr>9.2 Models of Team Development</vt:lpstr>
      <vt:lpstr>Team Performance Curve</vt:lpstr>
      <vt:lpstr>9.3 Characteristics of Effective Teams</vt:lpstr>
      <vt:lpstr>9.4 Project Application: Team  Process Guidelines</vt:lpstr>
      <vt:lpstr>Boeing Code of Cooperation</vt:lpstr>
      <vt:lpstr>Boeing Code of Conduct,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Team Building Principles</dc:title>
  <dc:creator>Ralph M. Ford</dc:creator>
  <cp:lastModifiedBy>Coulston, Christopher CIV USNA Annapolis</cp:lastModifiedBy>
  <cp:revision>35</cp:revision>
  <dcterms:created xsi:type="dcterms:W3CDTF">2002-09-10T02:06:34Z</dcterms:created>
  <dcterms:modified xsi:type="dcterms:W3CDTF">2024-09-09T13:55:19Z</dcterms:modified>
</cp:coreProperties>
</file>