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2" r:id="rId2"/>
    <p:sldId id="538" r:id="rId3"/>
    <p:sldId id="557" r:id="rId4"/>
    <p:sldId id="638" r:id="rId5"/>
    <p:sldId id="593" r:id="rId6"/>
    <p:sldId id="635" r:id="rId7"/>
    <p:sldId id="639" r:id="rId8"/>
    <p:sldId id="636" r:id="rId9"/>
    <p:sldId id="637" r:id="rId10"/>
    <p:sldId id="62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21314D"/>
    <a:srgbClr val="263F6A"/>
    <a:srgbClr val="8B8D8E"/>
    <a:srgbClr val="CED5DD"/>
    <a:srgbClr val="B2B4B3"/>
    <a:srgbClr val="DD5F36"/>
    <a:srgbClr val="D2492A"/>
    <a:srgbClr val="92A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1880" autoAdjust="0"/>
  </p:normalViewPr>
  <p:slideViewPr>
    <p:cSldViewPr snapToGrid="0" snapToObjects="1">
      <p:cViewPr varScale="1">
        <p:scale>
          <a:sx n="120" d="100"/>
          <a:sy n="120" d="100"/>
        </p:scale>
        <p:origin x="5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68" d="100"/>
          <a:sy n="168" d="100"/>
        </p:scale>
        <p:origin x="368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C9C-88A3-CA43-B162-DCC4E1E4BE7D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FE5E8-0999-F94A-9937-3F8545B1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10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E4000-89B6-4F22-834E-B172C4AA57D1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C4D68-66B1-48D6-AAFD-4ABFAB720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20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 the &lt;title of the lab&gt; is what will be called the “System” through the rest of this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11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80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45CC39-578B-4552-A24A-45E58858BC6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&lt;System&gt; with the name of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47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&lt;System&gt; with the name of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50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8463" y="696913"/>
            <a:ext cx="6188075" cy="3481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Talk about the input is transformed into the output using the system architecture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45CC39-578B-4552-A24A-45E58858BC6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85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49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98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10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085" y="170978"/>
            <a:ext cx="10356915" cy="582576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F55106-BA85-A046-A450-43480962F8F7}"/>
              </a:ext>
            </a:extLst>
          </p:cNvPr>
          <p:cNvSpPr/>
          <p:nvPr userDrawn="1"/>
        </p:nvSpPr>
        <p:spPr>
          <a:xfrm>
            <a:off x="-34047" y="0"/>
            <a:ext cx="12260094" cy="6265544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20878" y="3287006"/>
            <a:ext cx="911199" cy="0"/>
          </a:xfrm>
          <a:prstGeom prst="line">
            <a:avLst/>
          </a:prstGeom>
          <a:ln w="28575">
            <a:solidFill>
              <a:srgbClr val="D2492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08E7ABF0-DEE6-F34C-98A7-7FC5808DF58A}"/>
              </a:ext>
            </a:extLst>
          </p:cNvPr>
          <p:cNvPicPr/>
          <p:nvPr userDrawn="1"/>
        </p:nvPicPr>
        <p:blipFill>
          <a:blip r:embed="rId3"/>
          <a:stretch>
            <a:fillRect/>
          </a:stretch>
        </p:blipFill>
        <p:spPr bwMode="auto">
          <a:xfrm>
            <a:off x="381000" y="6373243"/>
            <a:ext cx="3200400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8B3FD82-CB41-C84B-B706-06F09C4B7CF1}"/>
              </a:ext>
            </a:extLst>
          </p:cNvPr>
          <p:cNvSpPr txBox="1"/>
          <p:nvPr userDrawn="1"/>
        </p:nvSpPr>
        <p:spPr>
          <a:xfrm>
            <a:off x="7478040" y="6407925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5371" y="3737295"/>
            <a:ext cx="9144000" cy="1655762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Subhead, name or date goes here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3429AB2-51CA-D34A-933D-348196C30A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085" y="170976"/>
            <a:ext cx="10356915" cy="5825765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395371" y="2243579"/>
            <a:ext cx="10803672" cy="719056"/>
          </a:xfrm>
        </p:spPr>
        <p:txBody>
          <a:bodyPr>
            <a:normAutofit/>
          </a:bodyPr>
          <a:lstStyle>
            <a:lvl1pPr>
              <a:defRPr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sz="5400" dirty="0">
                <a:solidFill>
                  <a:schemeClr val="bg1"/>
                </a:solidFill>
              </a:rPr>
              <a:t>Presentation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0832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816478-27A8-5948-917C-6E6357F4BB0B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530F95D-C0F7-B448-B59E-D27295E0C7A5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8150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0048" y="-10049"/>
            <a:ext cx="5183189" cy="6943412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0058" y="472281"/>
            <a:ext cx="3932237" cy="1600200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2"/>
            <a:ext cx="7008812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0058" y="2072481"/>
            <a:ext cx="3932237" cy="3811588"/>
          </a:xfrm>
        </p:spPr>
        <p:txBody>
          <a:bodyPr>
            <a:normAutofit/>
          </a:bodyPr>
          <a:lstStyle>
            <a:lvl1pPr marL="457189" indent="-457189">
              <a:buFont typeface="Arial" charset="0"/>
              <a:buChar char="•"/>
              <a:defRPr sz="280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Supporting text goes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1F5E0A-84A7-2F4C-A9C5-069A0CC392D2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85166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0048" y="6265545"/>
            <a:ext cx="12202048" cy="601701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529638-9519-5646-BC6C-4C995584BC00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467B4F-5A8F-3845-8B30-98B83A0003A1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67638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0048" y="6265545"/>
            <a:ext cx="12202048" cy="601701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06899B-D311-B446-8DBB-7D61E82846C1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CB1FB3-2557-BB46-9386-C66D040E875F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8148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9728" y="-9729"/>
            <a:ext cx="12201728" cy="626554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rgbClr val="92A2B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subhead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2BC71D-0003-024E-9F29-71C949747F4A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0" y="6373243"/>
            <a:ext cx="3200400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715021-AF61-AF4F-9B48-1343FD8CB059}"/>
              </a:ext>
            </a:extLst>
          </p:cNvPr>
          <p:cNvSpPr txBox="1"/>
          <p:nvPr userDrawn="1"/>
        </p:nvSpPr>
        <p:spPr>
          <a:xfrm>
            <a:off x="7478040" y="6407925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</p:spTree>
    <p:extLst>
      <p:ext uri="{BB962C8B-B14F-4D97-AF65-F5344CB8AC3E}">
        <p14:creationId xmlns:p14="http://schemas.microsoft.com/office/powerpoint/2010/main" val="159368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9728" y="6265545"/>
            <a:ext cx="12201728" cy="601701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C7278D-9F84-1645-9C4A-4B5FD9D68954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729617-3EE6-934F-B272-92B6163ABCA3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977242-14B3-B24E-8B0C-44E4362EFCBD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053E08-80AB-B043-979E-87B7A1E7EB21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2B57081-B141-9B4E-9482-F401745054EE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187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A0EA07-1225-FE4C-917E-74A024F5E428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F1F743-16CE-3043-9E24-77715B0645DA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2"/>
          <p:cNvSpPr txBox="1">
            <a:spLocks/>
          </p:cNvSpPr>
          <p:nvPr userDrawn="1"/>
        </p:nvSpPr>
        <p:spPr>
          <a:xfrm>
            <a:off x="838202" y="5746528"/>
            <a:ext cx="13016751" cy="779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21314D"/>
                </a:solidFill>
                <a:latin typeface="Gotham Medium" charset="0"/>
                <a:ea typeface="Gotham Medium" charset="0"/>
                <a:cs typeface="Gotham Medium" charset="0"/>
              </a:defRPr>
            </a:lvl1pPr>
          </a:lstStyle>
          <a:p>
            <a:r>
              <a:rPr lang="en-US" sz="4400" b="1" i="0" dirty="0">
                <a:latin typeface="Arial" panose="020B0604020202020204" pitchFamily="34" charset="0"/>
                <a:cs typeface="Arial" panose="020B0604020202020204" pitchFamily="34" charset="0"/>
              </a:rPr>
              <a:t>Headline Copy Goes Here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12192000" cy="557703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9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0048" y="-10048"/>
            <a:ext cx="12202048" cy="6868048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085" y="552941"/>
            <a:ext cx="10356915" cy="5825765"/>
          </a:xfrm>
          <a:prstGeom prst="rect">
            <a:avLst/>
          </a:prstGeom>
        </p:spPr>
      </p:pic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46399" y="2531096"/>
            <a:ext cx="9144000" cy="1655762"/>
          </a:xfrm>
        </p:spPr>
        <p:txBody>
          <a:bodyPr>
            <a:normAutofit/>
          </a:bodyPr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“Quote goes here.”</a:t>
            </a:r>
          </a:p>
        </p:txBody>
      </p:sp>
    </p:spTree>
    <p:extLst>
      <p:ext uri="{BB962C8B-B14F-4D97-AF65-F5344CB8AC3E}">
        <p14:creationId xmlns:p14="http://schemas.microsoft.com/office/powerpoint/2010/main" val="22439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060252" y="982464"/>
            <a:ext cx="4862405" cy="1794085"/>
          </a:xfrm>
        </p:spPr>
        <p:txBody>
          <a:bodyPr/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060253" y="3052261"/>
            <a:ext cx="4862404" cy="1975926"/>
          </a:xfrm>
        </p:spPr>
        <p:txBody>
          <a:bodyPr/>
          <a:lstStyle/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0"/>
          </p:nvPr>
        </p:nvSpPr>
        <p:spPr>
          <a:xfrm>
            <a:off x="0" y="3"/>
            <a:ext cx="6890995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478040" y="6407925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</p:spTree>
    <p:extLst>
      <p:ext uri="{BB962C8B-B14F-4D97-AF65-F5344CB8AC3E}">
        <p14:creationId xmlns:p14="http://schemas.microsoft.com/office/powerpoint/2010/main" val="53956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61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21314D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EENG 284</a:t>
            </a:r>
            <a:br>
              <a:rPr lang="en-US" dirty="0"/>
            </a:br>
            <a:r>
              <a:rPr lang="en-US" dirty="0"/>
              <a:t>Lab 09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Datapath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888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Complete Table 1, and Table 2.  </a:t>
            </a:r>
          </a:p>
          <a:p>
            <a:r>
              <a:rPr lang="en-US" dirty="0"/>
              <a:t>Verilog code for the body of the </a:t>
            </a:r>
            <a:r>
              <a:rPr lang="en-US" dirty="0" err="1"/>
              <a:t>datapath</a:t>
            </a:r>
            <a:r>
              <a:rPr lang="en-US" dirty="0"/>
              <a:t> module.</a:t>
            </a:r>
          </a:p>
          <a:p>
            <a:r>
              <a:rPr lang="en-US" dirty="0"/>
              <a:t>Copy of your timing diagram.  Fill horizontal space and use signal color and order given.</a:t>
            </a:r>
          </a:p>
          <a:p>
            <a:r>
              <a:rPr lang="en-US" dirty="0"/>
              <a:t>Demonstrate that your </a:t>
            </a:r>
            <a:r>
              <a:rPr lang="en-US" dirty="0" err="1"/>
              <a:t>datapath</a:t>
            </a:r>
            <a:r>
              <a:rPr lang="en-US" dirty="0"/>
              <a:t> and do file work in </a:t>
            </a:r>
            <a:r>
              <a:rPr lang="en-US" dirty="0" err="1"/>
              <a:t>ModelSim</a:t>
            </a:r>
            <a:r>
              <a:rPr lang="en-US" dirty="0"/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7127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91201"/>
          </a:xfrm>
        </p:spPr>
        <p:txBody>
          <a:bodyPr>
            <a:normAutofit/>
          </a:bodyPr>
          <a:lstStyle/>
          <a:p>
            <a:r>
              <a:rPr lang="en-US" dirty="0"/>
              <a:t>The objective of this lab is to design a </a:t>
            </a:r>
            <a:r>
              <a:rPr lang="en-US" dirty="0" err="1"/>
              <a:t>datapath</a:t>
            </a:r>
            <a:r>
              <a:rPr lang="en-US" dirty="0"/>
              <a:t> to store and manipulate the information need to run a stopwatch.</a:t>
            </a:r>
          </a:p>
          <a:p>
            <a:pPr lvl="1"/>
            <a:r>
              <a:rPr lang="en-US" dirty="0"/>
              <a:t>Lab 8 - Mod10 Counter</a:t>
            </a:r>
          </a:p>
          <a:p>
            <a:pPr lvl="1"/>
            <a:r>
              <a:rPr lang="en-US" dirty="0"/>
              <a:t>Lab 9 - Stop Watch </a:t>
            </a:r>
            <a:r>
              <a:rPr lang="en-US" dirty="0" err="1"/>
              <a:t>Datapath</a:t>
            </a:r>
            <a:endParaRPr lang="en-US" dirty="0"/>
          </a:p>
          <a:p>
            <a:pPr lvl="1"/>
            <a:r>
              <a:rPr lang="en-US" dirty="0"/>
              <a:t>Lab 10 - Stopwatch Control Unit</a:t>
            </a:r>
          </a:p>
          <a:p>
            <a:pPr lvl="1"/>
            <a:r>
              <a:rPr lang="en-US" dirty="0"/>
              <a:t>Lab 11 - Stopwatch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326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97304"/>
          </a:xfrm>
        </p:spPr>
        <p:txBody>
          <a:bodyPr>
            <a:normAutofit/>
          </a:bodyPr>
          <a:lstStyle/>
          <a:p>
            <a:r>
              <a:rPr lang="en-US" dirty="0"/>
              <a:t>Design of Complex Systems</a:t>
            </a:r>
          </a:p>
          <a:p>
            <a:pPr lvl="1"/>
            <a:r>
              <a:rPr lang="en-US" dirty="0" err="1"/>
              <a:t>Datapath</a:t>
            </a:r>
            <a:r>
              <a:rPr lang="en-US" dirty="0"/>
              <a:t> 		= basic building block	</a:t>
            </a:r>
          </a:p>
          <a:p>
            <a:pPr lvl="1"/>
            <a:r>
              <a:rPr lang="en-US" dirty="0"/>
              <a:t>Finite State Machine	= D flip flops + logic		TBD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284" y="3502692"/>
            <a:ext cx="7143307" cy="212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7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Stopwatch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97304"/>
          </a:xfrm>
        </p:spPr>
        <p:txBody>
          <a:bodyPr>
            <a:normAutofit/>
          </a:bodyPr>
          <a:lstStyle/>
          <a:p>
            <a:r>
              <a:rPr lang="en-US" dirty="0"/>
              <a:t>Measure time down to a 1/10th of a second</a:t>
            </a:r>
          </a:p>
          <a:p>
            <a:r>
              <a:rPr lang="en-US" dirty="0"/>
              <a:t>Three digit display:</a:t>
            </a:r>
          </a:p>
          <a:p>
            <a:pPr lvl="1"/>
            <a:r>
              <a:rPr lang="en-US" dirty="0"/>
              <a:t>tenths of a second, unit second and tens of seconds</a:t>
            </a:r>
          </a:p>
          <a:p>
            <a:r>
              <a:rPr lang="en-US" dirty="0"/>
              <a:t>Measuring time intervals from 0.1 to 99.9  sec</a:t>
            </a:r>
          </a:p>
          <a:p>
            <a:r>
              <a:rPr lang="en-US" dirty="0"/>
              <a:t>Two buttons S1 and S2 determine behavior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A17F13-FA19-D977-D8DD-879536A57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956" y="4305993"/>
            <a:ext cx="4103224" cy="18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122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Stopwatch States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3561907"/>
            <a:ext cx="10515600" cy="261505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RESET – Reset the internal and displayed time values.</a:t>
            </a:r>
          </a:p>
          <a:p>
            <a:r>
              <a:rPr lang="en-US" dirty="0"/>
              <a:t>STOP – Stop the 10th second timer and hold the displayed time.</a:t>
            </a:r>
          </a:p>
          <a:p>
            <a:r>
              <a:rPr lang="en-US" dirty="0"/>
              <a:t>RUN – Run the 10th second timer and display the stored time.</a:t>
            </a:r>
          </a:p>
          <a:p>
            <a:r>
              <a:rPr lang="en-US" dirty="0"/>
              <a:t>INC – Increment the stored time</a:t>
            </a:r>
          </a:p>
          <a:p>
            <a:r>
              <a:rPr lang="en-US" dirty="0"/>
              <a:t>LAP RUN – Run the 10th second timer and hold the displayed time.</a:t>
            </a:r>
          </a:p>
          <a:p>
            <a:r>
              <a:rPr lang="en-US" dirty="0"/>
              <a:t>LAP INC - Increment the stored time.</a:t>
            </a:r>
          </a:p>
          <a:p>
            <a:r>
              <a:rPr lang="en-US" dirty="0"/>
              <a:t>LAP STOP – Stop the 10</a:t>
            </a:r>
            <a:r>
              <a:rPr lang="en-US" baseline="30000" dirty="0"/>
              <a:t>th</a:t>
            </a:r>
            <a:r>
              <a:rPr lang="en-US" dirty="0"/>
              <a:t>  timer and hold the displayed time.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21FBD6-8B05-1BCC-51B6-252770CCD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585" y="1467294"/>
            <a:ext cx="4103224" cy="18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172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Datapath</a:t>
            </a:r>
            <a:r>
              <a:rPr lang="en-US" dirty="0"/>
              <a:t>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06879" cy="4351338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clk</a:t>
            </a:r>
            <a:r>
              <a:rPr lang="en-US" dirty="0"/>
              <a:t> input is 50MHz.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blue</a:t>
            </a:r>
            <a:r>
              <a:rPr lang="en-US" dirty="0"/>
              <a:t> </a:t>
            </a:r>
            <a:r>
              <a:rPr lang="en-US" dirty="0" err="1"/>
              <a:t>cnt</a:t>
            </a:r>
            <a:r>
              <a:rPr lang="en-US" dirty="0"/>
              <a:t>/</a:t>
            </a:r>
            <a:r>
              <a:rPr lang="en-US" dirty="0" err="1"/>
              <a:t>cmp</a:t>
            </a:r>
            <a:r>
              <a:rPr lang="en-US" dirty="0"/>
              <a:t> 1/10th second </a:t>
            </a:r>
          </a:p>
          <a:p>
            <a:r>
              <a:rPr lang="en-US" dirty="0"/>
              <a:t>Three </a:t>
            </a:r>
            <a:r>
              <a:rPr lang="en-US" dirty="0">
                <a:solidFill>
                  <a:srgbClr val="FFFF00"/>
                </a:solidFill>
              </a:rPr>
              <a:t>yellow</a:t>
            </a:r>
            <a:r>
              <a:rPr lang="en-US" dirty="0"/>
              <a:t> mod10 counters are the internal timer</a:t>
            </a:r>
          </a:p>
          <a:p>
            <a:r>
              <a:rPr lang="en-US" dirty="0"/>
              <a:t>The displayed time is held in </a:t>
            </a:r>
            <a:r>
              <a:rPr lang="en-US" dirty="0">
                <a:solidFill>
                  <a:srgbClr val="FF99CC"/>
                </a:solidFill>
              </a:rPr>
              <a:t>pink</a:t>
            </a:r>
            <a:r>
              <a:rPr lang="en-US" dirty="0"/>
              <a:t> </a:t>
            </a:r>
            <a:r>
              <a:rPr lang="en-US" dirty="0" err="1"/>
              <a:t>regs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tan</a:t>
            </a:r>
            <a:r>
              <a:rPr lang="en-US" dirty="0"/>
              <a:t> multiplexers control what is displayed.</a:t>
            </a:r>
          </a:p>
          <a:p>
            <a:r>
              <a:rPr lang="en-US" dirty="0"/>
              <a:t>Define </a:t>
            </a:r>
            <a:r>
              <a:rPr lang="en-US" dirty="0" err="1"/>
              <a:t>cw</a:t>
            </a:r>
            <a:r>
              <a:rPr lang="en-US" dirty="0"/>
              <a:t> for each state.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079" y="1006800"/>
            <a:ext cx="4888254" cy="494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50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5" y="242993"/>
            <a:ext cx="10515600" cy="993036"/>
          </a:xfrm>
        </p:spPr>
        <p:txBody>
          <a:bodyPr/>
          <a:lstStyle/>
          <a:p>
            <a:r>
              <a:rPr lang="en-US" dirty="0" err="1"/>
              <a:t>Datapath</a:t>
            </a:r>
            <a:r>
              <a:rPr lang="en-US" dirty="0"/>
              <a:t> Control Word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81353"/>
              </p:ext>
            </p:extLst>
          </p:nvPr>
        </p:nvGraphicFramePr>
        <p:xfrm>
          <a:off x="838200" y="1486694"/>
          <a:ext cx="5529580" cy="2514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1385">
                  <a:extLst>
                    <a:ext uri="{9D8B030D-6E8A-4147-A177-3AD203B41FA5}">
                      <a16:colId xmlns:a16="http://schemas.microsoft.com/office/drawing/2014/main" val="1469641362"/>
                    </a:ext>
                  </a:extLst>
                </a:gridCol>
                <a:gridCol w="921385">
                  <a:extLst>
                    <a:ext uri="{9D8B030D-6E8A-4147-A177-3AD203B41FA5}">
                      <a16:colId xmlns:a16="http://schemas.microsoft.com/office/drawing/2014/main" val="2745074493"/>
                    </a:ext>
                  </a:extLst>
                </a:gridCol>
                <a:gridCol w="921385">
                  <a:extLst>
                    <a:ext uri="{9D8B030D-6E8A-4147-A177-3AD203B41FA5}">
                      <a16:colId xmlns:a16="http://schemas.microsoft.com/office/drawing/2014/main" val="1834555704"/>
                    </a:ext>
                  </a:extLst>
                </a:gridCol>
                <a:gridCol w="921385">
                  <a:extLst>
                    <a:ext uri="{9D8B030D-6E8A-4147-A177-3AD203B41FA5}">
                      <a16:colId xmlns:a16="http://schemas.microsoft.com/office/drawing/2014/main" val="2208039993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2918630666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1021461600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cw[5]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2x1 mux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cw[4]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lap register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cw[3]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mod10 reset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cw[2]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mod10 count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cw[1:0]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timer counter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753953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= mod10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 = load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 = reset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 = count up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 = load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1152290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 = register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= hold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= hold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= hold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 = count up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9756306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01 = not used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1394066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00 = hold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735814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RESET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5086316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STOP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5443194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RUN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3845428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INC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1501692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RUN2LAP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1513004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LAP RUN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4065075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LAP INC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5286931"/>
                  </a:ext>
                </a:extLst>
              </a:tr>
              <a:tr h="15811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LAP STOP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105734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91540" y="4251960"/>
            <a:ext cx="5577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state    Run internal timer and update displayed time</a:t>
            </a:r>
          </a:p>
          <a:p>
            <a:r>
              <a:rPr lang="en-US" dirty="0"/>
              <a:t>Tan	Mux 		display yellow counter</a:t>
            </a:r>
          </a:p>
          <a:p>
            <a:r>
              <a:rPr lang="en-US" dirty="0"/>
              <a:t>Pink 	Register		load or hold</a:t>
            </a:r>
          </a:p>
          <a:p>
            <a:r>
              <a:rPr lang="en-US" dirty="0"/>
              <a:t>Yellow	Mod10 reset	no reset</a:t>
            </a:r>
          </a:p>
          <a:p>
            <a:r>
              <a:rPr lang="en-US" dirty="0"/>
              <a:t>Yellow	Mod10 counter	hold</a:t>
            </a:r>
          </a:p>
          <a:p>
            <a:r>
              <a:rPr lang="en-US" dirty="0"/>
              <a:t>Blue	Timer counter	Count up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079" y="1006800"/>
            <a:ext cx="4888254" cy="494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0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simplify the process of setting up the waveforms, you script all the wave adds, assignment of radix and colors using the provided DO file.</a:t>
            </a:r>
          </a:p>
          <a:p>
            <a:r>
              <a:rPr lang="en-US" dirty="0"/>
              <a:t>Download “datapath_tbWaveSetup.do” into the: &lt;</a:t>
            </a:r>
            <a:r>
              <a:rPr lang="en-US" dirty="0" err="1"/>
              <a:t>projectDirectory</a:t>
            </a:r>
            <a:r>
              <a:rPr lang="en-US" dirty="0"/>
              <a:t>&gt;\</a:t>
            </a:r>
            <a:r>
              <a:rPr lang="en-US" dirty="0" err="1"/>
              <a:t>stopWatch</a:t>
            </a:r>
            <a:r>
              <a:rPr lang="en-US" dirty="0"/>
              <a:t>\simulation\</a:t>
            </a:r>
            <a:r>
              <a:rPr lang="en-US" dirty="0" err="1"/>
              <a:t>modelsim</a:t>
            </a:r>
            <a:r>
              <a:rPr lang="en-US" dirty="0"/>
              <a:t>  </a:t>
            </a:r>
          </a:p>
          <a:p>
            <a:r>
              <a:rPr lang="en-US" dirty="0"/>
              <a:t>Edit datapath_tbWaveSetup.do file using Notepad. </a:t>
            </a:r>
          </a:p>
          <a:p>
            <a:r>
              <a:rPr lang="en-US" dirty="0"/>
              <a:t>You should use the do file immediately after you launch Model Sim by typing: </a:t>
            </a:r>
          </a:p>
          <a:p>
            <a:r>
              <a:rPr lang="en-US" dirty="0"/>
              <a:t>VSIM 3&gt; do datapath_tbWaveSetup.do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58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No synthesis this week</a:t>
            </a:r>
          </a:p>
        </p:txBody>
      </p:sp>
    </p:spTree>
    <p:extLst>
      <p:ext uri="{BB962C8B-B14F-4D97-AF65-F5344CB8AC3E}">
        <p14:creationId xmlns:p14="http://schemas.microsoft.com/office/powerpoint/2010/main" val="88686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3340</TotalTime>
  <Words>622</Words>
  <Application>Microsoft Office PowerPoint</Application>
  <PresentationFormat>Widescreen</PresentationFormat>
  <Paragraphs>150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Gotham</vt:lpstr>
      <vt:lpstr>Gotham Book</vt:lpstr>
      <vt:lpstr>Times New Roman</vt:lpstr>
      <vt:lpstr>Office Theme</vt:lpstr>
      <vt:lpstr>EENG 284 Lab 09</vt:lpstr>
      <vt:lpstr>Lab Objectives</vt:lpstr>
      <vt:lpstr>Theory</vt:lpstr>
      <vt:lpstr>Stopwatch</vt:lpstr>
      <vt:lpstr>Stopwatch States</vt:lpstr>
      <vt:lpstr>Datapath Architecture</vt:lpstr>
      <vt:lpstr>Datapath Control Word</vt:lpstr>
      <vt:lpstr>Simulation</vt:lpstr>
      <vt:lpstr>Synthesis</vt:lpstr>
      <vt:lpstr>Deliverables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Christopher Coulston</cp:lastModifiedBy>
  <cp:revision>95</cp:revision>
  <dcterms:created xsi:type="dcterms:W3CDTF">2017-08-01T15:06:47Z</dcterms:created>
  <dcterms:modified xsi:type="dcterms:W3CDTF">2025-04-22T18:24:30Z</dcterms:modified>
  <cp:category/>
</cp:coreProperties>
</file>