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62" r:id="rId2"/>
    <p:sldId id="640" r:id="rId3"/>
    <p:sldId id="538" r:id="rId4"/>
    <p:sldId id="639" r:id="rId5"/>
    <p:sldId id="557" r:id="rId6"/>
    <p:sldId id="638" r:id="rId7"/>
    <p:sldId id="593" r:id="rId8"/>
    <p:sldId id="635" r:id="rId9"/>
    <p:sldId id="620" r:id="rId10"/>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4D"/>
    <a:srgbClr val="263F6A"/>
    <a:srgbClr val="8B8D8E"/>
    <a:srgbClr val="CED5DD"/>
    <a:srgbClr val="B2B4B3"/>
    <a:srgbClr val="DD5F36"/>
    <a:srgbClr val="D2492A"/>
    <a:srgbClr val="92A2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52" autoAdjust="0"/>
    <p:restoredTop sz="94922" autoAdjust="0"/>
  </p:normalViewPr>
  <p:slideViewPr>
    <p:cSldViewPr snapToGrid="0" snapToObjects="1">
      <p:cViewPr varScale="1">
        <p:scale>
          <a:sx n="107" d="100"/>
          <a:sy n="107" d="100"/>
        </p:scale>
        <p:origin x="126" y="480"/>
      </p:cViewPr>
      <p:guideLst/>
    </p:cSldViewPr>
  </p:slideViewPr>
  <p:notesTextViewPr>
    <p:cViewPr>
      <p:scale>
        <a:sx n="1" d="1"/>
        <a:sy n="1" d="1"/>
      </p:scale>
      <p:origin x="0" y="0"/>
    </p:cViewPr>
  </p:notesTextViewPr>
  <p:notesViewPr>
    <p:cSldViewPr snapToGrid="0" snapToObjects="1" showGuides="1">
      <p:cViewPr varScale="1">
        <p:scale>
          <a:sx n="168" d="100"/>
          <a:sy n="168" d="100"/>
        </p:scale>
        <p:origin x="3688"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a:defRPr sz="1200"/>
            </a:lvl1pPr>
          </a:lstStyle>
          <a:p>
            <a:fld id="{E4DD5C9C-88A3-CA43-B162-DCC4E1E4BE7D}" type="datetimeFigureOut">
              <a:rPr lang="en-US" smtClean="0"/>
              <a:t>4/15/2025</a:t>
            </a:fld>
            <a:endParaRPr lang="en-US"/>
          </a:p>
        </p:txBody>
      </p:sp>
      <p:sp>
        <p:nvSpPr>
          <p:cNvPr id="4" name="Footer Placeholder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a:defRPr sz="1200"/>
            </a:lvl1pPr>
          </a:lstStyle>
          <a:p>
            <a:fld id="{EB5FE5E8-0999-F94A-9937-3F8545B10484}" type="slidenum">
              <a:rPr lang="en-US" smtClean="0"/>
              <a:t>‹#›</a:t>
            </a:fld>
            <a:endParaRPr lang="en-US"/>
          </a:p>
        </p:txBody>
      </p:sp>
    </p:spTree>
    <p:extLst>
      <p:ext uri="{BB962C8B-B14F-4D97-AF65-F5344CB8AC3E}">
        <p14:creationId xmlns:p14="http://schemas.microsoft.com/office/powerpoint/2010/main" val="1738910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BC5E4000-89B6-4F22-834E-B172C4AA57D1}" type="datetimeFigureOut">
              <a:rPr lang="en-US" smtClean="0"/>
              <a:t>4/15/2025</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AA0C4D68-66B1-48D6-AAFD-4ABFAB720F6F}" type="slidenum">
              <a:rPr lang="en-US" smtClean="0"/>
              <a:t>‹#›</a:t>
            </a:fld>
            <a:endParaRPr lang="en-US"/>
          </a:p>
        </p:txBody>
      </p:sp>
    </p:spTree>
    <p:extLst>
      <p:ext uri="{BB962C8B-B14F-4D97-AF65-F5344CB8AC3E}">
        <p14:creationId xmlns:p14="http://schemas.microsoft.com/office/powerpoint/2010/main" val="2038920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the &lt;title of the lab&gt; is what will be called the “System” through the rest of this document</a:t>
            </a:r>
          </a:p>
        </p:txBody>
      </p:sp>
      <p:sp>
        <p:nvSpPr>
          <p:cNvPr id="4" name="Slide Number Placeholder 3"/>
          <p:cNvSpPr>
            <a:spLocks noGrp="1"/>
          </p:cNvSpPr>
          <p:nvPr>
            <p:ph type="sldNum" sz="quarter" idx="5"/>
          </p:nvPr>
        </p:nvSpPr>
        <p:spPr/>
        <p:txBody>
          <a:bodyPr/>
          <a:lstStyle/>
          <a:p>
            <a:fld id="{AA0C4D68-66B1-48D6-AAFD-4ABFAB720F6F}" type="slidenum">
              <a:rPr lang="en-US" smtClean="0"/>
              <a:t>1</a:t>
            </a:fld>
            <a:endParaRPr lang="en-US"/>
          </a:p>
        </p:txBody>
      </p:sp>
    </p:spTree>
    <p:extLst>
      <p:ext uri="{BB962C8B-B14F-4D97-AF65-F5344CB8AC3E}">
        <p14:creationId xmlns:p14="http://schemas.microsoft.com/office/powerpoint/2010/main" val="2609311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7363" y="733425"/>
            <a:ext cx="6516687" cy="36655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D45CC39-578B-4552-A24A-45E58858BC64}" type="slidenum">
              <a:rPr lang="en-US" smtClean="0"/>
              <a:pPr>
                <a:defRPr/>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 &lt;System&gt; with the name of the </a:t>
            </a:r>
          </a:p>
        </p:txBody>
      </p:sp>
      <p:sp>
        <p:nvSpPr>
          <p:cNvPr id="4" name="Slide Number Placeholder 3"/>
          <p:cNvSpPr>
            <a:spLocks noGrp="1"/>
          </p:cNvSpPr>
          <p:nvPr>
            <p:ph type="sldNum" sz="quarter" idx="5"/>
          </p:nvPr>
        </p:nvSpPr>
        <p:spPr/>
        <p:txBody>
          <a:bodyPr/>
          <a:lstStyle/>
          <a:p>
            <a:fld id="{AA0C4D68-66B1-48D6-AAFD-4ABFAB720F6F}" type="slidenum">
              <a:rPr lang="en-US" smtClean="0"/>
              <a:t>4</a:t>
            </a:fld>
            <a:endParaRPr lang="en-US"/>
          </a:p>
        </p:txBody>
      </p:sp>
    </p:spTree>
    <p:extLst>
      <p:ext uri="{BB962C8B-B14F-4D97-AF65-F5344CB8AC3E}">
        <p14:creationId xmlns:p14="http://schemas.microsoft.com/office/powerpoint/2010/main" val="4268950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 &lt;System&gt; with the name of the </a:t>
            </a:r>
          </a:p>
        </p:txBody>
      </p:sp>
      <p:sp>
        <p:nvSpPr>
          <p:cNvPr id="4" name="Slide Number Placeholder 3"/>
          <p:cNvSpPr>
            <a:spLocks noGrp="1"/>
          </p:cNvSpPr>
          <p:nvPr>
            <p:ph type="sldNum" sz="quarter" idx="5"/>
          </p:nvPr>
        </p:nvSpPr>
        <p:spPr/>
        <p:txBody>
          <a:bodyPr/>
          <a:lstStyle/>
          <a:p>
            <a:fld id="{AA0C4D68-66B1-48D6-AAFD-4ABFAB720F6F}" type="slidenum">
              <a:rPr lang="en-US" smtClean="0"/>
              <a:t>5</a:t>
            </a:fld>
            <a:endParaRPr lang="en-US"/>
          </a:p>
        </p:txBody>
      </p:sp>
    </p:spTree>
    <p:extLst>
      <p:ext uri="{BB962C8B-B14F-4D97-AF65-F5344CB8AC3E}">
        <p14:creationId xmlns:p14="http://schemas.microsoft.com/office/powerpoint/2010/main" val="537147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 &lt;System&gt; with the name of the </a:t>
            </a:r>
          </a:p>
        </p:txBody>
      </p:sp>
      <p:sp>
        <p:nvSpPr>
          <p:cNvPr id="4" name="Slide Number Placeholder 3"/>
          <p:cNvSpPr>
            <a:spLocks noGrp="1"/>
          </p:cNvSpPr>
          <p:nvPr>
            <p:ph type="sldNum" sz="quarter" idx="5"/>
          </p:nvPr>
        </p:nvSpPr>
        <p:spPr/>
        <p:txBody>
          <a:bodyPr/>
          <a:lstStyle/>
          <a:p>
            <a:fld id="{AA0C4D68-66B1-48D6-AAFD-4ABFAB720F6F}" type="slidenum">
              <a:rPr lang="en-US" smtClean="0"/>
              <a:t>6</a:t>
            </a:fld>
            <a:endParaRPr lang="en-US"/>
          </a:p>
        </p:txBody>
      </p:sp>
    </p:spTree>
    <p:extLst>
      <p:ext uri="{BB962C8B-B14F-4D97-AF65-F5344CB8AC3E}">
        <p14:creationId xmlns:p14="http://schemas.microsoft.com/office/powerpoint/2010/main" val="4268950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709613"/>
            <a:ext cx="6302375" cy="3544887"/>
          </a:xfrm>
        </p:spPr>
      </p:sp>
      <p:sp>
        <p:nvSpPr>
          <p:cNvPr id="3" name="Notes Placeholder 2"/>
          <p:cNvSpPr>
            <a:spLocks noGrp="1"/>
          </p:cNvSpPr>
          <p:nvPr>
            <p:ph type="body" idx="1"/>
          </p:nvPr>
        </p:nvSpPr>
        <p:spPr/>
        <p:txBody>
          <a:bodyPr>
            <a:normAutofit/>
          </a:bodyPr>
          <a:lstStyle/>
          <a:p>
            <a:pPr defTabSz="933237">
              <a:defRPr/>
            </a:pPr>
            <a:r>
              <a:rPr lang="en-US" dirty="0"/>
              <a:t>Talk about the input is transformed into the output using the system architecture</a:t>
            </a:r>
          </a:p>
          <a:p>
            <a:endParaRPr lang="en-US" dirty="0"/>
          </a:p>
        </p:txBody>
      </p:sp>
      <p:sp>
        <p:nvSpPr>
          <p:cNvPr id="4" name="Slide Number Placeholder 3"/>
          <p:cNvSpPr>
            <a:spLocks noGrp="1"/>
          </p:cNvSpPr>
          <p:nvPr>
            <p:ph type="sldNum" sz="quarter" idx="10"/>
          </p:nvPr>
        </p:nvSpPr>
        <p:spPr/>
        <p:txBody>
          <a:bodyPr/>
          <a:lstStyle/>
          <a:p>
            <a:pPr>
              <a:defRPr/>
            </a:pPr>
            <a:fld id="{AD45CC39-578B-4552-A24A-45E58858BC64}" type="slidenum">
              <a:rPr lang="en-US" smtClean="0"/>
              <a:pPr>
                <a:defRPr/>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C4D68-66B1-48D6-AAFD-4ABFAB720F6F}" type="slidenum">
              <a:rPr lang="en-US" smtClean="0"/>
              <a:t>8</a:t>
            </a:fld>
            <a:endParaRPr lang="en-US"/>
          </a:p>
        </p:txBody>
      </p:sp>
    </p:spTree>
    <p:extLst>
      <p:ext uri="{BB962C8B-B14F-4D97-AF65-F5344CB8AC3E}">
        <p14:creationId xmlns:p14="http://schemas.microsoft.com/office/powerpoint/2010/main" val="3352685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C4D68-66B1-48D6-AAFD-4ABFAB720F6F}" type="slidenum">
              <a:rPr lang="en-US" smtClean="0"/>
              <a:t>9</a:t>
            </a:fld>
            <a:endParaRPr lang="en-US"/>
          </a:p>
        </p:txBody>
      </p:sp>
    </p:spTree>
    <p:extLst>
      <p:ext uri="{BB962C8B-B14F-4D97-AF65-F5344CB8AC3E}">
        <p14:creationId xmlns:p14="http://schemas.microsoft.com/office/powerpoint/2010/main" val="11265809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screen">
            <a:alphaModFix amt="25000"/>
            <a:extLst>
              <a:ext uri="{28A0092B-C50C-407E-A947-70E740481C1C}">
                <a14:useLocalDpi xmlns:a14="http://schemas.microsoft.com/office/drawing/2010/main"/>
              </a:ext>
            </a:extLst>
          </a:blip>
          <a:stretch>
            <a:fillRect/>
          </a:stretch>
        </p:blipFill>
        <p:spPr>
          <a:xfrm>
            <a:off x="1835085" y="170978"/>
            <a:ext cx="10356915" cy="5825765"/>
          </a:xfrm>
          <a:prstGeom prst="rect">
            <a:avLst/>
          </a:prstGeom>
        </p:spPr>
      </p:pic>
      <p:sp>
        <p:nvSpPr>
          <p:cNvPr id="4" name="Date Placeholder 3"/>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4/15/2025</a:t>
            </a:fld>
            <a:endParaRPr lang="en-US"/>
          </a:p>
        </p:txBody>
      </p:sp>
      <p:sp>
        <p:nvSpPr>
          <p:cNvPr id="21" name="Rectangle 20">
            <a:extLst>
              <a:ext uri="{FF2B5EF4-FFF2-40B4-BE49-F238E27FC236}">
                <a16:creationId xmlns:a16="http://schemas.microsoft.com/office/drawing/2014/main" id="{2DF55106-BA85-A046-A450-43480962F8F7}"/>
              </a:ext>
            </a:extLst>
          </p:cNvPr>
          <p:cNvSpPr/>
          <p:nvPr userDrawn="1"/>
        </p:nvSpPr>
        <p:spPr>
          <a:xfrm>
            <a:off x="-34047" y="0"/>
            <a:ext cx="12260094" cy="6265544"/>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cxnSp>
        <p:nvCxnSpPr>
          <p:cNvPr id="14" name="Straight Connector 13"/>
          <p:cNvCxnSpPr/>
          <p:nvPr userDrawn="1"/>
        </p:nvCxnSpPr>
        <p:spPr>
          <a:xfrm>
            <a:off x="520878" y="3287006"/>
            <a:ext cx="911199" cy="0"/>
          </a:xfrm>
          <a:prstGeom prst="line">
            <a:avLst/>
          </a:prstGeom>
          <a:ln w="28575">
            <a:solidFill>
              <a:srgbClr val="D2492A"/>
            </a:solidFill>
          </a:ln>
          <a:effectLst/>
        </p:spPr>
        <p:style>
          <a:lnRef idx="2">
            <a:schemeClr val="accent1"/>
          </a:lnRef>
          <a:fillRef idx="0">
            <a:schemeClr val="accent1"/>
          </a:fillRef>
          <a:effectRef idx="1">
            <a:schemeClr val="accent1"/>
          </a:effectRef>
          <a:fontRef idx="minor">
            <a:schemeClr val="tx1"/>
          </a:fontRef>
        </p:style>
      </p:cxnSp>
      <p:pic>
        <p:nvPicPr>
          <p:cNvPr id="22" name="Picture 21">
            <a:extLst>
              <a:ext uri="{FF2B5EF4-FFF2-40B4-BE49-F238E27FC236}">
                <a16:creationId xmlns:a16="http://schemas.microsoft.com/office/drawing/2014/main" id="{08E7ABF0-DEE6-F34C-98A7-7FC5808DF58A}"/>
              </a:ext>
            </a:extLst>
          </p:cNvPr>
          <p:cNvPicPr/>
          <p:nvPr userDrawn="1"/>
        </p:nvPicPr>
        <p:blipFill>
          <a:blip r:embed="rId3"/>
          <a:stretch>
            <a:fillRect/>
          </a:stretch>
        </p:blipFill>
        <p:spPr bwMode="auto">
          <a:xfrm>
            <a:off x="381000" y="6373243"/>
            <a:ext cx="3200400" cy="364310"/>
          </a:xfrm>
          <a:prstGeom prst="rect">
            <a:avLst/>
          </a:prstGeom>
          <a:noFill/>
          <a:ln>
            <a:noFill/>
          </a:ln>
          <a:extLst>
            <a:ext uri="{53640926-AAD7-44D8-BBD7-CCE9431645EC}">
              <a14:shadowObscured xmlns:a14="http://schemas.microsoft.com/office/drawing/2010/main"/>
            </a:ext>
          </a:extLst>
        </p:spPr>
      </p:pic>
      <p:sp>
        <p:nvSpPr>
          <p:cNvPr id="23" name="TextBox 22">
            <a:extLst>
              <a:ext uri="{FF2B5EF4-FFF2-40B4-BE49-F238E27FC236}">
                <a16:creationId xmlns:a16="http://schemas.microsoft.com/office/drawing/2014/main" id="{78B3FD82-CB41-C84B-B706-06F09C4B7CF1}"/>
              </a:ext>
            </a:extLst>
          </p:cNvPr>
          <p:cNvSpPr txBox="1"/>
          <p:nvPr userDrawn="1"/>
        </p:nvSpPr>
        <p:spPr>
          <a:xfrm>
            <a:off x="7478040" y="6407925"/>
            <a:ext cx="4489537" cy="369332"/>
          </a:xfrm>
          <a:prstGeom prst="rect">
            <a:avLst/>
          </a:prstGeom>
          <a:noFill/>
        </p:spPr>
        <p:txBody>
          <a:bodyPr wrap="square" rtlCol="0">
            <a:spAutoFit/>
          </a:bodyPr>
          <a:lstStyle/>
          <a:p>
            <a:pPr algn="r"/>
            <a:r>
              <a:rPr lang="en-US" sz="1800" b="1" i="0" dirty="0">
                <a:solidFill>
                  <a:srgbClr val="21314D"/>
                </a:solidFill>
                <a:latin typeface="Gotham" charset="0"/>
                <a:ea typeface="Gotham" charset="0"/>
                <a:cs typeface="Gotham" charset="0"/>
              </a:rPr>
              <a:t>MINES</a:t>
            </a:r>
            <a:r>
              <a:rPr lang="en-US" sz="1800" b="1" i="0" dirty="0">
                <a:solidFill>
                  <a:srgbClr val="D2492A"/>
                </a:solidFill>
                <a:latin typeface="Gotham" charset="0"/>
                <a:ea typeface="Gotham" charset="0"/>
                <a:cs typeface="Gotham" charset="0"/>
              </a:rPr>
              <a:t>.</a:t>
            </a:r>
            <a:r>
              <a:rPr lang="en-US" sz="1800" b="0" i="0" dirty="0">
                <a:solidFill>
                  <a:srgbClr val="92A2BD"/>
                </a:solidFill>
                <a:latin typeface="Gotham Book" charset="0"/>
                <a:ea typeface="Gotham Book" charset="0"/>
                <a:cs typeface="Gotham Book" charset="0"/>
              </a:rPr>
              <a:t>EDU</a:t>
            </a:r>
          </a:p>
        </p:txBody>
      </p:sp>
      <p:sp>
        <p:nvSpPr>
          <p:cNvPr id="13" name="Subtitle 2"/>
          <p:cNvSpPr>
            <a:spLocks noGrp="1"/>
          </p:cNvSpPr>
          <p:nvPr>
            <p:ph type="subTitle" idx="1"/>
          </p:nvPr>
        </p:nvSpPr>
        <p:spPr>
          <a:xfrm>
            <a:off x="395371" y="3737295"/>
            <a:ext cx="9144000" cy="1655762"/>
          </a:xfrm>
        </p:spPr>
        <p:txBody>
          <a:bodyPr/>
          <a:lstStyle>
            <a:lvl1pPr marL="0" indent="0">
              <a:buNone/>
              <a:defRPr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algn="l"/>
            <a:r>
              <a:rPr lang="en-US" dirty="0">
                <a:solidFill>
                  <a:schemeClr val="bg1"/>
                </a:solidFill>
              </a:rPr>
              <a:t>Subhead, name or date goes here</a:t>
            </a:r>
          </a:p>
        </p:txBody>
      </p:sp>
      <p:pic>
        <p:nvPicPr>
          <p:cNvPr id="24" name="Picture 23">
            <a:extLst>
              <a:ext uri="{FF2B5EF4-FFF2-40B4-BE49-F238E27FC236}">
                <a16:creationId xmlns:a16="http://schemas.microsoft.com/office/drawing/2014/main" id="{F3429AB2-51CA-D34A-933D-348196C30A2C}"/>
              </a:ext>
            </a:extLst>
          </p:cNvPr>
          <p:cNvPicPr>
            <a:picLocks noChangeAspect="1"/>
          </p:cNvPicPr>
          <p:nvPr userDrawn="1"/>
        </p:nvPicPr>
        <p:blipFill>
          <a:blip r:embed="rId2" cstate="screen">
            <a:alphaModFix amt="25000"/>
            <a:extLst>
              <a:ext uri="{28A0092B-C50C-407E-A947-70E740481C1C}">
                <a14:useLocalDpi xmlns:a14="http://schemas.microsoft.com/office/drawing/2010/main"/>
              </a:ext>
            </a:extLst>
          </a:blip>
          <a:stretch>
            <a:fillRect/>
          </a:stretch>
        </p:blipFill>
        <p:spPr>
          <a:xfrm>
            <a:off x="1835085" y="170976"/>
            <a:ext cx="10356915" cy="5825765"/>
          </a:xfrm>
          <a:prstGeom prst="rect">
            <a:avLst/>
          </a:prstGeom>
        </p:spPr>
      </p:pic>
      <p:sp>
        <p:nvSpPr>
          <p:cNvPr id="12" name="Title 1"/>
          <p:cNvSpPr>
            <a:spLocks noGrp="1"/>
          </p:cNvSpPr>
          <p:nvPr>
            <p:ph type="ctrTitle"/>
          </p:nvPr>
        </p:nvSpPr>
        <p:spPr>
          <a:xfrm>
            <a:off x="395371" y="2243579"/>
            <a:ext cx="10803672" cy="719056"/>
          </a:xfrm>
        </p:spPr>
        <p:txBody>
          <a:bodyPr>
            <a:normAutofit/>
          </a:bodyPr>
          <a:lstStyle>
            <a:lvl1pPr>
              <a:defRPr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algn="l"/>
            <a:r>
              <a:rPr lang="en-US" sz="5400" dirty="0">
                <a:solidFill>
                  <a:schemeClr val="bg1"/>
                </a:solidFill>
              </a:rPr>
              <a:t>Presentation Title Goes Here</a:t>
            </a:r>
          </a:p>
        </p:txBody>
      </p:sp>
    </p:spTree>
    <p:extLst>
      <p:ext uri="{BB962C8B-B14F-4D97-AF65-F5344CB8AC3E}">
        <p14:creationId xmlns:p14="http://schemas.microsoft.com/office/powerpoint/2010/main" val="608327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rgbClr val="21314D"/>
                </a:solidFill>
              </a:defRPr>
            </a:lvl1pPr>
          </a:lstStyle>
          <a:p>
            <a:r>
              <a:rPr lang="en-US" dirty="0"/>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4/15/2025</a:t>
            </a:fld>
            <a:endParaRPr lang="en-US"/>
          </a:p>
        </p:txBody>
      </p:sp>
      <p:sp>
        <p:nvSpPr>
          <p:cNvPr id="6" name="Footer Placeholder 5"/>
          <p:cNvSpPr>
            <a:spLocks noGrp="1"/>
          </p:cNvSpPr>
          <p:nvPr>
            <p:ph type="ftr" sz="quarter" idx="11"/>
          </p:nvPr>
        </p:nvSpPr>
        <p:spPr>
          <a:xfrm>
            <a:off x="4038600" y="6356352"/>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sp>
        <p:nvSpPr>
          <p:cNvPr id="9" name="Rectangle 8"/>
          <p:cNvSpPr/>
          <p:nvPr userDrawn="1"/>
        </p:nvSpPr>
        <p:spPr>
          <a:xfrm>
            <a:off x="-9728" y="6265545"/>
            <a:ext cx="12201728" cy="592455"/>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TextBox 10">
            <a:extLst>
              <a:ext uri="{FF2B5EF4-FFF2-40B4-BE49-F238E27FC236}">
                <a16:creationId xmlns:a16="http://schemas.microsoft.com/office/drawing/2014/main" id="{8D816478-27A8-5948-917C-6E6357F4BB0B}"/>
              </a:ext>
            </a:extLst>
          </p:cNvPr>
          <p:cNvSpPr txBox="1"/>
          <p:nvPr userDrawn="1"/>
        </p:nvSpPr>
        <p:spPr>
          <a:xfrm>
            <a:off x="7478040" y="6398498"/>
            <a:ext cx="4489537" cy="369332"/>
          </a:xfrm>
          <a:prstGeom prst="rect">
            <a:avLst/>
          </a:prstGeom>
          <a:noFill/>
        </p:spPr>
        <p:txBody>
          <a:bodyPr wrap="square" rtlCol="0">
            <a:spAutoFit/>
          </a:bodyPr>
          <a:lstStyle/>
          <a:p>
            <a:pPr algn="r"/>
            <a:r>
              <a:rPr lang="en-US" sz="1800" b="1" i="0" dirty="0">
                <a:solidFill>
                  <a:schemeClr val="bg1"/>
                </a:solidFill>
                <a:latin typeface="Gotham" charset="0"/>
                <a:ea typeface="Gotham" charset="0"/>
                <a:cs typeface="Gotham" charset="0"/>
              </a:rPr>
              <a:t>MINES</a:t>
            </a:r>
            <a:r>
              <a:rPr lang="en-US" sz="1800" b="1" i="0" dirty="0">
                <a:solidFill>
                  <a:srgbClr val="D2492A"/>
                </a:solidFill>
                <a:latin typeface="Gotham" charset="0"/>
                <a:ea typeface="Gotham" charset="0"/>
                <a:cs typeface="Gotham" charset="0"/>
              </a:rPr>
              <a:t>.</a:t>
            </a:r>
            <a:r>
              <a:rPr lang="en-US" sz="1800" b="0" i="0" dirty="0">
                <a:solidFill>
                  <a:srgbClr val="92A2BD"/>
                </a:solidFill>
                <a:latin typeface="Gotham Book" charset="0"/>
                <a:ea typeface="Gotham Book" charset="0"/>
                <a:cs typeface="Gotham Book" charset="0"/>
              </a:rPr>
              <a:t>EDU</a:t>
            </a:r>
          </a:p>
        </p:txBody>
      </p:sp>
      <p:pic>
        <p:nvPicPr>
          <p:cNvPr id="14" name="Picture 13">
            <a:extLst>
              <a:ext uri="{FF2B5EF4-FFF2-40B4-BE49-F238E27FC236}">
                <a16:creationId xmlns:a16="http://schemas.microsoft.com/office/drawing/2014/main" id="{E530F95D-C0F7-B448-B59E-D27295E0C7A5}"/>
              </a:ext>
            </a:extLst>
          </p:cNvPr>
          <p:cNvPicPr/>
          <p:nvPr userDrawn="1"/>
        </p:nvPicPr>
        <p:blipFill>
          <a:blip r:embed="rId2"/>
          <a:stretch>
            <a:fillRect/>
          </a:stretch>
        </p:blipFill>
        <p:spPr bwMode="auto">
          <a:xfrm>
            <a:off x="381003" y="6381481"/>
            <a:ext cx="3200395" cy="364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81501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10048" y="-10049"/>
            <a:ext cx="5183189" cy="6943412"/>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450058" y="472281"/>
            <a:ext cx="3932237" cy="1600200"/>
          </a:xfrm>
        </p:spPr>
        <p:txBody>
          <a:bodyPr anchor="b">
            <a:normAutofit/>
          </a:bodyPr>
          <a:lstStyle>
            <a:lvl1pPr>
              <a:defRPr sz="4400">
                <a:solidFill>
                  <a:schemeClr val="bg1"/>
                </a:solidFill>
              </a:defRPr>
            </a:lvl1pPr>
          </a:lstStyle>
          <a:p>
            <a:r>
              <a:rPr lang="en-US" dirty="0"/>
              <a:t>Copy goes here</a:t>
            </a:r>
          </a:p>
        </p:txBody>
      </p:sp>
      <p:sp>
        <p:nvSpPr>
          <p:cNvPr id="3" name="Picture Placeholder 2"/>
          <p:cNvSpPr>
            <a:spLocks noGrp="1"/>
          </p:cNvSpPr>
          <p:nvPr>
            <p:ph type="pic" idx="1"/>
          </p:nvPr>
        </p:nvSpPr>
        <p:spPr>
          <a:xfrm>
            <a:off x="5183189" y="2"/>
            <a:ext cx="7008812" cy="6857999"/>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hasCustomPrompt="1"/>
          </p:nvPr>
        </p:nvSpPr>
        <p:spPr>
          <a:xfrm>
            <a:off x="450058" y="2072481"/>
            <a:ext cx="3932237" cy="3811588"/>
          </a:xfrm>
        </p:spPr>
        <p:txBody>
          <a:bodyPr>
            <a:normAutofit/>
          </a:bodyPr>
          <a:lstStyle>
            <a:lvl1pPr marL="457189" indent="-457189">
              <a:buFont typeface="Arial" charset="0"/>
              <a:buChar char="•"/>
              <a:defRPr sz="2800">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Supporting text goes here</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4/15/2025</a:t>
            </a:fld>
            <a:endParaRPr lang="en-US"/>
          </a:p>
        </p:txBody>
      </p:sp>
      <p:sp>
        <p:nvSpPr>
          <p:cNvPr id="6" name="Footer Placeholder 5"/>
          <p:cNvSpPr>
            <a:spLocks noGrp="1"/>
          </p:cNvSpPr>
          <p:nvPr>
            <p:ph type="ftr" sz="quarter" idx="11"/>
          </p:nvPr>
        </p:nvSpPr>
        <p:spPr>
          <a:xfrm>
            <a:off x="4038600" y="6356352"/>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pic>
        <p:nvPicPr>
          <p:cNvPr id="12" name="Picture 11">
            <a:extLst>
              <a:ext uri="{FF2B5EF4-FFF2-40B4-BE49-F238E27FC236}">
                <a16:creationId xmlns:a16="http://schemas.microsoft.com/office/drawing/2014/main" id="{E01F5E0A-84A7-2F4C-A9C5-069A0CC392D2}"/>
              </a:ext>
            </a:extLst>
          </p:cNvPr>
          <p:cNvPicPr/>
          <p:nvPr userDrawn="1"/>
        </p:nvPicPr>
        <p:blipFill>
          <a:blip r:embed="rId2"/>
          <a:stretch>
            <a:fillRect/>
          </a:stretch>
        </p:blipFill>
        <p:spPr bwMode="auto">
          <a:xfrm>
            <a:off x="381003" y="6381481"/>
            <a:ext cx="3200395" cy="364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85166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21314D"/>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4/15/2025</a:t>
            </a:fld>
            <a:endParaRPr 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sp>
        <p:nvSpPr>
          <p:cNvPr id="7" name="Rectangle 6"/>
          <p:cNvSpPr/>
          <p:nvPr userDrawn="1"/>
        </p:nvSpPr>
        <p:spPr>
          <a:xfrm>
            <a:off x="-10048" y="6265545"/>
            <a:ext cx="12202048" cy="601701"/>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Box 11">
            <a:extLst>
              <a:ext uri="{FF2B5EF4-FFF2-40B4-BE49-F238E27FC236}">
                <a16:creationId xmlns:a16="http://schemas.microsoft.com/office/drawing/2014/main" id="{6C529638-9519-5646-BC6C-4C995584BC00}"/>
              </a:ext>
            </a:extLst>
          </p:cNvPr>
          <p:cNvSpPr txBox="1"/>
          <p:nvPr userDrawn="1"/>
        </p:nvSpPr>
        <p:spPr>
          <a:xfrm>
            <a:off x="7478040" y="6398498"/>
            <a:ext cx="4489537" cy="369332"/>
          </a:xfrm>
          <a:prstGeom prst="rect">
            <a:avLst/>
          </a:prstGeom>
          <a:noFill/>
        </p:spPr>
        <p:txBody>
          <a:bodyPr wrap="square" rtlCol="0">
            <a:spAutoFit/>
          </a:bodyPr>
          <a:lstStyle/>
          <a:p>
            <a:pPr algn="r"/>
            <a:r>
              <a:rPr lang="en-US" sz="1800" b="1" i="0" dirty="0">
                <a:solidFill>
                  <a:schemeClr val="bg1"/>
                </a:solidFill>
                <a:latin typeface="Gotham" charset="0"/>
                <a:ea typeface="Gotham" charset="0"/>
                <a:cs typeface="Gotham" charset="0"/>
              </a:rPr>
              <a:t>MINES</a:t>
            </a:r>
            <a:r>
              <a:rPr lang="en-US" sz="1800" b="1" i="0" dirty="0">
                <a:solidFill>
                  <a:srgbClr val="D2492A"/>
                </a:solidFill>
                <a:latin typeface="Gotham" charset="0"/>
                <a:ea typeface="Gotham" charset="0"/>
                <a:cs typeface="Gotham" charset="0"/>
              </a:rPr>
              <a:t>.</a:t>
            </a:r>
            <a:r>
              <a:rPr lang="en-US" sz="1800" b="0" i="0" dirty="0">
                <a:solidFill>
                  <a:srgbClr val="92A2BD"/>
                </a:solidFill>
                <a:latin typeface="Gotham Book" charset="0"/>
                <a:ea typeface="Gotham Book" charset="0"/>
                <a:cs typeface="Gotham Book" charset="0"/>
              </a:rPr>
              <a:t>EDU</a:t>
            </a:r>
          </a:p>
        </p:txBody>
      </p:sp>
      <p:pic>
        <p:nvPicPr>
          <p:cNvPr id="13" name="Picture 12">
            <a:extLst>
              <a:ext uri="{FF2B5EF4-FFF2-40B4-BE49-F238E27FC236}">
                <a16:creationId xmlns:a16="http://schemas.microsoft.com/office/drawing/2014/main" id="{02467B4F-5A8F-3845-8B30-98B83A0003A1}"/>
              </a:ext>
            </a:extLst>
          </p:cNvPr>
          <p:cNvPicPr/>
          <p:nvPr userDrawn="1"/>
        </p:nvPicPr>
        <p:blipFill>
          <a:blip r:embed="rId2"/>
          <a:stretch>
            <a:fillRect/>
          </a:stretch>
        </p:blipFill>
        <p:spPr bwMode="auto">
          <a:xfrm>
            <a:off x="381003" y="6381481"/>
            <a:ext cx="3200395" cy="364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67638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lvl1pPr>
              <a:defRPr>
                <a:solidFill>
                  <a:srgbClr val="21314D"/>
                </a:solidFill>
              </a:defRPr>
            </a:lvl1pPr>
          </a:lstStyle>
          <a:p>
            <a:r>
              <a:rPr lang="en-US" dirty="0"/>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4/15/2025</a:t>
            </a:fld>
            <a:endParaRPr 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sp>
        <p:nvSpPr>
          <p:cNvPr id="7" name="Rectangle 6"/>
          <p:cNvSpPr/>
          <p:nvPr userDrawn="1"/>
        </p:nvSpPr>
        <p:spPr>
          <a:xfrm>
            <a:off x="-10048" y="6265545"/>
            <a:ext cx="12202048" cy="601701"/>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Box 11">
            <a:extLst>
              <a:ext uri="{FF2B5EF4-FFF2-40B4-BE49-F238E27FC236}">
                <a16:creationId xmlns:a16="http://schemas.microsoft.com/office/drawing/2014/main" id="{1C06899B-D311-B446-8DBB-7D61E82846C1}"/>
              </a:ext>
            </a:extLst>
          </p:cNvPr>
          <p:cNvSpPr txBox="1"/>
          <p:nvPr userDrawn="1"/>
        </p:nvSpPr>
        <p:spPr>
          <a:xfrm>
            <a:off x="7478040" y="6398498"/>
            <a:ext cx="4489537" cy="369332"/>
          </a:xfrm>
          <a:prstGeom prst="rect">
            <a:avLst/>
          </a:prstGeom>
          <a:noFill/>
        </p:spPr>
        <p:txBody>
          <a:bodyPr wrap="square" rtlCol="0">
            <a:spAutoFit/>
          </a:bodyPr>
          <a:lstStyle/>
          <a:p>
            <a:pPr algn="r"/>
            <a:r>
              <a:rPr lang="en-US" sz="1800" b="1" i="0" dirty="0">
                <a:solidFill>
                  <a:schemeClr val="bg1"/>
                </a:solidFill>
                <a:latin typeface="Gotham" charset="0"/>
                <a:ea typeface="Gotham" charset="0"/>
                <a:cs typeface="Gotham" charset="0"/>
              </a:rPr>
              <a:t>MINES</a:t>
            </a:r>
            <a:r>
              <a:rPr lang="en-US" sz="1800" b="1" i="0" dirty="0">
                <a:solidFill>
                  <a:srgbClr val="D2492A"/>
                </a:solidFill>
                <a:latin typeface="Gotham" charset="0"/>
                <a:ea typeface="Gotham" charset="0"/>
                <a:cs typeface="Gotham" charset="0"/>
              </a:rPr>
              <a:t>.</a:t>
            </a:r>
            <a:r>
              <a:rPr lang="en-US" sz="1800" b="0" i="0" dirty="0">
                <a:solidFill>
                  <a:srgbClr val="92A2BD"/>
                </a:solidFill>
                <a:latin typeface="Gotham Book" charset="0"/>
                <a:ea typeface="Gotham Book" charset="0"/>
                <a:cs typeface="Gotham Book" charset="0"/>
              </a:rPr>
              <a:t>EDU</a:t>
            </a:r>
          </a:p>
        </p:txBody>
      </p:sp>
      <p:pic>
        <p:nvPicPr>
          <p:cNvPr id="13" name="Picture 12">
            <a:extLst>
              <a:ext uri="{FF2B5EF4-FFF2-40B4-BE49-F238E27FC236}">
                <a16:creationId xmlns:a16="http://schemas.microsoft.com/office/drawing/2014/main" id="{C4CB1FB3-2557-BB46-9386-C66D040E875F}"/>
              </a:ext>
            </a:extLst>
          </p:cNvPr>
          <p:cNvPicPr/>
          <p:nvPr userDrawn="1"/>
        </p:nvPicPr>
        <p:blipFill>
          <a:blip r:embed="rId2"/>
          <a:stretch>
            <a:fillRect/>
          </a:stretch>
        </p:blipFill>
        <p:spPr bwMode="auto">
          <a:xfrm>
            <a:off x="381003" y="6381481"/>
            <a:ext cx="3200395" cy="364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81484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p:cNvSpPr/>
          <p:nvPr userDrawn="1"/>
        </p:nvSpPr>
        <p:spPr>
          <a:xfrm>
            <a:off x="-9728" y="-9729"/>
            <a:ext cx="12201728" cy="6265545"/>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831851" y="1709740"/>
            <a:ext cx="10515600" cy="2852737"/>
          </a:xfrm>
        </p:spPr>
        <p:txBody>
          <a:bodyPr anchor="b">
            <a:normAutofit/>
          </a:bodyPr>
          <a:lstStyle>
            <a:lvl1pPr>
              <a:defRPr sz="440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dirty="0"/>
              <a:t>Section header goes here</a:t>
            </a:r>
          </a:p>
        </p:txBody>
      </p:sp>
      <p:sp>
        <p:nvSpPr>
          <p:cNvPr id="3" name="Text Placeholder 2"/>
          <p:cNvSpPr>
            <a:spLocks noGrp="1"/>
          </p:cNvSpPr>
          <p:nvPr>
            <p:ph type="body" idx="1" hasCustomPrompt="1"/>
          </p:nvPr>
        </p:nvSpPr>
        <p:spPr>
          <a:xfrm>
            <a:off x="831851" y="4589465"/>
            <a:ext cx="10515600" cy="1500187"/>
          </a:xfrm>
        </p:spPr>
        <p:txBody>
          <a:bodyPr/>
          <a:lstStyle>
            <a:lvl1pPr marL="0" indent="0">
              <a:buNone/>
              <a:defRPr sz="2400" b="0" i="0">
                <a:solidFill>
                  <a:srgbClr val="92A2B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Section subhead goes here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4/15/2025</a:t>
            </a:fld>
            <a:endParaRPr 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pic>
        <p:nvPicPr>
          <p:cNvPr id="12" name="Picture 11">
            <a:extLst>
              <a:ext uri="{FF2B5EF4-FFF2-40B4-BE49-F238E27FC236}">
                <a16:creationId xmlns:a16="http://schemas.microsoft.com/office/drawing/2014/main" id="{4C2BC71D-0003-024E-9F29-71C949747F4A}"/>
              </a:ext>
            </a:extLst>
          </p:cNvPr>
          <p:cNvPicPr/>
          <p:nvPr userDrawn="1"/>
        </p:nvPicPr>
        <p:blipFill>
          <a:blip r:embed="rId2"/>
          <a:stretch>
            <a:fillRect/>
          </a:stretch>
        </p:blipFill>
        <p:spPr bwMode="auto">
          <a:xfrm>
            <a:off x="381000" y="6373243"/>
            <a:ext cx="3200400" cy="364310"/>
          </a:xfrm>
          <a:prstGeom prst="rect">
            <a:avLst/>
          </a:prstGeom>
          <a:noFill/>
          <a:ln>
            <a:noFill/>
          </a:ln>
          <a:extLst>
            <a:ext uri="{53640926-AAD7-44D8-BBD7-CCE9431645EC}">
              <a14:shadowObscured xmlns:a14="http://schemas.microsoft.com/office/drawing/2010/main"/>
            </a:ext>
          </a:extLst>
        </p:spPr>
      </p:pic>
      <p:sp>
        <p:nvSpPr>
          <p:cNvPr id="13" name="TextBox 12">
            <a:extLst>
              <a:ext uri="{FF2B5EF4-FFF2-40B4-BE49-F238E27FC236}">
                <a16:creationId xmlns:a16="http://schemas.microsoft.com/office/drawing/2014/main" id="{25715021-AF61-AF4F-9B48-1343FD8CB059}"/>
              </a:ext>
            </a:extLst>
          </p:cNvPr>
          <p:cNvSpPr txBox="1"/>
          <p:nvPr userDrawn="1"/>
        </p:nvSpPr>
        <p:spPr>
          <a:xfrm>
            <a:off x="7478040" y="6407925"/>
            <a:ext cx="4489537" cy="369332"/>
          </a:xfrm>
          <a:prstGeom prst="rect">
            <a:avLst/>
          </a:prstGeom>
          <a:noFill/>
        </p:spPr>
        <p:txBody>
          <a:bodyPr wrap="square" rtlCol="0">
            <a:spAutoFit/>
          </a:bodyPr>
          <a:lstStyle/>
          <a:p>
            <a:pPr algn="r"/>
            <a:r>
              <a:rPr lang="en-US" sz="1800" b="1" i="0" dirty="0">
                <a:solidFill>
                  <a:srgbClr val="21314D"/>
                </a:solidFill>
                <a:latin typeface="Gotham" charset="0"/>
                <a:ea typeface="Gotham" charset="0"/>
                <a:cs typeface="Gotham" charset="0"/>
              </a:rPr>
              <a:t>MINES</a:t>
            </a:r>
            <a:r>
              <a:rPr lang="en-US" sz="1800" b="1" i="0" dirty="0">
                <a:solidFill>
                  <a:srgbClr val="D2492A"/>
                </a:solidFill>
                <a:latin typeface="Gotham" charset="0"/>
                <a:ea typeface="Gotham" charset="0"/>
                <a:cs typeface="Gotham" charset="0"/>
              </a:rPr>
              <a:t>.</a:t>
            </a:r>
            <a:r>
              <a:rPr lang="en-US" sz="1800" b="0" i="0" dirty="0">
                <a:solidFill>
                  <a:srgbClr val="92A2BD"/>
                </a:solidFill>
                <a:latin typeface="Gotham Book" charset="0"/>
                <a:ea typeface="Gotham Book" charset="0"/>
                <a:cs typeface="Gotham Book" charset="0"/>
              </a:rPr>
              <a:t>EDU</a:t>
            </a:r>
          </a:p>
        </p:txBody>
      </p:sp>
    </p:spTree>
    <p:extLst>
      <p:ext uri="{BB962C8B-B14F-4D97-AF65-F5344CB8AC3E}">
        <p14:creationId xmlns:p14="http://schemas.microsoft.com/office/powerpoint/2010/main" val="1593687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21314D"/>
                </a:solidFill>
              </a:defRPr>
            </a:lvl1pPr>
          </a:lstStyle>
          <a:p>
            <a:r>
              <a:rPr lang="en-US" dirty="0"/>
              <a:t>Click to edit Master title style</a:t>
            </a:r>
          </a:p>
        </p:txBody>
      </p:sp>
      <p:sp>
        <p:nvSpPr>
          <p:cNvPr id="15" name="Rectangle 14"/>
          <p:cNvSpPr/>
          <p:nvPr userDrawn="1"/>
        </p:nvSpPr>
        <p:spPr>
          <a:xfrm>
            <a:off x="-9728" y="6265545"/>
            <a:ext cx="12201728" cy="601701"/>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4/15/2025</a:t>
            </a:fld>
            <a:endParaRPr 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sp>
        <p:nvSpPr>
          <p:cNvPr id="14" name="TextBox 13"/>
          <p:cNvSpPr txBox="1"/>
          <p:nvPr userDrawn="1"/>
        </p:nvSpPr>
        <p:spPr>
          <a:xfrm>
            <a:off x="7478040" y="6398498"/>
            <a:ext cx="4489537" cy="369332"/>
          </a:xfrm>
          <a:prstGeom prst="rect">
            <a:avLst/>
          </a:prstGeom>
          <a:noFill/>
        </p:spPr>
        <p:txBody>
          <a:bodyPr wrap="square" rtlCol="0">
            <a:spAutoFit/>
          </a:bodyPr>
          <a:lstStyle/>
          <a:p>
            <a:pPr algn="r"/>
            <a:r>
              <a:rPr lang="en-US" sz="1800" b="1" i="0" dirty="0">
                <a:solidFill>
                  <a:schemeClr val="bg1"/>
                </a:solidFill>
                <a:latin typeface="Gotham" charset="0"/>
                <a:ea typeface="Gotham" charset="0"/>
                <a:cs typeface="Gotham" charset="0"/>
              </a:rPr>
              <a:t>MINES</a:t>
            </a:r>
            <a:r>
              <a:rPr lang="en-US" sz="1800" b="1" i="0" dirty="0">
                <a:solidFill>
                  <a:srgbClr val="D2492A"/>
                </a:solidFill>
                <a:latin typeface="Gotham" charset="0"/>
                <a:ea typeface="Gotham" charset="0"/>
                <a:cs typeface="Gotham" charset="0"/>
              </a:rPr>
              <a:t>.</a:t>
            </a:r>
            <a:r>
              <a:rPr lang="en-US" sz="1800" b="0" i="0" dirty="0">
                <a:solidFill>
                  <a:srgbClr val="92A2BD"/>
                </a:solidFill>
                <a:latin typeface="Gotham Book" charset="0"/>
                <a:ea typeface="Gotham Book" charset="0"/>
                <a:cs typeface="Gotham Book" charset="0"/>
              </a:rPr>
              <a:t>EDU</a:t>
            </a:r>
          </a:p>
        </p:txBody>
      </p:sp>
      <p:pic>
        <p:nvPicPr>
          <p:cNvPr id="10" name="Picture 9">
            <a:extLst>
              <a:ext uri="{FF2B5EF4-FFF2-40B4-BE49-F238E27FC236}">
                <a16:creationId xmlns:a16="http://schemas.microsoft.com/office/drawing/2014/main" id="{E3C7278D-9F84-1645-9C4A-4B5FD9D68954}"/>
              </a:ext>
            </a:extLst>
          </p:cNvPr>
          <p:cNvPicPr/>
          <p:nvPr userDrawn="1"/>
        </p:nvPicPr>
        <p:blipFill>
          <a:blip r:embed="rId2"/>
          <a:stretch>
            <a:fillRect/>
          </a:stretch>
        </p:blipFill>
        <p:spPr bwMode="auto">
          <a:xfrm>
            <a:off x="381003" y="6381481"/>
            <a:ext cx="3200395" cy="364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36334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21314D"/>
                </a:solidFill>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4/15/2025</a:t>
            </a:fld>
            <a:endParaRPr lang="en-US"/>
          </a:p>
        </p:txBody>
      </p:sp>
      <p:sp>
        <p:nvSpPr>
          <p:cNvPr id="6" name="Footer Placeholder 5"/>
          <p:cNvSpPr>
            <a:spLocks noGrp="1"/>
          </p:cNvSpPr>
          <p:nvPr>
            <p:ph type="ftr" sz="quarter" idx="11"/>
          </p:nvPr>
        </p:nvSpPr>
        <p:spPr>
          <a:xfrm>
            <a:off x="4038600" y="6356352"/>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sp>
        <p:nvSpPr>
          <p:cNvPr id="8" name="Rectangle 7"/>
          <p:cNvSpPr/>
          <p:nvPr userDrawn="1"/>
        </p:nvSpPr>
        <p:spPr>
          <a:xfrm>
            <a:off x="-9728" y="6265545"/>
            <a:ext cx="12201728" cy="592455"/>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TextBox 12">
            <a:extLst>
              <a:ext uri="{FF2B5EF4-FFF2-40B4-BE49-F238E27FC236}">
                <a16:creationId xmlns:a16="http://schemas.microsoft.com/office/drawing/2014/main" id="{3E729617-3EE6-934F-B272-92B6163ABCA3}"/>
              </a:ext>
            </a:extLst>
          </p:cNvPr>
          <p:cNvSpPr txBox="1"/>
          <p:nvPr userDrawn="1"/>
        </p:nvSpPr>
        <p:spPr>
          <a:xfrm>
            <a:off x="7478040" y="6398498"/>
            <a:ext cx="4489537" cy="369332"/>
          </a:xfrm>
          <a:prstGeom prst="rect">
            <a:avLst/>
          </a:prstGeom>
          <a:noFill/>
        </p:spPr>
        <p:txBody>
          <a:bodyPr wrap="square" rtlCol="0">
            <a:spAutoFit/>
          </a:bodyPr>
          <a:lstStyle/>
          <a:p>
            <a:pPr algn="r"/>
            <a:r>
              <a:rPr lang="en-US" sz="1800" b="1" i="0" dirty="0">
                <a:solidFill>
                  <a:schemeClr val="bg1"/>
                </a:solidFill>
                <a:latin typeface="Gotham" charset="0"/>
                <a:ea typeface="Gotham" charset="0"/>
                <a:cs typeface="Gotham" charset="0"/>
              </a:rPr>
              <a:t>MINES</a:t>
            </a:r>
            <a:r>
              <a:rPr lang="en-US" sz="1800" b="1" i="0" dirty="0">
                <a:solidFill>
                  <a:srgbClr val="D2492A"/>
                </a:solidFill>
                <a:latin typeface="Gotham" charset="0"/>
                <a:ea typeface="Gotham" charset="0"/>
                <a:cs typeface="Gotham" charset="0"/>
              </a:rPr>
              <a:t>.</a:t>
            </a:r>
            <a:r>
              <a:rPr lang="en-US" sz="1800" b="0" i="0" dirty="0">
                <a:solidFill>
                  <a:srgbClr val="92A2BD"/>
                </a:solidFill>
                <a:latin typeface="Gotham Book" charset="0"/>
                <a:ea typeface="Gotham Book" charset="0"/>
                <a:cs typeface="Gotham Book" charset="0"/>
              </a:rPr>
              <a:t>EDU</a:t>
            </a:r>
          </a:p>
        </p:txBody>
      </p:sp>
      <p:pic>
        <p:nvPicPr>
          <p:cNvPr id="14" name="Picture 13">
            <a:extLst>
              <a:ext uri="{FF2B5EF4-FFF2-40B4-BE49-F238E27FC236}">
                <a16:creationId xmlns:a16="http://schemas.microsoft.com/office/drawing/2014/main" id="{AA977242-14B3-B24E-8B0C-44E4362EFCBD}"/>
              </a:ext>
            </a:extLst>
          </p:cNvPr>
          <p:cNvPicPr/>
          <p:nvPr userDrawn="1"/>
        </p:nvPicPr>
        <p:blipFill>
          <a:blip r:embed="rId2"/>
          <a:stretch>
            <a:fillRect/>
          </a:stretch>
        </p:blipFill>
        <p:spPr bwMode="auto">
          <a:xfrm>
            <a:off x="381003" y="6381481"/>
            <a:ext cx="3200395" cy="364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91851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lvl1pPr>
              <a:defRPr>
                <a:solidFill>
                  <a:srgbClr val="21314D"/>
                </a:solidFill>
              </a:defRPr>
            </a:lvl1pPr>
          </a:lstStyle>
          <a:p>
            <a:r>
              <a:rPr lang="en-US" dirty="0"/>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4/15/2025</a:t>
            </a:fld>
            <a:endParaRPr lang="en-US"/>
          </a:p>
        </p:txBody>
      </p:sp>
      <p:sp>
        <p:nvSpPr>
          <p:cNvPr id="8" name="Footer Placeholder 7"/>
          <p:cNvSpPr>
            <a:spLocks noGrp="1"/>
          </p:cNvSpPr>
          <p:nvPr>
            <p:ph type="ftr" sz="quarter" idx="11"/>
          </p:nvPr>
        </p:nvSpPr>
        <p:spPr>
          <a:xfrm>
            <a:off x="4038600" y="6356352"/>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sp>
        <p:nvSpPr>
          <p:cNvPr id="10" name="Rectangle 9"/>
          <p:cNvSpPr/>
          <p:nvPr userDrawn="1"/>
        </p:nvSpPr>
        <p:spPr>
          <a:xfrm>
            <a:off x="-9728" y="6265545"/>
            <a:ext cx="12201728" cy="592455"/>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5" name="TextBox 14">
            <a:extLst>
              <a:ext uri="{FF2B5EF4-FFF2-40B4-BE49-F238E27FC236}">
                <a16:creationId xmlns:a16="http://schemas.microsoft.com/office/drawing/2014/main" id="{07053E08-80AB-B043-979E-87B7A1E7EB21}"/>
              </a:ext>
            </a:extLst>
          </p:cNvPr>
          <p:cNvSpPr txBox="1"/>
          <p:nvPr userDrawn="1"/>
        </p:nvSpPr>
        <p:spPr>
          <a:xfrm>
            <a:off x="7478040" y="6398498"/>
            <a:ext cx="4489537" cy="369332"/>
          </a:xfrm>
          <a:prstGeom prst="rect">
            <a:avLst/>
          </a:prstGeom>
          <a:noFill/>
        </p:spPr>
        <p:txBody>
          <a:bodyPr wrap="square" rtlCol="0">
            <a:spAutoFit/>
          </a:bodyPr>
          <a:lstStyle/>
          <a:p>
            <a:pPr algn="r"/>
            <a:r>
              <a:rPr lang="en-US" sz="1800" b="1" i="0" dirty="0">
                <a:solidFill>
                  <a:schemeClr val="bg1"/>
                </a:solidFill>
                <a:latin typeface="Gotham" charset="0"/>
                <a:ea typeface="Gotham" charset="0"/>
                <a:cs typeface="Gotham" charset="0"/>
              </a:rPr>
              <a:t>MINES</a:t>
            </a:r>
            <a:r>
              <a:rPr lang="en-US" sz="1800" b="1" i="0" dirty="0">
                <a:solidFill>
                  <a:srgbClr val="D2492A"/>
                </a:solidFill>
                <a:latin typeface="Gotham" charset="0"/>
                <a:ea typeface="Gotham" charset="0"/>
                <a:cs typeface="Gotham" charset="0"/>
              </a:rPr>
              <a:t>.</a:t>
            </a:r>
            <a:r>
              <a:rPr lang="en-US" sz="1800" b="0" i="0" dirty="0">
                <a:solidFill>
                  <a:srgbClr val="92A2BD"/>
                </a:solidFill>
                <a:latin typeface="Gotham Book" charset="0"/>
                <a:ea typeface="Gotham Book" charset="0"/>
                <a:cs typeface="Gotham Book" charset="0"/>
              </a:rPr>
              <a:t>EDU</a:t>
            </a:r>
          </a:p>
        </p:txBody>
      </p:sp>
      <p:pic>
        <p:nvPicPr>
          <p:cNvPr id="16" name="Picture 15">
            <a:extLst>
              <a:ext uri="{FF2B5EF4-FFF2-40B4-BE49-F238E27FC236}">
                <a16:creationId xmlns:a16="http://schemas.microsoft.com/office/drawing/2014/main" id="{32B57081-B141-9B4E-9482-F401745054EE}"/>
              </a:ext>
            </a:extLst>
          </p:cNvPr>
          <p:cNvPicPr/>
          <p:nvPr userDrawn="1"/>
        </p:nvPicPr>
        <p:blipFill>
          <a:blip r:embed="rId2"/>
          <a:stretch>
            <a:fillRect/>
          </a:stretch>
        </p:blipFill>
        <p:spPr bwMode="auto">
          <a:xfrm>
            <a:off x="381003" y="6381481"/>
            <a:ext cx="3200395" cy="364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1879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21314D"/>
                </a:solidFill>
              </a:defRPr>
            </a:lvl1pPr>
          </a:lstStyle>
          <a:p>
            <a:r>
              <a:rPr lang="en-US" dirty="0"/>
              <a:t>Click to edit Master title style</a:t>
            </a:r>
          </a:p>
        </p:txBody>
      </p:sp>
      <p:sp>
        <p:nvSpPr>
          <p:cNvPr id="3" name="Date Placeholder 2"/>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4/15/2025</a:t>
            </a:fld>
            <a:endParaRPr lang="en-US"/>
          </a:p>
        </p:txBody>
      </p:sp>
      <p:sp>
        <p:nvSpPr>
          <p:cNvPr id="4" name="Footer Placeholder 3"/>
          <p:cNvSpPr>
            <a:spLocks noGrp="1"/>
          </p:cNvSpPr>
          <p:nvPr>
            <p:ph type="ftr" sz="quarter" idx="11"/>
          </p:nvPr>
        </p:nvSpPr>
        <p:spPr>
          <a:xfrm>
            <a:off x="4038600" y="6356352"/>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sp>
        <p:nvSpPr>
          <p:cNvPr id="6" name="Rectangle 5"/>
          <p:cNvSpPr/>
          <p:nvPr userDrawn="1"/>
        </p:nvSpPr>
        <p:spPr>
          <a:xfrm>
            <a:off x="-9728" y="6265545"/>
            <a:ext cx="12201728" cy="592455"/>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TextBox 10">
            <a:extLst>
              <a:ext uri="{FF2B5EF4-FFF2-40B4-BE49-F238E27FC236}">
                <a16:creationId xmlns:a16="http://schemas.microsoft.com/office/drawing/2014/main" id="{6BA0EA07-1225-FE4C-917E-74A024F5E428}"/>
              </a:ext>
            </a:extLst>
          </p:cNvPr>
          <p:cNvSpPr txBox="1"/>
          <p:nvPr userDrawn="1"/>
        </p:nvSpPr>
        <p:spPr>
          <a:xfrm>
            <a:off x="7478040" y="6398498"/>
            <a:ext cx="4489537" cy="369332"/>
          </a:xfrm>
          <a:prstGeom prst="rect">
            <a:avLst/>
          </a:prstGeom>
          <a:noFill/>
        </p:spPr>
        <p:txBody>
          <a:bodyPr wrap="square" rtlCol="0">
            <a:spAutoFit/>
          </a:bodyPr>
          <a:lstStyle/>
          <a:p>
            <a:pPr algn="r"/>
            <a:r>
              <a:rPr lang="en-US" sz="1800" b="1" i="0" dirty="0">
                <a:solidFill>
                  <a:schemeClr val="bg1"/>
                </a:solidFill>
                <a:latin typeface="Gotham" charset="0"/>
                <a:ea typeface="Gotham" charset="0"/>
                <a:cs typeface="Gotham" charset="0"/>
              </a:rPr>
              <a:t>MINES</a:t>
            </a:r>
            <a:r>
              <a:rPr lang="en-US" sz="1800" b="1" i="0" dirty="0">
                <a:solidFill>
                  <a:srgbClr val="D2492A"/>
                </a:solidFill>
                <a:latin typeface="Gotham" charset="0"/>
                <a:ea typeface="Gotham" charset="0"/>
                <a:cs typeface="Gotham" charset="0"/>
              </a:rPr>
              <a:t>.</a:t>
            </a:r>
            <a:r>
              <a:rPr lang="en-US" sz="1800" b="0" i="0" dirty="0">
                <a:solidFill>
                  <a:srgbClr val="92A2BD"/>
                </a:solidFill>
                <a:latin typeface="Gotham Book" charset="0"/>
                <a:ea typeface="Gotham Book" charset="0"/>
                <a:cs typeface="Gotham Book" charset="0"/>
              </a:rPr>
              <a:t>EDU</a:t>
            </a:r>
          </a:p>
        </p:txBody>
      </p:sp>
      <p:pic>
        <p:nvPicPr>
          <p:cNvPr id="12" name="Picture 11">
            <a:extLst>
              <a:ext uri="{FF2B5EF4-FFF2-40B4-BE49-F238E27FC236}">
                <a16:creationId xmlns:a16="http://schemas.microsoft.com/office/drawing/2014/main" id="{43F1F743-16CE-3043-9E24-77715B0645DA}"/>
              </a:ext>
            </a:extLst>
          </p:cNvPr>
          <p:cNvPicPr/>
          <p:nvPr userDrawn="1"/>
        </p:nvPicPr>
        <p:blipFill>
          <a:blip r:embed="rId2"/>
          <a:stretch>
            <a:fillRect/>
          </a:stretch>
        </p:blipFill>
        <p:spPr bwMode="auto">
          <a:xfrm>
            <a:off x="381003" y="6381481"/>
            <a:ext cx="3200395" cy="364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11590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4/15/2025</a:t>
            </a:fld>
            <a:endParaRPr 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sp>
        <p:nvSpPr>
          <p:cNvPr id="9" name="Title 2"/>
          <p:cNvSpPr txBox="1">
            <a:spLocks/>
          </p:cNvSpPr>
          <p:nvPr userDrawn="1"/>
        </p:nvSpPr>
        <p:spPr>
          <a:xfrm>
            <a:off x="838202" y="5746528"/>
            <a:ext cx="13016751" cy="7793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rgbClr val="21314D"/>
                </a:solidFill>
                <a:latin typeface="Gotham Medium" charset="0"/>
                <a:ea typeface="Gotham Medium" charset="0"/>
                <a:cs typeface="Gotham Medium" charset="0"/>
              </a:defRPr>
            </a:lvl1pPr>
          </a:lstStyle>
          <a:p>
            <a:r>
              <a:rPr lang="en-US" sz="4400" b="1" i="0" dirty="0">
                <a:latin typeface="Arial" panose="020B0604020202020204" pitchFamily="34" charset="0"/>
                <a:cs typeface="Arial" panose="020B0604020202020204" pitchFamily="34" charset="0"/>
              </a:rPr>
              <a:t>Headline Copy Goes Here</a:t>
            </a:r>
          </a:p>
        </p:txBody>
      </p:sp>
      <p:sp>
        <p:nvSpPr>
          <p:cNvPr id="10" name="Picture Placeholder 2"/>
          <p:cNvSpPr>
            <a:spLocks noGrp="1"/>
          </p:cNvSpPr>
          <p:nvPr>
            <p:ph type="pic" idx="1"/>
          </p:nvPr>
        </p:nvSpPr>
        <p:spPr>
          <a:xfrm>
            <a:off x="0" y="1"/>
            <a:ext cx="12192000" cy="557703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Tree>
    <p:extLst>
      <p:ext uri="{BB962C8B-B14F-4D97-AF65-F5344CB8AC3E}">
        <p14:creationId xmlns:p14="http://schemas.microsoft.com/office/powerpoint/2010/main" val="2131095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a:xfrm>
            <a:off x="-10048" y="-10048"/>
            <a:ext cx="12202048" cy="6868048"/>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4" name="Picture 3"/>
          <p:cNvPicPr>
            <a:picLocks noChangeAspect="1"/>
          </p:cNvPicPr>
          <p:nvPr userDrawn="1"/>
        </p:nvPicPr>
        <p:blipFill>
          <a:blip r:embed="rId2" cstate="screen">
            <a:alphaModFix amt="25000"/>
            <a:extLst>
              <a:ext uri="{28A0092B-C50C-407E-A947-70E740481C1C}">
                <a14:useLocalDpi xmlns:a14="http://schemas.microsoft.com/office/drawing/2010/main"/>
              </a:ext>
            </a:extLst>
          </a:blip>
          <a:stretch>
            <a:fillRect/>
          </a:stretch>
        </p:blipFill>
        <p:spPr>
          <a:xfrm>
            <a:off x="1835085" y="552941"/>
            <a:ext cx="10356915" cy="5825765"/>
          </a:xfrm>
          <a:prstGeom prst="rect">
            <a:avLst/>
          </a:prstGeom>
        </p:spPr>
      </p:pic>
      <p:sp>
        <p:nvSpPr>
          <p:cNvPr id="5" name="Subtitle 2"/>
          <p:cNvSpPr>
            <a:spLocks noGrp="1"/>
          </p:cNvSpPr>
          <p:nvPr>
            <p:ph type="subTitle" idx="1" hasCustomPrompt="1"/>
          </p:nvPr>
        </p:nvSpPr>
        <p:spPr>
          <a:xfrm>
            <a:off x="2046399" y="2531096"/>
            <a:ext cx="9144000" cy="1655762"/>
          </a:xfrm>
        </p:spPr>
        <p:txBody>
          <a:bodyPr>
            <a:normAutofit/>
          </a:bodyPr>
          <a:lstStyle>
            <a:lvl1pPr marL="0" indent="0">
              <a:buNone/>
              <a:defRPr sz="400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algn="l"/>
            <a:r>
              <a:rPr lang="en-US" dirty="0">
                <a:solidFill>
                  <a:schemeClr val="bg1"/>
                </a:solidFill>
              </a:rPr>
              <a:t>“Quote goes here.”</a:t>
            </a:r>
          </a:p>
        </p:txBody>
      </p:sp>
    </p:spTree>
    <p:extLst>
      <p:ext uri="{BB962C8B-B14F-4D97-AF65-F5344CB8AC3E}">
        <p14:creationId xmlns:p14="http://schemas.microsoft.com/office/powerpoint/2010/main" val="224394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1"/>
          <p:cNvSpPr>
            <a:spLocks noGrp="1"/>
          </p:cNvSpPr>
          <p:nvPr>
            <p:ph type="title"/>
          </p:nvPr>
        </p:nvSpPr>
        <p:spPr>
          <a:xfrm>
            <a:off x="7060252" y="982464"/>
            <a:ext cx="4862405" cy="1794085"/>
          </a:xfrm>
        </p:spPr>
        <p:txBody>
          <a:bodyPr/>
          <a:lstStyle/>
          <a:p>
            <a:r>
              <a:rPr lang="en-US" dirty="0"/>
              <a:t>Headline Copy Goes Here</a:t>
            </a:r>
          </a:p>
        </p:txBody>
      </p:sp>
      <p:sp>
        <p:nvSpPr>
          <p:cNvPr id="4" name="Content Placeholder 2"/>
          <p:cNvSpPr>
            <a:spLocks noGrp="1"/>
          </p:cNvSpPr>
          <p:nvPr>
            <p:ph idx="1"/>
          </p:nvPr>
        </p:nvSpPr>
        <p:spPr>
          <a:xfrm>
            <a:off x="7060253" y="3052261"/>
            <a:ext cx="4862404" cy="1975926"/>
          </a:xfrm>
        </p:spPr>
        <p:txBody>
          <a:bodyPr/>
          <a:lstStyle/>
          <a:p>
            <a:r>
              <a:rPr lang="en-US" dirty="0"/>
              <a:t>Click to add text</a:t>
            </a:r>
          </a:p>
          <a:p>
            <a:r>
              <a:rPr lang="en-US" dirty="0"/>
              <a:t>Click to add text</a:t>
            </a:r>
          </a:p>
        </p:txBody>
      </p:sp>
      <p:sp>
        <p:nvSpPr>
          <p:cNvPr id="6" name="Picture Placeholder 2"/>
          <p:cNvSpPr>
            <a:spLocks noGrp="1"/>
          </p:cNvSpPr>
          <p:nvPr>
            <p:ph type="pic" idx="10"/>
          </p:nvPr>
        </p:nvSpPr>
        <p:spPr>
          <a:xfrm>
            <a:off x="0" y="3"/>
            <a:ext cx="6890995" cy="6857999"/>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8" name="TextBox 7"/>
          <p:cNvSpPr txBox="1"/>
          <p:nvPr userDrawn="1"/>
        </p:nvSpPr>
        <p:spPr>
          <a:xfrm>
            <a:off x="7478040" y="6407925"/>
            <a:ext cx="4489537" cy="369332"/>
          </a:xfrm>
          <a:prstGeom prst="rect">
            <a:avLst/>
          </a:prstGeom>
          <a:noFill/>
        </p:spPr>
        <p:txBody>
          <a:bodyPr wrap="square" rtlCol="0">
            <a:spAutoFit/>
          </a:bodyPr>
          <a:lstStyle/>
          <a:p>
            <a:pPr algn="r"/>
            <a:r>
              <a:rPr lang="en-US" sz="1800" b="1" i="0" dirty="0">
                <a:solidFill>
                  <a:srgbClr val="21314D"/>
                </a:solidFill>
                <a:latin typeface="Gotham" charset="0"/>
                <a:ea typeface="Gotham" charset="0"/>
                <a:cs typeface="Gotham" charset="0"/>
              </a:rPr>
              <a:t>MINES</a:t>
            </a:r>
            <a:r>
              <a:rPr lang="en-US" sz="1800" b="1" i="0" dirty="0">
                <a:solidFill>
                  <a:srgbClr val="D2492A"/>
                </a:solidFill>
                <a:latin typeface="Gotham" charset="0"/>
                <a:ea typeface="Gotham" charset="0"/>
                <a:cs typeface="Gotham" charset="0"/>
              </a:rPr>
              <a:t>.</a:t>
            </a:r>
            <a:r>
              <a:rPr lang="en-US" sz="1800" b="0" i="0" dirty="0">
                <a:solidFill>
                  <a:srgbClr val="92A2BD"/>
                </a:solidFill>
                <a:latin typeface="Gotham Book" charset="0"/>
                <a:ea typeface="Gotham Book" charset="0"/>
                <a:cs typeface="Gotham Book" charset="0"/>
              </a:rPr>
              <a:t>EDU</a:t>
            </a:r>
          </a:p>
        </p:txBody>
      </p:sp>
    </p:spTree>
    <p:extLst>
      <p:ext uri="{BB962C8B-B14F-4D97-AF65-F5344CB8AC3E}">
        <p14:creationId xmlns:p14="http://schemas.microsoft.com/office/powerpoint/2010/main" val="539565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734776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61" r:id="rId8"/>
    <p:sldLayoutId id="2147483660" r:id="rId9"/>
    <p:sldLayoutId id="2147483656" r:id="rId10"/>
    <p:sldLayoutId id="2147483657" r:id="rId11"/>
    <p:sldLayoutId id="2147483658" r:id="rId12"/>
    <p:sldLayoutId id="2147483659" r:id="rId13"/>
  </p:sldLayoutIdLst>
  <p:txStyles>
    <p:titleStyle>
      <a:lvl1pPr algn="l" defTabSz="914377" rtl="0" eaLnBrk="1" latinLnBrk="0" hangingPunct="1">
        <a:lnSpc>
          <a:spcPct val="90000"/>
        </a:lnSpc>
        <a:spcBef>
          <a:spcPct val="0"/>
        </a:spcBef>
        <a:buNone/>
        <a:defRPr sz="4400" b="1" i="0" kern="1200">
          <a:solidFill>
            <a:srgbClr val="21314D"/>
          </a:solidFill>
          <a:latin typeface="Arial" panose="020B0604020202020204" pitchFamily="34" charset="0"/>
          <a:ea typeface="Arial" panose="020B0604020202020204" pitchFamily="34" charset="0"/>
          <a:cs typeface="Arial" panose="020B0604020202020204" pitchFamily="34" charset="0"/>
        </a:defRPr>
      </a:lvl1pPr>
    </p:titleStyle>
    <p:bodyStyle>
      <a:lvl1pPr marL="228594" indent="-228594" algn="l" defTabSz="914377" rtl="0" eaLnBrk="1" latinLnBrk="0" hangingPunct="1">
        <a:lnSpc>
          <a:spcPct val="90000"/>
        </a:lnSpc>
        <a:spcBef>
          <a:spcPts val="1000"/>
        </a:spcBef>
        <a:buFont typeface="Arial"/>
        <a:buChar char="•"/>
        <a:defRPr sz="2800" b="0" i="0" kern="1200">
          <a:solidFill>
            <a:schemeClr val="tx1"/>
          </a:solidFill>
          <a:latin typeface="Arial" panose="020B0604020202020204" pitchFamily="34" charset="0"/>
          <a:ea typeface="Arial" panose="020B0604020202020204" pitchFamily="34" charset="0"/>
          <a:cs typeface="Arial" panose="020B0604020202020204" pitchFamily="34" charset="0"/>
        </a:defRPr>
      </a:lvl1pPr>
      <a:lvl2pPr marL="685783" indent="-228594" algn="l" defTabSz="914377" rtl="0" eaLnBrk="1" latinLnBrk="0" hangingPunct="1">
        <a:lnSpc>
          <a:spcPct val="90000"/>
        </a:lnSpc>
        <a:spcBef>
          <a:spcPts val="500"/>
        </a:spcBef>
        <a:buFont typeface="Arial"/>
        <a:buChar char="•"/>
        <a:defRPr sz="2400" b="0" i="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2971" indent="-228594" algn="l" defTabSz="914377" rtl="0" eaLnBrk="1" latinLnBrk="0" hangingPunct="1">
        <a:lnSpc>
          <a:spcPct val="90000"/>
        </a:lnSpc>
        <a:spcBef>
          <a:spcPts val="500"/>
        </a:spcBef>
        <a:buFont typeface="Arial"/>
        <a:buChar char="•"/>
        <a:defRPr sz="2000" b="0" i="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160" indent="-228594" algn="l" defTabSz="914377" rtl="0" eaLnBrk="1" latinLnBrk="0" hangingPunct="1">
        <a:lnSpc>
          <a:spcPct val="90000"/>
        </a:lnSpc>
        <a:spcBef>
          <a:spcPts val="500"/>
        </a:spcBef>
        <a:buFont typeface="Arial"/>
        <a:buChar char="•"/>
        <a:defRPr sz="1800" b="0" i="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349" indent="-228594" algn="l" defTabSz="914377" rtl="0" eaLnBrk="1" latinLnBrk="0" hangingPunct="1">
        <a:lnSpc>
          <a:spcPct val="90000"/>
        </a:lnSpc>
        <a:spcBef>
          <a:spcPts val="500"/>
        </a:spcBef>
        <a:buFont typeface="Arial"/>
        <a:buChar char="•"/>
        <a:defRPr sz="1800" b="0" i="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EENG 284</a:t>
            </a:r>
            <a:br>
              <a:rPr lang="en-US" dirty="0"/>
            </a:br>
            <a:r>
              <a:rPr lang="en-US" dirty="0"/>
              <a:t>Lab 10</a:t>
            </a:r>
          </a:p>
        </p:txBody>
      </p:sp>
      <p:sp>
        <p:nvSpPr>
          <p:cNvPr id="3" name="Subtitle 2"/>
          <p:cNvSpPr>
            <a:spLocks noGrp="1"/>
          </p:cNvSpPr>
          <p:nvPr>
            <p:ph type="subTitle" idx="1"/>
          </p:nvPr>
        </p:nvSpPr>
        <p:spPr/>
        <p:txBody>
          <a:bodyPr/>
          <a:lstStyle/>
          <a:p>
            <a:r>
              <a:rPr lang="en-US" dirty="0"/>
              <a:t>Stopwatch Control Unit</a:t>
            </a:r>
          </a:p>
        </p:txBody>
      </p:sp>
    </p:spTree>
    <p:extLst>
      <p:ext uri="{BB962C8B-B14F-4D97-AF65-F5344CB8AC3E}">
        <p14:creationId xmlns:p14="http://schemas.microsoft.com/office/powerpoint/2010/main" val="2018888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EA330-7D6B-8C32-B1CE-0469577505E2}"/>
              </a:ext>
            </a:extLst>
          </p:cNvPr>
          <p:cNvSpPr>
            <a:spLocks noGrp="1"/>
          </p:cNvSpPr>
          <p:nvPr>
            <p:ph type="title"/>
          </p:nvPr>
        </p:nvSpPr>
        <p:spPr/>
        <p:txBody>
          <a:bodyPr/>
          <a:lstStyle/>
          <a:p>
            <a:r>
              <a:rPr lang="en-US" dirty="0"/>
              <a:t>Taking Lab Assistant Applications</a:t>
            </a:r>
          </a:p>
        </p:txBody>
      </p:sp>
      <p:sp>
        <p:nvSpPr>
          <p:cNvPr id="6" name="Content Placeholder 2">
            <a:extLst>
              <a:ext uri="{FF2B5EF4-FFF2-40B4-BE49-F238E27FC236}">
                <a16:creationId xmlns:a16="http://schemas.microsoft.com/office/drawing/2014/main" id="{4B5141BC-9322-46A0-C6CF-B9A21ADB7B87}"/>
              </a:ext>
            </a:extLst>
          </p:cNvPr>
          <p:cNvSpPr txBox="1">
            <a:spLocks/>
          </p:cNvSpPr>
          <p:nvPr/>
        </p:nvSpPr>
        <p:spPr>
          <a:xfrm>
            <a:off x="838200" y="1825625"/>
            <a:ext cx="10515600" cy="4195613"/>
          </a:xfrm>
          <a:prstGeom prst="rect">
            <a:avLst/>
          </a:prstGeom>
        </p:spPr>
        <p:txBody>
          <a:bodyPr vert="horz" lIns="91440" tIns="45720" rIns="91440" bIns="45720" rtlCol="0">
            <a:normAutofit fontScale="62500" lnSpcReduction="20000"/>
          </a:bodyPr>
          <a:lstStyle>
            <a:lvl1pPr marL="228594" indent="-228594" algn="l" defTabSz="914377" rtl="0" eaLnBrk="1" latinLnBrk="0" hangingPunct="1">
              <a:lnSpc>
                <a:spcPct val="90000"/>
              </a:lnSpc>
              <a:spcBef>
                <a:spcPts val="1000"/>
              </a:spcBef>
              <a:buFont typeface="Arial"/>
              <a:buChar char="•"/>
              <a:defRPr sz="2800" b="0" i="0" kern="1200">
                <a:solidFill>
                  <a:schemeClr val="tx1"/>
                </a:solidFill>
                <a:latin typeface="Arial" panose="020B0604020202020204" pitchFamily="34" charset="0"/>
                <a:ea typeface="Arial" panose="020B0604020202020204" pitchFamily="34" charset="0"/>
                <a:cs typeface="Arial" panose="020B0604020202020204" pitchFamily="34" charset="0"/>
              </a:defRPr>
            </a:lvl1pPr>
            <a:lvl2pPr marL="685783" indent="-228594" algn="l" defTabSz="914377" rtl="0" eaLnBrk="1" latinLnBrk="0" hangingPunct="1">
              <a:lnSpc>
                <a:spcPct val="90000"/>
              </a:lnSpc>
              <a:spcBef>
                <a:spcPts val="500"/>
              </a:spcBef>
              <a:buFont typeface="Arial"/>
              <a:buChar char="•"/>
              <a:defRPr sz="2400" b="0" i="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2971" indent="-228594" algn="l" defTabSz="914377" rtl="0" eaLnBrk="1" latinLnBrk="0" hangingPunct="1">
              <a:lnSpc>
                <a:spcPct val="90000"/>
              </a:lnSpc>
              <a:spcBef>
                <a:spcPts val="500"/>
              </a:spcBef>
              <a:buFont typeface="Arial"/>
              <a:buChar char="•"/>
              <a:defRPr sz="2000" b="0" i="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160" indent="-228594" algn="l" defTabSz="914377" rtl="0" eaLnBrk="1" latinLnBrk="0" hangingPunct="1">
              <a:lnSpc>
                <a:spcPct val="90000"/>
              </a:lnSpc>
              <a:spcBef>
                <a:spcPts val="500"/>
              </a:spcBef>
              <a:buFont typeface="Arial"/>
              <a:buChar char="•"/>
              <a:defRPr sz="1800" b="0" i="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349" indent="-228594" algn="l" defTabSz="914377" rtl="0" eaLnBrk="1" latinLnBrk="0" hangingPunct="1">
              <a:lnSpc>
                <a:spcPct val="90000"/>
              </a:lnSpc>
              <a:spcBef>
                <a:spcPts val="500"/>
              </a:spcBef>
              <a:buFont typeface="Arial"/>
              <a:buChar char="•"/>
              <a:defRPr sz="1800" b="0" i="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a:t>The EENG 284 lab assistant position pays 4-hours a week.  Responsibilities of a lab assistant include:</a:t>
            </a:r>
          </a:p>
          <a:p>
            <a:r>
              <a:rPr lang="en-US" dirty="0"/>
              <a:t>Attending a 4-hour EE Lab Assistant training event at the start of the term,</a:t>
            </a:r>
          </a:p>
          <a:p>
            <a:r>
              <a:rPr lang="en-US" dirty="0"/>
              <a:t>Working with another undergraduate lab assistant to run the lab.  This includes helping students:</a:t>
            </a:r>
          </a:p>
          <a:p>
            <a:pPr lvl="1"/>
            <a:r>
              <a:rPr lang="en-US" dirty="0"/>
              <a:t>Troubleshoot circuits,</a:t>
            </a:r>
          </a:p>
          <a:p>
            <a:pPr lvl="1"/>
            <a:r>
              <a:rPr lang="en-US" dirty="0"/>
              <a:t>Interpreting lab instructions,</a:t>
            </a:r>
          </a:p>
          <a:p>
            <a:pPr lvl="1"/>
            <a:r>
              <a:rPr lang="en-US" dirty="0"/>
              <a:t>Configuring test and measurement equipment</a:t>
            </a:r>
          </a:p>
          <a:p>
            <a:pPr lvl="1"/>
            <a:r>
              <a:rPr lang="en-US" dirty="0"/>
              <a:t>Working with the software</a:t>
            </a:r>
          </a:p>
          <a:p>
            <a:r>
              <a:rPr lang="en-US" dirty="0"/>
              <a:t>Introducing the lab at the start of the class,</a:t>
            </a:r>
          </a:p>
          <a:p>
            <a:r>
              <a:rPr lang="en-US" dirty="0"/>
              <a:t>Grading the weekly lab deliverables and entering the grades in Canvas,</a:t>
            </a:r>
          </a:p>
          <a:p>
            <a:r>
              <a:rPr lang="en-US" dirty="0"/>
              <a:t>Spending 30 minutes reviewing the lab materials,</a:t>
            </a:r>
          </a:p>
          <a:p>
            <a:r>
              <a:rPr lang="en-US" dirty="0"/>
              <a:t>Meeting 30 minutes a week with the course instructor to review the lab.</a:t>
            </a:r>
          </a:p>
          <a:p>
            <a:r>
              <a:rPr lang="en-US" dirty="0"/>
              <a:t>Applications are due Friday April 18th</a:t>
            </a:r>
          </a:p>
          <a:p>
            <a:pPr marL="0" indent="0">
              <a:buNone/>
            </a:pPr>
            <a:r>
              <a:rPr lang="en-US" dirty="0"/>
              <a:t>This is a great way to both learn the materials and develop teamwork, leadership </a:t>
            </a:r>
          </a:p>
          <a:p>
            <a:pPr marL="0" indent="0">
              <a:buNone/>
            </a:pPr>
            <a:r>
              <a:rPr lang="en-US" dirty="0"/>
              <a:t>and communication skills.</a:t>
            </a:r>
          </a:p>
          <a:p>
            <a:pPr marL="0" indent="0">
              <a:buNone/>
            </a:pPr>
            <a:endParaRPr lang="en-US" dirty="0"/>
          </a:p>
          <a:p>
            <a:pPr marL="0" indent="0">
              <a:buFont typeface="Arial"/>
              <a:buNone/>
            </a:pPr>
            <a:endParaRPr lang="en-US" dirty="0"/>
          </a:p>
        </p:txBody>
      </p:sp>
      <p:pic>
        <p:nvPicPr>
          <p:cNvPr id="8" name="Picture 7">
            <a:extLst>
              <a:ext uri="{FF2B5EF4-FFF2-40B4-BE49-F238E27FC236}">
                <a16:creationId xmlns:a16="http://schemas.microsoft.com/office/drawing/2014/main" id="{FB1819BB-3288-6C79-EA78-984700DB7E4E}"/>
              </a:ext>
            </a:extLst>
          </p:cNvPr>
          <p:cNvPicPr>
            <a:picLocks noChangeAspect="1"/>
          </p:cNvPicPr>
          <p:nvPr/>
        </p:nvPicPr>
        <p:blipFill>
          <a:blip r:embed="rId2"/>
          <a:stretch>
            <a:fillRect/>
          </a:stretch>
        </p:blipFill>
        <p:spPr>
          <a:xfrm>
            <a:off x="9193379" y="3033963"/>
            <a:ext cx="2066925" cy="2057400"/>
          </a:xfrm>
          <a:prstGeom prst="rect">
            <a:avLst/>
          </a:prstGeom>
        </p:spPr>
      </p:pic>
    </p:spTree>
    <p:extLst>
      <p:ext uri="{BB962C8B-B14F-4D97-AF65-F5344CB8AC3E}">
        <p14:creationId xmlns:p14="http://schemas.microsoft.com/office/powerpoint/2010/main" val="2874240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Objectives</a:t>
            </a:r>
          </a:p>
        </p:txBody>
      </p:sp>
      <p:sp>
        <p:nvSpPr>
          <p:cNvPr id="3" name="Content Placeholder 2"/>
          <p:cNvSpPr>
            <a:spLocks noGrp="1"/>
          </p:cNvSpPr>
          <p:nvPr>
            <p:ph idx="1"/>
          </p:nvPr>
        </p:nvSpPr>
        <p:spPr>
          <a:xfrm>
            <a:off x="838200" y="1825625"/>
            <a:ext cx="10515600" cy="3591201"/>
          </a:xfrm>
        </p:spPr>
        <p:txBody>
          <a:bodyPr>
            <a:normAutofit/>
          </a:bodyPr>
          <a:lstStyle/>
          <a:p>
            <a:pPr marL="0" indent="0">
              <a:buNone/>
            </a:pPr>
            <a:r>
              <a:rPr lang="en-US" dirty="0"/>
              <a:t>Design a FSM in Verilog to control the stopwatch </a:t>
            </a:r>
            <a:r>
              <a:rPr lang="en-US" dirty="0" err="1"/>
              <a:t>datapath</a:t>
            </a:r>
            <a:r>
              <a:rPr lang="en-US" dirty="0"/>
              <a:t> created so that it can keep track of time in run and lap mode.</a:t>
            </a:r>
          </a:p>
          <a:p>
            <a:pPr marL="0" indent="0">
              <a:buNone/>
            </a:pPr>
            <a:endParaRPr lang="en-US" dirty="0"/>
          </a:p>
          <a:p>
            <a:pPr marL="0" indent="0">
              <a:buNone/>
            </a:pPr>
            <a:r>
              <a:rPr lang="en-US" dirty="0"/>
              <a:t>Lab 8 - Mod10 Counter</a:t>
            </a:r>
          </a:p>
          <a:p>
            <a:pPr marL="0" indent="0">
              <a:buNone/>
            </a:pPr>
            <a:r>
              <a:rPr lang="en-US" dirty="0"/>
              <a:t>Lab 9 - Stop Watch Datapath</a:t>
            </a:r>
          </a:p>
          <a:p>
            <a:pPr marL="0" indent="0">
              <a:buNone/>
            </a:pPr>
            <a:r>
              <a:rPr lang="en-US" dirty="0"/>
              <a:t>Lab 10 - Stopwatch Control Unit</a:t>
            </a:r>
          </a:p>
          <a:p>
            <a:pPr marL="0" indent="0">
              <a:buNone/>
            </a:pPr>
            <a:r>
              <a:rPr lang="en-US" dirty="0"/>
              <a:t>Lab 11 - Stopwatch</a:t>
            </a:r>
          </a:p>
          <a:p>
            <a:pPr marL="0" indent="0">
              <a:buNone/>
            </a:pPr>
            <a:endParaRPr lang="en-US" sz="2800" dirty="0"/>
          </a:p>
        </p:txBody>
      </p:sp>
    </p:spTree>
    <p:extLst>
      <p:ext uri="{BB962C8B-B14F-4D97-AF65-F5344CB8AC3E}">
        <p14:creationId xmlns:p14="http://schemas.microsoft.com/office/powerpoint/2010/main" val="2263269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Stopwatch</a:t>
            </a:r>
          </a:p>
        </p:txBody>
      </p:sp>
      <p:sp>
        <p:nvSpPr>
          <p:cNvPr id="3" name="Content Placeholder 2"/>
          <p:cNvSpPr>
            <a:spLocks noGrp="1"/>
          </p:cNvSpPr>
          <p:nvPr>
            <p:ph idx="1"/>
          </p:nvPr>
        </p:nvSpPr>
        <p:spPr>
          <a:xfrm>
            <a:off x="838200" y="1825625"/>
            <a:ext cx="10515600" cy="3397304"/>
          </a:xfrm>
        </p:spPr>
        <p:txBody>
          <a:bodyPr>
            <a:normAutofit/>
          </a:bodyPr>
          <a:lstStyle/>
          <a:p>
            <a:r>
              <a:rPr lang="en-US" dirty="0"/>
              <a:t>Measure time down to a 1/10th of a second</a:t>
            </a:r>
          </a:p>
          <a:p>
            <a:r>
              <a:rPr lang="en-US" dirty="0"/>
              <a:t>Three digit display:</a:t>
            </a:r>
          </a:p>
          <a:p>
            <a:pPr lvl="1"/>
            <a:r>
              <a:rPr lang="en-US" dirty="0"/>
              <a:t>tenths of a second, unit second and tens of seconds</a:t>
            </a:r>
          </a:p>
          <a:p>
            <a:r>
              <a:rPr lang="en-US" dirty="0"/>
              <a:t>Measuring time intervals from 0.1 to 99.9  sec</a:t>
            </a:r>
          </a:p>
          <a:p>
            <a:r>
              <a:rPr lang="en-US" dirty="0"/>
              <a:t>Two buttons S1 and S2 determine behavior</a:t>
            </a:r>
          </a:p>
        </p:txBody>
      </p:sp>
      <p:pic>
        <p:nvPicPr>
          <p:cNvPr id="4" name="Picture 21">
            <a:extLst>
              <a:ext uri="{FF2B5EF4-FFF2-40B4-BE49-F238E27FC236}">
                <a16:creationId xmlns:a16="http://schemas.microsoft.com/office/drawing/2014/main" id="{3D48B06F-3D0E-D9A4-548D-421136D8F0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929" b="9183"/>
          <a:stretch>
            <a:fillRect/>
          </a:stretch>
        </p:blipFill>
        <p:spPr bwMode="auto">
          <a:xfrm>
            <a:off x="1899167" y="4308529"/>
            <a:ext cx="380365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0904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Buttons</a:t>
            </a:r>
          </a:p>
        </p:txBody>
      </p:sp>
      <p:sp>
        <p:nvSpPr>
          <p:cNvPr id="3" name="Content Placeholder 2"/>
          <p:cNvSpPr>
            <a:spLocks noGrp="1"/>
          </p:cNvSpPr>
          <p:nvPr>
            <p:ph idx="1"/>
          </p:nvPr>
        </p:nvSpPr>
        <p:spPr>
          <a:xfrm>
            <a:off x="838200" y="1825625"/>
            <a:ext cx="10515600" cy="3397304"/>
          </a:xfrm>
        </p:spPr>
        <p:txBody>
          <a:bodyPr>
            <a:normAutofit lnSpcReduction="10000"/>
          </a:bodyPr>
          <a:lstStyle/>
          <a:p>
            <a:r>
              <a:rPr lang="en-US" sz="2800" dirty="0"/>
              <a:t>The buttons shown are in their nominal position – not pressed.</a:t>
            </a:r>
          </a:p>
          <a:p>
            <a:r>
              <a:rPr lang="en-US" dirty="0"/>
              <a:t>Not pressed</a:t>
            </a:r>
          </a:p>
          <a:p>
            <a:pPr lvl="1"/>
            <a:r>
              <a:rPr lang="en-US" dirty="0"/>
              <a:t>FPGA input connected to VCC (through resistor)</a:t>
            </a:r>
          </a:p>
          <a:p>
            <a:pPr lvl="1"/>
            <a:r>
              <a:rPr lang="en-US" dirty="0"/>
              <a:t>FPGA input = logic 1</a:t>
            </a:r>
          </a:p>
          <a:p>
            <a:r>
              <a:rPr lang="en-US" dirty="0"/>
              <a:t>Pressed</a:t>
            </a:r>
          </a:p>
          <a:p>
            <a:pPr lvl="1"/>
            <a:r>
              <a:rPr lang="en-US" dirty="0"/>
              <a:t>FPGA input connected to GND</a:t>
            </a:r>
          </a:p>
          <a:p>
            <a:pPr lvl="1"/>
            <a:r>
              <a:rPr lang="en-US" dirty="0"/>
              <a:t>FPGA input = logic 0</a:t>
            </a:r>
          </a:p>
          <a:p>
            <a:r>
              <a:rPr lang="en-US" dirty="0"/>
              <a:t>Resistor prevents short; VCC to GND</a:t>
            </a:r>
          </a:p>
          <a:p>
            <a:endParaRPr lang="en-US" sz="2800" dirty="0"/>
          </a:p>
          <a:p>
            <a:pPr marL="0" indent="0">
              <a:buNone/>
            </a:pPr>
            <a:endParaRPr lang="en-US" sz="2800" dirty="0"/>
          </a:p>
        </p:txBody>
      </p:sp>
      <p:pic>
        <p:nvPicPr>
          <p:cNvPr id="4" name="Picture 4">
            <a:extLst>
              <a:ext uri="{FF2B5EF4-FFF2-40B4-BE49-F238E27FC236}">
                <a16:creationId xmlns:a16="http://schemas.microsoft.com/office/drawing/2014/main" id="{AD779FA1-81E8-D89E-C6DE-D9F0F70786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526"/>
          <a:stretch>
            <a:fillRect/>
          </a:stretch>
        </p:blipFill>
        <p:spPr bwMode="auto">
          <a:xfrm>
            <a:off x="8347075" y="2525713"/>
            <a:ext cx="3556000"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9779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Unit</a:t>
            </a:r>
          </a:p>
        </p:txBody>
      </p:sp>
      <p:sp>
        <p:nvSpPr>
          <p:cNvPr id="3" name="Content Placeholder 2"/>
          <p:cNvSpPr>
            <a:spLocks noGrp="1"/>
          </p:cNvSpPr>
          <p:nvPr>
            <p:ph idx="1"/>
          </p:nvPr>
        </p:nvSpPr>
        <p:spPr>
          <a:xfrm>
            <a:off x="838200" y="1825625"/>
            <a:ext cx="10515600" cy="3397304"/>
          </a:xfrm>
        </p:spPr>
        <p:txBody>
          <a:bodyPr>
            <a:normAutofit/>
          </a:bodyPr>
          <a:lstStyle/>
          <a:p>
            <a:r>
              <a:rPr lang="en-US" sz="2800" dirty="0"/>
              <a:t> The CU account for the time the user holds the button down.</a:t>
            </a:r>
          </a:p>
          <a:p>
            <a:r>
              <a:rPr lang="en-US" sz="2800" dirty="0"/>
              <a:t> 2 in name stands for “to”</a:t>
            </a:r>
          </a:p>
          <a:p>
            <a:r>
              <a:rPr lang="en-US" sz="2800" dirty="0"/>
              <a:t>R2S stands for Run to Stop</a:t>
            </a:r>
          </a:p>
          <a:p>
            <a:r>
              <a:rPr lang="en-US" dirty="0"/>
              <a:t>Find next state for:</a:t>
            </a:r>
          </a:p>
          <a:p>
            <a:pPr lvl="1"/>
            <a:r>
              <a:rPr lang="en-US" dirty="0"/>
              <a:t>Run and S2 pressed</a:t>
            </a:r>
          </a:p>
          <a:p>
            <a:pPr lvl="1"/>
            <a:r>
              <a:rPr lang="en-US" dirty="0"/>
              <a:t>LR2LS and S2 released</a:t>
            </a:r>
          </a:p>
          <a:p>
            <a:pPr lvl="1"/>
            <a:endParaRPr lang="en-US" dirty="0"/>
          </a:p>
          <a:p>
            <a:pPr lvl="1"/>
            <a:endParaRPr lang="en-US" dirty="0"/>
          </a:p>
          <a:p>
            <a:endParaRPr lang="en-US" sz="2800" dirty="0"/>
          </a:p>
          <a:p>
            <a:endParaRPr lang="en-US" sz="2800" dirty="0"/>
          </a:p>
        </p:txBody>
      </p:sp>
      <p:pic>
        <p:nvPicPr>
          <p:cNvPr id="4" name="Picture 2">
            <a:extLst>
              <a:ext uri="{FF2B5EF4-FFF2-40B4-BE49-F238E27FC236}">
                <a16:creationId xmlns:a16="http://schemas.microsoft.com/office/drawing/2014/main" id="{0DA7C780-16C0-A30A-784E-867B9DCBBF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251431"/>
            <a:ext cx="5535612" cy="398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5122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Bad Control Unit</a:t>
            </a:r>
          </a:p>
        </p:txBody>
      </p:sp>
      <p:sp>
        <p:nvSpPr>
          <p:cNvPr id="8" name="Content Placeholder 7"/>
          <p:cNvSpPr>
            <a:spLocks noGrp="1"/>
          </p:cNvSpPr>
          <p:nvPr>
            <p:ph idx="1"/>
          </p:nvPr>
        </p:nvSpPr>
        <p:spPr/>
        <p:txBody>
          <a:bodyPr/>
          <a:lstStyle/>
          <a:p>
            <a:r>
              <a:rPr lang="en-US" dirty="0"/>
              <a:t>The “2” states allow the button to be held down</a:t>
            </a:r>
          </a:p>
          <a:p>
            <a:r>
              <a:rPr lang="en-US" dirty="0"/>
              <a:t>In STOP state, press S2 for 0.1 seconds</a:t>
            </a:r>
          </a:p>
          <a:p>
            <a:pPr lvl="1"/>
            <a:r>
              <a:rPr lang="en-US" dirty="0"/>
              <a:t>Incorrect	bounces between STOP and RUN 5 million times.</a:t>
            </a:r>
          </a:p>
          <a:p>
            <a:pPr lvl="1"/>
            <a:r>
              <a:rPr lang="en-US" dirty="0"/>
              <a:t>Correct		holds up in S2R for 0.1 seconds</a:t>
            </a:r>
          </a:p>
          <a:p>
            <a:pPr marL="457189" lvl="1" indent="0">
              <a:buNone/>
            </a:pPr>
            <a:endParaRPr lang="en-US" dirty="0"/>
          </a:p>
          <a:p>
            <a:pPr>
              <a:buNone/>
            </a:pPr>
            <a:r>
              <a:rPr lang="en-US" dirty="0"/>
              <a:t>		Incorrect						Correct</a:t>
            </a:r>
          </a:p>
        </p:txBody>
      </p:sp>
      <p:pic>
        <p:nvPicPr>
          <p:cNvPr id="3" name="Picture 11">
            <a:extLst>
              <a:ext uri="{FF2B5EF4-FFF2-40B4-BE49-F238E27FC236}">
                <a16:creationId xmlns:a16="http://schemas.microsoft.com/office/drawing/2014/main" id="{ED2B1DEC-11B0-7AE1-A1D3-842D1FFC7A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1" y="4658202"/>
            <a:ext cx="4327358" cy="148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4">
            <a:extLst>
              <a:ext uri="{FF2B5EF4-FFF2-40B4-BE49-F238E27FC236}">
                <a16:creationId xmlns:a16="http://schemas.microsoft.com/office/drawing/2014/main" id="{14EDBC99-F99C-2CBF-4067-DC843891D7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3233" y="4461701"/>
            <a:ext cx="3276851" cy="1676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0172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Word Table</a:t>
            </a:r>
          </a:p>
        </p:txBody>
      </p:sp>
      <p:sp>
        <p:nvSpPr>
          <p:cNvPr id="3" name="Content Placeholder 2"/>
          <p:cNvSpPr>
            <a:spLocks noGrp="1"/>
          </p:cNvSpPr>
          <p:nvPr>
            <p:ph idx="1"/>
          </p:nvPr>
        </p:nvSpPr>
        <p:spPr/>
        <p:txBody>
          <a:bodyPr>
            <a:normAutofit fontScale="70000" lnSpcReduction="20000"/>
          </a:bodyPr>
          <a:lstStyle/>
          <a:p>
            <a:pPr marL="0" indent="0">
              <a:buNone/>
            </a:pPr>
            <a:r>
              <a:rPr lang="en-US" sz="2800" dirty="0"/>
              <a:t>Two rules </a:t>
            </a:r>
          </a:p>
          <a:p>
            <a:pPr marL="0" indent="0">
              <a:buNone/>
            </a:pPr>
            <a:endParaRPr lang="en-US"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t>1) Assign the </a:t>
            </a:r>
            <a:r>
              <a:rPr lang="en-US" sz="2800" dirty="0" err="1"/>
              <a:t>cw</a:t>
            </a:r>
            <a:r>
              <a:rPr lang="en-US" sz="2800" dirty="0"/>
              <a:t>[5] bit in the “2” states the </a:t>
            </a:r>
            <a:r>
              <a:rPr lang="en-US" sz="2800" dirty="0" err="1"/>
              <a:t>cw</a:t>
            </a:r>
            <a:r>
              <a:rPr lang="en-US" sz="2800" dirty="0"/>
              <a:t>[5] value used in the destination state.  So for example in the RUN2LAP state, set </a:t>
            </a:r>
            <a:r>
              <a:rPr lang="en-US" sz="2800" dirty="0" err="1"/>
              <a:t>cw</a:t>
            </a:r>
            <a:r>
              <a:rPr lang="en-US" sz="2800" dirty="0"/>
              <a:t>[5] to 1 because the </a:t>
            </a:r>
            <a:r>
              <a:rPr lang="en-US" sz="2800" dirty="0" err="1"/>
              <a:t>cw</a:t>
            </a:r>
            <a:r>
              <a:rPr lang="en-US" sz="2800" dirty="0"/>
              <a:t>[5] value in the destination state, LAP</a:t>
            </a:r>
          </a:p>
          <a:p>
            <a:pPr marL="0" indent="0">
              <a:buNone/>
            </a:pPr>
            <a:r>
              <a:rPr lang="en-US" sz="2800" dirty="0"/>
              <a:t>2) Only have the timer counter counting up while the control unit is in the RUN or LAPRUN states.  We don’t want the timer counting up in intermediate states because these states do not have an “INC” associated with them, and as a consequence, the tenth pulse from the timer counter would most likely be missed.</a:t>
            </a:r>
          </a:p>
        </p:txBody>
      </p:sp>
      <p:pic>
        <p:nvPicPr>
          <p:cNvPr id="4" name="Picture 2">
            <a:extLst>
              <a:ext uri="{FF2B5EF4-FFF2-40B4-BE49-F238E27FC236}">
                <a16:creationId xmlns:a16="http://schemas.microsoft.com/office/drawing/2014/main" id="{E97BF827-B6F2-4530-F37A-DBCF99F11C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1835" y="2317969"/>
            <a:ext cx="6975475"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7050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Deliverables</a:t>
            </a:r>
          </a:p>
        </p:txBody>
      </p:sp>
      <p:sp>
        <p:nvSpPr>
          <p:cNvPr id="3" name="Content Placeholder 2"/>
          <p:cNvSpPr>
            <a:spLocks noGrp="1"/>
          </p:cNvSpPr>
          <p:nvPr>
            <p:ph idx="1"/>
          </p:nvPr>
        </p:nvSpPr>
        <p:spPr/>
        <p:txBody>
          <a:bodyPr>
            <a:normAutofit/>
          </a:bodyPr>
          <a:lstStyle/>
          <a:p>
            <a:r>
              <a:rPr lang="en-US" sz="2800" dirty="0"/>
              <a:t>Complete Table 1, and Figures 6-9.  </a:t>
            </a:r>
          </a:p>
          <a:p>
            <a:r>
              <a:rPr lang="en-US" sz="2800" dirty="0"/>
              <a:t>Verilog code for the body of the CU module.</a:t>
            </a:r>
          </a:p>
          <a:p>
            <a:r>
              <a:rPr lang="en-US" sz="2800" dirty="0"/>
              <a:t>Control Unit Simulation: Produce a timing diagram with specific  characteristics. Demonstrate your simulation and your do file works in </a:t>
            </a:r>
            <a:r>
              <a:rPr lang="en-US" sz="2800" dirty="0" err="1"/>
              <a:t>ModelSim</a:t>
            </a:r>
            <a:r>
              <a:rPr lang="en-US" sz="2800" dirty="0"/>
              <a:t>.</a:t>
            </a:r>
          </a:p>
          <a:p>
            <a:endParaRPr lang="en-US" sz="2800" dirty="0"/>
          </a:p>
        </p:txBody>
      </p:sp>
      <p:pic>
        <p:nvPicPr>
          <p:cNvPr id="6" name="Picture 5">
            <a:extLst>
              <a:ext uri="{FF2B5EF4-FFF2-40B4-BE49-F238E27FC236}">
                <a16:creationId xmlns:a16="http://schemas.microsoft.com/office/drawing/2014/main" id="{E4ABF656-796A-B0D3-A3CA-12E9FD9D0E08}"/>
              </a:ext>
            </a:extLst>
          </p:cNvPr>
          <p:cNvPicPr>
            <a:picLocks noChangeAspect="1"/>
          </p:cNvPicPr>
          <p:nvPr/>
        </p:nvPicPr>
        <p:blipFill>
          <a:blip r:embed="rId3"/>
          <a:stretch>
            <a:fillRect/>
          </a:stretch>
        </p:blipFill>
        <p:spPr>
          <a:xfrm>
            <a:off x="243327" y="4252853"/>
            <a:ext cx="11705345" cy="1273965"/>
          </a:xfrm>
          <a:prstGeom prst="rect">
            <a:avLst/>
          </a:prstGeom>
        </p:spPr>
      </p:pic>
    </p:spTree>
    <p:extLst>
      <p:ext uri="{BB962C8B-B14F-4D97-AF65-F5344CB8AC3E}">
        <p14:creationId xmlns:p14="http://schemas.microsoft.com/office/powerpoint/2010/main" val="2571273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3369</TotalTime>
  <Words>616</Words>
  <Application>Microsoft Office PowerPoint</Application>
  <PresentationFormat>Widescreen</PresentationFormat>
  <Paragraphs>82</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Gotham</vt:lpstr>
      <vt:lpstr>Gotham Book</vt:lpstr>
      <vt:lpstr>Office Theme</vt:lpstr>
      <vt:lpstr>EENG 284 Lab 10</vt:lpstr>
      <vt:lpstr>Taking Lab Assistant Applications</vt:lpstr>
      <vt:lpstr>Lab Objectives</vt:lpstr>
      <vt:lpstr>Stopwatch</vt:lpstr>
      <vt:lpstr>Buttons</vt:lpstr>
      <vt:lpstr>Control Unit</vt:lpstr>
      <vt:lpstr>Bad Control Unit</vt:lpstr>
      <vt:lpstr>Control Word Table</vt:lpstr>
      <vt:lpstr>Deliverables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Christopher Coulston</cp:lastModifiedBy>
  <cp:revision>97</cp:revision>
  <cp:lastPrinted>2022-11-14T19:50:57Z</cp:lastPrinted>
  <dcterms:created xsi:type="dcterms:W3CDTF">2017-08-01T15:06:47Z</dcterms:created>
  <dcterms:modified xsi:type="dcterms:W3CDTF">2025-04-15T16:39:28Z</dcterms:modified>
  <cp:category/>
</cp:coreProperties>
</file>