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2"/>
  </p:notesMasterIdLst>
  <p:handoutMasterIdLst>
    <p:handoutMasterId r:id="rId33"/>
  </p:handoutMasterIdLst>
  <p:sldIdLst>
    <p:sldId id="364" r:id="rId3"/>
    <p:sldId id="300" r:id="rId4"/>
    <p:sldId id="356" r:id="rId5"/>
    <p:sldId id="358" r:id="rId6"/>
    <p:sldId id="357" r:id="rId7"/>
    <p:sldId id="365" r:id="rId8"/>
    <p:sldId id="359" r:id="rId9"/>
    <p:sldId id="366" r:id="rId10"/>
    <p:sldId id="360" r:id="rId11"/>
    <p:sldId id="361" r:id="rId12"/>
    <p:sldId id="362" r:id="rId13"/>
    <p:sldId id="363" r:id="rId14"/>
    <p:sldId id="384" r:id="rId15"/>
    <p:sldId id="385" r:id="rId16"/>
    <p:sldId id="367" r:id="rId17"/>
    <p:sldId id="375" r:id="rId18"/>
    <p:sldId id="386" r:id="rId19"/>
    <p:sldId id="368" r:id="rId20"/>
    <p:sldId id="378" r:id="rId21"/>
    <p:sldId id="369" r:id="rId22"/>
    <p:sldId id="376" r:id="rId23"/>
    <p:sldId id="377" r:id="rId24"/>
    <p:sldId id="379" r:id="rId25"/>
    <p:sldId id="370" r:id="rId26"/>
    <p:sldId id="380" r:id="rId27"/>
    <p:sldId id="372" r:id="rId28"/>
    <p:sldId id="381" r:id="rId29"/>
    <p:sldId id="382" r:id="rId30"/>
    <p:sldId id="383" r:id="rId3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2/10/2017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ece.ninja/383/lecture/code/lab2_pack.vhd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ece.ninja/383/lab/lab2/code/Lab2.xdc" TargetMode="External"/><Relationship Id="rId3" Type="http://schemas.openxmlformats.org/officeDocument/2006/relationships/hyperlink" Target="http://ece.ninja/383/lab/lab2/code/Lab2_datapath_tb.vhd" TargetMode="External"/><Relationship Id="rId7" Type="http://schemas.openxmlformats.org/officeDocument/2006/relationships/hyperlink" Target="http://ece.ninja/383/lab/lab2/code/TWICtl.vhd" TargetMode="External"/><Relationship Id="rId2" Type="http://schemas.openxmlformats.org/officeDocument/2006/relationships/hyperlink" Target="http://ece.ninja/383/lab/lab2/code/lab2.vhd" TargetMode="External"/><Relationship Id="rId1" Type="http://schemas.openxmlformats.org/officeDocument/2006/relationships/slideLayout" Target="../slideLayouts/slideLayout13.xml"/><Relationship Id="rId6" Type="http://schemas.openxmlformats.org/officeDocument/2006/relationships/hyperlink" Target="http://ece.ninja/383/lab/lab2/code/audio_init.v" TargetMode="External"/><Relationship Id="rId5" Type="http://schemas.openxmlformats.org/officeDocument/2006/relationships/hyperlink" Target="http://ece.ninja/383/lab/lab2/code/i2s_ctl.vhd" TargetMode="External"/><Relationship Id="rId4" Type="http://schemas.openxmlformats.org/officeDocument/2006/relationships/hyperlink" Target="http://ece.ninja/383/lab/lab2/code/Audio_Codec_Wrapper.vh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13 </a:t>
            </a:r>
            <a:r>
              <a:rPr lang="en-US" sz="3600" kern="0" dirty="0">
                <a:effectLst/>
                <a:latin typeface="Trebuchet MS" panose="020B0603020202020204" pitchFamily="34" charset="0"/>
              </a:rPr>
              <a:t>– Lab 2 – Data Acquisition, Storage and Display</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a:t>
            </a:r>
            <a:r>
              <a:rPr lang="en-US" dirty="0" smtClean="0"/>
              <a:t>Codec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gridCol w="2032794"/>
                <a:gridCol w="2032794"/>
                <a:gridCol w="2032794"/>
              </a:tblGrid>
              <a:tr h="255969">
                <a:tc gridSpan="2">
                  <a:txBody>
                    <a:bodyPr/>
                    <a:lstStyle/>
                    <a:p>
                      <a:pPr algn="l" fontAlgn="t"/>
                      <a:r>
                        <a:rPr lang="en-US" sz="1300" dirty="0" smtClean="0">
                          <a:effectLst/>
                        </a:rPr>
                        <a:t>Input </a:t>
                      </a:r>
                      <a:r>
                        <a:rPr lang="en-US" sz="1300" dirty="0">
                          <a:effectLst/>
                        </a:rPr>
                        <a:t>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kern="0" dirty="0" smtClean="0"/>
              <a:t>2. Convert </a:t>
            </a:r>
            <a:r>
              <a:rPr lang="en-US" b="0" dirty="0" err="1" smtClean="0"/>
              <a:t>L_bus_out</a:t>
            </a:r>
            <a:r>
              <a:rPr lang="en-US" b="0" dirty="0" smtClean="0"/>
              <a:t> </a:t>
            </a:r>
            <a:r>
              <a:rPr lang="en-US" b="0" dirty="0"/>
              <a:t>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smtClean="0"/>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smtClean="0"/>
              <a:t>entity lab2_datapath is</a:t>
            </a:r>
          </a:p>
          <a:p>
            <a:pPr marL="0" indent="0">
              <a:buNone/>
            </a:pPr>
            <a:r>
              <a:rPr lang="en-US" sz="1200" b="0" kern="0" dirty="0" smtClean="0"/>
              <a:t>    Port(	</a:t>
            </a:r>
            <a:r>
              <a:rPr lang="en-US" sz="1200" b="0" kern="0" dirty="0" err="1" smtClean="0"/>
              <a:t>clk</a:t>
            </a:r>
            <a:r>
              <a:rPr lang="en-US" sz="1200" b="0" kern="0" dirty="0" smtClean="0"/>
              <a:t> : in  STD_LOGIC;</a:t>
            </a:r>
          </a:p>
          <a:p>
            <a:pPr marL="0" indent="0">
              <a:buNone/>
            </a:pPr>
            <a:r>
              <a:rPr lang="en-US" sz="1200" b="0" kern="0" dirty="0" smtClean="0"/>
              <a:t>	</a:t>
            </a:r>
            <a:r>
              <a:rPr lang="en-US" sz="1200" b="0" kern="0" dirty="0" err="1" smtClean="0"/>
              <a:t>reset_n</a:t>
            </a:r>
            <a:r>
              <a:rPr lang="en-US" sz="1200" b="0" kern="0" dirty="0" smtClean="0"/>
              <a:t> </a:t>
            </a:r>
            <a:r>
              <a:rPr lang="en-US" sz="1200" b="0" kern="0" dirty="0"/>
              <a:t>: in  STD_LOGIC;</a:t>
            </a:r>
          </a:p>
          <a:p>
            <a:pPr marL="0" indent="0">
              <a:buNone/>
            </a:pPr>
            <a:r>
              <a:rPr lang="en-US" sz="1200" b="0" kern="0" dirty="0" smtClean="0"/>
              <a:t>	</a:t>
            </a:r>
            <a:r>
              <a:rPr lang="en-US" sz="1200" b="0" kern="0" dirty="0" err="1" smtClean="0"/>
              <a:t>ac_mclk</a:t>
            </a:r>
            <a:r>
              <a:rPr lang="en-US" sz="1200" b="0" kern="0" dirty="0" smtClean="0"/>
              <a:t> </a:t>
            </a:r>
            <a:r>
              <a:rPr lang="en-US" sz="1200" b="0" kern="0" dirty="0"/>
              <a:t>: out STD_LOGIC;</a:t>
            </a:r>
          </a:p>
          <a:p>
            <a:pPr marL="0" indent="0">
              <a:buNone/>
            </a:pPr>
            <a:r>
              <a:rPr lang="en-US" sz="1200" b="0" kern="0" dirty="0"/>
              <a:t>	</a:t>
            </a:r>
            <a:r>
              <a:rPr lang="en-US" sz="1200" b="0" kern="0" dirty="0" err="1" smtClean="0"/>
              <a:t>ac_adc_sdata</a:t>
            </a:r>
            <a:r>
              <a:rPr lang="en-US" sz="1200" b="0" kern="0" dirty="0" smtClean="0"/>
              <a:t> </a:t>
            </a:r>
            <a:r>
              <a:rPr lang="en-US" sz="1200" b="0" kern="0" dirty="0"/>
              <a:t>: in STD_LOGIC;</a:t>
            </a:r>
          </a:p>
          <a:p>
            <a:pPr marL="0" indent="0">
              <a:buNone/>
            </a:pPr>
            <a:r>
              <a:rPr lang="en-US" sz="1200" b="0" kern="0" dirty="0"/>
              <a:t>	</a:t>
            </a:r>
            <a:r>
              <a:rPr lang="en-US" sz="1200" b="0" kern="0" dirty="0" err="1" smtClean="0"/>
              <a:t>ac_dac_sdata</a:t>
            </a:r>
            <a:r>
              <a:rPr lang="en-US" sz="1200" b="0" kern="0" dirty="0" smtClean="0"/>
              <a:t> </a:t>
            </a:r>
            <a:r>
              <a:rPr lang="en-US" sz="1200" b="0" kern="0" dirty="0"/>
              <a:t>: out STD_LOGIC;</a:t>
            </a:r>
          </a:p>
          <a:p>
            <a:pPr marL="0" indent="0">
              <a:buNone/>
            </a:pPr>
            <a:r>
              <a:rPr lang="en-US" sz="1200" b="0" kern="0" dirty="0"/>
              <a:t>	</a:t>
            </a:r>
            <a:r>
              <a:rPr lang="en-US" sz="1200" b="0" kern="0" dirty="0" err="1" smtClean="0"/>
              <a:t>ac_bclk</a:t>
            </a:r>
            <a:r>
              <a:rPr lang="en-US" sz="1200" b="0" kern="0" dirty="0" smtClean="0"/>
              <a:t> </a:t>
            </a:r>
            <a:r>
              <a:rPr lang="en-US" sz="1200" b="0" kern="0" dirty="0"/>
              <a:t>: out STD_LOGIC;</a:t>
            </a:r>
          </a:p>
          <a:p>
            <a:pPr marL="0" indent="0">
              <a:buNone/>
            </a:pPr>
            <a:r>
              <a:rPr lang="en-US" sz="1200" b="0" kern="0" dirty="0"/>
              <a:t>	</a:t>
            </a:r>
            <a:r>
              <a:rPr lang="en-US" sz="1200" b="0" kern="0" dirty="0" err="1" smtClean="0"/>
              <a:t>ac_lrclk</a:t>
            </a:r>
            <a:r>
              <a:rPr lang="en-US" sz="1200" b="0" kern="0" dirty="0" smtClean="0"/>
              <a:t> </a:t>
            </a:r>
            <a:r>
              <a:rPr lang="en-US" sz="1200" b="0" kern="0" dirty="0"/>
              <a:t>: out STD_LOGIC;</a:t>
            </a:r>
          </a:p>
          <a:p>
            <a:pPr marL="0" indent="0">
              <a:buNone/>
            </a:pPr>
            <a:r>
              <a:rPr lang="en-US" sz="1200" b="0" kern="0" dirty="0" smtClean="0"/>
              <a:t>	</a:t>
            </a:r>
            <a:r>
              <a:rPr lang="en-US" sz="1200" b="0" kern="0" dirty="0" err="1" smtClean="0"/>
              <a:t>scl</a:t>
            </a:r>
            <a:r>
              <a:rPr lang="en-US" sz="1200" b="0" kern="0" dirty="0" smtClean="0"/>
              <a:t> </a:t>
            </a:r>
            <a:r>
              <a:rPr lang="en-US" sz="1200" b="0" kern="0" dirty="0"/>
              <a:t>: </a:t>
            </a:r>
            <a:r>
              <a:rPr lang="en-US" sz="1200" b="0" kern="0" dirty="0" err="1"/>
              <a:t>inout</a:t>
            </a:r>
            <a:r>
              <a:rPr lang="en-US" sz="1200" b="0" kern="0" dirty="0"/>
              <a:t> STD_LOGIC;</a:t>
            </a:r>
          </a:p>
          <a:p>
            <a:pPr marL="0" indent="0">
              <a:buNone/>
            </a:pPr>
            <a:r>
              <a:rPr lang="en-US" sz="1200" b="0" kern="0" dirty="0" smtClean="0"/>
              <a:t>	</a:t>
            </a:r>
            <a:r>
              <a:rPr lang="en-US" sz="1200" b="0" kern="0" dirty="0" err="1" smtClean="0"/>
              <a:t>sda</a:t>
            </a:r>
            <a:r>
              <a:rPr lang="en-US" sz="1200" b="0" kern="0" dirty="0" smtClean="0"/>
              <a:t> </a:t>
            </a:r>
            <a:r>
              <a:rPr lang="en-US" sz="1200" b="0" kern="0" dirty="0"/>
              <a:t>: </a:t>
            </a:r>
            <a:r>
              <a:rPr lang="en-US" sz="1200" b="0" kern="0" dirty="0" err="1"/>
              <a:t>inout</a:t>
            </a:r>
            <a:r>
              <a:rPr lang="en-US" sz="1200" b="0" kern="0" dirty="0"/>
              <a:t> STD_LOGIC;</a:t>
            </a:r>
            <a:r>
              <a:rPr lang="en-US" sz="1200" b="0" kern="0" dirty="0" smtClean="0"/>
              <a:t>	</a:t>
            </a:r>
          </a:p>
          <a:p>
            <a:pPr marL="0" indent="0">
              <a:buNone/>
            </a:pPr>
            <a:r>
              <a:rPr lang="en-US" sz="1200" b="0" kern="0" dirty="0"/>
              <a:t>	</a:t>
            </a:r>
            <a:r>
              <a:rPr lang="en-US" sz="1200" b="0" kern="0" dirty="0" err="1" smtClean="0"/>
              <a:t>tmds</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tmdsb</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sw</a:t>
            </a:r>
            <a:r>
              <a:rPr lang="en-US" sz="1200" b="0" kern="0" dirty="0" smtClean="0"/>
              <a:t>: out </a:t>
            </a:r>
            <a:r>
              <a:rPr lang="en-US" sz="1200" b="0" kern="0" dirty="0" err="1" smtClean="0"/>
              <a:t>std_logic_vector</a:t>
            </a:r>
            <a:r>
              <a:rPr lang="en-US" sz="1200" b="0" kern="0" dirty="0" smtClean="0"/>
              <a:t>(2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cw</a:t>
            </a:r>
            <a:r>
              <a:rPr lang="en-US" sz="1200" b="0" kern="0" dirty="0" smtClean="0"/>
              <a:t>: in </a:t>
            </a:r>
            <a:r>
              <a:rPr lang="en-US" sz="1200" b="0" kern="0" dirty="0" err="1" smtClean="0"/>
              <a:t>std_logic_vector</a:t>
            </a:r>
            <a:r>
              <a:rPr lang="en-US" sz="1200" b="0" kern="0" dirty="0" smtClean="0"/>
              <a:t> (2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btn</a:t>
            </a:r>
            <a:r>
              <a:rPr lang="en-US" sz="1200" b="0" kern="0" dirty="0" smtClean="0"/>
              <a:t>: in	STD_LOGIC_VECTOR(4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exWrAddr</a:t>
            </a:r>
            <a:r>
              <a:rPr lang="en-US" sz="1200" b="0" kern="0" dirty="0" smtClean="0"/>
              <a:t>: in </a:t>
            </a:r>
            <a:r>
              <a:rPr lang="en-US" sz="1200" b="0" kern="0" dirty="0" err="1" smtClean="0"/>
              <a:t>std_logic_vector</a:t>
            </a:r>
            <a:r>
              <a:rPr lang="en-US" sz="1200" b="0" kern="0" dirty="0" smtClean="0"/>
              <a:t>(9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exWen</a:t>
            </a:r>
            <a:r>
              <a:rPr lang="en-US" sz="1200" b="0" kern="0" dirty="0" smtClean="0"/>
              <a:t>, </a:t>
            </a:r>
            <a:r>
              <a:rPr lang="en-US" sz="1200" b="0" kern="0" dirty="0" err="1" smtClean="0"/>
              <a:t>exSel</a:t>
            </a:r>
            <a:r>
              <a:rPr lang="en-US" sz="1200" b="0" kern="0" dirty="0" smtClean="0"/>
              <a:t>: in </a:t>
            </a:r>
            <a:r>
              <a:rPr lang="en-US" sz="1200" b="0" kern="0" dirty="0" err="1" smtClean="0"/>
              <a:t>std_logic</a:t>
            </a:r>
            <a:r>
              <a:rPr lang="en-US" sz="1200" b="0" kern="0" dirty="0" smtClean="0"/>
              <a:t>;</a:t>
            </a:r>
          </a:p>
          <a:p>
            <a:pPr marL="0" indent="0">
              <a:buNone/>
            </a:pPr>
            <a:r>
              <a:rPr lang="en-US" sz="1200" b="0" kern="0" dirty="0" smtClean="0"/>
              <a:t>	</a:t>
            </a:r>
            <a:r>
              <a:rPr lang="en-US" sz="1200" b="0" kern="0" dirty="0" err="1" smtClean="0"/>
              <a:t>Lbus_out</a:t>
            </a:r>
            <a:r>
              <a:rPr lang="en-US" sz="1200" b="0" kern="0" dirty="0" smtClean="0"/>
              <a:t>, </a:t>
            </a:r>
            <a:r>
              <a:rPr lang="en-US" sz="1200" b="0" kern="0" dirty="0" err="1" smtClean="0"/>
              <a:t>Rbus_out</a:t>
            </a:r>
            <a:r>
              <a:rPr lang="en-US" sz="1200" b="0" kern="0" dirty="0" smtClean="0"/>
              <a:t>: out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exLbus</a:t>
            </a:r>
            <a:r>
              <a:rPr lang="en-US" sz="1200" b="0" kern="0" dirty="0" smtClean="0"/>
              <a:t>, </a:t>
            </a:r>
            <a:r>
              <a:rPr lang="en-US" sz="1200" b="0" kern="0" dirty="0" err="1" smtClean="0"/>
              <a:t>exRbus</a:t>
            </a:r>
            <a:r>
              <a:rPr lang="en-US" sz="1200" b="0" kern="0" dirty="0" smtClean="0"/>
              <a:t>: in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flagQ</a:t>
            </a:r>
            <a:r>
              <a:rPr lang="en-US" sz="1200" b="0" kern="0" dirty="0" smtClean="0"/>
              <a:t>: out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flagClear</a:t>
            </a:r>
            <a:r>
              <a:rPr lang="en-US" sz="1200" b="0" kern="0" dirty="0" smtClean="0"/>
              <a:t>: in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end lab2_datapath;</a:t>
            </a:r>
          </a:p>
        </p:txBody>
      </p:sp>
    </p:spTree>
    <p:extLst>
      <p:ext uri="{BB962C8B-B14F-4D97-AF65-F5344CB8AC3E}">
        <p14:creationId xmlns:p14="http://schemas.microsoft.com/office/powerpoint/2010/main" val="356815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Flag Register</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r>
              <a:rPr lang="en-US" sz="2000" b="0" kern="0" dirty="0" smtClean="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smtClean="0"/>
              <a:t>reset_n</a:t>
            </a:r>
            <a:r>
              <a:rPr lang="en-US" sz="2000" b="0" kern="0" smtClea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smtClean="0"/>
              <a:t>flagRegister</a:t>
            </a:r>
            <a:r>
              <a:rPr lang="en-US" sz="2000" b="0" kern="0" dirty="0" smtClean="0"/>
              <a:t>;</a:t>
            </a:r>
            <a:endParaRPr lang="en-US" sz="2000" b="0" kern="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gridCol w="1626235"/>
                <a:gridCol w="1626235"/>
                <a:gridCol w="1626235"/>
                <a:gridCol w="1626235"/>
              </a:tblGrid>
              <a:tr h="250472">
                <a:tc>
                  <a:txBody>
                    <a:bodyPr/>
                    <a:lstStyle/>
                    <a:p>
                      <a:pPr algn="l" fontAlgn="t"/>
                      <a:r>
                        <a:rPr lang="en-US" sz="1300" dirty="0" err="1" smtClean="0">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1163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Package file </a:t>
            </a:r>
            <a:endParaRPr lang="en-US" dirty="0"/>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http://ece.ninja/383/lecture/code/lab2_pack.vhdl</a:t>
            </a:r>
            <a:endParaRPr lang="en-US" sz="1800" dirty="0"/>
          </a:p>
          <a:p>
            <a:r>
              <a:rPr lang="en-US" sz="2000" dirty="0" smtClean="0"/>
              <a:t>This is where you will put all your component declarations</a:t>
            </a:r>
          </a:p>
          <a:p>
            <a:r>
              <a:rPr lang="en-US" sz="2000" dirty="0" smtClean="0"/>
              <a:t>Include </a:t>
            </a:r>
            <a:r>
              <a:rPr lang="en-US" sz="2000" dirty="0"/>
              <a:t>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Code</a:t>
            </a:r>
            <a:endParaRPr lang="en-US" dirty="0"/>
          </a:p>
        </p:txBody>
      </p:sp>
      <p:sp>
        <p:nvSpPr>
          <p:cNvPr id="3" name="Content Placeholder 2"/>
          <p:cNvSpPr>
            <a:spLocks noGrp="1"/>
          </p:cNvSpPr>
          <p:nvPr>
            <p:ph idx="1"/>
          </p:nvPr>
        </p:nvSpPr>
        <p:spPr/>
        <p:txBody>
          <a:bodyPr/>
          <a:lstStyle/>
          <a:p>
            <a:r>
              <a:rPr lang="en-US" sz="2000" b="0" dirty="0" smtClean="0"/>
              <a:t>Overall </a:t>
            </a:r>
            <a:r>
              <a:rPr lang="en-US" sz="2000" b="0" dirty="0"/>
              <a:t>Lab 2 File: </a:t>
            </a:r>
            <a:r>
              <a:rPr lang="en-US" sz="2000" b="0" dirty="0">
                <a:hlinkClick r:id="rId2"/>
              </a:rPr>
              <a:t>lab2.vhd</a:t>
            </a:r>
            <a:endParaRPr lang="en-US" sz="2000" b="0" dirty="0"/>
          </a:p>
          <a:p>
            <a:pPr lvl="1"/>
            <a:r>
              <a:rPr lang="en-US" sz="2000" b="0" dirty="0"/>
              <a:t>Lab 2 </a:t>
            </a:r>
            <a:r>
              <a:rPr lang="en-US" sz="2000" b="0" dirty="0" err="1"/>
              <a:t>Datapath</a:t>
            </a:r>
            <a:r>
              <a:rPr lang="en-US" sz="2000" b="0" dirty="0"/>
              <a:t>: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a:t>
            </a:r>
            <a:r>
              <a:rPr lang="en-US" sz="2000" b="0" dirty="0" smtClean="0"/>
              <a:t>clocking wizard </a:t>
            </a:r>
            <a:r>
              <a:rPr lang="en-US" sz="2000" b="0" dirty="0"/>
              <a:t>for the Audio Codec and set the output frequencies to what is required (see comments in the Audio Codec Wrapper file).</a:t>
            </a:r>
          </a:p>
          <a:p>
            <a:r>
              <a:rPr lang="en-US" sz="2000" b="0" dirty="0" smtClean="0"/>
              <a:t>Constraint </a:t>
            </a:r>
            <a:r>
              <a:rPr lang="en-US" sz="2000" b="0" dirty="0"/>
              <a:t>file: </a:t>
            </a:r>
            <a:r>
              <a:rPr lang="en-US" sz="2000" b="0" dirty="0">
                <a:hlinkClick r:id="rId8"/>
              </a:rPr>
              <a:t>Lab2.xdc</a:t>
            </a:r>
            <a:endParaRPr lang="en-US" sz="2000" b="0" dirty="0"/>
          </a:p>
          <a:p>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10 February 2017</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Generating Audio Waveforms</a:t>
            </a:r>
            <a:endParaRPr lang="en-US" dirty="0"/>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smtClean="0"/>
              <a:t>Nexys</a:t>
            </a:r>
            <a:r>
              <a:rPr lang="en-US" b="0" dirty="0" smtClean="0"/>
              <a:t> Video </a:t>
            </a:r>
            <a:r>
              <a:rPr lang="en-US" b="0" dirty="0"/>
              <a:t>board, your phone's audio output works quite well. However, make sure you get an app where you can control both the left and right audio channels individually (i.e. the green and yellow signals in the figure above). The </a:t>
            </a:r>
            <a:r>
              <a:rPr lang="en-US" b="0" dirty="0" err="1">
                <a:hlinkClick r:id="rId2"/>
              </a:rPr>
              <a:t>Keuwl</a:t>
            </a:r>
            <a:r>
              <a:rPr lang="en-US" b="0" dirty="0">
                <a:hlinkClick r:id="rId2"/>
              </a:rPr>
              <a:t> Dual Channel Function Generator</a:t>
            </a:r>
            <a:r>
              <a:rPr lang="en-US" b="0" dirty="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a:t>
            </a:r>
            <a:r>
              <a:rPr lang="en-US" dirty="0"/>
              <a:t>COB Lesson 13</a:t>
            </a:r>
            <a:r>
              <a:rPr lang="en-US" b="0" dirty="0"/>
              <a:t>, you must have started a Lab 2 </a:t>
            </a:r>
            <a:r>
              <a:rPr lang="en-US" b="0" dirty="0" err="1"/>
              <a:t>Vivado</a:t>
            </a:r>
            <a:r>
              <a:rPr lang="en-US" b="0" dirty="0"/>
              <a:t> project and downloaded the template </a:t>
            </a:r>
            <a:r>
              <a:rPr lang="en-US" b="0" dirty="0" smtClean="0"/>
              <a:t>files and drop </a:t>
            </a:r>
            <a:r>
              <a:rPr lang="en-US" b="0" dirty="0"/>
              <a:t>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test your Lab 1 </a:t>
            </a:r>
            <a:r>
              <a:rPr lang="en-US" b="0" dirty="0" err="1"/>
              <a:t>Scopeface</a:t>
            </a:r>
            <a:r>
              <a:rPr lang="en-US" b="0" dirty="0"/>
              <a:t> works when you implement you Audio Code Wrapper.  Notice from the block diagram…you will copy your Video instantiation and button processes from Lab 1 into your Lab 2 </a:t>
            </a:r>
            <a:r>
              <a:rPr lang="en-US" b="0" dirty="0" err="1"/>
              <a:t>Datapath</a:t>
            </a:r>
            <a:r>
              <a:rPr lang="en-US" b="0" dirty="0"/>
              <a:t>.  You will also have to re-implement the Lab 1 Clocking Wizard in you Lab 2 project.  Doing this will eliminate a lot of errors from un-driven output signals on lab 2 top</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smtClean="0"/>
              <a:t>Next, </a:t>
            </a:r>
            <a:r>
              <a:rPr lang="en-US" b="0" dirty="0"/>
              <a:t>you will need to have </a:t>
            </a:r>
            <a:r>
              <a:rPr lang="en-US" b="0" dirty="0" smtClean="0"/>
              <a:t>implement </a:t>
            </a:r>
            <a:r>
              <a:rPr lang="en-US" b="0" dirty="0"/>
              <a:t>another Clocking Wizard and the Audio Codec Wrapper inside the </a:t>
            </a:r>
            <a:r>
              <a:rPr lang="en-US" b="0" dirty="0" err="1"/>
              <a:t>Datapath</a:t>
            </a:r>
            <a:r>
              <a:rPr lang="en-US" b="0" dirty="0"/>
              <a:t> entity to get your Audio Codec to begin functioning. Once you fully implement the Audio Codec Wrapper, you will drop in the Loopback process and make connections to loopback the serial ADC input back out to the DAC output (i.e. send the signal back into the Codec). Once you implement the design on the board, you can verify functionality by applying an audio signal to the audio line in jack (blue) and listening to it on the audio line out jack (Green) using a standard </a:t>
            </a:r>
            <a:r>
              <a:rPr lang="en-US" b="0" dirty="0" smtClean="0"/>
              <a:t>oscilloscope. Additionally your </a:t>
            </a:r>
            <a:r>
              <a:rPr lang="en-US" b="0" dirty="0" err="1" smtClean="0"/>
              <a:t>Scopeface</a:t>
            </a:r>
            <a:r>
              <a:rPr lang="en-US" b="0" dirty="0" smtClean="0"/>
              <a:t> and Button inputs from Lab 1 should be functional as well.</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THIS IS THE HARDEST PART! By </a:t>
            </a:r>
            <a:r>
              <a:rPr lang="en-US" dirty="0"/>
              <a:t>BOC</a:t>
            </a:r>
            <a:r>
              <a:rPr lang="en-US" b="0" dirty="0"/>
              <a:t> </a:t>
            </a:r>
            <a:r>
              <a:rPr lang="en-US" dirty="0"/>
              <a:t>Lesson 15</a:t>
            </a:r>
            <a:r>
              <a:rPr lang="en-US" b="0" dirty="0"/>
              <a:t>, you must have implemented and connected the left channel BRAM and BRAM Address Counter to write Audio Codec data to BRAM. Once implemented, you can verify your BRAM works by using the given </a:t>
            </a:r>
            <a:r>
              <a:rPr lang="en-US" b="0" dirty="0" err="1"/>
              <a:t>datapath</a:t>
            </a:r>
            <a:r>
              <a:rPr lang="en-US" b="0" dirty="0"/>
              <a:t> </a:t>
            </a:r>
            <a:r>
              <a:rPr lang="en-US" b="0" dirty="0" err="1"/>
              <a:t>testbench</a:t>
            </a:r>
            <a:r>
              <a:rPr lang="en-US" b="0" dirty="0"/>
              <a:t> and watching the BRAM write address increment and data be written/read from the BRAM</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 </a:t>
            </a:r>
            <a:r>
              <a:rPr lang="en-US" dirty="0" err="1" smtClean="0"/>
              <a:t>Cont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smtClean="0"/>
              <a:t>Once </a:t>
            </a:r>
            <a:r>
              <a:rPr lang="en-US" b="0" dirty="0"/>
              <a:t>this is working, you must implement Video entity (from Lab 1) to take the left channel output from BRAM and send it to the Channel 1 waveform to be displayed when the </a:t>
            </a:r>
            <a:r>
              <a:rPr lang="en-US" b="0" dirty="0" err="1"/>
              <a:t>readL</a:t>
            </a:r>
            <a:r>
              <a:rPr lang="en-US" b="0" dirty="0"/>
              <a:t> value equals the row value. Once implemented, this functionality can be verified first with the given </a:t>
            </a:r>
            <a:r>
              <a:rPr lang="en-US" b="0" dirty="0" err="1"/>
              <a:t>datapath</a:t>
            </a:r>
            <a:r>
              <a:rPr lang="en-US" b="0" dirty="0"/>
              <a:t> </a:t>
            </a:r>
            <a:r>
              <a:rPr lang="en-US" b="0" dirty="0" err="1"/>
              <a:t>testbench</a:t>
            </a:r>
            <a:r>
              <a:rPr lang="en-US" b="0" dirty="0"/>
              <a:t> to verify the channel 1 values are being updated properly when </a:t>
            </a:r>
            <a:r>
              <a:rPr lang="en-US" b="0" dirty="0" err="1"/>
              <a:t>readL</a:t>
            </a:r>
            <a:r>
              <a:rPr lang="en-US" b="0" dirty="0"/>
              <a:t> equals the row value. Additionally, you may try to implement this on the hardware and verify that your </a:t>
            </a:r>
            <a:r>
              <a:rPr lang="en-US" b="0" dirty="0" err="1"/>
              <a:t>scopeface</a:t>
            </a:r>
            <a:r>
              <a:rPr lang="en-US" b="0" dirty="0"/>
              <a:t> is still present and some values are being displayed for Channel 1 (at this point the waveform will be scrolling across the display or may be scaled wrong).</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2 – Data Acquisition, Storage and Display</a:t>
            </a:r>
          </a:p>
          <a:p>
            <a:pPr eaLnBrk="1" hangingPunct="1">
              <a:lnSpc>
                <a:spcPct val="80000"/>
              </a:lnSpc>
            </a:pP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a:t>
            </a:r>
            <a:r>
              <a:rPr lang="en-US" b="0" dirty="0" smtClean="0"/>
              <a:t>oscilloscope </a:t>
            </a:r>
            <a:r>
              <a:rPr lang="en-US" b="0" dirty="0"/>
              <a:t>to display with reliable triggering that holds the waveform at a single point on the left edge of the display. A 220Hz waveform should display something similar to what is shown in the screenshot at the top of this page. Additionally, you must have the following done</a:t>
            </a:r>
            <a:r>
              <a:rPr lang="en-US" b="0" dirty="0" smtClean="0"/>
              <a:t>:</a:t>
            </a:r>
            <a:endParaRPr lang="en-US" b="0" dirty="0"/>
          </a:p>
          <a:p>
            <a:pPr lvl="2"/>
            <a:r>
              <a:rPr lang="en-US" b="0" dirty="0"/>
              <a:t>Use a package file to contain all your component declarations.</a:t>
            </a:r>
          </a:p>
          <a:p>
            <a:pPr lvl="2"/>
            <a:r>
              <a:rPr lang="en-US" b="0" dirty="0"/>
              <a:t>Use </a:t>
            </a:r>
            <a:r>
              <a:rPr lang="en-US" b="0" dirty="0" smtClean="0"/>
              <a:t>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dirty="0" err="1"/>
              <a:t>Testbench</a:t>
            </a:r>
            <a:r>
              <a:rPr lang="en-US" b="0" dirty="0"/>
              <a:t> for the </a:t>
            </a:r>
            <a:r>
              <a:rPr lang="en-US" b="0" dirty="0" err="1"/>
              <a:t>flagRegister</a:t>
            </a:r>
            <a:r>
              <a:rPr lang="en-US" b="0" dirty="0"/>
              <a:t>.</a:t>
            </a:r>
          </a:p>
          <a:p>
            <a:pPr lvl="2"/>
            <a:r>
              <a:rPr lang="en-US" b="0" dirty="0" err="1"/>
              <a:t>Testbench</a:t>
            </a:r>
            <a:r>
              <a:rPr lang="en-US" b="0" dirty="0"/>
              <a:t> for the control unit</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err="1" smtClean="0"/>
              <a:t>Testbench</a:t>
            </a:r>
            <a:r>
              <a:rPr lang="en-US" b="0" dirty="0" smtClean="0"/>
              <a:t> </a:t>
            </a:r>
            <a:r>
              <a:rPr lang="en-US" b="0" dirty="0"/>
              <a:t>for the </a:t>
            </a:r>
            <a:r>
              <a:rPr lang="en-US" b="0" dirty="0" err="1"/>
              <a:t>datapath</a:t>
            </a:r>
            <a:r>
              <a:rPr lang="en-US" b="0" dirty="0"/>
              <a:t> unit showing data (different value than what is given in the </a:t>
            </a:r>
            <a:r>
              <a:rPr lang="en-US" b="0" dirty="0" err="1"/>
              <a:t>testbench</a:t>
            </a:r>
            <a:r>
              <a:rPr lang="en-US" b="0" dirty="0"/>
              <a:t>) coming out of the </a:t>
            </a:r>
            <a:r>
              <a:rPr lang="en-US" b="0" dirty="0" smtClean="0"/>
              <a:t>audio </a:t>
            </a:r>
            <a:r>
              <a:rPr lang="en-US" b="0" dirty="0"/>
              <a:t>codec and being converted from signed to unsigned and then to </a:t>
            </a:r>
            <a:r>
              <a:rPr lang="en-US" b="0" dirty="0" err="1"/>
              <a:t>std_logic_vector</a:t>
            </a:r>
            <a:r>
              <a:rPr lang="en-US" b="0"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For </a:t>
            </a:r>
            <a:r>
              <a:rPr lang="en-US" b="0" dirty="0"/>
              <a:t>Bonus Points: </a:t>
            </a:r>
            <a:r>
              <a:rPr lang="en-US" b="0" dirty="0" err="1"/>
              <a:t>Testbench</a:t>
            </a:r>
            <a:r>
              <a:rPr lang="en-US" b="0" dirty="0"/>
              <a:t> for the </a:t>
            </a:r>
            <a:r>
              <a:rPr lang="en-US" b="0" dirty="0" err="1"/>
              <a:t>datapath</a:t>
            </a:r>
            <a:r>
              <a:rPr lang="en-US" b="0" dirty="0"/>
              <a:t> unit showing that same data coming out of the BRAM. Make sure you show the read address and the data values coming out. This will require you to set your control words on the </a:t>
            </a:r>
            <a:r>
              <a:rPr lang="en-US" b="0" dirty="0" err="1"/>
              <a:t>testbench</a:t>
            </a:r>
            <a:r>
              <a:rPr lang="en-US" b="0" dirty="0"/>
              <a:t>. Additionally, you will have to drive the </a:t>
            </a:r>
            <a:r>
              <a:rPr lang="en-US" b="0" dirty="0" err="1"/>
              <a:t>pixel_clock</a:t>
            </a:r>
            <a:r>
              <a:rPr lang="en-US" b="0" dirty="0"/>
              <a:t> on the Video Module. Once you get the </a:t>
            </a:r>
            <a:r>
              <a:rPr lang="en-US" b="0" dirty="0" err="1"/>
              <a:t>datapath</a:t>
            </a:r>
            <a:r>
              <a:rPr lang="en-US" b="0" dirty="0"/>
              <a:t> </a:t>
            </a:r>
            <a:r>
              <a:rPr lang="en-US" b="0" dirty="0" err="1"/>
              <a:t>testbench</a:t>
            </a:r>
            <a:r>
              <a:rPr lang="en-US" b="0"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#7 to </a:t>
            </a:r>
            <a:r>
              <a:rPr lang="en-US" b="0" dirty="0" err="1"/>
              <a:t>debounce</a:t>
            </a:r>
            <a:r>
              <a:rPr lang="en-US" b="0" dirty="0"/>
              <a:t> the buttons controlling the trigger time and trigger </a:t>
            </a:r>
            <a:r>
              <a:rPr lang="en-US" b="0" dirty="0" smtClean="0"/>
              <a:t>voltage</a:t>
            </a:r>
            <a:r>
              <a:rPr lang="en-US" b="0" dirty="0"/>
              <a:t>.</a:t>
            </a:r>
          </a:p>
          <a:p>
            <a:pPr lvl="1"/>
            <a:r>
              <a:rPr lang="en-US" b="0" dirty="0"/>
              <a:t>Move the cursors on the screen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 Your README must include the </a:t>
            </a:r>
            <a:r>
              <a:rPr lang="en-US" b="0" dirty="0" err="1"/>
              <a:t>following:</a:t>
            </a:r>
            <a:r>
              <a:rPr lang="en-US" dirty="0" err="1"/>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r>
              <a:rPr lang="en-US" b="0" dirty="0" smtClean="0"/>
              <a:t>.</a:t>
            </a:r>
          </a:p>
          <a:p>
            <a:pPr lvl="1"/>
            <a:r>
              <a:rPr lang="en-US" dirty="0" smtClean="0"/>
              <a:t>Capability</a:t>
            </a:r>
            <a:r>
              <a:rPr lang="en-US" b="0" dirty="0" smtClean="0"/>
              <a:t> - Well you have built a oscilloscope, what are its capabilities?</a:t>
            </a:r>
          </a:p>
          <a:p>
            <a:pPr lvl="2"/>
            <a:r>
              <a:rPr lang="en-US" b="0" dirty="0" smtClean="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Each </a:t>
            </a:r>
            <a:r>
              <a:rPr lang="en-US" b="0" dirty="0"/>
              <a:t>major time division is split into 4 minor division, how long does each minor division represent?</a:t>
            </a:r>
          </a:p>
          <a:p>
            <a:pPr lvl="2"/>
            <a:r>
              <a:rPr lang="en-US" b="0"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Starting </a:t>
            </a:r>
            <a:r>
              <a:rPr lang="en-US" b="0" dirty="0"/>
              <a:t>at address 0, how long does it take to fill the entire memory with audio samples (coming in at 48kHz)?</a:t>
            </a:r>
          </a:p>
          <a:p>
            <a:pPr lvl="2"/>
            <a:r>
              <a:rPr lang="en-US" b="0" dirty="0"/>
              <a:t>How long does it take to completely draw the display once?</a:t>
            </a:r>
          </a:p>
          <a:p>
            <a:pPr lvl="2"/>
            <a:r>
              <a:rPr lang="en-US" b="0" dirty="0"/>
              <a:t>The question is likely relevant to Lab 3 - how long is the </a:t>
            </a:r>
            <a:r>
              <a:rPr lang="en-US" b="0" dirty="0" err="1"/>
              <a:t>vsynch</a:t>
            </a:r>
            <a:r>
              <a:rPr lang="en-US" b="0"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2 – Data Acquisition, Storage and Display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Integrate </a:t>
            </a:r>
            <a:r>
              <a:rPr lang="en-US" b="0" dirty="0"/>
              <a:t>the video display controller developed in Lab 1 with the audio codec on the </a:t>
            </a:r>
            <a:r>
              <a:rPr lang="en-US" b="0" dirty="0" err="1" smtClean="0"/>
              <a:t>Nexys</a:t>
            </a:r>
            <a:r>
              <a:rPr lang="en-US" b="0" dirty="0" smtClean="0"/>
              <a:t> Video board </a:t>
            </a:r>
            <a:r>
              <a:rPr lang="en-US" b="0" dirty="0"/>
              <a:t>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8" name="Picture 4" descr="http://ece.ninja/383/lab/lab2/img/lab2Connec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4836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2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3074" name="Picture 2" descr="http://ece.ninja/383/lab/lab2/img/lab2Arch.gif"/>
          <p:cNvPicPr>
            <a:picLocks noChangeAspect="1" noChangeArrowheads="1"/>
          </p:cNvPicPr>
          <p:nvPr/>
        </p:nvPicPr>
        <p:blipFill rotWithShape="1">
          <a:blip r:embed="rId2">
            <a:extLst>
              <a:ext uri="{28A0092B-C50C-407E-A947-70E740481C1C}">
                <a14:useLocalDpi xmlns:a14="http://schemas.microsoft.com/office/drawing/2010/main" val="0"/>
              </a:ext>
            </a:extLst>
          </a:blip>
          <a:srcRect l="1154" t="3506" r="4064" b="6009"/>
          <a:stretch/>
        </p:blipFill>
        <p:spPr bwMode="auto">
          <a:xfrm>
            <a:off x="-56271" y="872197"/>
            <a:ext cx="9242475" cy="598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3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t>
            </a:r>
            <a:r>
              <a:rPr lang="en-US" dirty="0" smtClean="0"/>
              <a:t>Audio Codec</a:t>
            </a:r>
            <a:endParaRPr lang="en-US" dirty="0"/>
          </a:p>
        </p:txBody>
      </p:sp>
      <p:sp>
        <p:nvSpPr>
          <p:cNvPr id="4" name="Content Placeholder 3"/>
          <p:cNvSpPr>
            <a:spLocks noGrp="1"/>
          </p:cNvSpPr>
          <p:nvPr>
            <p:ph idx="1"/>
          </p:nvPr>
        </p:nvSpPr>
        <p:spPr>
          <a:xfrm>
            <a:off x="581736" y="1523052"/>
            <a:ext cx="8131175" cy="4324350"/>
          </a:xfrm>
        </p:spPr>
        <p:txBody>
          <a:bodyPr/>
          <a:lstStyle/>
          <a:p>
            <a:r>
              <a:rPr lang="it-IT" b="0" dirty="0" smtClean="0"/>
              <a:t>Analog Devices ADAU1761 </a:t>
            </a:r>
            <a:r>
              <a:rPr lang="it-IT" b="0" dirty="0"/>
              <a:t>SigmaDSP </a:t>
            </a:r>
            <a:r>
              <a:rPr lang="it-IT" b="0" dirty="0" smtClean="0"/>
              <a:t>Audio Codec</a:t>
            </a:r>
            <a:r>
              <a:rPr lang="it-IT" b="0" dirty="0"/>
              <a:t>.  </a:t>
            </a:r>
            <a:endParaRPr lang="it-IT" b="0" dirty="0" smtClean="0"/>
          </a:p>
          <a:p>
            <a:pPr lvl="1"/>
            <a:r>
              <a:rPr lang="it-IT" sz="1400" b="0" dirty="0" smtClean="0">
                <a:hlinkClick r:id="rId2"/>
              </a:rPr>
              <a:t>http</a:t>
            </a:r>
            <a:r>
              <a:rPr lang="it-IT" sz="1400" b="0" dirty="0">
                <a:hlinkClick r:id="rId2"/>
              </a:rPr>
              <a:t>://</a:t>
            </a:r>
            <a:r>
              <a:rPr lang="it-IT" sz="1400" b="0" dirty="0" smtClean="0">
                <a:hlinkClick r:id="rId2"/>
              </a:rPr>
              <a:t>www.analog.com/media/en/technical-documentation/data-sheets/ADAU1761.pdf</a:t>
            </a:r>
            <a:endParaRPr lang="it-IT" sz="1400" b="0" dirty="0"/>
          </a:p>
          <a:p>
            <a:r>
              <a:rPr lang="en-US" b="0" dirty="0" smtClean="0"/>
              <a:t>1. Loop back </a:t>
            </a:r>
            <a:r>
              <a:rPr lang="en-US" b="0" dirty="0" err="1" smtClean="0"/>
              <a:t>L_bus_out</a:t>
            </a:r>
            <a:r>
              <a:rPr lang="en-US" b="0" dirty="0" smtClean="0"/>
              <a:t> and </a:t>
            </a:r>
            <a:r>
              <a:rPr lang="en-US" b="0" dirty="0" err="1" smtClean="0"/>
              <a:t>R_bus_out</a:t>
            </a:r>
            <a:r>
              <a:rPr lang="en-US" b="0" dirty="0"/>
              <a:t> </a:t>
            </a:r>
            <a:r>
              <a:rPr lang="en-US" b="0" dirty="0" smtClean="0"/>
              <a:t>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smtClean="0"/>
              <a:t>reset_n</a:t>
            </a:r>
            <a:r>
              <a:rPr lang="en-US" sz="1600" b="0" dirty="0" smtClean="0"/>
              <a:t> </a:t>
            </a:r>
            <a:r>
              <a:rPr lang="en-US" sz="1600" b="0" dirty="0"/>
              <a:t>=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11747</TotalTime>
  <Words>1307</Words>
  <Application>Microsoft Office PowerPoint</Application>
  <PresentationFormat>On-screen Show (4:3)</PresentationFormat>
  <Paragraphs>262</Paragraphs>
  <Slides>29</Slides>
  <Notes>0</Notes>
  <HiddenSlides>2</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1_Blank Presentation</vt:lpstr>
      <vt:lpstr>PowerPoint Presentation</vt:lpstr>
      <vt:lpstr>Lesson Outline</vt:lpstr>
      <vt:lpstr>Lab 2 – Data Acquisition, Storage and Display</vt:lpstr>
      <vt:lpstr>Lab 2 – Lab Overview</vt:lpstr>
      <vt:lpstr>Lab 2 – Connections</vt:lpstr>
      <vt:lpstr>Lab 2 – Connections</vt:lpstr>
      <vt:lpstr>Lab 2 – Architecture</vt:lpstr>
      <vt:lpstr>Lab 2 – Architecture</vt:lpstr>
      <vt:lpstr>Lab 2 – ADAU1761 SigmaDSP Audio Codec</vt:lpstr>
      <vt:lpstr>Lab 2 – ADAU1761 SigmaDSP Audio Codec</vt:lpstr>
      <vt:lpstr>Lab 2 – Datapath</vt:lpstr>
      <vt:lpstr>Lab 2 – Flag Register</vt:lpstr>
      <vt:lpstr>VHDL Package file </vt:lpstr>
      <vt:lpstr>VHDL Code</vt:lpstr>
      <vt:lpstr>Lab 2 – Generating Audio Waveforms</vt:lpstr>
      <vt:lpstr>Lab 2 – Requirements  Gate Check 1</vt:lpstr>
      <vt:lpstr>Lab 2 – Requirements  Gate Check 1</vt:lpstr>
      <vt:lpstr>Lab 2 – Requirements Gate Check 2</vt:lpstr>
      <vt:lpstr>Lab 2 – Requirements Gate Check 2 Cont</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Maj Jeff Falkinburg</cp:lastModifiedBy>
  <cp:revision>499</cp:revision>
  <cp:lastPrinted>2014-08-12T17:37:01Z</cp:lastPrinted>
  <dcterms:created xsi:type="dcterms:W3CDTF">2001-06-27T14:08:57Z</dcterms:created>
  <dcterms:modified xsi:type="dcterms:W3CDTF">2017-02-10T21:01:09Z</dcterms:modified>
</cp:coreProperties>
</file>