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0"/>
  </p:notesMasterIdLst>
  <p:handoutMasterIdLst>
    <p:handoutMasterId r:id="rId21"/>
  </p:handoutMasterIdLst>
  <p:sldIdLst>
    <p:sldId id="364" r:id="rId3"/>
    <p:sldId id="300" r:id="rId4"/>
    <p:sldId id="356" r:id="rId5"/>
    <p:sldId id="387" r:id="rId6"/>
    <p:sldId id="358" r:id="rId7"/>
    <p:sldId id="365" r:id="rId8"/>
    <p:sldId id="388" r:id="rId9"/>
    <p:sldId id="366" r:id="rId10"/>
    <p:sldId id="360" r:id="rId11"/>
    <p:sldId id="361" r:id="rId12"/>
    <p:sldId id="389" r:id="rId13"/>
    <p:sldId id="390" r:id="rId14"/>
    <p:sldId id="369" r:id="rId15"/>
    <p:sldId id="376" r:id="rId16"/>
    <p:sldId id="370" r:id="rId17"/>
    <p:sldId id="380" r:id="rId18"/>
    <p:sldId id="372" r:id="rId19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3/lab/lab2/lab2.html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 smtClean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 smtClean="0">
                <a:effectLst/>
                <a:latin typeface="Trebuchet MS" panose="020B0603020202020204" pitchFamily="34" charset="0"/>
              </a:rPr>
            </a:b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Lecture 19 – Lab 3 </a:t>
            </a:r>
            <a:r>
              <a:rPr lang="en-US" sz="3600" kern="0" dirty="0">
                <a:effectLst/>
                <a:latin typeface="Trebuchet MS" panose="020B0603020202020204" pitchFamily="34" charset="0"/>
              </a:rPr>
              <a:t>– Software control of a </a:t>
            </a:r>
            <a:r>
              <a:rPr lang="en-US" sz="3600" kern="0" dirty="0" err="1">
                <a:effectLst/>
                <a:latin typeface="Trebuchet MS" panose="020B0603020202020204" pitchFamily="34" charset="0"/>
              </a:rPr>
              <a:t>datapath</a:t>
            </a:r>
            <a:endParaRPr lang="en-US" sz="36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00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581736" y="1523052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With the </a:t>
            </a:r>
            <a:r>
              <a:rPr lang="en-US" b="0" dirty="0" smtClean="0"/>
              <a:t>exception of </a:t>
            </a:r>
            <a:r>
              <a:rPr lang="en-US" b="0" dirty="0"/>
              <a:t>the following engineering change orders (ECO) in the table below, the hardware you developed in lab2 will be unchanged. For the following ECO, please refer to the high-level architecture in </a:t>
            </a:r>
            <a:r>
              <a:rPr lang="en-US" b="0" dirty="0">
                <a:hlinkClick r:id="rId2"/>
              </a:rPr>
              <a:t>lab 2</a:t>
            </a:r>
            <a:r>
              <a:rPr lang="en-US" b="0" dirty="0"/>
              <a:t>.</a:t>
            </a:r>
            <a:endParaRPr lang="en-US" b="0" kern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756426"/>
              </p:ext>
            </p:extLst>
          </p:nvPr>
        </p:nvGraphicFramePr>
        <p:xfrm>
          <a:off x="581736" y="3167955"/>
          <a:ext cx="8131174" cy="3157659"/>
        </p:xfrm>
        <a:graphic>
          <a:graphicData uri="http://schemas.openxmlformats.org/drawingml/2006/table">
            <a:tbl>
              <a:tblPr/>
              <a:tblGrid>
                <a:gridCol w="1096939"/>
                <a:gridCol w="7034235"/>
              </a:tblGrid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Name: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0" algn="l" fontAlgn="t"/>
                      <a:r>
                        <a:rPr lang="en-US" sz="1600" dirty="0">
                          <a:effectLst/>
                        </a:rPr>
                        <a:t>Trigger Voltage, Trigger Time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Scope: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0" algn="l" fontAlgn="t"/>
                      <a:r>
                        <a:rPr lang="en-US" sz="1600" dirty="0">
                          <a:effectLst/>
                        </a:rPr>
                        <a:t>lab2_dp and lab2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Type: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0" algn="l" fontAlgn="t"/>
                      <a:r>
                        <a:rPr lang="en-US" sz="1600" dirty="0">
                          <a:effectLst/>
                        </a:rPr>
                        <a:t>Change to the entity descriptions.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5920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Details: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22238" algn="l" fontAlgn="t">
                        <a:buFont typeface="Arial"/>
                        <a:buChar char="•"/>
                      </a:pPr>
                      <a:r>
                        <a:rPr lang="en-US" sz="1600" dirty="0">
                          <a:effectLst/>
                        </a:rPr>
                        <a:t>Inside the lab2_dp component, remove the logic driving the </a:t>
                      </a:r>
                      <a:r>
                        <a:rPr lang="en-US" sz="1600" dirty="0" err="1">
                          <a:effectLst/>
                        </a:rPr>
                        <a:t>triggerVolt</a:t>
                      </a:r>
                      <a:r>
                        <a:rPr lang="en-US" sz="1600" dirty="0">
                          <a:effectLst/>
                        </a:rPr>
                        <a:t> and </a:t>
                      </a:r>
                      <a:r>
                        <a:rPr lang="en-US" sz="1600" dirty="0" err="1">
                          <a:effectLst/>
                        </a:rPr>
                        <a:t>triggerTime</a:t>
                      </a:r>
                      <a:r>
                        <a:rPr lang="en-US" sz="1600" dirty="0">
                          <a:effectLst/>
                        </a:rPr>
                        <a:t> signals into the video component.</a:t>
                      </a:r>
                    </a:p>
                    <a:p>
                      <a:pPr marL="231775" indent="-122238" algn="l" fontAlgn="t">
                        <a:buFont typeface="Arial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Remove the buttons signal from the lab2 and lab2_dp entities.</a:t>
                      </a:r>
                    </a:p>
                    <a:p>
                      <a:pPr marL="231775" indent="-122238" algn="l" fontAlgn="t">
                        <a:buFont typeface="Arial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Remove the buttons signal from the </a:t>
                      </a:r>
                      <a:r>
                        <a:rPr lang="en-US" sz="1600" dirty="0" err="1">
                          <a:effectLst/>
                        </a:rPr>
                        <a:t>ucf</a:t>
                      </a:r>
                      <a:r>
                        <a:rPr lang="en-US" sz="1600" dirty="0">
                          <a:effectLst/>
                        </a:rPr>
                        <a:t> file.</a:t>
                      </a:r>
                    </a:p>
                    <a:p>
                      <a:pPr marL="231775" indent="-122238" algn="l" fontAlgn="t">
                        <a:buFont typeface="Arial"/>
                        <a:buChar char="•"/>
                      </a:pPr>
                      <a:r>
                        <a:rPr lang="en-US" sz="1600" dirty="0">
                          <a:effectLst/>
                        </a:rPr>
                        <a:t>Add the </a:t>
                      </a:r>
                      <a:r>
                        <a:rPr lang="en-US" sz="1600" dirty="0" err="1">
                          <a:effectLst/>
                        </a:rPr>
                        <a:t>triggerVolt</a:t>
                      </a:r>
                      <a:r>
                        <a:rPr lang="en-US" sz="1600" dirty="0">
                          <a:effectLst/>
                        </a:rPr>
                        <a:t> and </a:t>
                      </a:r>
                      <a:r>
                        <a:rPr lang="en-US" sz="1600" dirty="0" err="1">
                          <a:effectLst/>
                        </a:rPr>
                        <a:t>triggerTime</a:t>
                      </a:r>
                      <a:r>
                        <a:rPr lang="en-US" sz="1600" dirty="0">
                          <a:effectLst/>
                        </a:rPr>
                        <a:t> signals to the lab2 and lab2_dp entity descriptions.</a:t>
                      </a:r>
                    </a:p>
                    <a:p>
                      <a:pPr marL="231775" indent="-122238" algn="l" fontAlgn="t">
                        <a:buFont typeface="Arial"/>
                        <a:buChar char="•"/>
                      </a:pPr>
                      <a:r>
                        <a:rPr lang="en-US" sz="1600" dirty="0">
                          <a:effectLst/>
                        </a:rPr>
                        <a:t>Drive the </a:t>
                      </a:r>
                      <a:r>
                        <a:rPr lang="en-US" sz="1600" dirty="0" err="1">
                          <a:effectLst/>
                        </a:rPr>
                        <a:t>triggerTime</a:t>
                      </a:r>
                      <a:r>
                        <a:rPr lang="en-US" sz="1600" dirty="0">
                          <a:effectLst/>
                        </a:rPr>
                        <a:t> and </a:t>
                      </a:r>
                      <a:r>
                        <a:rPr lang="en-US" sz="1600" dirty="0" err="1">
                          <a:effectLst/>
                        </a:rPr>
                        <a:t>triggerVolt</a:t>
                      </a:r>
                      <a:r>
                        <a:rPr lang="en-US" sz="1600" dirty="0">
                          <a:effectLst/>
                        </a:rPr>
                        <a:t> inputs on the video component with the corresponding signals on the lab2_dp entity.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2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581736" y="1523052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Your first step will be to create a component for your lab2 component in your </a:t>
            </a:r>
            <a:r>
              <a:rPr lang="en-US" b="0" dirty="0" err="1" smtClean="0"/>
              <a:t>Vivado</a:t>
            </a:r>
            <a:r>
              <a:rPr lang="en-US" b="0" dirty="0" smtClean="0"/>
              <a:t> </a:t>
            </a:r>
            <a:r>
              <a:rPr lang="en-US" b="0" dirty="0"/>
              <a:t>repository. This will require you to think about what signals are routed to the </a:t>
            </a:r>
            <a:r>
              <a:rPr lang="en-US" b="0" dirty="0" err="1"/>
              <a:t>MicroBlaze</a:t>
            </a:r>
            <a:r>
              <a:rPr lang="en-US" b="0" dirty="0"/>
              <a:t> and those going outside the </a:t>
            </a:r>
            <a:r>
              <a:rPr lang="en-US" b="0" dirty="0" err="1"/>
              <a:t>Artix</a:t>
            </a:r>
            <a:r>
              <a:rPr lang="en-US" b="0" dirty="0"/>
              <a:t> 7 chip. </a:t>
            </a:r>
            <a:endParaRPr lang="en-US" b="0" kern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2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23534"/>
              </p:ext>
            </p:extLst>
          </p:nvPr>
        </p:nvGraphicFramePr>
        <p:xfrm>
          <a:off x="458906" y="3145696"/>
          <a:ext cx="8131174" cy="3228072"/>
        </p:xfrm>
        <a:graphic>
          <a:graphicData uri="http://schemas.openxmlformats.org/drawingml/2006/table">
            <a:tbl>
              <a:tblPr/>
              <a:tblGrid>
                <a:gridCol w="4065587"/>
                <a:gridCol w="4065587"/>
              </a:tblGrid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To/From </a:t>
                      </a:r>
                      <a:r>
                        <a:rPr lang="en-US" sz="1400" dirty="0" err="1">
                          <a:effectLst/>
                        </a:rPr>
                        <a:t>MicroBlaze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Outside </a:t>
                      </a:r>
                      <a:r>
                        <a:rPr lang="en-US" sz="1400" dirty="0" err="1">
                          <a:effectLst/>
                        </a:rPr>
                        <a:t>Artix</a:t>
                      </a:r>
                      <a:r>
                        <a:rPr lang="en-US" sz="1400" dirty="0">
                          <a:effectLst/>
                        </a:rPr>
                        <a:t> 7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exWrAddr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clk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exWen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reset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exSel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ac_mclk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L_bus_out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R_bus_out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ac_adc_sdata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exLbus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exRbus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ac_dac_sdata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flagQ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ac_bclk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flagClear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ac_lrclk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triggerTime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sda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triggerVolt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scl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ready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tmds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tmdsb</a:t>
                      </a:r>
                      <a:endParaRPr lang="en-US" sz="14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6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581736" y="1523052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All the memory mapped hardware registers will have their names setup as #</a:t>
            </a:r>
            <a:r>
              <a:rPr lang="en-US" b="0" dirty="0" err="1"/>
              <a:t>define's</a:t>
            </a:r>
            <a:r>
              <a:rPr lang="en-US" b="0" dirty="0"/>
              <a:t> with a name ending in "</a:t>
            </a:r>
            <a:r>
              <a:rPr lang="en-US" b="0" dirty="0" err="1"/>
              <a:t>Reg</a:t>
            </a:r>
            <a:r>
              <a:rPr lang="en-US" b="0" dirty="0"/>
              <a:t>".</a:t>
            </a:r>
          </a:p>
          <a:p>
            <a:r>
              <a:rPr lang="en-US" b="0" dirty="0"/>
              <a:t>Any register with bit fields will have the bit index setup as #</a:t>
            </a:r>
            <a:r>
              <a:rPr lang="en-US" b="0" dirty="0" err="1"/>
              <a:t>define's</a:t>
            </a:r>
            <a:r>
              <a:rPr lang="en-US" b="0" dirty="0"/>
              <a:t> with a name ending in "Bit".</a:t>
            </a:r>
          </a:p>
          <a:p>
            <a:r>
              <a:rPr lang="en-US" b="0" dirty="0"/>
              <a:t>The </a:t>
            </a:r>
            <a:r>
              <a:rPr lang="en-US" b="0" dirty="0" err="1"/>
              <a:t>flagQ</a:t>
            </a:r>
            <a:r>
              <a:rPr lang="en-US" b="0" dirty="0"/>
              <a:t> and </a:t>
            </a:r>
            <a:r>
              <a:rPr lang="en-US" b="0" dirty="0" err="1"/>
              <a:t>flagClear</a:t>
            </a:r>
            <a:r>
              <a:rPr lang="en-US" b="0" dirty="0"/>
              <a:t> registers need to be at the same address.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2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7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– Requirements</a:t>
            </a:r>
            <a:br>
              <a:rPr lang="en-US" dirty="0" smtClean="0"/>
            </a:br>
            <a:r>
              <a:rPr lang="en-US" dirty="0" smtClean="0"/>
              <a:t>Required Functionality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Functionality</a:t>
            </a:r>
          </a:p>
          <a:p>
            <a:pPr lvl="1"/>
            <a:r>
              <a:rPr lang="en-US" b="0" dirty="0"/>
              <a:t>In order to make required functionality you will need to properly trigger the oscilloscope on channel 1 using a positive edge trigger. Control of this process is to be performed using the </a:t>
            </a:r>
            <a:r>
              <a:rPr lang="en-US" b="0" dirty="0" err="1"/>
              <a:t>MicroBlaze</a:t>
            </a:r>
            <a:r>
              <a:rPr lang="en-US" b="0" dirty="0"/>
              <a:t>. The main tasks of the </a:t>
            </a:r>
            <a:r>
              <a:rPr lang="en-US" b="0" dirty="0" err="1"/>
              <a:t>MicroBlaze</a:t>
            </a:r>
            <a:r>
              <a:rPr lang="en-US" b="0" dirty="0"/>
              <a:t> will include</a:t>
            </a:r>
            <a:r>
              <a:rPr lang="en-US" b="0" dirty="0" smtClean="0"/>
              <a:t>: </a:t>
            </a:r>
          </a:p>
          <a:p>
            <a:pPr lvl="2"/>
            <a:r>
              <a:rPr lang="en-US" sz="2000" b="0" dirty="0" smtClean="0"/>
              <a:t>Moving </a:t>
            </a:r>
            <a:r>
              <a:rPr lang="en-US" sz="2000" b="0" dirty="0"/>
              <a:t>audio samples into a pair of circular buffer. These circular buffers will be maintained in the address space of the </a:t>
            </a:r>
            <a:r>
              <a:rPr lang="en-US" sz="2000" b="0" dirty="0" err="1"/>
              <a:t>MicroBlaze</a:t>
            </a:r>
            <a:r>
              <a:rPr lang="en-US" sz="2000" b="0" dirty="0"/>
              <a:t>. That is you should have two big arrays defined in your program. Use polling of the ready bit of the flag register.</a:t>
            </a:r>
          </a:p>
          <a:p>
            <a:pPr lvl="2"/>
            <a:r>
              <a:rPr lang="en-US" sz="2000" b="0" dirty="0"/>
              <a:t>Examining the samples looking for a trigger event.</a:t>
            </a:r>
          </a:p>
          <a:p>
            <a:pPr lvl="2"/>
            <a:r>
              <a:rPr lang="en-US" sz="2000" b="0" dirty="0"/>
              <a:t>Fill the remaining sample slots in memory.</a:t>
            </a:r>
          </a:p>
          <a:p>
            <a:pPr lvl="1"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2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– Requirements</a:t>
            </a:r>
            <a:br>
              <a:rPr lang="en-US" dirty="0" smtClean="0"/>
            </a:br>
            <a:r>
              <a:rPr lang="en-US" dirty="0" smtClean="0"/>
              <a:t>Required Functionality </a:t>
            </a:r>
            <a:r>
              <a:rPr lang="en-US" dirty="0" err="1" smtClean="0"/>
              <a:t>Cont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</a:t>
            </a:r>
            <a:r>
              <a:rPr lang="en-US" dirty="0" smtClean="0"/>
              <a:t>Functionality </a:t>
            </a:r>
            <a:r>
              <a:rPr lang="en-US" dirty="0" err="1" smtClean="0"/>
              <a:t>cont</a:t>
            </a:r>
            <a:endParaRPr lang="en-US" dirty="0"/>
          </a:p>
          <a:p>
            <a:pPr lvl="2"/>
            <a:r>
              <a:rPr lang="en-US" sz="2000" b="0" dirty="0"/>
              <a:t>Move the appropriate buffer values into the display memory of the oscilloscope (lab2) component.</a:t>
            </a:r>
          </a:p>
          <a:p>
            <a:pPr lvl="2"/>
            <a:r>
              <a:rPr lang="en-US" sz="2000" b="0" dirty="0"/>
              <a:t>Provide a user menu (through the terminal) allowing the user to adjust the trigger voltage and trigger time.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2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– Requirements</a:t>
            </a:r>
            <a:br>
              <a:rPr lang="en-US" dirty="0" smtClean="0"/>
            </a:br>
            <a:r>
              <a:rPr lang="en-US" dirty="0" smtClean="0"/>
              <a:t>B-Level Functionality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B-level Functionality</a:t>
            </a:r>
            <a:endParaRPr lang="en-US" dirty="0"/>
          </a:p>
          <a:p>
            <a:pPr lvl="1"/>
            <a:r>
              <a:rPr lang="en-US" b="0" dirty="0"/>
              <a:t>Achieve required functionality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Use </a:t>
            </a:r>
            <a:r>
              <a:rPr lang="en-US" b="0" dirty="0"/>
              <a:t>the ready bit of the flag register to trigger an interrupt. The ISR should store the samples (left and right), look for a triggering even, and signal when the stored samples should be </a:t>
            </a:r>
            <a:r>
              <a:rPr lang="en-US" b="0" dirty="0" smtClean="0"/>
              <a:t>transferred </a:t>
            </a:r>
            <a:r>
              <a:rPr lang="en-US" b="0" dirty="0"/>
              <a:t>to the BRAM in the oscilloscope component.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2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– Requirements</a:t>
            </a:r>
            <a:br>
              <a:rPr lang="en-US" dirty="0" smtClean="0"/>
            </a:br>
            <a:r>
              <a:rPr lang="en-US" dirty="0" smtClean="0"/>
              <a:t>A-Level Functionality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A-level </a:t>
            </a:r>
            <a:r>
              <a:rPr lang="en-US" dirty="0" smtClean="0"/>
              <a:t>Functionality</a:t>
            </a:r>
            <a:endParaRPr lang="en-US" dirty="0"/>
          </a:p>
          <a:p>
            <a:pPr lvl="1"/>
            <a:r>
              <a:rPr lang="en-US" b="0" dirty="0"/>
              <a:t>Achieve B-level functionality</a:t>
            </a:r>
            <a:r>
              <a:rPr lang="en-US" b="0" dirty="0" smtClean="0"/>
              <a:t>. Ability </a:t>
            </a:r>
            <a:r>
              <a:rPr lang="en-US" b="0" dirty="0"/>
              <a:t>to enable and disable channels to display</a:t>
            </a:r>
          </a:p>
          <a:p>
            <a:pPr lvl="1"/>
            <a:r>
              <a:rPr lang="en-US" b="0" dirty="0"/>
              <a:t>Ability to trigger off channel 2</a:t>
            </a:r>
          </a:p>
          <a:p>
            <a:pPr lvl="1"/>
            <a:r>
              <a:rPr lang="en-US" b="0" dirty="0"/>
              <a:t>Ability to change the slope direction for the trigger.</a:t>
            </a:r>
          </a:p>
          <a:p>
            <a:pPr lvl="2"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2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– Requirements</a:t>
            </a:r>
            <a:br>
              <a:rPr lang="en-US" dirty="0" smtClean="0"/>
            </a:br>
            <a:r>
              <a:rPr lang="en-US" dirty="0" smtClean="0"/>
              <a:t>Turn 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In Requirements</a:t>
            </a:r>
            <a:endParaRPr lang="en-US" dirty="0"/>
          </a:p>
          <a:p>
            <a:pPr lvl="1"/>
            <a:r>
              <a:rPr lang="en-US" b="0" dirty="0"/>
              <a:t>All your work in this lab is to be submitted using </a:t>
            </a:r>
            <a:r>
              <a:rPr lang="en-US" b="0" dirty="0" err="1"/>
              <a:t>Bitbucket</a:t>
            </a:r>
            <a:r>
              <a:rPr lang="en-US" b="0" dirty="0"/>
              <a:t>. The main part of the lab is your README, documenting your design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2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1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Lab 3 – </a:t>
            </a:r>
            <a:r>
              <a:rPr lang="en-US" dirty="0"/>
              <a:t>Software control of a </a:t>
            </a:r>
            <a:r>
              <a:rPr lang="en-US" dirty="0" err="1"/>
              <a:t>datapath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2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Lab 3 </a:t>
            </a:r>
            <a:r>
              <a:rPr lang="en-US" cap="none" dirty="0"/>
              <a:t>– Software control of a </a:t>
            </a:r>
            <a:r>
              <a:rPr lang="en-US" cap="none" dirty="0" err="1"/>
              <a:t>datapath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2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Lab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Lab Overview - </a:t>
            </a:r>
            <a:r>
              <a:rPr lang="en-US" b="0" dirty="0"/>
              <a:t>In this </a:t>
            </a:r>
            <a:r>
              <a:rPr lang="en-US" b="0" dirty="0" smtClean="0"/>
              <a:t>lab, </a:t>
            </a:r>
            <a:r>
              <a:rPr lang="en-US" b="0" dirty="0"/>
              <a:t>we will integrate the video display controller developed in Lab 2 with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processor built using the fabric of the </a:t>
            </a:r>
            <a:r>
              <a:rPr lang="en-US" b="0" dirty="0" smtClean="0"/>
              <a:t>Artix-7 FPGA</a:t>
            </a:r>
            <a:r>
              <a:rPr lang="en-US" b="0" dirty="0"/>
              <a:t>. In the preceding </a:t>
            </a:r>
            <a:r>
              <a:rPr lang="en-US" b="0" dirty="0" smtClean="0"/>
              <a:t>lectures, </a:t>
            </a:r>
            <a:r>
              <a:rPr lang="en-US" b="0" dirty="0"/>
              <a:t>we have learned about the EDK and SDK tool </a:t>
            </a:r>
            <a:r>
              <a:rPr lang="en-US" b="0" dirty="0" smtClean="0"/>
              <a:t>chains. Now, it’s </a:t>
            </a:r>
            <a:r>
              <a:rPr lang="en-US" b="0" dirty="0"/>
              <a:t>time to put that knowledge to the test by building a software controlled </a:t>
            </a:r>
            <a:r>
              <a:rPr lang="en-US" b="0" dirty="0" err="1"/>
              <a:t>datapath</a:t>
            </a:r>
            <a:r>
              <a:rPr lang="en-US" b="0" dirty="0"/>
              <a:t>. Lab 2 revealed some shortcomings of our oscilloscope that this lab intends on </a:t>
            </a:r>
            <a:r>
              <a:rPr lang="en-US" b="0" dirty="0" err="1"/>
              <a:t>correcting.Horizontal</a:t>
            </a:r>
            <a:r>
              <a:rPr lang="en-US" b="0" dirty="0"/>
              <a:t> trigger point</a:t>
            </a:r>
          </a:p>
          <a:p>
            <a:pPr lvl="1"/>
            <a:r>
              <a:rPr lang="en-US" b="0" dirty="0"/>
              <a:t>Ability to enable and disable channels to display</a:t>
            </a:r>
          </a:p>
          <a:p>
            <a:pPr lvl="1"/>
            <a:r>
              <a:rPr lang="en-US" b="0" dirty="0"/>
              <a:t>Ability to trigger off channel 2</a:t>
            </a:r>
          </a:p>
          <a:p>
            <a:pPr lvl="1"/>
            <a:r>
              <a:rPr lang="en-US" b="0" dirty="0"/>
              <a:t>Ability to change the slope direction for the trigger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2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Lab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The </a:t>
            </a:r>
            <a:r>
              <a:rPr lang="en-US" b="0" dirty="0"/>
              <a:t>following figure shows required functionality - your program should allow the user to change the position of the </a:t>
            </a:r>
            <a:r>
              <a:rPr lang="en-US" b="0" dirty="0" err="1"/>
              <a:t>triggerVolt</a:t>
            </a:r>
            <a:r>
              <a:rPr lang="en-US" b="0" dirty="0"/>
              <a:t> and </a:t>
            </a:r>
            <a:r>
              <a:rPr lang="en-US" b="0" dirty="0" err="1"/>
              <a:t>triggerTime</a:t>
            </a:r>
            <a:r>
              <a:rPr lang="en-US" b="0" dirty="0"/>
              <a:t> indicators with the result that the waveform should be drawn so that the periodic waveform is increasing through that voltage at that time</a:t>
            </a:r>
            <a:r>
              <a:rPr lang="en-US" b="0" dirty="0" smtClean="0"/>
              <a:t>.</a:t>
            </a:r>
          </a:p>
          <a:p>
            <a:r>
              <a:rPr lang="en-US" b="0" dirty="0"/>
              <a:t> </a:t>
            </a:r>
          </a:p>
        </p:txBody>
      </p:sp>
      <p:pic>
        <p:nvPicPr>
          <p:cNvPr id="6" name="Picture 2" descr="http://ece.ninja/383/lab/lab3/img/lab3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712" y="3449550"/>
            <a:ext cx="5030576" cy="296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2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2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4" descr="https://reference.digilentinc.com/_media/reference/programmable-logic/nexys-video/nexys-vide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25" y="1608170"/>
            <a:ext cx="57150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5240751" y="5158855"/>
            <a:ext cx="1050878" cy="9826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</a:pPr>
            <a:endParaRPr lang="en-US" sz="1400" dirty="0" smtClean="0">
              <a:solidFill>
                <a:srgbClr val="FF0000"/>
              </a:solidFill>
              <a:latin typeface="Arial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	       Buttons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101764" y="2322401"/>
            <a:ext cx="1050877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Power		         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152642" y="1778764"/>
            <a:ext cx="1050877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HDMI Out</a:t>
            </a:r>
          </a:p>
          <a:p>
            <a:pPr algn="ctr" eaLnBrk="0" hangingPunct="0">
              <a:spcBef>
                <a:spcPct val="0"/>
              </a:spcBef>
            </a:pPr>
            <a:endParaRPr lang="en-US" sz="1400" dirty="0">
              <a:solidFill>
                <a:srgbClr val="FF0000"/>
              </a:solidFill>
              <a:latin typeface="Arial" pitchFamily="34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sz="1400" dirty="0" smtClean="0">
              <a:solidFill>
                <a:srgbClr val="FF0000"/>
              </a:solidFill>
              <a:latin typeface="Arial" pitchFamily="34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         </a:t>
            </a:r>
            <a:endParaRPr lang="en-US" sz="14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24604" y="5650175"/>
            <a:ext cx="805200" cy="49595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USB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</a:rPr>
              <a:t>Prog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		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445477" y="3166278"/>
            <a:ext cx="477650" cy="41855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	    CPU Reset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088403" y="1781036"/>
            <a:ext cx="595900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Audio 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Input </a:t>
            </a:r>
          </a:p>
          <a:p>
            <a:pPr algn="ctr" eaLnBrk="0" hangingPunct="0">
              <a:spcBef>
                <a:spcPct val="0"/>
              </a:spcBef>
            </a:pPr>
            <a:endParaRPr lang="en-US" sz="1400" dirty="0">
              <a:solidFill>
                <a:srgbClr val="FF0000"/>
              </a:solidFill>
              <a:latin typeface="Arial" pitchFamily="34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sz="1400" dirty="0" smtClean="0">
              <a:solidFill>
                <a:srgbClr val="FF0000"/>
              </a:solidFill>
              <a:latin typeface="Arial" pitchFamily="34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         </a:t>
            </a:r>
            <a:endParaRPr lang="en-US" sz="14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735610" y="1783308"/>
            <a:ext cx="595900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 Audio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  Output</a:t>
            </a:r>
          </a:p>
          <a:p>
            <a:pPr algn="ctr" eaLnBrk="0" hangingPunct="0">
              <a:spcBef>
                <a:spcPct val="0"/>
              </a:spcBef>
            </a:pPr>
            <a:endParaRPr lang="en-US" sz="1400" dirty="0">
              <a:solidFill>
                <a:srgbClr val="FF0000"/>
              </a:solidFill>
              <a:latin typeface="Arial" pitchFamily="34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sz="1400" dirty="0" smtClean="0">
              <a:solidFill>
                <a:srgbClr val="FF0000"/>
              </a:solidFill>
              <a:latin typeface="Arial" pitchFamily="34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         </a:t>
            </a:r>
            <a:endParaRPr lang="en-US" sz="14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047171" y="3871424"/>
            <a:ext cx="1050877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JB </a:t>
            </a:r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PMOD		               </a:t>
            </a:r>
          </a:p>
          <a:p>
            <a:pPr algn="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Connector	                 </a:t>
            </a:r>
          </a:p>
          <a:p>
            <a:pPr algn="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For Test Signals                 </a:t>
            </a:r>
            <a:endParaRPr lang="en-US" sz="14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226876" y="5256655"/>
            <a:ext cx="805200" cy="49595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USB UART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		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  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348" y="1450014"/>
            <a:ext cx="8341371" cy="530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2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2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6" name="Rounded Rectangle 5"/>
          <p:cNvSpPr/>
          <p:nvPr/>
        </p:nvSpPr>
        <p:spPr>
          <a:xfrm>
            <a:off x="183773" y="1470706"/>
            <a:ext cx="8003422" cy="5284936"/>
          </a:xfrm>
          <a:prstGeom prst="roundRect">
            <a:avLst>
              <a:gd name="adj" fmla="val 62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7" name="Rounded Rectangle 6"/>
          <p:cNvSpPr/>
          <p:nvPr/>
        </p:nvSpPr>
        <p:spPr>
          <a:xfrm>
            <a:off x="2723752" y="1673072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673072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5" idx="1"/>
          </p:cNvCxnSpPr>
          <p:nvPr/>
        </p:nvCxnSpPr>
        <p:spPr>
          <a:xfrm>
            <a:off x="3628519" y="3678822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367544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6" idx="1"/>
          </p:cNvCxnSpPr>
          <p:nvPr/>
        </p:nvCxnSpPr>
        <p:spPr>
          <a:xfrm>
            <a:off x="3587575" y="3982684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3671406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614871" y="4294771"/>
            <a:ext cx="2177092" cy="8158"/>
          </a:xfrm>
          <a:prstGeom prst="line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53227" y="3969845"/>
            <a:ext cx="1927253" cy="9694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endParaRPr lang="en-US" sz="900" dirty="0" smtClean="0"/>
          </a:p>
          <a:p>
            <a:pPr algn="ctr">
              <a:spcBef>
                <a:spcPts val="0"/>
              </a:spcBef>
            </a:pPr>
            <a:endParaRPr lang="en-US" sz="1600" dirty="0" smtClean="0"/>
          </a:p>
          <a:p>
            <a:pPr algn="ctr">
              <a:spcBef>
                <a:spcPts val="0"/>
              </a:spcBef>
            </a:pPr>
            <a:r>
              <a:rPr lang="en-US" sz="1600" dirty="0" smtClean="0"/>
              <a:t>slv_reg0  31</a:t>
            </a:r>
          </a:p>
          <a:p>
            <a:pPr algn="ctr">
              <a:spcBef>
                <a:spcPts val="0"/>
              </a:spcBef>
            </a:pPr>
            <a:r>
              <a:rPr lang="en-US" sz="1600" dirty="0" smtClean="0"/>
              <a:t>To/From </a:t>
            </a:r>
            <a:r>
              <a:rPr lang="en-US" sz="1600" dirty="0" err="1" smtClean="0"/>
              <a:t>Microblaze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087" y="349415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5755142" y="37980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5805611" y="4110105"/>
            <a:ext cx="217975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Lab2 Signals 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178080" y="1485476"/>
            <a:ext cx="2400532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 for Lab 3)</a:t>
            </a:r>
            <a:endParaRPr lang="en-US" sz="4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49288" y="2697421"/>
            <a:ext cx="1868328" cy="38808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0" name="TextBox 19"/>
          <p:cNvSpPr txBox="1"/>
          <p:nvPr/>
        </p:nvSpPr>
        <p:spPr>
          <a:xfrm>
            <a:off x="589405" y="271258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33996" y="3118212"/>
            <a:ext cx="1490615" cy="171103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Rounded Rectangle 21"/>
          <p:cNvSpPr/>
          <p:nvPr/>
        </p:nvSpPr>
        <p:spPr>
          <a:xfrm>
            <a:off x="2498963" y="2538484"/>
            <a:ext cx="5132825" cy="4039737"/>
          </a:xfrm>
          <a:prstGeom prst="roundRect">
            <a:avLst>
              <a:gd name="adj" fmla="val 6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3" name="TextBox 22"/>
          <p:cNvSpPr txBox="1"/>
          <p:nvPr/>
        </p:nvSpPr>
        <p:spPr>
          <a:xfrm>
            <a:off x="2507263" y="2535164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my_oscope_ip_v2_0.vhd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4014699" y="2919961"/>
            <a:ext cx="3406891" cy="3453543"/>
          </a:xfrm>
          <a:prstGeom prst="roundRect">
            <a:avLst>
              <a:gd name="adj" fmla="val 56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4018937" y="2924792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/>
              <a:t>my_oscope_ip_v2_0_S00_AXI.vhd</a:t>
            </a:r>
            <a:endParaRPr lang="en-US" sz="4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805612" y="3265240"/>
            <a:ext cx="1490615" cy="197144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" name="TextBox 26"/>
          <p:cNvSpPr txBox="1"/>
          <p:nvPr/>
        </p:nvSpPr>
        <p:spPr>
          <a:xfrm>
            <a:off x="5783570" y="3262977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Lab2_dp.vhd</a:t>
            </a:r>
            <a:endParaRPr lang="en-US" sz="4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35633" y="3966278"/>
            <a:ext cx="79172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32x32</a:t>
            </a:r>
            <a:endParaRPr lang="en-US" sz="18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471176" y="415052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5" idx="3"/>
            <a:endCxn id="34" idx="1"/>
          </p:cNvCxnSpPr>
          <p:nvPr/>
        </p:nvCxnSpPr>
        <p:spPr>
          <a:xfrm>
            <a:off x="5885411" y="6079383"/>
            <a:ext cx="1886977" cy="4307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772388" y="4368464"/>
            <a:ext cx="821493" cy="205177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7662801" y="4933412"/>
            <a:ext cx="1021761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Lab2.xdc</a:t>
            </a:r>
            <a:endParaRPr lang="en-US" sz="4000" b="1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604548" y="593990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72388" y="5760524"/>
            <a:ext cx="821492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Nets to Pins</a:t>
            </a:r>
            <a:endParaRPr lang="en-US" sz="1800" dirty="0"/>
          </a:p>
        </p:txBody>
      </p:sp>
      <p:cxnSp>
        <p:nvCxnSpPr>
          <p:cNvPr id="35" name="Straight Connector 34"/>
          <p:cNvCxnSpPr>
            <a:stCxn id="34" idx="3"/>
          </p:cNvCxnSpPr>
          <p:nvPr/>
        </p:nvCxnSpPr>
        <p:spPr>
          <a:xfrm>
            <a:off x="8593880" y="6083690"/>
            <a:ext cx="42174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27313" y="5334208"/>
            <a:ext cx="576930" cy="73866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Pins off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chip</a:t>
            </a:r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7775926" y="1685405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7279374" y="2750684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417932" y="1619344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40" name="Straight Connector 39"/>
          <p:cNvCxnSpPr>
            <a:stCxn id="42" idx="3"/>
            <a:endCxn id="41" idx="1"/>
          </p:cNvCxnSpPr>
          <p:nvPr/>
        </p:nvCxnSpPr>
        <p:spPr>
          <a:xfrm>
            <a:off x="7411689" y="1864320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73185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6878289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43" name="Straight Connector 42"/>
          <p:cNvCxnSpPr>
            <a:stCxn id="45" idx="3"/>
            <a:endCxn id="44" idx="1"/>
          </p:cNvCxnSpPr>
          <p:nvPr/>
        </p:nvCxnSpPr>
        <p:spPr>
          <a:xfrm>
            <a:off x="7415227" y="2091151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76723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6881827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46" name="Straight Connector 45"/>
          <p:cNvCxnSpPr>
            <a:stCxn id="41" idx="3"/>
          </p:cNvCxnSpPr>
          <p:nvPr/>
        </p:nvCxnSpPr>
        <p:spPr>
          <a:xfrm>
            <a:off x="8306585" y="1864320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310123" y="2080380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356366" y="2012453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7" idx="1"/>
          </p:cNvCxnSpPr>
          <p:nvPr/>
        </p:nvCxnSpPr>
        <p:spPr>
          <a:xfrm>
            <a:off x="2335100" y="2012452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063814" y="330511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51" name="TextBox 50"/>
          <p:cNvSpPr txBox="1"/>
          <p:nvPr/>
        </p:nvSpPr>
        <p:spPr>
          <a:xfrm>
            <a:off x="7690983" y="3510681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8600752" y="3485150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600752" y="3695211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72608" y="3223540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98353" y="48292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56" name="TextBox 55"/>
          <p:cNvSpPr txBox="1"/>
          <p:nvPr/>
        </p:nvSpPr>
        <p:spPr>
          <a:xfrm>
            <a:off x="780056" y="4295337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myISR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780056" y="4007307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main()</a:t>
            </a:r>
            <a:endParaRPr lang="en-US" sz="1800" dirty="0"/>
          </a:p>
        </p:txBody>
      </p:sp>
      <p:sp>
        <p:nvSpPr>
          <p:cNvPr id="58" name="TextBox 57"/>
          <p:cNvSpPr txBox="1"/>
          <p:nvPr/>
        </p:nvSpPr>
        <p:spPr>
          <a:xfrm>
            <a:off x="531371" y="311821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Lab3.c</a:t>
            </a:r>
            <a:endParaRPr lang="en-US" sz="4400" b="1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217615" y="4381692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1" idx="3"/>
          </p:cNvCxnSpPr>
          <p:nvPr/>
        </p:nvCxnSpPr>
        <p:spPr>
          <a:xfrm>
            <a:off x="2199844" y="5013915"/>
            <a:ext cx="36216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06988" y="48292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Interrupt</a:t>
            </a:r>
            <a:endParaRPr lang="en-US" sz="1800" dirty="0"/>
          </a:p>
        </p:txBody>
      </p:sp>
      <p:sp>
        <p:nvSpPr>
          <p:cNvPr id="62" name="Rounded Rectangle 61"/>
          <p:cNvSpPr/>
          <p:nvPr/>
        </p:nvSpPr>
        <p:spPr>
          <a:xfrm>
            <a:off x="2723753" y="2919961"/>
            <a:ext cx="904766" cy="3453543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3" name="TextBox 62"/>
          <p:cNvSpPr txBox="1"/>
          <p:nvPr/>
        </p:nvSpPr>
        <p:spPr>
          <a:xfrm>
            <a:off x="2727689" y="2938440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2727689" y="5013915"/>
            <a:ext cx="90083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58158" y="5786995"/>
            <a:ext cx="1927253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 smtClean="0"/>
              <a:t>Signals going In/Out of </a:t>
            </a:r>
            <a:r>
              <a:rPr lang="en-US" sz="1600" dirty="0" err="1" smtClean="0"/>
              <a:t>Artix</a:t>
            </a:r>
            <a:r>
              <a:rPr lang="en-US" sz="1600" dirty="0" smtClean="0"/>
              <a:t> 7 Chip</a:t>
            </a:r>
            <a:endParaRPr lang="en-US" sz="2000" dirty="0"/>
          </a:p>
        </p:txBody>
      </p:sp>
      <p:sp>
        <p:nvSpPr>
          <p:cNvPr id="66" name="Rounded Rectangle 65"/>
          <p:cNvSpPr/>
          <p:nvPr/>
        </p:nvSpPr>
        <p:spPr>
          <a:xfrm>
            <a:off x="5810073" y="5518755"/>
            <a:ext cx="1490615" cy="371439"/>
          </a:xfrm>
          <a:prstGeom prst="roundRect">
            <a:avLst>
              <a:gd name="adj" fmla="val 318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7" name="TextBox 66"/>
          <p:cNvSpPr txBox="1"/>
          <p:nvPr/>
        </p:nvSpPr>
        <p:spPr>
          <a:xfrm>
            <a:off x="5679655" y="5518755"/>
            <a:ext cx="17320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Lab2_fsm.vhd</a:t>
            </a:r>
            <a:endParaRPr lang="en-US" sz="4400" b="1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6251570" y="5236681"/>
            <a:ext cx="0" cy="27494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799753" y="5236889"/>
            <a:ext cx="0" cy="27494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64855" y="5183785"/>
            <a:ext cx="4831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6813245" y="5183473"/>
            <a:ext cx="4488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7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2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UART Note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Note:</a:t>
            </a:r>
            <a:r>
              <a:rPr lang="en-US" b="0" dirty="0"/>
              <a:t> In your program, you may want to check if the users has hit the key on the keyboard without having to </a:t>
            </a:r>
            <a:r>
              <a:rPr lang="en-US" b="0" dirty="0" smtClean="0"/>
              <a:t>actually </a:t>
            </a:r>
            <a:r>
              <a:rPr lang="en-US" b="0" dirty="0"/>
              <a:t>read the key. For these cases the following command will prove useful. Note that "</a:t>
            </a:r>
            <a:r>
              <a:rPr lang="en-US" b="0" dirty="0" err="1"/>
              <a:t>uartRecReg</a:t>
            </a:r>
            <a:r>
              <a:rPr lang="en-US" b="0" dirty="0"/>
              <a:t>" is a constant, the address of the </a:t>
            </a:r>
            <a:r>
              <a:rPr lang="en-US" b="0" dirty="0" err="1"/>
              <a:t>uart</a:t>
            </a:r>
            <a:r>
              <a:rPr lang="en-US" b="0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XUartLite_IsReceiveEmpty</a:t>
            </a:r>
            <a:r>
              <a:rPr lang="en-US" dirty="0" smtClean="0"/>
              <a:t>(</a:t>
            </a:r>
            <a:r>
              <a:rPr lang="en-US" dirty="0" err="1" smtClean="0"/>
              <a:t>uartRecReg</a:t>
            </a:r>
            <a:r>
              <a:rPr lang="en-US" dirty="0"/>
              <a:t>);</a:t>
            </a:r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2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12050</TotalTime>
  <Words>870</Words>
  <Application>Microsoft Office PowerPoint</Application>
  <PresentationFormat>On-screen Show (4:3)</PresentationFormat>
  <Paragraphs>165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1_Blank Presentation</vt:lpstr>
      <vt:lpstr>PowerPoint Presentation</vt:lpstr>
      <vt:lpstr>Lesson Outline</vt:lpstr>
      <vt:lpstr>Lab 3 – Software control of a datapath</vt:lpstr>
      <vt:lpstr>Lab 3 – Lab Overview</vt:lpstr>
      <vt:lpstr>Lab 3 – Lab Overview</vt:lpstr>
      <vt:lpstr>Lab 3 – Connections</vt:lpstr>
      <vt:lpstr>Lab 2 – Architecture</vt:lpstr>
      <vt:lpstr>Lab 3 – Architecture</vt:lpstr>
      <vt:lpstr>Lab 3 – UART Note</vt:lpstr>
      <vt:lpstr>Lab 3 – Hardware</vt:lpstr>
      <vt:lpstr>Lab 3 – Signals</vt:lpstr>
      <vt:lpstr>Lab 3 – Software</vt:lpstr>
      <vt:lpstr>Lab 3 – Requirements Required Functionality</vt:lpstr>
      <vt:lpstr>Lab 3 – Requirements Required Functionality Cont 1</vt:lpstr>
      <vt:lpstr>Lab 3 – Requirements B-Level Functionality</vt:lpstr>
      <vt:lpstr>Lab 3 – Requirements A-Level Functionality</vt:lpstr>
      <vt:lpstr>Lab 3 – Requirements Turn In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MAJ USAF USAFA USAFA/DFEC</dc:creator>
  <cp:lastModifiedBy>Dominic Theodore Celiano</cp:lastModifiedBy>
  <cp:revision>522</cp:revision>
  <cp:lastPrinted>2014-08-12T17:37:01Z</cp:lastPrinted>
  <dcterms:created xsi:type="dcterms:W3CDTF">2001-06-27T14:08:57Z</dcterms:created>
  <dcterms:modified xsi:type="dcterms:W3CDTF">2017-03-02T03:23:45Z</dcterms:modified>
</cp:coreProperties>
</file>