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2" r:id="rId4"/>
    <p:sldId id="291" r:id="rId5"/>
    <p:sldId id="303" r:id="rId6"/>
    <p:sldId id="287" r:id="rId7"/>
    <p:sldId id="282" r:id="rId8"/>
    <p:sldId id="293" r:id="rId9"/>
    <p:sldId id="292" r:id="rId10"/>
    <p:sldId id="294" r:id="rId11"/>
    <p:sldId id="283" r:id="rId12"/>
    <p:sldId id="295" r:id="rId13"/>
    <p:sldId id="284" r:id="rId14"/>
    <p:sldId id="296" r:id="rId15"/>
    <p:sldId id="298" r:id="rId16"/>
    <p:sldId id="299" r:id="rId17"/>
    <p:sldId id="300" r:id="rId18"/>
    <p:sldId id="301" r:id="rId19"/>
    <p:sldId id="304" r:id="rId20"/>
    <p:sldId id="285" r:id="rId21"/>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2" autoAdjust="0"/>
    <p:restoredTop sz="94660"/>
  </p:normalViewPr>
  <p:slideViewPr>
    <p:cSldViewPr>
      <p:cViewPr varScale="1">
        <p:scale>
          <a:sx n="116" d="100"/>
          <a:sy n="116" d="100"/>
        </p:scale>
        <p:origin x="-446" y="-82"/>
      </p:cViewPr>
      <p:guideLst>
        <p:guide orient="horz" pos="1621"/>
        <p:guide pos="2880"/>
      </p:guideLst>
    </p:cSldViewPr>
  </p:slideViewPr>
  <p:notesTextViewPr>
    <p:cViewPr>
      <p:scale>
        <a:sx n="100" d="100"/>
        <a:sy n="100" d="100"/>
      </p:scale>
      <p:origin x="0" y="0"/>
    </p:cViewPr>
  </p:notesTextViewPr>
  <p:sorterViewPr>
    <p:cViewPr>
      <p:scale>
        <a:sx n="186" d="100"/>
        <a:sy n="18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84CA0-593F-4AAB-B6B5-DB2AC5A5305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7C25B902-416D-486C-AAE8-F4D0C0CAF314}">
      <dgm:prSet phldrT="[文本]" custT="1"/>
      <dgm:spPr/>
      <dgm:t>
        <a:bodyPr/>
        <a:lstStyle/>
        <a:p>
          <a:r>
            <a:rPr lang="zh-CN" altLang="en-US" sz="4000" smtClean="0"/>
            <a:t>开发人员</a:t>
          </a:r>
          <a:endParaRPr lang="zh-CN" altLang="en-US" sz="4000"/>
        </a:p>
      </dgm:t>
    </dgm:pt>
    <dgm:pt modelId="{0A0A096D-8C61-443B-91D2-5442BD97F9FD}" type="parTrans" cxnId="{468A11B7-AFBC-4447-9B50-934A6F3173F5}">
      <dgm:prSet/>
      <dgm:spPr/>
      <dgm:t>
        <a:bodyPr/>
        <a:lstStyle/>
        <a:p>
          <a:endParaRPr lang="zh-CN" altLang="en-US"/>
        </a:p>
      </dgm:t>
    </dgm:pt>
    <dgm:pt modelId="{08F311F7-5154-4771-9226-76B6FC5C0378}" type="sibTrans" cxnId="{468A11B7-AFBC-4447-9B50-934A6F3173F5}">
      <dgm:prSet/>
      <dgm:spPr/>
      <dgm:t>
        <a:bodyPr/>
        <a:lstStyle/>
        <a:p>
          <a:endParaRPr lang="zh-CN" altLang="en-US"/>
        </a:p>
      </dgm:t>
    </dgm:pt>
    <dgm:pt modelId="{578DD019-FA5B-44EF-901A-B04C127082B5}">
      <dgm:prSet phldrT="[文本]" custT="1"/>
      <dgm:spPr/>
      <dgm:t>
        <a:bodyPr/>
        <a:lstStyle/>
        <a:p>
          <a:r>
            <a:rPr lang="zh-CN" altLang="en-US" sz="4000" smtClean="0"/>
            <a:t>测试人员</a:t>
          </a:r>
          <a:endParaRPr lang="zh-CN" altLang="en-US" sz="4000"/>
        </a:p>
      </dgm:t>
    </dgm:pt>
    <dgm:pt modelId="{CF46C87D-3834-42EA-BF46-66ED8F441C5F}" type="parTrans" cxnId="{D873D9AC-6842-467C-B251-FF42DFFCF470}">
      <dgm:prSet/>
      <dgm:spPr/>
      <dgm:t>
        <a:bodyPr/>
        <a:lstStyle/>
        <a:p>
          <a:endParaRPr lang="zh-CN" altLang="en-US"/>
        </a:p>
      </dgm:t>
    </dgm:pt>
    <dgm:pt modelId="{CA843124-AF7B-42F6-9646-72CB3F2A31CD}" type="sibTrans" cxnId="{D873D9AC-6842-467C-B251-FF42DFFCF470}">
      <dgm:prSet/>
      <dgm:spPr/>
      <dgm:t>
        <a:bodyPr/>
        <a:lstStyle/>
        <a:p>
          <a:endParaRPr lang="zh-CN" altLang="en-US"/>
        </a:p>
      </dgm:t>
    </dgm:pt>
    <dgm:pt modelId="{6139463E-A75F-4934-A46A-94D6825CA8C3}">
      <dgm:prSet phldrT="[文本]" custT="1"/>
      <dgm:spPr/>
      <dgm:t>
        <a:bodyPr/>
        <a:lstStyle/>
        <a:p>
          <a:r>
            <a:rPr lang="zh-CN" altLang="en-US" sz="4000" smtClean="0"/>
            <a:t>产品经理</a:t>
          </a:r>
          <a:endParaRPr lang="zh-CN" altLang="en-US" sz="4000"/>
        </a:p>
      </dgm:t>
    </dgm:pt>
    <dgm:pt modelId="{874DCE79-DA27-4D0D-8E8C-33DB7CE6F390}" type="parTrans" cxnId="{96F495BD-F66B-42CA-9726-6E42D9F72351}">
      <dgm:prSet/>
      <dgm:spPr/>
      <dgm:t>
        <a:bodyPr/>
        <a:lstStyle/>
        <a:p>
          <a:endParaRPr lang="zh-CN" altLang="en-US"/>
        </a:p>
      </dgm:t>
    </dgm:pt>
    <dgm:pt modelId="{9FA70365-59D8-47AB-94C5-DAADD44DDE58}" type="sibTrans" cxnId="{96F495BD-F66B-42CA-9726-6E42D9F72351}">
      <dgm:prSet/>
      <dgm:spPr/>
      <dgm:t>
        <a:bodyPr/>
        <a:lstStyle/>
        <a:p>
          <a:endParaRPr lang="zh-CN" altLang="en-US"/>
        </a:p>
      </dgm:t>
    </dgm:pt>
    <dgm:pt modelId="{0D378262-02BC-4D77-A645-211B1D5F5DD4}">
      <dgm:prSet phldrT="[文本]" custT="1"/>
      <dgm:spPr/>
      <dgm:t>
        <a:bodyPr/>
        <a:lstStyle/>
        <a:p>
          <a:r>
            <a:rPr lang="zh-CN" altLang="en-US" sz="4000"/>
            <a:t>面向用户</a:t>
          </a:r>
        </a:p>
      </dgm:t>
    </dgm:pt>
    <dgm:pt modelId="{0AEEB28F-074A-47E7-AE89-C35719472896}" type="parTrans" cxnId="{E93FB198-0DA0-4CDA-A05D-B1F21022E447}">
      <dgm:prSet/>
      <dgm:spPr/>
      <dgm:t>
        <a:bodyPr/>
        <a:lstStyle/>
        <a:p>
          <a:endParaRPr lang="zh-CN" altLang="en-US"/>
        </a:p>
      </dgm:t>
    </dgm:pt>
    <dgm:pt modelId="{3CD8DCD8-6796-4F91-A452-BB32B35FFA9D}" type="sibTrans" cxnId="{E93FB198-0DA0-4CDA-A05D-B1F21022E447}">
      <dgm:prSet/>
      <dgm:spPr/>
      <dgm:t>
        <a:bodyPr/>
        <a:lstStyle/>
        <a:p>
          <a:endParaRPr lang="zh-CN" altLang="en-US"/>
        </a:p>
      </dgm:t>
    </dgm:pt>
    <dgm:pt modelId="{0B6C643F-D2FC-4534-AD75-BE174CAE288C}" type="pres">
      <dgm:prSet presAssocID="{55484CA0-593F-4AAB-B6B5-DB2AC5A53058}" presName="hierChild1" presStyleCnt="0">
        <dgm:presLayoutVars>
          <dgm:orgChart val="1"/>
          <dgm:chPref val="1"/>
          <dgm:dir/>
          <dgm:animOne val="branch"/>
          <dgm:animLvl val="lvl"/>
          <dgm:resizeHandles/>
        </dgm:presLayoutVars>
      </dgm:prSet>
      <dgm:spPr/>
      <dgm:t>
        <a:bodyPr/>
        <a:lstStyle/>
        <a:p>
          <a:endParaRPr lang="zh-CN" altLang="en-US"/>
        </a:p>
      </dgm:t>
    </dgm:pt>
    <dgm:pt modelId="{005E1FC6-8681-49DD-A5C4-78F2BE8F4B8C}" type="pres">
      <dgm:prSet presAssocID="{0D378262-02BC-4D77-A645-211B1D5F5DD4}" presName="hierRoot1" presStyleCnt="0">
        <dgm:presLayoutVars>
          <dgm:hierBranch val="init"/>
        </dgm:presLayoutVars>
      </dgm:prSet>
      <dgm:spPr/>
    </dgm:pt>
    <dgm:pt modelId="{EB8F7274-6EEE-486B-AC4D-6B71495B5F24}" type="pres">
      <dgm:prSet presAssocID="{0D378262-02BC-4D77-A645-211B1D5F5DD4}" presName="rootComposite1" presStyleCnt="0"/>
      <dgm:spPr/>
    </dgm:pt>
    <dgm:pt modelId="{DB2D1281-D010-4893-960E-3335118037A6}" type="pres">
      <dgm:prSet presAssocID="{0D378262-02BC-4D77-A645-211B1D5F5DD4}" presName="rootText1" presStyleLbl="node0" presStyleIdx="0" presStyleCnt="1">
        <dgm:presLayoutVars>
          <dgm:chPref val="3"/>
        </dgm:presLayoutVars>
      </dgm:prSet>
      <dgm:spPr/>
      <dgm:t>
        <a:bodyPr/>
        <a:lstStyle/>
        <a:p>
          <a:endParaRPr lang="zh-CN" altLang="en-US"/>
        </a:p>
      </dgm:t>
    </dgm:pt>
    <dgm:pt modelId="{F0CD2A4C-8763-44BB-9AB1-5277AE94FC69}" type="pres">
      <dgm:prSet presAssocID="{0D378262-02BC-4D77-A645-211B1D5F5DD4}" presName="rootConnector1" presStyleLbl="node1" presStyleIdx="0" presStyleCnt="0"/>
      <dgm:spPr/>
      <dgm:t>
        <a:bodyPr/>
        <a:lstStyle/>
        <a:p>
          <a:endParaRPr lang="zh-CN" altLang="en-US"/>
        </a:p>
      </dgm:t>
    </dgm:pt>
    <dgm:pt modelId="{98B2EA08-C93B-4EAB-A51A-BC95A75C0DDF}" type="pres">
      <dgm:prSet presAssocID="{0D378262-02BC-4D77-A645-211B1D5F5DD4}" presName="hierChild2" presStyleCnt="0"/>
      <dgm:spPr/>
    </dgm:pt>
    <dgm:pt modelId="{CFDD7466-C5C9-4BCF-AE22-76BE5394D40A}" type="pres">
      <dgm:prSet presAssocID="{874DCE79-DA27-4D0D-8E8C-33DB7CE6F390}" presName="Name64" presStyleLbl="parChTrans1D2" presStyleIdx="0" presStyleCnt="3"/>
      <dgm:spPr/>
      <dgm:t>
        <a:bodyPr/>
        <a:lstStyle/>
        <a:p>
          <a:endParaRPr lang="zh-CN" altLang="en-US"/>
        </a:p>
      </dgm:t>
    </dgm:pt>
    <dgm:pt modelId="{FF1AE4D0-DCE2-4D0F-B84A-9F2E3FDD94EC}" type="pres">
      <dgm:prSet presAssocID="{6139463E-A75F-4934-A46A-94D6825CA8C3}" presName="hierRoot2" presStyleCnt="0">
        <dgm:presLayoutVars>
          <dgm:hierBranch val="init"/>
        </dgm:presLayoutVars>
      </dgm:prSet>
      <dgm:spPr/>
    </dgm:pt>
    <dgm:pt modelId="{19C626A9-C590-4775-ADE8-8B090A67A5A6}" type="pres">
      <dgm:prSet presAssocID="{6139463E-A75F-4934-A46A-94D6825CA8C3}" presName="rootComposite" presStyleCnt="0"/>
      <dgm:spPr/>
    </dgm:pt>
    <dgm:pt modelId="{D7BB7473-4387-4B4E-95A1-927F78261E60}" type="pres">
      <dgm:prSet presAssocID="{6139463E-A75F-4934-A46A-94D6825CA8C3}" presName="rootText" presStyleLbl="node2" presStyleIdx="0" presStyleCnt="3">
        <dgm:presLayoutVars>
          <dgm:chPref val="3"/>
        </dgm:presLayoutVars>
      </dgm:prSet>
      <dgm:spPr/>
      <dgm:t>
        <a:bodyPr/>
        <a:lstStyle/>
        <a:p>
          <a:endParaRPr lang="zh-CN" altLang="en-US"/>
        </a:p>
      </dgm:t>
    </dgm:pt>
    <dgm:pt modelId="{31F7D22B-17DE-44C9-8977-B8679934B3AE}" type="pres">
      <dgm:prSet presAssocID="{6139463E-A75F-4934-A46A-94D6825CA8C3}" presName="rootConnector" presStyleLbl="node2" presStyleIdx="0" presStyleCnt="3"/>
      <dgm:spPr/>
      <dgm:t>
        <a:bodyPr/>
        <a:lstStyle/>
        <a:p>
          <a:endParaRPr lang="zh-CN" altLang="en-US"/>
        </a:p>
      </dgm:t>
    </dgm:pt>
    <dgm:pt modelId="{9DA1E2DC-1BF9-4042-BAE8-C7A5B22EEE08}" type="pres">
      <dgm:prSet presAssocID="{6139463E-A75F-4934-A46A-94D6825CA8C3}" presName="hierChild4" presStyleCnt="0"/>
      <dgm:spPr/>
    </dgm:pt>
    <dgm:pt modelId="{88CCEF2F-B8ED-432A-9025-4CDF5F985E09}" type="pres">
      <dgm:prSet presAssocID="{6139463E-A75F-4934-A46A-94D6825CA8C3}" presName="hierChild5" presStyleCnt="0"/>
      <dgm:spPr/>
    </dgm:pt>
    <dgm:pt modelId="{C3F8010B-B178-4F6B-942F-1724A05D654B}" type="pres">
      <dgm:prSet presAssocID="{0A0A096D-8C61-443B-91D2-5442BD97F9FD}" presName="Name64" presStyleLbl="parChTrans1D2" presStyleIdx="1" presStyleCnt="3"/>
      <dgm:spPr/>
      <dgm:t>
        <a:bodyPr/>
        <a:lstStyle/>
        <a:p>
          <a:endParaRPr lang="zh-CN" altLang="en-US"/>
        </a:p>
      </dgm:t>
    </dgm:pt>
    <dgm:pt modelId="{342C1120-2E13-416A-8D64-6FB07A237E8E}" type="pres">
      <dgm:prSet presAssocID="{7C25B902-416D-486C-AAE8-F4D0C0CAF314}" presName="hierRoot2" presStyleCnt="0">
        <dgm:presLayoutVars>
          <dgm:hierBranch val="init"/>
        </dgm:presLayoutVars>
      </dgm:prSet>
      <dgm:spPr/>
    </dgm:pt>
    <dgm:pt modelId="{AA78931D-F363-4EFD-93D5-7DE58A973814}" type="pres">
      <dgm:prSet presAssocID="{7C25B902-416D-486C-AAE8-F4D0C0CAF314}" presName="rootComposite" presStyleCnt="0"/>
      <dgm:spPr/>
    </dgm:pt>
    <dgm:pt modelId="{94EA4EDB-552D-4A02-BBF9-B4DF9101805B}" type="pres">
      <dgm:prSet presAssocID="{7C25B902-416D-486C-AAE8-F4D0C0CAF314}" presName="rootText" presStyleLbl="node2" presStyleIdx="1" presStyleCnt="3">
        <dgm:presLayoutVars>
          <dgm:chPref val="3"/>
        </dgm:presLayoutVars>
      </dgm:prSet>
      <dgm:spPr/>
      <dgm:t>
        <a:bodyPr/>
        <a:lstStyle/>
        <a:p>
          <a:endParaRPr lang="zh-CN" altLang="en-US"/>
        </a:p>
      </dgm:t>
    </dgm:pt>
    <dgm:pt modelId="{893F897C-2726-4BAE-B44B-CADBC6ABF31A}" type="pres">
      <dgm:prSet presAssocID="{7C25B902-416D-486C-AAE8-F4D0C0CAF314}" presName="rootConnector" presStyleLbl="node2" presStyleIdx="1" presStyleCnt="3"/>
      <dgm:spPr/>
      <dgm:t>
        <a:bodyPr/>
        <a:lstStyle/>
        <a:p>
          <a:endParaRPr lang="zh-CN" altLang="en-US"/>
        </a:p>
      </dgm:t>
    </dgm:pt>
    <dgm:pt modelId="{1B16AC18-D29F-499E-82CC-383DFB2B1099}" type="pres">
      <dgm:prSet presAssocID="{7C25B902-416D-486C-AAE8-F4D0C0CAF314}" presName="hierChild4" presStyleCnt="0"/>
      <dgm:spPr/>
    </dgm:pt>
    <dgm:pt modelId="{65C06E2E-C4E1-4E3D-BBA5-D2A68424AE8B}" type="pres">
      <dgm:prSet presAssocID="{7C25B902-416D-486C-AAE8-F4D0C0CAF314}" presName="hierChild5" presStyleCnt="0"/>
      <dgm:spPr/>
    </dgm:pt>
    <dgm:pt modelId="{2D38878E-F3A2-4A21-AD6A-4387BE1195FD}" type="pres">
      <dgm:prSet presAssocID="{CF46C87D-3834-42EA-BF46-66ED8F441C5F}" presName="Name64" presStyleLbl="parChTrans1D2" presStyleIdx="2" presStyleCnt="3"/>
      <dgm:spPr/>
      <dgm:t>
        <a:bodyPr/>
        <a:lstStyle/>
        <a:p>
          <a:endParaRPr lang="zh-CN" altLang="en-US"/>
        </a:p>
      </dgm:t>
    </dgm:pt>
    <dgm:pt modelId="{4BD14D4E-EA10-4290-9384-298975559BE1}" type="pres">
      <dgm:prSet presAssocID="{578DD019-FA5B-44EF-901A-B04C127082B5}" presName="hierRoot2" presStyleCnt="0">
        <dgm:presLayoutVars>
          <dgm:hierBranch val="init"/>
        </dgm:presLayoutVars>
      </dgm:prSet>
      <dgm:spPr/>
    </dgm:pt>
    <dgm:pt modelId="{3B0773F5-8151-413F-B96C-C67F1F2500D4}" type="pres">
      <dgm:prSet presAssocID="{578DD019-FA5B-44EF-901A-B04C127082B5}" presName="rootComposite" presStyleCnt="0"/>
      <dgm:spPr/>
    </dgm:pt>
    <dgm:pt modelId="{B58EEA88-3AD1-4EF4-AE47-A883240345D2}" type="pres">
      <dgm:prSet presAssocID="{578DD019-FA5B-44EF-901A-B04C127082B5}" presName="rootText" presStyleLbl="node2" presStyleIdx="2" presStyleCnt="3">
        <dgm:presLayoutVars>
          <dgm:chPref val="3"/>
        </dgm:presLayoutVars>
      </dgm:prSet>
      <dgm:spPr/>
      <dgm:t>
        <a:bodyPr/>
        <a:lstStyle/>
        <a:p>
          <a:endParaRPr lang="zh-CN" altLang="en-US"/>
        </a:p>
      </dgm:t>
    </dgm:pt>
    <dgm:pt modelId="{AEF714A3-4F33-45A2-AAD0-5CFDA8B9F9B8}" type="pres">
      <dgm:prSet presAssocID="{578DD019-FA5B-44EF-901A-B04C127082B5}" presName="rootConnector" presStyleLbl="node2" presStyleIdx="2" presStyleCnt="3"/>
      <dgm:spPr/>
      <dgm:t>
        <a:bodyPr/>
        <a:lstStyle/>
        <a:p>
          <a:endParaRPr lang="zh-CN" altLang="en-US"/>
        </a:p>
      </dgm:t>
    </dgm:pt>
    <dgm:pt modelId="{73D38E69-DAF3-4F3C-81DF-6B395DCCD47D}" type="pres">
      <dgm:prSet presAssocID="{578DD019-FA5B-44EF-901A-B04C127082B5}" presName="hierChild4" presStyleCnt="0"/>
      <dgm:spPr/>
    </dgm:pt>
    <dgm:pt modelId="{51433FC3-CBA5-46C0-8A02-09902F5F9329}" type="pres">
      <dgm:prSet presAssocID="{578DD019-FA5B-44EF-901A-B04C127082B5}" presName="hierChild5" presStyleCnt="0"/>
      <dgm:spPr/>
    </dgm:pt>
    <dgm:pt modelId="{C29FF409-F578-42E8-ACCC-3D15350E2CD3}" type="pres">
      <dgm:prSet presAssocID="{0D378262-02BC-4D77-A645-211B1D5F5DD4}" presName="hierChild3" presStyleCnt="0"/>
      <dgm:spPr/>
    </dgm:pt>
  </dgm:ptLst>
  <dgm:cxnLst>
    <dgm:cxn modelId="{B04B0EFB-245F-4116-8F2B-61FECEA5D620}" type="presOf" srcId="{0A0A096D-8C61-443B-91D2-5442BD97F9FD}" destId="{C3F8010B-B178-4F6B-942F-1724A05D654B}" srcOrd="0" destOrd="0" presId="urn:microsoft.com/office/officeart/2009/3/layout/HorizontalOrganizationChart"/>
    <dgm:cxn modelId="{E93FB198-0DA0-4CDA-A05D-B1F21022E447}" srcId="{55484CA0-593F-4AAB-B6B5-DB2AC5A53058}" destId="{0D378262-02BC-4D77-A645-211B1D5F5DD4}" srcOrd="0" destOrd="0" parTransId="{0AEEB28F-074A-47E7-AE89-C35719472896}" sibTransId="{3CD8DCD8-6796-4F91-A452-BB32B35FFA9D}"/>
    <dgm:cxn modelId="{D6B5206B-1E2C-41FA-861E-119738854FCA}" type="presOf" srcId="{0D378262-02BC-4D77-A645-211B1D5F5DD4}" destId="{F0CD2A4C-8763-44BB-9AB1-5277AE94FC69}" srcOrd="1" destOrd="0" presId="urn:microsoft.com/office/officeart/2009/3/layout/HorizontalOrganizationChart"/>
    <dgm:cxn modelId="{9707BCE0-5298-48DA-9C26-29D830D4A216}" type="presOf" srcId="{7C25B902-416D-486C-AAE8-F4D0C0CAF314}" destId="{893F897C-2726-4BAE-B44B-CADBC6ABF31A}" srcOrd="1" destOrd="0" presId="urn:microsoft.com/office/officeart/2009/3/layout/HorizontalOrganizationChart"/>
    <dgm:cxn modelId="{AD00E551-BB2C-442D-9821-E6AC28FA95FC}" type="presOf" srcId="{55484CA0-593F-4AAB-B6B5-DB2AC5A53058}" destId="{0B6C643F-D2FC-4534-AD75-BE174CAE288C}" srcOrd="0" destOrd="0" presId="urn:microsoft.com/office/officeart/2009/3/layout/HorizontalOrganizationChart"/>
    <dgm:cxn modelId="{F6FDD185-92DB-42A2-B842-4B01906C6EF5}" type="presOf" srcId="{6139463E-A75F-4934-A46A-94D6825CA8C3}" destId="{D7BB7473-4387-4B4E-95A1-927F78261E60}" srcOrd="0" destOrd="0" presId="urn:microsoft.com/office/officeart/2009/3/layout/HorizontalOrganizationChart"/>
    <dgm:cxn modelId="{17544C24-2CBD-4CD9-A3F6-580858BBA220}" type="presOf" srcId="{CF46C87D-3834-42EA-BF46-66ED8F441C5F}" destId="{2D38878E-F3A2-4A21-AD6A-4387BE1195FD}" srcOrd="0" destOrd="0" presId="urn:microsoft.com/office/officeart/2009/3/layout/HorizontalOrganizationChart"/>
    <dgm:cxn modelId="{D873D9AC-6842-467C-B251-FF42DFFCF470}" srcId="{0D378262-02BC-4D77-A645-211B1D5F5DD4}" destId="{578DD019-FA5B-44EF-901A-B04C127082B5}" srcOrd="2" destOrd="0" parTransId="{CF46C87D-3834-42EA-BF46-66ED8F441C5F}" sibTransId="{CA843124-AF7B-42F6-9646-72CB3F2A31CD}"/>
    <dgm:cxn modelId="{468A11B7-AFBC-4447-9B50-934A6F3173F5}" srcId="{0D378262-02BC-4D77-A645-211B1D5F5DD4}" destId="{7C25B902-416D-486C-AAE8-F4D0C0CAF314}" srcOrd="1" destOrd="0" parTransId="{0A0A096D-8C61-443B-91D2-5442BD97F9FD}" sibTransId="{08F311F7-5154-4771-9226-76B6FC5C0378}"/>
    <dgm:cxn modelId="{96F495BD-F66B-42CA-9726-6E42D9F72351}" srcId="{0D378262-02BC-4D77-A645-211B1D5F5DD4}" destId="{6139463E-A75F-4934-A46A-94D6825CA8C3}" srcOrd="0" destOrd="0" parTransId="{874DCE79-DA27-4D0D-8E8C-33DB7CE6F390}" sibTransId="{9FA70365-59D8-47AB-94C5-DAADD44DDE58}"/>
    <dgm:cxn modelId="{D7A8B666-E618-459A-B411-DBF5FE68A5B6}" type="presOf" srcId="{578DD019-FA5B-44EF-901A-B04C127082B5}" destId="{AEF714A3-4F33-45A2-AAD0-5CFDA8B9F9B8}" srcOrd="1" destOrd="0" presId="urn:microsoft.com/office/officeart/2009/3/layout/HorizontalOrganizationChart"/>
    <dgm:cxn modelId="{32E37D0D-5DA8-4906-9BCA-9FC2B9DA0661}" type="presOf" srcId="{874DCE79-DA27-4D0D-8E8C-33DB7CE6F390}" destId="{CFDD7466-C5C9-4BCF-AE22-76BE5394D40A}" srcOrd="0" destOrd="0" presId="urn:microsoft.com/office/officeart/2009/3/layout/HorizontalOrganizationChart"/>
    <dgm:cxn modelId="{2584B6C2-3A5D-4257-A457-F071256F6E32}" type="presOf" srcId="{0D378262-02BC-4D77-A645-211B1D5F5DD4}" destId="{DB2D1281-D010-4893-960E-3335118037A6}" srcOrd="0" destOrd="0" presId="urn:microsoft.com/office/officeart/2009/3/layout/HorizontalOrganizationChart"/>
    <dgm:cxn modelId="{92B34C28-A791-4677-8F34-0ED2729E96A3}" type="presOf" srcId="{578DD019-FA5B-44EF-901A-B04C127082B5}" destId="{B58EEA88-3AD1-4EF4-AE47-A883240345D2}" srcOrd="0" destOrd="0" presId="urn:microsoft.com/office/officeart/2009/3/layout/HorizontalOrganizationChart"/>
    <dgm:cxn modelId="{13B8349C-4CDD-456E-85C2-89511EC5CCC3}" type="presOf" srcId="{7C25B902-416D-486C-AAE8-F4D0C0CAF314}" destId="{94EA4EDB-552D-4A02-BBF9-B4DF9101805B}" srcOrd="0" destOrd="0" presId="urn:microsoft.com/office/officeart/2009/3/layout/HorizontalOrganizationChart"/>
    <dgm:cxn modelId="{CED5FF40-F27B-42DD-AF23-19C0FA88E515}" type="presOf" srcId="{6139463E-A75F-4934-A46A-94D6825CA8C3}" destId="{31F7D22B-17DE-44C9-8977-B8679934B3AE}" srcOrd="1" destOrd="0" presId="urn:microsoft.com/office/officeart/2009/3/layout/HorizontalOrganizationChart"/>
    <dgm:cxn modelId="{70FFDF27-F0D1-450C-ACC7-D101F1C768AE}" type="presParOf" srcId="{0B6C643F-D2FC-4534-AD75-BE174CAE288C}" destId="{005E1FC6-8681-49DD-A5C4-78F2BE8F4B8C}" srcOrd="0" destOrd="0" presId="urn:microsoft.com/office/officeart/2009/3/layout/HorizontalOrganizationChart"/>
    <dgm:cxn modelId="{652B5F29-AE19-44B0-9F7F-1A850958A9E7}" type="presParOf" srcId="{005E1FC6-8681-49DD-A5C4-78F2BE8F4B8C}" destId="{EB8F7274-6EEE-486B-AC4D-6B71495B5F24}" srcOrd="0" destOrd="0" presId="urn:microsoft.com/office/officeart/2009/3/layout/HorizontalOrganizationChart"/>
    <dgm:cxn modelId="{5BABCA88-B581-4B1E-98FF-7411A4C09879}" type="presParOf" srcId="{EB8F7274-6EEE-486B-AC4D-6B71495B5F24}" destId="{DB2D1281-D010-4893-960E-3335118037A6}" srcOrd="0" destOrd="0" presId="urn:microsoft.com/office/officeart/2009/3/layout/HorizontalOrganizationChart"/>
    <dgm:cxn modelId="{86CCEE7E-B289-4204-961B-5D1E0949EDD8}" type="presParOf" srcId="{EB8F7274-6EEE-486B-AC4D-6B71495B5F24}" destId="{F0CD2A4C-8763-44BB-9AB1-5277AE94FC69}" srcOrd="1" destOrd="0" presId="urn:microsoft.com/office/officeart/2009/3/layout/HorizontalOrganizationChart"/>
    <dgm:cxn modelId="{C7B1053A-F973-4DDB-9A72-C21C6FD37A9F}" type="presParOf" srcId="{005E1FC6-8681-49DD-A5C4-78F2BE8F4B8C}" destId="{98B2EA08-C93B-4EAB-A51A-BC95A75C0DDF}" srcOrd="1" destOrd="0" presId="urn:microsoft.com/office/officeart/2009/3/layout/HorizontalOrganizationChart"/>
    <dgm:cxn modelId="{17ADDAC8-9A68-4D62-AB65-2F2E74EEEE9B}" type="presParOf" srcId="{98B2EA08-C93B-4EAB-A51A-BC95A75C0DDF}" destId="{CFDD7466-C5C9-4BCF-AE22-76BE5394D40A}" srcOrd="0" destOrd="0" presId="urn:microsoft.com/office/officeart/2009/3/layout/HorizontalOrganizationChart"/>
    <dgm:cxn modelId="{D9CE1AF6-EDBF-4DCA-B8E3-2083E37F72BF}" type="presParOf" srcId="{98B2EA08-C93B-4EAB-A51A-BC95A75C0DDF}" destId="{FF1AE4D0-DCE2-4D0F-B84A-9F2E3FDD94EC}" srcOrd="1" destOrd="0" presId="urn:microsoft.com/office/officeart/2009/3/layout/HorizontalOrganizationChart"/>
    <dgm:cxn modelId="{276BB675-B4BD-42FA-A76D-A734960AC4A1}" type="presParOf" srcId="{FF1AE4D0-DCE2-4D0F-B84A-9F2E3FDD94EC}" destId="{19C626A9-C590-4775-ADE8-8B090A67A5A6}" srcOrd="0" destOrd="0" presId="urn:microsoft.com/office/officeart/2009/3/layout/HorizontalOrganizationChart"/>
    <dgm:cxn modelId="{26239AFB-3FEC-4613-879B-487B2CB9B75D}" type="presParOf" srcId="{19C626A9-C590-4775-ADE8-8B090A67A5A6}" destId="{D7BB7473-4387-4B4E-95A1-927F78261E60}" srcOrd="0" destOrd="0" presId="urn:microsoft.com/office/officeart/2009/3/layout/HorizontalOrganizationChart"/>
    <dgm:cxn modelId="{9DF40E91-E138-4E52-BD2E-DC1DA1817431}" type="presParOf" srcId="{19C626A9-C590-4775-ADE8-8B090A67A5A6}" destId="{31F7D22B-17DE-44C9-8977-B8679934B3AE}" srcOrd="1" destOrd="0" presId="urn:microsoft.com/office/officeart/2009/3/layout/HorizontalOrganizationChart"/>
    <dgm:cxn modelId="{8696BECA-068A-40F6-9AA9-B85150704B15}" type="presParOf" srcId="{FF1AE4D0-DCE2-4D0F-B84A-9F2E3FDD94EC}" destId="{9DA1E2DC-1BF9-4042-BAE8-C7A5B22EEE08}" srcOrd="1" destOrd="0" presId="urn:microsoft.com/office/officeart/2009/3/layout/HorizontalOrganizationChart"/>
    <dgm:cxn modelId="{FA101FE6-7E74-46BC-ABB4-EA4A448FAC5B}" type="presParOf" srcId="{FF1AE4D0-DCE2-4D0F-B84A-9F2E3FDD94EC}" destId="{88CCEF2F-B8ED-432A-9025-4CDF5F985E09}" srcOrd="2" destOrd="0" presId="urn:microsoft.com/office/officeart/2009/3/layout/HorizontalOrganizationChart"/>
    <dgm:cxn modelId="{E7EA6447-4D13-4580-9FCB-C68D7F60256C}" type="presParOf" srcId="{98B2EA08-C93B-4EAB-A51A-BC95A75C0DDF}" destId="{C3F8010B-B178-4F6B-942F-1724A05D654B}" srcOrd="2" destOrd="0" presId="urn:microsoft.com/office/officeart/2009/3/layout/HorizontalOrganizationChart"/>
    <dgm:cxn modelId="{1F5CF27C-1100-4287-9D55-573934A2B7F5}" type="presParOf" srcId="{98B2EA08-C93B-4EAB-A51A-BC95A75C0DDF}" destId="{342C1120-2E13-416A-8D64-6FB07A237E8E}" srcOrd="3" destOrd="0" presId="urn:microsoft.com/office/officeart/2009/3/layout/HorizontalOrganizationChart"/>
    <dgm:cxn modelId="{951801B8-1463-40DF-8372-BAF216012952}" type="presParOf" srcId="{342C1120-2E13-416A-8D64-6FB07A237E8E}" destId="{AA78931D-F363-4EFD-93D5-7DE58A973814}" srcOrd="0" destOrd="0" presId="urn:microsoft.com/office/officeart/2009/3/layout/HorizontalOrganizationChart"/>
    <dgm:cxn modelId="{46C66C16-9AB5-4CD7-BA28-41F3451BAC5F}" type="presParOf" srcId="{AA78931D-F363-4EFD-93D5-7DE58A973814}" destId="{94EA4EDB-552D-4A02-BBF9-B4DF9101805B}" srcOrd="0" destOrd="0" presId="urn:microsoft.com/office/officeart/2009/3/layout/HorizontalOrganizationChart"/>
    <dgm:cxn modelId="{A70B6BC9-2995-4A2E-9D16-5523B1496C3A}" type="presParOf" srcId="{AA78931D-F363-4EFD-93D5-7DE58A973814}" destId="{893F897C-2726-4BAE-B44B-CADBC6ABF31A}" srcOrd="1" destOrd="0" presId="urn:microsoft.com/office/officeart/2009/3/layout/HorizontalOrganizationChart"/>
    <dgm:cxn modelId="{AD7301A0-AA55-4687-B4EA-7908ED1C7047}" type="presParOf" srcId="{342C1120-2E13-416A-8D64-6FB07A237E8E}" destId="{1B16AC18-D29F-499E-82CC-383DFB2B1099}" srcOrd="1" destOrd="0" presId="urn:microsoft.com/office/officeart/2009/3/layout/HorizontalOrganizationChart"/>
    <dgm:cxn modelId="{2A89176A-0B3B-4C5F-BD15-B03EC6699703}" type="presParOf" srcId="{342C1120-2E13-416A-8D64-6FB07A237E8E}" destId="{65C06E2E-C4E1-4E3D-BBA5-D2A68424AE8B}" srcOrd="2" destOrd="0" presId="urn:microsoft.com/office/officeart/2009/3/layout/HorizontalOrganizationChart"/>
    <dgm:cxn modelId="{1AB60CAC-852A-43D8-8E70-6AEA215FA517}" type="presParOf" srcId="{98B2EA08-C93B-4EAB-A51A-BC95A75C0DDF}" destId="{2D38878E-F3A2-4A21-AD6A-4387BE1195FD}" srcOrd="4" destOrd="0" presId="urn:microsoft.com/office/officeart/2009/3/layout/HorizontalOrganizationChart"/>
    <dgm:cxn modelId="{41A77C7A-B8B0-456C-8514-84791FA2E75D}" type="presParOf" srcId="{98B2EA08-C93B-4EAB-A51A-BC95A75C0DDF}" destId="{4BD14D4E-EA10-4290-9384-298975559BE1}" srcOrd="5" destOrd="0" presId="urn:microsoft.com/office/officeart/2009/3/layout/HorizontalOrganizationChart"/>
    <dgm:cxn modelId="{AADB564D-5392-4F6A-BA07-DBFDAB78E600}" type="presParOf" srcId="{4BD14D4E-EA10-4290-9384-298975559BE1}" destId="{3B0773F5-8151-413F-B96C-C67F1F2500D4}" srcOrd="0" destOrd="0" presId="urn:microsoft.com/office/officeart/2009/3/layout/HorizontalOrganizationChart"/>
    <dgm:cxn modelId="{8C55B3AB-0A83-45FF-BBAE-F746DBA0252F}" type="presParOf" srcId="{3B0773F5-8151-413F-B96C-C67F1F2500D4}" destId="{B58EEA88-3AD1-4EF4-AE47-A883240345D2}" srcOrd="0" destOrd="0" presId="urn:microsoft.com/office/officeart/2009/3/layout/HorizontalOrganizationChart"/>
    <dgm:cxn modelId="{BA423855-BC6B-49B3-8034-172C9C659654}" type="presParOf" srcId="{3B0773F5-8151-413F-B96C-C67F1F2500D4}" destId="{AEF714A3-4F33-45A2-AAD0-5CFDA8B9F9B8}" srcOrd="1" destOrd="0" presId="urn:microsoft.com/office/officeart/2009/3/layout/HorizontalOrganizationChart"/>
    <dgm:cxn modelId="{A10AA7BB-0A84-4CA1-9B89-38B8CAC61D13}" type="presParOf" srcId="{4BD14D4E-EA10-4290-9384-298975559BE1}" destId="{73D38E69-DAF3-4F3C-81DF-6B395DCCD47D}" srcOrd="1" destOrd="0" presId="urn:microsoft.com/office/officeart/2009/3/layout/HorizontalOrganizationChart"/>
    <dgm:cxn modelId="{630B1E0C-4A58-4524-97B5-380BDD3FE736}" type="presParOf" srcId="{4BD14D4E-EA10-4290-9384-298975559BE1}" destId="{51433FC3-CBA5-46C0-8A02-09902F5F9329}" srcOrd="2" destOrd="0" presId="urn:microsoft.com/office/officeart/2009/3/layout/HorizontalOrganizationChart"/>
    <dgm:cxn modelId="{A040A691-377F-400C-B6C7-F5DB3F2C0019}" type="presParOf" srcId="{005E1FC6-8681-49DD-A5C4-78F2BE8F4B8C}" destId="{C29FF409-F578-42E8-ACCC-3D15350E2CD3}"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8878E-F3A2-4A21-AD6A-4387BE1195FD}">
      <dsp:nvSpPr>
        <dsp:cNvPr id="0" name=""/>
        <dsp:cNvSpPr/>
      </dsp:nvSpPr>
      <dsp:spPr>
        <a:xfrm>
          <a:off x="2397647" y="1538287"/>
          <a:ext cx="479014" cy="1029881"/>
        </a:xfrm>
        <a:custGeom>
          <a:avLst/>
          <a:gdLst/>
          <a:ahLst/>
          <a:cxnLst/>
          <a:rect l="0" t="0" r="0" b="0"/>
          <a:pathLst>
            <a:path>
              <a:moveTo>
                <a:pt x="0" y="0"/>
              </a:moveTo>
              <a:lnTo>
                <a:pt x="239507" y="0"/>
              </a:lnTo>
              <a:lnTo>
                <a:pt x="239507" y="1029881"/>
              </a:lnTo>
              <a:lnTo>
                <a:pt x="479014" y="10298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F8010B-B178-4F6B-942F-1724A05D654B}">
      <dsp:nvSpPr>
        <dsp:cNvPr id="0" name=""/>
        <dsp:cNvSpPr/>
      </dsp:nvSpPr>
      <dsp:spPr>
        <a:xfrm>
          <a:off x="2397647" y="1492567"/>
          <a:ext cx="479014" cy="91440"/>
        </a:xfrm>
        <a:custGeom>
          <a:avLst/>
          <a:gdLst/>
          <a:ahLst/>
          <a:cxnLst/>
          <a:rect l="0" t="0" r="0" b="0"/>
          <a:pathLst>
            <a:path>
              <a:moveTo>
                <a:pt x="0" y="45720"/>
              </a:moveTo>
              <a:lnTo>
                <a:pt x="479014"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D7466-C5C9-4BCF-AE22-76BE5394D40A}">
      <dsp:nvSpPr>
        <dsp:cNvPr id="0" name=""/>
        <dsp:cNvSpPr/>
      </dsp:nvSpPr>
      <dsp:spPr>
        <a:xfrm>
          <a:off x="2397647" y="508406"/>
          <a:ext cx="479014" cy="1029881"/>
        </a:xfrm>
        <a:custGeom>
          <a:avLst/>
          <a:gdLst/>
          <a:ahLst/>
          <a:cxnLst/>
          <a:rect l="0" t="0" r="0" b="0"/>
          <a:pathLst>
            <a:path>
              <a:moveTo>
                <a:pt x="0" y="1029881"/>
              </a:moveTo>
              <a:lnTo>
                <a:pt x="239507" y="1029881"/>
              </a:lnTo>
              <a:lnTo>
                <a:pt x="239507" y="0"/>
              </a:lnTo>
              <a:lnTo>
                <a:pt x="4790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2D1281-D010-4893-960E-3335118037A6}">
      <dsp:nvSpPr>
        <dsp:cNvPr id="0" name=""/>
        <dsp:cNvSpPr/>
      </dsp:nvSpPr>
      <dsp:spPr>
        <a:xfrm>
          <a:off x="2575" y="1173038"/>
          <a:ext cx="2395072" cy="7304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a:t>面向用户</a:t>
          </a:r>
        </a:p>
      </dsp:txBody>
      <dsp:txXfrm>
        <a:off x="2575" y="1173038"/>
        <a:ext cx="2395072" cy="730497"/>
      </dsp:txXfrm>
    </dsp:sp>
    <dsp:sp modelId="{D7BB7473-4387-4B4E-95A1-927F78261E60}">
      <dsp:nvSpPr>
        <dsp:cNvPr id="0" name=""/>
        <dsp:cNvSpPr/>
      </dsp:nvSpPr>
      <dsp:spPr>
        <a:xfrm>
          <a:off x="2876662" y="143157"/>
          <a:ext cx="2395072" cy="7304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smtClean="0"/>
            <a:t>产品经理</a:t>
          </a:r>
          <a:endParaRPr lang="zh-CN" altLang="en-US" sz="4000" kern="1200"/>
        </a:p>
      </dsp:txBody>
      <dsp:txXfrm>
        <a:off x="2876662" y="143157"/>
        <a:ext cx="2395072" cy="730497"/>
      </dsp:txXfrm>
    </dsp:sp>
    <dsp:sp modelId="{94EA4EDB-552D-4A02-BBF9-B4DF9101805B}">
      <dsp:nvSpPr>
        <dsp:cNvPr id="0" name=""/>
        <dsp:cNvSpPr/>
      </dsp:nvSpPr>
      <dsp:spPr>
        <a:xfrm>
          <a:off x="2876662" y="1173038"/>
          <a:ext cx="2395072" cy="7304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smtClean="0"/>
            <a:t>开发人员</a:t>
          </a:r>
          <a:endParaRPr lang="zh-CN" altLang="en-US" sz="4000" kern="1200"/>
        </a:p>
      </dsp:txBody>
      <dsp:txXfrm>
        <a:off x="2876662" y="1173038"/>
        <a:ext cx="2395072" cy="730497"/>
      </dsp:txXfrm>
    </dsp:sp>
    <dsp:sp modelId="{B58EEA88-3AD1-4EF4-AE47-A883240345D2}">
      <dsp:nvSpPr>
        <dsp:cNvPr id="0" name=""/>
        <dsp:cNvSpPr/>
      </dsp:nvSpPr>
      <dsp:spPr>
        <a:xfrm>
          <a:off x="2876662" y="2202920"/>
          <a:ext cx="2395072" cy="7304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smtClean="0"/>
            <a:t>测试人员</a:t>
          </a:r>
          <a:endParaRPr lang="zh-CN" altLang="en-US" sz="4000" kern="1200"/>
        </a:p>
      </dsp:txBody>
      <dsp:txXfrm>
        <a:off x="2876662" y="2202920"/>
        <a:ext cx="2395072" cy="7304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2018/11/4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183169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3</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6</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7</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11</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13</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16</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18</a:t>
            </a:fld>
            <a:endParaRPr lang="zh-CN" altLang="en-US"/>
          </a:p>
        </p:txBody>
      </p:sp>
    </p:spTree>
    <p:extLst>
      <p:ext uri="{BB962C8B-B14F-4D97-AF65-F5344CB8AC3E}">
        <p14:creationId xmlns:p14="http://schemas.microsoft.com/office/powerpoint/2010/main" val="71791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8" name="矩形 7"/>
          <p:cNvSpPr/>
          <p:nvPr userDrawn="1"/>
        </p:nvSpPr>
        <p:spPr>
          <a:xfrm>
            <a:off x="6156176" y="4480756"/>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pPr/>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0" y="196280"/>
            <a:ext cx="2190351" cy="315475"/>
          </a:xfrm>
          <a:prstGeom prst="rect">
            <a:avLst/>
          </a:prstGeom>
          <a:noFill/>
        </p:spPr>
        <p:txBody>
          <a:bodyPr wrap="none" lIns="68584" tIns="34292" rIns="68584" bIns="34292" rtlCol="0">
            <a:spAutoFit/>
          </a:bodyPr>
          <a:lstStyle/>
          <a:p>
            <a:pPr defTabSz="685795"/>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1" y="520316"/>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cSld>
  <p:clrMapOvr>
    <a:masterClrMapping/>
  </p:clrMapOvr>
  <p:transition spd="med" advClick="0" advTm="0">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pPr/>
              <a:t>2018/11/4</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package" Target="../embeddings/Microsoft_Visio___32.vsdx"/><Relationship Id="rId7" Type="http://schemas.openxmlformats.org/officeDocument/2006/relationships/package" Target="../embeddings/Microsoft_Visio___54.vsd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package" Target="../embeddings/Microsoft_Visio___43.vsdx"/><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__65.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__2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cstate="screen">
            <a:extLst>
              <a:ext uri="{28A0092B-C50C-407E-A947-70E740481C1C}">
                <a14:useLocalDpi xmlns:a14="http://schemas.microsoft.com/office/drawing/2010/main" val="0"/>
              </a:ext>
            </a:extLst>
          </a:blip>
          <a:srcRect l="17632" r="49845" b="47264"/>
          <a:stretch>
            <a:fillRect/>
          </a:stretch>
        </p:blipFill>
        <p:spPr>
          <a:xfrm>
            <a:off x="6696236" y="0"/>
            <a:ext cx="2124236" cy="3616660"/>
          </a:xfrm>
          <a:prstGeom prst="rect">
            <a:avLst/>
          </a:prstGeom>
        </p:spPr>
      </p:pic>
      <p:sp>
        <p:nvSpPr>
          <p:cNvPr id="6" name="PA_文本框 6"/>
          <p:cNvSpPr txBox="1"/>
          <p:nvPr>
            <p:custDataLst>
              <p:tags r:id="rId1"/>
            </p:custDataLst>
          </p:nvPr>
        </p:nvSpPr>
        <p:spPr>
          <a:xfrm>
            <a:off x="847096" y="1314145"/>
            <a:ext cx="5453096" cy="1865126"/>
          </a:xfrm>
          <a:prstGeom prst="rect">
            <a:avLst/>
          </a:prstGeom>
          <a:noFill/>
        </p:spPr>
        <p:txBody>
          <a:bodyPr wrap="none" rtlCol="0" anchor="ctr">
            <a:spAutoFit/>
          </a:bodyPr>
          <a:lstStyle/>
          <a:p>
            <a:pPr algn="ctr" fontAlgn="ctr"/>
            <a:r>
              <a:rPr lang="en-US" altLang="zh-CN" sz="3600"/>
              <a:t>SimpleScrum——</a:t>
            </a:r>
          </a:p>
          <a:p>
            <a:pPr algn="ctr" fontAlgn="ctr"/>
            <a:r>
              <a:rPr lang="zh-CN" altLang="en-US" sz="3600"/>
              <a:t>项目管理与动态评价系统</a:t>
            </a:r>
            <a:endParaRPr lang="zh-CN" altLang="en-US" sz="3600">
              <a:latin typeface="宋体" panose="02010600030101010101" pitchFamily="2" charset="-122"/>
              <a:ea typeface="宋体" panose="02010600030101010101" pitchFamily="2" charset="-122"/>
            </a:endParaRPr>
          </a:p>
          <a:p>
            <a:pPr>
              <a:lnSpc>
                <a:spcPct val="120000"/>
              </a:lnSpc>
            </a:pPr>
            <a:endParaRPr lang="zh-CN" altLang="en-US" sz="3600" b="1" dirty="0">
              <a:latin typeface="方正兰亭超细黑简体" panose="02000000000000000000" pitchFamily="2" charset="-122"/>
              <a:ea typeface="方正兰亭超细黑简体" panose="02000000000000000000" pitchFamily="2" charset="-122"/>
            </a:endParaRPr>
          </a:p>
        </p:txBody>
      </p:sp>
      <p:sp>
        <p:nvSpPr>
          <p:cNvPr id="7" name="PA_半闭框 7"/>
          <p:cNvSpPr/>
          <p:nvPr>
            <p:custDataLst>
              <p:tags r:id="rId2"/>
            </p:custDataLst>
          </p:nvPr>
        </p:nvSpPr>
        <p:spPr>
          <a:xfrm>
            <a:off x="575556" y="1136628"/>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9"/>
          <p:cNvSpPr txBox="1"/>
          <p:nvPr/>
        </p:nvSpPr>
        <p:spPr>
          <a:xfrm>
            <a:off x="772877" y="2754305"/>
            <a:ext cx="2800767" cy="646331"/>
          </a:xfrm>
          <a:prstGeom prst="rect">
            <a:avLst/>
          </a:prstGeom>
          <a:noFill/>
        </p:spPr>
        <p:txBody>
          <a:bodyPr wrap="none" rtlCol="0" anchor="ctr">
            <a:spAutoFit/>
          </a:bodyPr>
          <a:lstStyle/>
          <a:p>
            <a:r>
              <a:rPr lang="zh-CN" altLang="en-US" sz="1200"/>
              <a:t>组长、演讲人：李昱成</a:t>
            </a:r>
            <a:endParaRPr lang="en-US" altLang="zh-CN" sz="1200"/>
          </a:p>
          <a:p>
            <a:endParaRPr lang="en-US" altLang="zh-CN" sz="1200"/>
          </a:p>
          <a:p>
            <a:r>
              <a:rPr lang="zh-CN" altLang="en-US" sz="1200"/>
              <a:t>组员：连晓东、陈靖宇、王必权、雷昶</a:t>
            </a:r>
            <a:endParaRPr lang="zh-CN" altLang="en-US" sz="1200"/>
          </a:p>
        </p:txBody>
      </p:sp>
      <p:sp>
        <p:nvSpPr>
          <p:cNvPr id="12" name="PA_半闭框 7"/>
          <p:cNvSpPr/>
          <p:nvPr>
            <p:custDataLst>
              <p:tags r:id="rId3"/>
            </p:custDataLst>
          </p:nvPr>
        </p:nvSpPr>
        <p:spPr>
          <a:xfrm flipH="1" flipV="1">
            <a:off x="4472372" y="2076872"/>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2000" fill="hold"/>
                                        <p:tgtEl>
                                          <p:spTgt spid="7"/>
                                        </p:tgtEl>
                                        <p:attrNameLst>
                                          <p:attrName>ppt_x</p:attrName>
                                        </p:attrNameLst>
                                      </p:cBhvr>
                                      <p:tavLst>
                                        <p:tav tm="0">
                                          <p:val>
                                            <p:strVal val="0-#ppt_w/2"/>
                                          </p:val>
                                        </p:tav>
                                        <p:tav tm="100000">
                                          <p:val>
                                            <p:strVal val="#ppt_x"/>
                                          </p:val>
                                        </p:tav>
                                      </p:tavLst>
                                    </p:anim>
                                    <p:anim calcmode="lin" valueType="num">
                                      <p:cBhvr additive="base">
                                        <p:cTn id="17" dur="20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4500"/>
                            </p:stCondLst>
                            <p:childTnLst>
                              <p:par>
                                <p:cTn id="19" presetID="53" presetClass="entr" presetSubtype="16"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Effect transition="in" filter="fade">
                                      <p:cBhvr>
                                        <p:cTn id="23" dur="1000"/>
                                        <p:tgtEl>
                                          <p:spTgt spid="6"/>
                                        </p:tgtEl>
                                      </p:cBhvr>
                                    </p:animEffect>
                                  </p:childTnLst>
                                </p:cTn>
                              </p:par>
                            </p:childTnLst>
                          </p:cTn>
                        </p:par>
                        <p:par>
                          <p:cTn id="24" fill="hold">
                            <p:stCondLst>
                              <p:cond delay="5500"/>
                            </p:stCondLst>
                            <p:childTnLst>
                              <p:par>
                                <p:cTn id="25" presetID="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000" fill="hold"/>
                                        <p:tgtEl>
                                          <p:spTgt spid="12"/>
                                        </p:tgtEl>
                                        <p:attrNameLst>
                                          <p:attrName>ppt_x</p:attrName>
                                        </p:attrNameLst>
                                      </p:cBhvr>
                                      <p:tavLst>
                                        <p:tav tm="0">
                                          <p:val>
                                            <p:strVal val="1+#ppt_w/2"/>
                                          </p:val>
                                        </p:tav>
                                        <p:tav tm="100000">
                                          <p:val>
                                            <p:strVal val="#ppt_x"/>
                                          </p:val>
                                        </p:tav>
                                      </p:tavLst>
                                    </p:anim>
                                    <p:anim calcmode="lin" valueType="num">
                                      <p:cBhvr additive="base">
                                        <p:cTn id="28" dur="20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7500"/>
                            </p:stCondLst>
                            <p:childTnLst>
                              <p:par>
                                <p:cTn id="30" presetID="50" presetClass="entr" presetSubtype="0" decel="10000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1000" fill="hold"/>
                                        <p:tgtEl>
                                          <p:spTgt spid="9"/>
                                        </p:tgtEl>
                                        <p:attrNameLst>
                                          <p:attrName>ppt_w</p:attrName>
                                        </p:attrNameLst>
                                      </p:cBhvr>
                                      <p:tavLst>
                                        <p:tav tm="0">
                                          <p:val>
                                            <p:strVal val="#ppt_w+.3"/>
                                          </p:val>
                                        </p:tav>
                                        <p:tav tm="100000">
                                          <p:val>
                                            <p:strVal val="#ppt_w"/>
                                          </p:val>
                                        </p:tav>
                                      </p:tavLst>
                                    </p:anim>
                                    <p:anim calcmode="lin" valueType="num">
                                      <p:cBhvr>
                                        <p:cTn id="33" dur="1000" fill="hold"/>
                                        <p:tgtEl>
                                          <p:spTgt spid="9"/>
                                        </p:tgtEl>
                                        <p:attrNameLst>
                                          <p:attrName>ppt_h</p:attrName>
                                        </p:attrNameLst>
                                      </p:cBhvr>
                                      <p:tavLst>
                                        <p:tav tm="0">
                                          <p:val>
                                            <p:strVal val="#ppt_h"/>
                                          </p:val>
                                        </p:tav>
                                        <p:tav tm="100000">
                                          <p:val>
                                            <p:strVal val="#ppt_h"/>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9" grpId="0"/>
      <p:bldP spid="1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3267508630"/>
              </p:ext>
            </p:extLst>
          </p:nvPr>
        </p:nvGraphicFramePr>
        <p:xfrm>
          <a:off x="251520" y="1528428"/>
          <a:ext cx="5211763" cy="2887663"/>
        </p:xfrm>
        <a:graphic>
          <a:graphicData uri="http://schemas.openxmlformats.org/presentationml/2006/ole">
            <mc:AlternateContent xmlns:mc="http://schemas.openxmlformats.org/markup-compatibility/2006">
              <mc:Choice xmlns:v="urn:schemas-microsoft-com:vml" Requires="v">
                <p:oleObj spid="_x0000_s3104" r:id="rId3" imgW="5219735" imgH="2887996" progId="Visio.Drawing.15">
                  <p:embed/>
                </p:oleObj>
              </mc:Choice>
              <mc:Fallback>
                <p:oleObj r:id="rId3" imgW="5219735" imgH="2887996" progId="Visio.Drawing.15">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528428"/>
                        <a:ext cx="5211763" cy="288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346144423"/>
              </p:ext>
            </p:extLst>
          </p:nvPr>
        </p:nvGraphicFramePr>
        <p:xfrm>
          <a:off x="5976156" y="304292"/>
          <a:ext cx="2498725" cy="2179637"/>
        </p:xfrm>
        <a:graphic>
          <a:graphicData uri="http://schemas.openxmlformats.org/presentationml/2006/ole">
            <mc:AlternateContent xmlns:mc="http://schemas.openxmlformats.org/markup-compatibility/2006">
              <mc:Choice xmlns:v="urn:schemas-microsoft-com:vml" Requires="v">
                <p:oleObj spid="_x0000_s3105" r:id="rId5" imgW="2949046" imgH="2575356" progId="Visio.Drawing.15">
                  <p:embed/>
                </p:oleObj>
              </mc:Choice>
              <mc:Fallback>
                <p:oleObj r:id="rId5" imgW="2949046" imgH="2575356" progId="Visio.Drawing.1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156" y="304292"/>
                        <a:ext cx="2498725" cy="217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250885784"/>
              </p:ext>
            </p:extLst>
          </p:nvPr>
        </p:nvGraphicFramePr>
        <p:xfrm>
          <a:off x="5976156" y="2788568"/>
          <a:ext cx="2522538" cy="2225675"/>
        </p:xfrm>
        <a:graphic>
          <a:graphicData uri="http://schemas.openxmlformats.org/presentationml/2006/ole">
            <mc:AlternateContent xmlns:mc="http://schemas.openxmlformats.org/markup-compatibility/2006">
              <mc:Choice xmlns:v="urn:schemas-microsoft-com:vml" Requires="v">
                <p:oleObj spid="_x0000_s3106" r:id="rId7" imgW="2964357" imgH="2613534" progId="Visio.Drawing.15">
                  <p:embed/>
                </p:oleObj>
              </mc:Choice>
              <mc:Fallback>
                <p:oleObj r:id="rId7" imgW="2964357" imgH="2613534" progId="Visio.Drawing.15">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6156" y="2788568"/>
                        <a:ext cx="2522538" cy="222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33448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215516" y="457200"/>
            <a:ext cx="4271701" cy="584775"/>
          </a:xfrm>
          <a:prstGeom prst="rect">
            <a:avLst/>
          </a:prstGeom>
        </p:spPr>
        <p:txBody>
          <a:bodyPr wrap="square">
            <a:spAutoFit/>
          </a:bodyPr>
          <a:lstStyle/>
          <a:p>
            <a:pPr lvl="1"/>
            <a:r>
              <a:rPr lang="zh-CN" altLang="en-US" sz="3200" b="1" cap="small"/>
              <a:t>系统</a:t>
            </a:r>
            <a:r>
              <a:rPr lang="zh-CN" altLang="zh-CN" sz="3200" b="1" cap="small" smtClean="0"/>
              <a:t>模型</a:t>
            </a:r>
            <a:endParaRPr lang="zh-CN" altLang="zh-CN" sz="3200" b="1" cap="small"/>
          </a:p>
        </p:txBody>
      </p:sp>
      <p:grpSp>
        <p:nvGrpSpPr>
          <p:cNvPr id="17" name="组合 42"/>
          <p:cNvGrpSpPr>
            <a:grpSpLocks/>
          </p:cNvGrpSpPr>
          <p:nvPr/>
        </p:nvGrpSpPr>
        <p:grpSpPr bwMode="auto">
          <a:xfrm>
            <a:off x="179511" y="473277"/>
            <a:ext cx="550833" cy="552620"/>
            <a:chOff x="2307521" y="2283162"/>
            <a:chExt cx="551398" cy="551398"/>
          </a:xfrm>
        </p:grpSpPr>
        <p:sp>
          <p:nvSpPr>
            <p:cNvPr id="18" name="矩形 17"/>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9" name="五角星 18"/>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Tree>
    <p:extLst>
      <p:ext uri="{BB962C8B-B14F-4D97-AF65-F5344CB8AC3E}">
        <p14:creationId xmlns:p14="http://schemas.microsoft.com/office/powerpoint/2010/main" val="472770982"/>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20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Effect transition="in" filter="fade">
                                      <p:cBhvr>
                                        <p:cTn id="9"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smtClean="0">
                <a:solidFill>
                  <a:srgbClr val="093B5C"/>
                </a:solidFill>
                <a:latin typeface="方正兰亭超细黑简体" pitchFamily="2" charset="-122"/>
                <a:ea typeface="方正兰亭超细黑简体" pitchFamily="2" charset="-122"/>
              </a:rPr>
              <a:t>域模型</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smtClean="0">
                <a:solidFill>
                  <a:schemeClr val="tx1">
                    <a:lumMod val="50000"/>
                    <a:lumOff val="50000"/>
                  </a:schemeClr>
                </a:solidFill>
                <a:latin typeface="AgencyFB" panose="02000806040000020003" pitchFamily="2" charset="0"/>
                <a:ea typeface="微软雅黑" pitchFamily="34" charset="-122"/>
              </a:rPr>
              <a:t>3</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743908" y="304292"/>
            <a:ext cx="4495800" cy="4886325"/>
          </a:xfrm>
          <a:prstGeom prst="rect">
            <a:avLst/>
          </a:prstGeom>
          <a:noFill/>
          <a:ln>
            <a:noFill/>
          </a:ln>
        </p:spPr>
      </p:pic>
      <p:sp>
        <p:nvSpPr>
          <p:cNvPr id="5" name="矩形 4"/>
          <p:cNvSpPr/>
          <p:nvPr/>
        </p:nvSpPr>
        <p:spPr>
          <a:xfrm>
            <a:off x="215516" y="1186754"/>
            <a:ext cx="3312368" cy="1477328"/>
          </a:xfrm>
          <a:prstGeom prst="rect">
            <a:avLst/>
          </a:prstGeom>
        </p:spPr>
        <p:txBody>
          <a:bodyPr wrap="square">
            <a:spAutoFit/>
          </a:bodyPr>
          <a:lstStyle/>
          <a:p>
            <a:r>
              <a:rPr lang="en-US" altLang="zh-CN" smtClean="0"/>
              <a:t>       </a:t>
            </a:r>
            <a:r>
              <a:rPr lang="zh-CN" altLang="zh-CN" smtClean="0"/>
              <a:t>本</a:t>
            </a:r>
            <a:r>
              <a:rPr lang="zh-CN" altLang="zh-CN"/>
              <a:t>系统包含</a:t>
            </a:r>
            <a:r>
              <a:rPr lang="en-US" altLang="zh-CN"/>
              <a:t>4</a:t>
            </a:r>
            <a:r>
              <a:rPr lang="zh-CN" altLang="zh-CN"/>
              <a:t>个域对象：用户（项目经理，测试人员，开发人员），项目，项目由多个任务组成，每个任务可能会有</a:t>
            </a:r>
            <a:r>
              <a:rPr lang="en-US" altLang="zh-CN"/>
              <a:t>Bug</a:t>
            </a:r>
            <a:r>
              <a:rPr lang="zh-CN" altLang="zh-CN"/>
              <a:t>。</a:t>
            </a:r>
          </a:p>
        </p:txBody>
      </p:sp>
      <p:grpSp>
        <p:nvGrpSpPr>
          <p:cNvPr id="6" name="Group 1"/>
          <p:cNvGrpSpPr>
            <a:grpSpLocks/>
          </p:cNvGrpSpPr>
          <p:nvPr/>
        </p:nvGrpSpPr>
        <p:grpSpPr bwMode="auto">
          <a:xfrm>
            <a:off x="323528" y="1234463"/>
            <a:ext cx="236934" cy="237008"/>
            <a:chOff x="1066800" y="2209799"/>
            <a:chExt cx="315279" cy="315280"/>
          </a:xfrm>
        </p:grpSpPr>
        <p:sp>
          <p:nvSpPr>
            <p:cNvPr id="7"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50800" tIns="50800" rIns="50800" bIns="50800" anchor="ctr"/>
            <a:lstStyle/>
            <a:p>
              <a:pPr defTabSz="685783">
                <a:defRPr/>
              </a:pPr>
              <a:endParaRPr>
                <a:latin typeface="+mn-lt"/>
              </a:endParaRPr>
            </a:p>
          </p:txBody>
        </p:sp>
        <p:sp>
          <p:nvSpPr>
            <p:cNvPr id="8" name="Shape 797"/>
            <p:cNvSpPr>
              <a:spLocks/>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0" tIns="0" rIns="0" bIns="0"/>
            <a:lstStyle/>
            <a:p>
              <a:endParaRPr lang="zh-CN" altLang="en-US"/>
            </a:p>
          </p:txBody>
        </p:sp>
      </p:grpSp>
    </p:spTree>
    <p:extLst>
      <p:ext uri="{BB962C8B-B14F-4D97-AF65-F5344CB8AC3E}">
        <p14:creationId xmlns:p14="http://schemas.microsoft.com/office/powerpoint/2010/main" val="237369894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kern="100" smtClean="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Activity Diagrams</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smtClean="0">
                <a:solidFill>
                  <a:schemeClr val="tx1">
                    <a:lumMod val="50000"/>
                    <a:lumOff val="50000"/>
                  </a:schemeClr>
                </a:solidFill>
                <a:latin typeface="AgencyFB" panose="02000806040000020003" pitchFamily="2" charset="0"/>
                <a:ea typeface="微软雅黑" pitchFamily="34" charset="-122"/>
              </a:rPr>
              <a:t>4</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446819824\Desktop\系统设计\登录注册.png"/>
          <p:cNvPicPr/>
          <p:nvPr/>
        </p:nvPicPr>
        <p:blipFill>
          <a:blip r:embed="rId2">
            <a:extLst>
              <a:ext uri="{28A0092B-C50C-407E-A947-70E740481C1C}">
                <a14:useLocalDpi xmlns:a14="http://schemas.microsoft.com/office/drawing/2010/main" val="0"/>
              </a:ext>
            </a:extLst>
          </a:blip>
          <a:srcRect/>
          <a:stretch>
            <a:fillRect/>
          </a:stretch>
        </p:blipFill>
        <p:spPr bwMode="auto">
          <a:xfrm>
            <a:off x="71500" y="-163760"/>
            <a:ext cx="4284476" cy="5400600"/>
          </a:xfrm>
          <a:prstGeom prst="rect">
            <a:avLst/>
          </a:prstGeom>
          <a:noFill/>
          <a:ln>
            <a:noFill/>
          </a:ln>
        </p:spPr>
      </p:pic>
      <p:pic>
        <p:nvPicPr>
          <p:cNvPr id="5" name="图片 4" descr="C:\Users\446819824\Desktop\系统设计\新建项目.png"/>
          <p:cNvPicPr/>
          <p:nvPr/>
        </p:nvPicPr>
        <p:blipFill>
          <a:blip r:embed="rId3">
            <a:extLst>
              <a:ext uri="{28A0092B-C50C-407E-A947-70E740481C1C}">
                <a14:useLocalDpi xmlns:a14="http://schemas.microsoft.com/office/drawing/2010/main" val="0"/>
              </a:ext>
            </a:extLst>
          </a:blip>
          <a:srcRect/>
          <a:stretch>
            <a:fillRect/>
          </a:stretch>
        </p:blipFill>
        <p:spPr bwMode="auto">
          <a:xfrm>
            <a:off x="4355976" y="880356"/>
            <a:ext cx="4910532" cy="3636404"/>
          </a:xfrm>
          <a:prstGeom prst="rect">
            <a:avLst/>
          </a:prstGeom>
          <a:noFill/>
          <a:ln>
            <a:noFill/>
          </a:ln>
        </p:spPr>
      </p:pic>
      <p:sp>
        <p:nvSpPr>
          <p:cNvPr id="6" name="TextBox 5"/>
          <p:cNvSpPr txBox="1"/>
          <p:nvPr/>
        </p:nvSpPr>
        <p:spPr>
          <a:xfrm>
            <a:off x="5135972" y="253178"/>
            <a:ext cx="2232248" cy="369332"/>
          </a:xfrm>
          <a:prstGeom prst="rect">
            <a:avLst/>
          </a:prstGeom>
          <a:noFill/>
        </p:spPr>
        <p:txBody>
          <a:bodyPr wrap="square" rtlCol="0">
            <a:spAutoFit/>
          </a:bodyPr>
          <a:lstStyle/>
          <a:p>
            <a:r>
              <a:rPr lang="zh-CN" altLang="en-US" smtClean="0"/>
              <a:t>登录注册活动图</a:t>
            </a:r>
            <a:endParaRPr lang="zh-CN" altLang="en-US"/>
          </a:p>
        </p:txBody>
      </p:sp>
      <p:sp>
        <p:nvSpPr>
          <p:cNvPr id="7" name="TextBox 6"/>
          <p:cNvSpPr txBox="1"/>
          <p:nvPr/>
        </p:nvSpPr>
        <p:spPr>
          <a:xfrm>
            <a:off x="5004048" y="4651484"/>
            <a:ext cx="3024336" cy="369332"/>
          </a:xfrm>
          <a:prstGeom prst="rect">
            <a:avLst/>
          </a:prstGeom>
          <a:noFill/>
        </p:spPr>
        <p:txBody>
          <a:bodyPr wrap="square" rtlCol="0">
            <a:spAutoFit/>
          </a:bodyPr>
          <a:lstStyle/>
          <a:p>
            <a:r>
              <a:rPr lang="zh-CN" altLang="en-US" smtClean="0"/>
              <a:t>项目的建立和管理活动图</a:t>
            </a:r>
            <a:endParaRPr lang="zh-CN" altLang="en-US"/>
          </a:p>
        </p:txBody>
      </p:sp>
      <p:sp>
        <p:nvSpPr>
          <p:cNvPr id="10" name="虚尾箭头 9"/>
          <p:cNvSpPr/>
          <p:nvPr/>
        </p:nvSpPr>
        <p:spPr>
          <a:xfrm rot="9604513">
            <a:off x="4283968" y="450553"/>
            <a:ext cx="828092" cy="2857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右箭头 10"/>
          <p:cNvSpPr/>
          <p:nvPr/>
        </p:nvSpPr>
        <p:spPr>
          <a:xfrm rot="5400000" flipH="1">
            <a:off x="7673033" y="4493534"/>
            <a:ext cx="558597" cy="351950"/>
          </a:xfrm>
          <a:prstGeom prst="bentArrow">
            <a:avLst>
              <a:gd name="adj1" fmla="val 25000"/>
              <a:gd name="adj2" fmla="val 24511"/>
              <a:gd name="adj3" fmla="val 25000"/>
              <a:gd name="adj4" fmla="val 85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540379498"/>
      </p:ext>
    </p:extLst>
  </p:cSld>
  <p:clrMapOvr>
    <a:masterClrMapping/>
  </p:clrMapOvr>
  <p:transition spd="med" advClick="0" advTm="0">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446819824\Desktop\系统设计\任务流程.png"/>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27756"/>
            <a:ext cx="4572508" cy="5236840"/>
          </a:xfrm>
          <a:prstGeom prst="rect">
            <a:avLst/>
          </a:prstGeom>
          <a:noFill/>
          <a:ln>
            <a:noFill/>
          </a:ln>
        </p:spPr>
      </p:pic>
      <p:sp>
        <p:nvSpPr>
          <p:cNvPr id="5" name="TextBox 4"/>
          <p:cNvSpPr txBox="1"/>
          <p:nvPr/>
        </p:nvSpPr>
        <p:spPr>
          <a:xfrm>
            <a:off x="1295636" y="1833022"/>
            <a:ext cx="2376264" cy="369332"/>
          </a:xfrm>
          <a:prstGeom prst="rect">
            <a:avLst/>
          </a:prstGeom>
          <a:noFill/>
        </p:spPr>
        <p:txBody>
          <a:bodyPr wrap="square" rtlCol="0">
            <a:spAutoFit/>
          </a:bodyPr>
          <a:lstStyle/>
          <a:p>
            <a:r>
              <a:rPr lang="zh-CN" altLang="en-US" smtClean="0"/>
              <a:t>任务流程活动图</a:t>
            </a:r>
            <a:endParaRPr lang="zh-CN" altLang="en-US"/>
          </a:p>
        </p:txBody>
      </p:sp>
      <p:pic>
        <p:nvPicPr>
          <p:cNvPr id="6" name="图片占位符 2"/>
          <p:cNvPicPr>
            <a:picLocks noChangeAspect="1"/>
          </p:cNvPicPr>
          <p:nvPr/>
        </p:nvPicPr>
        <p:blipFill>
          <a:blip r:embed="rId3" cstate="print"/>
          <a:stretch>
            <a:fillRect/>
          </a:stretch>
        </p:blipFill>
        <p:spPr>
          <a:xfrm rot="19473986">
            <a:off x="217893" y="60626"/>
            <a:ext cx="1214890" cy="1768680"/>
          </a:xfrm>
          <a:prstGeom prst="rect">
            <a:avLst/>
          </a:prstGeom>
        </p:spPr>
      </p:pic>
    </p:spTree>
    <p:extLst>
      <p:ext uri="{BB962C8B-B14F-4D97-AF65-F5344CB8AC3E}">
        <p14:creationId xmlns:p14="http://schemas.microsoft.com/office/powerpoint/2010/main" val="4160800976"/>
      </p:ext>
    </p:extLst>
  </p:cSld>
  <p:clrMapOvr>
    <a:masterClrMapping/>
  </p:clrMapOvr>
  <p:transition spd="med" advClick="0" advTm="0">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kern="100" smtClean="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Multi-architeture</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5</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3069521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16654091"/>
              </p:ext>
            </p:extLst>
          </p:nvPr>
        </p:nvGraphicFramePr>
        <p:xfrm>
          <a:off x="1871700" y="1708448"/>
          <a:ext cx="4876800" cy="3170238"/>
        </p:xfrm>
        <a:graphic>
          <a:graphicData uri="http://schemas.openxmlformats.org/presentationml/2006/ole">
            <mc:AlternateContent xmlns:mc="http://schemas.openxmlformats.org/markup-compatibility/2006">
              <mc:Choice xmlns:v="urn:schemas-microsoft-com:vml" Requires="v">
                <p:oleObj spid="_x0000_s4106" r:id="rId3" imgW="2752857" imgH="2390802" progId="Visio.Drawing.15">
                  <p:embed/>
                </p:oleObj>
              </mc:Choice>
              <mc:Fallback>
                <p:oleObj r:id="rId3" imgW="2752857" imgH="239080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700" y="1708448"/>
                        <a:ext cx="4876800" cy="317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431540" y="160276"/>
            <a:ext cx="7740860" cy="1200329"/>
          </a:xfrm>
          <a:prstGeom prst="rect">
            <a:avLst/>
          </a:prstGeom>
        </p:spPr>
        <p:txBody>
          <a:bodyPr wrap="square">
            <a:spAutoFit/>
          </a:bodyPr>
          <a:lstStyle/>
          <a:p>
            <a:r>
              <a:rPr lang="en-US" altLang="zh-CN" smtClean="0"/>
              <a:t>         </a:t>
            </a:r>
            <a:r>
              <a:rPr lang="zh-CN" altLang="zh-CN" smtClean="0"/>
              <a:t>本</a:t>
            </a:r>
            <a:r>
              <a:rPr lang="zh-CN" altLang="zh-CN"/>
              <a:t>系统的层次架构图，采用前后端分离的基础架构：前端分为视图层和视图控制层，视图控制层向后端发送</a:t>
            </a:r>
            <a:r>
              <a:rPr lang="en-US" altLang="zh-CN"/>
              <a:t>ajax</a:t>
            </a:r>
            <a:r>
              <a:rPr lang="zh-CN" altLang="zh-CN"/>
              <a:t>请求，后端返回</a:t>
            </a:r>
            <a:r>
              <a:rPr lang="en-US" altLang="zh-CN"/>
              <a:t>Json</a:t>
            </a:r>
            <a:r>
              <a:rPr lang="zh-CN" altLang="zh-CN"/>
              <a:t>格式数据。后端分为控制层，服务层和数据访问层。控制层根据请求调用不同的服务，数据访问层实现对象关系映射。</a:t>
            </a:r>
          </a:p>
        </p:txBody>
      </p:sp>
    </p:spTree>
    <p:extLst>
      <p:ext uri="{BB962C8B-B14F-4D97-AF65-F5344CB8AC3E}">
        <p14:creationId xmlns:p14="http://schemas.microsoft.com/office/powerpoint/2010/main" val="661687017"/>
      </p:ext>
    </p:extLst>
  </p:cSld>
  <p:clrMapOvr>
    <a:masterClrMapping/>
  </p:clrMapOvr>
  <p:transition spd="med" advClick="0" advTm="0">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smtClean="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组织架构和角色架构</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smtClean="0">
                <a:solidFill>
                  <a:schemeClr val="tx1">
                    <a:lumMod val="50000"/>
                    <a:lumOff val="50000"/>
                  </a:schemeClr>
                </a:solidFill>
                <a:latin typeface="AgencyFB" panose="02000806040000020003" pitchFamily="2" charset="0"/>
                <a:ea typeface="微软雅黑" pitchFamily="34" charset="-122"/>
              </a:rPr>
              <a:t>6</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3397405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27" name="表格 26"/>
          <p:cNvGraphicFramePr>
            <a:graphicFrameLocks noGrp="1"/>
          </p:cNvGraphicFramePr>
          <p:nvPr>
            <p:extLst>
              <p:ext uri="{D42A27DB-BD31-4B8C-83A1-F6EECF244321}">
                <p14:modId xmlns:p14="http://schemas.microsoft.com/office/powerpoint/2010/main" val="2572555488"/>
              </p:ext>
            </p:extLst>
          </p:nvPr>
        </p:nvGraphicFramePr>
        <p:xfrm>
          <a:off x="1151620" y="457200"/>
          <a:ext cx="6912767" cy="4267755"/>
        </p:xfrm>
        <a:graphic>
          <a:graphicData uri="http://schemas.openxmlformats.org/drawingml/2006/table">
            <a:tbl>
              <a:tblPr firstRow="1" firstCol="1" bandRow="1">
                <a:tableStyleId>{F5AB1C69-6EDB-4FF4-983F-18BD219EF322}</a:tableStyleId>
              </a:tblPr>
              <a:tblGrid>
                <a:gridCol w="1208397"/>
                <a:gridCol w="1684892"/>
                <a:gridCol w="4019478"/>
              </a:tblGrid>
              <a:tr h="141407">
                <a:tc>
                  <a:txBody>
                    <a:bodyPr/>
                    <a:lstStyle/>
                    <a:p>
                      <a:pPr algn="ctr">
                        <a:spcAft>
                          <a:spcPts val="0"/>
                        </a:spcAft>
                      </a:pPr>
                      <a:r>
                        <a:rPr lang="zh-CN" sz="900" kern="100">
                          <a:effectLst/>
                        </a:rPr>
                        <a:t>职能部门</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sz="900" kern="100">
                          <a:effectLst/>
                        </a:rPr>
                        <a:t>人员</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sz="900" kern="100">
                          <a:effectLst/>
                        </a:rPr>
                        <a:t>职责</a:t>
                      </a:r>
                      <a:endParaRPr lang="zh-CN" sz="900" kern="100">
                        <a:effectLst/>
                        <a:latin typeface="Calibri"/>
                        <a:ea typeface="宋体"/>
                        <a:cs typeface="Times New Roman"/>
                      </a:endParaRPr>
                    </a:p>
                  </a:txBody>
                  <a:tcPr marL="50182" marR="50182" marT="0" marB="0" anchor="ctr"/>
                </a:tc>
              </a:tr>
              <a:tr h="707031">
                <a:tc>
                  <a:txBody>
                    <a:bodyPr/>
                    <a:lstStyle/>
                    <a:p>
                      <a:pPr algn="ctr">
                        <a:spcAft>
                          <a:spcPts val="0"/>
                        </a:spcAft>
                      </a:pPr>
                      <a:r>
                        <a:rPr lang="zh-CN" sz="900" kern="100">
                          <a:effectLst/>
                        </a:rPr>
                        <a:t>产品经理</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sz="900" kern="100">
                          <a:effectLst/>
                        </a:rPr>
                        <a:t>李昱成</a:t>
                      </a:r>
                      <a:endParaRPr lang="zh-CN" sz="900" kern="100">
                        <a:effectLst/>
                        <a:latin typeface="Calibri"/>
                        <a:ea typeface="宋体"/>
                        <a:cs typeface="Times New Roman"/>
                      </a:endParaRPr>
                    </a:p>
                  </a:txBody>
                  <a:tcPr marL="50182" marR="50182" marT="0" marB="0" anchor="ctr"/>
                </a:tc>
                <a:tc>
                  <a:txBody>
                    <a:bodyPr/>
                    <a:lstStyle/>
                    <a:p>
                      <a:pPr marL="342900" lvl="0" indent="-342900" algn="l">
                        <a:spcAft>
                          <a:spcPts val="0"/>
                        </a:spcAft>
                        <a:buFont typeface="+mj-lt"/>
                        <a:buAutoNum type="arabicPeriod"/>
                      </a:pPr>
                      <a:r>
                        <a:rPr lang="zh-CN" sz="900" kern="100">
                          <a:effectLst/>
                        </a:rPr>
                        <a:t>项目发布</a:t>
                      </a:r>
                    </a:p>
                    <a:p>
                      <a:pPr marL="342900" lvl="0" indent="-342900" algn="l">
                        <a:spcAft>
                          <a:spcPts val="0"/>
                        </a:spcAft>
                        <a:buFont typeface="+mj-lt"/>
                        <a:buAutoNum type="arabicPeriod"/>
                      </a:pPr>
                      <a:r>
                        <a:rPr lang="zh-CN" sz="900" kern="100">
                          <a:effectLst/>
                        </a:rPr>
                        <a:t>任务指派</a:t>
                      </a:r>
                    </a:p>
                    <a:p>
                      <a:pPr marL="342900" lvl="0" indent="-342900" algn="l">
                        <a:spcAft>
                          <a:spcPts val="0"/>
                        </a:spcAft>
                        <a:buFont typeface="+mj-lt"/>
                        <a:buAutoNum type="arabicPeriod"/>
                      </a:pPr>
                      <a:r>
                        <a:rPr lang="zh-CN" sz="900" kern="100">
                          <a:effectLst/>
                        </a:rPr>
                        <a:t>人员添加</a:t>
                      </a:r>
                    </a:p>
                    <a:p>
                      <a:pPr marL="342900" lvl="0" indent="-342900" algn="l">
                        <a:spcAft>
                          <a:spcPts val="0"/>
                        </a:spcAft>
                        <a:buFont typeface="+mj-lt"/>
                        <a:buAutoNum type="arabicPeriod"/>
                      </a:pPr>
                      <a:r>
                        <a:rPr lang="zh-CN" sz="900" kern="100">
                          <a:effectLst/>
                        </a:rPr>
                        <a:t>人员删除</a:t>
                      </a:r>
                    </a:p>
                    <a:p>
                      <a:pPr marL="342900" lvl="0" indent="-342900" algn="l">
                        <a:spcAft>
                          <a:spcPts val="0"/>
                        </a:spcAft>
                        <a:buFont typeface="+mj-lt"/>
                        <a:buAutoNum type="arabicPeriod"/>
                      </a:pPr>
                      <a:r>
                        <a:rPr lang="zh-CN" sz="900" kern="100">
                          <a:effectLst/>
                        </a:rPr>
                        <a:t>项目阶段验收</a:t>
                      </a:r>
                      <a:endParaRPr lang="zh-CN" sz="900" kern="100">
                        <a:effectLst/>
                        <a:latin typeface="Calibri"/>
                        <a:ea typeface="宋体"/>
                        <a:cs typeface="Times New Roman"/>
                      </a:endParaRPr>
                    </a:p>
                  </a:txBody>
                  <a:tcPr marL="50182" marR="50182" marT="0" marB="0" anchor="ctr"/>
                </a:tc>
              </a:tr>
              <a:tr h="565626">
                <a:tc>
                  <a:txBody>
                    <a:bodyPr/>
                    <a:lstStyle/>
                    <a:p>
                      <a:pPr algn="ctr">
                        <a:spcAft>
                          <a:spcPts val="0"/>
                        </a:spcAft>
                      </a:pPr>
                      <a:r>
                        <a:rPr lang="en-US" sz="900" kern="100">
                          <a:effectLst/>
                        </a:rPr>
                        <a:t>UI</a:t>
                      </a:r>
                      <a:r>
                        <a:rPr lang="zh-CN" sz="900" kern="100">
                          <a:effectLst/>
                        </a:rPr>
                        <a:t>设计师</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altLang="en-US" sz="900" kern="100" smtClean="0">
                          <a:effectLst/>
                          <a:latin typeface="Calibri"/>
                          <a:ea typeface="宋体"/>
                          <a:cs typeface="Times New Roman"/>
                        </a:rPr>
                        <a:t>连晓东</a:t>
                      </a:r>
                      <a:endParaRPr lang="zh-CN" sz="900" kern="100">
                        <a:effectLst/>
                        <a:latin typeface="Calibri"/>
                        <a:ea typeface="宋体"/>
                        <a:cs typeface="Times New Roman"/>
                      </a:endParaRPr>
                    </a:p>
                  </a:txBody>
                  <a:tcPr marL="50182" marR="50182" marT="0" marB="0" anchor="ctr"/>
                </a:tc>
                <a:tc>
                  <a:txBody>
                    <a:bodyPr/>
                    <a:lstStyle/>
                    <a:p>
                      <a:pPr algn="l">
                        <a:spcAft>
                          <a:spcPts val="0"/>
                        </a:spcAft>
                      </a:pPr>
                      <a:r>
                        <a:rPr lang="en-US" sz="900" kern="100">
                          <a:effectLst/>
                        </a:rPr>
                        <a:t>1. </a:t>
                      </a:r>
                      <a:r>
                        <a:rPr lang="zh-CN" sz="900" kern="100">
                          <a:effectLst/>
                        </a:rPr>
                        <a:t>负责软件界面的美术设计、创意工作和制作工作。</a:t>
                      </a:r>
                    </a:p>
                    <a:p>
                      <a:pPr algn="l">
                        <a:spcAft>
                          <a:spcPts val="0"/>
                        </a:spcAft>
                      </a:pPr>
                      <a:r>
                        <a:rPr lang="en-US" sz="900" kern="100">
                          <a:effectLst/>
                        </a:rPr>
                        <a:t>2. </a:t>
                      </a:r>
                      <a:r>
                        <a:rPr lang="zh-CN" sz="900" kern="100">
                          <a:effectLst/>
                        </a:rPr>
                        <a:t>根据各种相关软件的用户群，提出构思新颖、有高度吸引力的创意设计。</a:t>
                      </a:r>
                    </a:p>
                    <a:p>
                      <a:pPr algn="l">
                        <a:spcAft>
                          <a:spcPts val="0"/>
                        </a:spcAft>
                      </a:pPr>
                      <a:r>
                        <a:rPr lang="en-US" sz="900" kern="100">
                          <a:effectLst/>
                        </a:rPr>
                        <a:t>3. </a:t>
                      </a:r>
                      <a:r>
                        <a:rPr lang="zh-CN" sz="900" kern="100">
                          <a:effectLst/>
                        </a:rPr>
                        <a:t>对页面进行优化，使用户操作更趋于人性化。</a:t>
                      </a:r>
                      <a:endParaRPr lang="zh-CN" sz="900" kern="100">
                        <a:effectLst/>
                        <a:latin typeface="Calibri"/>
                        <a:ea typeface="宋体"/>
                        <a:cs typeface="Times New Roman"/>
                      </a:endParaRPr>
                    </a:p>
                  </a:txBody>
                  <a:tcPr marL="50182" marR="50182" marT="0" marB="0" anchor="ctr"/>
                </a:tc>
              </a:tr>
              <a:tr h="565626">
                <a:tc>
                  <a:txBody>
                    <a:bodyPr/>
                    <a:lstStyle/>
                    <a:p>
                      <a:pPr algn="ctr">
                        <a:spcAft>
                          <a:spcPts val="0"/>
                        </a:spcAft>
                      </a:pPr>
                      <a:r>
                        <a:rPr lang="zh-CN" sz="900" kern="100">
                          <a:effectLst/>
                        </a:rPr>
                        <a:t>测试员</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sz="900" kern="100">
                          <a:effectLst/>
                        </a:rPr>
                        <a:t>雷昶</a:t>
                      </a:r>
                      <a:endParaRPr lang="zh-CN" sz="900" kern="100">
                        <a:effectLst/>
                        <a:latin typeface="Calibri"/>
                        <a:ea typeface="宋体"/>
                        <a:cs typeface="Times New Roman"/>
                      </a:endParaRPr>
                    </a:p>
                  </a:txBody>
                  <a:tcPr marL="50182" marR="50182" marT="0" marB="0" anchor="ctr"/>
                </a:tc>
                <a:tc>
                  <a:txBody>
                    <a:bodyPr/>
                    <a:lstStyle/>
                    <a:p>
                      <a:pPr marL="342900" lvl="0" indent="-342900" algn="l">
                        <a:spcAft>
                          <a:spcPts val="0"/>
                        </a:spcAft>
                        <a:buFont typeface="+mj-lt"/>
                        <a:buAutoNum type="arabicPeriod"/>
                      </a:pPr>
                      <a:r>
                        <a:rPr lang="zh-CN" sz="900" kern="100">
                          <a:effectLst/>
                        </a:rPr>
                        <a:t>测试任务开始</a:t>
                      </a:r>
                    </a:p>
                    <a:p>
                      <a:pPr marL="342900" lvl="0" indent="-342900" algn="l">
                        <a:spcAft>
                          <a:spcPts val="0"/>
                        </a:spcAft>
                        <a:buFont typeface="+mj-lt"/>
                        <a:buAutoNum type="arabicPeriod"/>
                      </a:pPr>
                      <a:r>
                        <a:rPr lang="zh-CN" sz="900" kern="100">
                          <a:effectLst/>
                        </a:rPr>
                        <a:t>测试任务提交</a:t>
                      </a:r>
                    </a:p>
                    <a:p>
                      <a:pPr marL="342900" lvl="0" indent="-342900" algn="l">
                        <a:spcAft>
                          <a:spcPts val="0"/>
                        </a:spcAft>
                        <a:buFont typeface="+mj-lt"/>
                        <a:buAutoNum type="arabicPeriod"/>
                      </a:pPr>
                      <a:r>
                        <a:rPr lang="zh-CN" sz="900" kern="100">
                          <a:effectLst/>
                        </a:rPr>
                        <a:t>任务记录</a:t>
                      </a:r>
                    </a:p>
                    <a:p>
                      <a:pPr marL="342900" lvl="0" indent="-342900" algn="l">
                        <a:spcAft>
                          <a:spcPts val="0"/>
                        </a:spcAft>
                        <a:buFont typeface="+mj-lt"/>
                        <a:buAutoNum type="arabicPeriod"/>
                      </a:pPr>
                      <a:r>
                        <a:rPr lang="en-US" sz="900" kern="100">
                          <a:effectLst/>
                        </a:rPr>
                        <a:t>bug</a:t>
                      </a:r>
                      <a:r>
                        <a:rPr lang="zh-CN" sz="900" kern="100">
                          <a:effectLst/>
                        </a:rPr>
                        <a:t>提交</a:t>
                      </a:r>
                      <a:endParaRPr lang="zh-CN" sz="900" kern="100">
                        <a:effectLst/>
                        <a:latin typeface="Calibri"/>
                        <a:ea typeface="宋体"/>
                        <a:cs typeface="Times New Roman"/>
                      </a:endParaRPr>
                    </a:p>
                  </a:txBody>
                  <a:tcPr marL="50182" marR="50182" marT="0" marB="0" anchor="ctr"/>
                </a:tc>
              </a:tr>
              <a:tr h="565626">
                <a:tc>
                  <a:txBody>
                    <a:bodyPr/>
                    <a:lstStyle/>
                    <a:p>
                      <a:pPr algn="ctr">
                        <a:spcAft>
                          <a:spcPts val="0"/>
                        </a:spcAft>
                      </a:pPr>
                      <a:r>
                        <a:rPr lang="zh-CN" sz="900" kern="100">
                          <a:effectLst/>
                        </a:rPr>
                        <a:t>研发人员</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sz="900" kern="100">
                          <a:effectLst/>
                        </a:rPr>
                        <a:t>雷昶、王必权、连晓东、陈靖宇、李昱成</a:t>
                      </a:r>
                      <a:endParaRPr lang="zh-CN" sz="900" kern="100">
                        <a:effectLst/>
                        <a:latin typeface="Calibri"/>
                        <a:ea typeface="宋体"/>
                        <a:cs typeface="Times New Roman"/>
                      </a:endParaRPr>
                    </a:p>
                  </a:txBody>
                  <a:tcPr marL="50182" marR="50182" marT="0" marB="0" anchor="ctr"/>
                </a:tc>
                <a:tc>
                  <a:txBody>
                    <a:bodyPr/>
                    <a:lstStyle/>
                    <a:p>
                      <a:pPr marL="342900" lvl="0" indent="-342900" algn="l">
                        <a:spcAft>
                          <a:spcPts val="0"/>
                        </a:spcAft>
                        <a:buFont typeface="+mj-lt"/>
                        <a:buAutoNum type="arabicPeriod"/>
                      </a:pPr>
                      <a:r>
                        <a:rPr lang="zh-CN" sz="900" kern="100">
                          <a:effectLst/>
                        </a:rPr>
                        <a:t>测试任务开始</a:t>
                      </a:r>
                    </a:p>
                    <a:p>
                      <a:pPr marL="342900" lvl="0" indent="-342900" algn="l">
                        <a:spcAft>
                          <a:spcPts val="0"/>
                        </a:spcAft>
                        <a:buFont typeface="+mj-lt"/>
                        <a:buAutoNum type="arabicPeriod"/>
                      </a:pPr>
                      <a:r>
                        <a:rPr lang="zh-CN" sz="900" kern="100">
                          <a:effectLst/>
                        </a:rPr>
                        <a:t>开发任务提交</a:t>
                      </a:r>
                    </a:p>
                    <a:p>
                      <a:pPr marL="342900" lvl="0" indent="-342900" algn="l">
                        <a:spcAft>
                          <a:spcPts val="0"/>
                        </a:spcAft>
                        <a:buFont typeface="+mj-lt"/>
                        <a:buAutoNum type="arabicPeriod"/>
                      </a:pPr>
                      <a:r>
                        <a:rPr lang="zh-CN" sz="900" kern="100">
                          <a:effectLst/>
                        </a:rPr>
                        <a:t>任务记录</a:t>
                      </a:r>
                    </a:p>
                    <a:p>
                      <a:pPr marL="342900" lvl="0" indent="-342900" algn="l">
                        <a:spcAft>
                          <a:spcPts val="0"/>
                        </a:spcAft>
                        <a:buFont typeface="+mj-lt"/>
                        <a:buAutoNum type="arabicPeriod"/>
                      </a:pPr>
                      <a:r>
                        <a:rPr lang="en-US" sz="900" kern="100">
                          <a:effectLst/>
                        </a:rPr>
                        <a:t>bug</a:t>
                      </a:r>
                      <a:r>
                        <a:rPr lang="zh-CN" sz="900" kern="100">
                          <a:effectLst/>
                        </a:rPr>
                        <a:t>修复</a:t>
                      </a:r>
                      <a:endParaRPr lang="zh-CN" sz="900" kern="100">
                        <a:effectLst/>
                        <a:latin typeface="Calibri"/>
                        <a:ea typeface="宋体"/>
                        <a:cs typeface="Times New Roman"/>
                      </a:endParaRPr>
                    </a:p>
                  </a:txBody>
                  <a:tcPr marL="50182" marR="50182" marT="0" marB="0" anchor="ctr"/>
                </a:tc>
              </a:tr>
              <a:tr h="1298220">
                <a:tc>
                  <a:txBody>
                    <a:bodyPr/>
                    <a:lstStyle/>
                    <a:p>
                      <a:pPr algn="ctr">
                        <a:spcAft>
                          <a:spcPts val="0"/>
                        </a:spcAft>
                      </a:pPr>
                      <a:r>
                        <a:rPr lang="zh-CN" sz="900" kern="100">
                          <a:effectLst/>
                        </a:rPr>
                        <a:t>架构师</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sz="900" kern="100">
                          <a:effectLst/>
                        </a:rPr>
                        <a:t>王必权</a:t>
                      </a:r>
                      <a:endParaRPr lang="zh-CN" sz="900" kern="100">
                        <a:effectLst/>
                        <a:latin typeface="Calibri"/>
                        <a:ea typeface="宋体"/>
                        <a:cs typeface="Times New Roman"/>
                      </a:endParaRPr>
                    </a:p>
                  </a:txBody>
                  <a:tcPr marL="50182" marR="50182" marT="0" marB="0" anchor="ctr"/>
                </a:tc>
                <a:tc>
                  <a:txBody>
                    <a:bodyPr/>
                    <a:lstStyle/>
                    <a:p>
                      <a:pPr marL="342900" lvl="0" indent="-342900" algn="l">
                        <a:spcAft>
                          <a:spcPts val="0"/>
                        </a:spcAft>
                        <a:buFont typeface="+mj-lt"/>
                        <a:buAutoNum type="arabicPeriod"/>
                      </a:pPr>
                      <a:r>
                        <a:rPr lang="zh-CN" sz="900" kern="100">
                          <a:effectLst/>
                        </a:rPr>
                        <a:t>在需求阶段，软件架构师主要负责理解和管理非功能性系统需求。</a:t>
                      </a:r>
                    </a:p>
                    <a:p>
                      <a:pPr marL="342900" lvl="0" indent="-342900" algn="l">
                        <a:spcAft>
                          <a:spcPts val="0"/>
                        </a:spcAft>
                        <a:buFont typeface="+mj-lt"/>
                        <a:buAutoNum type="arabicPeriod"/>
                      </a:pPr>
                      <a:r>
                        <a:rPr lang="zh-CN" sz="900" kern="100">
                          <a:effectLst/>
                        </a:rPr>
                        <a:t>在软件设计阶段，架构师负责对整个软件体系结构、关键构件、接口和开发政策的设计。</a:t>
                      </a:r>
                    </a:p>
                    <a:p>
                      <a:pPr marL="342900" lvl="0" indent="-342900" algn="l">
                        <a:spcAft>
                          <a:spcPts val="0"/>
                        </a:spcAft>
                        <a:buFont typeface="+mj-lt"/>
                        <a:buAutoNum type="arabicPeriod"/>
                      </a:pPr>
                      <a:r>
                        <a:rPr lang="zh-CN" sz="900" kern="100">
                          <a:effectLst/>
                        </a:rPr>
                        <a:t>在编码阶段，架构师则成为详细设计者和代码编写者的顾问，并且经常性地要举行一些技术研讨会、技术培训班等。</a:t>
                      </a:r>
                    </a:p>
                    <a:p>
                      <a:pPr marL="342900" lvl="0" indent="-342900" algn="l">
                        <a:spcAft>
                          <a:spcPts val="0"/>
                        </a:spcAft>
                        <a:buFont typeface="+mj-lt"/>
                        <a:buAutoNum type="arabicPeriod"/>
                      </a:pPr>
                      <a:r>
                        <a:rPr lang="zh-CN" sz="900" kern="100">
                          <a:effectLst/>
                        </a:rPr>
                        <a:t>随着软件开始测试、集成和交付，集成和测试支持将成为软件架构师的工作重点。</a:t>
                      </a:r>
                      <a:endParaRPr lang="zh-CN" sz="900" kern="100">
                        <a:effectLst/>
                        <a:latin typeface="Calibri"/>
                        <a:ea typeface="宋体"/>
                        <a:cs typeface="Times New Roman"/>
                      </a:endParaRPr>
                    </a:p>
                  </a:txBody>
                  <a:tcPr marL="50182" marR="50182" marT="0" marB="0" anchor="ctr"/>
                </a:tc>
              </a:tr>
              <a:tr h="141407">
                <a:tc>
                  <a:txBody>
                    <a:bodyPr/>
                    <a:lstStyle/>
                    <a:p>
                      <a:pPr algn="ctr">
                        <a:spcAft>
                          <a:spcPts val="0"/>
                        </a:spcAft>
                      </a:pPr>
                      <a:r>
                        <a:rPr lang="zh-CN" sz="900" kern="100">
                          <a:effectLst/>
                        </a:rPr>
                        <a:t>技术顾问</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sz="900" kern="100">
                          <a:effectLst/>
                        </a:rPr>
                        <a:t>王必权</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sz="900" kern="100">
                          <a:effectLst/>
                        </a:rPr>
                        <a:t>向客户、部门新职工提供技术指导</a:t>
                      </a:r>
                      <a:endParaRPr lang="zh-CN" sz="900" kern="100">
                        <a:effectLst/>
                        <a:latin typeface="Calibri"/>
                        <a:ea typeface="宋体"/>
                        <a:cs typeface="Times New Roman"/>
                      </a:endParaRPr>
                    </a:p>
                  </a:txBody>
                  <a:tcPr marL="50182" marR="50182" marT="0" marB="0" anchor="ctr"/>
                </a:tc>
              </a:tr>
              <a:tr h="282812">
                <a:tc>
                  <a:txBody>
                    <a:bodyPr/>
                    <a:lstStyle/>
                    <a:p>
                      <a:pPr algn="ctr">
                        <a:spcAft>
                          <a:spcPts val="0"/>
                        </a:spcAft>
                      </a:pPr>
                      <a:r>
                        <a:rPr lang="zh-CN" sz="900" kern="100">
                          <a:effectLst/>
                        </a:rPr>
                        <a:t>数据库维护员</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altLang="en-US" sz="900" kern="100" smtClean="0">
                          <a:effectLst/>
                          <a:latin typeface="Calibri"/>
                          <a:ea typeface="宋体"/>
                          <a:cs typeface="Times New Roman"/>
                        </a:rPr>
                        <a:t>陈靖宇</a:t>
                      </a:r>
                      <a:endParaRPr lang="zh-CN" sz="900" kern="100">
                        <a:effectLst/>
                        <a:latin typeface="Calibri"/>
                        <a:ea typeface="宋体"/>
                        <a:cs typeface="Times New Roman"/>
                      </a:endParaRPr>
                    </a:p>
                  </a:txBody>
                  <a:tcPr marL="50182" marR="50182" marT="0" marB="0" anchor="ctr"/>
                </a:tc>
                <a:tc>
                  <a:txBody>
                    <a:bodyPr/>
                    <a:lstStyle/>
                    <a:p>
                      <a:pPr algn="ctr">
                        <a:spcAft>
                          <a:spcPts val="0"/>
                        </a:spcAft>
                      </a:pPr>
                      <a:r>
                        <a:rPr lang="zh-CN" sz="900" kern="100">
                          <a:effectLst/>
                        </a:rPr>
                        <a:t>数据库日常维护</a:t>
                      </a:r>
                      <a:endParaRPr lang="zh-CN" sz="900" kern="100">
                        <a:effectLst/>
                        <a:latin typeface="Calibri"/>
                        <a:ea typeface="宋体"/>
                        <a:cs typeface="Times New Roman"/>
                      </a:endParaRPr>
                    </a:p>
                  </a:txBody>
                  <a:tcPr marL="50182" marR="50182" marT="0" marB="0" anchor="ctr"/>
                </a:tc>
              </a:tr>
            </a:tbl>
          </a:graphicData>
        </a:graphic>
      </p:graphicFrame>
    </p:spTree>
    <p:extLst>
      <p:ext uri="{BB962C8B-B14F-4D97-AF65-F5344CB8AC3E}">
        <p14:creationId xmlns:p14="http://schemas.microsoft.com/office/powerpoint/2010/main" val="358365484"/>
      </p:ext>
    </p:extLst>
  </p:cSld>
  <p:clrMapOvr>
    <a:masterClrMapping/>
  </p:clrMapOvr>
  <p:transition spd="med" advClick="0" advTm="0">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a:spLocks/>
          </p:cNvSpPr>
          <p:nvPr/>
        </p:nvSpPr>
        <p:spPr bwMode="auto">
          <a:xfrm>
            <a:off x="1655676" y="1240396"/>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矩形 49"/>
          <p:cNvSpPr/>
          <p:nvPr/>
        </p:nvSpPr>
        <p:spPr>
          <a:xfrm>
            <a:off x="4499992" y="1342062"/>
            <a:ext cx="2977358" cy="330860"/>
          </a:xfrm>
          <a:prstGeom prst="rect">
            <a:avLst/>
          </a:prstGeom>
        </p:spPr>
        <p:txBody>
          <a:bodyPr wrap="square" lIns="68580" tIns="34290" rIns="68580" bIns="34290">
            <a:spAutoFit/>
          </a:bodyPr>
          <a:lstStyle/>
          <a:p>
            <a:pPr>
              <a:defRPr/>
            </a:pPr>
            <a:r>
              <a:rPr lang="en-US" altLang="zh-CN" sz="1700" b="1" kern="100" dirty="0" smtClean="0">
                <a:latin typeface="Adobe 繁黑體 Std B" pitchFamily="34" charset="-128"/>
                <a:ea typeface="Adobe 繁黑體 Std B" pitchFamily="34" charset="-128"/>
                <a:cs typeface="Times New Roman" panose="02020603050405020304" pitchFamily="18" charset="0"/>
              </a:rPr>
              <a:t>01 </a:t>
            </a:r>
            <a:r>
              <a:rPr lang="en-US" altLang="zh-CN" sz="1700" b="1" kern="100" smtClean="0">
                <a:latin typeface="Adobe 繁黑體 Std B" pitchFamily="34" charset="-128"/>
                <a:ea typeface="Adobe 繁黑體 Std B" pitchFamily="34" charset="-128"/>
                <a:cs typeface="Times New Roman" panose="02020603050405020304" pitchFamily="18" charset="0"/>
              </a:rPr>
              <a:t>/ </a:t>
            </a:r>
            <a:r>
              <a:rPr lang="zh-CN" altLang="en-US" sz="1700" b="1" kern="100" smtClean="0">
                <a:latin typeface="Adobe 繁黑體 Std B" pitchFamily="34" charset="-128"/>
                <a:ea typeface="Adobe 繁黑體 Std B" pitchFamily="34" charset="-128"/>
                <a:cs typeface="Times New Roman" panose="02020603050405020304" pitchFamily="18" charset="0"/>
              </a:rPr>
              <a:t>需求描述</a:t>
            </a:r>
            <a:endParaRPr lang="zh-CN" altLang="zh-CN" sz="1700" b="1" kern="100" dirty="0">
              <a:latin typeface="Adobe 繁黑體 Std B" pitchFamily="34" charset="-128"/>
              <a:ea typeface="Adobe 繁黑體 Std B" pitchFamily="34" charset="-128"/>
              <a:cs typeface="Times New Roman" panose="02020603050405020304" pitchFamily="18" charset="0"/>
            </a:endParaRPr>
          </a:p>
        </p:txBody>
      </p:sp>
      <p:sp>
        <p:nvSpPr>
          <p:cNvPr id="51" name="矩形 50"/>
          <p:cNvSpPr/>
          <p:nvPr/>
        </p:nvSpPr>
        <p:spPr>
          <a:xfrm>
            <a:off x="4499992" y="1746754"/>
            <a:ext cx="2844315" cy="330860"/>
          </a:xfrm>
          <a:prstGeom prst="rect">
            <a:avLst/>
          </a:prstGeom>
        </p:spPr>
        <p:txBody>
          <a:bodyPr wrap="square" lIns="68580" tIns="34290" rIns="68580" bIns="34290">
            <a:spAutoFit/>
          </a:bodyPr>
          <a:lstStyle/>
          <a:p>
            <a:pPr>
              <a:defRPr/>
            </a:pPr>
            <a:r>
              <a:rPr lang="en-US" altLang="zh-CN" sz="1700" b="1" kern="100" dirty="0" smtClean="0">
                <a:latin typeface="Adobe 繁黑體 Std B" pitchFamily="34" charset="-128"/>
                <a:ea typeface="Adobe 繁黑體 Std B" pitchFamily="34" charset="-128"/>
                <a:cs typeface="Times New Roman" panose="02020603050405020304" pitchFamily="18" charset="0"/>
              </a:rPr>
              <a:t>02 </a:t>
            </a:r>
            <a:r>
              <a:rPr lang="en-US" altLang="zh-CN" sz="1700" b="1" kern="100" smtClean="0">
                <a:latin typeface="Adobe 繁黑體 Std B" pitchFamily="34" charset="-128"/>
                <a:ea typeface="Adobe 繁黑體 Std B" pitchFamily="34" charset="-128"/>
                <a:cs typeface="Times New Roman" panose="02020603050405020304" pitchFamily="18" charset="0"/>
              </a:rPr>
              <a:t>/ </a:t>
            </a:r>
            <a:r>
              <a:rPr lang="zh-CN" altLang="en-US" sz="1700" b="1" kern="100" smtClean="0">
                <a:latin typeface="Adobe 繁黑體 Std B" pitchFamily="34" charset="-128"/>
                <a:ea typeface="Adobe 繁黑體 Std B" pitchFamily="34" charset="-128"/>
                <a:cs typeface="Times New Roman" panose="02020603050405020304" pitchFamily="18" charset="0"/>
              </a:rPr>
              <a:t>业务模型和系统模型</a:t>
            </a:r>
            <a:endParaRPr lang="zh-CN" altLang="zh-CN" sz="1700" b="1" kern="100" dirty="0">
              <a:latin typeface="Adobe 繁黑體 Std B" pitchFamily="34" charset="-128"/>
              <a:ea typeface="Adobe 繁黑體 Std B" pitchFamily="34" charset="-128"/>
              <a:cs typeface="Times New Roman" panose="02020603050405020304" pitchFamily="18" charset="0"/>
            </a:endParaRPr>
          </a:p>
        </p:txBody>
      </p:sp>
      <p:sp>
        <p:nvSpPr>
          <p:cNvPr id="52" name="矩形 51"/>
          <p:cNvSpPr/>
          <p:nvPr/>
        </p:nvSpPr>
        <p:spPr>
          <a:xfrm>
            <a:off x="4499993" y="2151446"/>
            <a:ext cx="2720564" cy="330860"/>
          </a:xfrm>
          <a:prstGeom prst="rect">
            <a:avLst/>
          </a:prstGeom>
        </p:spPr>
        <p:txBody>
          <a:bodyPr wrap="square" lIns="68580" tIns="34290" rIns="68580" bIns="34290">
            <a:spAutoFit/>
          </a:bodyPr>
          <a:lstStyle/>
          <a:p>
            <a:pPr>
              <a:defRPr/>
            </a:pPr>
            <a:r>
              <a:rPr lang="en-US" altLang="zh-CN" sz="1700" b="1" kern="100" dirty="0" smtClean="0">
                <a:latin typeface="Adobe 繁黑體 Std B" pitchFamily="34" charset="-128"/>
                <a:ea typeface="Adobe 繁黑體 Std B" pitchFamily="34" charset="-128"/>
                <a:cs typeface="Times New Roman" panose="02020603050405020304" pitchFamily="18" charset="0"/>
              </a:rPr>
              <a:t>03 </a:t>
            </a:r>
            <a:r>
              <a:rPr lang="en-US" altLang="zh-CN" sz="1700" b="1" kern="100" smtClean="0">
                <a:latin typeface="Adobe 繁黑體 Std B" pitchFamily="34" charset="-128"/>
                <a:ea typeface="Adobe 繁黑體 Std B" pitchFamily="34" charset="-128"/>
                <a:cs typeface="Times New Roman" panose="02020603050405020304" pitchFamily="18" charset="0"/>
              </a:rPr>
              <a:t>/ </a:t>
            </a:r>
            <a:r>
              <a:rPr lang="zh-CN" altLang="en-US" sz="1700" b="1" kern="100" smtClean="0">
                <a:latin typeface="Adobe 繁黑體 Std B" pitchFamily="34" charset="-128"/>
                <a:ea typeface="Adobe 繁黑體 Std B" pitchFamily="34" charset="-128"/>
                <a:cs typeface="Times New Roman" panose="02020603050405020304" pitchFamily="18" charset="0"/>
              </a:rPr>
              <a:t>域模型</a:t>
            </a:r>
            <a:endParaRPr lang="zh-CN" altLang="zh-CN" sz="1700" b="1" kern="100" dirty="0">
              <a:latin typeface="Adobe 繁黑體 Std B" pitchFamily="34" charset="-128"/>
              <a:ea typeface="Adobe 繁黑體 Std B" pitchFamily="34" charset="-128"/>
              <a:cs typeface="Times New Roman" panose="02020603050405020304" pitchFamily="18" charset="0"/>
            </a:endParaRPr>
          </a:p>
        </p:txBody>
      </p:sp>
      <p:sp>
        <p:nvSpPr>
          <p:cNvPr id="53" name="矩形 52"/>
          <p:cNvSpPr/>
          <p:nvPr/>
        </p:nvSpPr>
        <p:spPr>
          <a:xfrm>
            <a:off x="4499992" y="2556138"/>
            <a:ext cx="2592287" cy="330860"/>
          </a:xfrm>
          <a:prstGeom prst="rect">
            <a:avLst/>
          </a:prstGeom>
        </p:spPr>
        <p:txBody>
          <a:bodyPr wrap="square" lIns="68580" tIns="34290" rIns="68580" bIns="34290">
            <a:spAutoFit/>
          </a:bodyPr>
          <a:lstStyle/>
          <a:p>
            <a:pPr>
              <a:defRPr/>
            </a:pPr>
            <a:r>
              <a:rPr lang="en-US" altLang="zh-CN" sz="1700" b="1" kern="100" dirty="0" smtClean="0">
                <a:latin typeface="Adobe 繁黑體 Std B" pitchFamily="34" charset="-128"/>
                <a:ea typeface="Adobe 繁黑體 Std B" pitchFamily="34" charset="-128"/>
                <a:cs typeface="Times New Roman" panose="02020603050405020304" pitchFamily="18" charset="0"/>
              </a:rPr>
              <a:t>04 </a:t>
            </a:r>
            <a:r>
              <a:rPr lang="en-US" altLang="zh-CN" sz="1700" b="1" kern="100" smtClean="0">
                <a:latin typeface="Adobe 繁黑體 Std B" pitchFamily="34" charset="-128"/>
                <a:ea typeface="Adobe 繁黑體 Std B" pitchFamily="34" charset="-128"/>
                <a:cs typeface="Times New Roman" panose="02020603050405020304" pitchFamily="18" charset="0"/>
              </a:rPr>
              <a:t>/ </a:t>
            </a:r>
            <a:r>
              <a:rPr lang="en-US" altLang="zh-CN" sz="1700" b="1" kern="100" smtClean="0">
                <a:latin typeface="Adobe 繁黑體 Std B" pitchFamily="34" charset="-128"/>
                <a:ea typeface="Adobe 繁黑體 Std B" pitchFamily="34" charset="-128"/>
                <a:cs typeface="Times New Roman" panose="02020603050405020304" pitchFamily="18" charset="0"/>
              </a:rPr>
              <a:t>Activity Diagrams</a:t>
            </a:r>
            <a:endParaRPr lang="zh-CN" altLang="zh-CN" sz="1700" b="1" kern="100" dirty="0">
              <a:latin typeface="Adobe 繁黑體 Std B" pitchFamily="34" charset="-128"/>
              <a:ea typeface="Adobe 繁黑體 Std B" pitchFamily="34" charset="-128"/>
              <a:cs typeface="Times New Roman" panose="02020603050405020304" pitchFamily="18" charset="0"/>
            </a:endParaRPr>
          </a:p>
        </p:txBody>
      </p:sp>
      <p:sp>
        <p:nvSpPr>
          <p:cNvPr id="15" name="Freeform 5"/>
          <p:cNvSpPr>
            <a:spLocks/>
          </p:cNvSpPr>
          <p:nvPr/>
        </p:nvSpPr>
        <p:spPr bwMode="auto">
          <a:xfrm>
            <a:off x="1403648" y="1600436"/>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32433" y="2191554"/>
            <a:ext cx="1663403" cy="761747"/>
          </a:xfrm>
          <a:prstGeom prst="rect">
            <a:avLst/>
          </a:prstGeom>
          <a:noFill/>
          <a:ln>
            <a:noFill/>
          </a:ln>
          <a:extLst/>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700" b="1" kern="0" dirty="0" smtClean="0">
                <a:solidFill>
                  <a:schemeClr val="bg1"/>
                </a:solidFill>
                <a:latin typeface="方正兰亭超细黑简体" pitchFamily="2" charset="-122"/>
                <a:ea typeface="方正兰亭超细黑简体" pitchFamily="2" charset="-122"/>
              </a:rPr>
              <a:t>目录</a:t>
            </a:r>
            <a:endParaRPr lang="en-US" altLang="zh-CN" sz="2700" b="1" kern="0" dirty="0" smtClean="0">
              <a:solidFill>
                <a:schemeClr val="bg1"/>
              </a:solidFill>
              <a:latin typeface="方正兰亭超细黑简体" pitchFamily="2" charset="-122"/>
              <a:ea typeface="方正兰亭超细黑简体" pitchFamily="2" charset="-122"/>
            </a:endParaRPr>
          </a:p>
          <a:p>
            <a:pPr algn="ctr">
              <a:defRPr/>
            </a:pPr>
            <a:r>
              <a:rPr lang="en-US" altLang="zh-CN" b="1" kern="0" dirty="0" smtClean="0">
                <a:solidFill>
                  <a:schemeClr val="bg1"/>
                </a:solidFill>
                <a:latin typeface="方正兰亭超细黑简体" pitchFamily="2" charset="-122"/>
                <a:ea typeface="方正兰亭超细黑简体" pitchFamily="2" charset="-122"/>
              </a:rPr>
              <a:t>CONTENTS</a:t>
            </a:r>
            <a:endParaRPr lang="en-US" altLang="ko-KR" b="1" kern="0" dirty="0">
              <a:solidFill>
                <a:schemeClr val="bg1"/>
              </a:solidFill>
              <a:latin typeface="方正兰亭超细黑简体" pitchFamily="2" charset="-122"/>
              <a:ea typeface="方正兰亭超细黑简体" pitchFamily="2" charset="-122"/>
            </a:endParaRPr>
          </a:p>
        </p:txBody>
      </p:sp>
      <p:sp>
        <p:nvSpPr>
          <p:cNvPr id="9" name="矩形 8"/>
          <p:cNvSpPr/>
          <p:nvPr/>
        </p:nvSpPr>
        <p:spPr>
          <a:xfrm>
            <a:off x="4499993" y="2961764"/>
            <a:ext cx="2592287" cy="330860"/>
          </a:xfrm>
          <a:prstGeom prst="rect">
            <a:avLst/>
          </a:prstGeom>
        </p:spPr>
        <p:txBody>
          <a:bodyPr wrap="square" lIns="68580" tIns="34290" rIns="68580" bIns="34290">
            <a:spAutoFit/>
          </a:bodyPr>
          <a:lstStyle/>
          <a:p>
            <a:pPr>
              <a:defRPr/>
            </a:pPr>
            <a:r>
              <a:rPr lang="en-US" altLang="zh-CN" sz="1700" b="1" kern="100" smtClean="0">
                <a:latin typeface="Adobe 繁黑體 Std B" pitchFamily="34" charset="-128"/>
                <a:ea typeface="Adobe 繁黑體 Std B" pitchFamily="34" charset="-128"/>
                <a:cs typeface="Times New Roman" panose="02020603050405020304" pitchFamily="18" charset="0"/>
              </a:rPr>
              <a:t>05 </a:t>
            </a:r>
            <a:r>
              <a:rPr lang="en-US" altLang="zh-CN" sz="1700" b="1" kern="100" smtClean="0">
                <a:latin typeface="Adobe 繁黑體 Std B" pitchFamily="34" charset="-128"/>
                <a:ea typeface="Adobe 繁黑體 Std B" pitchFamily="34" charset="-128"/>
                <a:cs typeface="Times New Roman" panose="02020603050405020304" pitchFamily="18" charset="0"/>
              </a:rPr>
              <a:t>/ </a:t>
            </a:r>
            <a:r>
              <a:rPr lang="en-US" altLang="zh-CN" sz="1700" b="1" kern="100" smtClean="0">
                <a:latin typeface="Adobe 繁黑體 Std B" pitchFamily="34" charset="-128"/>
                <a:ea typeface="Adobe 繁黑體 Std B" pitchFamily="34" charset="-128"/>
                <a:cs typeface="Times New Roman" panose="02020603050405020304" pitchFamily="18" charset="0"/>
              </a:rPr>
              <a:t>Multi-architecture</a:t>
            </a:r>
            <a:endParaRPr lang="zh-CN" altLang="zh-CN" sz="1700" b="1" kern="100" dirty="0">
              <a:latin typeface="Adobe 繁黑體 Std B" pitchFamily="34" charset="-128"/>
              <a:ea typeface="Adobe 繁黑體 Std B" pitchFamily="34" charset="-128"/>
              <a:cs typeface="Times New Roman" panose="02020603050405020304" pitchFamily="18" charset="0"/>
            </a:endParaRPr>
          </a:p>
        </p:txBody>
      </p:sp>
      <p:sp>
        <p:nvSpPr>
          <p:cNvPr id="10" name="矩形 9"/>
          <p:cNvSpPr/>
          <p:nvPr/>
        </p:nvSpPr>
        <p:spPr>
          <a:xfrm>
            <a:off x="4499993" y="3364632"/>
            <a:ext cx="2592287" cy="330860"/>
          </a:xfrm>
          <a:prstGeom prst="rect">
            <a:avLst/>
          </a:prstGeom>
        </p:spPr>
        <p:txBody>
          <a:bodyPr wrap="square" lIns="68580" tIns="34290" rIns="68580" bIns="34290">
            <a:spAutoFit/>
          </a:bodyPr>
          <a:lstStyle/>
          <a:p>
            <a:pPr>
              <a:defRPr/>
            </a:pPr>
            <a:r>
              <a:rPr lang="en-US" altLang="zh-CN" sz="1700" b="1" kern="100" smtClean="0">
                <a:latin typeface="Adobe 繁黑體 Std B" pitchFamily="34" charset="-128"/>
                <a:ea typeface="Adobe 繁黑體 Std B" pitchFamily="34" charset="-128"/>
                <a:cs typeface="Times New Roman" panose="02020603050405020304" pitchFamily="18" charset="0"/>
              </a:rPr>
              <a:t>06 </a:t>
            </a:r>
            <a:r>
              <a:rPr lang="en-US" altLang="zh-CN" sz="1700" b="1" kern="100" smtClean="0">
                <a:latin typeface="Adobe 繁黑體 Std B" pitchFamily="34" charset="-128"/>
                <a:ea typeface="Adobe 繁黑體 Std B" pitchFamily="34" charset="-128"/>
                <a:cs typeface="Times New Roman" panose="02020603050405020304" pitchFamily="18" charset="0"/>
              </a:rPr>
              <a:t>/ </a:t>
            </a:r>
            <a:r>
              <a:rPr lang="zh-CN" altLang="en-US" sz="1700" b="1" kern="100">
                <a:latin typeface="Adobe 繁黑體 Std B" pitchFamily="34" charset="-128"/>
                <a:ea typeface="Adobe 繁黑體 Std B" pitchFamily="34" charset="-128"/>
                <a:cs typeface="Times New Roman" panose="02020603050405020304" pitchFamily="18" charset="0"/>
              </a:rPr>
              <a:t>组织</a:t>
            </a:r>
            <a:r>
              <a:rPr lang="zh-CN" altLang="en-US" sz="1700" b="1" kern="100" smtClean="0">
                <a:latin typeface="Adobe 繁黑體 Std B" pitchFamily="34" charset="-128"/>
                <a:ea typeface="Adobe 繁黑體 Std B" pitchFamily="34" charset="-128"/>
                <a:cs typeface="Times New Roman" panose="02020603050405020304" pitchFamily="18" charset="0"/>
              </a:rPr>
              <a:t>架构和角色架构</a:t>
            </a:r>
            <a:endParaRPr lang="zh-CN" altLang="zh-CN" sz="1700" b="1" kern="100" dirty="0">
              <a:latin typeface="Adobe 繁黑體 Std B" pitchFamily="34" charset="-128"/>
              <a:ea typeface="Adobe 繁黑體 Std B" pitchFamily="34" charset="-128"/>
              <a:cs typeface="Times New Roman" panose="02020603050405020304" pitchFamily="18" charset="0"/>
            </a:endParaRPr>
          </a:p>
        </p:txBody>
      </p:sp>
    </p:spTree>
    <p:extLst>
      <p:ext uri="{BB962C8B-B14F-4D97-AF65-F5344CB8AC3E}">
        <p14:creationId xmlns:p14="http://schemas.microsoft.com/office/powerpoint/2010/main" val="32169405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par>
                                <p:cTn id="10" presetID="6" presetClass="emph" presetSubtype="0" decel="100000" fill="hold" grpId="1" nodeType="withEffect">
                                  <p:stCondLst>
                                    <p:cond delay="200"/>
                                  </p:stCondLst>
                                  <p:childTnLst>
                                    <p:animScale>
                                      <p:cBhvr>
                                        <p:cTn id="11" dur="250" fill="hold"/>
                                        <p:tgtEl>
                                          <p:spTgt spid="15"/>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5"/>
                                        </p:tgtEl>
                                      </p:cBhvr>
                                      <p:by x="83000" y="83000"/>
                                    </p:animScale>
                                  </p:childTnLst>
                                </p:cTn>
                              </p:par>
                            </p:childTnLst>
                          </p:cTn>
                        </p:par>
                        <p:par>
                          <p:cTn id="14" fill="hold">
                            <p:stCondLst>
                              <p:cond delay="6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50" fill="hold"/>
                                        <p:tgtEl>
                                          <p:spTgt spid="13"/>
                                        </p:tgtEl>
                                        <p:attrNameLst>
                                          <p:attrName>ppt_w</p:attrName>
                                        </p:attrNameLst>
                                      </p:cBhvr>
                                      <p:tavLst>
                                        <p:tav tm="0">
                                          <p:val>
                                            <p:fltVal val="0"/>
                                          </p:val>
                                        </p:tav>
                                        <p:tav tm="100000">
                                          <p:val>
                                            <p:strVal val="#ppt_w"/>
                                          </p:val>
                                        </p:tav>
                                      </p:tavLst>
                                    </p:anim>
                                    <p:anim calcmode="lin" valueType="num">
                                      <p:cBhvr>
                                        <p:cTn id="18" dur="250" fill="hold"/>
                                        <p:tgtEl>
                                          <p:spTgt spid="13"/>
                                        </p:tgtEl>
                                        <p:attrNameLst>
                                          <p:attrName>ppt_h</p:attrName>
                                        </p:attrNameLst>
                                      </p:cBhvr>
                                      <p:tavLst>
                                        <p:tav tm="0">
                                          <p:val>
                                            <p:fltVal val="0"/>
                                          </p:val>
                                        </p:tav>
                                        <p:tav tm="100000">
                                          <p:val>
                                            <p:strVal val="#ppt_h"/>
                                          </p:val>
                                        </p:tav>
                                      </p:tavLst>
                                    </p:anim>
                                    <p:animEffect transition="in" filter="fade">
                                      <p:cBhvr>
                                        <p:cTn id="19" dur="250"/>
                                        <p:tgtEl>
                                          <p:spTgt spid="13"/>
                                        </p:tgtEl>
                                      </p:cBhvr>
                                    </p:animEffect>
                                  </p:childTnLst>
                                </p:cTn>
                              </p:par>
                              <p:par>
                                <p:cTn id="20" presetID="6" presetClass="emph" presetSubtype="0" decel="100000" fill="hold" grpId="1" nodeType="withEffect">
                                  <p:stCondLst>
                                    <p:cond delay="200"/>
                                  </p:stCondLst>
                                  <p:childTnLst>
                                    <p:animScale>
                                      <p:cBhvr>
                                        <p:cTn id="21" dur="250" fill="hold"/>
                                        <p:tgtEl>
                                          <p:spTgt spid="13"/>
                                        </p:tgtEl>
                                      </p:cBhvr>
                                      <p:by x="120000" y="120000"/>
                                    </p:animScale>
                                  </p:childTnLst>
                                </p:cTn>
                              </p:par>
                              <p:par>
                                <p:cTn id="22" presetID="6" presetClass="emph" presetSubtype="0" decel="100000" fill="hold" grpId="2" nodeType="withEffect">
                                  <p:stCondLst>
                                    <p:cond delay="400"/>
                                  </p:stCondLst>
                                  <p:childTnLst>
                                    <p:animScale>
                                      <p:cBhvr>
                                        <p:cTn id="23" dur="250" fill="hold"/>
                                        <p:tgtEl>
                                          <p:spTgt spid="13"/>
                                        </p:tgtEl>
                                      </p:cBhvr>
                                      <p:by x="83000" y="83000"/>
                                    </p:animScale>
                                  </p:childTnLst>
                                </p:cTn>
                              </p:par>
                              <p:par>
                                <p:cTn id="24" presetID="53" presetClass="entr" presetSubtype="16" fill="hold" grpId="0" nodeType="withEffect">
                                  <p:stCondLst>
                                    <p:cond delay="600"/>
                                  </p:stCondLst>
                                  <p:childTnLst>
                                    <p:set>
                                      <p:cBhvr>
                                        <p:cTn id="25" dur="1" fill="hold">
                                          <p:stCondLst>
                                            <p:cond delay="0"/>
                                          </p:stCondLst>
                                        </p:cTn>
                                        <p:tgtEl>
                                          <p:spTgt spid="45"/>
                                        </p:tgtEl>
                                        <p:attrNameLst>
                                          <p:attrName>style.visibility</p:attrName>
                                        </p:attrNameLst>
                                      </p:cBhvr>
                                      <p:to>
                                        <p:strVal val="visible"/>
                                      </p:to>
                                    </p:set>
                                    <p:anim calcmode="lin" valueType="num">
                                      <p:cBhvr>
                                        <p:cTn id="26" dur="250" fill="hold"/>
                                        <p:tgtEl>
                                          <p:spTgt spid="45"/>
                                        </p:tgtEl>
                                        <p:attrNameLst>
                                          <p:attrName>ppt_w</p:attrName>
                                        </p:attrNameLst>
                                      </p:cBhvr>
                                      <p:tavLst>
                                        <p:tav tm="0">
                                          <p:val>
                                            <p:fltVal val="0"/>
                                          </p:val>
                                        </p:tav>
                                        <p:tav tm="100000">
                                          <p:val>
                                            <p:strVal val="#ppt_w"/>
                                          </p:val>
                                        </p:tav>
                                      </p:tavLst>
                                    </p:anim>
                                    <p:anim calcmode="lin" valueType="num">
                                      <p:cBhvr>
                                        <p:cTn id="27" dur="250" fill="hold"/>
                                        <p:tgtEl>
                                          <p:spTgt spid="45"/>
                                        </p:tgtEl>
                                        <p:attrNameLst>
                                          <p:attrName>ppt_h</p:attrName>
                                        </p:attrNameLst>
                                      </p:cBhvr>
                                      <p:tavLst>
                                        <p:tav tm="0">
                                          <p:val>
                                            <p:fltVal val="0"/>
                                          </p:val>
                                        </p:tav>
                                        <p:tav tm="100000">
                                          <p:val>
                                            <p:strVal val="#ppt_h"/>
                                          </p:val>
                                        </p:tav>
                                      </p:tavLst>
                                    </p:anim>
                                    <p:animEffect transition="in" filter="fade">
                                      <p:cBhvr>
                                        <p:cTn id="28" dur="250"/>
                                        <p:tgtEl>
                                          <p:spTgt spid="45"/>
                                        </p:tgtEl>
                                      </p:cBhvr>
                                    </p:animEffect>
                                  </p:childTnLst>
                                </p:cTn>
                              </p:par>
                              <p:par>
                                <p:cTn id="29" presetID="6" presetClass="emph" presetSubtype="0" decel="100000" fill="hold" grpId="1" nodeType="withEffect">
                                  <p:stCondLst>
                                    <p:cond delay="800"/>
                                  </p:stCondLst>
                                  <p:childTnLst>
                                    <p:animScale>
                                      <p:cBhvr>
                                        <p:cTn id="30" dur="250" fill="hold"/>
                                        <p:tgtEl>
                                          <p:spTgt spid="45"/>
                                        </p:tgtEl>
                                      </p:cBhvr>
                                      <p:by x="120000" y="120000"/>
                                    </p:animScale>
                                  </p:childTnLst>
                                </p:cTn>
                              </p:par>
                              <p:par>
                                <p:cTn id="31" presetID="6" presetClass="emph" presetSubtype="0" decel="100000" fill="hold" grpId="2" nodeType="withEffect">
                                  <p:stCondLst>
                                    <p:cond delay="1000"/>
                                  </p:stCondLst>
                                  <p:childTnLst>
                                    <p:animScale>
                                      <p:cBhvr>
                                        <p:cTn id="32" dur="250" fill="hold"/>
                                        <p:tgtEl>
                                          <p:spTgt spid="45"/>
                                        </p:tgtEl>
                                      </p:cBhvr>
                                      <p:by x="83000" y="83000"/>
                                    </p:animScale>
                                  </p:childTnLst>
                                </p:cTn>
                              </p:par>
                            </p:childTnLst>
                          </p:cTn>
                        </p:par>
                        <p:par>
                          <p:cTn id="33" fill="hold">
                            <p:stCondLst>
                              <p:cond delay="1900"/>
                            </p:stCondLst>
                            <p:childTnLst>
                              <p:par>
                                <p:cTn id="34" presetID="50" presetClass="entr" presetSubtype="0" decel="100000" fill="hold" grpId="0" nodeType="afterEffect">
                                  <p:stCondLst>
                                    <p:cond delay="0"/>
                                  </p:stCondLst>
                                  <p:iterate type="lt">
                                    <p:tmPct val="10000"/>
                                  </p:iterate>
                                  <p:childTnLst>
                                    <p:set>
                                      <p:cBhvr>
                                        <p:cTn id="35" dur="1" fill="hold">
                                          <p:stCondLst>
                                            <p:cond delay="0"/>
                                          </p:stCondLst>
                                        </p:cTn>
                                        <p:tgtEl>
                                          <p:spTgt spid="50"/>
                                        </p:tgtEl>
                                        <p:attrNameLst>
                                          <p:attrName>style.visibility</p:attrName>
                                        </p:attrNameLst>
                                      </p:cBhvr>
                                      <p:to>
                                        <p:strVal val="visible"/>
                                      </p:to>
                                    </p:set>
                                    <p:anim calcmode="lin" valueType="num">
                                      <p:cBhvr>
                                        <p:cTn id="36" dur="100" fill="hold"/>
                                        <p:tgtEl>
                                          <p:spTgt spid="50"/>
                                        </p:tgtEl>
                                        <p:attrNameLst>
                                          <p:attrName>ppt_w</p:attrName>
                                        </p:attrNameLst>
                                      </p:cBhvr>
                                      <p:tavLst>
                                        <p:tav tm="0">
                                          <p:val>
                                            <p:strVal val="#ppt_w+.3"/>
                                          </p:val>
                                        </p:tav>
                                        <p:tav tm="100000">
                                          <p:val>
                                            <p:strVal val="#ppt_w"/>
                                          </p:val>
                                        </p:tav>
                                      </p:tavLst>
                                    </p:anim>
                                    <p:anim calcmode="lin" valueType="num">
                                      <p:cBhvr>
                                        <p:cTn id="37" dur="100" fill="hold"/>
                                        <p:tgtEl>
                                          <p:spTgt spid="50"/>
                                        </p:tgtEl>
                                        <p:attrNameLst>
                                          <p:attrName>ppt_h</p:attrName>
                                        </p:attrNameLst>
                                      </p:cBhvr>
                                      <p:tavLst>
                                        <p:tav tm="0">
                                          <p:val>
                                            <p:strVal val="#ppt_h"/>
                                          </p:val>
                                        </p:tav>
                                        <p:tav tm="100000">
                                          <p:val>
                                            <p:strVal val="#ppt_h"/>
                                          </p:val>
                                        </p:tav>
                                      </p:tavLst>
                                    </p:anim>
                                    <p:animEffect transition="in" filter="fade">
                                      <p:cBhvr>
                                        <p:cTn id="38" dur="100"/>
                                        <p:tgtEl>
                                          <p:spTgt spid="50"/>
                                        </p:tgtEl>
                                      </p:cBhvr>
                                    </p:animEffect>
                                  </p:childTnLst>
                                </p:cTn>
                              </p:par>
                            </p:childTnLst>
                          </p:cTn>
                        </p:par>
                        <p:par>
                          <p:cTn id="39" fill="hold">
                            <p:stCondLst>
                              <p:cond delay="2060"/>
                            </p:stCondLst>
                            <p:childTnLst>
                              <p:par>
                                <p:cTn id="40" presetID="50" presetClass="entr" presetSubtype="0" decel="100000" fill="hold" grpId="0" nodeType="afterEffect">
                                  <p:stCondLst>
                                    <p:cond delay="0"/>
                                  </p:stCondLst>
                                  <p:iterate type="lt">
                                    <p:tmPct val="10000"/>
                                  </p:iterate>
                                  <p:childTnLst>
                                    <p:set>
                                      <p:cBhvr>
                                        <p:cTn id="41" dur="1" fill="hold">
                                          <p:stCondLst>
                                            <p:cond delay="0"/>
                                          </p:stCondLst>
                                        </p:cTn>
                                        <p:tgtEl>
                                          <p:spTgt spid="51"/>
                                        </p:tgtEl>
                                        <p:attrNameLst>
                                          <p:attrName>style.visibility</p:attrName>
                                        </p:attrNameLst>
                                      </p:cBhvr>
                                      <p:to>
                                        <p:strVal val="visible"/>
                                      </p:to>
                                    </p:set>
                                    <p:anim calcmode="lin" valueType="num">
                                      <p:cBhvr>
                                        <p:cTn id="42" dur="100" fill="hold"/>
                                        <p:tgtEl>
                                          <p:spTgt spid="51"/>
                                        </p:tgtEl>
                                        <p:attrNameLst>
                                          <p:attrName>ppt_w</p:attrName>
                                        </p:attrNameLst>
                                      </p:cBhvr>
                                      <p:tavLst>
                                        <p:tav tm="0">
                                          <p:val>
                                            <p:strVal val="#ppt_w+.3"/>
                                          </p:val>
                                        </p:tav>
                                        <p:tav tm="100000">
                                          <p:val>
                                            <p:strVal val="#ppt_w"/>
                                          </p:val>
                                        </p:tav>
                                      </p:tavLst>
                                    </p:anim>
                                    <p:anim calcmode="lin" valueType="num">
                                      <p:cBhvr>
                                        <p:cTn id="43" dur="100" fill="hold"/>
                                        <p:tgtEl>
                                          <p:spTgt spid="51"/>
                                        </p:tgtEl>
                                        <p:attrNameLst>
                                          <p:attrName>ppt_h</p:attrName>
                                        </p:attrNameLst>
                                      </p:cBhvr>
                                      <p:tavLst>
                                        <p:tav tm="0">
                                          <p:val>
                                            <p:strVal val="#ppt_h"/>
                                          </p:val>
                                        </p:tav>
                                        <p:tav tm="100000">
                                          <p:val>
                                            <p:strVal val="#ppt_h"/>
                                          </p:val>
                                        </p:tav>
                                      </p:tavLst>
                                    </p:anim>
                                    <p:animEffect transition="in" filter="fade">
                                      <p:cBhvr>
                                        <p:cTn id="44" dur="100"/>
                                        <p:tgtEl>
                                          <p:spTgt spid="51"/>
                                        </p:tgtEl>
                                      </p:cBhvr>
                                    </p:animEffect>
                                  </p:childTnLst>
                                </p:cTn>
                              </p:par>
                            </p:childTnLst>
                          </p:cTn>
                        </p:par>
                        <p:par>
                          <p:cTn id="45" fill="hold">
                            <p:stCondLst>
                              <p:cond delay="2270"/>
                            </p:stCondLst>
                            <p:childTnLst>
                              <p:par>
                                <p:cTn id="46" presetID="50" presetClass="entr" presetSubtype="0" decel="100000" fill="hold" grpId="0" nodeType="afterEffect">
                                  <p:stCondLst>
                                    <p:cond delay="0"/>
                                  </p:stCondLst>
                                  <p:iterate type="lt">
                                    <p:tmPct val="10000"/>
                                  </p:iterate>
                                  <p:childTnLst>
                                    <p:set>
                                      <p:cBhvr>
                                        <p:cTn id="47" dur="1" fill="hold">
                                          <p:stCondLst>
                                            <p:cond delay="0"/>
                                          </p:stCondLst>
                                        </p:cTn>
                                        <p:tgtEl>
                                          <p:spTgt spid="52"/>
                                        </p:tgtEl>
                                        <p:attrNameLst>
                                          <p:attrName>style.visibility</p:attrName>
                                        </p:attrNameLst>
                                      </p:cBhvr>
                                      <p:to>
                                        <p:strVal val="visible"/>
                                      </p:to>
                                    </p:set>
                                    <p:anim calcmode="lin" valueType="num">
                                      <p:cBhvr>
                                        <p:cTn id="48" dur="100" fill="hold"/>
                                        <p:tgtEl>
                                          <p:spTgt spid="52"/>
                                        </p:tgtEl>
                                        <p:attrNameLst>
                                          <p:attrName>ppt_w</p:attrName>
                                        </p:attrNameLst>
                                      </p:cBhvr>
                                      <p:tavLst>
                                        <p:tav tm="0">
                                          <p:val>
                                            <p:strVal val="#ppt_w+.3"/>
                                          </p:val>
                                        </p:tav>
                                        <p:tav tm="100000">
                                          <p:val>
                                            <p:strVal val="#ppt_w"/>
                                          </p:val>
                                        </p:tav>
                                      </p:tavLst>
                                    </p:anim>
                                    <p:anim calcmode="lin" valueType="num">
                                      <p:cBhvr>
                                        <p:cTn id="49" dur="100" fill="hold"/>
                                        <p:tgtEl>
                                          <p:spTgt spid="52"/>
                                        </p:tgtEl>
                                        <p:attrNameLst>
                                          <p:attrName>ppt_h</p:attrName>
                                        </p:attrNameLst>
                                      </p:cBhvr>
                                      <p:tavLst>
                                        <p:tav tm="0">
                                          <p:val>
                                            <p:strVal val="#ppt_h"/>
                                          </p:val>
                                        </p:tav>
                                        <p:tav tm="100000">
                                          <p:val>
                                            <p:strVal val="#ppt_h"/>
                                          </p:val>
                                        </p:tav>
                                      </p:tavLst>
                                    </p:anim>
                                    <p:animEffect transition="in" filter="fade">
                                      <p:cBhvr>
                                        <p:cTn id="50" dur="100"/>
                                        <p:tgtEl>
                                          <p:spTgt spid="52"/>
                                        </p:tgtEl>
                                      </p:cBhvr>
                                    </p:animEffect>
                                  </p:childTnLst>
                                </p:cTn>
                              </p:par>
                            </p:childTnLst>
                          </p:cTn>
                        </p:par>
                        <p:par>
                          <p:cTn id="51" fill="hold">
                            <p:stCondLst>
                              <p:cond delay="2420"/>
                            </p:stCondLst>
                            <p:childTnLst>
                              <p:par>
                                <p:cTn id="52" presetID="50" presetClass="entr" presetSubtype="0" decel="100000" fill="hold" grpId="0" nodeType="afterEffect">
                                  <p:stCondLst>
                                    <p:cond delay="0"/>
                                  </p:stCondLst>
                                  <p:iterate type="lt">
                                    <p:tmPct val="10000"/>
                                  </p:iterate>
                                  <p:childTnLst>
                                    <p:set>
                                      <p:cBhvr>
                                        <p:cTn id="53" dur="1" fill="hold">
                                          <p:stCondLst>
                                            <p:cond delay="0"/>
                                          </p:stCondLst>
                                        </p:cTn>
                                        <p:tgtEl>
                                          <p:spTgt spid="53"/>
                                        </p:tgtEl>
                                        <p:attrNameLst>
                                          <p:attrName>style.visibility</p:attrName>
                                        </p:attrNameLst>
                                      </p:cBhvr>
                                      <p:to>
                                        <p:strVal val="visible"/>
                                      </p:to>
                                    </p:set>
                                    <p:anim calcmode="lin" valueType="num">
                                      <p:cBhvr>
                                        <p:cTn id="54" dur="100" fill="hold"/>
                                        <p:tgtEl>
                                          <p:spTgt spid="53"/>
                                        </p:tgtEl>
                                        <p:attrNameLst>
                                          <p:attrName>ppt_w</p:attrName>
                                        </p:attrNameLst>
                                      </p:cBhvr>
                                      <p:tavLst>
                                        <p:tav tm="0">
                                          <p:val>
                                            <p:strVal val="#ppt_w+.3"/>
                                          </p:val>
                                        </p:tav>
                                        <p:tav tm="100000">
                                          <p:val>
                                            <p:strVal val="#ppt_w"/>
                                          </p:val>
                                        </p:tav>
                                      </p:tavLst>
                                    </p:anim>
                                    <p:anim calcmode="lin" valueType="num">
                                      <p:cBhvr>
                                        <p:cTn id="55" dur="100" fill="hold"/>
                                        <p:tgtEl>
                                          <p:spTgt spid="53"/>
                                        </p:tgtEl>
                                        <p:attrNameLst>
                                          <p:attrName>ppt_h</p:attrName>
                                        </p:attrNameLst>
                                      </p:cBhvr>
                                      <p:tavLst>
                                        <p:tav tm="0">
                                          <p:val>
                                            <p:strVal val="#ppt_h"/>
                                          </p:val>
                                        </p:tav>
                                        <p:tav tm="100000">
                                          <p:val>
                                            <p:strVal val="#ppt_h"/>
                                          </p:val>
                                        </p:tav>
                                      </p:tavLst>
                                    </p:anim>
                                    <p:animEffect transition="in" filter="fade">
                                      <p:cBhvr>
                                        <p:cTn id="56" dur="100"/>
                                        <p:tgtEl>
                                          <p:spTgt spid="53"/>
                                        </p:tgtEl>
                                      </p:cBhvr>
                                    </p:animEffect>
                                  </p:childTnLst>
                                </p:cTn>
                              </p:par>
                            </p:childTnLst>
                          </p:cTn>
                        </p:par>
                        <p:par>
                          <p:cTn id="57" fill="hold">
                            <p:stCondLst>
                              <p:cond delay="2700"/>
                            </p:stCondLst>
                            <p:childTnLst>
                              <p:par>
                                <p:cTn id="58" presetID="50" presetClass="entr" presetSubtype="0" decel="100000" fill="hold" grpId="0" nodeType="afterEffect">
                                  <p:stCondLst>
                                    <p:cond delay="0"/>
                                  </p:stCondLst>
                                  <p:iterate type="lt">
                                    <p:tmPct val="10000"/>
                                  </p:iterate>
                                  <p:childTnLst>
                                    <p:set>
                                      <p:cBhvr>
                                        <p:cTn id="59" dur="1" fill="hold">
                                          <p:stCondLst>
                                            <p:cond delay="0"/>
                                          </p:stCondLst>
                                        </p:cTn>
                                        <p:tgtEl>
                                          <p:spTgt spid="9"/>
                                        </p:tgtEl>
                                        <p:attrNameLst>
                                          <p:attrName>style.visibility</p:attrName>
                                        </p:attrNameLst>
                                      </p:cBhvr>
                                      <p:to>
                                        <p:strVal val="visible"/>
                                      </p:to>
                                    </p:set>
                                    <p:anim calcmode="lin" valueType="num">
                                      <p:cBhvr>
                                        <p:cTn id="60" dur="100" fill="hold"/>
                                        <p:tgtEl>
                                          <p:spTgt spid="9"/>
                                        </p:tgtEl>
                                        <p:attrNameLst>
                                          <p:attrName>ppt_w</p:attrName>
                                        </p:attrNameLst>
                                      </p:cBhvr>
                                      <p:tavLst>
                                        <p:tav tm="0">
                                          <p:val>
                                            <p:strVal val="#ppt_w+.3"/>
                                          </p:val>
                                        </p:tav>
                                        <p:tav tm="100000">
                                          <p:val>
                                            <p:strVal val="#ppt_w"/>
                                          </p:val>
                                        </p:tav>
                                      </p:tavLst>
                                    </p:anim>
                                    <p:anim calcmode="lin" valueType="num">
                                      <p:cBhvr>
                                        <p:cTn id="61" dur="100" fill="hold"/>
                                        <p:tgtEl>
                                          <p:spTgt spid="9"/>
                                        </p:tgtEl>
                                        <p:attrNameLst>
                                          <p:attrName>ppt_h</p:attrName>
                                        </p:attrNameLst>
                                      </p:cBhvr>
                                      <p:tavLst>
                                        <p:tav tm="0">
                                          <p:val>
                                            <p:strVal val="#ppt_h"/>
                                          </p:val>
                                        </p:tav>
                                        <p:tav tm="100000">
                                          <p:val>
                                            <p:strVal val="#ppt_h"/>
                                          </p:val>
                                        </p:tav>
                                      </p:tavLst>
                                    </p:anim>
                                    <p:animEffect transition="in" filter="fade">
                                      <p:cBhvr>
                                        <p:cTn id="62" dur="100"/>
                                        <p:tgtEl>
                                          <p:spTgt spid="9"/>
                                        </p:tgtEl>
                                      </p:cBhvr>
                                    </p:animEffect>
                                  </p:childTnLst>
                                </p:cTn>
                              </p:par>
                            </p:childTnLst>
                          </p:cTn>
                        </p:par>
                        <p:par>
                          <p:cTn id="63" fill="hold">
                            <p:stCondLst>
                              <p:cond delay="3000"/>
                            </p:stCondLst>
                            <p:childTnLst>
                              <p:par>
                                <p:cTn id="64" presetID="50" presetClass="entr" presetSubtype="0" decel="100000" fill="hold" grpId="0" nodeType="afterEffect">
                                  <p:stCondLst>
                                    <p:cond delay="0"/>
                                  </p:stCondLst>
                                  <p:iterate type="lt">
                                    <p:tmPct val="10000"/>
                                  </p:iterate>
                                  <p:childTnLst>
                                    <p:set>
                                      <p:cBhvr>
                                        <p:cTn id="65" dur="1" fill="hold">
                                          <p:stCondLst>
                                            <p:cond delay="0"/>
                                          </p:stCondLst>
                                        </p:cTn>
                                        <p:tgtEl>
                                          <p:spTgt spid="10"/>
                                        </p:tgtEl>
                                        <p:attrNameLst>
                                          <p:attrName>style.visibility</p:attrName>
                                        </p:attrNameLst>
                                      </p:cBhvr>
                                      <p:to>
                                        <p:strVal val="visible"/>
                                      </p:to>
                                    </p:set>
                                    <p:anim calcmode="lin" valueType="num">
                                      <p:cBhvr>
                                        <p:cTn id="66" dur="100" fill="hold"/>
                                        <p:tgtEl>
                                          <p:spTgt spid="10"/>
                                        </p:tgtEl>
                                        <p:attrNameLst>
                                          <p:attrName>ppt_w</p:attrName>
                                        </p:attrNameLst>
                                      </p:cBhvr>
                                      <p:tavLst>
                                        <p:tav tm="0">
                                          <p:val>
                                            <p:strVal val="#ppt_w+.3"/>
                                          </p:val>
                                        </p:tav>
                                        <p:tav tm="100000">
                                          <p:val>
                                            <p:strVal val="#ppt_w"/>
                                          </p:val>
                                        </p:tav>
                                      </p:tavLst>
                                    </p:anim>
                                    <p:anim calcmode="lin" valueType="num">
                                      <p:cBhvr>
                                        <p:cTn id="67" dur="100" fill="hold"/>
                                        <p:tgtEl>
                                          <p:spTgt spid="10"/>
                                        </p:tgtEl>
                                        <p:attrNameLst>
                                          <p:attrName>ppt_h</p:attrName>
                                        </p:attrNameLst>
                                      </p:cBhvr>
                                      <p:tavLst>
                                        <p:tav tm="0">
                                          <p:val>
                                            <p:strVal val="#ppt_h"/>
                                          </p:val>
                                        </p:tav>
                                        <p:tav tm="100000">
                                          <p:val>
                                            <p:strVal val="#ppt_h"/>
                                          </p:val>
                                        </p:tav>
                                      </p:tavLst>
                                    </p:anim>
                                    <p:animEffect transition="in" filter="fade">
                                      <p:cBhvr>
                                        <p:cTn id="68" dur="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50" grpId="0"/>
      <p:bldP spid="51" grpId="0"/>
      <p:bldP spid="52" grpId="0"/>
      <p:bldP spid="53" grpId="0"/>
      <p:bldP spid="15" grpId="0" animBg="1"/>
      <p:bldP spid="15" grpId="1" animBg="1"/>
      <p:bldP spid="15" grpId="2" animBg="1"/>
      <p:bldP spid="45" grpId="0"/>
      <p:bldP spid="45" grpId="1"/>
      <p:bldP spid="45" grpId="2"/>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cstate="screen">
            <a:extLst>
              <a:ext uri="{28A0092B-C50C-407E-A947-70E740481C1C}">
                <a14:useLocalDpi xmlns:a14="http://schemas.microsoft.com/office/drawing/2010/main" val="0"/>
              </a:ext>
            </a:extLst>
          </a:blip>
          <a:srcRect l="17632" r="49845" b="47264"/>
          <a:stretch>
            <a:fillRect/>
          </a:stretch>
        </p:blipFill>
        <p:spPr>
          <a:xfrm>
            <a:off x="6192180" y="0"/>
            <a:ext cx="2124236" cy="3616660"/>
          </a:xfrm>
          <a:prstGeom prst="rect">
            <a:avLst/>
          </a:prstGeom>
        </p:spPr>
      </p:pic>
      <p:sp>
        <p:nvSpPr>
          <p:cNvPr id="6" name="PA_文本框 6"/>
          <p:cNvSpPr txBox="1"/>
          <p:nvPr>
            <p:custDataLst>
              <p:tags r:id="rId1"/>
            </p:custDataLst>
          </p:nvPr>
        </p:nvSpPr>
        <p:spPr>
          <a:xfrm>
            <a:off x="1511660" y="1942705"/>
            <a:ext cx="3897221" cy="844398"/>
          </a:xfrm>
          <a:prstGeom prst="rect">
            <a:avLst/>
          </a:prstGeom>
          <a:noFill/>
        </p:spPr>
        <p:txBody>
          <a:bodyPr wrap="none" rtlCol="0" anchor="ctr">
            <a:spAutoFit/>
          </a:bodyPr>
          <a:lstStyle/>
          <a:p>
            <a:pPr>
              <a:lnSpc>
                <a:spcPct val="120000"/>
              </a:lnSpc>
            </a:pPr>
            <a:r>
              <a:rPr lang="zh-CN" altLang="en-US" sz="4400" b="1" dirty="0" smtClean="0">
                <a:solidFill>
                  <a:schemeClr val="accent1"/>
                </a:solidFill>
                <a:latin typeface="方正兰亭超细黑简体" panose="02000000000000000000" pitchFamily="2" charset="-122"/>
                <a:ea typeface="方正兰亭超细黑简体" panose="02000000000000000000" pitchFamily="2" charset="-122"/>
              </a:rPr>
              <a:t>演讲</a:t>
            </a:r>
            <a:r>
              <a:rPr lang="zh-CN" altLang="en-US" sz="4400" b="1" smtClean="0">
                <a:solidFill>
                  <a:schemeClr val="accent1"/>
                </a:solidFill>
                <a:latin typeface="方正兰亭超细黑简体" panose="02000000000000000000" pitchFamily="2" charset="-122"/>
                <a:ea typeface="方正兰亭超细黑简体" panose="02000000000000000000" pitchFamily="2" charset="-122"/>
              </a:rPr>
              <a:t>完毕  </a:t>
            </a:r>
            <a:r>
              <a:rPr lang="zh-CN" altLang="en-US" sz="4400" b="1" smtClean="0">
                <a:solidFill>
                  <a:schemeClr val="accent1"/>
                </a:solidFill>
                <a:latin typeface="方正兰亭超细黑简体" panose="02000000000000000000" pitchFamily="2" charset="-122"/>
                <a:ea typeface="方正兰亭超细黑简体" panose="02000000000000000000" pitchFamily="2" charset="-122"/>
              </a:rPr>
              <a:t>谢谢</a:t>
            </a:r>
            <a:endParaRPr lang="zh-CN" altLang="en-US" sz="4400" b="1" dirty="0">
              <a:solidFill>
                <a:schemeClr val="accent1"/>
              </a:solidFill>
              <a:latin typeface="方正兰亭超细黑简体" panose="02000000000000000000" pitchFamily="2" charset="-122"/>
              <a:ea typeface="方正兰亭超细黑简体" panose="02000000000000000000" pitchFamily="2" charset="-122"/>
            </a:endParaRPr>
          </a:p>
        </p:txBody>
      </p:sp>
      <p:sp>
        <p:nvSpPr>
          <p:cNvPr id="7" name="PA_半闭框 7"/>
          <p:cNvSpPr/>
          <p:nvPr>
            <p:custDataLst>
              <p:tags r:id="rId2"/>
            </p:custDataLst>
          </p:nvPr>
        </p:nvSpPr>
        <p:spPr>
          <a:xfrm>
            <a:off x="1079612" y="166282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12" name="PA_半闭框 7"/>
          <p:cNvSpPr/>
          <p:nvPr>
            <p:custDataLst>
              <p:tags r:id="rId3"/>
            </p:custDataLst>
          </p:nvPr>
        </p:nvSpPr>
        <p:spPr>
          <a:xfrm flipH="1" flipV="1">
            <a:off x="3779912" y="2449257"/>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2000" fill="hold"/>
                                        <p:tgtEl>
                                          <p:spTgt spid="7"/>
                                        </p:tgtEl>
                                        <p:attrNameLst>
                                          <p:attrName>ppt_x</p:attrName>
                                        </p:attrNameLst>
                                      </p:cBhvr>
                                      <p:tavLst>
                                        <p:tav tm="0">
                                          <p:val>
                                            <p:strVal val="0-#ppt_w/2"/>
                                          </p:val>
                                        </p:tav>
                                        <p:tav tm="100000">
                                          <p:val>
                                            <p:strVal val="#ppt_x"/>
                                          </p:val>
                                        </p:tav>
                                      </p:tavLst>
                                    </p:anim>
                                    <p:anim calcmode="lin" valueType="num">
                                      <p:cBhvr additive="base">
                                        <p:cTn id="17" dur="20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4500"/>
                            </p:stCondLst>
                            <p:childTnLst>
                              <p:par>
                                <p:cTn id="19" presetID="53" presetClass="entr" presetSubtype="16"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Effect transition="in" filter="fade">
                                      <p:cBhvr>
                                        <p:cTn id="23" dur="1000"/>
                                        <p:tgtEl>
                                          <p:spTgt spid="6"/>
                                        </p:tgtEl>
                                      </p:cBhvr>
                                    </p:animEffect>
                                  </p:childTnLst>
                                </p:cTn>
                              </p:par>
                            </p:childTnLst>
                          </p:cTn>
                        </p:par>
                        <p:par>
                          <p:cTn id="24" fill="hold">
                            <p:stCondLst>
                              <p:cond delay="5500"/>
                            </p:stCondLst>
                            <p:childTnLst>
                              <p:par>
                                <p:cTn id="25" presetID="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000" fill="hold"/>
                                        <p:tgtEl>
                                          <p:spTgt spid="12"/>
                                        </p:tgtEl>
                                        <p:attrNameLst>
                                          <p:attrName>ppt_x</p:attrName>
                                        </p:attrNameLst>
                                      </p:cBhvr>
                                      <p:tavLst>
                                        <p:tav tm="0">
                                          <p:val>
                                            <p:strVal val="1+#ppt_w/2"/>
                                          </p:val>
                                        </p:tav>
                                        <p:tav tm="100000">
                                          <p:val>
                                            <p:strVal val="#ppt_x"/>
                                          </p:val>
                                        </p:tav>
                                      </p:tavLst>
                                    </p:anim>
                                    <p:anim calcmode="lin" valueType="num">
                                      <p:cBhvr additive="base">
                                        <p:cTn id="28"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1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smtClean="0">
                <a:solidFill>
                  <a:srgbClr val="093B5C"/>
                </a:solidFill>
                <a:latin typeface="方正兰亭超细黑简体" pitchFamily="2" charset="-122"/>
                <a:ea typeface="方正兰亭超细黑简体" pitchFamily="2" charset="-122"/>
              </a:rPr>
              <a:t>需求描述</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smtClean="0">
                <a:solidFill>
                  <a:schemeClr val="tx1">
                    <a:lumMod val="50000"/>
                    <a:lumOff val="50000"/>
                  </a:schemeClr>
                </a:solidFill>
                <a:latin typeface="AgencyFB" panose="02000806040000020003" pitchFamily="2" charset="0"/>
                <a:ea typeface="微软雅黑" pitchFamily="34" charset="-122"/>
              </a:rPr>
              <a:t>1</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583" y="3688668"/>
            <a:ext cx="8100900" cy="1077218"/>
          </a:xfrm>
          <a:prstGeom prst="rect">
            <a:avLst/>
          </a:prstGeom>
          <a:noFill/>
        </p:spPr>
        <p:txBody>
          <a:bodyPr wrap="square" rtlCol="0">
            <a:spAutoFit/>
          </a:bodyPr>
          <a:lstStyle/>
          <a:p>
            <a:r>
              <a:rPr lang="en-US" altLang="zh-CN" sz="1600">
                <a:latin typeface="+mn-ea"/>
              </a:rPr>
              <a:t> </a:t>
            </a:r>
            <a:r>
              <a:rPr lang="en-US" altLang="zh-CN" sz="1600" smtClean="0">
                <a:latin typeface="+mn-ea"/>
              </a:rPr>
              <a:t>   </a:t>
            </a:r>
            <a:r>
              <a:rPr lang="zh-CN" altLang="en-US" sz="1600" smtClean="0">
                <a:latin typeface="+mn-ea"/>
              </a:rPr>
              <a:t>提供一个给工程项目人员使用的项目管理和动态评价的系统，</a:t>
            </a:r>
            <a:r>
              <a:rPr lang="zh-CN" altLang="en-US" sz="1600">
                <a:latin typeface="+mn-ea"/>
              </a:rPr>
              <a:t>主要管理思想基于国际流行的敏捷项目管理方式</a:t>
            </a:r>
            <a:r>
              <a:rPr lang="en-US" altLang="zh-CN" sz="1600">
                <a:latin typeface="+mn-ea"/>
              </a:rPr>
              <a:t>——</a:t>
            </a:r>
            <a:r>
              <a:rPr lang="en-US" altLang="zh-CN" sz="1600" smtClean="0">
                <a:latin typeface="+mn-ea"/>
              </a:rPr>
              <a:t>Scrum</a:t>
            </a:r>
            <a:r>
              <a:rPr lang="zh-CN" altLang="en-US" sz="1600" smtClean="0">
                <a:latin typeface="+mn-ea"/>
              </a:rPr>
              <a:t>。</a:t>
            </a:r>
            <a:r>
              <a:rPr lang="zh-CN" altLang="en-US" sz="1600">
                <a:latin typeface="+mn-ea"/>
              </a:rPr>
              <a:t>将产品、项目、测试这三者的概念明确分开，产品人员、开发团队、测试人员，这三者分立，互相配合，又互相制约</a:t>
            </a:r>
            <a:r>
              <a:rPr lang="zh-CN" altLang="en-US" sz="1600">
                <a:latin typeface="+mn-ea"/>
              </a:rPr>
              <a:t>，</a:t>
            </a:r>
            <a:r>
              <a:rPr lang="zh-CN" altLang="en-US" sz="1600" smtClean="0">
                <a:latin typeface="+mn-ea"/>
              </a:rPr>
              <a:t>通过一系列任务来</a:t>
            </a:r>
            <a:r>
              <a:rPr lang="zh-CN" altLang="en-US" sz="1600">
                <a:latin typeface="+mn-ea"/>
              </a:rPr>
              <a:t>进行交相互动，最终通过项目拿到合格的产品。</a:t>
            </a:r>
            <a:endParaRPr lang="zh-CN" altLang="en-US" sz="1600">
              <a:latin typeface="+mn-ea"/>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1233"/>
            <a:ext cx="8601043" cy="3301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186782"/>
      </p:ext>
    </p:extLst>
  </p:cSld>
  <p:clrMapOvr>
    <a:masterClrMapping/>
  </p:clrMapOvr>
  <p:transition spd="med" advClick="0" advTm="0">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9932" y="2248508"/>
            <a:ext cx="4716215" cy="2725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446819824\Desktop\15413348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16" y="268288"/>
            <a:ext cx="8612652" cy="17448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2207" y="2500536"/>
            <a:ext cx="2988332" cy="1477328"/>
          </a:xfrm>
          <a:prstGeom prst="rect">
            <a:avLst/>
          </a:prstGeom>
          <a:noFill/>
        </p:spPr>
        <p:txBody>
          <a:bodyPr wrap="square" rtlCol="0">
            <a:spAutoFit/>
          </a:bodyPr>
          <a:lstStyle/>
          <a:p>
            <a:r>
              <a:rPr lang="zh-CN" altLang="en-US" smtClean="0"/>
              <a:t>        灵活的任务列表、看板和燃尽图等可以清晰地体现项目的进展和每个成员待完成或已完成的工作，从而动态地评价每一个项目。</a:t>
            </a:r>
            <a:endParaRPr lang="zh-CN" altLang="en-US"/>
          </a:p>
        </p:txBody>
      </p:sp>
    </p:spTree>
    <p:extLst>
      <p:ext uri="{BB962C8B-B14F-4D97-AF65-F5344CB8AC3E}">
        <p14:creationId xmlns:p14="http://schemas.microsoft.com/office/powerpoint/2010/main" val="2565239469"/>
      </p:ext>
    </p:extLst>
  </p:cSld>
  <p:clrMapOvr>
    <a:masterClrMapping/>
  </p:clrMapOvr>
  <p:transition spd="med" advClick="0" advTm="0">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a:graphicFrameLocks/>
          </p:cNvGraphicFramePr>
          <p:nvPr>
            <p:extLst>
              <p:ext uri="{D42A27DB-BD31-4B8C-83A1-F6EECF244321}">
                <p14:modId xmlns:p14="http://schemas.microsoft.com/office/powerpoint/2010/main" val="3551826233"/>
              </p:ext>
            </p:extLst>
          </p:nvPr>
        </p:nvGraphicFramePr>
        <p:xfrm>
          <a:off x="633936" y="517355"/>
          <a:ext cx="5274310" cy="3076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647564" y="3868688"/>
            <a:ext cx="7848872" cy="861774"/>
          </a:xfrm>
          <a:prstGeom prst="rect">
            <a:avLst/>
          </a:prstGeom>
          <a:noFill/>
        </p:spPr>
        <p:txBody>
          <a:bodyPr wrap="square" rtlCol="0">
            <a:spAutoFit/>
          </a:bodyPr>
          <a:lstStyle/>
          <a:p>
            <a:r>
              <a:rPr lang="en-US" altLang="zh-CN" sz="1600"/>
              <a:t> </a:t>
            </a:r>
            <a:r>
              <a:rPr lang="en-US" altLang="zh-CN" sz="1600" smtClean="0"/>
              <a:t>       </a:t>
            </a:r>
            <a:r>
              <a:rPr lang="zh-CN" altLang="zh-CN" sz="1600" smtClean="0"/>
              <a:t>整个</a:t>
            </a:r>
            <a:r>
              <a:rPr lang="zh-CN" altLang="zh-CN" sz="1600"/>
              <a:t>软件面向的用户分成三个部分，分别提供给不同的人员进行使用。以满足不同人员的特定需求，方便他们布置和完成任务。</a:t>
            </a:r>
          </a:p>
          <a:p>
            <a:endParaRPr lang="zh-CN" altLang="en-US"/>
          </a:p>
        </p:txBody>
      </p:sp>
    </p:spTree>
    <p:extLst>
      <p:ext uri="{BB962C8B-B14F-4D97-AF65-F5344CB8AC3E}">
        <p14:creationId xmlns:p14="http://schemas.microsoft.com/office/powerpoint/2010/main" val="2147614844"/>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smtClean="0">
                <a:solidFill>
                  <a:srgbClr val="093B5C"/>
                </a:solidFill>
                <a:latin typeface="方正兰亭超细黑简体" pitchFamily="2" charset="-122"/>
                <a:ea typeface="方正兰亭超细黑简体" pitchFamily="2" charset="-122"/>
              </a:rPr>
              <a:t>业务模型和系统模型</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smtClean="0">
                <a:solidFill>
                  <a:schemeClr val="tx1">
                    <a:lumMod val="50000"/>
                    <a:lumOff val="50000"/>
                  </a:schemeClr>
                </a:solidFill>
                <a:latin typeface="AgencyFB" panose="02000806040000020003" pitchFamily="2" charset="0"/>
                <a:ea typeface="微软雅黑" pitchFamily="34" charset="-122"/>
              </a:rPr>
              <a:t> 2</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itchFamily="34" charset="-122"/>
                <a:ea typeface="微软雅黑" pitchFamily="34" charset="-122"/>
              </a:rPr>
              <a:t>PART </a:t>
            </a:r>
            <a:r>
              <a:rPr lang="en-US" altLang="zh-CN" sz="1400" dirty="0" smtClean="0">
                <a:solidFill>
                  <a:schemeClr val="tx1">
                    <a:lumMod val="50000"/>
                    <a:lumOff val="50000"/>
                  </a:schemeClr>
                </a:solidFill>
                <a:latin typeface="微软雅黑" pitchFamily="34" charset="-122"/>
                <a:ea typeface="微软雅黑" pitchFamily="34" charset="-122"/>
              </a:rPr>
              <a:t>ONE</a:t>
            </a:r>
            <a:endParaRPr lang="zh-CN" altLang="en-US" sz="1400" dirty="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25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15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25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75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375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40"/>
          <p:cNvGrpSpPr/>
          <p:nvPr/>
        </p:nvGrpSpPr>
        <p:grpSpPr>
          <a:xfrm>
            <a:off x="94811" y="1880619"/>
            <a:ext cx="3249728" cy="2294239"/>
            <a:chOff x="-485775" y="2006497"/>
            <a:chExt cx="3249728" cy="2294239"/>
          </a:xfrm>
        </p:grpSpPr>
        <p:sp>
          <p:nvSpPr>
            <p:cNvPr id="5" name="Freeform 26"/>
            <p:cNvSpPr>
              <a:spLocks/>
            </p:cNvSpPr>
            <p:nvPr/>
          </p:nvSpPr>
          <p:spPr bwMode="auto">
            <a:xfrm>
              <a:off x="620480" y="2849204"/>
              <a:ext cx="386151" cy="357070"/>
            </a:xfrm>
            <a:custGeom>
              <a:avLst/>
              <a:gdLst>
                <a:gd name="T0" fmla="*/ 0 w 291"/>
                <a:gd name="T1" fmla="*/ 465917 h 269"/>
                <a:gd name="T2" fmla="*/ 342058 w 291"/>
                <a:gd name="T3" fmla="*/ 139579 h 269"/>
                <a:gd name="T4" fmla="*/ 572063 w 291"/>
                <a:gd name="T5" fmla="*/ 139579 h 269"/>
                <a:gd name="T6" fmla="*/ 418727 w 291"/>
                <a:gd name="T7" fmla="*/ 444292 h 269"/>
                <a:gd name="T8" fmla="*/ 161200 w 291"/>
                <a:gd name="T9" fmla="*/ 528826 h 269"/>
                <a:gd name="T10" fmla="*/ 0 w 291"/>
                <a:gd name="T11" fmla="*/ 465917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69">
                  <a:moveTo>
                    <a:pt x="0" y="237"/>
                  </a:moveTo>
                  <a:cubicBezTo>
                    <a:pt x="0" y="237"/>
                    <a:pt x="147" y="142"/>
                    <a:pt x="174" y="71"/>
                  </a:cubicBezTo>
                  <a:cubicBezTo>
                    <a:pt x="201" y="0"/>
                    <a:pt x="291" y="55"/>
                    <a:pt x="291" y="71"/>
                  </a:cubicBezTo>
                  <a:cubicBezTo>
                    <a:pt x="291" y="87"/>
                    <a:pt x="235" y="206"/>
                    <a:pt x="213" y="226"/>
                  </a:cubicBezTo>
                  <a:cubicBezTo>
                    <a:pt x="191" y="245"/>
                    <a:pt x="82" y="269"/>
                    <a:pt x="82" y="269"/>
                  </a:cubicBezTo>
                  <a:lnTo>
                    <a:pt x="0" y="237"/>
                  </a:lnTo>
                  <a:close/>
                </a:path>
              </a:pathLst>
            </a:custGeom>
            <a:solidFill>
              <a:srgbClr val="F3D2B0"/>
            </a:solidFill>
            <a:ln w="9525">
              <a:noFill/>
              <a:round/>
              <a:headEnd/>
              <a:tailEnd/>
            </a:ln>
          </p:spPr>
          <p:txBody>
            <a:bodyPr/>
            <a:lstStyle/>
            <a:p>
              <a:endParaRPr lang="zh-CN" altLang="en-US"/>
            </a:p>
          </p:txBody>
        </p:sp>
        <p:sp>
          <p:nvSpPr>
            <p:cNvPr id="6" name="Freeform 28"/>
            <p:cNvSpPr>
              <a:spLocks/>
            </p:cNvSpPr>
            <p:nvPr/>
          </p:nvSpPr>
          <p:spPr bwMode="auto">
            <a:xfrm>
              <a:off x="1393342" y="2636983"/>
              <a:ext cx="546672" cy="359877"/>
            </a:xfrm>
            <a:custGeom>
              <a:avLst/>
              <a:gdLst>
                <a:gd name="T0" fmla="*/ 699789 w 412"/>
                <a:gd name="T1" fmla="*/ 302876 h 271"/>
                <a:gd name="T2" fmla="*/ 226055 w 412"/>
                <a:gd name="T3" fmla="*/ 501515 h 271"/>
                <a:gd name="T4" fmla="*/ 31451 w 412"/>
                <a:gd name="T5" fmla="*/ 422846 h 271"/>
                <a:gd name="T6" fmla="*/ 112045 w 412"/>
                <a:gd name="T7" fmla="*/ 230107 h 271"/>
                <a:gd name="T8" fmla="*/ 583813 w 412"/>
                <a:gd name="T9" fmla="*/ 31468 h 271"/>
                <a:gd name="T10" fmla="*/ 778417 w 412"/>
                <a:gd name="T11" fmla="*/ 110137 h 271"/>
                <a:gd name="T12" fmla="*/ 699789 w 412"/>
                <a:gd name="T13" fmla="*/ 302876 h 2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 h="271">
                  <a:moveTo>
                    <a:pt x="356" y="154"/>
                  </a:moveTo>
                  <a:cubicBezTo>
                    <a:pt x="115" y="255"/>
                    <a:pt x="115" y="255"/>
                    <a:pt x="115" y="255"/>
                  </a:cubicBezTo>
                  <a:cubicBezTo>
                    <a:pt x="77" y="271"/>
                    <a:pt x="32" y="253"/>
                    <a:pt x="16" y="215"/>
                  </a:cubicBezTo>
                  <a:cubicBezTo>
                    <a:pt x="0" y="177"/>
                    <a:pt x="19" y="133"/>
                    <a:pt x="57" y="117"/>
                  </a:cubicBezTo>
                  <a:cubicBezTo>
                    <a:pt x="297" y="16"/>
                    <a:pt x="297" y="16"/>
                    <a:pt x="297" y="16"/>
                  </a:cubicBezTo>
                  <a:cubicBezTo>
                    <a:pt x="335" y="0"/>
                    <a:pt x="380" y="18"/>
                    <a:pt x="396" y="56"/>
                  </a:cubicBezTo>
                  <a:cubicBezTo>
                    <a:pt x="412" y="94"/>
                    <a:pt x="394" y="138"/>
                    <a:pt x="356" y="154"/>
                  </a:cubicBezTo>
                  <a:close/>
                </a:path>
              </a:pathLst>
            </a:custGeom>
            <a:solidFill>
              <a:srgbClr val="F3D2B0"/>
            </a:solidFill>
            <a:ln w="9525">
              <a:noFill/>
              <a:round/>
              <a:headEnd/>
              <a:tailEnd/>
            </a:ln>
          </p:spPr>
          <p:txBody>
            <a:bodyPr/>
            <a:lstStyle/>
            <a:p>
              <a:endParaRPr lang="zh-CN" altLang="en-US"/>
            </a:p>
          </p:txBody>
        </p:sp>
        <p:sp>
          <p:nvSpPr>
            <p:cNvPr id="7" name="Freeform 29"/>
            <p:cNvSpPr>
              <a:spLocks/>
            </p:cNvSpPr>
            <p:nvPr/>
          </p:nvSpPr>
          <p:spPr bwMode="auto">
            <a:xfrm>
              <a:off x="1463501" y="2801482"/>
              <a:ext cx="545550" cy="361000"/>
            </a:xfrm>
            <a:custGeom>
              <a:avLst/>
              <a:gdLst>
                <a:gd name="T0" fmla="*/ 698085 w 411"/>
                <a:gd name="T1" fmla="*/ 304670 h 272"/>
                <a:gd name="T2" fmla="*/ 224174 w 411"/>
                <a:gd name="T3" fmla="*/ 503196 h 272"/>
                <a:gd name="T4" fmla="*/ 31463 w 411"/>
                <a:gd name="T5" fmla="*/ 424572 h 272"/>
                <a:gd name="T6" fmla="*/ 110120 w 411"/>
                <a:gd name="T7" fmla="*/ 231942 h 272"/>
                <a:gd name="T8" fmla="*/ 584031 w 411"/>
                <a:gd name="T9" fmla="*/ 31450 h 272"/>
                <a:gd name="T10" fmla="*/ 776742 w 411"/>
                <a:gd name="T11" fmla="*/ 110074 h 272"/>
                <a:gd name="T12" fmla="*/ 698085 w 411"/>
                <a:gd name="T13" fmla="*/ 304670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5"/>
                  </a:moveTo>
                  <a:cubicBezTo>
                    <a:pt x="114" y="256"/>
                    <a:pt x="114" y="256"/>
                    <a:pt x="114" y="256"/>
                  </a:cubicBezTo>
                  <a:cubicBezTo>
                    <a:pt x="76" y="272"/>
                    <a:pt x="32" y="254"/>
                    <a:pt x="16" y="216"/>
                  </a:cubicBezTo>
                  <a:cubicBezTo>
                    <a:pt x="0" y="178"/>
                    <a:pt x="18" y="134"/>
                    <a:pt x="56" y="118"/>
                  </a:cubicBezTo>
                  <a:cubicBezTo>
                    <a:pt x="297" y="16"/>
                    <a:pt x="297" y="16"/>
                    <a:pt x="297" y="16"/>
                  </a:cubicBezTo>
                  <a:cubicBezTo>
                    <a:pt x="335" y="0"/>
                    <a:pt x="379" y="18"/>
                    <a:pt x="395" y="56"/>
                  </a:cubicBezTo>
                  <a:cubicBezTo>
                    <a:pt x="411" y="94"/>
                    <a:pt x="393" y="139"/>
                    <a:pt x="355" y="155"/>
                  </a:cubicBezTo>
                  <a:close/>
                </a:path>
              </a:pathLst>
            </a:custGeom>
            <a:solidFill>
              <a:srgbClr val="F3D2B0"/>
            </a:solidFill>
            <a:ln w="9525">
              <a:noFill/>
              <a:round/>
              <a:headEnd/>
              <a:tailEnd/>
            </a:ln>
          </p:spPr>
          <p:txBody>
            <a:bodyPr/>
            <a:lstStyle/>
            <a:p>
              <a:endParaRPr lang="zh-CN" altLang="en-US"/>
            </a:p>
          </p:txBody>
        </p:sp>
        <p:sp>
          <p:nvSpPr>
            <p:cNvPr id="8" name="Freeform 30"/>
            <p:cNvSpPr>
              <a:spLocks/>
            </p:cNvSpPr>
            <p:nvPr/>
          </p:nvSpPr>
          <p:spPr bwMode="auto">
            <a:xfrm>
              <a:off x="1529730" y="2958121"/>
              <a:ext cx="545550" cy="361000"/>
            </a:xfrm>
            <a:custGeom>
              <a:avLst/>
              <a:gdLst>
                <a:gd name="T0" fmla="*/ 698085 w 411"/>
                <a:gd name="T1" fmla="*/ 302704 h 272"/>
                <a:gd name="T2" fmla="*/ 224174 w 411"/>
                <a:gd name="T3" fmla="*/ 503196 h 272"/>
                <a:gd name="T4" fmla="*/ 31463 w 411"/>
                <a:gd name="T5" fmla="*/ 424572 h 272"/>
                <a:gd name="T6" fmla="*/ 110120 w 411"/>
                <a:gd name="T7" fmla="*/ 229976 h 272"/>
                <a:gd name="T8" fmla="*/ 582065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6"/>
                  </a:cubicBezTo>
                  <a:cubicBezTo>
                    <a:pt x="0" y="178"/>
                    <a:pt x="18" y="133"/>
                    <a:pt x="56" y="117"/>
                  </a:cubicBezTo>
                  <a:cubicBezTo>
                    <a:pt x="296" y="16"/>
                    <a:pt x="296" y="16"/>
                    <a:pt x="296" y="16"/>
                  </a:cubicBezTo>
                  <a:cubicBezTo>
                    <a:pt x="334"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9" name="Freeform 31"/>
            <p:cNvSpPr>
              <a:spLocks/>
            </p:cNvSpPr>
            <p:nvPr/>
          </p:nvSpPr>
          <p:spPr bwMode="auto">
            <a:xfrm>
              <a:off x="1594837" y="3114760"/>
              <a:ext cx="545550" cy="361000"/>
            </a:xfrm>
            <a:custGeom>
              <a:avLst/>
              <a:gdLst>
                <a:gd name="T0" fmla="*/ 698085 w 411"/>
                <a:gd name="T1" fmla="*/ 302704 h 272"/>
                <a:gd name="T2" fmla="*/ 224174 w 411"/>
                <a:gd name="T3" fmla="*/ 503196 h 272"/>
                <a:gd name="T4" fmla="*/ 31463 w 411"/>
                <a:gd name="T5" fmla="*/ 422606 h 272"/>
                <a:gd name="T6" fmla="*/ 110120 w 411"/>
                <a:gd name="T7" fmla="*/ 229976 h 272"/>
                <a:gd name="T8" fmla="*/ 584031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5"/>
                  </a:cubicBezTo>
                  <a:cubicBezTo>
                    <a:pt x="0" y="177"/>
                    <a:pt x="18" y="133"/>
                    <a:pt x="56" y="117"/>
                  </a:cubicBezTo>
                  <a:cubicBezTo>
                    <a:pt x="297" y="16"/>
                    <a:pt x="297" y="16"/>
                    <a:pt x="297" y="16"/>
                  </a:cubicBezTo>
                  <a:cubicBezTo>
                    <a:pt x="335"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10" name="Freeform 32"/>
            <p:cNvSpPr>
              <a:spLocks/>
            </p:cNvSpPr>
            <p:nvPr/>
          </p:nvSpPr>
          <p:spPr bwMode="auto">
            <a:xfrm>
              <a:off x="1111587" y="3175956"/>
              <a:ext cx="171186" cy="217273"/>
            </a:xfrm>
            <a:custGeom>
              <a:avLst/>
              <a:gdLst>
                <a:gd name="T0" fmla="*/ 200524 w 129"/>
                <a:gd name="T1" fmla="*/ 0 h 164"/>
                <a:gd name="T2" fmla="*/ 0 w 129"/>
                <a:gd name="T3" fmla="*/ 321785 h 164"/>
                <a:gd name="T4" fmla="*/ 253604 w 129"/>
                <a:gd name="T5" fmla="*/ 96143 h 164"/>
                <a:gd name="T6" fmla="*/ 200524 w 129"/>
                <a:gd name="T7" fmla="*/ 0 h 1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164">
                  <a:moveTo>
                    <a:pt x="102" y="0"/>
                  </a:moveTo>
                  <a:cubicBezTo>
                    <a:pt x="102" y="0"/>
                    <a:pt x="107" y="116"/>
                    <a:pt x="0" y="164"/>
                  </a:cubicBezTo>
                  <a:cubicBezTo>
                    <a:pt x="0" y="164"/>
                    <a:pt x="89" y="157"/>
                    <a:pt x="129" y="49"/>
                  </a:cubicBezTo>
                  <a:cubicBezTo>
                    <a:pt x="102" y="0"/>
                    <a:pt x="102" y="0"/>
                    <a:pt x="102" y="0"/>
                  </a:cubicBezTo>
                </a:path>
              </a:pathLst>
            </a:custGeom>
            <a:solidFill>
              <a:srgbClr val="DDB692"/>
            </a:solidFill>
            <a:ln w="9525">
              <a:noFill/>
              <a:round/>
              <a:headEnd/>
              <a:tailEnd/>
            </a:ln>
          </p:spPr>
          <p:txBody>
            <a:bodyPr/>
            <a:lstStyle/>
            <a:p>
              <a:endParaRPr lang="zh-CN" altLang="en-US"/>
            </a:p>
          </p:txBody>
        </p:sp>
        <p:sp>
          <p:nvSpPr>
            <p:cNvPr id="11" name="Freeform 33"/>
            <p:cNvSpPr>
              <a:spLocks/>
            </p:cNvSpPr>
            <p:nvPr/>
          </p:nvSpPr>
          <p:spPr bwMode="auto">
            <a:xfrm>
              <a:off x="1272109" y="3219748"/>
              <a:ext cx="459115" cy="362123"/>
            </a:xfrm>
            <a:custGeom>
              <a:avLst/>
              <a:gdLst>
                <a:gd name="T0" fmla="*/ 0 w 346"/>
                <a:gd name="T1" fmla="*/ 68758 h 273"/>
                <a:gd name="T2" fmla="*/ 601525 w 346"/>
                <a:gd name="T3" fmla="*/ 536309 h 273"/>
                <a:gd name="T4" fmla="*/ 646738 w 346"/>
                <a:gd name="T5" fmla="*/ 516664 h 273"/>
                <a:gd name="T6" fmla="*/ 0 w 346"/>
                <a:gd name="T7" fmla="*/ 0 h 273"/>
                <a:gd name="T8" fmla="*/ 0 w 346"/>
                <a:gd name="T9" fmla="*/ 68758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3">
                  <a:moveTo>
                    <a:pt x="0" y="35"/>
                  </a:moveTo>
                  <a:cubicBezTo>
                    <a:pt x="0" y="35"/>
                    <a:pt x="99" y="223"/>
                    <a:pt x="306" y="273"/>
                  </a:cubicBezTo>
                  <a:cubicBezTo>
                    <a:pt x="306" y="273"/>
                    <a:pt x="312" y="271"/>
                    <a:pt x="329" y="263"/>
                  </a:cubicBezTo>
                  <a:cubicBezTo>
                    <a:pt x="346" y="256"/>
                    <a:pt x="0" y="0"/>
                    <a:pt x="0" y="0"/>
                  </a:cubicBezTo>
                  <a:lnTo>
                    <a:pt x="0" y="35"/>
                  </a:lnTo>
                  <a:close/>
                </a:path>
              </a:pathLst>
            </a:custGeom>
            <a:solidFill>
              <a:srgbClr val="DDB692"/>
            </a:solidFill>
            <a:ln w="9525">
              <a:noFill/>
              <a:round/>
              <a:headEnd/>
              <a:tailEnd/>
            </a:ln>
          </p:spPr>
          <p:txBody>
            <a:bodyPr/>
            <a:lstStyle/>
            <a:p>
              <a:endParaRPr lang="zh-CN" altLang="en-US"/>
            </a:p>
          </p:txBody>
        </p:sp>
        <p:sp>
          <p:nvSpPr>
            <p:cNvPr id="12" name="Freeform 34"/>
            <p:cNvSpPr>
              <a:spLocks/>
            </p:cNvSpPr>
            <p:nvPr/>
          </p:nvSpPr>
          <p:spPr bwMode="auto">
            <a:xfrm>
              <a:off x="1094749" y="2006497"/>
              <a:ext cx="1008033" cy="1575374"/>
            </a:xfrm>
            <a:custGeom>
              <a:avLst/>
              <a:gdLst>
                <a:gd name="T0" fmla="*/ 1489421 w 760"/>
                <a:gd name="T1" fmla="*/ 141522 h 1187"/>
                <a:gd name="T2" fmla="*/ 139510 w 760"/>
                <a:gd name="T3" fmla="*/ 982794 h 1187"/>
                <a:gd name="T4" fmla="*/ 982468 w 760"/>
                <a:gd name="T5" fmla="*/ 2333153 h 1187"/>
                <a:gd name="T6" fmla="*/ 986398 w 760"/>
                <a:gd name="T7" fmla="*/ 2333153 h 1187"/>
                <a:gd name="T8" fmla="*/ 1493351 w 760"/>
                <a:gd name="T9" fmla="*/ 141522 h 1187"/>
                <a:gd name="T10" fmla="*/ 1489421 w 760"/>
                <a:gd name="T11" fmla="*/ 141522 h 11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0" h="1187">
                  <a:moveTo>
                    <a:pt x="758" y="72"/>
                  </a:moveTo>
                  <a:cubicBezTo>
                    <a:pt x="450" y="0"/>
                    <a:pt x="142" y="192"/>
                    <a:pt x="71" y="500"/>
                  </a:cubicBezTo>
                  <a:cubicBezTo>
                    <a:pt x="0" y="808"/>
                    <a:pt x="192" y="1116"/>
                    <a:pt x="500" y="1187"/>
                  </a:cubicBezTo>
                  <a:cubicBezTo>
                    <a:pt x="501" y="1187"/>
                    <a:pt x="501" y="1187"/>
                    <a:pt x="502" y="1187"/>
                  </a:cubicBezTo>
                  <a:cubicBezTo>
                    <a:pt x="760" y="72"/>
                    <a:pt x="760" y="72"/>
                    <a:pt x="760" y="72"/>
                  </a:cubicBezTo>
                  <a:cubicBezTo>
                    <a:pt x="759" y="72"/>
                    <a:pt x="759" y="72"/>
                    <a:pt x="758" y="72"/>
                  </a:cubicBezTo>
                </a:path>
              </a:pathLst>
            </a:custGeom>
            <a:solidFill>
              <a:srgbClr val="FFFFFF"/>
            </a:solidFill>
            <a:ln w="9525">
              <a:noFill/>
              <a:round/>
              <a:headEnd/>
              <a:tailEnd/>
            </a:ln>
          </p:spPr>
          <p:txBody>
            <a:bodyPr/>
            <a:lstStyle/>
            <a:p>
              <a:endParaRPr lang="zh-CN" altLang="en-US"/>
            </a:p>
          </p:txBody>
        </p:sp>
        <p:sp>
          <p:nvSpPr>
            <p:cNvPr id="13" name="Freeform 35"/>
            <p:cNvSpPr>
              <a:spLocks/>
            </p:cNvSpPr>
            <p:nvPr/>
          </p:nvSpPr>
          <p:spPr bwMode="auto">
            <a:xfrm>
              <a:off x="1760410" y="2101940"/>
              <a:ext cx="1003543" cy="1573129"/>
            </a:xfrm>
            <a:custGeom>
              <a:avLst/>
              <a:gdLst>
                <a:gd name="T0" fmla="*/ 1347075 w 756"/>
                <a:gd name="T1" fmla="*/ 1348744 h 1185"/>
                <a:gd name="T2" fmla="*/ 507366 w 756"/>
                <a:gd name="T3" fmla="*/ 0 h 1185"/>
                <a:gd name="T4" fmla="*/ 0 w 756"/>
                <a:gd name="T5" fmla="*/ 2192200 h 1185"/>
                <a:gd name="T6" fmla="*/ 1347075 w 756"/>
                <a:gd name="T7" fmla="*/ 1348744 h 11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6" h="1185">
                  <a:moveTo>
                    <a:pt x="685" y="686"/>
                  </a:moveTo>
                  <a:cubicBezTo>
                    <a:pt x="756" y="379"/>
                    <a:pt x="565" y="72"/>
                    <a:pt x="258" y="0"/>
                  </a:cubicBezTo>
                  <a:cubicBezTo>
                    <a:pt x="0" y="1115"/>
                    <a:pt x="0" y="1115"/>
                    <a:pt x="0" y="1115"/>
                  </a:cubicBezTo>
                  <a:cubicBezTo>
                    <a:pt x="308" y="1185"/>
                    <a:pt x="614" y="994"/>
                    <a:pt x="685" y="686"/>
                  </a:cubicBezTo>
                  <a:close/>
                </a:path>
              </a:pathLst>
            </a:custGeom>
            <a:solidFill>
              <a:srgbClr val="FFFFFF"/>
            </a:solidFill>
            <a:ln w="9525">
              <a:noFill/>
              <a:round/>
              <a:headEnd/>
              <a:tailEnd/>
            </a:ln>
          </p:spPr>
          <p:txBody>
            <a:bodyPr/>
            <a:lstStyle/>
            <a:p>
              <a:endParaRPr lang="zh-CN" altLang="en-US"/>
            </a:p>
          </p:txBody>
        </p:sp>
        <p:sp>
          <p:nvSpPr>
            <p:cNvPr id="14" name="Rectangle 36"/>
            <p:cNvSpPr>
              <a:spLocks noChangeArrowheads="1"/>
            </p:cNvSpPr>
            <p:nvPr/>
          </p:nvSpPr>
          <p:spPr bwMode="auto">
            <a:xfrm>
              <a:off x="1844039" y="3219748"/>
              <a:ext cx="561" cy="561"/>
            </a:xfrm>
            <a:prstGeom prst="rect">
              <a:avLst/>
            </a:prstGeom>
            <a:solidFill>
              <a:srgbClr val="034346"/>
            </a:solidFill>
            <a:ln w="9525">
              <a:noFill/>
              <a:miter lim="800000"/>
              <a:headEnd/>
              <a:tailEnd/>
            </a:ln>
          </p:spPr>
          <p:txBody>
            <a:bodyPr/>
            <a:lstStyle/>
            <a:p>
              <a:pPr eaLnBrk="1" hangingPunct="1"/>
              <a:endParaRPr lang="zh-CN" altLang="zh-CN"/>
            </a:p>
          </p:txBody>
        </p:sp>
        <p:sp>
          <p:nvSpPr>
            <p:cNvPr id="15" name="Freeform 38"/>
            <p:cNvSpPr>
              <a:spLocks/>
            </p:cNvSpPr>
            <p:nvPr/>
          </p:nvSpPr>
          <p:spPr bwMode="auto">
            <a:xfrm>
              <a:off x="2012980" y="2429815"/>
              <a:ext cx="14593" cy="17404"/>
            </a:xfrm>
            <a:custGeom>
              <a:avLst/>
              <a:gdLst>
                <a:gd name="T0" fmla="*/ 0 w 26"/>
                <a:gd name="T1" fmla="*/ 1663 h 31"/>
                <a:gd name="T2" fmla="*/ 0 w 26"/>
                <a:gd name="T3" fmla="*/ 15798 h 31"/>
                <a:gd name="T4" fmla="*/ 15799 w 26"/>
                <a:gd name="T5" fmla="*/ 25776 h 31"/>
                <a:gd name="T6" fmla="*/ 21619 w 26"/>
                <a:gd name="T7" fmla="*/ 0 h 31"/>
                <a:gd name="T8" fmla="*/ 0 w 26"/>
                <a:gd name="T9" fmla="*/ 1663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31">
                  <a:moveTo>
                    <a:pt x="0" y="2"/>
                  </a:moveTo>
                  <a:lnTo>
                    <a:pt x="0" y="19"/>
                  </a:lnTo>
                  <a:lnTo>
                    <a:pt x="19" y="31"/>
                  </a:lnTo>
                  <a:lnTo>
                    <a:pt x="26" y="0"/>
                  </a:lnTo>
                  <a:lnTo>
                    <a:pt x="0" y="2"/>
                  </a:lnTo>
                  <a:close/>
                </a:path>
              </a:pathLst>
            </a:custGeom>
            <a:solidFill>
              <a:srgbClr val="17B4C4"/>
            </a:solidFill>
            <a:ln w="9525">
              <a:noFill/>
              <a:round/>
              <a:headEnd/>
              <a:tailEnd/>
            </a:ln>
          </p:spPr>
          <p:txBody>
            <a:bodyPr/>
            <a:lstStyle/>
            <a:p>
              <a:endParaRPr lang="zh-CN" altLang="en-US"/>
            </a:p>
          </p:txBody>
        </p:sp>
        <p:sp>
          <p:nvSpPr>
            <p:cNvPr id="16" name="Freeform 39"/>
            <p:cNvSpPr>
              <a:spLocks noEditPoints="1"/>
            </p:cNvSpPr>
            <p:nvPr/>
          </p:nvSpPr>
          <p:spPr bwMode="auto">
            <a:xfrm>
              <a:off x="1154243" y="2306301"/>
              <a:ext cx="229557" cy="488445"/>
            </a:xfrm>
            <a:custGeom>
              <a:avLst/>
              <a:gdLst>
                <a:gd name="T0" fmla="*/ 29487 w 173"/>
                <a:gd name="T1" fmla="*/ 656559 h 368"/>
                <a:gd name="T2" fmla="*/ 0 w 173"/>
                <a:gd name="T3" fmla="*/ 723394 h 368"/>
                <a:gd name="T4" fmla="*/ 25555 w 173"/>
                <a:gd name="T5" fmla="*/ 707668 h 368"/>
                <a:gd name="T6" fmla="*/ 29487 w 173"/>
                <a:gd name="T7" fmla="*/ 656559 h 368"/>
                <a:gd name="T8" fmla="*/ 322386 w 173"/>
                <a:gd name="T9" fmla="*/ 0 h 368"/>
                <a:gd name="T10" fmla="*/ 300763 w 173"/>
                <a:gd name="T11" fmla="*/ 51109 h 368"/>
                <a:gd name="T12" fmla="*/ 340078 w 173"/>
                <a:gd name="T13" fmla="*/ 7863 h 368"/>
                <a:gd name="T14" fmla="*/ 322386 w 173"/>
                <a:gd name="T15" fmla="*/ 0 h 3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 h="368">
                  <a:moveTo>
                    <a:pt x="15" y="334"/>
                  </a:moveTo>
                  <a:cubicBezTo>
                    <a:pt x="0" y="368"/>
                    <a:pt x="0" y="368"/>
                    <a:pt x="0" y="368"/>
                  </a:cubicBezTo>
                  <a:cubicBezTo>
                    <a:pt x="4" y="365"/>
                    <a:pt x="8" y="363"/>
                    <a:pt x="13" y="360"/>
                  </a:cubicBezTo>
                  <a:cubicBezTo>
                    <a:pt x="13" y="351"/>
                    <a:pt x="14" y="343"/>
                    <a:pt x="15" y="334"/>
                  </a:cubicBezTo>
                  <a:moveTo>
                    <a:pt x="164" y="0"/>
                  </a:moveTo>
                  <a:cubicBezTo>
                    <a:pt x="153" y="26"/>
                    <a:pt x="153" y="26"/>
                    <a:pt x="153" y="26"/>
                  </a:cubicBezTo>
                  <a:cubicBezTo>
                    <a:pt x="159" y="19"/>
                    <a:pt x="166" y="12"/>
                    <a:pt x="173" y="4"/>
                  </a:cubicBezTo>
                  <a:cubicBezTo>
                    <a:pt x="168" y="2"/>
                    <a:pt x="164" y="0"/>
                    <a:pt x="164" y="0"/>
                  </a:cubicBezTo>
                </a:path>
              </a:pathLst>
            </a:custGeom>
            <a:solidFill>
              <a:srgbClr val="CCCCCC"/>
            </a:solidFill>
            <a:ln w="9525">
              <a:noFill/>
              <a:round/>
              <a:headEnd/>
              <a:tailEnd/>
            </a:ln>
          </p:spPr>
          <p:txBody>
            <a:bodyPr/>
            <a:lstStyle/>
            <a:p>
              <a:endParaRPr lang="zh-CN" altLang="en-US"/>
            </a:p>
          </p:txBody>
        </p:sp>
        <p:sp>
          <p:nvSpPr>
            <p:cNvPr id="17" name="Freeform 40"/>
            <p:cNvSpPr>
              <a:spLocks/>
            </p:cNvSpPr>
            <p:nvPr/>
          </p:nvSpPr>
          <p:spPr bwMode="auto">
            <a:xfrm>
              <a:off x="1144702" y="2784078"/>
              <a:ext cx="26940" cy="124638"/>
            </a:xfrm>
            <a:custGeom>
              <a:avLst/>
              <a:gdLst>
                <a:gd name="T0" fmla="*/ 39911 w 20"/>
                <a:gd name="T1" fmla="*/ 0 h 94"/>
                <a:gd name="T2" fmla="*/ 13969 w 20"/>
                <a:gd name="T3" fmla="*/ 15710 h 94"/>
                <a:gd name="T4" fmla="*/ 0 w 20"/>
                <a:gd name="T5" fmla="*/ 45166 h 94"/>
                <a:gd name="T6" fmla="*/ 39911 w 20"/>
                <a:gd name="T7" fmla="*/ 184590 h 94"/>
                <a:gd name="T8" fmla="*/ 39911 w 20"/>
                <a:gd name="T9" fmla="*/ 0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94">
                  <a:moveTo>
                    <a:pt x="20" y="0"/>
                  </a:moveTo>
                  <a:cubicBezTo>
                    <a:pt x="15" y="3"/>
                    <a:pt x="11" y="5"/>
                    <a:pt x="7" y="8"/>
                  </a:cubicBezTo>
                  <a:cubicBezTo>
                    <a:pt x="0" y="23"/>
                    <a:pt x="0" y="23"/>
                    <a:pt x="0" y="23"/>
                  </a:cubicBezTo>
                  <a:cubicBezTo>
                    <a:pt x="20" y="94"/>
                    <a:pt x="20" y="94"/>
                    <a:pt x="20" y="94"/>
                  </a:cubicBezTo>
                  <a:cubicBezTo>
                    <a:pt x="17" y="63"/>
                    <a:pt x="17" y="32"/>
                    <a:pt x="20" y="0"/>
                  </a:cubicBezTo>
                </a:path>
              </a:pathLst>
            </a:custGeom>
            <a:solidFill>
              <a:srgbClr val="C2A98F"/>
            </a:solidFill>
            <a:ln w="9525">
              <a:noFill/>
              <a:round/>
              <a:headEnd/>
              <a:tailEnd/>
            </a:ln>
          </p:spPr>
          <p:txBody>
            <a:bodyPr/>
            <a:lstStyle/>
            <a:p>
              <a:endParaRPr lang="zh-CN" altLang="en-US"/>
            </a:p>
          </p:txBody>
        </p:sp>
        <p:sp>
          <p:nvSpPr>
            <p:cNvPr id="18" name="Freeform 41"/>
            <p:cNvSpPr>
              <a:spLocks noEditPoints="1"/>
            </p:cNvSpPr>
            <p:nvPr/>
          </p:nvSpPr>
          <p:spPr bwMode="auto">
            <a:xfrm>
              <a:off x="1167714" y="2311915"/>
              <a:ext cx="324973" cy="601292"/>
            </a:xfrm>
            <a:custGeom>
              <a:avLst/>
              <a:gdLst>
                <a:gd name="T0" fmla="*/ 11790 w 245"/>
                <a:gd name="T1" fmla="*/ 646760 h 453"/>
                <a:gd name="T2" fmla="*/ 9825 w 245"/>
                <a:gd name="T3" fmla="*/ 648725 h 453"/>
                <a:gd name="T4" fmla="*/ 5895 w 245"/>
                <a:gd name="T5" fmla="*/ 699837 h 453"/>
                <a:gd name="T6" fmla="*/ 5895 w 245"/>
                <a:gd name="T7" fmla="*/ 884625 h 453"/>
                <a:gd name="T8" fmla="*/ 7860 w 245"/>
                <a:gd name="T9" fmla="*/ 890523 h 453"/>
                <a:gd name="T10" fmla="*/ 11790 w 245"/>
                <a:gd name="T11" fmla="*/ 646760 h 453"/>
                <a:gd name="T12" fmla="*/ 320299 w 245"/>
                <a:gd name="T13" fmla="*/ 0 h 453"/>
                <a:gd name="T14" fmla="*/ 280999 w 245"/>
                <a:gd name="T15" fmla="*/ 43248 h 453"/>
                <a:gd name="T16" fmla="*/ 214188 w 245"/>
                <a:gd name="T17" fmla="*/ 190686 h 453"/>
                <a:gd name="T18" fmla="*/ 245628 w 245"/>
                <a:gd name="T19" fmla="*/ 216242 h 453"/>
                <a:gd name="T20" fmla="*/ 224013 w 245"/>
                <a:gd name="T21" fmla="*/ 302739 h 453"/>
                <a:gd name="T22" fmla="*/ 251523 w 245"/>
                <a:gd name="T23" fmla="*/ 387269 h 453"/>
                <a:gd name="T24" fmla="*/ 284929 w 245"/>
                <a:gd name="T25" fmla="*/ 401030 h 453"/>
                <a:gd name="T26" fmla="*/ 296719 w 245"/>
                <a:gd name="T27" fmla="*/ 377440 h 453"/>
                <a:gd name="T28" fmla="*/ 269208 w 245"/>
                <a:gd name="T29" fmla="*/ 302739 h 453"/>
                <a:gd name="T30" fmla="*/ 275103 w 245"/>
                <a:gd name="T31" fmla="*/ 237866 h 453"/>
                <a:gd name="T32" fmla="*/ 300649 w 245"/>
                <a:gd name="T33" fmla="*/ 243763 h 453"/>
                <a:gd name="T34" fmla="*/ 294754 w 245"/>
                <a:gd name="T35" fmla="*/ 310602 h 453"/>
                <a:gd name="T36" fmla="*/ 336019 w 245"/>
                <a:gd name="T37" fmla="*/ 412825 h 453"/>
                <a:gd name="T38" fmla="*/ 312439 w 245"/>
                <a:gd name="T39" fmla="*/ 438381 h 453"/>
                <a:gd name="T40" fmla="*/ 328159 w 245"/>
                <a:gd name="T41" fmla="*/ 475732 h 453"/>
                <a:gd name="T42" fmla="*/ 391040 w 245"/>
                <a:gd name="T43" fmla="*/ 338124 h 453"/>
                <a:gd name="T44" fmla="*/ 320299 w 245"/>
                <a:gd name="T45" fmla="*/ 0 h 4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5" h="453">
                  <a:moveTo>
                    <a:pt x="6" y="329"/>
                  </a:moveTo>
                  <a:cubicBezTo>
                    <a:pt x="5" y="330"/>
                    <a:pt x="5" y="330"/>
                    <a:pt x="5" y="330"/>
                  </a:cubicBezTo>
                  <a:cubicBezTo>
                    <a:pt x="4" y="339"/>
                    <a:pt x="3" y="347"/>
                    <a:pt x="3" y="356"/>
                  </a:cubicBezTo>
                  <a:cubicBezTo>
                    <a:pt x="0" y="388"/>
                    <a:pt x="0" y="419"/>
                    <a:pt x="3" y="450"/>
                  </a:cubicBezTo>
                  <a:cubicBezTo>
                    <a:pt x="4" y="453"/>
                    <a:pt x="4" y="453"/>
                    <a:pt x="4" y="453"/>
                  </a:cubicBezTo>
                  <a:cubicBezTo>
                    <a:pt x="0" y="412"/>
                    <a:pt x="1" y="371"/>
                    <a:pt x="6" y="329"/>
                  </a:cubicBezTo>
                  <a:moveTo>
                    <a:pt x="163" y="0"/>
                  </a:moveTo>
                  <a:cubicBezTo>
                    <a:pt x="156" y="8"/>
                    <a:pt x="149" y="15"/>
                    <a:pt x="143" y="22"/>
                  </a:cubicBezTo>
                  <a:cubicBezTo>
                    <a:pt x="109" y="97"/>
                    <a:pt x="109" y="97"/>
                    <a:pt x="109" y="97"/>
                  </a:cubicBezTo>
                  <a:cubicBezTo>
                    <a:pt x="125" y="110"/>
                    <a:pt x="125" y="110"/>
                    <a:pt x="125" y="110"/>
                  </a:cubicBezTo>
                  <a:cubicBezTo>
                    <a:pt x="114" y="154"/>
                    <a:pt x="114" y="154"/>
                    <a:pt x="114" y="154"/>
                  </a:cubicBezTo>
                  <a:cubicBezTo>
                    <a:pt x="128" y="197"/>
                    <a:pt x="128" y="197"/>
                    <a:pt x="128" y="197"/>
                  </a:cubicBezTo>
                  <a:cubicBezTo>
                    <a:pt x="145" y="204"/>
                    <a:pt x="145" y="204"/>
                    <a:pt x="145" y="204"/>
                  </a:cubicBezTo>
                  <a:cubicBezTo>
                    <a:pt x="151" y="192"/>
                    <a:pt x="151" y="192"/>
                    <a:pt x="151" y="192"/>
                  </a:cubicBezTo>
                  <a:cubicBezTo>
                    <a:pt x="137" y="154"/>
                    <a:pt x="137" y="154"/>
                    <a:pt x="137" y="154"/>
                  </a:cubicBezTo>
                  <a:cubicBezTo>
                    <a:pt x="140" y="121"/>
                    <a:pt x="140" y="121"/>
                    <a:pt x="140" y="121"/>
                  </a:cubicBezTo>
                  <a:cubicBezTo>
                    <a:pt x="153" y="124"/>
                    <a:pt x="153" y="124"/>
                    <a:pt x="153" y="124"/>
                  </a:cubicBezTo>
                  <a:cubicBezTo>
                    <a:pt x="150" y="158"/>
                    <a:pt x="150" y="158"/>
                    <a:pt x="150" y="158"/>
                  </a:cubicBezTo>
                  <a:cubicBezTo>
                    <a:pt x="171" y="210"/>
                    <a:pt x="171" y="210"/>
                    <a:pt x="171" y="210"/>
                  </a:cubicBezTo>
                  <a:cubicBezTo>
                    <a:pt x="159" y="223"/>
                    <a:pt x="159" y="223"/>
                    <a:pt x="159" y="223"/>
                  </a:cubicBezTo>
                  <a:cubicBezTo>
                    <a:pt x="167" y="242"/>
                    <a:pt x="167" y="242"/>
                    <a:pt x="167" y="242"/>
                  </a:cubicBezTo>
                  <a:cubicBezTo>
                    <a:pt x="178" y="221"/>
                    <a:pt x="189" y="197"/>
                    <a:pt x="199" y="172"/>
                  </a:cubicBezTo>
                  <a:cubicBezTo>
                    <a:pt x="245" y="59"/>
                    <a:pt x="186" y="13"/>
                    <a:pt x="163" y="0"/>
                  </a:cubicBezTo>
                </a:path>
              </a:pathLst>
            </a:custGeom>
            <a:solidFill>
              <a:srgbClr val="CCCCCC"/>
            </a:solidFill>
            <a:ln w="9525">
              <a:noFill/>
              <a:round/>
              <a:headEnd/>
              <a:tailEnd/>
            </a:ln>
          </p:spPr>
          <p:txBody>
            <a:bodyPr/>
            <a:lstStyle/>
            <a:p>
              <a:endParaRPr lang="zh-CN" altLang="en-US"/>
            </a:p>
          </p:txBody>
        </p:sp>
        <p:sp>
          <p:nvSpPr>
            <p:cNvPr id="19" name="Freeform 42"/>
            <p:cNvSpPr>
              <a:spLocks/>
            </p:cNvSpPr>
            <p:nvPr/>
          </p:nvSpPr>
          <p:spPr bwMode="auto">
            <a:xfrm>
              <a:off x="1168003" y="2440345"/>
              <a:ext cx="226219" cy="736033"/>
            </a:xfrm>
            <a:custGeom>
              <a:avLst/>
              <a:gdLst>
                <a:gd name="T0" fmla="*/ 109 w 171"/>
                <a:gd name="T1" fmla="*/ 0 h 554"/>
                <a:gd name="T2" fmla="*/ 6 w 171"/>
                <a:gd name="T3" fmla="*/ 232 h 554"/>
                <a:gd name="T4" fmla="*/ 4 w 171"/>
                <a:gd name="T5" fmla="*/ 356 h 554"/>
                <a:gd name="T6" fmla="*/ 60 w 171"/>
                <a:gd name="T7" fmla="*/ 554 h 554"/>
                <a:gd name="T8" fmla="*/ 61 w 171"/>
                <a:gd name="T9" fmla="*/ 302 h 554"/>
                <a:gd name="T10" fmla="*/ 167 w 171"/>
                <a:gd name="T11" fmla="*/ 145 h 554"/>
                <a:gd name="T12" fmla="*/ 159 w 171"/>
                <a:gd name="T13" fmla="*/ 126 h 554"/>
                <a:gd name="T14" fmla="*/ 171 w 171"/>
                <a:gd name="T15" fmla="*/ 113 h 554"/>
                <a:gd name="T16" fmla="*/ 150 w 171"/>
                <a:gd name="T17" fmla="*/ 61 h 554"/>
                <a:gd name="T18" fmla="*/ 153 w 171"/>
                <a:gd name="T19" fmla="*/ 27 h 554"/>
                <a:gd name="T20" fmla="*/ 140 w 171"/>
                <a:gd name="T21" fmla="*/ 24 h 554"/>
                <a:gd name="T22" fmla="*/ 137 w 171"/>
                <a:gd name="T23" fmla="*/ 57 h 554"/>
                <a:gd name="T24" fmla="*/ 151 w 171"/>
                <a:gd name="T25" fmla="*/ 95 h 554"/>
                <a:gd name="T26" fmla="*/ 145 w 171"/>
                <a:gd name="T27" fmla="*/ 107 h 554"/>
                <a:gd name="T28" fmla="*/ 128 w 171"/>
                <a:gd name="T29" fmla="*/ 100 h 554"/>
                <a:gd name="T30" fmla="*/ 114 w 171"/>
                <a:gd name="T31" fmla="*/ 57 h 554"/>
                <a:gd name="T32" fmla="*/ 125 w 171"/>
                <a:gd name="T33" fmla="*/ 13 h 554"/>
                <a:gd name="T34" fmla="*/ 109 w 171"/>
                <a:gd name="T35"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554">
                  <a:moveTo>
                    <a:pt x="109" y="0"/>
                  </a:moveTo>
                  <a:cubicBezTo>
                    <a:pt x="6" y="232"/>
                    <a:pt x="6" y="232"/>
                    <a:pt x="6" y="232"/>
                  </a:cubicBezTo>
                  <a:cubicBezTo>
                    <a:pt x="1" y="274"/>
                    <a:pt x="0" y="315"/>
                    <a:pt x="4" y="356"/>
                  </a:cubicBezTo>
                  <a:cubicBezTo>
                    <a:pt x="60" y="554"/>
                    <a:pt x="60" y="554"/>
                    <a:pt x="60" y="554"/>
                  </a:cubicBezTo>
                  <a:cubicBezTo>
                    <a:pt x="113" y="424"/>
                    <a:pt x="61" y="302"/>
                    <a:pt x="61" y="302"/>
                  </a:cubicBezTo>
                  <a:cubicBezTo>
                    <a:pt x="61" y="302"/>
                    <a:pt x="116" y="243"/>
                    <a:pt x="167" y="145"/>
                  </a:cubicBezTo>
                  <a:cubicBezTo>
                    <a:pt x="159" y="126"/>
                    <a:pt x="159" y="126"/>
                    <a:pt x="159" y="126"/>
                  </a:cubicBezTo>
                  <a:cubicBezTo>
                    <a:pt x="171" y="113"/>
                    <a:pt x="171" y="113"/>
                    <a:pt x="171" y="113"/>
                  </a:cubicBezTo>
                  <a:cubicBezTo>
                    <a:pt x="150" y="61"/>
                    <a:pt x="150" y="61"/>
                    <a:pt x="150" y="61"/>
                  </a:cubicBezTo>
                  <a:cubicBezTo>
                    <a:pt x="153" y="27"/>
                    <a:pt x="153" y="27"/>
                    <a:pt x="153" y="27"/>
                  </a:cubicBezTo>
                  <a:cubicBezTo>
                    <a:pt x="140" y="24"/>
                    <a:pt x="140" y="24"/>
                    <a:pt x="140" y="24"/>
                  </a:cubicBezTo>
                  <a:cubicBezTo>
                    <a:pt x="137" y="57"/>
                    <a:pt x="137" y="57"/>
                    <a:pt x="137" y="57"/>
                  </a:cubicBezTo>
                  <a:cubicBezTo>
                    <a:pt x="151" y="95"/>
                    <a:pt x="151" y="95"/>
                    <a:pt x="151" y="95"/>
                  </a:cubicBezTo>
                  <a:cubicBezTo>
                    <a:pt x="145" y="107"/>
                    <a:pt x="145" y="107"/>
                    <a:pt x="145" y="107"/>
                  </a:cubicBezTo>
                  <a:cubicBezTo>
                    <a:pt x="128" y="100"/>
                    <a:pt x="128" y="100"/>
                    <a:pt x="128" y="100"/>
                  </a:cubicBezTo>
                  <a:cubicBezTo>
                    <a:pt x="114" y="57"/>
                    <a:pt x="114" y="57"/>
                    <a:pt x="114" y="57"/>
                  </a:cubicBezTo>
                  <a:cubicBezTo>
                    <a:pt x="125" y="13"/>
                    <a:pt x="125" y="13"/>
                    <a:pt x="125" y="13"/>
                  </a:cubicBezTo>
                  <a:cubicBezTo>
                    <a:pt x="109" y="0"/>
                    <a:pt x="109" y="0"/>
                    <a:pt x="109" y="0"/>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grpSp>
          <p:nvGrpSpPr>
            <p:cNvPr id="20" name="组合 139"/>
            <p:cNvGrpSpPr/>
            <p:nvPr/>
          </p:nvGrpSpPr>
          <p:grpSpPr>
            <a:xfrm>
              <a:off x="-485775" y="2073581"/>
              <a:ext cx="3175397" cy="2227155"/>
              <a:chOff x="-485775" y="2061610"/>
              <a:chExt cx="3175397" cy="2227155"/>
            </a:xfrm>
          </p:grpSpPr>
          <p:sp>
            <p:nvSpPr>
              <p:cNvPr id="21" name="Freeform 24"/>
              <p:cNvSpPr>
                <a:spLocks/>
              </p:cNvSpPr>
              <p:nvPr/>
            </p:nvSpPr>
            <p:spPr bwMode="auto">
              <a:xfrm>
                <a:off x="-485775" y="3184715"/>
                <a:ext cx="1215628" cy="1104050"/>
              </a:xfrm>
              <a:custGeom>
                <a:avLst/>
                <a:gdLst>
                  <a:gd name="T0" fmla="*/ 2165 w 2165"/>
                  <a:gd name="T1" fmla="*/ 1284 h 1967"/>
                  <a:gd name="T2" fmla="*/ 539 w 2165"/>
                  <a:gd name="T3" fmla="*/ 1967 h 1967"/>
                  <a:gd name="T4" fmla="*/ 0 w 2165"/>
                  <a:gd name="T5" fmla="*/ 684 h 1967"/>
                  <a:gd name="T6" fmla="*/ 1624 w 2165"/>
                  <a:gd name="T7" fmla="*/ 0 h 1967"/>
                  <a:gd name="T8" fmla="*/ 2165 w 2165"/>
                  <a:gd name="T9" fmla="*/ 1284 h 1967"/>
                </a:gdLst>
                <a:ahLst/>
                <a:cxnLst>
                  <a:cxn ang="0">
                    <a:pos x="T0" y="T1"/>
                  </a:cxn>
                  <a:cxn ang="0">
                    <a:pos x="T2" y="T3"/>
                  </a:cxn>
                  <a:cxn ang="0">
                    <a:pos x="T4" y="T5"/>
                  </a:cxn>
                  <a:cxn ang="0">
                    <a:pos x="T6" y="T7"/>
                  </a:cxn>
                  <a:cxn ang="0">
                    <a:pos x="T8" y="T9"/>
                  </a:cxn>
                </a:cxnLst>
                <a:rect l="0" t="0" r="r" b="b"/>
                <a:pathLst>
                  <a:path w="2165" h="1967">
                    <a:moveTo>
                      <a:pt x="2165" y="1284"/>
                    </a:moveTo>
                    <a:lnTo>
                      <a:pt x="539" y="1967"/>
                    </a:lnTo>
                    <a:lnTo>
                      <a:pt x="0" y="684"/>
                    </a:lnTo>
                    <a:lnTo>
                      <a:pt x="1624" y="0"/>
                    </a:lnTo>
                    <a:lnTo>
                      <a:pt x="2165" y="128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22" name="Freeform 25"/>
              <p:cNvSpPr>
                <a:spLocks/>
              </p:cNvSpPr>
              <p:nvPr/>
            </p:nvSpPr>
            <p:spPr bwMode="auto">
              <a:xfrm>
                <a:off x="441436" y="3147885"/>
                <a:ext cx="446206" cy="721999"/>
              </a:xfrm>
              <a:custGeom>
                <a:avLst/>
                <a:gdLst>
                  <a:gd name="T0" fmla="*/ 661032 w 795"/>
                  <a:gd name="T1" fmla="*/ 961199 h 1286"/>
                  <a:gd name="T2" fmla="*/ 403271 w 795"/>
                  <a:gd name="T3" fmla="*/ 1069292 h 1286"/>
                  <a:gd name="T4" fmla="*/ 0 w 795"/>
                  <a:gd name="T5" fmla="*/ 108093 h 1286"/>
                  <a:gd name="T6" fmla="*/ 256098 w 795"/>
                  <a:gd name="T7" fmla="*/ 0 h 1286"/>
                  <a:gd name="T8" fmla="*/ 661032 w 795"/>
                  <a:gd name="T9" fmla="*/ 961199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5" h="1286">
                    <a:moveTo>
                      <a:pt x="795" y="1156"/>
                    </a:moveTo>
                    <a:lnTo>
                      <a:pt x="485" y="1286"/>
                    </a:lnTo>
                    <a:lnTo>
                      <a:pt x="0" y="130"/>
                    </a:lnTo>
                    <a:lnTo>
                      <a:pt x="308" y="0"/>
                    </a:lnTo>
                    <a:lnTo>
                      <a:pt x="795" y="1156"/>
                    </a:lnTo>
                    <a:close/>
                  </a:path>
                </a:pathLst>
              </a:custGeom>
              <a:solidFill>
                <a:srgbClr val="F2F2F2"/>
              </a:solidFill>
              <a:ln w="9525">
                <a:noFill/>
                <a:round/>
                <a:headEnd/>
                <a:tailEnd/>
              </a:ln>
            </p:spPr>
            <p:txBody>
              <a:bodyPr/>
              <a:lstStyle/>
              <a:p>
                <a:endParaRPr lang="zh-CN" altLang="en-US"/>
              </a:p>
            </p:txBody>
          </p:sp>
          <p:sp>
            <p:nvSpPr>
              <p:cNvPr id="23" name="Freeform 27"/>
              <p:cNvSpPr>
                <a:spLocks/>
              </p:cNvSpPr>
              <p:nvPr/>
            </p:nvSpPr>
            <p:spPr bwMode="auto">
              <a:xfrm>
                <a:off x="620480" y="2513469"/>
                <a:ext cx="1477251" cy="1267710"/>
              </a:xfrm>
              <a:custGeom>
                <a:avLst/>
                <a:gdLst>
                  <a:gd name="T0" fmla="*/ 2139317 w 1113"/>
                  <a:gd name="T1" fmla="*/ 1034098 h 955"/>
                  <a:gd name="T2" fmla="*/ 1793251 w 1113"/>
                  <a:gd name="T3" fmla="*/ 210358 h 955"/>
                  <a:gd name="T4" fmla="*/ 314605 w 1113"/>
                  <a:gd name="T5" fmla="*/ 831604 h 955"/>
                  <a:gd name="T6" fmla="*/ 0 w 1113"/>
                  <a:gd name="T7" fmla="*/ 963324 h 955"/>
                  <a:gd name="T8" fmla="*/ 385392 w 1113"/>
                  <a:gd name="T9" fmla="*/ 1877498 h 955"/>
                  <a:gd name="T10" fmla="*/ 699997 w 1113"/>
                  <a:gd name="T11" fmla="*/ 1745778 h 955"/>
                  <a:gd name="T12" fmla="*/ 1791285 w 1113"/>
                  <a:gd name="T13" fmla="*/ 1464645 h 955"/>
                  <a:gd name="T14" fmla="*/ 2139317 w 1113"/>
                  <a:gd name="T15" fmla="*/ 1034098 h 9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3" h="955">
                    <a:moveTo>
                      <a:pt x="1088" y="526"/>
                    </a:moveTo>
                    <a:cubicBezTo>
                      <a:pt x="912" y="107"/>
                      <a:pt x="912" y="107"/>
                      <a:pt x="912" y="107"/>
                    </a:cubicBezTo>
                    <a:cubicBezTo>
                      <a:pt x="912" y="107"/>
                      <a:pt x="521" y="0"/>
                      <a:pt x="160" y="423"/>
                    </a:cubicBezTo>
                    <a:cubicBezTo>
                      <a:pt x="0" y="490"/>
                      <a:pt x="0" y="490"/>
                      <a:pt x="0" y="490"/>
                    </a:cubicBezTo>
                    <a:cubicBezTo>
                      <a:pt x="196" y="955"/>
                      <a:pt x="196" y="955"/>
                      <a:pt x="196" y="955"/>
                    </a:cubicBezTo>
                    <a:cubicBezTo>
                      <a:pt x="356" y="888"/>
                      <a:pt x="356" y="888"/>
                      <a:pt x="356" y="888"/>
                    </a:cubicBezTo>
                    <a:cubicBezTo>
                      <a:pt x="356" y="888"/>
                      <a:pt x="709" y="886"/>
                      <a:pt x="911" y="745"/>
                    </a:cubicBezTo>
                    <a:cubicBezTo>
                      <a:pt x="1113" y="603"/>
                      <a:pt x="1088" y="526"/>
                      <a:pt x="1088" y="526"/>
                    </a:cubicBezTo>
                  </a:path>
                </a:pathLst>
              </a:custGeom>
              <a:solidFill>
                <a:srgbClr val="F3D2B0"/>
              </a:solidFill>
              <a:ln w="9525">
                <a:noFill/>
                <a:round/>
                <a:headEnd/>
                <a:tailEnd/>
              </a:ln>
            </p:spPr>
            <p:txBody>
              <a:bodyPr/>
              <a:lstStyle/>
              <a:p>
                <a:endParaRPr lang="zh-CN" altLang="en-US"/>
              </a:p>
            </p:txBody>
          </p:sp>
          <p:sp>
            <p:nvSpPr>
              <p:cNvPr id="24" name="Freeform 37"/>
              <p:cNvSpPr>
                <a:spLocks noEditPoints="1"/>
              </p:cNvSpPr>
              <p:nvPr/>
            </p:nvSpPr>
            <p:spPr bwMode="auto">
              <a:xfrm>
                <a:off x="1094185" y="2061610"/>
                <a:ext cx="1595437" cy="1574492"/>
              </a:xfrm>
              <a:custGeom>
                <a:avLst/>
                <a:gdLst>
                  <a:gd name="T0" fmla="*/ 1128 w 1202"/>
                  <a:gd name="T1" fmla="*/ 488 h 1186"/>
                  <a:gd name="T2" fmla="*/ 1072 w 1202"/>
                  <a:gd name="T3" fmla="*/ 424 h 1186"/>
                  <a:gd name="T4" fmla="*/ 1063 w 1202"/>
                  <a:gd name="T5" fmla="*/ 469 h 1186"/>
                  <a:gd name="T6" fmla="*/ 1026 w 1202"/>
                  <a:gd name="T7" fmla="*/ 415 h 1186"/>
                  <a:gd name="T8" fmla="*/ 907 w 1202"/>
                  <a:gd name="T9" fmla="*/ 430 h 1186"/>
                  <a:gd name="T10" fmla="*/ 969 w 1202"/>
                  <a:gd name="T11" fmla="*/ 377 h 1186"/>
                  <a:gd name="T12" fmla="*/ 1083 w 1202"/>
                  <a:gd name="T13" fmla="*/ 342 h 1186"/>
                  <a:gd name="T14" fmla="*/ 1058 w 1202"/>
                  <a:gd name="T15" fmla="*/ 268 h 1186"/>
                  <a:gd name="T16" fmla="*/ 434 w 1202"/>
                  <a:gd name="T17" fmla="*/ 66 h 1186"/>
                  <a:gd name="T18" fmla="*/ 469 w 1202"/>
                  <a:gd name="T19" fmla="*/ 84 h 1186"/>
                  <a:gd name="T20" fmla="*/ 528 w 1202"/>
                  <a:gd name="T21" fmla="*/ 76 h 1186"/>
                  <a:gd name="T22" fmla="*/ 526 w 1202"/>
                  <a:gd name="T23" fmla="*/ 110 h 1186"/>
                  <a:gd name="T24" fmla="*/ 591 w 1202"/>
                  <a:gd name="T25" fmla="*/ 82 h 1186"/>
                  <a:gd name="T26" fmla="*/ 639 w 1202"/>
                  <a:gd name="T27" fmla="*/ 103 h 1186"/>
                  <a:gd name="T28" fmla="*/ 758 w 1202"/>
                  <a:gd name="T29" fmla="*/ 164 h 1186"/>
                  <a:gd name="T30" fmla="*/ 707 w 1202"/>
                  <a:gd name="T31" fmla="*/ 151 h 1186"/>
                  <a:gd name="T32" fmla="*/ 639 w 1202"/>
                  <a:gd name="T33" fmla="*/ 141 h 1186"/>
                  <a:gd name="T34" fmla="*/ 607 w 1202"/>
                  <a:gd name="T35" fmla="*/ 161 h 1186"/>
                  <a:gd name="T36" fmla="*/ 525 w 1202"/>
                  <a:gd name="T37" fmla="*/ 195 h 1186"/>
                  <a:gd name="T38" fmla="*/ 616 w 1202"/>
                  <a:gd name="T39" fmla="*/ 176 h 1186"/>
                  <a:gd name="T40" fmla="*/ 702 w 1202"/>
                  <a:gd name="T41" fmla="*/ 238 h 1186"/>
                  <a:gd name="T42" fmla="*/ 714 w 1202"/>
                  <a:gd name="T43" fmla="*/ 302 h 1186"/>
                  <a:gd name="T44" fmla="*/ 676 w 1202"/>
                  <a:gd name="T45" fmla="*/ 286 h 1186"/>
                  <a:gd name="T46" fmla="*/ 657 w 1202"/>
                  <a:gd name="T47" fmla="*/ 275 h 1186"/>
                  <a:gd name="T48" fmla="*/ 629 w 1202"/>
                  <a:gd name="T49" fmla="*/ 257 h 1186"/>
                  <a:gd name="T50" fmla="*/ 626 w 1202"/>
                  <a:gd name="T51" fmla="*/ 289 h 1186"/>
                  <a:gd name="T52" fmla="*/ 503 w 1202"/>
                  <a:gd name="T53" fmla="*/ 339 h 1186"/>
                  <a:gd name="T54" fmla="*/ 414 w 1202"/>
                  <a:gd name="T55" fmla="*/ 380 h 1186"/>
                  <a:gd name="T56" fmla="*/ 308 w 1202"/>
                  <a:gd name="T57" fmla="*/ 451 h 1186"/>
                  <a:gd name="T58" fmla="*/ 405 w 1202"/>
                  <a:gd name="T59" fmla="*/ 551 h 1186"/>
                  <a:gd name="T60" fmla="*/ 535 w 1202"/>
                  <a:gd name="T61" fmla="*/ 569 h 1186"/>
                  <a:gd name="T62" fmla="*/ 622 w 1202"/>
                  <a:gd name="T63" fmla="*/ 692 h 1186"/>
                  <a:gd name="T64" fmla="*/ 638 w 1202"/>
                  <a:gd name="T65" fmla="*/ 852 h 1186"/>
                  <a:gd name="T66" fmla="*/ 555 w 1202"/>
                  <a:gd name="T67" fmla="*/ 917 h 1186"/>
                  <a:gd name="T68" fmla="*/ 456 w 1202"/>
                  <a:gd name="T69" fmla="*/ 986 h 1186"/>
                  <a:gd name="T70" fmla="*/ 446 w 1202"/>
                  <a:gd name="T71" fmla="*/ 1047 h 1186"/>
                  <a:gd name="T72" fmla="*/ 382 w 1202"/>
                  <a:gd name="T73" fmla="*/ 996 h 1186"/>
                  <a:gd name="T74" fmla="*/ 382 w 1202"/>
                  <a:gd name="T75" fmla="*/ 747 h 1186"/>
                  <a:gd name="T76" fmla="*/ 388 w 1202"/>
                  <a:gd name="T77" fmla="*/ 594 h 1186"/>
                  <a:gd name="T78" fmla="*/ 294 w 1202"/>
                  <a:gd name="T79" fmla="*/ 468 h 1186"/>
                  <a:gd name="T80" fmla="*/ 205 w 1202"/>
                  <a:gd name="T81" fmla="*/ 346 h 1186"/>
                  <a:gd name="T82" fmla="*/ 183 w 1202"/>
                  <a:gd name="T83" fmla="*/ 385 h 1186"/>
                  <a:gd name="T84" fmla="*/ 501 w 1202"/>
                  <a:gd name="T85" fmla="*/ 1146 h 1186"/>
                  <a:gd name="T86" fmla="*/ 968 w 1202"/>
                  <a:gd name="T87" fmla="*/ 920 h 1186"/>
                  <a:gd name="T88" fmla="*/ 946 w 1202"/>
                  <a:gd name="T89" fmla="*/ 710 h 1186"/>
                  <a:gd name="T90" fmla="*/ 830 w 1202"/>
                  <a:gd name="T91" fmla="*/ 685 h 1186"/>
                  <a:gd name="T92" fmla="*/ 806 w 1202"/>
                  <a:gd name="T93" fmla="*/ 523 h 1186"/>
                  <a:gd name="T94" fmla="*/ 978 w 1202"/>
                  <a:gd name="T95" fmla="*/ 455 h 1186"/>
                  <a:gd name="T96" fmla="*/ 1102 w 1202"/>
                  <a:gd name="T97" fmla="*/ 515 h 1186"/>
                  <a:gd name="T98" fmla="*/ 970 w 1202"/>
                  <a:gd name="T99" fmla="*/ 286 h 1186"/>
                  <a:gd name="T100" fmla="*/ 1018 w 1202"/>
                  <a:gd name="T101" fmla="*/ 337 h 1186"/>
                  <a:gd name="T102" fmla="*/ 986 w 1202"/>
                  <a:gd name="T103" fmla="*/ 313 h 1186"/>
                  <a:gd name="T104" fmla="*/ 963 w 1202"/>
                  <a:gd name="T105" fmla="*/ 298 h 1186"/>
                  <a:gd name="T106" fmla="*/ 627 w 1202"/>
                  <a:gd name="T107" fmla="*/ 301 h 1186"/>
                  <a:gd name="T108" fmla="*/ 649 w 1202"/>
                  <a:gd name="T109" fmla="*/ 306 h 1186"/>
                  <a:gd name="T110" fmla="*/ 627 w 1202"/>
                  <a:gd name="T111" fmla="*/ 301 h 1186"/>
                  <a:gd name="T112" fmla="*/ 601 w 1202"/>
                  <a:gd name="T113" fmla="*/ 31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2" h="1186">
                    <a:moveTo>
                      <a:pt x="1197" y="506"/>
                    </a:moveTo>
                    <a:cubicBezTo>
                      <a:pt x="1168" y="499"/>
                      <a:pt x="1168" y="499"/>
                      <a:pt x="1168" y="499"/>
                    </a:cubicBezTo>
                    <a:cubicBezTo>
                      <a:pt x="1157" y="480"/>
                      <a:pt x="1157" y="480"/>
                      <a:pt x="1157" y="480"/>
                    </a:cubicBezTo>
                    <a:cubicBezTo>
                      <a:pt x="1160" y="454"/>
                      <a:pt x="1160" y="454"/>
                      <a:pt x="1160" y="454"/>
                    </a:cubicBezTo>
                    <a:cubicBezTo>
                      <a:pt x="1144" y="458"/>
                      <a:pt x="1144" y="458"/>
                      <a:pt x="1144" y="458"/>
                    </a:cubicBezTo>
                    <a:cubicBezTo>
                      <a:pt x="1128" y="488"/>
                      <a:pt x="1128" y="488"/>
                      <a:pt x="1128" y="488"/>
                    </a:cubicBezTo>
                    <a:cubicBezTo>
                      <a:pt x="1112" y="460"/>
                      <a:pt x="1112" y="460"/>
                      <a:pt x="1112" y="460"/>
                    </a:cubicBezTo>
                    <a:cubicBezTo>
                      <a:pt x="1116" y="438"/>
                      <a:pt x="1116" y="438"/>
                      <a:pt x="1116" y="438"/>
                    </a:cubicBezTo>
                    <a:cubicBezTo>
                      <a:pt x="1099" y="415"/>
                      <a:pt x="1099" y="415"/>
                      <a:pt x="1099" y="415"/>
                    </a:cubicBezTo>
                    <a:cubicBezTo>
                      <a:pt x="1093" y="406"/>
                      <a:pt x="1093" y="406"/>
                      <a:pt x="1093" y="406"/>
                    </a:cubicBezTo>
                    <a:cubicBezTo>
                      <a:pt x="1069" y="400"/>
                      <a:pt x="1069" y="400"/>
                      <a:pt x="1069" y="400"/>
                    </a:cubicBezTo>
                    <a:cubicBezTo>
                      <a:pt x="1072" y="424"/>
                      <a:pt x="1072" y="424"/>
                      <a:pt x="1072" y="424"/>
                    </a:cubicBezTo>
                    <a:cubicBezTo>
                      <a:pt x="1097" y="446"/>
                      <a:pt x="1097" y="446"/>
                      <a:pt x="1097" y="446"/>
                    </a:cubicBezTo>
                    <a:cubicBezTo>
                      <a:pt x="1101" y="453"/>
                      <a:pt x="1101" y="453"/>
                      <a:pt x="1101" y="453"/>
                    </a:cubicBezTo>
                    <a:cubicBezTo>
                      <a:pt x="1094" y="455"/>
                      <a:pt x="1094" y="455"/>
                      <a:pt x="1094" y="455"/>
                    </a:cubicBezTo>
                    <a:cubicBezTo>
                      <a:pt x="1090" y="472"/>
                      <a:pt x="1090" y="472"/>
                      <a:pt x="1090" y="472"/>
                    </a:cubicBezTo>
                    <a:cubicBezTo>
                      <a:pt x="1075" y="474"/>
                      <a:pt x="1075" y="474"/>
                      <a:pt x="1075" y="474"/>
                    </a:cubicBezTo>
                    <a:cubicBezTo>
                      <a:pt x="1063" y="469"/>
                      <a:pt x="1063" y="469"/>
                      <a:pt x="1063" y="469"/>
                    </a:cubicBezTo>
                    <a:cubicBezTo>
                      <a:pt x="1058" y="457"/>
                      <a:pt x="1058" y="457"/>
                      <a:pt x="1058" y="457"/>
                    </a:cubicBezTo>
                    <a:cubicBezTo>
                      <a:pt x="1078" y="462"/>
                      <a:pt x="1078" y="462"/>
                      <a:pt x="1078" y="462"/>
                    </a:cubicBezTo>
                    <a:cubicBezTo>
                      <a:pt x="1085" y="456"/>
                      <a:pt x="1085" y="456"/>
                      <a:pt x="1085" y="456"/>
                    </a:cubicBezTo>
                    <a:cubicBezTo>
                      <a:pt x="1048" y="417"/>
                      <a:pt x="1048" y="417"/>
                      <a:pt x="1048" y="417"/>
                    </a:cubicBezTo>
                    <a:cubicBezTo>
                      <a:pt x="1047" y="403"/>
                      <a:pt x="1047" y="403"/>
                      <a:pt x="1047" y="403"/>
                    </a:cubicBezTo>
                    <a:cubicBezTo>
                      <a:pt x="1026" y="415"/>
                      <a:pt x="1026" y="415"/>
                      <a:pt x="1026" y="415"/>
                    </a:cubicBezTo>
                    <a:cubicBezTo>
                      <a:pt x="1009" y="407"/>
                      <a:pt x="1009" y="407"/>
                      <a:pt x="1009" y="407"/>
                    </a:cubicBezTo>
                    <a:cubicBezTo>
                      <a:pt x="973" y="437"/>
                      <a:pt x="973" y="437"/>
                      <a:pt x="973" y="437"/>
                    </a:cubicBezTo>
                    <a:cubicBezTo>
                      <a:pt x="965" y="449"/>
                      <a:pt x="965" y="449"/>
                      <a:pt x="965" y="449"/>
                    </a:cubicBezTo>
                    <a:cubicBezTo>
                      <a:pt x="947" y="447"/>
                      <a:pt x="947" y="447"/>
                      <a:pt x="947" y="447"/>
                    </a:cubicBezTo>
                    <a:cubicBezTo>
                      <a:pt x="921" y="441"/>
                      <a:pt x="921" y="441"/>
                      <a:pt x="921" y="441"/>
                    </a:cubicBezTo>
                    <a:cubicBezTo>
                      <a:pt x="907" y="430"/>
                      <a:pt x="907" y="430"/>
                      <a:pt x="907" y="430"/>
                    </a:cubicBezTo>
                    <a:cubicBezTo>
                      <a:pt x="910" y="399"/>
                      <a:pt x="910" y="399"/>
                      <a:pt x="910" y="399"/>
                    </a:cubicBezTo>
                    <a:cubicBezTo>
                      <a:pt x="919" y="385"/>
                      <a:pt x="919" y="385"/>
                      <a:pt x="919" y="385"/>
                    </a:cubicBezTo>
                    <a:cubicBezTo>
                      <a:pt x="946" y="385"/>
                      <a:pt x="946" y="385"/>
                      <a:pt x="946" y="385"/>
                    </a:cubicBezTo>
                    <a:cubicBezTo>
                      <a:pt x="974" y="398"/>
                      <a:pt x="974" y="398"/>
                      <a:pt x="974" y="398"/>
                    </a:cubicBezTo>
                    <a:cubicBezTo>
                      <a:pt x="981" y="383"/>
                      <a:pt x="981" y="383"/>
                      <a:pt x="981" y="383"/>
                    </a:cubicBezTo>
                    <a:cubicBezTo>
                      <a:pt x="969" y="377"/>
                      <a:pt x="969" y="377"/>
                      <a:pt x="969" y="377"/>
                    </a:cubicBezTo>
                    <a:cubicBezTo>
                      <a:pt x="979" y="353"/>
                      <a:pt x="979" y="353"/>
                      <a:pt x="979" y="353"/>
                    </a:cubicBezTo>
                    <a:cubicBezTo>
                      <a:pt x="1009" y="355"/>
                      <a:pt x="1009" y="355"/>
                      <a:pt x="1009" y="355"/>
                    </a:cubicBezTo>
                    <a:cubicBezTo>
                      <a:pt x="1036" y="332"/>
                      <a:pt x="1036" y="332"/>
                      <a:pt x="1036" y="332"/>
                    </a:cubicBezTo>
                    <a:cubicBezTo>
                      <a:pt x="1058" y="333"/>
                      <a:pt x="1058" y="333"/>
                      <a:pt x="1058" y="333"/>
                    </a:cubicBezTo>
                    <a:cubicBezTo>
                      <a:pt x="1076" y="340"/>
                      <a:pt x="1076" y="340"/>
                      <a:pt x="1076" y="340"/>
                    </a:cubicBezTo>
                    <a:cubicBezTo>
                      <a:pt x="1083" y="342"/>
                      <a:pt x="1083" y="342"/>
                      <a:pt x="1083" y="342"/>
                    </a:cubicBezTo>
                    <a:cubicBezTo>
                      <a:pt x="1085" y="314"/>
                      <a:pt x="1085" y="314"/>
                      <a:pt x="1085" y="314"/>
                    </a:cubicBezTo>
                    <a:cubicBezTo>
                      <a:pt x="1060" y="318"/>
                      <a:pt x="1060" y="318"/>
                      <a:pt x="1060" y="318"/>
                    </a:cubicBezTo>
                    <a:cubicBezTo>
                      <a:pt x="1057" y="296"/>
                      <a:pt x="1057" y="296"/>
                      <a:pt x="1057" y="296"/>
                    </a:cubicBezTo>
                    <a:cubicBezTo>
                      <a:pt x="1044" y="291"/>
                      <a:pt x="1044" y="291"/>
                      <a:pt x="1044" y="291"/>
                    </a:cubicBezTo>
                    <a:cubicBezTo>
                      <a:pt x="1045" y="277"/>
                      <a:pt x="1045" y="277"/>
                      <a:pt x="1045" y="277"/>
                    </a:cubicBezTo>
                    <a:cubicBezTo>
                      <a:pt x="1058" y="268"/>
                      <a:pt x="1058" y="268"/>
                      <a:pt x="1058" y="268"/>
                    </a:cubicBezTo>
                    <a:cubicBezTo>
                      <a:pt x="1086" y="263"/>
                      <a:pt x="1086" y="263"/>
                      <a:pt x="1086" y="263"/>
                    </a:cubicBezTo>
                    <a:cubicBezTo>
                      <a:pt x="1096" y="253"/>
                      <a:pt x="1096" y="253"/>
                      <a:pt x="1096" y="253"/>
                    </a:cubicBezTo>
                    <a:cubicBezTo>
                      <a:pt x="1017" y="144"/>
                      <a:pt x="901" y="61"/>
                      <a:pt x="760" y="28"/>
                    </a:cubicBezTo>
                    <a:cubicBezTo>
                      <a:pt x="760" y="28"/>
                      <a:pt x="759" y="28"/>
                      <a:pt x="759" y="28"/>
                    </a:cubicBezTo>
                    <a:cubicBezTo>
                      <a:pt x="636" y="0"/>
                      <a:pt x="514" y="13"/>
                      <a:pt x="406" y="59"/>
                    </a:cubicBezTo>
                    <a:cubicBezTo>
                      <a:pt x="434" y="66"/>
                      <a:pt x="434" y="66"/>
                      <a:pt x="434" y="66"/>
                    </a:cubicBezTo>
                    <a:cubicBezTo>
                      <a:pt x="445" y="75"/>
                      <a:pt x="445" y="75"/>
                      <a:pt x="445" y="75"/>
                    </a:cubicBezTo>
                    <a:cubicBezTo>
                      <a:pt x="468" y="86"/>
                      <a:pt x="468" y="86"/>
                      <a:pt x="468" y="86"/>
                    </a:cubicBezTo>
                    <a:cubicBezTo>
                      <a:pt x="467" y="96"/>
                      <a:pt x="467" y="96"/>
                      <a:pt x="467" y="96"/>
                    </a:cubicBezTo>
                    <a:cubicBezTo>
                      <a:pt x="505" y="106"/>
                      <a:pt x="505" y="106"/>
                      <a:pt x="505" y="106"/>
                    </a:cubicBezTo>
                    <a:cubicBezTo>
                      <a:pt x="502" y="93"/>
                      <a:pt x="502" y="93"/>
                      <a:pt x="502" y="93"/>
                    </a:cubicBezTo>
                    <a:cubicBezTo>
                      <a:pt x="469" y="84"/>
                      <a:pt x="469" y="84"/>
                      <a:pt x="469" y="84"/>
                    </a:cubicBezTo>
                    <a:cubicBezTo>
                      <a:pt x="479" y="78"/>
                      <a:pt x="479" y="78"/>
                      <a:pt x="479" y="78"/>
                    </a:cubicBezTo>
                    <a:cubicBezTo>
                      <a:pt x="478" y="69"/>
                      <a:pt x="478" y="69"/>
                      <a:pt x="478" y="69"/>
                    </a:cubicBezTo>
                    <a:cubicBezTo>
                      <a:pt x="448" y="62"/>
                      <a:pt x="448" y="62"/>
                      <a:pt x="448" y="62"/>
                    </a:cubicBezTo>
                    <a:cubicBezTo>
                      <a:pt x="486" y="45"/>
                      <a:pt x="486" y="45"/>
                      <a:pt x="486" y="45"/>
                    </a:cubicBezTo>
                    <a:cubicBezTo>
                      <a:pt x="518" y="52"/>
                      <a:pt x="518" y="52"/>
                      <a:pt x="518" y="52"/>
                    </a:cubicBezTo>
                    <a:cubicBezTo>
                      <a:pt x="528" y="76"/>
                      <a:pt x="528" y="76"/>
                      <a:pt x="528" y="76"/>
                    </a:cubicBezTo>
                    <a:cubicBezTo>
                      <a:pt x="553" y="83"/>
                      <a:pt x="553" y="83"/>
                      <a:pt x="553" y="83"/>
                    </a:cubicBezTo>
                    <a:cubicBezTo>
                      <a:pt x="571" y="72"/>
                      <a:pt x="571" y="72"/>
                      <a:pt x="571" y="72"/>
                    </a:cubicBezTo>
                    <a:cubicBezTo>
                      <a:pt x="581" y="80"/>
                      <a:pt x="581" y="80"/>
                      <a:pt x="581" y="80"/>
                    </a:cubicBezTo>
                    <a:cubicBezTo>
                      <a:pt x="555" y="96"/>
                      <a:pt x="555" y="96"/>
                      <a:pt x="555" y="96"/>
                    </a:cubicBezTo>
                    <a:cubicBezTo>
                      <a:pt x="555" y="96"/>
                      <a:pt x="527" y="89"/>
                      <a:pt x="528" y="90"/>
                    </a:cubicBezTo>
                    <a:cubicBezTo>
                      <a:pt x="530" y="90"/>
                      <a:pt x="526" y="110"/>
                      <a:pt x="526" y="110"/>
                    </a:cubicBezTo>
                    <a:cubicBezTo>
                      <a:pt x="561" y="117"/>
                      <a:pt x="561" y="117"/>
                      <a:pt x="561" y="117"/>
                    </a:cubicBezTo>
                    <a:cubicBezTo>
                      <a:pt x="567" y="108"/>
                      <a:pt x="567" y="108"/>
                      <a:pt x="567" y="108"/>
                    </a:cubicBezTo>
                    <a:cubicBezTo>
                      <a:pt x="591" y="112"/>
                      <a:pt x="591" y="112"/>
                      <a:pt x="591" y="112"/>
                    </a:cubicBezTo>
                    <a:cubicBezTo>
                      <a:pt x="597" y="99"/>
                      <a:pt x="597" y="99"/>
                      <a:pt x="597" y="99"/>
                    </a:cubicBezTo>
                    <a:cubicBezTo>
                      <a:pt x="583" y="94"/>
                      <a:pt x="583" y="94"/>
                      <a:pt x="583" y="94"/>
                    </a:cubicBezTo>
                    <a:cubicBezTo>
                      <a:pt x="591" y="82"/>
                      <a:pt x="591" y="82"/>
                      <a:pt x="591" y="82"/>
                    </a:cubicBezTo>
                    <a:cubicBezTo>
                      <a:pt x="602" y="81"/>
                      <a:pt x="602" y="81"/>
                      <a:pt x="602" y="81"/>
                    </a:cubicBezTo>
                    <a:cubicBezTo>
                      <a:pt x="639" y="92"/>
                      <a:pt x="639" y="92"/>
                      <a:pt x="639" y="92"/>
                    </a:cubicBezTo>
                    <a:cubicBezTo>
                      <a:pt x="614" y="106"/>
                      <a:pt x="614" y="106"/>
                      <a:pt x="614" y="106"/>
                    </a:cubicBezTo>
                    <a:cubicBezTo>
                      <a:pt x="614" y="121"/>
                      <a:pt x="614" y="121"/>
                      <a:pt x="614" y="121"/>
                    </a:cubicBezTo>
                    <a:cubicBezTo>
                      <a:pt x="635" y="129"/>
                      <a:pt x="635" y="129"/>
                      <a:pt x="635" y="129"/>
                    </a:cubicBezTo>
                    <a:cubicBezTo>
                      <a:pt x="639" y="103"/>
                      <a:pt x="639" y="103"/>
                      <a:pt x="639" y="103"/>
                    </a:cubicBezTo>
                    <a:cubicBezTo>
                      <a:pt x="662" y="97"/>
                      <a:pt x="662" y="97"/>
                      <a:pt x="662" y="97"/>
                    </a:cubicBezTo>
                    <a:cubicBezTo>
                      <a:pt x="700" y="101"/>
                      <a:pt x="700" y="101"/>
                      <a:pt x="700" y="101"/>
                    </a:cubicBezTo>
                    <a:cubicBezTo>
                      <a:pt x="737" y="129"/>
                      <a:pt x="737" y="129"/>
                      <a:pt x="737" y="129"/>
                    </a:cubicBezTo>
                    <a:cubicBezTo>
                      <a:pt x="747" y="136"/>
                      <a:pt x="747" y="136"/>
                      <a:pt x="747" y="136"/>
                    </a:cubicBezTo>
                    <a:cubicBezTo>
                      <a:pt x="742" y="156"/>
                      <a:pt x="742" y="156"/>
                      <a:pt x="742" y="156"/>
                    </a:cubicBezTo>
                    <a:cubicBezTo>
                      <a:pt x="758" y="164"/>
                      <a:pt x="758" y="164"/>
                      <a:pt x="758" y="164"/>
                    </a:cubicBezTo>
                    <a:cubicBezTo>
                      <a:pt x="746" y="178"/>
                      <a:pt x="746" y="178"/>
                      <a:pt x="746" y="178"/>
                    </a:cubicBezTo>
                    <a:cubicBezTo>
                      <a:pt x="727" y="174"/>
                      <a:pt x="727" y="174"/>
                      <a:pt x="727" y="174"/>
                    </a:cubicBezTo>
                    <a:cubicBezTo>
                      <a:pt x="722" y="173"/>
                      <a:pt x="722" y="173"/>
                      <a:pt x="722" y="173"/>
                    </a:cubicBezTo>
                    <a:cubicBezTo>
                      <a:pt x="711" y="189"/>
                      <a:pt x="711" y="189"/>
                      <a:pt x="711" y="189"/>
                    </a:cubicBezTo>
                    <a:cubicBezTo>
                      <a:pt x="660" y="164"/>
                      <a:pt x="660" y="164"/>
                      <a:pt x="660" y="164"/>
                    </a:cubicBezTo>
                    <a:cubicBezTo>
                      <a:pt x="707" y="151"/>
                      <a:pt x="707" y="151"/>
                      <a:pt x="707" y="151"/>
                    </a:cubicBezTo>
                    <a:cubicBezTo>
                      <a:pt x="694" y="134"/>
                      <a:pt x="694" y="134"/>
                      <a:pt x="694" y="134"/>
                    </a:cubicBezTo>
                    <a:cubicBezTo>
                      <a:pt x="657" y="130"/>
                      <a:pt x="657" y="130"/>
                      <a:pt x="657" y="130"/>
                    </a:cubicBezTo>
                    <a:cubicBezTo>
                      <a:pt x="653" y="132"/>
                      <a:pt x="653" y="132"/>
                      <a:pt x="653" y="132"/>
                    </a:cubicBezTo>
                    <a:cubicBezTo>
                      <a:pt x="653" y="132"/>
                      <a:pt x="653" y="132"/>
                      <a:pt x="653" y="132"/>
                    </a:cubicBezTo>
                    <a:cubicBezTo>
                      <a:pt x="652" y="133"/>
                      <a:pt x="652" y="133"/>
                      <a:pt x="652" y="133"/>
                    </a:cubicBezTo>
                    <a:cubicBezTo>
                      <a:pt x="639" y="141"/>
                      <a:pt x="639" y="141"/>
                      <a:pt x="639" y="141"/>
                    </a:cubicBezTo>
                    <a:cubicBezTo>
                      <a:pt x="621" y="139"/>
                      <a:pt x="621" y="139"/>
                      <a:pt x="621" y="139"/>
                    </a:cubicBezTo>
                    <a:cubicBezTo>
                      <a:pt x="620" y="148"/>
                      <a:pt x="620" y="148"/>
                      <a:pt x="620" y="148"/>
                    </a:cubicBezTo>
                    <a:cubicBezTo>
                      <a:pt x="626" y="152"/>
                      <a:pt x="626" y="152"/>
                      <a:pt x="626" y="152"/>
                    </a:cubicBezTo>
                    <a:cubicBezTo>
                      <a:pt x="625" y="155"/>
                      <a:pt x="625" y="155"/>
                      <a:pt x="625" y="155"/>
                    </a:cubicBezTo>
                    <a:cubicBezTo>
                      <a:pt x="610" y="153"/>
                      <a:pt x="610" y="153"/>
                      <a:pt x="610" y="153"/>
                    </a:cubicBezTo>
                    <a:cubicBezTo>
                      <a:pt x="607" y="161"/>
                      <a:pt x="607" y="161"/>
                      <a:pt x="607" y="161"/>
                    </a:cubicBezTo>
                    <a:cubicBezTo>
                      <a:pt x="594" y="159"/>
                      <a:pt x="594" y="159"/>
                      <a:pt x="594" y="159"/>
                    </a:cubicBezTo>
                    <a:cubicBezTo>
                      <a:pt x="595" y="142"/>
                      <a:pt x="595" y="142"/>
                      <a:pt x="595" y="142"/>
                    </a:cubicBezTo>
                    <a:cubicBezTo>
                      <a:pt x="569" y="144"/>
                      <a:pt x="569" y="144"/>
                      <a:pt x="569" y="144"/>
                    </a:cubicBezTo>
                    <a:cubicBezTo>
                      <a:pt x="512" y="161"/>
                      <a:pt x="512" y="161"/>
                      <a:pt x="512" y="161"/>
                    </a:cubicBezTo>
                    <a:cubicBezTo>
                      <a:pt x="513" y="183"/>
                      <a:pt x="513" y="183"/>
                      <a:pt x="513" y="183"/>
                    </a:cubicBezTo>
                    <a:cubicBezTo>
                      <a:pt x="525" y="195"/>
                      <a:pt x="525" y="195"/>
                      <a:pt x="525" y="195"/>
                    </a:cubicBezTo>
                    <a:cubicBezTo>
                      <a:pt x="552" y="206"/>
                      <a:pt x="552" y="206"/>
                      <a:pt x="552" y="206"/>
                    </a:cubicBezTo>
                    <a:cubicBezTo>
                      <a:pt x="545" y="237"/>
                      <a:pt x="545" y="237"/>
                      <a:pt x="545" y="237"/>
                    </a:cubicBezTo>
                    <a:cubicBezTo>
                      <a:pt x="558" y="238"/>
                      <a:pt x="558" y="238"/>
                      <a:pt x="558" y="238"/>
                    </a:cubicBezTo>
                    <a:cubicBezTo>
                      <a:pt x="576" y="216"/>
                      <a:pt x="576" y="216"/>
                      <a:pt x="576" y="216"/>
                    </a:cubicBezTo>
                    <a:cubicBezTo>
                      <a:pt x="607" y="214"/>
                      <a:pt x="607" y="214"/>
                      <a:pt x="607" y="214"/>
                    </a:cubicBezTo>
                    <a:cubicBezTo>
                      <a:pt x="616" y="176"/>
                      <a:pt x="616" y="176"/>
                      <a:pt x="616" y="176"/>
                    </a:cubicBezTo>
                    <a:cubicBezTo>
                      <a:pt x="635" y="167"/>
                      <a:pt x="635" y="167"/>
                      <a:pt x="635" y="167"/>
                    </a:cubicBezTo>
                    <a:cubicBezTo>
                      <a:pt x="673" y="186"/>
                      <a:pt x="673" y="186"/>
                      <a:pt x="673" y="186"/>
                    </a:cubicBezTo>
                    <a:cubicBezTo>
                      <a:pt x="664" y="210"/>
                      <a:pt x="664" y="210"/>
                      <a:pt x="664" y="210"/>
                    </a:cubicBezTo>
                    <a:cubicBezTo>
                      <a:pt x="675" y="213"/>
                      <a:pt x="675" y="213"/>
                      <a:pt x="675" y="213"/>
                    </a:cubicBezTo>
                    <a:cubicBezTo>
                      <a:pt x="708" y="205"/>
                      <a:pt x="708" y="205"/>
                      <a:pt x="708" y="205"/>
                    </a:cubicBezTo>
                    <a:cubicBezTo>
                      <a:pt x="702" y="238"/>
                      <a:pt x="702" y="238"/>
                      <a:pt x="702" y="238"/>
                    </a:cubicBezTo>
                    <a:cubicBezTo>
                      <a:pt x="710" y="247"/>
                      <a:pt x="710" y="247"/>
                      <a:pt x="710" y="247"/>
                    </a:cubicBezTo>
                    <a:cubicBezTo>
                      <a:pt x="720" y="256"/>
                      <a:pt x="720" y="256"/>
                      <a:pt x="720" y="256"/>
                    </a:cubicBezTo>
                    <a:cubicBezTo>
                      <a:pt x="714" y="276"/>
                      <a:pt x="714" y="276"/>
                      <a:pt x="714" y="276"/>
                    </a:cubicBezTo>
                    <a:cubicBezTo>
                      <a:pt x="703" y="277"/>
                      <a:pt x="703" y="277"/>
                      <a:pt x="703" y="277"/>
                    </a:cubicBezTo>
                    <a:cubicBezTo>
                      <a:pt x="700" y="290"/>
                      <a:pt x="700" y="290"/>
                      <a:pt x="700" y="290"/>
                    </a:cubicBezTo>
                    <a:cubicBezTo>
                      <a:pt x="714" y="302"/>
                      <a:pt x="714" y="302"/>
                      <a:pt x="714" y="302"/>
                    </a:cubicBezTo>
                    <a:cubicBezTo>
                      <a:pt x="711" y="315"/>
                      <a:pt x="711" y="315"/>
                      <a:pt x="711" y="315"/>
                    </a:cubicBezTo>
                    <a:cubicBezTo>
                      <a:pt x="703" y="314"/>
                      <a:pt x="703" y="314"/>
                      <a:pt x="703" y="314"/>
                    </a:cubicBezTo>
                    <a:cubicBezTo>
                      <a:pt x="703" y="313"/>
                      <a:pt x="703" y="313"/>
                      <a:pt x="703" y="313"/>
                    </a:cubicBezTo>
                    <a:cubicBezTo>
                      <a:pt x="695" y="309"/>
                      <a:pt x="695" y="309"/>
                      <a:pt x="695" y="309"/>
                    </a:cubicBezTo>
                    <a:cubicBezTo>
                      <a:pt x="675" y="297"/>
                      <a:pt x="675" y="297"/>
                      <a:pt x="675" y="297"/>
                    </a:cubicBezTo>
                    <a:cubicBezTo>
                      <a:pt x="676" y="286"/>
                      <a:pt x="676" y="286"/>
                      <a:pt x="676" y="286"/>
                    </a:cubicBezTo>
                    <a:cubicBezTo>
                      <a:pt x="676" y="286"/>
                      <a:pt x="676" y="286"/>
                      <a:pt x="676" y="286"/>
                    </a:cubicBezTo>
                    <a:cubicBezTo>
                      <a:pt x="686" y="282"/>
                      <a:pt x="686" y="282"/>
                      <a:pt x="686" y="282"/>
                    </a:cubicBezTo>
                    <a:cubicBezTo>
                      <a:pt x="688" y="273"/>
                      <a:pt x="688" y="273"/>
                      <a:pt x="688" y="273"/>
                    </a:cubicBezTo>
                    <a:cubicBezTo>
                      <a:pt x="679" y="268"/>
                      <a:pt x="679" y="268"/>
                      <a:pt x="679" y="268"/>
                    </a:cubicBezTo>
                    <a:cubicBezTo>
                      <a:pt x="675" y="276"/>
                      <a:pt x="675" y="276"/>
                      <a:pt x="675" y="276"/>
                    </a:cubicBezTo>
                    <a:cubicBezTo>
                      <a:pt x="657" y="275"/>
                      <a:pt x="657" y="275"/>
                      <a:pt x="657" y="275"/>
                    </a:cubicBezTo>
                    <a:cubicBezTo>
                      <a:pt x="655" y="274"/>
                      <a:pt x="655" y="274"/>
                      <a:pt x="655" y="274"/>
                    </a:cubicBezTo>
                    <a:cubicBezTo>
                      <a:pt x="655" y="275"/>
                      <a:pt x="655" y="275"/>
                      <a:pt x="655" y="275"/>
                    </a:cubicBezTo>
                    <a:cubicBezTo>
                      <a:pt x="649" y="274"/>
                      <a:pt x="649" y="274"/>
                      <a:pt x="649" y="274"/>
                    </a:cubicBezTo>
                    <a:cubicBezTo>
                      <a:pt x="646" y="264"/>
                      <a:pt x="646" y="264"/>
                      <a:pt x="646" y="264"/>
                    </a:cubicBezTo>
                    <a:cubicBezTo>
                      <a:pt x="641" y="260"/>
                      <a:pt x="641" y="260"/>
                      <a:pt x="641" y="260"/>
                    </a:cubicBezTo>
                    <a:cubicBezTo>
                      <a:pt x="629" y="257"/>
                      <a:pt x="629" y="257"/>
                      <a:pt x="629" y="257"/>
                    </a:cubicBezTo>
                    <a:cubicBezTo>
                      <a:pt x="623" y="260"/>
                      <a:pt x="623" y="260"/>
                      <a:pt x="623" y="260"/>
                    </a:cubicBezTo>
                    <a:cubicBezTo>
                      <a:pt x="620" y="270"/>
                      <a:pt x="620" y="270"/>
                      <a:pt x="620" y="270"/>
                    </a:cubicBezTo>
                    <a:cubicBezTo>
                      <a:pt x="630" y="276"/>
                      <a:pt x="630" y="276"/>
                      <a:pt x="630" y="276"/>
                    </a:cubicBezTo>
                    <a:cubicBezTo>
                      <a:pt x="640" y="280"/>
                      <a:pt x="640" y="280"/>
                      <a:pt x="640" y="280"/>
                    </a:cubicBezTo>
                    <a:cubicBezTo>
                      <a:pt x="637" y="281"/>
                      <a:pt x="637" y="281"/>
                      <a:pt x="637" y="281"/>
                    </a:cubicBezTo>
                    <a:cubicBezTo>
                      <a:pt x="626" y="289"/>
                      <a:pt x="626" y="289"/>
                      <a:pt x="626" y="289"/>
                    </a:cubicBezTo>
                    <a:cubicBezTo>
                      <a:pt x="623" y="283"/>
                      <a:pt x="623" y="283"/>
                      <a:pt x="623" y="283"/>
                    </a:cubicBezTo>
                    <a:cubicBezTo>
                      <a:pt x="614" y="278"/>
                      <a:pt x="614" y="278"/>
                      <a:pt x="614" y="278"/>
                    </a:cubicBezTo>
                    <a:cubicBezTo>
                      <a:pt x="584" y="296"/>
                      <a:pt x="584" y="296"/>
                      <a:pt x="584" y="296"/>
                    </a:cubicBezTo>
                    <a:cubicBezTo>
                      <a:pt x="587" y="299"/>
                      <a:pt x="587" y="299"/>
                      <a:pt x="587" y="299"/>
                    </a:cubicBezTo>
                    <a:cubicBezTo>
                      <a:pt x="545" y="311"/>
                      <a:pt x="545" y="311"/>
                      <a:pt x="545" y="311"/>
                    </a:cubicBezTo>
                    <a:cubicBezTo>
                      <a:pt x="503" y="339"/>
                      <a:pt x="503" y="339"/>
                      <a:pt x="503" y="339"/>
                    </a:cubicBezTo>
                    <a:cubicBezTo>
                      <a:pt x="497" y="354"/>
                      <a:pt x="497" y="354"/>
                      <a:pt x="497" y="354"/>
                    </a:cubicBezTo>
                    <a:cubicBezTo>
                      <a:pt x="457" y="369"/>
                      <a:pt x="457" y="369"/>
                      <a:pt x="457" y="369"/>
                    </a:cubicBezTo>
                    <a:cubicBezTo>
                      <a:pt x="436" y="382"/>
                      <a:pt x="436" y="382"/>
                      <a:pt x="436" y="382"/>
                    </a:cubicBezTo>
                    <a:cubicBezTo>
                      <a:pt x="430" y="417"/>
                      <a:pt x="430" y="417"/>
                      <a:pt x="430" y="417"/>
                    </a:cubicBezTo>
                    <a:cubicBezTo>
                      <a:pt x="409" y="400"/>
                      <a:pt x="409" y="400"/>
                      <a:pt x="409" y="400"/>
                    </a:cubicBezTo>
                    <a:cubicBezTo>
                      <a:pt x="414" y="380"/>
                      <a:pt x="414" y="380"/>
                      <a:pt x="414" y="380"/>
                    </a:cubicBezTo>
                    <a:cubicBezTo>
                      <a:pt x="348" y="365"/>
                      <a:pt x="348" y="365"/>
                      <a:pt x="348" y="365"/>
                    </a:cubicBezTo>
                    <a:cubicBezTo>
                      <a:pt x="310" y="374"/>
                      <a:pt x="310" y="374"/>
                      <a:pt x="310" y="374"/>
                    </a:cubicBezTo>
                    <a:cubicBezTo>
                      <a:pt x="288" y="398"/>
                      <a:pt x="288" y="398"/>
                      <a:pt x="288" y="398"/>
                    </a:cubicBezTo>
                    <a:cubicBezTo>
                      <a:pt x="278" y="419"/>
                      <a:pt x="278" y="419"/>
                      <a:pt x="278" y="419"/>
                    </a:cubicBezTo>
                    <a:cubicBezTo>
                      <a:pt x="282" y="442"/>
                      <a:pt x="282" y="442"/>
                      <a:pt x="282" y="442"/>
                    </a:cubicBezTo>
                    <a:cubicBezTo>
                      <a:pt x="308" y="451"/>
                      <a:pt x="308" y="451"/>
                      <a:pt x="308" y="451"/>
                    </a:cubicBezTo>
                    <a:cubicBezTo>
                      <a:pt x="358" y="433"/>
                      <a:pt x="358" y="433"/>
                      <a:pt x="358" y="433"/>
                    </a:cubicBezTo>
                    <a:cubicBezTo>
                      <a:pt x="358" y="448"/>
                      <a:pt x="358" y="448"/>
                      <a:pt x="358" y="448"/>
                    </a:cubicBezTo>
                    <a:cubicBezTo>
                      <a:pt x="339" y="469"/>
                      <a:pt x="339" y="469"/>
                      <a:pt x="339" y="469"/>
                    </a:cubicBezTo>
                    <a:cubicBezTo>
                      <a:pt x="371" y="482"/>
                      <a:pt x="371" y="482"/>
                      <a:pt x="371" y="482"/>
                    </a:cubicBezTo>
                    <a:cubicBezTo>
                      <a:pt x="362" y="533"/>
                      <a:pt x="362" y="533"/>
                      <a:pt x="362" y="533"/>
                    </a:cubicBezTo>
                    <a:cubicBezTo>
                      <a:pt x="405" y="551"/>
                      <a:pt x="405" y="551"/>
                      <a:pt x="405" y="551"/>
                    </a:cubicBezTo>
                    <a:cubicBezTo>
                      <a:pt x="441" y="525"/>
                      <a:pt x="441" y="525"/>
                      <a:pt x="441" y="525"/>
                    </a:cubicBezTo>
                    <a:cubicBezTo>
                      <a:pt x="474" y="540"/>
                      <a:pt x="474" y="540"/>
                      <a:pt x="474" y="540"/>
                    </a:cubicBezTo>
                    <a:cubicBezTo>
                      <a:pt x="482" y="559"/>
                      <a:pt x="482" y="559"/>
                      <a:pt x="482" y="559"/>
                    </a:cubicBezTo>
                    <a:cubicBezTo>
                      <a:pt x="515" y="565"/>
                      <a:pt x="515" y="565"/>
                      <a:pt x="515" y="565"/>
                    </a:cubicBezTo>
                    <a:cubicBezTo>
                      <a:pt x="519" y="556"/>
                      <a:pt x="519" y="556"/>
                      <a:pt x="519" y="556"/>
                    </a:cubicBezTo>
                    <a:cubicBezTo>
                      <a:pt x="535" y="569"/>
                      <a:pt x="535" y="569"/>
                      <a:pt x="535" y="569"/>
                    </a:cubicBezTo>
                    <a:cubicBezTo>
                      <a:pt x="548" y="605"/>
                      <a:pt x="548" y="605"/>
                      <a:pt x="548" y="605"/>
                    </a:cubicBezTo>
                    <a:cubicBezTo>
                      <a:pt x="583" y="614"/>
                      <a:pt x="583" y="614"/>
                      <a:pt x="583" y="614"/>
                    </a:cubicBezTo>
                    <a:cubicBezTo>
                      <a:pt x="591" y="640"/>
                      <a:pt x="591" y="640"/>
                      <a:pt x="591" y="640"/>
                    </a:cubicBezTo>
                    <a:cubicBezTo>
                      <a:pt x="586" y="668"/>
                      <a:pt x="586" y="668"/>
                      <a:pt x="586" y="668"/>
                    </a:cubicBezTo>
                    <a:cubicBezTo>
                      <a:pt x="609" y="683"/>
                      <a:pt x="609" y="683"/>
                      <a:pt x="609" y="683"/>
                    </a:cubicBezTo>
                    <a:cubicBezTo>
                      <a:pt x="622" y="692"/>
                      <a:pt x="622" y="692"/>
                      <a:pt x="622" y="692"/>
                    </a:cubicBezTo>
                    <a:cubicBezTo>
                      <a:pt x="671" y="704"/>
                      <a:pt x="671" y="704"/>
                      <a:pt x="671" y="704"/>
                    </a:cubicBezTo>
                    <a:cubicBezTo>
                      <a:pt x="680" y="731"/>
                      <a:pt x="680" y="731"/>
                      <a:pt x="680" y="731"/>
                    </a:cubicBezTo>
                    <a:cubicBezTo>
                      <a:pt x="700" y="743"/>
                      <a:pt x="700" y="743"/>
                      <a:pt x="700" y="743"/>
                    </a:cubicBezTo>
                    <a:cubicBezTo>
                      <a:pt x="691" y="761"/>
                      <a:pt x="691" y="761"/>
                      <a:pt x="691" y="761"/>
                    </a:cubicBezTo>
                    <a:cubicBezTo>
                      <a:pt x="660" y="786"/>
                      <a:pt x="660" y="786"/>
                      <a:pt x="660" y="786"/>
                    </a:cubicBezTo>
                    <a:cubicBezTo>
                      <a:pt x="638" y="852"/>
                      <a:pt x="638" y="852"/>
                      <a:pt x="638" y="852"/>
                    </a:cubicBezTo>
                    <a:cubicBezTo>
                      <a:pt x="612" y="864"/>
                      <a:pt x="612" y="864"/>
                      <a:pt x="612" y="864"/>
                    </a:cubicBezTo>
                    <a:cubicBezTo>
                      <a:pt x="580" y="855"/>
                      <a:pt x="580" y="855"/>
                      <a:pt x="580" y="855"/>
                    </a:cubicBezTo>
                    <a:cubicBezTo>
                      <a:pt x="565" y="872"/>
                      <a:pt x="565" y="872"/>
                      <a:pt x="565" y="872"/>
                    </a:cubicBezTo>
                    <a:cubicBezTo>
                      <a:pt x="565" y="872"/>
                      <a:pt x="565" y="872"/>
                      <a:pt x="565" y="872"/>
                    </a:cubicBezTo>
                    <a:cubicBezTo>
                      <a:pt x="565" y="908"/>
                      <a:pt x="565" y="908"/>
                      <a:pt x="565" y="908"/>
                    </a:cubicBezTo>
                    <a:cubicBezTo>
                      <a:pt x="555" y="917"/>
                      <a:pt x="555" y="917"/>
                      <a:pt x="555" y="917"/>
                    </a:cubicBezTo>
                    <a:cubicBezTo>
                      <a:pt x="520" y="945"/>
                      <a:pt x="520" y="945"/>
                      <a:pt x="520" y="945"/>
                    </a:cubicBezTo>
                    <a:cubicBezTo>
                      <a:pt x="504" y="963"/>
                      <a:pt x="504" y="963"/>
                      <a:pt x="504" y="963"/>
                    </a:cubicBezTo>
                    <a:cubicBezTo>
                      <a:pt x="467" y="971"/>
                      <a:pt x="467" y="971"/>
                      <a:pt x="467" y="971"/>
                    </a:cubicBezTo>
                    <a:cubicBezTo>
                      <a:pt x="445" y="969"/>
                      <a:pt x="445" y="969"/>
                      <a:pt x="445" y="969"/>
                    </a:cubicBezTo>
                    <a:cubicBezTo>
                      <a:pt x="442" y="978"/>
                      <a:pt x="442" y="978"/>
                      <a:pt x="442" y="978"/>
                    </a:cubicBezTo>
                    <a:cubicBezTo>
                      <a:pt x="456" y="986"/>
                      <a:pt x="456" y="986"/>
                      <a:pt x="456" y="986"/>
                    </a:cubicBezTo>
                    <a:cubicBezTo>
                      <a:pt x="452" y="996"/>
                      <a:pt x="452" y="996"/>
                      <a:pt x="452" y="996"/>
                    </a:cubicBezTo>
                    <a:cubicBezTo>
                      <a:pt x="435" y="1006"/>
                      <a:pt x="435" y="1006"/>
                      <a:pt x="435" y="1006"/>
                    </a:cubicBezTo>
                    <a:cubicBezTo>
                      <a:pt x="441" y="1018"/>
                      <a:pt x="441" y="1018"/>
                      <a:pt x="441" y="1018"/>
                    </a:cubicBezTo>
                    <a:cubicBezTo>
                      <a:pt x="457" y="1022"/>
                      <a:pt x="457" y="1022"/>
                      <a:pt x="457" y="1022"/>
                    </a:cubicBezTo>
                    <a:cubicBezTo>
                      <a:pt x="453" y="1035"/>
                      <a:pt x="453" y="1035"/>
                      <a:pt x="453" y="1035"/>
                    </a:cubicBezTo>
                    <a:cubicBezTo>
                      <a:pt x="446" y="1047"/>
                      <a:pt x="446" y="1047"/>
                      <a:pt x="446" y="1047"/>
                    </a:cubicBezTo>
                    <a:cubicBezTo>
                      <a:pt x="442" y="1056"/>
                      <a:pt x="442" y="1056"/>
                      <a:pt x="442" y="1056"/>
                    </a:cubicBezTo>
                    <a:cubicBezTo>
                      <a:pt x="462" y="1083"/>
                      <a:pt x="462" y="1083"/>
                      <a:pt x="462" y="1083"/>
                    </a:cubicBezTo>
                    <a:cubicBezTo>
                      <a:pt x="456" y="1093"/>
                      <a:pt x="456" y="1093"/>
                      <a:pt x="456" y="1093"/>
                    </a:cubicBezTo>
                    <a:cubicBezTo>
                      <a:pt x="423" y="1084"/>
                      <a:pt x="423" y="1084"/>
                      <a:pt x="423" y="1084"/>
                    </a:cubicBezTo>
                    <a:cubicBezTo>
                      <a:pt x="397" y="1048"/>
                      <a:pt x="397" y="1048"/>
                      <a:pt x="397" y="1048"/>
                    </a:cubicBezTo>
                    <a:cubicBezTo>
                      <a:pt x="382" y="996"/>
                      <a:pt x="382" y="996"/>
                      <a:pt x="382" y="996"/>
                    </a:cubicBezTo>
                    <a:cubicBezTo>
                      <a:pt x="395" y="954"/>
                      <a:pt x="395" y="954"/>
                      <a:pt x="395" y="954"/>
                    </a:cubicBezTo>
                    <a:cubicBezTo>
                      <a:pt x="382" y="923"/>
                      <a:pt x="382" y="923"/>
                      <a:pt x="382" y="923"/>
                    </a:cubicBezTo>
                    <a:cubicBezTo>
                      <a:pt x="400" y="881"/>
                      <a:pt x="400" y="881"/>
                      <a:pt x="400" y="881"/>
                    </a:cubicBezTo>
                    <a:cubicBezTo>
                      <a:pt x="389" y="875"/>
                      <a:pt x="389" y="875"/>
                      <a:pt x="389" y="875"/>
                    </a:cubicBezTo>
                    <a:cubicBezTo>
                      <a:pt x="411" y="779"/>
                      <a:pt x="411" y="779"/>
                      <a:pt x="411" y="779"/>
                    </a:cubicBezTo>
                    <a:cubicBezTo>
                      <a:pt x="411" y="779"/>
                      <a:pt x="384" y="747"/>
                      <a:pt x="382" y="747"/>
                    </a:cubicBezTo>
                    <a:cubicBezTo>
                      <a:pt x="381" y="746"/>
                      <a:pt x="366" y="739"/>
                      <a:pt x="366" y="739"/>
                    </a:cubicBezTo>
                    <a:cubicBezTo>
                      <a:pt x="367" y="720"/>
                      <a:pt x="367" y="720"/>
                      <a:pt x="367" y="720"/>
                    </a:cubicBezTo>
                    <a:cubicBezTo>
                      <a:pt x="337" y="657"/>
                      <a:pt x="337" y="657"/>
                      <a:pt x="337" y="657"/>
                    </a:cubicBezTo>
                    <a:cubicBezTo>
                      <a:pt x="346" y="639"/>
                      <a:pt x="346" y="639"/>
                      <a:pt x="346" y="639"/>
                    </a:cubicBezTo>
                    <a:cubicBezTo>
                      <a:pt x="354" y="608"/>
                      <a:pt x="354" y="608"/>
                      <a:pt x="354" y="608"/>
                    </a:cubicBezTo>
                    <a:cubicBezTo>
                      <a:pt x="388" y="594"/>
                      <a:pt x="388" y="594"/>
                      <a:pt x="388" y="594"/>
                    </a:cubicBezTo>
                    <a:cubicBezTo>
                      <a:pt x="392" y="559"/>
                      <a:pt x="392" y="559"/>
                      <a:pt x="392" y="559"/>
                    </a:cubicBezTo>
                    <a:cubicBezTo>
                      <a:pt x="350" y="546"/>
                      <a:pt x="350" y="546"/>
                      <a:pt x="350" y="546"/>
                    </a:cubicBezTo>
                    <a:cubicBezTo>
                      <a:pt x="326" y="500"/>
                      <a:pt x="326" y="500"/>
                      <a:pt x="326" y="500"/>
                    </a:cubicBezTo>
                    <a:cubicBezTo>
                      <a:pt x="303" y="488"/>
                      <a:pt x="303" y="488"/>
                      <a:pt x="303" y="488"/>
                    </a:cubicBezTo>
                    <a:cubicBezTo>
                      <a:pt x="289" y="481"/>
                      <a:pt x="289" y="481"/>
                      <a:pt x="289" y="481"/>
                    </a:cubicBezTo>
                    <a:cubicBezTo>
                      <a:pt x="294" y="468"/>
                      <a:pt x="294" y="468"/>
                      <a:pt x="294" y="468"/>
                    </a:cubicBezTo>
                    <a:cubicBezTo>
                      <a:pt x="275" y="461"/>
                      <a:pt x="275" y="461"/>
                      <a:pt x="275" y="461"/>
                    </a:cubicBezTo>
                    <a:cubicBezTo>
                      <a:pt x="273" y="469"/>
                      <a:pt x="273" y="469"/>
                      <a:pt x="273" y="469"/>
                    </a:cubicBezTo>
                    <a:cubicBezTo>
                      <a:pt x="227" y="445"/>
                      <a:pt x="227" y="445"/>
                      <a:pt x="227" y="445"/>
                    </a:cubicBezTo>
                    <a:cubicBezTo>
                      <a:pt x="214" y="411"/>
                      <a:pt x="214" y="411"/>
                      <a:pt x="214" y="411"/>
                    </a:cubicBezTo>
                    <a:cubicBezTo>
                      <a:pt x="226" y="398"/>
                      <a:pt x="226" y="398"/>
                      <a:pt x="226" y="398"/>
                    </a:cubicBezTo>
                    <a:cubicBezTo>
                      <a:pt x="205" y="346"/>
                      <a:pt x="205" y="346"/>
                      <a:pt x="205" y="346"/>
                    </a:cubicBezTo>
                    <a:cubicBezTo>
                      <a:pt x="208" y="312"/>
                      <a:pt x="208" y="312"/>
                      <a:pt x="208" y="312"/>
                    </a:cubicBezTo>
                    <a:cubicBezTo>
                      <a:pt x="195" y="309"/>
                      <a:pt x="195" y="309"/>
                      <a:pt x="195" y="309"/>
                    </a:cubicBezTo>
                    <a:cubicBezTo>
                      <a:pt x="192" y="342"/>
                      <a:pt x="192" y="342"/>
                      <a:pt x="192" y="342"/>
                    </a:cubicBezTo>
                    <a:cubicBezTo>
                      <a:pt x="206" y="380"/>
                      <a:pt x="206" y="380"/>
                      <a:pt x="206" y="380"/>
                    </a:cubicBezTo>
                    <a:cubicBezTo>
                      <a:pt x="200" y="392"/>
                      <a:pt x="200" y="392"/>
                      <a:pt x="200" y="392"/>
                    </a:cubicBezTo>
                    <a:cubicBezTo>
                      <a:pt x="183" y="385"/>
                      <a:pt x="183" y="385"/>
                      <a:pt x="183" y="385"/>
                    </a:cubicBezTo>
                    <a:cubicBezTo>
                      <a:pt x="169" y="342"/>
                      <a:pt x="169" y="342"/>
                      <a:pt x="169" y="342"/>
                    </a:cubicBezTo>
                    <a:cubicBezTo>
                      <a:pt x="180" y="298"/>
                      <a:pt x="180" y="298"/>
                      <a:pt x="180" y="298"/>
                    </a:cubicBezTo>
                    <a:cubicBezTo>
                      <a:pt x="159" y="281"/>
                      <a:pt x="159" y="281"/>
                      <a:pt x="159" y="281"/>
                    </a:cubicBezTo>
                    <a:cubicBezTo>
                      <a:pt x="166" y="249"/>
                      <a:pt x="166" y="249"/>
                      <a:pt x="166" y="249"/>
                    </a:cubicBezTo>
                    <a:cubicBezTo>
                      <a:pt x="122" y="310"/>
                      <a:pt x="89" y="380"/>
                      <a:pt x="71" y="458"/>
                    </a:cubicBezTo>
                    <a:cubicBezTo>
                      <a:pt x="0" y="766"/>
                      <a:pt x="193" y="1074"/>
                      <a:pt x="501" y="1146"/>
                    </a:cubicBezTo>
                    <a:cubicBezTo>
                      <a:pt x="501" y="1146"/>
                      <a:pt x="502" y="1146"/>
                      <a:pt x="502" y="1146"/>
                    </a:cubicBezTo>
                    <a:cubicBezTo>
                      <a:pt x="676" y="1186"/>
                      <a:pt x="850" y="1141"/>
                      <a:pt x="982" y="1039"/>
                    </a:cubicBezTo>
                    <a:cubicBezTo>
                      <a:pt x="963" y="1035"/>
                      <a:pt x="963" y="1035"/>
                      <a:pt x="963" y="1035"/>
                    </a:cubicBezTo>
                    <a:cubicBezTo>
                      <a:pt x="972" y="998"/>
                      <a:pt x="972" y="998"/>
                      <a:pt x="972" y="998"/>
                    </a:cubicBezTo>
                    <a:cubicBezTo>
                      <a:pt x="957" y="964"/>
                      <a:pt x="957" y="964"/>
                      <a:pt x="957" y="964"/>
                    </a:cubicBezTo>
                    <a:cubicBezTo>
                      <a:pt x="968" y="920"/>
                      <a:pt x="968" y="920"/>
                      <a:pt x="968" y="920"/>
                    </a:cubicBezTo>
                    <a:cubicBezTo>
                      <a:pt x="955" y="900"/>
                      <a:pt x="955" y="900"/>
                      <a:pt x="955" y="900"/>
                    </a:cubicBezTo>
                    <a:cubicBezTo>
                      <a:pt x="958" y="881"/>
                      <a:pt x="958" y="881"/>
                      <a:pt x="958" y="881"/>
                    </a:cubicBezTo>
                    <a:cubicBezTo>
                      <a:pt x="988" y="846"/>
                      <a:pt x="988" y="846"/>
                      <a:pt x="988" y="846"/>
                    </a:cubicBezTo>
                    <a:cubicBezTo>
                      <a:pt x="965" y="768"/>
                      <a:pt x="965" y="768"/>
                      <a:pt x="965" y="768"/>
                    </a:cubicBezTo>
                    <a:cubicBezTo>
                      <a:pt x="980" y="722"/>
                      <a:pt x="980" y="722"/>
                      <a:pt x="980" y="722"/>
                    </a:cubicBezTo>
                    <a:cubicBezTo>
                      <a:pt x="946" y="710"/>
                      <a:pt x="946" y="710"/>
                      <a:pt x="946" y="710"/>
                    </a:cubicBezTo>
                    <a:cubicBezTo>
                      <a:pt x="936" y="694"/>
                      <a:pt x="936" y="694"/>
                      <a:pt x="936" y="694"/>
                    </a:cubicBezTo>
                    <a:cubicBezTo>
                      <a:pt x="912" y="689"/>
                      <a:pt x="912" y="689"/>
                      <a:pt x="912" y="689"/>
                    </a:cubicBezTo>
                    <a:cubicBezTo>
                      <a:pt x="897" y="697"/>
                      <a:pt x="897" y="697"/>
                      <a:pt x="897" y="697"/>
                    </a:cubicBezTo>
                    <a:cubicBezTo>
                      <a:pt x="855" y="687"/>
                      <a:pt x="855" y="687"/>
                      <a:pt x="855" y="687"/>
                    </a:cubicBezTo>
                    <a:cubicBezTo>
                      <a:pt x="853" y="691"/>
                      <a:pt x="853" y="691"/>
                      <a:pt x="853" y="691"/>
                    </a:cubicBezTo>
                    <a:cubicBezTo>
                      <a:pt x="830" y="685"/>
                      <a:pt x="830" y="685"/>
                      <a:pt x="830" y="685"/>
                    </a:cubicBezTo>
                    <a:cubicBezTo>
                      <a:pt x="791" y="612"/>
                      <a:pt x="791" y="612"/>
                      <a:pt x="791" y="612"/>
                    </a:cubicBezTo>
                    <a:cubicBezTo>
                      <a:pt x="802" y="565"/>
                      <a:pt x="802" y="565"/>
                      <a:pt x="802" y="565"/>
                    </a:cubicBezTo>
                    <a:cubicBezTo>
                      <a:pt x="812" y="564"/>
                      <a:pt x="812" y="564"/>
                      <a:pt x="812" y="564"/>
                    </a:cubicBezTo>
                    <a:cubicBezTo>
                      <a:pt x="819" y="546"/>
                      <a:pt x="819" y="546"/>
                      <a:pt x="819" y="546"/>
                    </a:cubicBezTo>
                    <a:cubicBezTo>
                      <a:pt x="807" y="543"/>
                      <a:pt x="807" y="543"/>
                      <a:pt x="807" y="543"/>
                    </a:cubicBezTo>
                    <a:cubicBezTo>
                      <a:pt x="806" y="523"/>
                      <a:pt x="806" y="523"/>
                      <a:pt x="806" y="523"/>
                    </a:cubicBezTo>
                    <a:cubicBezTo>
                      <a:pt x="878" y="493"/>
                      <a:pt x="878" y="493"/>
                      <a:pt x="878" y="493"/>
                    </a:cubicBezTo>
                    <a:cubicBezTo>
                      <a:pt x="885" y="461"/>
                      <a:pt x="885" y="461"/>
                      <a:pt x="885" y="461"/>
                    </a:cubicBezTo>
                    <a:cubicBezTo>
                      <a:pt x="919" y="452"/>
                      <a:pt x="919" y="452"/>
                      <a:pt x="919" y="452"/>
                    </a:cubicBezTo>
                    <a:cubicBezTo>
                      <a:pt x="931" y="456"/>
                      <a:pt x="931" y="456"/>
                      <a:pt x="931" y="456"/>
                    </a:cubicBezTo>
                    <a:cubicBezTo>
                      <a:pt x="956" y="461"/>
                      <a:pt x="956" y="461"/>
                      <a:pt x="956" y="461"/>
                    </a:cubicBezTo>
                    <a:cubicBezTo>
                      <a:pt x="978" y="455"/>
                      <a:pt x="978" y="455"/>
                      <a:pt x="978" y="455"/>
                    </a:cubicBezTo>
                    <a:cubicBezTo>
                      <a:pt x="1042" y="465"/>
                      <a:pt x="1042" y="465"/>
                      <a:pt x="1042" y="465"/>
                    </a:cubicBezTo>
                    <a:cubicBezTo>
                      <a:pt x="1034" y="497"/>
                      <a:pt x="1034" y="497"/>
                      <a:pt x="1034" y="497"/>
                    </a:cubicBezTo>
                    <a:cubicBezTo>
                      <a:pt x="1081" y="521"/>
                      <a:pt x="1081" y="521"/>
                      <a:pt x="1081" y="521"/>
                    </a:cubicBezTo>
                    <a:cubicBezTo>
                      <a:pt x="1089" y="530"/>
                      <a:pt x="1089" y="530"/>
                      <a:pt x="1089" y="530"/>
                    </a:cubicBezTo>
                    <a:cubicBezTo>
                      <a:pt x="1098" y="532"/>
                      <a:pt x="1098" y="532"/>
                      <a:pt x="1098" y="532"/>
                    </a:cubicBezTo>
                    <a:cubicBezTo>
                      <a:pt x="1102" y="515"/>
                      <a:pt x="1102" y="515"/>
                      <a:pt x="1102" y="515"/>
                    </a:cubicBezTo>
                    <a:cubicBezTo>
                      <a:pt x="1131" y="519"/>
                      <a:pt x="1131" y="519"/>
                      <a:pt x="1131" y="519"/>
                    </a:cubicBezTo>
                    <a:cubicBezTo>
                      <a:pt x="1154" y="545"/>
                      <a:pt x="1154" y="545"/>
                      <a:pt x="1154" y="545"/>
                    </a:cubicBezTo>
                    <a:cubicBezTo>
                      <a:pt x="1198" y="556"/>
                      <a:pt x="1198" y="556"/>
                      <a:pt x="1198" y="556"/>
                    </a:cubicBezTo>
                    <a:cubicBezTo>
                      <a:pt x="1202" y="553"/>
                      <a:pt x="1202" y="553"/>
                      <a:pt x="1202" y="553"/>
                    </a:cubicBezTo>
                    <a:cubicBezTo>
                      <a:pt x="1201" y="537"/>
                      <a:pt x="1200" y="521"/>
                      <a:pt x="1197" y="506"/>
                    </a:cubicBezTo>
                    <a:moveTo>
                      <a:pt x="970" y="286"/>
                    </a:moveTo>
                    <a:cubicBezTo>
                      <a:pt x="977" y="279"/>
                      <a:pt x="977" y="279"/>
                      <a:pt x="977" y="279"/>
                    </a:cubicBezTo>
                    <a:cubicBezTo>
                      <a:pt x="996" y="279"/>
                      <a:pt x="996" y="279"/>
                      <a:pt x="996" y="279"/>
                    </a:cubicBezTo>
                    <a:cubicBezTo>
                      <a:pt x="996" y="303"/>
                      <a:pt x="996" y="303"/>
                      <a:pt x="996" y="303"/>
                    </a:cubicBezTo>
                    <a:cubicBezTo>
                      <a:pt x="1002" y="321"/>
                      <a:pt x="1002" y="321"/>
                      <a:pt x="1002" y="321"/>
                    </a:cubicBezTo>
                    <a:cubicBezTo>
                      <a:pt x="1007" y="330"/>
                      <a:pt x="1007" y="330"/>
                      <a:pt x="1007" y="330"/>
                    </a:cubicBezTo>
                    <a:cubicBezTo>
                      <a:pt x="1018" y="337"/>
                      <a:pt x="1018" y="337"/>
                      <a:pt x="1018" y="337"/>
                    </a:cubicBezTo>
                    <a:cubicBezTo>
                      <a:pt x="1003" y="348"/>
                      <a:pt x="1003" y="348"/>
                      <a:pt x="1003" y="348"/>
                    </a:cubicBezTo>
                    <a:cubicBezTo>
                      <a:pt x="981" y="345"/>
                      <a:pt x="981" y="345"/>
                      <a:pt x="981" y="345"/>
                    </a:cubicBezTo>
                    <a:cubicBezTo>
                      <a:pt x="965" y="341"/>
                      <a:pt x="965" y="341"/>
                      <a:pt x="965" y="341"/>
                    </a:cubicBezTo>
                    <a:cubicBezTo>
                      <a:pt x="971" y="322"/>
                      <a:pt x="971" y="322"/>
                      <a:pt x="971" y="322"/>
                    </a:cubicBezTo>
                    <a:cubicBezTo>
                      <a:pt x="986" y="323"/>
                      <a:pt x="986" y="323"/>
                      <a:pt x="986" y="323"/>
                    </a:cubicBezTo>
                    <a:cubicBezTo>
                      <a:pt x="986" y="313"/>
                      <a:pt x="986" y="313"/>
                      <a:pt x="986" y="313"/>
                    </a:cubicBezTo>
                    <a:cubicBezTo>
                      <a:pt x="976" y="303"/>
                      <a:pt x="976" y="303"/>
                      <a:pt x="976" y="303"/>
                    </a:cubicBezTo>
                    <a:cubicBezTo>
                      <a:pt x="968" y="294"/>
                      <a:pt x="968" y="294"/>
                      <a:pt x="968" y="294"/>
                    </a:cubicBezTo>
                    <a:cubicBezTo>
                      <a:pt x="970" y="286"/>
                      <a:pt x="970" y="286"/>
                      <a:pt x="970" y="286"/>
                    </a:cubicBezTo>
                    <a:moveTo>
                      <a:pt x="932" y="313"/>
                    </a:moveTo>
                    <a:cubicBezTo>
                      <a:pt x="947" y="298"/>
                      <a:pt x="947" y="298"/>
                      <a:pt x="947" y="298"/>
                    </a:cubicBezTo>
                    <a:cubicBezTo>
                      <a:pt x="963" y="298"/>
                      <a:pt x="963" y="298"/>
                      <a:pt x="963" y="298"/>
                    </a:cubicBezTo>
                    <a:cubicBezTo>
                      <a:pt x="973" y="305"/>
                      <a:pt x="973" y="305"/>
                      <a:pt x="973" y="305"/>
                    </a:cubicBezTo>
                    <a:cubicBezTo>
                      <a:pt x="969" y="317"/>
                      <a:pt x="969" y="317"/>
                      <a:pt x="969" y="317"/>
                    </a:cubicBezTo>
                    <a:cubicBezTo>
                      <a:pt x="942" y="328"/>
                      <a:pt x="942" y="328"/>
                      <a:pt x="942" y="328"/>
                    </a:cubicBezTo>
                    <a:cubicBezTo>
                      <a:pt x="929" y="325"/>
                      <a:pt x="929" y="325"/>
                      <a:pt x="929" y="325"/>
                    </a:cubicBezTo>
                    <a:cubicBezTo>
                      <a:pt x="932" y="313"/>
                      <a:pt x="932" y="313"/>
                      <a:pt x="932" y="313"/>
                    </a:cubicBezTo>
                    <a:moveTo>
                      <a:pt x="627" y="301"/>
                    </a:moveTo>
                    <a:cubicBezTo>
                      <a:pt x="643" y="305"/>
                      <a:pt x="643" y="305"/>
                      <a:pt x="643" y="305"/>
                    </a:cubicBezTo>
                    <a:cubicBezTo>
                      <a:pt x="648" y="297"/>
                      <a:pt x="648" y="297"/>
                      <a:pt x="648" y="297"/>
                    </a:cubicBezTo>
                    <a:cubicBezTo>
                      <a:pt x="654" y="298"/>
                      <a:pt x="654" y="298"/>
                      <a:pt x="654" y="298"/>
                    </a:cubicBezTo>
                    <a:cubicBezTo>
                      <a:pt x="661" y="301"/>
                      <a:pt x="661" y="301"/>
                      <a:pt x="661" y="301"/>
                    </a:cubicBezTo>
                    <a:cubicBezTo>
                      <a:pt x="657" y="307"/>
                      <a:pt x="657" y="307"/>
                      <a:pt x="657" y="307"/>
                    </a:cubicBezTo>
                    <a:cubicBezTo>
                      <a:pt x="649" y="306"/>
                      <a:pt x="649" y="306"/>
                      <a:pt x="649" y="306"/>
                    </a:cubicBezTo>
                    <a:cubicBezTo>
                      <a:pt x="645" y="313"/>
                      <a:pt x="645" y="313"/>
                      <a:pt x="645" y="313"/>
                    </a:cubicBezTo>
                    <a:cubicBezTo>
                      <a:pt x="638" y="316"/>
                      <a:pt x="638" y="316"/>
                      <a:pt x="638" y="316"/>
                    </a:cubicBezTo>
                    <a:cubicBezTo>
                      <a:pt x="628" y="314"/>
                      <a:pt x="628" y="314"/>
                      <a:pt x="628" y="314"/>
                    </a:cubicBezTo>
                    <a:cubicBezTo>
                      <a:pt x="628" y="312"/>
                      <a:pt x="629" y="310"/>
                      <a:pt x="629" y="310"/>
                    </a:cubicBezTo>
                    <a:cubicBezTo>
                      <a:pt x="625" y="309"/>
                      <a:pt x="625" y="309"/>
                      <a:pt x="625" y="309"/>
                    </a:cubicBezTo>
                    <a:cubicBezTo>
                      <a:pt x="627" y="301"/>
                      <a:pt x="627" y="301"/>
                      <a:pt x="627" y="301"/>
                    </a:cubicBezTo>
                    <a:moveTo>
                      <a:pt x="601" y="310"/>
                    </a:moveTo>
                    <a:cubicBezTo>
                      <a:pt x="603" y="302"/>
                      <a:pt x="603" y="302"/>
                      <a:pt x="603" y="302"/>
                    </a:cubicBezTo>
                    <a:cubicBezTo>
                      <a:pt x="610" y="297"/>
                      <a:pt x="610" y="297"/>
                      <a:pt x="610" y="297"/>
                    </a:cubicBezTo>
                    <a:cubicBezTo>
                      <a:pt x="616" y="304"/>
                      <a:pt x="616" y="304"/>
                      <a:pt x="616" y="304"/>
                    </a:cubicBezTo>
                    <a:cubicBezTo>
                      <a:pt x="613" y="312"/>
                      <a:pt x="613" y="312"/>
                      <a:pt x="613" y="312"/>
                    </a:cubicBezTo>
                    <a:cubicBezTo>
                      <a:pt x="601" y="310"/>
                      <a:pt x="601" y="310"/>
                      <a:pt x="601" y="31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25" name="Freeform 43"/>
              <p:cNvSpPr>
                <a:spLocks/>
              </p:cNvSpPr>
              <p:nvPr/>
            </p:nvSpPr>
            <p:spPr bwMode="auto">
              <a:xfrm>
                <a:off x="818606" y="2306301"/>
                <a:ext cx="612902" cy="1228971"/>
              </a:xfrm>
              <a:custGeom>
                <a:avLst/>
                <a:gdLst>
                  <a:gd name="T0" fmla="*/ 819544 w 462"/>
                  <a:gd name="T1" fmla="*/ 0 h 926"/>
                  <a:gd name="T2" fmla="*/ 322315 w 462"/>
                  <a:gd name="T3" fmla="*/ 518913 h 926"/>
                  <a:gd name="T4" fmla="*/ 21619 w 462"/>
                  <a:gd name="T5" fmla="*/ 1138070 h 926"/>
                  <a:gd name="T6" fmla="*/ 485437 w 462"/>
                  <a:gd name="T7" fmla="*/ 1578359 h 926"/>
                  <a:gd name="T8" fmla="*/ 579773 w 462"/>
                  <a:gd name="T9" fmla="*/ 778369 h 926"/>
                  <a:gd name="T10" fmla="*/ 862781 w 462"/>
                  <a:gd name="T11" fmla="*/ 338079 h 926"/>
                  <a:gd name="T12" fmla="*/ 866712 w 462"/>
                  <a:gd name="T13" fmla="*/ 328251 h 926"/>
                  <a:gd name="T14" fmla="*/ 896192 w 462"/>
                  <a:gd name="T15" fmla="*/ 123831 h 926"/>
                  <a:gd name="T16" fmla="*/ 819544 w 462"/>
                  <a:gd name="T17" fmla="*/ 0 h 9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2" h="926">
                    <a:moveTo>
                      <a:pt x="417" y="0"/>
                    </a:moveTo>
                    <a:cubicBezTo>
                      <a:pt x="417" y="0"/>
                      <a:pt x="328" y="118"/>
                      <a:pt x="164" y="264"/>
                    </a:cubicBezTo>
                    <a:cubicBezTo>
                      <a:pt x="0" y="409"/>
                      <a:pt x="11" y="579"/>
                      <a:pt x="11" y="579"/>
                    </a:cubicBezTo>
                    <a:cubicBezTo>
                      <a:pt x="11" y="579"/>
                      <a:pt x="89" y="926"/>
                      <a:pt x="247" y="803"/>
                    </a:cubicBezTo>
                    <a:cubicBezTo>
                      <a:pt x="367" y="709"/>
                      <a:pt x="323" y="494"/>
                      <a:pt x="295" y="396"/>
                    </a:cubicBezTo>
                    <a:cubicBezTo>
                      <a:pt x="374" y="301"/>
                      <a:pt x="417" y="228"/>
                      <a:pt x="439" y="172"/>
                    </a:cubicBezTo>
                    <a:cubicBezTo>
                      <a:pt x="440" y="170"/>
                      <a:pt x="440" y="169"/>
                      <a:pt x="441" y="167"/>
                    </a:cubicBezTo>
                    <a:cubicBezTo>
                      <a:pt x="460" y="123"/>
                      <a:pt x="462" y="89"/>
                      <a:pt x="456" y="63"/>
                    </a:cubicBezTo>
                    <a:cubicBezTo>
                      <a:pt x="448" y="15"/>
                      <a:pt x="417" y="0"/>
                      <a:pt x="417" y="0"/>
                    </a:cubicBezTo>
                    <a:close/>
                  </a:path>
                </a:pathLst>
              </a:custGeom>
              <a:solidFill>
                <a:srgbClr val="F3D2B0"/>
              </a:solidFill>
              <a:ln w="9525">
                <a:noFill/>
                <a:round/>
                <a:headEnd/>
                <a:tailEnd/>
              </a:ln>
            </p:spPr>
            <p:txBody>
              <a:bodyPr/>
              <a:lstStyle/>
              <a:p>
                <a:endParaRPr lang="zh-CN" altLang="en-US"/>
              </a:p>
            </p:txBody>
          </p:sp>
        </p:grpSp>
      </p:grpSp>
      <p:sp>
        <p:nvSpPr>
          <p:cNvPr id="26" name="矩形 25"/>
          <p:cNvSpPr/>
          <p:nvPr/>
        </p:nvSpPr>
        <p:spPr>
          <a:xfrm>
            <a:off x="3599892" y="1127389"/>
            <a:ext cx="4572000" cy="2031325"/>
          </a:xfrm>
          <a:prstGeom prst="rect">
            <a:avLst/>
          </a:prstGeom>
        </p:spPr>
        <p:txBody>
          <a:bodyPr>
            <a:spAutoFit/>
          </a:bodyPr>
          <a:lstStyle/>
          <a:p>
            <a:r>
              <a:rPr lang="en-US" altLang="zh-CN" smtClean="0"/>
              <a:t>        </a:t>
            </a:r>
            <a:r>
              <a:rPr lang="zh-CN" altLang="zh-CN" smtClean="0"/>
              <a:t>目前</a:t>
            </a:r>
            <a:r>
              <a:rPr lang="zh-CN" altLang="zh-CN"/>
              <a:t>阶段系统的业务用例分为三个角色的业务用例。项目经理的业务用例包括项目发布、任务指派、人员添加，人员删除、项目阶段验收；开发人员的业务用例包括测试任务开始，开发任务提交，任务记录，</a:t>
            </a:r>
            <a:r>
              <a:rPr lang="en-US" altLang="zh-CN"/>
              <a:t>bug</a:t>
            </a:r>
            <a:r>
              <a:rPr lang="zh-CN" altLang="zh-CN"/>
              <a:t>修复；测试人员的业务用例包括测试任务开始，测试任务提交，任务记录，</a:t>
            </a:r>
            <a:r>
              <a:rPr lang="en-US" altLang="zh-CN"/>
              <a:t>bug</a:t>
            </a:r>
            <a:r>
              <a:rPr lang="zh-CN" altLang="zh-CN"/>
              <a:t>提交。</a:t>
            </a:r>
          </a:p>
        </p:txBody>
      </p:sp>
    </p:spTree>
    <p:extLst>
      <p:ext uri="{BB962C8B-B14F-4D97-AF65-F5344CB8AC3E}">
        <p14:creationId xmlns:p14="http://schemas.microsoft.com/office/powerpoint/2010/main" val="3264704399"/>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95768010"/>
              </p:ext>
            </p:extLst>
          </p:nvPr>
        </p:nvGraphicFramePr>
        <p:xfrm>
          <a:off x="4680012" y="1518370"/>
          <a:ext cx="3319227" cy="3384232"/>
        </p:xfrm>
        <a:graphic>
          <a:graphicData uri="http://schemas.openxmlformats.org/presentationml/2006/ole">
            <mc:AlternateContent xmlns:mc="http://schemas.openxmlformats.org/markup-compatibility/2006">
              <mc:Choice xmlns:v="urn:schemas-microsoft-com:vml" Requires="v">
                <p:oleObj spid="_x0000_s2060" r:id="rId3" imgW="2964357" imgH="3017379" progId="Visio.Drawing.15">
                  <p:embed/>
                </p:oleObj>
              </mc:Choice>
              <mc:Fallback>
                <p:oleObj r:id="rId3" imgW="2964357" imgH="301737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012" y="1518370"/>
                        <a:ext cx="3319227" cy="3384232"/>
                      </a:xfrm>
                      <a:prstGeom prst="rect">
                        <a:avLst/>
                      </a:prstGeom>
                      <a:noFill/>
                    </p:spPr>
                  </p:pic>
                </p:oleObj>
              </mc:Fallback>
            </mc:AlternateContent>
          </a:graphicData>
        </a:graphic>
      </p:graphicFrame>
      <p:sp>
        <p:nvSpPr>
          <p:cNvPr id="10" name="任意多边形 9"/>
          <p:cNvSpPr/>
          <p:nvPr/>
        </p:nvSpPr>
        <p:spPr>
          <a:xfrm flipH="1">
            <a:off x="3260863" y="1344346"/>
            <a:ext cx="321208" cy="606683"/>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000000"/>
              </a:solidFill>
              <a:cs typeface="+mn-ea"/>
              <a:sym typeface="Arial" panose="020B0604020202020204" pitchFamily="34" charset="0"/>
            </a:endParaRPr>
          </a:p>
        </p:txBody>
      </p:sp>
      <p:grpSp>
        <p:nvGrpSpPr>
          <p:cNvPr id="11" name="组合 35"/>
          <p:cNvGrpSpPr/>
          <p:nvPr/>
        </p:nvGrpSpPr>
        <p:grpSpPr>
          <a:xfrm rot="1921358">
            <a:off x="2649524" y="1240265"/>
            <a:ext cx="490903" cy="630719"/>
            <a:chOff x="3137297" y="2428875"/>
            <a:chExt cx="771525" cy="781050"/>
          </a:xfrm>
        </p:grpSpPr>
        <p:sp>
          <p:nvSpPr>
            <p:cNvPr id="12" name="Freeform 19"/>
            <p:cNvSpPr>
              <a:spLocks/>
            </p:cNvSpPr>
            <p:nvPr/>
          </p:nvSpPr>
          <p:spPr bwMode="auto">
            <a:xfrm>
              <a:off x="3137297" y="2428875"/>
              <a:ext cx="771525" cy="78105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chemeClr val="accent1"/>
            </a:solidFill>
            <a:ln w="3175" cap="flat" cmpd="sng" algn="ctr">
              <a:noFill/>
              <a:prstDash val="soli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Arial" panose="020B0604020202020204" pitchFamily="34" charset="0"/>
              </a:endParaRPr>
            </a:p>
          </p:txBody>
        </p:sp>
        <p:sp>
          <p:nvSpPr>
            <p:cNvPr id="13" name="Freeform 6"/>
            <p:cNvSpPr>
              <a:spLocks noChangeAspect="1" noEditPoints="1"/>
            </p:cNvSpPr>
            <p:nvPr/>
          </p:nvSpPr>
          <p:spPr bwMode="auto">
            <a:xfrm>
              <a:off x="3469482" y="2717006"/>
              <a:ext cx="170260" cy="18097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ysClr val="window" lastClr="FFFFFF"/>
            </a:solidFill>
            <a:ln>
              <a:noFill/>
            </a:ln>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00" kern="0" dirty="0" smtClean="0">
                <a:solidFill>
                  <a:prstClr val="black"/>
                </a:solidFill>
                <a:cs typeface="+mn-ea"/>
                <a:sym typeface="Arial" panose="020B0604020202020204" pitchFamily="34" charset="0"/>
              </a:endParaRPr>
            </a:p>
          </p:txBody>
        </p:sp>
      </p:grpSp>
      <p:grpSp>
        <p:nvGrpSpPr>
          <p:cNvPr id="14" name="组合 39"/>
          <p:cNvGrpSpPr/>
          <p:nvPr/>
        </p:nvGrpSpPr>
        <p:grpSpPr>
          <a:xfrm rot="2222239">
            <a:off x="3684618" y="1806842"/>
            <a:ext cx="924990" cy="1155678"/>
            <a:chOff x="5117306" y="2065735"/>
            <a:chExt cx="1453754" cy="1431131"/>
          </a:xfrm>
        </p:grpSpPr>
        <p:sp>
          <p:nvSpPr>
            <p:cNvPr id="15" name="Freeform 17"/>
            <p:cNvSpPr>
              <a:spLocks noChangeAspect="1"/>
            </p:cNvSpPr>
            <p:nvPr/>
          </p:nvSpPr>
          <p:spPr bwMode="auto">
            <a:xfrm>
              <a:off x="5117306" y="2065735"/>
              <a:ext cx="1453754" cy="1431131"/>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4"/>
            </a:solidFill>
            <a:ln w="3175" cap="flat" cmpd="sng" algn="ctr">
              <a:noFill/>
              <a:prstDash val="soli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Arial" panose="020B0604020202020204" pitchFamily="34" charset="0"/>
              </a:endParaRPr>
            </a:p>
          </p:txBody>
        </p:sp>
        <p:sp>
          <p:nvSpPr>
            <p:cNvPr id="16" name="Freeform 26"/>
            <p:cNvSpPr>
              <a:spLocks noChangeAspect="1"/>
            </p:cNvSpPr>
            <p:nvPr/>
          </p:nvSpPr>
          <p:spPr bwMode="auto">
            <a:xfrm>
              <a:off x="5865019" y="2717007"/>
              <a:ext cx="182166" cy="1893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00" kern="0" dirty="0" smtClean="0">
                <a:solidFill>
                  <a:prstClr val="black"/>
                </a:solidFill>
                <a:cs typeface="+mn-ea"/>
                <a:sym typeface="Arial" panose="020B0604020202020204" pitchFamily="34" charset="0"/>
              </a:endParaRPr>
            </a:p>
          </p:txBody>
        </p:sp>
      </p:grpSp>
      <p:grpSp>
        <p:nvGrpSpPr>
          <p:cNvPr id="17" name="组合 37"/>
          <p:cNvGrpSpPr/>
          <p:nvPr/>
        </p:nvGrpSpPr>
        <p:grpSpPr>
          <a:xfrm rot="2182438">
            <a:off x="2943133" y="1423894"/>
            <a:ext cx="618175" cy="766286"/>
            <a:chOff x="3679031" y="2334816"/>
            <a:chExt cx="971550" cy="948928"/>
          </a:xfrm>
        </p:grpSpPr>
        <p:sp>
          <p:nvSpPr>
            <p:cNvPr id="18" name="Freeform 18"/>
            <p:cNvSpPr>
              <a:spLocks/>
            </p:cNvSpPr>
            <p:nvPr/>
          </p:nvSpPr>
          <p:spPr bwMode="auto">
            <a:xfrm>
              <a:off x="3679031" y="2334816"/>
              <a:ext cx="971550" cy="94892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accent2"/>
            </a:solidFill>
            <a:ln w="3175" cap="flat" cmpd="sng" algn="ctr">
              <a:noFill/>
              <a:prstDash val="soli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Arial" panose="020B0604020202020204" pitchFamily="34" charset="0"/>
              </a:endParaRPr>
            </a:p>
          </p:txBody>
        </p:sp>
        <p:sp>
          <p:nvSpPr>
            <p:cNvPr id="19" name="Freeform 442"/>
            <p:cNvSpPr>
              <a:spLocks noEditPoints="1"/>
            </p:cNvSpPr>
            <p:nvPr/>
          </p:nvSpPr>
          <p:spPr bwMode="auto">
            <a:xfrm>
              <a:off x="4106466" y="2730103"/>
              <a:ext cx="194072" cy="166688"/>
            </a:xfrm>
            <a:custGeom>
              <a:avLst/>
              <a:gdLst>
                <a:gd name="T0" fmla="*/ 278 w 288"/>
                <a:gd name="T1" fmla="*/ 0 h 246"/>
                <a:gd name="T2" fmla="*/ 52 w 288"/>
                <a:gd name="T3" fmla="*/ 0 h 246"/>
                <a:gd name="T4" fmla="*/ 42 w 288"/>
                <a:gd name="T5" fmla="*/ 10 h 246"/>
                <a:gd name="T6" fmla="*/ 42 w 288"/>
                <a:gd name="T7" fmla="*/ 43 h 246"/>
                <a:gd name="T8" fmla="*/ 10 w 288"/>
                <a:gd name="T9" fmla="*/ 43 h 246"/>
                <a:gd name="T10" fmla="*/ 0 w 288"/>
                <a:gd name="T11" fmla="*/ 53 h 246"/>
                <a:gd name="T12" fmla="*/ 0 w 288"/>
                <a:gd name="T13" fmla="*/ 219 h 246"/>
                <a:gd name="T14" fmla="*/ 27 w 288"/>
                <a:gd name="T15" fmla="*/ 246 h 246"/>
                <a:gd name="T16" fmla="*/ 52 w 288"/>
                <a:gd name="T17" fmla="*/ 246 h 246"/>
                <a:gd name="T18" fmla="*/ 241 w 288"/>
                <a:gd name="T19" fmla="*/ 246 h 246"/>
                <a:gd name="T20" fmla="*/ 278 w 288"/>
                <a:gd name="T21" fmla="*/ 246 h 246"/>
                <a:gd name="T22" fmla="*/ 288 w 288"/>
                <a:gd name="T23" fmla="*/ 236 h 246"/>
                <a:gd name="T24" fmla="*/ 288 w 288"/>
                <a:gd name="T25" fmla="*/ 10 h 246"/>
                <a:gd name="T26" fmla="*/ 278 w 288"/>
                <a:gd name="T27" fmla="*/ 0 h 246"/>
                <a:gd name="T28" fmla="*/ 271 w 288"/>
                <a:gd name="T29" fmla="*/ 229 h 246"/>
                <a:gd name="T30" fmla="*/ 241 w 288"/>
                <a:gd name="T31" fmla="*/ 229 h 246"/>
                <a:gd name="T32" fmla="*/ 52 w 288"/>
                <a:gd name="T33" fmla="*/ 229 h 246"/>
                <a:gd name="T34" fmla="*/ 27 w 288"/>
                <a:gd name="T35" fmla="*/ 229 h 246"/>
                <a:gd name="T36" fmla="*/ 17 w 288"/>
                <a:gd name="T37" fmla="*/ 219 h 246"/>
                <a:gd name="T38" fmla="*/ 17 w 288"/>
                <a:gd name="T39" fmla="*/ 60 h 246"/>
                <a:gd name="T40" fmla="*/ 42 w 288"/>
                <a:gd name="T41" fmla="*/ 60 h 246"/>
                <a:gd name="T42" fmla="*/ 42 w 288"/>
                <a:gd name="T43" fmla="*/ 214 h 246"/>
                <a:gd name="T44" fmla="*/ 59 w 288"/>
                <a:gd name="T45" fmla="*/ 214 h 246"/>
                <a:gd name="T46" fmla="*/ 59 w 288"/>
                <a:gd name="T47" fmla="*/ 60 h 246"/>
                <a:gd name="T48" fmla="*/ 59 w 288"/>
                <a:gd name="T49" fmla="*/ 60 h 246"/>
                <a:gd name="T50" fmla="*/ 59 w 288"/>
                <a:gd name="T51" fmla="*/ 43 h 246"/>
                <a:gd name="T52" fmla="*/ 59 w 288"/>
                <a:gd name="T53" fmla="*/ 17 h 246"/>
                <a:gd name="T54" fmla="*/ 271 w 288"/>
                <a:gd name="T55" fmla="*/ 17 h 246"/>
                <a:gd name="T56" fmla="*/ 271 w 288"/>
                <a:gd name="T57" fmla="*/ 22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20" name="Rectangle 443"/>
            <p:cNvSpPr>
              <a:spLocks noChangeArrowheads="1"/>
            </p:cNvSpPr>
            <p:nvPr/>
          </p:nvSpPr>
          <p:spPr bwMode="auto">
            <a:xfrm>
              <a:off x="4161235" y="2757488"/>
              <a:ext cx="51197" cy="51197"/>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21" name="Rectangle 444"/>
            <p:cNvSpPr>
              <a:spLocks noChangeArrowheads="1"/>
            </p:cNvSpPr>
            <p:nvPr/>
          </p:nvSpPr>
          <p:spPr bwMode="auto">
            <a:xfrm>
              <a:off x="4229100" y="2764632"/>
              <a:ext cx="42863"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22" name="Rectangle 445"/>
            <p:cNvSpPr>
              <a:spLocks noChangeArrowheads="1"/>
            </p:cNvSpPr>
            <p:nvPr/>
          </p:nvSpPr>
          <p:spPr bwMode="auto">
            <a:xfrm>
              <a:off x="4229100" y="2790825"/>
              <a:ext cx="42863" cy="833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23" name="Rectangle 446"/>
            <p:cNvSpPr>
              <a:spLocks noChangeArrowheads="1"/>
            </p:cNvSpPr>
            <p:nvPr/>
          </p:nvSpPr>
          <p:spPr bwMode="auto">
            <a:xfrm>
              <a:off x="4161235" y="2826544"/>
              <a:ext cx="110728"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sp>
          <p:nvSpPr>
            <p:cNvPr id="24" name="Rectangle 447"/>
            <p:cNvSpPr>
              <a:spLocks noChangeArrowheads="1"/>
            </p:cNvSpPr>
            <p:nvPr/>
          </p:nvSpPr>
          <p:spPr bwMode="auto">
            <a:xfrm>
              <a:off x="4161235" y="2853928"/>
              <a:ext cx="110728" cy="8334"/>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Arial" panose="020B0604020202020204" pitchFamily="34" charset="0"/>
              </a:endParaRPr>
            </a:p>
          </p:txBody>
        </p:sp>
      </p:grpSp>
      <p:grpSp>
        <p:nvGrpSpPr>
          <p:cNvPr id="25" name="组合 38"/>
          <p:cNvGrpSpPr/>
          <p:nvPr/>
        </p:nvGrpSpPr>
        <p:grpSpPr>
          <a:xfrm rot="1990692">
            <a:off x="3316478" y="1631546"/>
            <a:ext cx="706810" cy="882623"/>
            <a:chOff x="4368404" y="2245519"/>
            <a:chExt cx="1110853" cy="1092994"/>
          </a:xfrm>
        </p:grpSpPr>
        <p:sp>
          <p:nvSpPr>
            <p:cNvPr id="26" name="Freeform 17"/>
            <p:cNvSpPr>
              <a:spLocks/>
            </p:cNvSpPr>
            <p:nvPr/>
          </p:nvSpPr>
          <p:spPr bwMode="auto">
            <a:xfrm>
              <a:off x="4368404" y="2245519"/>
              <a:ext cx="1110853" cy="1092994"/>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3"/>
            </a:solidFill>
            <a:ln w="3175" cap="flat" cmpd="sng" algn="ctr">
              <a:noFill/>
              <a:prstDash val="solid"/>
            </a:ln>
            <a:effectLst/>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Arial" panose="020B0604020202020204" pitchFamily="34" charset="0"/>
              </a:endParaRPr>
            </a:p>
          </p:txBody>
        </p:sp>
        <p:sp>
          <p:nvSpPr>
            <p:cNvPr id="27" name="Oval 56"/>
            <p:cNvSpPr>
              <a:spLocks noChangeArrowheads="1"/>
            </p:cNvSpPr>
            <p:nvPr/>
          </p:nvSpPr>
          <p:spPr bwMode="auto">
            <a:xfrm>
              <a:off x="4924425" y="2700338"/>
              <a:ext cx="226219" cy="226219"/>
            </a:xfrm>
            <a:prstGeom prst="ellipse">
              <a:avLst/>
            </a:pr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60222" tIns="30111" rIns="60222" bIns="301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Arial" panose="020B0604020202020204" pitchFamily="34" charset="0"/>
              </a:endParaRPr>
            </a:p>
          </p:txBody>
        </p:sp>
        <p:sp>
          <p:nvSpPr>
            <p:cNvPr id="28" name="Freeform 57"/>
            <p:cNvSpPr>
              <a:spLocks/>
            </p:cNvSpPr>
            <p:nvPr/>
          </p:nvSpPr>
          <p:spPr bwMode="auto">
            <a:xfrm>
              <a:off x="4958954" y="2730104"/>
              <a:ext cx="116681" cy="105965"/>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60222" tIns="30111" rIns="60222" bIns="301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Arial" panose="020B0604020202020204" pitchFamily="34" charset="0"/>
              </a:endParaRPr>
            </a:p>
          </p:txBody>
        </p:sp>
        <p:sp>
          <p:nvSpPr>
            <p:cNvPr id="29" name="Freeform 58"/>
            <p:cNvSpPr>
              <a:spLocks/>
            </p:cNvSpPr>
            <p:nvPr/>
          </p:nvSpPr>
          <p:spPr bwMode="auto">
            <a:xfrm>
              <a:off x="5020866" y="2812257"/>
              <a:ext cx="89297" cy="103585"/>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60222" tIns="30111" rIns="60222" bIns="301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Arial" panose="020B0604020202020204" pitchFamily="34" charset="0"/>
              </a:endParaRPr>
            </a:p>
          </p:txBody>
        </p:sp>
        <p:sp>
          <p:nvSpPr>
            <p:cNvPr id="30" name="Freeform 59"/>
            <p:cNvSpPr>
              <a:spLocks/>
            </p:cNvSpPr>
            <p:nvPr/>
          </p:nvSpPr>
          <p:spPr bwMode="auto">
            <a:xfrm>
              <a:off x="5068492" y="2706292"/>
              <a:ext cx="78581" cy="145256"/>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60222" tIns="30111" rIns="60222" bIns="301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Arial" panose="020B0604020202020204" pitchFamily="34" charset="0"/>
              </a:endParaRPr>
            </a:p>
          </p:txBody>
        </p:sp>
      </p:grpSp>
      <p:sp>
        <p:nvSpPr>
          <p:cNvPr id="32" name="矩形 31"/>
          <p:cNvSpPr/>
          <p:nvPr/>
        </p:nvSpPr>
        <p:spPr>
          <a:xfrm>
            <a:off x="298914" y="439597"/>
            <a:ext cx="4271701" cy="584775"/>
          </a:xfrm>
          <a:prstGeom prst="rect">
            <a:avLst/>
          </a:prstGeom>
        </p:spPr>
        <p:txBody>
          <a:bodyPr wrap="square">
            <a:spAutoFit/>
          </a:bodyPr>
          <a:lstStyle/>
          <a:p>
            <a:pPr lvl="1"/>
            <a:r>
              <a:rPr lang="zh-CN" altLang="zh-CN" sz="3200" b="1" cap="small"/>
              <a:t>业务对象模型</a:t>
            </a:r>
          </a:p>
        </p:txBody>
      </p:sp>
      <p:sp>
        <p:nvSpPr>
          <p:cNvPr id="34" name="矩形 33"/>
          <p:cNvSpPr/>
          <p:nvPr/>
        </p:nvSpPr>
        <p:spPr>
          <a:xfrm>
            <a:off x="3561561" y="547318"/>
            <a:ext cx="2954655" cy="369332"/>
          </a:xfrm>
          <a:prstGeom prst="rect">
            <a:avLst/>
          </a:prstGeom>
        </p:spPr>
        <p:txBody>
          <a:bodyPr wrap="none">
            <a:spAutoFit/>
          </a:bodyPr>
          <a:lstStyle/>
          <a:p>
            <a:r>
              <a:rPr lang="zh-CN" altLang="zh-CN"/>
              <a:t>描述业务中参与人员的关系</a:t>
            </a:r>
            <a:endParaRPr lang="zh-CN" altLang="en-US"/>
          </a:p>
        </p:txBody>
      </p:sp>
      <p:grpSp>
        <p:nvGrpSpPr>
          <p:cNvPr id="35" name="组合 42"/>
          <p:cNvGrpSpPr>
            <a:grpSpLocks/>
          </p:cNvGrpSpPr>
          <p:nvPr/>
        </p:nvGrpSpPr>
        <p:grpSpPr bwMode="auto">
          <a:xfrm>
            <a:off x="179512" y="471752"/>
            <a:ext cx="550833" cy="552620"/>
            <a:chOff x="2307521" y="2283162"/>
            <a:chExt cx="551398" cy="551398"/>
          </a:xfrm>
        </p:grpSpPr>
        <p:sp>
          <p:nvSpPr>
            <p:cNvPr id="36" name="矩形 35"/>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7" name="五角星 36"/>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Tree>
    <p:extLst>
      <p:ext uri="{BB962C8B-B14F-4D97-AF65-F5344CB8AC3E}">
        <p14:creationId xmlns:p14="http://schemas.microsoft.com/office/powerpoint/2010/main" val="374761702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Bottom)">
                                      <p:cBhvr>
                                        <p:cTn id="27" dur="500"/>
                                        <p:tgtEl>
                                          <p:spTgt spid="10"/>
                                        </p:tgtEl>
                                      </p:cBhvr>
                                    </p:animEffect>
                                  </p:childTnLst>
                                </p:cTn>
                              </p:par>
                              <p:par>
                                <p:cTn id="28" presetID="53" presetClass="entr" presetSubtype="16" fill="hold" nodeType="withEffect">
                                  <p:stCondLst>
                                    <p:cond delay="1200"/>
                                  </p:stCondLst>
                                  <p:childTnLst>
                                    <p:set>
                                      <p:cBhvr>
                                        <p:cTn id="29" dur="1" fill="hold">
                                          <p:stCondLst>
                                            <p:cond delay="0"/>
                                          </p:stCondLst>
                                        </p:cTn>
                                        <p:tgtEl>
                                          <p:spTgt spid="35"/>
                                        </p:tgtEl>
                                        <p:attrNameLst>
                                          <p:attrName>style.visibility</p:attrName>
                                        </p:attrNameLst>
                                      </p:cBhvr>
                                      <p:to>
                                        <p:strVal val="visible"/>
                                      </p:to>
                                    </p:set>
                                    <p:anim calcmode="lin" valueType="num">
                                      <p:cBhvr>
                                        <p:cTn id="30" dur="750" fill="hold"/>
                                        <p:tgtEl>
                                          <p:spTgt spid="35"/>
                                        </p:tgtEl>
                                        <p:attrNameLst>
                                          <p:attrName>ppt_w</p:attrName>
                                        </p:attrNameLst>
                                      </p:cBhvr>
                                      <p:tavLst>
                                        <p:tav tm="0">
                                          <p:val>
                                            <p:fltVal val="0"/>
                                          </p:val>
                                        </p:tav>
                                        <p:tav tm="100000">
                                          <p:val>
                                            <p:strVal val="#ppt_w"/>
                                          </p:val>
                                        </p:tav>
                                      </p:tavLst>
                                    </p:anim>
                                    <p:anim calcmode="lin" valueType="num">
                                      <p:cBhvr>
                                        <p:cTn id="31" dur="750" fill="hold"/>
                                        <p:tgtEl>
                                          <p:spTgt spid="35"/>
                                        </p:tgtEl>
                                        <p:attrNameLst>
                                          <p:attrName>ppt_h</p:attrName>
                                        </p:attrNameLst>
                                      </p:cBhvr>
                                      <p:tavLst>
                                        <p:tav tm="0">
                                          <p:val>
                                            <p:fltVal val="0"/>
                                          </p:val>
                                        </p:tav>
                                        <p:tav tm="100000">
                                          <p:val>
                                            <p:strVal val="#ppt_h"/>
                                          </p:val>
                                        </p:tav>
                                      </p:tavLst>
                                    </p:anim>
                                    <p:animEffect transition="in" filter="fade">
                                      <p:cBhvr>
                                        <p:cTn id="32"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681</Words>
  <Application>Microsoft Office PowerPoint</Application>
  <PresentationFormat>自定义</PresentationFormat>
  <Paragraphs>95</Paragraphs>
  <Slides>20</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第一PPT，www.1ppt.com</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dc:description>www.1ppt.com</dc:description>
  <cp:lastModifiedBy>446819824</cp:lastModifiedBy>
  <cp:revision>285</cp:revision>
  <dcterms:created xsi:type="dcterms:W3CDTF">2017-06-09T15:26:17Z</dcterms:created>
  <dcterms:modified xsi:type="dcterms:W3CDTF">2018-11-04T13:23:58Z</dcterms:modified>
</cp:coreProperties>
</file>