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270" r:id="rId4"/>
    <p:sldId id="271" r:id="rId5"/>
    <p:sldId id="268" r:id="rId6"/>
    <p:sldId id="269" r:id="rId7"/>
    <p:sldId id="28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9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CE63B-5451-47C4-9A15-8D5B56CF804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B87D4-15B3-4AD3-BCDE-DAF6664F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829550" cy="2162704"/>
          </a:xfrm>
        </p:spPr>
        <p:txBody>
          <a:bodyPr anchor="b">
            <a:normAutofit/>
          </a:bodyPr>
          <a:lstStyle>
            <a:lvl1pPr algn="ctr">
              <a:defRPr sz="3200" b="1" baseline="0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8AD-0CE2-4626-B5A4-CE6916609F42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3398838"/>
            <a:ext cx="7848600" cy="1587"/>
          </a:xfrm>
          <a:prstGeom prst="line">
            <a:avLst/>
          </a:prstGeom>
          <a:noFill/>
          <a:ln w="19050" cap="flat" cmpd="sng" algn="ctr">
            <a:solidFill>
              <a:srgbClr val="D2533C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59852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36537" y="85047"/>
            <a:ext cx="8441796" cy="378126"/>
          </a:xfrm>
        </p:spPr>
        <p:txBody>
          <a:bodyPr>
            <a:noAutofit/>
          </a:bodyPr>
          <a:lstStyle>
            <a:lvl1pPr>
              <a:defRPr sz="2400" b="1" baseline="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86800" y="14819"/>
            <a:ext cx="457200" cy="518582"/>
          </a:xfrm>
        </p:spPr>
        <p:txBody>
          <a:bodyPr/>
          <a:lstStyle>
            <a:lvl1pPr>
              <a:defRPr sz="1400"/>
            </a:lvl1pPr>
          </a:lstStyle>
          <a:p>
            <a:fld id="{17AA7532-6D95-48E5-9655-8EBAAE0D83A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36537" y="880533"/>
            <a:ext cx="8687329" cy="5291667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1800" b="0" baseline="0"/>
            </a:lvl1pPr>
            <a:lvl2pPr marL="914400" indent="-457200">
              <a:buFont typeface="+mj-lt"/>
              <a:buAutoNum type="arabicPeriod"/>
              <a:defRPr b="1"/>
            </a:lvl2pPr>
            <a:lvl3pPr marL="1371600" indent="-457200">
              <a:buFont typeface="+mj-lt"/>
              <a:buAutoNum type="arabicPeriod"/>
              <a:defRPr b="1"/>
            </a:lvl3pPr>
            <a:lvl4pPr marL="1714500" indent="-342900">
              <a:buFont typeface="+mj-lt"/>
              <a:buAutoNum type="arabicPeriod"/>
              <a:defRPr b="1"/>
            </a:lvl4pPr>
            <a:lvl5pPr marL="2171700" indent="-342900">
              <a:buFont typeface="+mj-lt"/>
              <a:buAutoNum type="arabicPeriod"/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0487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000" y="94017"/>
            <a:ext cx="8442000" cy="378000"/>
          </a:xfrm>
        </p:spPr>
        <p:txBody>
          <a:bodyPr>
            <a:noAutofit/>
          </a:bodyPr>
          <a:lstStyle>
            <a:lvl1pPr>
              <a:defRPr sz="2400" b="1" baseline="0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14819"/>
            <a:ext cx="381000" cy="365125"/>
          </a:xfrm>
        </p:spPr>
        <p:txBody>
          <a:bodyPr/>
          <a:lstStyle/>
          <a:p>
            <a:fld id="{17AA7532-6D95-48E5-9655-8EBAAE0D83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8435250-72D3-4544-950F-D8D7F01E7E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0530" y="836614"/>
            <a:ext cx="8902699" cy="365126"/>
          </a:xfrm>
        </p:spPr>
        <p:txBody>
          <a:bodyPr>
            <a:noAutofit/>
          </a:bodyPr>
          <a:lstStyle>
            <a:lvl1pPr marL="228600" indent="-228600">
              <a:buFont typeface="Arial" panose="020B0604020202020204" pitchFamily="34" charset="0"/>
              <a:buChar char="■"/>
              <a:defRPr sz="2000" b="1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54685988-CBBC-41F3-BC59-D3F35D321B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0530" y="1293813"/>
            <a:ext cx="8902820" cy="494347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□"/>
              <a:defRPr sz="1600"/>
            </a:lvl1pPr>
            <a:lvl2pPr marL="685800" indent="-228600">
              <a:buFont typeface="Arial" panose="020B0604020202020204" pitchFamily="34" charset="0"/>
              <a:buChar char="□"/>
              <a:defRPr sz="1400"/>
            </a:lvl2pPr>
            <a:lvl3pPr marL="1143000" indent="-228600">
              <a:buFont typeface="Arial" panose="020B0604020202020204" pitchFamily="34" charset="0"/>
              <a:buChar char="□"/>
              <a:defRPr sz="1200"/>
            </a:lvl3pPr>
            <a:lvl4pPr marL="1600200" indent="-228600">
              <a:buFont typeface="Arial" panose="020B0604020202020204" pitchFamily="34" charset="0"/>
              <a:buChar char="□"/>
              <a:defRPr sz="1100"/>
            </a:lvl4pPr>
            <a:lvl5pPr marL="2057400" indent="-228600">
              <a:buFont typeface="Arial" panose="020B0604020202020204" pitchFamily="34" charset="0"/>
              <a:buChar char="□"/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6620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000" y="94017"/>
            <a:ext cx="8442000" cy="378000"/>
          </a:xfrm>
        </p:spPr>
        <p:txBody>
          <a:bodyPr>
            <a:noAutofit/>
          </a:bodyPr>
          <a:lstStyle>
            <a:lvl1pPr>
              <a:defRPr sz="2400" b="1" baseline="0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14819"/>
            <a:ext cx="381000" cy="365125"/>
          </a:xfrm>
        </p:spPr>
        <p:txBody>
          <a:bodyPr/>
          <a:lstStyle/>
          <a:p>
            <a:fld id="{17AA7532-6D95-48E5-9655-8EBAAE0D83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54685988-CBBC-41F3-BC59-D3F35D321B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0530" y="835200"/>
            <a:ext cx="8902820" cy="542640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□"/>
              <a:defRPr sz="1600"/>
            </a:lvl1pPr>
            <a:lvl2pPr marL="685800" indent="-228600">
              <a:buFont typeface="Arial" panose="020B0604020202020204" pitchFamily="34" charset="0"/>
              <a:buChar char="□"/>
              <a:defRPr sz="1400"/>
            </a:lvl2pPr>
            <a:lvl3pPr marL="1143000" indent="-228600">
              <a:buFont typeface="Arial" panose="020B0604020202020204" pitchFamily="34" charset="0"/>
              <a:buChar char="□"/>
              <a:defRPr sz="1200"/>
            </a:lvl3pPr>
            <a:lvl4pPr marL="1600200" indent="-228600">
              <a:buFont typeface="Arial" panose="020B0604020202020204" pitchFamily="34" charset="0"/>
              <a:buChar char="□"/>
              <a:defRPr sz="1100"/>
            </a:lvl4pPr>
            <a:lvl5pPr marL="2057400" indent="-228600">
              <a:buFont typeface="Arial" panose="020B0604020202020204" pitchFamily="34" charset="0"/>
              <a:buChar char="□"/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899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1B92-E346-4ED7-9F66-8FEE491261F9}" type="datetime1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7532-6D95-48E5-9655-8EBAAE0D83A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20"/>
          <p:cNvGrpSpPr>
            <a:grpSpLocks/>
          </p:cNvGrpSpPr>
          <p:nvPr userDrawn="1"/>
        </p:nvGrpSpPr>
        <p:grpSpPr bwMode="auto">
          <a:xfrm>
            <a:off x="17463" y="576263"/>
            <a:ext cx="9104312" cy="107950"/>
            <a:chOff x="4268" y="4005064"/>
            <a:chExt cx="9104236" cy="108156"/>
          </a:xfrm>
        </p:grpSpPr>
        <p:cxnSp>
          <p:nvCxnSpPr>
            <p:cNvPr id="8" name="Straight Connector 8"/>
            <p:cNvCxnSpPr/>
            <p:nvPr/>
          </p:nvCxnSpPr>
          <p:spPr>
            <a:xfrm>
              <a:off x="4268" y="4005064"/>
              <a:ext cx="91042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68" y="4113220"/>
              <a:ext cx="91042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7"/>
          <p:cNvGrpSpPr>
            <a:grpSpLocks/>
          </p:cNvGrpSpPr>
          <p:nvPr userDrawn="1"/>
        </p:nvGrpSpPr>
        <p:grpSpPr bwMode="auto">
          <a:xfrm>
            <a:off x="0" y="6632575"/>
            <a:ext cx="9148763" cy="109538"/>
            <a:chOff x="0" y="5553092"/>
            <a:chExt cx="9148268" cy="108156"/>
          </a:xfrm>
        </p:grpSpPr>
        <p:cxnSp>
          <p:nvCxnSpPr>
            <p:cNvPr id="12" name="Straight Connector 8"/>
            <p:cNvCxnSpPr>
              <a:cxnSpLocks/>
            </p:cNvCxnSpPr>
            <p:nvPr/>
          </p:nvCxnSpPr>
          <p:spPr>
            <a:xfrm>
              <a:off x="0" y="5553092"/>
              <a:ext cx="7146538" cy="0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8"/>
            <p:cNvCxnSpPr/>
            <p:nvPr/>
          </p:nvCxnSpPr>
          <p:spPr>
            <a:xfrm>
              <a:off x="4763" y="5661248"/>
              <a:ext cx="9143505" cy="0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6A7A58D5-F912-4E80-93F6-5E0205C784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14" y="6230918"/>
            <a:ext cx="1518036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7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Passive Autocatalytic Recombiner (PAR)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58263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2020. 06. 17.</a:t>
            </a:r>
          </a:p>
          <a:p>
            <a:endParaRPr lang="en-US" altLang="ko-KR" dirty="0"/>
          </a:p>
          <a:p>
            <a:r>
              <a:rPr lang="ko-KR" altLang="en-US" dirty="0"/>
              <a:t>김지현</a:t>
            </a:r>
            <a:r>
              <a:rPr lang="en-US" altLang="ko-KR" dirty="0"/>
              <a:t>, </a:t>
            </a:r>
            <a:r>
              <a:rPr lang="ko-KR" altLang="en-US" dirty="0"/>
              <a:t>송준혁</a:t>
            </a:r>
            <a:r>
              <a:rPr lang="en-US" altLang="ko-KR" dirty="0"/>
              <a:t>, </a:t>
            </a:r>
            <a:r>
              <a:rPr lang="ko-KR" altLang="en-US" dirty="0" err="1"/>
              <a:t>최규정</a:t>
            </a:r>
            <a:r>
              <a:rPr lang="en-US" altLang="ko-KR" dirty="0"/>
              <a:t>, TA DUY LONG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1200" dirty="0"/>
              <a:t>2020-1 </a:t>
            </a:r>
            <a:r>
              <a:rPr lang="ko-KR" altLang="en-US" sz="1200" dirty="0" err="1"/>
              <a:t>원자력전산해석및응용</a:t>
            </a:r>
            <a:endParaRPr lang="ko-KR" altLang="en-US" sz="12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2FEE453-D2E9-4629-AD61-6FF4BD686FF1}"/>
              </a:ext>
            </a:extLst>
          </p:cNvPr>
          <p:cNvSpPr txBox="1">
            <a:spLocks/>
          </p:cNvSpPr>
          <p:nvPr/>
        </p:nvSpPr>
        <p:spPr>
          <a:xfrm>
            <a:off x="1633451" y="1712423"/>
            <a:ext cx="5877098" cy="582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2020 IC-PBL Project (Improvement of Code for PAR)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C32135-5A65-48D1-B814-289F3A45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9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B2EA1-74B7-486A-8237-62A178A2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Thermodynamic Properties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1105-DB18-4B77-9B7F-D6C4B415AF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Modified interpolation method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99BEC-2476-4880-947B-9A48CF12C5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Monotone cubic interpolation (MCI) </a:t>
            </a:r>
            <a:r>
              <a:rPr lang="ko-KR" altLang="en-US" dirty="0"/>
              <a:t>를 이용하여 특정 온도에서의 열역학적 특성을 구함</a:t>
            </a:r>
            <a:endParaRPr lang="en-US" altLang="ko-KR" dirty="0"/>
          </a:p>
          <a:p>
            <a:pPr lvl="1"/>
            <a:r>
              <a:rPr lang="en-US" dirty="0"/>
              <a:t>Cubic spline</a:t>
            </a:r>
            <a:r>
              <a:rPr lang="ko-KR" altLang="en-US" dirty="0"/>
              <a:t>에서 데이터들의 순서 </a:t>
            </a:r>
            <a:r>
              <a:rPr lang="en-US" altLang="ko-KR" dirty="0"/>
              <a:t>(monotonicity)</a:t>
            </a:r>
            <a:r>
              <a:rPr lang="ko-KR" altLang="en-US" dirty="0"/>
              <a:t> 를 보존하지 못하는 단점을 해결함</a:t>
            </a:r>
            <a:endParaRPr lang="en-US" altLang="ko-KR" dirty="0"/>
          </a:p>
          <a:p>
            <a:pPr lvl="1"/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특정 온도 지점에 대한 열역학적 특성을 안다면</a:t>
            </a:r>
            <a:r>
              <a:rPr lang="en-US" altLang="ko-KR" dirty="0"/>
              <a:t>, </a:t>
            </a:r>
            <a:r>
              <a:rPr lang="ko-KR" altLang="en-US" dirty="0"/>
              <a:t>이 지점을 추가하는 것이 용이함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5BF5994-1BB4-4204-9741-E84A7B80E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57" y="2178925"/>
            <a:ext cx="4024044" cy="303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9B7D2-B9E4-45F2-B569-DECB99347E9E}"/>
              </a:ext>
            </a:extLst>
          </p:cNvPr>
          <p:cNvSpPr txBox="1"/>
          <p:nvPr/>
        </p:nvSpPr>
        <p:spPr>
          <a:xfrm>
            <a:off x="2743200" y="5213806"/>
            <a:ext cx="384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FF"/>
                </a:solidFill>
                <a:latin typeface="+mn-ea"/>
              </a:rPr>
              <a:t>&lt;MCI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rgbClr val="FF00FF"/>
                </a:solidFill>
                <a:latin typeface="+mn-ea"/>
              </a:rPr>
              <a:t>Cubic spline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의 비교</a:t>
            </a:r>
            <a:r>
              <a:rPr lang="en-US" altLang="ko-KR" sz="1200" dirty="0">
                <a:solidFill>
                  <a:srgbClr val="FF00FF"/>
                </a:solidFill>
                <a:latin typeface="+mn-ea"/>
              </a:rPr>
              <a:t>&gt;</a:t>
            </a:r>
            <a:endParaRPr lang="en-US" sz="1200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E8878-4CDA-42E6-989E-0A8047FE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9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D3D00-1A5E-463B-AA54-F852A3FF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Numerical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93C74-0A0E-4C1B-8FB4-88E034FDB5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Algorithm</a:t>
            </a:r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23F280B1-FBDF-45CB-9EB5-28E1A0BD2171}"/>
              </a:ext>
            </a:extLst>
          </p:cNvPr>
          <p:cNvGrpSpPr/>
          <p:nvPr/>
        </p:nvGrpSpPr>
        <p:grpSpPr>
          <a:xfrm>
            <a:off x="417187" y="1367125"/>
            <a:ext cx="8153710" cy="4894480"/>
            <a:chOff x="1192261" y="1691060"/>
            <a:chExt cx="8153710" cy="4894480"/>
          </a:xfrm>
        </p:grpSpPr>
        <p:sp>
          <p:nvSpPr>
            <p:cNvPr id="13" name="사각형: 둥근 모서리 2">
              <a:extLst>
                <a:ext uri="{FF2B5EF4-FFF2-40B4-BE49-F238E27FC236}">
                  <a16:creationId xmlns:a16="http://schemas.microsoft.com/office/drawing/2014/main" id="{7A016BA2-818E-4774-A6EF-D2DD3096C2F0}"/>
                </a:ext>
              </a:extLst>
            </p:cNvPr>
            <p:cNvSpPr/>
            <p:nvPr/>
          </p:nvSpPr>
          <p:spPr>
            <a:xfrm>
              <a:off x="1605349" y="1691060"/>
              <a:ext cx="1347536" cy="46037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I.C, B.C</a:t>
              </a:r>
            </a:p>
          </p:txBody>
        </p:sp>
        <p:cxnSp>
          <p:nvCxnSpPr>
            <p:cNvPr id="14" name="직선 화살표 연결선 32">
              <a:extLst>
                <a:ext uri="{FF2B5EF4-FFF2-40B4-BE49-F238E27FC236}">
                  <a16:creationId xmlns:a16="http://schemas.microsoft.com/office/drawing/2014/main" id="{0868CB8F-97B7-4C91-AA2F-85DC59130F61}"/>
                </a:ext>
              </a:extLst>
            </p:cNvPr>
            <p:cNvCxnSpPr>
              <a:cxnSpLocks/>
            </p:cNvCxnSpPr>
            <p:nvPr/>
          </p:nvCxnSpPr>
          <p:spPr>
            <a:xfrm>
              <a:off x="2255501" y="2151435"/>
              <a:ext cx="0" cy="165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다이아몬드 38">
              <a:extLst>
                <a:ext uri="{FF2B5EF4-FFF2-40B4-BE49-F238E27FC236}">
                  <a16:creationId xmlns:a16="http://schemas.microsoft.com/office/drawing/2014/main" id="{6023C649-FF2F-47F0-96D0-7DD3D98959F0}"/>
                </a:ext>
              </a:extLst>
            </p:cNvPr>
            <p:cNvSpPr/>
            <p:nvPr/>
          </p:nvSpPr>
          <p:spPr>
            <a:xfrm>
              <a:off x="1192262" y="5457996"/>
              <a:ext cx="2173705" cy="460375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 =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t+dt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연결선: 꺾임 42">
              <a:extLst>
                <a:ext uri="{FF2B5EF4-FFF2-40B4-BE49-F238E27FC236}">
                  <a16:creationId xmlns:a16="http://schemas.microsoft.com/office/drawing/2014/main" id="{D32C1C3E-1D78-47D0-9840-4A48B405AD72}"/>
                </a:ext>
              </a:extLst>
            </p:cNvPr>
            <p:cNvCxnSpPr>
              <a:cxnSpLocks/>
              <a:stCxn id="15" idx="1"/>
              <a:endCxn id="34" idx="1"/>
            </p:cNvCxnSpPr>
            <p:nvPr/>
          </p:nvCxnSpPr>
          <p:spPr>
            <a:xfrm rot="10800000" flipH="1">
              <a:off x="1192261" y="2519792"/>
              <a:ext cx="1" cy="3168392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4238FF48-8D54-4258-9192-6F749EC88BE8}"/>
                </a:ext>
              </a:extLst>
            </p:cNvPr>
            <p:cNvGrpSpPr/>
            <p:nvPr/>
          </p:nvGrpSpPr>
          <p:grpSpPr>
            <a:xfrm>
              <a:off x="1192264" y="2913250"/>
              <a:ext cx="7663229" cy="469039"/>
              <a:chOff x="1192264" y="2913250"/>
              <a:chExt cx="7663229" cy="469039"/>
            </a:xfrm>
          </p:grpSpPr>
          <p:sp>
            <p:nvSpPr>
              <p:cNvPr id="38" name="사각형: 둥근 모서리 21">
                <a:extLst>
                  <a:ext uri="{FF2B5EF4-FFF2-40B4-BE49-F238E27FC236}">
                    <a16:creationId xmlns:a16="http://schemas.microsoft.com/office/drawing/2014/main" id="{C8F1BFBB-5AF6-43FE-8636-03AC2E2A2FC1}"/>
                  </a:ext>
                </a:extLst>
              </p:cNvPr>
              <p:cNvSpPr/>
              <p:nvPr/>
            </p:nvSpPr>
            <p:spPr>
              <a:xfrm>
                <a:off x="1192264" y="2916692"/>
                <a:ext cx="2173705" cy="460375"/>
              </a:xfrm>
              <a:prstGeom prst="roundRect">
                <a:avLst/>
              </a:prstGeom>
              <a:solidFill>
                <a:srgbClr val="CADA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Mass eq.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사각형: 둥근 모서리 22">
                    <a:extLst>
                      <a:ext uri="{FF2B5EF4-FFF2-40B4-BE49-F238E27FC236}">
                        <a16:creationId xmlns:a16="http://schemas.microsoft.com/office/drawing/2014/main" id="{AB85C393-C9C6-4A11-A4B9-F3728E22DA37}"/>
                      </a:ext>
                    </a:extLst>
                  </p:cNvPr>
                  <p:cNvSpPr/>
                  <p:nvPr/>
                </p:nvSpPr>
                <p:spPr>
                  <a:xfrm>
                    <a:off x="3574516" y="2916692"/>
                    <a:ext cx="2859505" cy="46037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dirty="0" smtClean="0">
                              <a:solidFill>
                                <a:srgbClr val="96A2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𝝆</m:t>
                          </m:r>
                          <m:r>
                            <a:rPr lang="en-US" sz="1600" b="1" i="1" dirty="0" smtClean="0">
                              <a:solidFill>
                                <a:srgbClr val="96A2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sz="1600" b="0" i="1" dirty="0" smtClean="0">
                              <a:solidFill>
                                <a:srgbClr val="96A2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𝐷𝑒𝑛𝑠𝑖𝑡𝑦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96A2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사각형: 둥근 모서리 22">
                    <a:extLst>
                      <a:ext uri="{FF2B5EF4-FFF2-40B4-BE49-F238E27FC236}">
                        <a16:creationId xmlns:a16="http://schemas.microsoft.com/office/drawing/2014/main" id="{AB85C393-C9C6-4A11-A4B9-F3728E22DA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4516" y="2916692"/>
                    <a:ext cx="2859505" cy="460375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연결선 23">
                <a:extLst>
                  <a:ext uri="{FF2B5EF4-FFF2-40B4-BE49-F238E27FC236}">
                    <a16:creationId xmlns:a16="http://schemas.microsoft.com/office/drawing/2014/main" id="{A961AF6E-DA36-44C1-A0C7-FB8898A9ACEE}"/>
                  </a:ext>
                </a:extLst>
              </p:cNvPr>
              <p:cNvCxnSpPr>
                <a:stCxn id="38" idx="3"/>
                <a:endCxn id="39" idx="1"/>
              </p:cNvCxnSpPr>
              <p:nvPr/>
            </p:nvCxnSpPr>
            <p:spPr>
              <a:xfrm>
                <a:off x="3365969" y="3146880"/>
                <a:ext cx="20854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48FB972-CE65-4BC2-9148-1AC9EEF02226}"/>
                      </a:ext>
                    </a:extLst>
                  </p:cNvPr>
                  <p:cNvSpPr txBox="1"/>
                  <p:nvPr/>
                </p:nvSpPr>
                <p:spPr>
                  <a:xfrm>
                    <a:off x="7419139" y="2913250"/>
                    <a:ext cx="1436354" cy="4690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 smtClean="0">
                                  <a:solidFill>
                                    <a:srgbClr val="96A2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 smtClean="0">
                                  <a:solidFill>
                                    <a:srgbClr val="96A2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48FB972-CE65-4BC2-9148-1AC9EEF022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9139" y="2913250"/>
                    <a:ext cx="1436354" cy="4690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9A6B1D05-B92D-4420-92F0-4E4B90454DDE}"/>
                </a:ext>
              </a:extLst>
            </p:cNvPr>
            <p:cNvGrpSpPr/>
            <p:nvPr/>
          </p:nvGrpSpPr>
          <p:grpSpPr>
            <a:xfrm>
              <a:off x="1192263" y="2287608"/>
              <a:ext cx="8050072" cy="468205"/>
              <a:chOff x="1192264" y="3540338"/>
              <a:chExt cx="8050072" cy="468205"/>
            </a:xfrm>
          </p:grpSpPr>
          <p:sp>
            <p:nvSpPr>
              <p:cNvPr id="34" name="사각형: 둥근 모서리 25">
                <a:extLst>
                  <a:ext uri="{FF2B5EF4-FFF2-40B4-BE49-F238E27FC236}">
                    <a16:creationId xmlns:a16="http://schemas.microsoft.com/office/drawing/2014/main" id="{95650F08-92C2-457C-86EE-BE162D100B22}"/>
                  </a:ext>
                </a:extLst>
              </p:cNvPr>
              <p:cNvSpPr/>
              <p:nvPr/>
            </p:nvSpPr>
            <p:spPr>
              <a:xfrm>
                <a:off x="1192264" y="3542334"/>
                <a:ext cx="2173705" cy="460375"/>
              </a:xfrm>
              <a:prstGeom prst="roundRect">
                <a:avLst/>
              </a:prstGeom>
              <a:solidFill>
                <a:srgbClr val="00B01D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Momentum eq.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사각형: 둥근 모서리 26">
                    <a:extLst>
                      <a:ext uri="{FF2B5EF4-FFF2-40B4-BE49-F238E27FC236}">
                        <a16:creationId xmlns:a16="http://schemas.microsoft.com/office/drawing/2014/main" id="{BD2E885D-F5A5-4B79-8066-155ED07660CB}"/>
                      </a:ext>
                    </a:extLst>
                  </p:cNvPr>
                  <p:cNvSpPr/>
                  <p:nvPr/>
                </p:nvSpPr>
                <p:spPr>
                  <a:xfrm>
                    <a:off x="3574516" y="3542334"/>
                    <a:ext cx="2859505" cy="46037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dirty="0" smtClean="0">
                              <a:solidFill>
                                <a:srgbClr val="00B01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𝒖</m:t>
                          </m:r>
                          <m:r>
                            <a:rPr lang="en-US" sz="1600" b="1" i="1" dirty="0" smtClean="0">
                              <a:solidFill>
                                <a:srgbClr val="00B01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sz="1600" b="0" i="1" dirty="0" smtClean="0">
                              <a:solidFill>
                                <a:srgbClr val="00B01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𝑉𝑒𝑙𝑜𝑐𝑖𝑡𝑦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B01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사각형: 둥근 모서리 26">
                    <a:extLst>
                      <a:ext uri="{FF2B5EF4-FFF2-40B4-BE49-F238E27FC236}">
                        <a16:creationId xmlns:a16="http://schemas.microsoft.com/office/drawing/2014/main" id="{BD2E885D-F5A5-4B79-8066-155ED07660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4516" y="3542334"/>
                    <a:ext cx="2859505" cy="460375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직선 연결선 27">
                <a:extLst>
                  <a:ext uri="{FF2B5EF4-FFF2-40B4-BE49-F238E27FC236}">
                    <a16:creationId xmlns:a16="http://schemas.microsoft.com/office/drawing/2014/main" id="{A94E7C85-F601-471A-A48D-9DB61EEEC5A8}"/>
                  </a:ext>
                </a:extLst>
              </p:cNvPr>
              <p:cNvCxnSpPr>
                <a:stCxn id="34" idx="3"/>
                <a:endCxn id="35" idx="1"/>
              </p:cNvCxnSpPr>
              <p:nvPr/>
            </p:nvCxnSpPr>
            <p:spPr>
              <a:xfrm>
                <a:off x="3365969" y="3772522"/>
                <a:ext cx="20854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CF9643B-70FF-4709-926D-C515C266ACFE}"/>
                      </a:ext>
                    </a:extLst>
                  </p:cNvPr>
                  <p:cNvSpPr txBox="1"/>
                  <p:nvPr/>
                </p:nvSpPr>
                <p:spPr>
                  <a:xfrm>
                    <a:off x="7011854" y="3540338"/>
                    <a:ext cx="2230482" cy="468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solidFill>
                                    <a:srgbClr val="00B01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00B01D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solidFill>
                                    <a:srgbClr val="00B01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CF9643B-70FF-4709-926D-C515C266AC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1854" y="3540338"/>
                    <a:ext cx="2230482" cy="4682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0BECFB-2940-46F2-9DEB-09F31406571E}"/>
                    </a:ext>
                  </a:extLst>
                </p:cNvPr>
                <p:cNvSpPr txBox="1"/>
                <p:nvPr/>
              </p:nvSpPr>
              <p:spPr>
                <a:xfrm>
                  <a:off x="3932010" y="5375362"/>
                  <a:ext cx="5145575" cy="6973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600" b="0" i="1" smtClean="0">
                            <a:solidFill>
                              <a:srgbClr val="9E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i="1" smtClean="0">
                                    <a:solidFill>
                                      <a:srgbClr val="9E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0BECFB-2940-46F2-9DEB-09F314065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2010" y="5375362"/>
                  <a:ext cx="5145575" cy="6973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1FA46B65-A2BD-4EB8-9C03-6724A3FAFDED}"/>
                </a:ext>
              </a:extLst>
            </p:cNvPr>
            <p:cNvGrpSpPr/>
            <p:nvPr/>
          </p:nvGrpSpPr>
          <p:grpSpPr>
            <a:xfrm>
              <a:off x="1192263" y="3486361"/>
              <a:ext cx="8153708" cy="553228"/>
              <a:chOff x="1192264" y="2191392"/>
              <a:chExt cx="8153708" cy="553228"/>
            </a:xfrm>
          </p:grpSpPr>
          <p:sp>
            <p:nvSpPr>
              <p:cNvPr id="30" name="사각형: 둥근 모서리 18">
                <a:extLst>
                  <a:ext uri="{FF2B5EF4-FFF2-40B4-BE49-F238E27FC236}">
                    <a16:creationId xmlns:a16="http://schemas.microsoft.com/office/drawing/2014/main" id="{F6782706-7592-421C-AB8E-C595D80FA205}"/>
                  </a:ext>
                </a:extLst>
              </p:cNvPr>
              <p:cNvSpPr/>
              <p:nvPr/>
            </p:nvSpPr>
            <p:spPr>
              <a:xfrm>
                <a:off x="1192264" y="2277430"/>
                <a:ext cx="2173705" cy="460375"/>
              </a:xfrm>
              <a:prstGeom prst="roundRect">
                <a:avLst/>
              </a:prstGeom>
              <a:solidFill>
                <a:srgbClr val="009FC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Species eq.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사각형: 둥근 모서리 19">
                    <a:extLst>
                      <a:ext uri="{FF2B5EF4-FFF2-40B4-BE49-F238E27FC236}">
                        <a16:creationId xmlns:a16="http://schemas.microsoft.com/office/drawing/2014/main" id="{FBB609F9-5252-46DB-8D60-C270401B15D4}"/>
                      </a:ext>
                    </a:extLst>
                  </p:cNvPr>
                  <p:cNvSpPr/>
                  <p:nvPr/>
                </p:nvSpPr>
                <p:spPr>
                  <a:xfrm>
                    <a:off x="3574516" y="2277430"/>
                    <a:ext cx="2859505" cy="46037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rgbClr val="009F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009F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rgbClr val="009F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rgbClr val="009F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sz="1600" b="0" i="1" dirty="0" smtClean="0">
                              <a:solidFill>
                                <a:srgbClr val="009F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𝑚𝑎𝑠𝑠</m:t>
                          </m:r>
                          <m:r>
                            <a:rPr lang="en-US" sz="1600" b="0" i="1" dirty="0" smtClean="0">
                              <a:solidFill>
                                <a:srgbClr val="009F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600" b="0" i="1" dirty="0" smtClean="0">
                              <a:solidFill>
                                <a:srgbClr val="009F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𝑓𝑟𝑎𝑐𝑡𝑖𝑜𝑛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사각형: 둥근 모서리 19">
                    <a:extLst>
                      <a:ext uri="{FF2B5EF4-FFF2-40B4-BE49-F238E27FC236}">
                        <a16:creationId xmlns:a16="http://schemas.microsoft.com/office/drawing/2014/main" id="{FBB609F9-5252-46DB-8D60-C270401B15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4516" y="2277430"/>
                    <a:ext cx="2859505" cy="460375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직선 연결선 20">
                <a:extLst>
                  <a:ext uri="{FF2B5EF4-FFF2-40B4-BE49-F238E27FC236}">
                    <a16:creationId xmlns:a16="http://schemas.microsoft.com/office/drawing/2014/main" id="{854D3356-6FAD-4693-B4CD-1A1DE2384761}"/>
                  </a:ext>
                </a:extLst>
              </p:cNvPr>
              <p:cNvCxnSpPr>
                <a:stCxn id="30" idx="3"/>
                <a:endCxn id="31" idx="1"/>
              </p:cNvCxnSpPr>
              <p:nvPr/>
            </p:nvCxnSpPr>
            <p:spPr>
              <a:xfrm>
                <a:off x="3365969" y="2507618"/>
                <a:ext cx="20854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BB72F56-89AF-4E78-B7B3-A9997D34FA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34021" y="2191392"/>
                    <a:ext cx="2911951" cy="5532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9F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9F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9F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BB72F56-89AF-4E78-B7B3-A9997D34F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4021" y="2191392"/>
                    <a:ext cx="2911951" cy="55322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사각형: 둥근 모서리 43">
              <a:extLst>
                <a:ext uri="{FF2B5EF4-FFF2-40B4-BE49-F238E27FC236}">
                  <a16:creationId xmlns:a16="http://schemas.microsoft.com/office/drawing/2014/main" id="{E5A75F26-EB79-47AD-9177-E3FBC9FDE8D3}"/>
                </a:ext>
              </a:extLst>
            </p:cNvPr>
            <p:cNvSpPr/>
            <p:nvPr/>
          </p:nvSpPr>
          <p:spPr>
            <a:xfrm>
              <a:off x="1605349" y="6125165"/>
              <a:ext cx="1347536" cy="46037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</a:p>
          </p:txBody>
        </p: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FF91088A-6F8B-42A1-AA22-F9A15E89B98B}"/>
                </a:ext>
              </a:extLst>
            </p:cNvPr>
            <p:cNvGrpSpPr/>
            <p:nvPr/>
          </p:nvGrpSpPr>
          <p:grpSpPr>
            <a:xfrm>
              <a:off x="1192263" y="4847328"/>
              <a:ext cx="5241757" cy="460375"/>
              <a:chOff x="1192264" y="4167976"/>
              <a:chExt cx="5241757" cy="460375"/>
            </a:xfrm>
          </p:grpSpPr>
          <p:sp>
            <p:nvSpPr>
              <p:cNvPr id="27" name="사각형: 둥근 모서리 28">
                <a:extLst>
                  <a:ext uri="{FF2B5EF4-FFF2-40B4-BE49-F238E27FC236}">
                    <a16:creationId xmlns:a16="http://schemas.microsoft.com/office/drawing/2014/main" id="{9C35F196-0F67-4140-A02F-93E0C5684944}"/>
                  </a:ext>
                </a:extLst>
              </p:cNvPr>
              <p:cNvSpPr/>
              <p:nvPr/>
            </p:nvSpPr>
            <p:spPr>
              <a:xfrm>
                <a:off x="1192264" y="4167976"/>
                <a:ext cx="2173705" cy="460375"/>
              </a:xfrm>
              <a:prstGeom prst="roundRect">
                <a:avLst/>
              </a:prstGeom>
              <a:solidFill>
                <a:srgbClr val="9E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 eq.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사각형: 둥근 모서리 29">
                    <a:extLst>
                      <a:ext uri="{FF2B5EF4-FFF2-40B4-BE49-F238E27FC236}">
                        <a16:creationId xmlns:a16="http://schemas.microsoft.com/office/drawing/2014/main" id="{38678D4A-5DBC-439F-8575-8160BA39C80B}"/>
                      </a:ext>
                    </a:extLst>
                  </p:cNvPr>
                  <p:cNvSpPr/>
                  <p:nvPr/>
                </p:nvSpPr>
                <p:spPr>
                  <a:xfrm>
                    <a:off x="3574516" y="4167976"/>
                    <a:ext cx="2859505" cy="46037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dirty="0" smtClean="0">
                              <a:solidFill>
                                <a:srgbClr val="9E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  <m:r>
                            <a:rPr lang="en-US" sz="1600" b="1" i="1" dirty="0" smtClean="0">
                              <a:solidFill>
                                <a:srgbClr val="9E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sz="1600" b="0" i="1" dirty="0" smtClean="0">
                              <a:solidFill>
                                <a:srgbClr val="9E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𝑇𝑒𝑚𝑝𝑒𝑟𝑎𝑡𝑢𝑟𝑒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9E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사각형: 둥근 모서리 29">
                    <a:extLst>
                      <a:ext uri="{FF2B5EF4-FFF2-40B4-BE49-F238E27FC236}">
                        <a16:creationId xmlns:a16="http://schemas.microsoft.com/office/drawing/2014/main" id="{38678D4A-5DBC-439F-8575-8160BA39C8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4516" y="4167976"/>
                    <a:ext cx="2859505" cy="460375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연결선 30">
                <a:extLst>
                  <a:ext uri="{FF2B5EF4-FFF2-40B4-BE49-F238E27FC236}">
                    <a16:creationId xmlns:a16="http://schemas.microsoft.com/office/drawing/2014/main" id="{2CB5D2FC-4300-486A-B987-E0F270DED880}"/>
                  </a:ext>
                </a:extLst>
              </p:cNvPr>
              <p:cNvCxnSpPr>
                <a:stCxn id="27" idx="3"/>
                <a:endCxn id="28" idx="1"/>
              </p:cNvCxnSpPr>
              <p:nvPr/>
            </p:nvCxnSpPr>
            <p:spPr>
              <a:xfrm>
                <a:off x="3365969" y="4398164"/>
                <a:ext cx="20854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54">
              <a:extLst>
                <a:ext uri="{FF2B5EF4-FFF2-40B4-BE49-F238E27FC236}">
                  <a16:creationId xmlns:a16="http://schemas.microsoft.com/office/drawing/2014/main" id="{9EA1805E-97C9-4204-A1A7-40C8D7978378}"/>
                </a:ext>
              </a:extLst>
            </p:cNvPr>
            <p:cNvGrpSpPr/>
            <p:nvPr/>
          </p:nvGrpSpPr>
          <p:grpSpPr>
            <a:xfrm>
              <a:off x="1192263" y="4168612"/>
              <a:ext cx="5241757" cy="460375"/>
              <a:chOff x="1192264" y="2277430"/>
              <a:chExt cx="5241757" cy="460375"/>
            </a:xfrm>
          </p:grpSpPr>
          <p:sp>
            <p:nvSpPr>
              <p:cNvPr id="24" name="사각형: 둥근 모서리 18">
                <a:extLst>
                  <a:ext uri="{FF2B5EF4-FFF2-40B4-BE49-F238E27FC236}">
                    <a16:creationId xmlns:a16="http://schemas.microsoft.com/office/drawing/2014/main" id="{9425E57E-7D2A-4006-BF9A-83C8CC1C8CA0}"/>
                  </a:ext>
                </a:extLst>
              </p:cNvPr>
              <p:cNvSpPr/>
              <p:nvPr/>
            </p:nvSpPr>
            <p:spPr>
              <a:xfrm>
                <a:off x="1192264" y="2277430"/>
                <a:ext cx="2173705" cy="46037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Chemical eq.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사각형: 둥근 모서리 19">
                    <a:extLst>
                      <a:ext uri="{FF2B5EF4-FFF2-40B4-BE49-F238E27FC236}">
                        <a16:creationId xmlns:a16="http://schemas.microsoft.com/office/drawing/2014/main" id="{244AF7F7-8AFC-4F5B-A675-851E7DD68B9E}"/>
                      </a:ext>
                    </a:extLst>
                  </p:cNvPr>
                  <p:cNvSpPr/>
                  <p:nvPr/>
                </p:nvSpPr>
                <p:spPr>
                  <a:xfrm>
                    <a:off x="3574516" y="2277430"/>
                    <a:ext cx="2859505" cy="46037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사각형: 둥근 모서리 19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7605DBF-FBA9-470A-BFCF-2AC3447A2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4516" y="2277430"/>
                    <a:ext cx="2859505" cy="460375"/>
                  </a:xfrm>
                  <a:prstGeom prst="round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직선 연결선 20">
                <a:extLst>
                  <a:ext uri="{FF2B5EF4-FFF2-40B4-BE49-F238E27FC236}">
                    <a16:creationId xmlns:a16="http://schemas.microsoft.com/office/drawing/2014/main" id="{C650F12A-9249-4491-90FA-E99FD0E952FE}"/>
                  </a:ext>
                </a:extLst>
              </p:cNvPr>
              <p:cNvCxnSpPr>
                <a:stCxn id="24" idx="3"/>
                <a:endCxn id="25" idx="1"/>
              </p:cNvCxnSpPr>
              <p:nvPr/>
            </p:nvCxnSpPr>
            <p:spPr>
              <a:xfrm>
                <a:off x="3365969" y="2507618"/>
                <a:ext cx="20854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90619-FF3E-47D5-B7AA-818830F1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5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C5D6-46F9-44A6-9545-CFC6FEEF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Numerical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E1760-F82A-43F6-8312-19DF2FA8081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Momentum equation</a:t>
            </a:r>
            <a:r>
              <a:rPr lang="en-US" dirty="0"/>
              <a:t>: Correction by multi-step method (</a:t>
            </a:r>
            <a:r>
              <a:rPr lang="en-US" i="1" u="sng" dirty="0">
                <a:solidFill>
                  <a:srgbClr val="0000FF"/>
                </a:solidFill>
              </a:rPr>
              <a:t>based on forward-time backward-space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momentum equation can be solved simultaneously for all the meshes.</a:t>
            </a:r>
            <a:endParaRPr lang="en-US" altLang="ko-KR" dirty="0"/>
          </a:p>
          <a:p>
            <a:pPr lvl="1"/>
            <a:endParaRPr lang="en-US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30C79FBB-01D7-4981-9B06-062E77F1981D}"/>
              </a:ext>
            </a:extLst>
          </p:cNvPr>
          <p:cNvGrpSpPr/>
          <p:nvPr/>
        </p:nvGrpSpPr>
        <p:grpSpPr>
          <a:xfrm>
            <a:off x="158731" y="1874896"/>
            <a:ext cx="8927172" cy="4238802"/>
            <a:chOff x="97771" y="969205"/>
            <a:chExt cx="8927172" cy="4238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25">
                  <a:extLst>
                    <a:ext uri="{FF2B5EF4-FFF2-40B4-BE49-F238E27FC236}">
                      <a16:creationId xmlns:a16="http://schemas.microsoft.com/office/drawing/2014/main" id="{DADA40D8-6200-40C3-B915-EBAF7393BC6F}"/>
                    </a:ext>
                  </a:extLst>
                </p:cNvPr>
                <p:cNvSpPr/>
                <p:nvPr/>
              </p:nvSpPr>
              <p:spPr>
                <a:xfrm>
                  <a:off x="97771" y="1033743"/>
                  <a:ext cx="3696333" cy="5752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sz="1600" i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ko-KR" altLang="en-US" sz="16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r>
                              <a:rPr lang="ko-KR" altLang="en-US" sz="1600" i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f>
                          <m:f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bSup>
                            <m:r>
                              <a:rPr lang="ko-KR" altLang="en-US" sz="16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ko-KR" altLang="en-US" sz="16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bSup>
                          </m:num>
                          <m:den>
                            <m:r>
                              <a:rPr lang="ko-KR" altLang="en-US" sz="1600" i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ko-KR" altLang="en-US" sz="16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ko-KR" altLang="en-US" sz="1600" i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" name="직사각형 25">
                  <a:extLst>
                    <a:ext uri="{FF2B5EF4-FFF2-40B4-BE49-F238E27FC236}">
                      <a16:creationId xmlns:a16="http://schemas.microsoft.com/office/drawing/2014/main" id="{DADA40D8-6200-40C3-B915-EBAF7393BC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1" y="1033743"/>
                  <a:ext cx="3696333" cy="5752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38">
                  <a:extLst>
                    <a:ext uri="{FF2B5EF4-FFF2-40B4-BE49-F238E27FC236}">
                      <a16:creationId xmlns:a16="http://schemas.microsoft.com/office/drawing/2014/main" id="{CF04C64B-F10F-48BD-9C93-0FE2DDF4239A}"/>
                    </a:ext>
                  </a:extLst>
                </p:cNvPr>
                <p:cNvSpPr/>
                <p:nvPr/>
              </p:nvSpPr>
              <p:spPr>
                <a:xfrm>
                  <a:off x="4581226" y="969205"/>
                  <a:ext cx="4443717" cy="645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ko-KR" altLang="en-US" sz="1600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ko-KR" alt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ko-KR" altLang="en-US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ko-KR" alt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ko-KR" altLang="en-US" sz="1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" name="직사각형 38">
                  <a:extLst>
                    <a:ext uri="{FF2B5EF4-FFF2-40B4-BE49-F238E27FC236}">
                      <a16:creationId xmlns:a16="http://schemas.microsoft.com/office/drawing/2014/main" id="{CF04C64B-F10F-48BD-9C93-0FE2DDF423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226" y="969205"/>
                  <a:ext cx="4443717" cy="6455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Arrow 37">
              <a:extLst>
                <a:ext uri="{FF2B5EF4-FFF2-40B4-BE49-F238E27FC236}">
                  <a16:creationId xmlns:a16="http://schemas.microsoft.com/office/drawing/2014/main" id="{A17F7C41-55B8-4442-BAAD-94A2E4D033BB}"/>
                </a:ext>
              </a:extLst>
            </p:cNvPr>
            <p:cNvSpPr/>
            <p:nvPr/>
          </p:nvSpPr>
          <p:spPr>
            <a:xfrm>
              <a:off x="3835201" y="1202602"/>
              <a:ext cx="746025" cy="317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38">
              <a:extLst>
                <a:ext uri="{FF2B5EF4-FFF2-40B4-BE49-F238E27FC236}">
                  <a16:creationId xmlns:a16="http://schemas.microsoft.com/office/drawing/2014/main" id="{41574FF3-04FF-40EC-B13E-769077CBC6F9}"/>
                </a:ext>
              </a:extLst>
            </p:cNvPr>
            <p:cNvSpPr/>
            <p:nvPr/>
          </p:nvSpPr>
          <p:spPr>
            <a:xfrm>
              <a:off x="6843661" y="2057241"/>
              <a:ext cx="353399" cy="21498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25">
                  <a:extLst>
                    <a:ext uri="{FF2B5EF4-FFF2-40B4-BE49-F238E27FC236}">
                      <a16:creationId xmlns:a16="http://schemas.microsoft.com/office/drawing/2014/main" id="{7BDC1445-81F5-404D-BDE8-4107489FE0F0}"/>
                    </a:ext>
                  </a:extLst>
                </p:cNvPr>
                <p:cNvSpPr/>
                <p:nvPr/>
              </p:nvSpPr>
              <p:spPr>
                <a:xfrm>
                  <a:off x="97771" y="2713263"/>
                  <a:ext cx="6370320" cy="6562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ko-KR" altLang="en-US" sz="160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ko-KR" altLang="en-US" sz="160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f>
                          <m:f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bSup>
                            <m:r>
                              <a:rPr lang="ko-KR" altLang="en-US" sz="16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ko-KR" altLang="en-US" sz="16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bSup>
                          </m:num>
                          <m:den>
                            <m:r>
                              <a:rPr lang="ko-KR" altLang="en-US" sz="1600" i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ko-KR" altLang="en-US" sz="16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ko-KR" altLang="en-US" sz="1600" i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" name="직사각형 25">
                  <a:extLst>
                    <a:ext uri="{FF2B5EF4-FFF2-40B4-BE49-F238E27FC236}">
                      <a16:creationId xmlns:a16="http://schemas.microsoft.com/office/drawing/2014/main" id="{7BDC1445-81F5-404D-BDE8-4107489FE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1" y="2713263"/>
                  <a:ext cx="6370320" cy="6562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38">
                  <a:extLst>
                    <a:ext uri="{FF2B5EF4-FFF2-40B4-BE49-F238E27FC236}">
                      <a16:creationId xmlns:a16="http://schemas.microsoft.com/office/drawing/2014/main" id="{71607CA9-C76E-43CA-A529-C2B6B2072938}"/>
                    </a:ext>
                  </a:extLst>
                </p:cNvPr>
                <p:cNvSpPr/>
                <p:nvPr/>
              </p:nvSpPr>
              <p:spPr>
                <a:xfrm>
                  <a:off x="3835201" y="4562446"/>
                  <a:ext cx="5109668" cy="645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sz="16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ko-KR" alt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ko-KR" altLang="en-US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ko-KR" alt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ko-KR" alt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ko-KR" altLang="en-US" sz="1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" name="직사각형 38">
                  <a:extLst>
                    <a:ext uri="{FF2B5EF4-FFF2-40B4-BE49-F238E27FC236}">
                      <a16:creationId xmlns:a16="http://schemas.microsoft.com/office/drawing/2014/main" id="{71607CA9-C76E-43CA-A529-C2B6B2072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201" y="4562446"/>
                  <a:ext cx="5109668" cy="6455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Elbow Connector 41">
              <a:extLst>
                <a:ext uri="{FF2B5EF4-FFF2-40B4-BE49-F238E27FC236}">
                  <a16:creationId xmlns:a16="http://schemas.microsoft.com/office/drawing/2014/main" id="{DE4513BD-CDBA-4F26-BEA5-BC1CBB7B6C6C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2801219" y="3851245"/>
              <a:ext cx="1515694" cy="55227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4A67DCF-7354-4D00-AA4F-54B492A7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9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2399B-AC4D-4FEA-B232-3F697FB1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Numerical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54CA4F-65FD-428B-AE26-14BA46CB071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b="1" dirty="0"/>
                  <a:t>Continuity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equation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be solved by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Crank-Nicholson</a:t>
                </a:r>
                <a:r>
                  <a:rPr lang="en-US" altLang="ko-KR" dirty="0"/>
                  <a:t> method (semi-implicit) based on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backward in space</a:t>
                </a:r>
                <a:r>
                  <a:rPr lang="en-US" altLang="ko-KR" dirty="0"/>
                  <a:t> after having velocity results.</a:t>
                </a:r>
              </a:p>
              <a:p>
                <a:pPr lvl="1"/>
                <a:r>
                  <a:rPr lang="en-US" altLang="ko-KR" sz="1600" dirty="0"/>
                  <a:t>The continuity equation can be solved by mesh sweeping.</a:t>
                </a:r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600" dirty="0"/>
                  <a:t>Explicit scheme: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600" dirty="0"/>
                  <a:t>Implicit scheme: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600" dirty="0"/>
                  <a:t>Crank-Nicholson scheme:</a:t>
                </a:r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6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6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6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accent5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54CA4F-65FD-428B-AE26-14BA46CB0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274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2">
            <a:extLst>
              <a:ext uri="{FF2B5EF4-FFF2-40B4-BE49-F238E27FC236}">
                <a16:creationId xmlns:a16="http://schemas.microsoft.com/office/drawing/2014/main" id="{38B10BB7-823B-47B5-AD98-59B397EA9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66" y="3305409"/>
            <a:ext cx="5832824" cy="6945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9316E-6121-40E8-B508-C8443296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9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B11CF-98EF-4A0E-BD7B-5E93AC65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Numerical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29D85-9E1B-4CDF-9E7F-1417CDBA90C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Species equation</a:t>
            </a:r>
            <a:r>
              <a:rPr lang="en-US" dirty="0"/>
              <a:t>: Applying predictor-corrector scheme</a:t>
            </a:r>
          </a:p>
          <a:p>
            <a:endParaRPr lang="en-US" dirty="0"/>
          </a:p>
          <a:p>
            <a:pPr lvl="1"/>
            <a:r>
              <a:rPr lang="en-US" sz="1600" dirty="0"/>
              <a:t>Predictor: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Corrector: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EBB5A0-A84D-4C74-98D6-FFF4E7D4356F}"/>
                  </a:ext>
                </a:extLst>
              </p:cNvPr>
              <p:cNvSpPr txBox="1"/>
              <p:nvPr/>
            </p:nvSpPr>
            <p:spPr>
              <a:xfrm>
                <a:off x="600304" y="1991630"/>
                <a:ext cx="3176895" cy="584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EBB5A0-A84D-4C74-98D6-FFF4E7D43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4" y="1991630"/>
                <a:ext cx="3176895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12">
            <a:extLst>
              <a:ext uri="{FF2B5EF4-FFF2-40B4-BE49-F238E27FC236}">
                <a16:creationId xmlns:a16="http://schemas.microsoft.com/office/drawing/2014/main" id="{1EDE6391-6921-4061-9DA3-0C1EC5F13CF2}"/>
              </a:ext>
            </a:extLst>
          </p:cNvPr>
          <p:cNvSpPr/>
          <p:nvPr/>
        </p:nvSpPr>
        <p:spPr>
          <a:xfrm>
            <a:off x="4100931" y="2172008"/>
            <a:ext cx="592183" cy="29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0706B-D0AF-450D-8B00-CBCE0A005DEB}"/>
                  </a:ext>
                </a:extLst>
              </p:cNvPr>
              <p:cNvSpPr txBox="1"/>
              <p:nvPr/>
            </p:nvSpPr>
            <p:spPr>
              <a:xfrm>
                <a:off x="5016846" y="1991630"/>
                <a:ext cx="3746154" cy="584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0706B-D0AF-450D-8B00-CBCE0A005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846" y="1991630"/>
                <a:ext cx="3746154" cy="584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2B437-CAE0-4C2A-B67C-F969B665E961}"/>
                  </a:ext>
                </a:extLst>
              </p:cNvPr>
              <p:cNvSpPr txBox="1"/>
              <p:nvPr/>
            </p:nvSpPr>
            <p:spPr>
              <a:xfrm>
                <a:off x="1481177" y="3425860"/>
                <a:ext cx="6423874" cy="612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2B437-CAE0-4C2A-B67C-F969B665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77" y="3425860"/>
                <a:ext cx="6423874" cy="612412"/>
              </a:xfrm>
              <a:prstGeom prst="rect">
                <a:avLst/>
              </a:prstGeom>
              <a:blipFill>
                <a:blip r:embed="rId4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9C092637-C65D-4331-A401-C98E369BDB1B}"/>
                  </a:ext>
                </a:extLst>
              </p:cNvPr>
              <p:cNvSpPr/>
              <p:nvPr/>
            </p:nvSpPr>
            <p:spPr>
              <a:xfrm>
                <a:off x="824690" y="4657863"/>
                <a:ext cx="4950007" cy="676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−∆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{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9C092637-C65D-4331-A401-C98E369BD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90" y="4657863"/>
                <a:ext cx="4950007" cy="676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A604A-3A52-4505-8ED6-8D7751DE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8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AE4EC-6D68-4D9D-BF1C-75081A43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Numerical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F21707-4E94-463B-AA1D-2D5E25BEE85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b="1" dirty="0"/>
                  <a:t>Energy equation</a:t>
                </a:r>
                <a:r>
                  <a:rPr lang="en-US" dirty="0"/>
                  <a:t>: Solve for simple case where diffusion velocity is omitted.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dirty="0"/>
              </a:p>
              <a:p>
                <a:pPr lvl="1"/>
                <a:r>
                  <a:rPr lang="en-US" sz="1600" dirty="0"/>
                  <a:t>Using backward in time, centered-space scheme</a:t>
                </a:r>
              </a:p>
              <a:p>
                <a:pPr lvl="1"/>
                <a:endParaRPr lang="en-US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ko-KR" altLang="en-US" sz="160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ko-KR" altLang="en-US" sz="160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1200"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Sup>
                                <m:sSub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Sup>
                                <m:sSub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F21707-4E94-463B-AA1D-2D5E25BEE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274" t="-787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96141-EEFB-402A-A0A1-36C8444A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2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DDF40-9865-4335-9044-3CE5E44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Code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C0F0-A323-4842-BABE-16A5A1C3F16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기존 프로그램들은 </a:t>
            </a:r>
            <a:r>
              <a:rPr lang="en-US" altLang="ko-KR" dirty="0"/>
              <a:t>GUI </a:t>
            </a:r>
            <a:r>
              <a:rPr lang="ko-KR" altLang="en-US" dirty="0"/>
              <a:t>기능을 이용하기 위해 별도의 프로그램을 실행하거나</a:t>
            </a:r>
            <a:r>
              <a:rPr lang="en-US" altLang="ko-KR" dirty="0"/>
              <a:t>, GUI </a:t>
            </a:r>
            <a:r>
              <a:rPr lang="ko-KR" altLang="en-US" dirty="0"/>
              <a:t>기능을 추가하면 실행속도가 현저히 저하되는 현상이 발생함</a:t>
            </a:r>
            <a:endParaRPr lang="en-US" altLang="ko-KR" dirty="0"/>
          </a:p>
          <a:p>
            <a:r>
              <a:rPr lang="en-US" dirty="0"/>
              <a:t>C#, </a:t>
            </a:r>
            <a:r>
              <a:rPr lang="en-US" dirty="0" err="1"/>
              <a:t>.Net</a:t>
            </a:r>
            <a:r>
              <a:rPr lang="en-US" dirty="0"/>
              <a:t> Framework </a:t>
            </a:r>
            <a:r>
              <a:rPr lang="ko-KR" altLang="en-US" dirty="0"/>
              <a:t>사용으로 </a:t>
            </a:r>
            <a:r>
              <a:rPr lang="en-US" altLang="ko-KR" dirty="0"/>
              <a:t>GUI </a:t>
            </a:r>
            <a:r>
              <a:rPr lang="ko-KR" altLang="en-US" dirty="0"/>
              <a:t>를 구현하는데 매우 용이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Interface </a:t>
            </a:r>
            <a:r>
              <a:rPr lang="ko-KR" altLang="en-US" dirty="0"/>
              <a:t>부분과 </a:t>
            </a:r>
            <a:r>
              <a:rPr lang="en-US" altLang="ko-KR" dirty="0"/>
              <a:t>Module </a:t>
            </a:r>
            <a:r>
              <a:rPr lang="ko-KR" altLang="en-US" dirty="0"/>
              <a:t>간의 데이터 연동이 뛰어나 실행속도 저하현상을 방지</a:t>
            </a:r>
            <a:endParaRPr lang="en-US" altLang="ko-KR" dirty="0"/>
          </a:p>
          <a:p>
            <a:r>
              <a:rPr lang="en-US" dirty="0"/>
              <a:t>C++</a:t>
            </a:r>
            <a:r>
              <a:rPr lang="ko-KR" altLang="en-US" dirty="0"/>
              <a:t>로 작성되는 코드는 </a:t>
            </a:r>
            <a:r>
              <a:rPr lang="en-US" altLang="ko-KR" dirty="0"/>
              <a:t>Memory</a:t>
            </a:r>
            <a:r>
              <a:rPr lang="ko-KR" altLang="en-US" dirty="0"/>
              <a:t> 에 직접적으로 접근함으로 인해 프로그래밍에 있어 주의가 필요함 </a:t>
            </a:r>
            <a:r>
              <a:rPr lang="en-US" altLang="ko-KR" dirty="0"/>
              <a:t>(Memory</a:t>
            </a:r>
            <a:r>
              <a:rPr lang="ko-KR" altLang="en-US" dirty="0"/>
              <a:t> 에 치명적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동적할당과 동적할당 메모리 해제하는 부분</a:t>
            </a:r>
            <a:endParaRPr lang="en-US" altLang="ko-KR" dirty="0"/>
          </a:p>
          <a:p>
            <a:r>
              <a:rPr lang="en-US" dirty="0"/>
              <a:t>C# </a:t>
            </a:r>
            <a:r>
              <a:rPr lang="ko-KR" altLang="en-US" dirty="0"/>
              <a:t>은 </a:t>
            </a:r>
            <a:r>
              <a:rPr lang="en-US" altLang="ko-KR" dirty="0"/>
              <a:t>Garbage Collection </a:t>
            </a:r>
            <a:r>
              <a:rPr lang="ko-KR" altLang="en-US" dirty="0"/>
              <a:t>기능으로 자동 메모리 관리자 기능으로 메모리에 대한 문제 해결 가능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7ECE7-A9BB-45D2-94EA-5F0D5921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3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90E22-2D3C-4C35-B189-8D055786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Code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0E490-0BB0-46B4-85BE-D8C2144C57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4169FA-0000-48C4-86E3-0A3E7FB873B0}"/>
              </a:ext>
            </a:extLst>
          </p:cNvPr>
          <p:cNvSpPr/>
          <p:nvPr/>
        </p:nvSpPr>
        <p:spPr>
          <a:xfrm>
            <a:off x="120530" y="1293813"/>
            <a:ext cx="8902699" cy="9733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 환경 </a:t>
            </a:r>
            <a:r>
              <a:rPr lang="en-US" altLang="ko-KR" dirty="0">
                <a:solidFill>
                  <a:schemeClr val="tx1"/>
                </a:solidFill>
              </a:rPr>
              <a:t>: Visual Studio 2017, Visual Studio 2019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 언어 및 플랫폼 </a:t>
            </a:r>
            <a:r>
              <a:rPr lang="en-US" altLang="ko-KR" dirty="0">
                <a:solidFill>
                  <a:schemeClr val="tx1"/>
                </a:solidFill>
              </a:rPr>
              <a:t>: C#, </a:t>
            </a:r>
            <a:r>
              <a:rPr lang="en-US" altLang="ko-KR" dirty="0" err="1">
                <a:solidFill>
                  <a:schemeClr val="tx1"/>
                </a:solidFill>
              </a:rPr>
              <a:t>.Net</a:t>
            </a:r>
            <a:r>
              <a:rPr lang="en-US" altLang="ko-KR" dirty="0">
                <a:solidFill>
                  <a:schemeClr val="tx1"/>
                </a:solidFill>
              </a:rPr>
              <a:t> Framework 4.6.1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2B7837-8631-4E7B-8BCF-F630D42D5304}"/>
              </a:ext>
            </a:extLst>
          </p:cNvPr>
          <p:cNvSpPr/>
          <p:nvPr/>
        </p:nvSpPr>
        <p:spPr>
          <a:xfrm>
            <a:off x="215155" y="2512135"/>
            <a:ext cx="3091962" cy="97338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SimulationInputForm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630EF-6FF9-4D16-937A-B709DA52E788}"/>
              </a:ext>
            </a:extLst>
          </p:cNvPr>
          <p:cNvSpPr/>
          <p:nvPr/>
        </p:nvSpPr>
        <p:spPr>
          <a:xfrm>
            <a:off x="215155" y="5184996"/>
            <a:ext cx="3091962" cy="973381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SimulationChartForm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DA48F9-336F-4075-8C90-B211D9E1EDDF}"/>
              </a:ext>
            </a:extLst>
          </p:cNvPr>
          <p:cNvSpPr/>
          <p:nvPr/>
        </p:nvSpPr>
        <p:spPr>
          <a:xfrm>
            <a:off x="3581279" y="3771446"/>
            <a:ext cx="2479430" cy="973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SimulationForm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1F2154-E0DA-4E95-81EC-FCE0CE23E11F}"/>
              </a:ext>
            </a:extLst>
          </p:cNvPr>
          <p:cNvSpPr/>
          <p:nvPr/>
        </p:nvSpPr>
        <p:spPr>
          <a:xfrm>
            <a:off x="6543799" y="3771446"/>
            <a:ext cx="2479430" cy="97338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Simulation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7A4A2E8-B857-4423-A56A-C78206B53E73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3307117" y="2998826"/>
            <a:ext cx="1513877" cy="7726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9D5E900-FB05-4897-BB3E-F9DF1C3214EC}"/>
              </a:ext>
            </a:extLst>
          </p:cNvPr>
          <p:cNvCxnSpPr>
            <a:cxnSpLocks/>
          </p:cNvCxnSpPr>
          <p:nvPr/>
        </p:nvCxnSpPr>
        <p:spPr>
          <a:xfrm flipV="1">
            <a:off x="5770605" y="4090326"/>
            <a:ext cx="106329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26A47B8-5A34-45E8-B639-DC89F60B56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0606" y="4409871"/>
            <a:ext cx="99595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2580BDA-60A4-469A-9230-A126E87F03C4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rot="5400000">
            <a:off x="3600626" y="4451319"/>
            <a:ext cx="926860" cy="151387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7AD2D-E0F9-4E6A-80D2-A68E7710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6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AE3F7-F26F-4C4C-AFF6-82AA30E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1B97-341B-4379-BC55-8360F3389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 – </a:t>
            </a:r>
            <a:r>
              <a:rPr lang="en-US" altLang="ko-KR" dirty="0" err="1"/>
              <a:t>SimulationForm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638C3-4CE2-4957-811F-75CD5FFCF88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Simulation Class </a:t>
            </a:r>
            <a:r>
              <a:rPr lang="ko-KR" altLang="en-US" dirty="0"/>
              <a:t>와 </a:t>
            </a:r>
            <a:r>
              <a:rPr lang="en-US" altLang="ko-KR" dirty="0" err="1"/>
              <a:t>SimulationInputForm</a:t>
            </a:r>
            <a:r>
              <a:rPr lang="en-US" altLang="ko-KR" dirty="0"/>
              <a:t>, </a:t>
            </a:r>
            <a:r>
              <a:rPr lang="en-US" altLang="ko-KR" dirty="0" err="1"/>
              <a:t>SimulationChartForm</a:t>
            </a:r>
            <a:r>
              <a:rPr lang="en-US" altLang="ko-KR" dirty="0"/>
              <a:t> </a:t>
            </a:r>
            <a:r>
              <a:rPr lang="ko-KR" altLang="en-US" dirty="0"/>
              <a:t>사이에서 </a:t>
            </a:r>
            <a:r>
              <a:rPr lang="en-US" altLang="ko-KR" dirty="0"/>
              <a:t>Controller </a:t>
            </a:r>
            <a:r>
              <a:rPr lang="ko-KR" altLang="en-US" dirty="0" err="1"/>
              <a:t>역활</a:t>
            </a:r>
            <a:endParaRPr lang="en-US" altLang="ko-KR" dirty="0"/>
          </a:p>
          <a:p>
            <a:r>
              <a:rPr lang="en-US" dirty="0" err="1"/>
              <a:t>MainForm</a:t>
            </a:r>
            <a:r>
              <a:rPr lang="en-US" dirty="0"/>
              <a:t> </a:t>
            </a:r>
            <a:r>
              <a:rPr lang="ko-KR" altLang="en-US" dirty="0"/>
              <a:t>에서 </a:t>
            </a:r>
            <a:r>
              <a:rPr lang="en-US" altLang="ko-KR" i="1" u="sng" dirty="0"/>
              <a:t>New</a:t>
            </a:r>
            <a:r>
              <a:rPr lang="ko-KR" altLang="en-US" i="1" u="sng" dirty="0"/>
              <a:t> </a:t>
            </a:r>
            <a:r>
              <a:rPr lang="en-US" altLang="ko-KR" i="1" u="sng" dirty="0"/>
              <a:t>Simulation </a:t>
            </a:r>
            <a:r>
              <a:rPr lang="ko-KR" altLang="en-US" dirty="0"/>
              <a:t>메뉴를 클릭하면 </a:t>
            </a:r>
            <a:r>
              <a:rPr lang="en-US" altLang="ko-KR" dirty="0"/>
              <a:t>Tab </a:t>
            </a:r>
            <a:r>
              <a:rPr lang="ko-KR" altLang="en-US" dirty="0"/>
              <a:t>형식으로 </a:t>
            </a:r>
            <a:r>
              <a:rPr lang="en-US" altLang="ko-KR" dirty="0" err="1"/>
              <a:t>SimulationForm</a:t>
            </a:r>
            <a:r>
              <a:rPr lang="en-US" altLang="ko-KR" dirty="0"/>
              <a:t> </a:t>
            </a:r>
            <a:r>
              <a:rPr lang="ko-KR" altLang="en-US" dirty="0"/>
              <a:t>이 나타남</a:t>
            </a:r>
            <a:endParaRPr lang="en-US" altLang="ko-KR" dirty="0"/>
          </a:p>
          <a:p>
            <a:r>
              <a:rPr lang="en-US" i="1" u="sng" dirty="0"/>
              <a:t>Input</a:t>
            </a:r>
            <a:r>
              <a:rPr lang="ko-KR" altLang="en-US" i="1" u="sng" dirty="0"/>
              <a:t> </a:t>
            </a:r>
            <a:r>
              <a:rPr lang="en-US" altLang="ko-KR" i="1" u="sng" dirty="0"/>
              <a:t>Values</a:t>
            </a:r>
            <a:r>
              <a:rPr lang="en-US" altLang="ko-KR" dirty="0"/>
              <a:t>; </a:t>
            </a:r>
            <a:r>
              <a:rPr lang="ko-KR" altLang="en-US" dirty="0"/>
              <a:t>사용자로부터 초기 </a:t>
            </a:r>
            <a:r>
              <a:rPr lang="ko-KR" altLang="en-US" dirty="0" err="1"/>
              <a:t>입력값을</a:t>
            </a:r>
            <a:r>
              <a:rPr lang="ko-KR" altLang="en-US" dirty="0"/>
              <a:t> 받음</a:t>
            </a:r>
            <a:br>
              <a:rPr lang="en-US" altLang="ko-KR" dirty="0"/>
            </a:br>
            <a:r>
              <a:rPr lang="en-US" altLang="ko-KR" i="1" u="sng" dirty="0"/>
              <a:t>Run</a:t>
            </a:r>
            <a:r>
              <a:rPr lang="ko-KR" altLang="en-US" i="1" u="sng" dirty="0"/>
              <a:t> </a:t>
            </a:r>
            <a:r>
              <a:rPr lang="en-US" altLang="ko-KR" i="1" u="sng" dirty="0"/>
              <a:t>Simulation</a:t>
            </a:r>
            <a:r>
              <a:rPr lang="en-US" altLang="ko-KR" dirty="0"/>
              <a:t>; </a:t>
            </a:r>
            <a:r>
              <a:rPr lang="ko-KR" altLang="en-US" dirty="0"/>
              <a:t>시뮬레이션 수행</a:t>
            </a:r>
            <a:br>
              <a:rPr lang="en-US" altLang="ko-KR" dirty="0"/>
            </a:br>
            <a:r>
              <a:rPr lang="en-US" altLang="ko-KR" i="1" u="sng" dirty="0"/>
              <a:t>View Chart</a:t>
            </a:r>
            <a:r>
              <a:rPr lang="en-US" altLang="ko-KR" dirty="0"/>
              <a:t>: </a:t>
            </a:r>
            <a:r>
              <a:rPr lang="ko-KR" altLang="en-US" dirty="0"/>
              <a:t>결과를 </a:t>
            </a:r>
            <a:r>
              <a:rPr lang="ko-KR" altLang="en-US" dirty="0" err="1"/>
              <a:t>그래프화하여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pic>
        <p:nvPicPr>
          <p:cNvPr id="5" name="내용 개체 틀 9">
            <a:extLst>
              <a:ext uri="{FF2B5EF4-FFF2-40B4-BE49-F238E27FC236}">
                <a16:creationId xmlns:a16="http://schemas.microsoft.com/office/drawing/2014/main" id="{28F62ACB-D674-4AAC-9DF4-04EE13A4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2" y="2893509"/>
            <a:ext cx="4328184" cy="3435852"/>
          </a:xfrm>
          <a:prstGeom prst="rect">
            <a:avLst/>
          </a:prstGeom>
          <a:ln w="38100">
            <a:solidFill>
              <a:srgbClr val="FF00FF"/>
            </a:solidFill>
          </a:ln>
        </p:spPr>
      </p:pic>
      <p:pic>
        <p:nvPicPr>
          <p:cNvPr id="6" name="내용 개체 틀 10">
            <a:extLst>
              <a:ext uri="{FF2B5EF4-FFF2-40B4-BE49-F238E27FC236}">
                <a16:creationId xmlns:a16="http://schemas.microsoft.com/office/drawing/2014/main" id="{7FE58ADA-F44E-4FFD-BADD-24433410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36" y="2893507"/>
            <a:ext cx="4402745" cy="3435853"/>
          </a:xfrm>
          <a:prstGeom prst="rect">
            <a:avLst/>
          </a:prstGeom>
          <a:ln w="38100">
            <a:solidFill>
              <a:srgbClr val="FF00FF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99B63-66E5-4E1F-B26B-DF5C7E95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4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053F1-2A24-4235-A1C6-8BEAB1B4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9CF7-C1F4-4A17-88B7-B768595155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en-US" altLang="ko-KR" dirty="0" err="1"/>
              <a:t>SimulationForm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E40C8-383E-4801-A10D-C6E012BA5BA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Velocity, Temperature, H</a:t>
            </a:r>
            <a:r>
              <a:rPr lang="en-US" baseline="-25000" dirty="0"/>
              <a:t>2</a:t>
            </a:r>
            <a:r>
              <a:rPr lang="en-US" dirty="0"/>
              <a:t> Rate </a:t>
            </a:r>
            <a:r>
              <a:rPr lang="ko-KR" altLang="en-US" dirty="0"/>
              <a:t>의 결과를 출력</a:t>
            </a:r>
            <a:endParaRPr lang="en-US" altLang="ko-KR" dirty="0"/>
          </a:p>
          <a:p>
            <a:r>
              <a:rPr lang="ko-KR" altLang="en-US" dirty="0"/>
              <a:t>결과를 표로 나타내는 </a:t>
            </a:r>
            <a:r>
              <a:rPr lang="en-US" altLang="ko-KR" dirty="0"/>
              <a:t>Viewer </a:t>
            </a:r>
            <a:r>
              <a:rPr lang="ko-KR" altLang="en-US" dirty="0" err="1"/>
              <a:t>역활도</a:t>
            </a:r>
            <a:r>
              <a:rPr lang="ko-KR" altLang="en-US" dirty="0"/>
              <a:t> 수행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F9AA83-0F52-4DDE-ADF8-47690772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" y="2687977"/>
            <a:ext cx="4360749" cy="2736532"/>
          </a:xfrm>
          <a:prstGeom prst="rect">
            <a:avLst/>
          </a:prstGeo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F5CCB402-3D9A-40CE-9279-B1CD0702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31" y="2687977"/>
            <a:ext cx="4524798" cy="2736532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82326-7620-4E3F-A88B-0F174DEB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9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endParaRPr lang="en-US" altLang="ko-KR" dirty="0"/>
          </a:p>
          <a:p>
            <a:r>
              <a:rPr lang="en-US" altLang="ko-KR" dirty="0"/>
              <a:t>Improvements</a:t>
            </a:r>
          </a:p>
          <a:p>
            <a:pPr lvl="1"/>
            <a:r>
              <a:rPr lang="en-US" altLang="ko-KR" sz="1600" b="0" dirty="0"/>
              <a:t>Chemical Reactions</a:t>
            </a:r>
          </a:p>
          <a:p>
            <a:pPr lvl="1"/>
            <a:r>
              <a:rPr lang="en-US" altLang="ko-KR" sz="1600" b="0" dirty="0"/>
              <a:t>Numerical Method</a:t>
            </a:r>
          </a:p>
          <a:p>
            <a:pPr lvl="1"/>
            <a:r>
              <a:rPr lang="en-US" altLang="ko-KR" sz="1600" b="0" dirty="0"/>
              <a:t>Thermodynamic Properties</a:t>
            </a:r>
          </a:p>
          <a:p>
            <a:pPr lvl="1"/>
            <a:r>
              <a:rPr lang="en-US" altLang="ko-KR" sz="1600" b="0" dirty="0"/>
              <a:t>Code Development and GUI</a:t>
            </a:r>
          </a:p>
          <a:p>
            <a:pPr lvl="1"/>
            <a:endParaRPr lang="en-US" altLang="ko-KR" sz="1600" b="0" dirty="0"/>
          </a:p>
          <a:p>
            <a:r>
              <a:rPr lang="en-US" altLang="ko-KR" dirty="0"/>
              <a:t>Results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19CB2-242C-4829-9BE2-F3CBEBF3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2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31846-E3AC-4263-B0A5-B8AB1505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E558D-7E92-40A2-AF71-D7562F8341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en-US" altLang="ko-KR" dirty="0" err="1"/>
              <a:t>SimulationInputForm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C33EB-9771-406A-8CD8-66FB8BB5A69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SimulationForm</a:t>
            </a:r>
            <a:r>
              <a:rPr lang="en-US" dirty="0"/>
              <a:t> </a:t>
            </a:r>
            <a:r>
              <a:rPr lang="ko-KR" altLang="en-US" dirty="0"/>
              <a:t>의 </a:t>
            </a:r>
            <a:r>
              <a:rPr lang="en-US" altLang="ko-KR" i="1" u="sng" dirty="0"/>
              <a:t>Input Values</a:t>
            </a:r>
            <a:r>
              <a:rPr lang="ko-KR" altLang="en-US" dirty="0"/>
              <a:t>를 누르면 실행</a:t>
            </a:r>
            <a:endParaRPr lang="en-US" altLang="ko-KR" dirty="0"/>
          </a:p>
          <a:p>
            <a:r>
              <a:rPr lang="ko-KR" altLang="en-US" dirty="0"/>
              <a:t>초기값 설정</a:t>
            </a:r>
            <a:r>
              <a:rPr lang="en-US" altLang="ko-KR" dirty="0"/>
              <a:t>;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수소 농도</a:t>
            </a:r>
            <a:r>
              <a:rPr lang="en-US" altLang="ko-KR" dirty="0"/>
              <a:t>, time step, space step, dt</a:t>
            </a:r>
          </a:p>
          <a:p>
            <a:r>
              <a:rPr lang="ko-KR" altLang="en-US" dirty="0" err="1"/>
              <a:t>입력값을</a:t>
            </a:r>
            <a:r>
              <a:rPr lang="ko-KR" altLang="en-US" dirty="0"/>
              <a:t> </a:t>
            </a:r>
            <a:r>
              <a:rPr lang="en-US" altLang="ko-KR" dirty="0" err="1"/>
              <a:t>SimulationForm</a:t>
            </a:r>
            <a:r>
              <a:rPr lang="en-US" altLang="ko-KR" dirty="0"/>
              <a:t> </a:t>
            </a:r>
            <a:r>
              <a:rPr lang="ko-KR" altLang="en-US" dirty="0"/>
              <a:t>에 넘김</a:t>
            </a:r>
            <a:endParaRPr lang="en-US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01A6B1B6-2735-448C-8500-AAFB01BF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0" y="2385403"/>
            <a:ext cx="5736856" cy="4022236"/>
          </a:xfrm>
          <a:prstGeom prst="rect">
            <a:avLst/>
          </a:prstGeom>
          <a:ln w="38100">
            <a:solidFill>
              <a:srgbClr val="FF00FF"/>
            </a:solidFill>
          </a:ln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9299E93-2A34-4CA4-BFDD-4177C24F7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33" y="3561815"/>
            <a:ext cx="5181600" cy="3202168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6917C-D72A-469F-B44B-8BC7C1B0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A960-7519-4684-9903-8FE3B98B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EBAC7-D029-407E-8EB4-A2B37A47FA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en-US" altLang="ko-KR" dirty="0" err="1"/>
              <a:t>SimulationChartForm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0C8ED-9C3D-4560-8581-AAC39B304C8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en-US" dirty="0" err="1"/>
              <a:t>SimulationForm</a:t>
            </a:r>
            <a:r>
              <a:rPr lang="en-US" dirty="0"/>
              <a:t> </a:t>
            </a:r>
            <a:r>
              <a:rPr lang="ko-KR" altLang="en-US" dirty="0"/>
              <a:t>의 </a:t>
            </a:r>
            <a:r>
              <a:rPr lang="en-US" altLang="ko-KR" i="1" u="sng" dirty="0"/>
              <a:t>View Chart</a:t>
            </a:r>
            <a:r>
              <a:rPr lang="ko-KR" altLang="en-US" dirty="0"/>
              <a:t>를 누르면 실행</a:t>
            </a:r>
            <a:endParaRPr lang="en-US" altLang="ko-KR" dirty="0"/>
          </a:p>
          <a:p>
            <a:pPr algn="just"/>
            <a:r>
              <a:rPr lang="ko-KR" altLang="en-US" dirty="0"/>
              <a:t>결과를 출력하는 단순한 </a:t>
            </a:r>
            <a:r>
              <a:rPr lang="en-US" altLang="ko-KR" dirty="0"/>
              <a:t>Viewer </a:t>
            </a:r>
            <a:r>
              <a:rPr lang="ko-KR" altLang="en-US" dirty="0" err="1"/>
              <a:t>역활</a:t>
            </a:r>
            <a:endParaRPr lang="en-US" altLang="ko-KR" dirty="0"/>
          </a:p>
          <a:p>
            <a:pPr algn="just"/>
            <a:r>
              <a:rPr lang="ko-KR" altLang="en-US" dirty="0"/>
              <a:t>특정 </a:t>
            </a:r>
            <a:r>
              <a:rPr lang="en-US" altLang="ko-KR" dirty="0"/>
              <a:t>time step </a:t>
            </a:r>
            <a:r>
              <a:rPr lang="ko-KR" altLang="en-US" dirty="0"/>
              <a:t>에 대한 </a:t>
            </a:r>
            <a:r>
              <a:rPr lang="en-US" altLang="ko-KR" dirty="0"/>
              <a:t>velocity, temperature, H</a:t>
            </a:r>
            <a:r>
              <a:rPr lang="en-US" altLang="ko-KR" baseline="-25000" dirty="0"/>
              <a:t>2</a:t>
            </a:r>
            <a:r>
              <a:rPr lang="en-US" altLang="ko-KR" dirty="0"/>
              <a:t> rate </a:t>
            </a:r>
            <a:r>
              <a:rPr lang="ko-KR" altLang="en-US" dirty="0"/>
              <a:t>를 그래프로 출력</a:t>
            </a:r>
            <a:endParaRPr lang="en-US" altLang="ko-KR" dirty="0"/>
          </a:p>
          <a:p>
            <a:pPr algn="just"/>
            <a:r>
              <a:rPr lang="en-US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step</a:t>
            </a:r>
            <a:r>
              <a:rPr lang="ko-KR" altLang="en-US" dirty="0"/>
              <a:t>은 </a:t>
            </a:r>
            <a:r>
              <a:rPr lang="en-US" altLang="ko-KR" dirty="0" err="1"/>
              <a:t>SimulationForm</a:t>
            </a:r>
            <a:r>
              <a:rPr lang="en-US" altLang="ko-KR" dirty="0"/>
              <a:t> </a:t>
            </a:r>
            <a:r>
              <a:rPr lang="ko-KR" altLang="en-US" dirty="0"/>
              <a:t>의 결과 표 중에서 </a:t>
            </a:r>
            <a:r>
              <a:rPr lang="en-US" altLang="ko-KR" dirty="0"/>
              <a:t>time step</a:t>
            </a:r>
            <a:r>
              <a:rPr lang="ko-KR" altLang="en-US" dirty="0"/>
              <a:t>열의 값들 중 입력</a:t>
            </a:r>
            <a:endParaRPr lang="en-US" dirty="0"/>
          </a:p>
        </p:txBody>
      </p:sp>
      <p:pic>
        <p:nvPicPr>
          <p:cNvPr id="5" name="내용 개체 틀 15">
            <a:extLst>
              <a:ext uri="{FF2B5EF4-FFF2-40B4-BE49-F238E27FC236}">
                <a16:creationId xmlns:a16="http://schemas.microsoft.com/office/drawing/2014/main" id="{3AF3E9A3-FD15-46DA-A9AF-7F616251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5" y="2757264"/>
            <a:ext cx="4584474" cy="3480024"/>
          </a:xfrm>
          <a:prstGeom prst="rect">
            <a:avLst/>
          </a:prstGeom>
          <a:ln w="38100">
            <a:solidFill>
              <a:srgbClr val="FF00FF"/>
            </a:solidFill>
          </a:ln>
        </p:spPr>
      </p:pic>
      <p:pic>
        <p:nvPicPr>
          <p:cNvPr id="6" name="내용 개체 틀 16">
            <a:extLst>
              <a:ext uri="{FF2B5EF4-FFF2-40B4-BE49-F238E27FC236}">
                <a16:creationId xmlns:a16="http://schemas.microsoft.com/office/drawing/2014/main" id="{4394BFB0-E51A-41DE-95CE-EA2BFDF6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191" y="2992381"/>
            <a:ext cx="4339244" cy="333698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1365D-CEFA-4357-B74B-6A8F35DD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DA97-8E2E-4F49-A000-0139476D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D101E-A4AB-4392-9E1D-AD932FC562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Simulation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E5D779-67E0-4AFE-BEEE-63E11F1ED0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SimulationForm</a:t>
            </a:r>
            <a:r>
              <a:rPr lang="en-US" dirty="0"/>
              <a:t> </a:t>
            </a:r>
            <a:r>
              <a:rPr lang="ko-KR" altLang="en-US" dirty="0"/>
              <a:t>에서 </a:t>
            </a:r>
            <a:r>
              <a:rPr lang="en-US" altLang="ko-KR" i="1" u="sng" dirty="0"/>
              <a:t>Run Simulation</a:t>
            </a:r>
            <a:r>
              <a:rPr lang="en-US" altLang="ko-KR" dirty="0"/>
              <a:t> </a:t>
            </a:r>
            <a:r>
              <a:rPr lang="ko-KR" altLang="en-US" dirty="0"/>
              <a:t>을 누르면 실행</a:t>
            </a:r>
            <a:endParaRPr lang="en-US" altLang="ko-KR" dirty="0"/>
          </a:p>
          <a:p>
            <a:r>
              <a:rPr lang="ko-KR" altLang="en-US" dirty="0"/>
              <a:t>본 프로그램의 가장 중요한 </a:t>
            </a:r>
            <a:r>
              <a:rPr lang="en-US" altLang="ko-KR" dirty="0"/>
              <a:t>Module</a:t>
            </a:r>
          </a:p>
          <a:p>
            <a:r>
              <a:rPr lang="ko-KR" altLang="en-US" dirty="0"/>
              <a:t>생성자와 </a:t>
            </a:r>
            <a:r>
              <a:rPr lang="en-US" altLang="ko-KR" dirty="0" err="1"/>
              <a:t>InitSetting</a:t>
            </a:r>
            <a:r>
              <a:rPr lang="en-US" altLang="ko-KR" dirty="0"/>
              <a:t>() Method </a:t>
            </a:r>
            <a:r>
              <a:rPr lang="ko-KR" altLang="en-US" dirty="0"/>
              <a:t>를 통하여 사용자 </a:t>
            </a:r>
            <a:r>
              <a:rPr lang="ko-KR" altLang="en-US" dirty="0" err="1"/>
              <a:t>입력값과</a:t>
            </a:r>
            <a:r>
              <a:rPr lang="ko-KR" altLang="en-US" dirty="0"/>
              <a:t> 시뮬레이션에 필요한 변수들 초기화</a:t>
            </a:r>
            <a:endParaRPr lang="en-US" altLang="ko-KR" dirty="0"/>
          </a:p>
          <a:p>
            <a:r>
              <a:rPr lang="en-US" dirty="0"/>
              <a:t>Chemical Reaction, Fluid Equation, Thermodynamic Property Interpolation</a:t>
            </a:r>
            <a:r>
              <a:rPr lang="ko-KR" altLang="en-US" dirty="0"/>
              <a:t>을 수행할 </a:t>
            </a:r>
            <a:r>
              <a:rPr lang="en-US" altLang="ko-KR" dirty="0"/>
              <a:t>Method </a:t>
            </a:r>
            <a:r>
              <a:rPr lang="ko-KR" altLang="en-US" dirty="0"/>
              <a:t>명시</a:t>
            </a:r>
            <a:endParaRPr lang="en-US" altLang="ko-KR" dirty="0"/>
          </a:p>
          <a:p>
            <a:r>
              <a:rPr lang="ko-KR" altLang="en-US" dirty="0"/>
              <a:t>결과값을 출력할 수 있도록 결과값을 넘기는 </a:t>
            </a:r>
            <a:r>
              <a:rPr lang="en-US" altLang="ko-KR" dirty="0"/>
              <a:t>Method </a:t>
            </a:r>
            <a:r>
              <a:rPr lang="ko-KR" altLang="en-US" dirty="0"/>
              <a:t>명시</a:t>
            </a:r>
            <a:endParaRPr lang="en-US" dirty="0"/>
          </a:p>
        </p:txBody>
      </p:sp>
      <p:pic>
        <p:nvPicPr>
          <p:cNvPr id="5" name="내용 개체 틀 20">
            <a:extLst>
              <a:ext uri="{FF2B5EF4-FFF2-40B4-BE49-F238E27FC236}">
                <a16:creationId xmlns:a16="http://schemas.microsoft.com/office/drawing/2014/main" id="{132CD924-8450-4E61-BC91-3D7EF992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7" y="3154260"/>
            <a:ext cx="4441995" cy="2805965"/>
          </a:xfrm>
          <a:prstGeom prst="rect">
            <a:avLst/>
          </a:prstGeom>
          <a:ln w="38100">
            <a:solidFill>
              <a:srgbClr val="FF00FF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B577D6-66A9-49BE-8F61-F1F9E1E4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49" y="3154259"/>
            <a:ext cx="4009551" cy="2805965"/>
          </a:xfrm>
          <a:prstGeom prst="rect">
            <a:avLst/>
          </a:prstGeom>
          <a:ln w="38100">
            <a:solidFill>
              <a:srgbClr val="FF00FF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1166A-4C0B-43D9-B63A-BF2290CE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87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1A92F-D99F-43B7-A783-BE8D4C13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03746-771F-4996-ABBF-8418CA18A8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다양한 초기값 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수소함량</a:t>
            </a:r>
            <a:r>
              <a:rPr lang="en-US" altLang="ko-KR" dirty="0"/>
              <a:t>)</a:t>
            </a:r>
            <a:r>
              <a:rPr lang="ko-KR" altLang="en-US" dirty="0"/>
              <a:t>을 설정하여도 유동의 속도가 매우 작은 값을 가짐</a:t>
            </a:r>
            <a:endParaRPr lang="en-US" altLang="ko-KR" dirty="0"/>
          </a:p>
          <a:p>
            <a:r>
              <a:rPr lang="ko-KR" altLang="en-US" dirty="0"/>
              <a:t>공간 </a:t>
            </a:r>
            <a:r>
              <a:rPr lang="en-US" altLang="ko-KR" dirty="0"/>
              <a:t>mesh </a:t>
            </a:r>
            <a:r>
              <a:rPr lang="ko-KR" altLang="en-US" dirty="0"/>
              <a:t>별 유동 속도의 변화가 나타나지 않으며</a:t>
            </a:r>
            <a:r>
              <a:rPr lang="en-US" altLang="ko-KR" dirty="0"/>
              <a:t>, </a:t>
            </a:r>
            <a:r>
              <a:rPr lang="ko-KR" altLang="en-US" dirty="0"/>
              <a:t>시간에 따라 변하는 것은 확인하였지만 </a:t>
            </a:r>
            <a:r>
              <a:rPr lang="en-US" altLang="ko-KR" dirty="0"/>
              <a:t>10</a:t>
            </a:r>
            <a:r>
              <a:rPr lang="en-US" altLang="ko-KR" baseline="30000" dirty="0"/>
              <a:t>-20</a:t>
            </a:r>
            <a:r>
              <a:rPr lang="en-US" altLang="ko-KR" baseline="-25000" dirty="0"/>
              <a:t> </a:t>
            </a:r>
            <a:r>
              <a:rPr lang="ko-KR" altLang="en-US" dirty="0"/>
              <a:t>스케일 수준으로 결과가 나옴</a:t>
            </a:r>
            <a:endParaRPr lang="en-US" altLang="ko-KR" dirty="0"/>
          </a:p>
          <a:p>
            <a:r>
              <a:rPr lang="ko-KR" altLang="en-US" dirty="0"/>
              <a:t>온도의 경우 반응이 일어나는 </a:t>
            </a:r>
            <a:r>
              <a:rPr lang="en-US" altLang="ko-KR" dirty="0"/>
              <a:t>mesh </a:t>
            </a:r>
            <a:r>
              <a:rPr lang="ko-KR" altLang="en-US" dirty="0"/>
              <a:t>에서는 </a:t>
            </a:r>
            <a:r>
              <a:rPr lang="en-US" altLang="ko-KR" dirty="0"/>
              <a:t>2000 K,</a:t>
            </a:r>
            <a:r>
              <a:rPr lang="ko-KR" altLang="en-US" dirty="0"/>
              <a:t> 이후 초기조건 수준의 온도로 감소함</a:t>
            </a:r>
            <a:endParaRPr lang="en-US" altLang="ko-KR" dirty="0"/>
          </a:p>
          <a:p>
            <a:r>
              <a:rPr lang="ko-KR" altLang="en-US" dirty="0"/>
              <a:t>물리적으로 </a:t>
            </a:r>
            <a:r>
              <a:rPr lang="en-US" altLang="ko-KR" dirty="0"/>
              <a:t>2000 K</a:t>
            </a:r>
            <a:r>
              <a:rPr lang="ko-KR" altLang="en-US" dirty="0"/>
              <a:t>은 잘못된 결과라고 판단함</a:t>
            </a:r>
            <a:endParaRPr lang="en-US" altLang="ko-KR" dirty="0"/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ko-KR" altLang="en-US" dirty="0"/>
              <a:t>농도는 무한대로 발산함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96CBD-6966-4222-9C9E-1D20396D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7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267C6A9-986D-4E60-A2B1-D9B07C56DA07}"/>
              </a:ext>
            </a:extLst>
          </p:cNvPr>
          <p:cNvSpPr txBox="1">
            <a:spLocks/>
          </p:cNvSpPr>
          <p:nvPr/>
        </p:nvSpPr>
        <p:spPr>
          <a:xfrm>
            <a:off x="2146762" y="2347648"/>
            <a:ext cx="4850476" cy="2162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 for your attention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23C1F2-FA92-4A35-9B26-A331A1F3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72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D7A98-DCE0-4DFB-AC83-E4345532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40FBF7-1756-441E-860F-8DBF8F70EBC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31" y="1311398"/>
            <a:ext cx="7132938" cy="44733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0FEFC-F3D7-4FBF-AF74-8F5A0A5744CB}"/>
              </a:ext>
            </a:extLst>
          </p:cNvPr>
          <p:cNvSpPr txBox="1"/>
          <p:nvPr/>
        </p:nvSpPr>
        <p:spPr>
          <a:xfrm>
            <a:off x="157942" y="6184669"/>
            <a:ext cx="703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Paul McMinn, Sr. Mechanical Engineer, </a:t>
            </a:r>
            <a:r>
              <a:rPr lang="en-US" sz="1200" dirty="0" err="1"/>
              <a:t>Fauske</a:t>
            </a:r>
            <a:r>
              <a:rPr lang="en-US" sz="1200" dirty="0"/>
              <a:t> &amp; Associates, LLC (2017). Passive Autocatalytic Recombiners for Flammable Gas Control.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7C1AE-AAC5-4AF5-939B-854FB137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2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D7A98-DCE0-4DFB-AC83-E4345532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D8BE8-761A-4B54-B473-E3F8C7662A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2D38E6-F021-43C1-948E-3EB987823D83}"/>
              </a:ext>
            </a:extLst>
          </p:cNvPr>
          <p:cNvGrpSpPr/>
          <p:nvPr/>
        </p:nvGrpSpPr>
        <p:grpSpPr>
          <a:xfrm>
            <a:off x="-36512" y="1249221"/>
            <a:ext cx="9276582" cy="4824536"/>
            <a:chOff x="1482479" y="2065038"/>
            <a:chExt cx="9276582" cy="441575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88AA615-E7C0-4EF8-B0DB-44B86EFFF87D}"/>
                </a:ext>
              </a:extLst>
            </p:cNvPr>
            <p:cNvGrpSpPr/>
            <p:nvPr/>
          </p:nvGrpSpPr>
          <p:grpSpPr>
            <a:xfrm>
              <a:off x="3957510" y="2071467"/>
              <a:ext cx="4386140" cy="4409323"/>
              <a:chOff x="2078868" y="1615196"/>
              <a:chExt cx="4986265" cy="5012477"/>
            </a:xfrm>
          </p:grpSpPr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61250D60-F9DF-4E8D-A660-DFD1A6652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165" y="1615196"/>
                <a:ext cx="2443968" cy="2458221"/>
              </a:xfrm>
              <a:custGeom>
                <a:avLst/>
                <a:gdLst>
                  <a:gd name="T0" fmla="*/ 988 w 1715"/>
                  <a:gd name="T1" fmla="*/ 1715 h 1715"/>
                  <a:gd name="T2" fmla="*/ 0 w 1715"/>
                  <a:gd name="T3" fmla="*/ 1715 h 1715"/>
                  <a:gd name="T4" fmla="*/ 0 w 1715"/>
                  <a:gd name="T5" fmla="*/ 727 h 1715"/>
                  <a:gd name="T6" fmla="*/ 727 w 1715"/>
                  <a:gd name="T7" fmla="*/ 0 h 1715"/>
                  <a:gd name="T8" fmla="*/ 1715 w 1715"/>
                  <a:gd name="T9" fmla="*/ 986 h 1715"/>
                  <a:gd name="T10" fmla="*/ 988 w 1715"/>
                  <a:gd name="T11" fmla="*/ 1715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5" h="1715">
                    <a:moveTo>
                      <a:pt x="988" y="1715"/>
                    </a:moveTo>
                    <a:lnTo>
                      <a:pt x="0" y="1715"/>
                    </a:lnTo>
                    <a:lnTo>
                      <a:pt x="0" y="727"/>
                    </a:lnTo>
                    <a:lnTo>
                      <a:pt x="727" y="0"/>
                    </a:lnTo>
                    <a:lnTo>
                      <a:pt x="1715" y="986"/>
                    </a:lnTo>
                    <a:lnTo>
                      <a:pt x="988" y="1715"/>
                    </a:lnTo>
                    <a:close/>
                  </a:path>
                </a:pathLst>
              </a:custGeom>
              <a:solidFill>
                <a:srgbClr val="F08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65EB8A70-D1C2-46EC-9825-8275CA16E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165" y="1615196"/>
                <a:ext cx="2443968" cy="2458221"/>
              </a:xfrm>
              <a:custGeom>
                <a:avLst/>
                <a:gdLst>
                  <a:gd name="T0" fmla="*/ 988 w 1715"/>
                  <a:gd name="T1" fmla="*/ 1715 h 1715"/>
                  <a:gd name="T2" fmla="*/ 0 w 1715"/>
                  <a:gd name="T3" fmla="*/ 1715 h 1715"/>
                  <a:gd name="T4" fmla="*/ 0 w 1715"/>
                  <a:gd name="T5" fmla="*/ 727 h 1715"/>
                  <a:gd name="T6" fmla="*/ 727 w 1715"/>
                  <a:gd name="T7" fmla="*/ 0 h 1715"/>
                  <a:gd name="T8" fmla="*/ 1715 w 1715"/>
                  <a:gd name="T9" fmla="*/ 986 h 1715"/>
                  <a:gd name="T10" fmla="*/ 988 w 1715"/>
                  <a:gd name="T11" fmla="*/ 1715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5" h="1715">
                    <a:moveTo>
                      <a:pt x="988" y="1715"/>
                    </a:moveTo>
                    <a:lnTo>
                      <a:pt x="0" y="1715"/>
                    </a:lnTo>
                    <a:lnTo>
                      <a:pt x="0" y="727"/>
                    </a:lnTo>
                    <a:lnTo>
                      <a:pt x="727" y="0"/>
                    </a:lnTo>
                    <a:lnTo>
                      <a:pt x="1715" y="986"/>
                    </a:lnTo>
                    <a:lnTo>
                      <a:pt x="988" y="17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05A394A0-0459-4307-AD08-7EC621743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95" y="4178052"/>
                <a:ext cx="2436843" cy="2449621"/>
              </a:xfrm>
              <a:custGeom>
                <a:avLst/>
                <a:gdLst>
                  <a:gd name="T0" fmla="*/ 1710 w 1710"/>
                  <a:gd name="T1" fmla="*/ 986 h 1709"/>
                  <a:gd name="T2" fmla="*/ 1710 w 1710"/>
                  <a:gd name="T3" fmla="*/ 0 h 1709"/>
                  <a:gd name="T4" fmla="*/ 722 w 1710"/>
                  <a:gd name="T5" fmla="*/ 0 h 1709"/>
                  <a:gd name="T6" fmla="*/ 0 w 1710"/>
                  <a:gd name="T7" fmla="*/ 722 h 1709"/>
                  <a:gd name="T8" fmla="*/ 988 w 1710"/>
                  <a:gd name="T9" fmla="*/ 1709 h 1709"/>
                  <a:gd name="T10" fmla="*/ 1710 w 1710"/>
                  <a:gd name="T11" fmla="*/ 986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0" h="1709">
                    <a:moveTo>
                      <a:pt x="1710" y="986"/>
                    </a:moveTo>
                    <a:lnTo>
                      <a:pt x="1710" y="0"/>
                    </a:lnTo>
                    <a:lnTo>
                      <a:pt x="722" y="0"/>
                    </a:lnTo>
                    <a:lnTo>
                      <a:pt x="0" y="722"/>
                    </a:lnTo>
                    <a:lnTo>
                      <a:pt x="988" y="1709"/>
                    </a:lnTo>
                    <a:lnTo>
                      <a:pt x="1710" y="986"/>
                    </a:lnTo>
                    <a:close/>
                  </a:path>
                </a:pathLst>
              </a:custGeom>
              <a:solidFill>
                <a:srgbClr val="47B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A7949035-4A55-47D2-A3DC-3D6AD4466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95" y="4178052"/>
                <a:ext cx="2436843" cy="2449621"/>
              </a:xfrm>
              <a:custGeom>
                <a:avLst/>
                <a:gdLst>
                  <a:gd name="T0" fmla="*/ 1710 w 1710"/>
                  <a:gd name="T1" fmla="*/ 986 h 1709"/>
                  <a:gd name="T2" fmla="*/ 1710 w 1710"/>
                  <a:gd name="T3" fmla="*/ 0 h 1709"/>
                  <a:gd name="T4" fmla="*/ 722 w 1710"/>
                  <a:gd name="T5" fmla="*/ 0 h 1709"/>
                  <a:gd name="T6" fmla="*/ 0 w 1710"/>
                  <a:gd name="T7" fmla="*/ 722 h 1709"/>
                  <a:gd name="T8" fmla="*/ 988 w 1710"/>
                  <a:gd name="T9" fmla="*/ 1709 h 1709"/>
                  <a:gd name="T10" fmla="*/ 1710 w 1710"/>
                  <a:gd name="T11" fmla="*/ 986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0" h="1709">
                    <a:moveTo>
                      <a:pt x="1710" y="986"/>
                    </a:moveTo>
                    <a:lnTo>
                      <a:pt x="1710" y="0"/>
                    </a:lnTo>
                    <a:lnTo>
                      <a:pt x="722" y="0"/>
                    </a:lnTo>
                    <a:lnTo>
                      <a:pt x="0" y="722"/>
                    </a:lnTo>
                    <a:lnTo>
                      <a:pt x="988" y="1709"/>
                    </a:lnTo>
                    <a:lnTo>
                      <a:pt x="1710" y="98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9F98D7B1-7639-4A0A-863A-105AA9018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741" y="4178052"/>
                <a:ext cx="2435418" cy="2449621"/>
              </a:xfrm>
              <a:custGeom>
                <a:avLst/>
                <a:gdLst>
                  <a:gd name="T0" fmla="*/ 0 w 1709"/>
                  <a:gd name="T1" fmla="*/ 986 h 1709"/>
                  <a:gd name="T2" fmla="*/ 0 w 1709"/>
                  <a:gd name="T3" fmla="*/ 0 h 1709"/>
                  <a:gd name="T4" fmla="*/ 987 w 1709"/>
                  <a:gd name="T5" fmla="*/ 0 h 1709"/>
                  <a:gd name="T6" fmla="*/ 1709 w 1709"/>
                  <a:gd name="T7" fmla="*/ 722 h 1709"/>
                  <a:gd name="T8" fmla="*/ 721 w 1709"/>
                  <a:gd name="T9" fmla="*/ 1709 h 1709"/>
                  <a:gd name="T10" fmla="*/ 0 w 1709"/>
                  <a:gd name="T11" fmla="*/ 986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9" h="1709">
                    <a:moveTo>
                      <a:pt x="0" y="986"/>
                    </a:moveTo>
                    <a:lnTo>
                      <a:pt x="0" y="0"/>
                    </a:lnTo>
                    <a:lnTo>
                      <a:pt x="987" y="0"/>
                    </a:lnTo>
                    <a:lnTo>
                      <a:pt x="1709" y="722"/>
                    </a:lnTo>
                    <a:lnTo>
                      <a:pt x="721" y="1709"/>
                    </a:lnTo>
                    <a:lnTo>
                      <a:pt x="0" y="986"/>
                    </a:lnTo>
                    <a:close/>
                  </a:path>
                </a:pathLst>
              </a:custGeom>
              <a:solidFill>
                <a:srgbClr val="005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BC669D95-9EF3-491F-B6E0-AA758574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741" y="4178052"/>
                <a:ext cx="2435418" cy="2449621"/>
              </a:xfrm>
              <a:custGeom>
                <a:avLst/>
                <a:gdLst>
                  <a:gd name="T0" fmla="*/ 0 w 1709"/>
                  <a:gd name="T1" fmla="*/ 986 h 1709"/>
                  <a:gd name="T2" fmla="*/ 0 w 1709"/>
                  <a:gd name="T3" fmla="*/ 0 h 1709"/>
                  <a:gd name="T4" fmla="*/ 987 w 1709"/>
                  <a:gd name="T5" fmla="*/ 0 h 1709"/>
                  <a:gd name="T6" fmla="*/ 1709 w 1709"/>
                  <a:gd name="T7" fmla="*/ 722 h 1709"/>
                  <a:gd name="T8" fmla="*/ 721 w 1709"/>
                  <a:gd name="T9" fmla="*/ 1709 h 1709"/>
                  <a:gd name="T10" fmla="*/ 0 w 1709"/>
                  <a:gd name="T11" fmla="*/ 986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9" h="1709">
                    <a:moveTo>
                      <a:pt x="0" y="986"/>
                    </a:moveTo>
                    <a:lnTo>
                      <a:pt x="0" y="0"/>
                    </a:lnTo>
                    <a:lnTo>
                      <a:pt x="987" y="0"/>
                    </a:lnTo>
                    <a:lnTo>
                      <a:pt x="1709" y="722"/>
                    </a:lnTo>
                    <a:lnTo>
                      <a:pt x="721" y="1709"/>
                    </a:lnTo>
                    <a:lnTo>
                      <a:pt x="0" y="98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59" name="Freeform 11">
                <a:extLst>
                  <a:ext uri="{FF2B5EF4-FFF2-40B4-BE49-F238E27FC236}">
                    <a16:creationId xmlns:a16="http://schemas.microsoft.com/office/drawing/2014/main" id="{6E4F8142-E4D1-4DC4-9E6B-49C306D7E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868" y="1615196"/>
                <a:ext cx="2443968" cy="2458221"/>
              </a:xfrm>
              <a:custGeom>
                <a:avLst/>
                <a:gdLst>
                  <a:gd name="T0" fmla="*/ 727 w 1715"/>
                  <a:gd name="T1" fmla="*/ 1715 h 1715"/>
                  <a:gd name="T2" fmla="*/ 1715 w 1715"/>
                  <a:gd name="T3" fmla="*/ 1715 h 1715"/>
                  <a:gd name="T4" fmla="*/ 1715 w 1715"/>
                  <a:gd name="T5" fmla="*/ 727 h 1715"/>
                  <a:gd name="T6" fmla="*/ 988 w 1715"/>
                  <a:gd name="T7" fmla="*/ 0 h 1715"/>
                  <a:gd name="T8" fmla="*/ 0 w 1715"/>
                  <a:gd name="T9" fmla="*/ 986 h 1715"/>
                  <a:gd name="T10" fmla="*/ 727 w 1715"/>
                  <a:gd name="T11" fmla="*/ 1715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5" h="1715">
                    <a:moveTo>
                      <a:pt x="727" y="1715"/>
                    </a:moveTo>
                    <a:lnTo>
                      <a:pt x="1715" y="1715"/>
                    </a:lnTo>
                    <a:lnTo>
                      <a:pt x="1715" y="727"/>
                    </a:lnTo>
                    <a:lnTo>
                      <a:pt x="988" y="0"/>
                    </a:lnTo>
                    <a:lnTo>
                      <a:pt x="0" y="986"/>
                    </a:lnTo>
                    <a:lnTo>
                      <a:pt x="727" y="1715"/>
                    </a:lnTo>
                    <a:close/>
                  </a:path>
                </a:pathLst>
              </a:custGeom>
              <a:solidFill>
                <a:srgbClr val="9DC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60" name="Freeform 12">
                <a:extLst>
                  <a:ext uri="{FF2B5EF4-FFF2-40B4-BE49-F238E27FC236}">
                    <a16:creationId xmlns:a16="http://schemas.microsoft.com/office/drawing/2014/main" id="{544E0FD5-D5CC-476D-A3A0-AC77D305D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868" y="1615196"/>
                <a:ext cx="2443968" cy="2458221"/>
              </a:xfrm>
              <a:custGeom>
                <a:avLst/>
                <a:gdLst>
                  <a:gd name="T0" fmla="*/ 727 w 1715"/>
                  <a:gd name="T1" fmla="*/ 1715 h 1715"/>
                  <a:gd name="T2" fmla="*/ 1715 w 1715"/>
                  <a:gd name="T3" fmla="*/ 1715 h 1715"/>
                  <a:gd name="T4" fmla="*/ 1715 w 1715"/>
                  <a:gd name="T5" fmla="*/ 727 h 1715"/>
                  <a:gd name="T6" fmla="*/ 988 w 1715"/>
                  <a:gd name="T7" fmla="*/ 0 h 1715"/>
                  <a:gd name="T8" fmla="*/ 0 w 1715"/>
                  <a:gd name="T9" fmla="*/ 986 h 1715"/>
                  <a:gd name="T10" fmla="*/ 727 w 1715"/>
                  <a:gd name="T11" fmla="*/ 1715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5" h="1715">
                    <a:moveTo>
                      <a:pt x="727" y="1715"/>
                    </a:moveTo>
                    <a:lnTo>
                      <a:pt x="1715" y="1715"/>
                    </a:lnTo>
                    <a:lnTo>
                      <a:pt x="1715" y="727"/>
                    </a:lnTo>
                    <a:lnTo>
                      <a:pt x="988" y="0"/>
                    </a:lnTo>
                    <a:lnTo>
                      <a:pt x="0" y="986"/>
                    </a:lnTo>
                    <a:lnTo>
                      <a:pt x="727" y="17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61" name="Oval 17">
                <a:extLst>
                  <a:ext uri="{FF2B5EF4-FFF2-40B4-BE49-F238E27FC236}">
                    <a16:creationId xmlns:a16="http://schemas.microsoft.com/office/drawing/2014/main" id="{21D87B06-1855-4FDB-9C18-164B69405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723" y="3070062"/>
                <a:ext cx="2090556" cy="2102747"/>
              </a:xfrm>
              <a:prstGeom prst="ellipse">
                <a:avLst/>
              </a:prstGeom>
              <a:solidFill>
                <a:srgbClr val="F8F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62" name="文本框 94">
                <a:extLst>
                  <a:ext uri="{FF2B5EF4-FFF2-40B4-BE49-F238E27FC236}">
                    <a16:creationId xmlns:a16="http://schemas.microsoft.com/office/drawing/2014/main" id="{914681E5-F2C6-4140-B3EE-3661C9DD48BB}"/>
                  </a:ext>
                </a:extLst>
              </p:cNvPr>
              <p:cNvSpPr txBox="1"/>
              <p:nvPr/>
            </p:nvSpPr>
            <p:spPr>
              <a:xfrm>
                <a:off x="2097079" y="2803022"/>
                <a:ext cx="2296502" cy="352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Chemical Reaction</a:t>
                </a:r>
                <a:endParaRPr lang="zh-CN" altLang="en-US" sz="16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3" name="文本框 95">
                <a:extLst>
                  <a:ext uri="{FF2B5EF4-FFF2-40B4-BE49-F238E27FC236}">
                    <a16:creationId xmlns:a16="http://schemas.microsoft.com/office/drawing/2014/main" id="{AB75BF0C-CB94-4D31-8967-7C8E3252DE04}"/>
                  </a:ext>
                </a:extLst>
              </p:cNvPr>
              <p:cNvSpPr txBox="1"/>
              <p:nvPr/>
            </p:nvSpPr>
            <p:spPr>
              <a:xfrm>
                <a:off x="4632246" y="2806583"/>
                <a:ext cx="2232720" cy="352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Numerical Method</a:t>
                </a:r>
                <a:endParaRPr lang="zh-CN" altLang="en-US" sz="16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4" name="文本框 96">
                <a:extLst>
                  <a:ext uri="{FF2B5EF4-FFF2-40B4-BE49-F238E27FC236}">
                    <a16:creationId xmlns:a16="http://schemas.microsoft.com/office/drawing/2014/main" id="{BE2DEFE4-644D-462B-A6F2-03E9B933FE49}"/>
                  </a:ext>
                </a:extLst>
              </p:cNvPr>
              <p:cNvSpPr txBox="1"/>
              <p:nvPr/>
            </p:nvSpPr>
            <p:spPr>
              <a:xfrm>
                <a:off x="2464706" y="5238401"/>
                <a:ext cx="2058131" cy="608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Thermodynamic Properties</a:t>
                </a:r>
                <a:endParaRPr lang="zh-CN" altLang="en-US" sz="16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5" name="文本框 97">
                <a:extLst>
                  <a:ext uri="{FF2B5EF4-FFF2-40B4-BE49-F238E27FC236}">
                    <a16:creationId xmlns:a16="http://schemas.microsoft.com/office/drawing/2014/main" id="{5500CA0C-2A52-418B-A884-09A09126533D}"/>
                  </a:ext>
                </a:extLst>
              </p:cNvPr>
              <p:cNvSpPr txBox="1"/>
              <p:nvPr/>
            </p:nvSpPr>
            <p:spPr>
              <a:xfrm>
                <a:off x="4804645" y="5268343"/>
                <a:ext cx="1724232" cy="608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Optimization of Code</a:t>
                </a:r>
                <a:endParaRPr lang="zh-CN" altLang="en-US" sz="16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6" name="文本框 96">
                <a:extLst>
                  <a:ext uri="{FF2B5EF4-FFF2-40B4-BE49-F238E27FC236}">
                    <a16:creationId xmlns:a16="http://schemas.microsoft.com/office/drawing/2014/main" id="{96ECD506-53AA-4E3B-9B71-85D382F0464C}"/>
                  </a:ext>
                </a:extLst>
              </p:cNvPr>
              <p:cNvSpPr txBox="1"/>
              <p:nvPr/>
            </p:nvSpPr>
            <p:spPr>
              <a:xfrm>
                <a:off x="3526722" y="3814679"/>
                <a:ext cx="2090556" cy="67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>
                    <a:solidFill>
                      <a:schemeClr val="tx2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PAR </a:t>
                </a:r>
                <a:r>
                  <a:rPr lang="ko-KR" altLang="en-US" b="1" dirty="0">
                    <a:solidFill>
                      <a:schemeClr val="tx2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모사 </a:t>
                </a:r>
                <a:endParaRPr lang="en-US" altLang="ko-KR" b="1" dirty="0">
                  <a:solidFill>
                    <a:schemeClr val="tx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2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코드 개선</a:t>
                </a:r>
                <a:endParaRPr lang="zh-CN" altLang="en-US" b="1" dirty="0">
                  <a:solidFill>
                    <a:schemeClr val="tx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7" name="아래쪽 화살표 67">
                <a:extLst>
                  <a:ext uri="{FF2B5EF4-FFF2-40B4-BE49-F238E27FC236}">
                    <a16:creationId xmlns:a16="http://schemas.microsoft.com/office/drawing/2014/main" id="{F84127BE-71B9-483C-B40B-41F3291D177A}"/>
                  </a:ext>
                </a:extLst>
              </p:cNvPr>
              <p:cNvSpPr/>
              <p:nvPr/>
            </p:nvSpPr>
            <p:spPr>
              <a:xfrm rot="18900000">
                <a:off x="3850646" y="3465716"/>
                <a:ext cx="258530" cy="14304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9DC8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68" name="아래쪽 화살표 68">
                <a:extLst>
                  <a:ext uri="{FF2B5EF4-FFF2-40B4-BE49-F238E27FC236}">
                    <a16:creationId xmlns:a16="http://schemas.microsoft.com/office/drawing/2014/main" id="{110864B7-701E-44FA-9C41-060B06848AED}"/>
                  </a:ext>
                </a:extLst>
              </p:cNvPr>
              <p:cNvSpPr/>
              <p:nvPr/>
            </p:nvSpPr>
            <p:spPr>
              <a:xfrm rot="2700000">
                <a:off x="5022917" y="3442351"/>
                <a:ext cx="258530" cy="14304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F083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69" name="아래쪽 화살표 69">
                <a:extLst>
                  <a:ext uri="{FF2B5EF4-FFF2-40B4-BE49-F238E27FC236}">
                    <a16:creationId xmlns:a16="http://schemas.microsoft.com/office/drawing/2014/main" id="{C0B0407F-58CE-4047-AA6B-2FF5243354CF}"/>
                  </a:ext>
                </a:extLst>
              </p:cNvPr>
              <p:cNvSpPr/>
              <p:nvPr/>
            </p:nvSpPr>
            <p:spPr>
              <a:xfrm rot="8100000">
                <a:off x="5031801" y="4666599"/>
                <a:ext cx="258530" cy="14304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005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70" name="아래쪽 화살표 70">
                <a:extLst>
                  <a:ext uri="{FF2B5EF4-FFF2-40B4-BE49-F238E27FC236}">
                    <a16:creationId xmlns:a16="http://schemas.microsoft.com/office/drawing/2014/main" id="{5396A6AD-4AB5-41DB-A442-1698BFBE5B99}"/>
                  </a:ext>
                </a:extLst>
              </p:cNvPr>
              <p:cNvSpPr/>
              <p:nvPr/>
            </p:nvSpPr>
            <p:spPr>
              <a:xfrm rot="13500000">
                <a:off x="3853880" y="4666599"/>
                <a:ext cx="258530" cy="14304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47BD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97F9EEC-27E4-4626-864A-B22E39BC2854}"/>
                </a:ext>
              </a:extLst>
            </p:cNvPr>
            <p:cNvSpPr/>
            <p:nvPr/>
          </p:nvSpPr>
          <p:spPr>
            <a:xfrm>
              <a:off x="1507916" y="2268520"/>
              <a:ext cx="2788995" cy="6760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rgbClr val="9DC815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rgbClr val="9DC815"/>
                  </a:solidFill>
                </a:rPr>
                <a:t>화학반응의 다양화</a:t>
              </a:r>
              <a:endParaRPr lang="en-US" altLang="ko-KR" sz="1400" b="1" dirty="0">
                <a:solidFill>
                  <a:srgbClr val="9DC815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rgbClr val="9DC815"/>
                  </a:solidFill>
                </a:rPr>
                <a:t>실험값 사용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B5155-16B1-4D04-B7CC-281D2E4CB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650" y="3307861"/>
              <a:ext cx="2355733" cy="0"/>
            </a:xfrm>
            <a:prstGeom prst="line">
              <a:avLst/>
            </a:prstGeom>
            <a:ln w="19050">
              <a:solidFill>
                <a:srgbClr val="F083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BD9696B-84CF-4341-8760-14F4E5B41B0A}"/>
                </a:ext>
              </a:extLst>
            </p:cNvPr>
            <p:cNvCxnSpPr/>
            <p:nvPr/>
          </p:nvCxnSpPr>
          <p:spPr>
            <a:xfrm flipH="1">
              <a:off x="7147714" y="2077519"/>
              <a:ext cx="3520287" cy="0"/>
            </a:xfrm>
            <a:prstGeom prst="line">
              <a:avLst/>
            </a:prstGeom>
            <a:ln w="19050">
              <a:solidFill>
                <a:srgbClr val="F083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9C320-FF78-4CB1-B4DC-A4D59A0F972B}"/>
                </a:ext>
              </a:extLst>
            </p:cNvPr>
            <p:cNvSpPr/>
            <p:nvPr/>
          </p:nvSpPr>
          <p:spPr>
            <a:xfrm>
              <a:off x="8251231" y="2065038"/>
              <a:ext cx="2507830" cy="84509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300" b="1" dirty="0">
                <a:solidFill>
                  <a:srgbClr val="F0831E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300" b="1" dirty="0">
                <a:solidFill>
                  <a:srgbClr val="F0831E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F0831E"/>
                  </a:solidFill>
                </a:rPr>
                <a:t>Time advancing scheme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rgbClr val="F0831E"/>
                  </a:solidFill>
                </a:rPr>
                <a:t>이전 </a:t>
              </a:r>
              <a:r>
                <a:rPr lang="en-US" altLang="ko-KR" sz="1400" b="1" dirty="0">
                  <a:solidFill>
                    <a:srgbClr val="F0831E"/>
                  </a:solidFill>
                </a:rPr>
                <a:t>algorithm </a:t>
              </a:r>
              <a:r>
                <a:rPr lang="ko-KR" altLang="en-US" sz="1400" b="1" dirty="0">
                  <a:solidFill>
                    <a:srgbClr val="F0831E"/>
                  </a:solidFill>
                </a:rPr>
                <a:t>수정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2BD4DC4-AD2C-4862-92EB-779B9A8E8930}"/>
                </a:ext>
              </a:extLst>
            </p:cNvPr>
            <p:cNvCxnSpPr>
              <a:stCxn id="59" idx="3"/>
            </p:cNvCxnSpPr>
            <p:nvPr/>
          </p:nvCxnSpPr>
          <p:spPr>
            <a:xfrm flipH="1">
              <a:off x="1524000" y="2071439"/>
              <a:ext cx="3672034" cy="0"/>
            </a:xfrm>
            <a:prstGeom prst="line">
              <a:avLst/>
            </a:prstGeom>
            <a:ln w="19050">
              <a:solidFill>
                <a:srgbClr val="9DC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867D79-6CCF-4025-B63E-3BE229C6E387}"/>
                </a:ext>
              </a:extLst>
            </p:cNvPr>
            <p:cNvCxnSpPr/>
            <p:nvPr/>
          </p:nvCxnSpPr>
          <p:spPr>
            <a:xfrm flipH="1">
              <a:off x="1507916" y="3296033"/>
              <a:ext cx="2643868" cy="0"/>
            </a:xfrm>
            <a:prstGeom prst="line">
              <a:avLst/>
            </a:prstGeom>
            <a:ln w="19050">
              <a:solidFill>
                <a:srgbClr val="9DC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845119C-CA6C-4AEB-8465-FEE5DF3AA85D}"/>
                </a:ext>
              </a:extLst>
            </p:cNvPr>
            <p:cNvCxnSpPr/>
            <p:nvPr/>
          </p:nvCxnSpPr>
          <p:spPr>
            <a:xfrm flipH="1">
              <a:off x="7070096" y="6469314"/>
              <a:ext cx="3597905" cy="0"/>
            </a:xfrm>
            <a:prstGeom prst="line">
              <a:avLst/>
            </a:prstGeom>
            <a:ln w="19050">
              <a:solidFill>
                <a:srgbClr val="005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023703C-8D98-4FF5-9BF0-BA21CA2E2FF3}"/>
                </a:ext>
              </a:extLst>
            </p:cNvPr>
            <p:cNvCxnSpPr/>
            <p:nvPr/>
          </p:nvCxnSpPr>
          <p:spPr>
            <a:xfrm flipH="1">
              <a:off x="8318304" y="5250913"/>
              <a:ext cx="2349696" cy="0"/>
            </a:xfrm>
            <a:prstGeom prst="line">
              <a:avLst/>
            </a:prstGeom>
            <a:ln w="19050">
              <a:solidFill>
                <a:srgbClr val="005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620DCF7-E62C-4A67-AF55-3AACBFF439A5}"/>
                </a:ext>
              </a:extLst>
            </p:cNvPr>
            <p:cNvSpPr/>
            <p:nvPr/>
          </p:nvSpPr>
          <p:spPr>
            <a:xfrm>
              <a:off x="8034584" y="5311125"/>
              <a:ext cx="2724477" cy="6760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rgbClr val="0055A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rgbClr val="0055A2"/>
                  </a:solidFill>
                </a:rPr>
                <a:t>실행 속도 가속화</a:t>
              </a:r>
              <a:endParaRPr lang="en-US" altLang="ko-KR" sz="1400" b="1" dirty="0">
                <a:solidFill>
                  <a:srgbClr val="0055A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0055A2"/>
                  </a:solidFill>
                </a:rPr>
                <a:t>GUI </a:t>
              </a:r>
              <a:r>
                <a:rPr lang="ko-KR" altLang="en-US" sz="1400" b="1" dirty="0">
                  <a:solidFill>
                    <a:srgbClr val="0055A2"/>
                  </a:solidFill>
                </a:rPr>
                <a:t>개선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C8A5300-768F-4362-82C3-34D27B3DD5D8}"/>
                </a:ext>
              </a:extLst>
            </p:cNvPr>
            <p:cNvCxnSpPr/>
            <p:nvPr/>
          </p:nvCxnSpPr>
          <p:spPr>
            <a:xfrm flipH="1">
              <a:off x="1524000" y="5247956"/>
              <a:ext cx="2433524" cy="0"/>
            </a:xfrm>
            <a:prstGeom prst="line">
              <a:avLst/>
            </a:prstGeom>
            <a:ln w="19050">
              <a:solidFill>
                <a:srgbClr val="47B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E6CF3D7-7C5A-4745-910B-42791AAEE5B2}"/>
                </a:ext>
              </a:extLst>
            </p:cNvPr>
            <p:cNvCxnSpPr/>
            <p:nvPr/>
          </p:nvCxnSpPr>
          <p:spPr>
            <a:xfrm flipH="1">
              <a:off x="1524000" y="6461628"/>
              <a:ext cx="3667582" cy="0"/>
            </a:xfrm>
            <a:prstGeom prst="line">
              <a:avLst/>
            </a:prstGeom>
            <a:ln w="19050">
              <a:solidFill>
                <a:srgbClr val="47B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D75C6AF-3135-4206-A8FC-EBACEBEC0930}"/>
                </a:ext>
              </a:extLst>
            </p:cNvPr>
            <p:cNvSpPr/>
            <p:nvPr/>
          </p:nvSpPr>
          <p:spPr>
            <a:xfrm>
              <a:off x="1482479" y="5392603"/>
              <a:ext cx="2814432" cy="6760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rgbClr val="47BDDD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rgbClr val="47BDDD"/>
                  </a:solidFill>
                </a:rPr>
                <a:t>열역학 특성 데이터 추가</a:t>
              </a:r>
              <a:endParaRPr lang="en-US" altLang="ko-KR" sz="1400" b="1" dirty="0">
                <a:solidFill>
                  <a:srgbClr val="47BDDD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err="1">
                  <a:solidFill>
                    <a:srgbClr val="47BDDD"/>
                  </a:solidFill>
                </a:rPr>
                <a:t>보간법</a:t>
              </a:r>
              <a:r>
                <a:rPr lang="ko-KR" altLang="en-US" sz="1400" b="1" dirty="0">
                  <a:solidFill>
                    <a:srgbClr val="47BDDD"/>
                  </a:solidFill>
                </a:rPr>
                <a:t> 개선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69B6E7-7296-411D-BBFA-4AE93894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702DA-4F75-4E0C-8963-C55727AE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Chemical Reaction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674EEB-7392-4708-AC75-70BD21FE02A7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Species equation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Energy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9E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9E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Reaction rate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𝑃𝑟𝑜𝑑𝑢𝑐𝑡𝑖𝑜𝑛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𝑅𝑒𝑑𝑢𝑐𝑡𝑖𝑜𝑛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altLang="ko-KR" dirty="0"/>
                  <a:t>7 species </a:t>
                </a:r>
                <a:r>
                  <a:rPr lang="ko-KR" altLang="en-US" dirty="0"/>
                  <a:t>에 대한 반응을 </a:t>
                </a:r>
                <a:r>
                  <a:rPr lang="en-US" altLang="ko-KR" dirty="0"/>
                  <a:t>9 species </a:t>
                </a:r>
                <a:r>
                  <a:rPr lang="ko-KR" altLang="en-US" dirty="0"/>
                  <a:t>로 확장하고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가지 화학반응을 모두 고려</a:t>
                </a:r>
                <a:endParaRPr lang="en-US" altLang="ko-KR" dirty="0"/>
              </a:p>
              <a:p>
                <a:pPr lvl="1"/>
                <a:r>
                  <a:rPr lang="en-US" dirty="0"/>
                  <a:t>H, H</a:t>
                </a:r>
                <a:r>
                  <a:rPr lang="en-US" baseline="-25000" dirty="0"/>
                  <a:t>2</a:t>
                </a:r>
                <a:r>
                  <a:rPr lang="en-US" dirty="0"/>
                  <a:t>, O, O</a:t>
                </a:r>
                <a:r>
                  <a:rPr lang="en-US" baseline="-25000" dirty="0"/>
                  <a:t>2</a:t>
                </a:r>
                <a:r>
                  <a:rPr lang="en-US" dirty="0"/>
                  <a:t>, OH, H</a:t>
                </a:r>
                <a:r>
                  <a:rPr lang="en-US" baseline="-25000" dirty="0"/>
                  <a:t>2</a:t>
                </a:r>
                <a:r>
                  <a:rPr lang="en-US" dirty="0"/>
                  <a:t>O, HO</a:t>
                </a:r>
                <a:r>
                  <a:rPr lang="en-US" baseline="-25000" dirty="0"/>
                  <a:t>2</a:t>
                </a:r>
                <a:r>
                  <a:rPr lang="en-US" dirty="0"/>
                  <a:t>, H</a:t>
                </a:r>
                <a:r>
                  <a:rPr lang="en-US" baseline="-25000" dirty="0"/>
                  <a:t>2</a:t>
                </a:r>
                <a:r>
                  <a:rPr lang="en-US" dirty="0"/>
                  <a:t>O</a:t>
                </a:r>
                <a:r>
                  <a:rPr lang="en-US" baseline="-25000" dirty="0"/>
                  <a:t>2</a:t>
                </a:r>
                <a:r>
                  <a:rPr lang="en-US" dirty="0"/>
                  <a:t>, N</a:t>
                </a:r>
                <a:r>
                  <a:rPr lang="en-US" baseline="-25000" dirty="0"/>
                  <a:t>2</a:t>
                </a:r>
              </a:p>
              <a:p>
                <a:r>
                  <a:rPr lang="en-US" dirty="0"/>
                  <a:t>Reaction rate constant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𝑘𝐽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𝑚𝑜𝑙𝑒</m:t>
                    </m:r>
                  </m:oMath>
                </a14:m>
                <a:r>
                  <a:rPr lang="en-US" dirty="0"/>
                  <a:t>, R: </a:t>
                </a:r>
                <a:r>
                  <a:rPr lang="ko-KR" altLang="en-US" dirty="0"/>
                  <a:t>기체상수</a:t>
                </a:r>
                <a:endParaRPr lang="en-US" altLang="ko-KR" dirty="0"/>
              </a:p>
              <a:p>
                <a:r>
                  <a:rPr lang="ko-KR" altLang="en-US" dirty="0"/>
                  <a:t>화학반응 메커니즘에 사용되는 </a:t>
                </a:r>
                <a:r>
                  <a:rPr lang="ko-KR" altLang="en-US" dirty="0" err="1"/>
                  <a:t>상수값은</a:t>
                </a:r>
                <a:r>
                  <a:rPr lang="ko-KR" altLang="en-US" dirty="0"/>
                  <a:t> 실험을 통하여 </a:t>
                </a:r>
                <a:r>
                  <a:rPr lang="ko-KR" altLang="en-US" dirty="0" err="1"/>
                  <a:t>얻어짐</a:t>
                </a:r>
                <a:endParaRPr lang="en-US" altLang="ko-KR" dirty="0"/>
              </a:p>
              <a:p>
                <a:pPr lvl="1"/>
                <a:r>
                  <a:rPr lang="en-US" dirty="0"/>
                  <a:t>Christoph Appel, et. al </a:t>
                </a:r>
                <a:r>
                  <a:rPr lang="ko-KR" altLang="en-US" dirty="0"/>
                  <a:t>의 논문에 명시된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가지 실험 중 </a:t>
                </a:r>
                <a:r>
                  <a:rPr lang="en-US" altLang="ko-KR" dirty="0"/>
                  <a:t>GRI 3.0 </a:t>
                </a:r>
                <a:r>
                  <a:rPr lang="ko-KR" altLang="en-US" dirty="0"/>
                  <a:t>실험 데이터를 사용했으며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누락된 데이터는 다른 실험 데이터 값을 사용함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데이터가 증가함에 따라 </a:t>
                </a:r>
                <a:r>
                  <a:rPr lang="en-US" altLang="ko-KR" dirty="0"/>
                  <a:t>.csv </a:t>
                </a:r>
                <a:r>
                  <a:rPr lang="ko-KR" altLang="en-US" dirty="0"/>
                  <a:t>파일로 저장하여 프로그램에서 </a:t>
                </a:r>
                <a:r>
                  <a:rPr lang="ko-KR" altLang="en-US" dirty="0" err="1"/>
                  <a:t>입력받을</a:t>
                </a:r>
                <a:r>
                  <a:rPr lang="ko-KR" altLang="en-US" dirty="0"/>
                  <a:t> 수 있도록 함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674EEB-7392-4708-AC75-70BD21FE0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274" t="-787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AA95498-0A0F-4C12-94B4-CAB07C22B92A}"/>
                  </a:ext>
                </a:extLst>
              </p:cNvPr>
              <p:cNvSpPr/>
              <p:nvPr/>
            </p:nvSpPr>
            <p:spPr>
              <a:xfrm>
                <a:off x="472367" y="1209608"/>
                <a:ext cx="3096617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AA95498-0A0F-4C12-94B4-CAB07C2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7" y="1209608"/>
                <a:ext cx="3096617" cy="645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9608-EED1-4526-B314-B74158FE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2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88D6-04E6-43AC-BADB-85C9D7E9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Chemical Reaction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9D676-D6EF-4E73-95AE-372A16659E2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30 Chemical Reactions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0893F17-E95D-4DD4-A7B4-33F72E660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82510"/>
              </p:ext>
            </p:extLst>
          </p:nvPr>
        </p:nvGraphicFramePr>
        <p:xfrm>
          <a:off x="220284" y="1222893"/>
          <a:ext cx="2641904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64">
                  <a:extLst>
                    <a:ext uri="{9D8B030D-6E8A-4147-A177-3AD203B41FA5}">
                      <a16:colId xmlns:a16="http://schemas.microsoft.com/office/drawing/2014/main" val="1629954098"/>
                    </a:ext>
                  </a:extLst>
                </a:gridCol>
                <a:gridCol w="2240640">
                  <a:extLst>
                    <a:ext uri="{9D8B030D-6E8A-4147-A177-3AD203B41FA5}">
                      <a16:colId xmlns:a16="http://schemas.microsoft.com/office/drawing/2014/main" val="917568517"/>
                    </a:ext>
                  </a:extLst>
                </a:gridCol>
              </a:tblGrid>
              <a:tr h="264269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/O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reactions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84069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 + O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= O + OH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84201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+ OH = H + 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387783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+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= H + OH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112820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OH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+ 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20077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OH + OH = O +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35764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+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= OH + OH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299117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= OH + OH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311675"/>
                  </a:ext>
                </a:extLst>
              </a:tr>
              <a:tr h="264269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dissoc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.-recombination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59892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 + H + M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384219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M = H + H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639870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 + H +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= 2H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52157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 + H +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816878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+ O + M = 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00931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+ H + M = OH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05512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 + OH + M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57819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5E16288F-CBD4-4A0C-AB85-0150A0046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66342"/>
              </p:ext>
            </p:extLst>
          </p:nvPr>
        </p:nvGraphicFramePr>
        <p:xfrm>
          <a:off x="3107569" y="1222893"/>
          <a:ext cx="264614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57">
                  <a:extLst>
                    <a:ext uri="{9D8B030D-6E8A-4147-A177-3AD203B41FA5}">
                      <a16:colId xmlns:a16="http://schemas.microsoft.com/office/drawing/2014/main" val="1629954098"/>
                    </a:ext>
                  </a:extLst>
                </a:gridCol>
                <a:gridCol w="2222585">
                  <a:extLst>
                    <a:ext uri="{9D8B030D-6E8A-4147-A177-3AD203B41FA5}">
                      <a16:colId xmlns:a16="http://schemas.microsoft.com/office/drawing/2014/main" val="917568517"/>
                    </a:ext>
                  </a:extLst>
                </a:gridCol>
              </a:tblGrid>
              <a:tr h="264269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formation-consumption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84069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 + 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M = 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84201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 + 2O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387783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 + O +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= 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112820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 + 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N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= 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N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20077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H = H2 + O2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35764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 H = OH + OH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299117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H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+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311675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O = OH + 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384219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+ OH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 + 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639870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DCB6B762-E92D-487F-9ACD-1BE0FCFD6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00238"/>
              </p:ext>
            </p:extLst>
          </p:nvPr>
        </p:nvGraphicFramePr>
        <p:xfrm>
          <a:off x="6098846" y="1222893"/>
          <a:ext cx="264614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57">
                  <a:extLst>
                    <a:ext uri="{9D8B030D-6E8A-4147-A177-3AD203B41FA5}">
                      <a16:colId xmlns:a16="http://schemas.microsoft.com/office/drawing/2014/main" val="1629954098"/>
                    </a:ext>
                  </a:extLst>
                </a:gridCol>
                <a:gridCol w="2222585">
                  <a:extLst>
                    <a:ext uri="{9D8B030D-6E8A-4147-A177-3AD203B41FA5}">
                      <a16:colId xmlns:a16="http://schemas.microsoft.com/office/drawing/2014/main" val="917568517"/>
                    </a:ext>
                  </a:extLst>
                </a:gridCol>
              </a:tblGrid>
              <a:tr h="264269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formation-consumption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84069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84201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 = OH + OH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387783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OH + OH + M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112820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H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+ OH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20077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H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35764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O = OH + 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299117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OH = H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+ HO</a:t>
                      </a:r>
                      <a:r>
                        <a:rPr lang="en-US" sz="1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311675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384219"/>
                  </a:ext>
                </a:extLst>
              </a:tr>
              <a:tr h="26426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639870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092ED-D287-4122-A234-DA1D0B41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5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88D6-04E6-43AC-BADB-85C9D7E9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Chemical Reaction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9D676-D6EF-4E73-95AE-372A16659E2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7CCB32-6DE4-4DCD-8384-8AB60AEC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89165"/>
              </p:ext>
            </p:extLst>
          </p:nvPr>
        </p:nvGraphicFramePr>
        <p:xfrm>
          <a:off x="321000" y="1214121"/>
          <a:ext cx="844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748">
                  <a:extLst>
                    <a:ext uri="{9D8B030D-6E8A-4147-A177-3AD203B41FA5}">
                      <a16:colId xmlns:a16="http://schemas.microsoft.com/office/drawing/2014/main" val="2313779453"/>
                    </a:ext>
                  </a:extLst>
                </a:gridCol>
                <a:gridCol w="3251126">
                  <a:extLst>
                    <a:ext uri="{9D8B030D-6E8A-4147-A177-3AD203B41FA5}">
                      <a16:colId xmlns:a16="http://schemas.microsoft.com/office/drawing/2014/main" val="2344438176"/>
                    </a:ext>
                  </a:extLst>
                </a:gridCol>
                <a:gridCol w="3251126">
                  <a:extLst>
                    <a:ext uri="{9D8B030D-6E8A-4147-A177-3AD203B41FA5}">
                      <a16:colId xmlns:a16="http://schemas.microsoft.com/office/drawing/2014/main" val="4154896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Species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Production reaction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Reduction reaction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113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2, 3, 28, 30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1, 6, 7, 8, 10, 11, 12, 13, 14, 15, 16, 17, 18, 24, 25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93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6, 7, 8, 16, 25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2, 3, 5, 30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34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1, 4, 18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2, 9, 10, 19, 26, 28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980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O2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9, 13, 16, 19, 20, 21, 28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5, 12, 13, 14, 15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918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OH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1, 2, 5, 10, 17, 19, 22, 24, 26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4, 11, 20, 23, 27, 28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35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H2O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3, 4, 8, 11, 14, 18, 20, 21, 24, 29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8, 14, 29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09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12, 13, 14, 15, 25, 26, 27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16, 17, 18, 19, 20, 21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808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H2O2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22, 24, 25, 26, 27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842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52772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ACAE2-F641-4322-AE73-33318B8E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7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7A31F-A5A0-4965-BF4E-8EE52CFF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Thermodynamic Properties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69A11-4BB7-41FB-A98C-B715765156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0530" y="835200"/>
            <a:ext cx="8902820" cy="5426405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r>
              <a:rPr lang="en-US" altLang="ko-KR" dirty="0"/>
              <a:t>, O</a:t>
            </a:r>
            <a:r>
              <a:rPr lang="en-US" altLang="ko-KR" baseline="-25000" dirty="0"/>
              <a:t>2</a:t>
            </a:r>
            <a:r>
              <a:rPr lang="en-US" altLang="ko-KR" dirty="0"/>
              <a:t>, H</a:t>
            </a:r>
            <a:r>
              <a:rPr lang="en-US" altLang="ko-KR" baseline="-25000" dirty="0"/>
              <a:t>2</a:t>
            </a:r>
            <a:r>
              <a:rPr lang="en-US" altLang="ko-KR" dirty="0"/>
              <a:t>O</a:t>
            </a:r>
            <a:r>
              <a:rPr lang="ko-KR" altLang="en-US" dirty="0"/>
              <a:t>에서 </a:t>
            </a:r>
            <a:r>
              <a:rPr lang="en-US" altLang="ko-KR" dirty="0"/>
              <a:t>CO, CO</a:t>
            </a:r>
            <a:r>
              <a:rPr lang="en-US" altLang="ko-KR" baseline="-25000" dirty="0"/>
              <a:t>2</a:t>
            </a:r>
            <a:r>
              <a:rPr lang="en-US" altLang="ko-KR" dirty="0"/>
              <a:t>, OH, H</a:t>
            </a:r>
            <a:r>
              <a:rPr lang="en-US" altLang="ko-KR" baseline="-25000" dirty="0"/>
              <a:t>2</a:t>
            </a:r>
            <a:r>
              <a:rPr lang="en-US" altLang="ko-KR" dirty="0"/>
              <a:t>O</a:t>
            </a:r>
            <a:r>
              <a:rPr lang="en-US" altLang="ko-KR" baseline="-25000" dirty="0"/>
              <a:t>2</a:t>
            </a:r>
            <a:r>
              <a:rPr lang="en-US" altLang="ko-KR" dirty="0"/>
              <a:t>, HO</a:t>
            </a:r>
            <a:r>
              <a:rPr lang="en-US" altLang="ko-KR" baseline="-25000" dirty="0"/>
              <a:t>2</a:t>
            </a:r>
            <a:r>
              <a:rPr lang="en-US" altLang="ko-KR" dirty="0"/>
              <a:t>, N</a:t>
            </a:r>
            <a:r>
              <a:rPr lang="en-US" altLang="ko-KR" baseline="-25000" dirty="0"/>
              <a:t>2</a:t>
            </a:r>
            <a:r>
              <a:rPr lang="ko-KR" altLang="en-US" dirty="0"/>
              <a:t>로 열역학적 특성을 확장하여 이용</a:t>
            </a:r>
            <a:endParaRPr lang="en-US" altLang="ko-KR" dirty="0"/>
          </a:p>
          <a:p>
            <a:pPr lvl="1"/>
            <a:r>
              <a:rPr lang="ko-KR" altLang="en-US" dirty="0"/>
              <a:t>온도범위 </a:t>
            </a:r>
            <a:r>
              <a:rPr lang="en-US" altLang="ko-KR" dirty="0"/>
              <a:t>400 K &lt;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&lt; 1500 K</a:t>
            </a:r>
          </a:p>
          <a:p>
            <a:r>
              <a:rPr lang="en-US" dirty="0"/>
              <a:t>NIST (National Institute of Standards and Technology) </a:t>
            </a:r>
            <a:r>
              <a:rPr lang="ko-KR" altLang="en-US" dirty="0"/>
              <a:t>에서 제공하는 등압 </a:t>
            </a:r>
            <a:r>
              <a:rPr lang="en-US" altLang="ko-KR" dirty="0"/>
              <a:t>(isobaric) </a:t>
            </a:r>
            <a:r>
              <a:rPr lang="ko-KR" altLang="en-US" dirty="0"/>
              <a:t>상태의 특성을 사용 </a:t>
            </a:r>
            <a:r>
              <a:rPr lang="en-US" altLang="ko-KR" dirty="0"/>
              <a:t>(http://webbook.nist.gov/chemistry/fluid/)</a:t>
            </a:r>
          </a:p>
          <a:p>
            <a:pPr lvl="1"/>
            <a:r>
              <a:rPr lang="en-US" dirty="0"/>
              <a:t>PAR </a:t>
            </a:r>
            <a:r>
              <a:rPr lang="ko-KR" altLang="en-US" dirty="0"/>
              <a:t>모델에서 압력변화는 없다고 가정</a:t>
            </a:r>
            <a:endParaRPr lang="en-US" altLang="ko-KR" dirty="0"/>
          </a:p>
          <a:p>
            <a:r>
              <a:rPr lang="en-US" dirty="0"/>
              <a:t>NIST </a:t>
            </a:r>
            <a:r>
              <a:rPr lang="ko-KR" altLang="en-US" dirty="0"/>
              <a:t>그래프에 제공되는 온도 이상의 특성은 </a:t>
            </a:r>
            <a:r>
              <a:rPr lang="en-US" altLang="ko-KR" dirty="0"/>
              <a:t>NIST </a:t>
            </a:r>
            <a:r>
              <a:rPr lang="ko-KR" altLang="en-US" dirty="0"/>
              <a:t>표를 이용하여 </a:t>
            </a:r>
            <a:r>
              <a:rPr lang="en-US" altLang="ko-KR" dirty="0"/>
              <a:t>.csv </a:t>
            </a:r>
            <a:r>
              <a:rPr lang="ko-KR" altLang="en-US" dirty="0"/>
              <a:t>파일로 정리하여 사용</a:t>
            </a:r>
            <a:endParaRPr lang="en-US" altLang="ko-KR" dirty="0"/>
          </a:p>
          <a:p>
            <a:pPr lvl="1"/>
            <a:r>
              <a:rPr lang="en-US" dirty="0"/>
              <a:t>Enthalpy (kJ/mol), Heat Capacity (J/mol ∙ K), Thermal Conductivity (W/m ∙ K)</a:t>
            </a:r>
          </a:p>
          <a:p>
            <a:pPr lvl="1"/>
            <a:r>
              <a:rPr lang="en-US" dirty="0"/>
              <a:t>CO</a:t>
            </a:r>
            <a:r>
              <a:rPr lang="ko-KR" altLang="en-US" dirty="0"/>
              <a:t>의 경우 </a:t>
            </a:r>
            <a:r>
              <a:rPr lang="en-US" altLang="ko-KR" dirty="0"/>
              <a:t>500K</a:t>
            </a:r>
            <a:r>
              <a:rPr lang="ko-KR" altLang="en-US" dirty="0"/>
              <a:t> 이하 온도 범위에서의 특성만 제공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열전도율에 대한 데이터가 부족하여 </a:t>
            </a:r>
            <a:r>
              <a:rPr lang="ko-KR" altLang="en-US" dirty="0" err="1"/>
              <a:t>선형보간법을</a:t>
            </a:r>
            <a:r>
              <a:rPr lang="ko-KR" altLang="en-US" dirty="0"/>
              <a:t> 이용하거나 비슷한 분자량을 가진 분자들을 이용하여 보완함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676721D-2057-48AD-BE53-E49002F2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980" y="3858957"/>
            <a:ext cx="4376016" cy="187149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273D81-7231-44B1-A957-E7B2653A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5" y="3858957"/>
            <a:ext cx="3767366" cy="2163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85035F-EC57-4444-9CD5-4510701FDEAC}"/>
              </a:ext>
            </a:extLst>
          </p:cNvPr>
          <p:cNvSpPr txBox="1"/>
          <p:nvPr/>
        </p:nvSpPr>
        <p:spPr>
          <a:xfrm>
            <a:off x="1516012" y="6022800"/>
            <a:ext cx="1970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FF"/>
                </a:solidFill>
                <a:latin typeface="+mn-ea"/>
              </a:rPr>
              <a:t>&lt;NIST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FF00FF"/>
                </a:solidFill>
                <a:latin typeface="+mn-ea"/>
              </a:rPr>
              <a:t>Grpah</a:t>
            </a:r>
            <a:r>
              <a:rPr lang="en-US" altLang="ko-KR" sz="1200" dirty="0">
                <a:solidFill>
                  <a:srgbClr val="FF00FF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예시</a:t>
            </a:r>
            <a:r>
              <a:rPr lang="en-US" altLang="ko-KR" sz="1200" dirty="0">
                <a:solidFill>
                  <a:srgbClr val="FF00FF"/>
                </a:solidFill>
                <a:latin typeface="+mn-ea"/>
              </a:rPr>
              <a:t>&gt;</a:t>
            </a:r>
            <a:endParaRPr lang="en-US" sz="1200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D4B506-758B-4B44-AFCB-3CC85883D5C5}"/>
              </a:ext>
            </a:extLst>
          </p:cNvPr>
          <p:cNvSpPr txBox="1"/>
          <p:nvPr/>
        </p:nvSpPr>
        <p:spPr>
          <a:xfrm>
            <a:off x="5974874" y="6022800"/>
            <a:ext cx="1970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FF"/>
                </a:solidFill>
                <a:latin typeface="+mn-ea"/>
              </a:rPr>
              <a:t>&lt;Spreadsheet 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예시</a:t>
            </a:r>
            <a:r>
              <a:rPr lang="en-US" altLang="ko-KR" sz="1200" dirty="0">
                <a:solidFill>
                  <a:srgbClr val="FF00FF"/>
                </a:solidFill>
                <a:latin typeface="+mn-ea"/>
              </a:rPr>
              <a:t>&gt;</a:t>
            </a:r>
            <a:endParaRPr lang="en-US" sz="1200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BC7EF-DE68-4411-B260-FECE145E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5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AA8F4-E89C-4315-9AB2-446333E6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Thermodynamic Properties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522C5-3AE9-47C3-8F16-4A5CB3A1D3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Original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en-US" dirty="0"/>
              <a:t>nterpolation method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13AC29-082F-4E11-BC72-509C5EEE15B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0530" y="1293813"/>
            <a:ext cx="8902820" cy="4943475"/>
          </a:xfrm>
        </p:spPr>
        <p:txBody>
          <a:bodyPr/>
          <a:lstStyle/>
          <a:p>
            <a:r>
              <a:rPr lang="ko-KR" altLang="en-US" dirty="0"/>
              <a:t>새로 정리한 열역학적 특성 테이블에 기존에 사용하던 </a:t>
            </a:r>
            <a:r>
              <a:rPr lang="en-US" altLang="ko-KR" dirty="0"/>
              <a:t>8th polynomial interpolation</a:t>
            </a:r>
            <a:r>
              <a:rPr lang="ko-KR" altLang="en-US" dirty="0"/>
              <a:t>을 사용할 수 없다고 판단함</a:t>
            </a:r>
            <a:endParaRPr lang="en-US" altLang="ko-KR" dirty="0"/>
          </a:p>
          <a:p>
            <a:pPr lvl="1"/>
            <a:r>
              <a:rPr lang="ko-KR" altLang="en-US" dirty="0"/>
              <a:t>특정 온도 범위를 벗어나는 범위에서는 진동이 발생할 위험이 커짐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2118FA-33D4-4E3D-BC7E-82FBC0F7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94" y="2339058"/>
            <a:ext cx="3582297" cy="26867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DA67C9-26B5-4BF6-9B04-B39B42F9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09" y="2339058"/>
            <a:ext cx="3582297" cy="2686723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DA6628E-1978-4CA3-8999-9DBDFD102C03}"/>
              </a:ext>
            </a:extLst>
          </p:cNvPr>
          <p:cNvSpPr txBox="1">
            <a:spLocks/>
          </p:cNvSpPr>
          <p:nvPr/>
        </p:nvSpPr>
        <p:spPr>
          <a:xfrm>
            <a:off x="120530" y="5472747"/>
            <a:ext cx="8902820" cy="119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□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□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□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열용량</a:t>
            </a:r>
            <a:r>
              <a:rPr lang="ko-KR" altLang="en-US" dirty="0"/>
              <a:t> 데이터에서 상당한 오차가 발생함을 확인함</a:t>
            </a:r>
            <a:endParaRPr lang="en-US" altLang="ko-KR" dirty="0"/>
          </a:p>
          <a:p>
            <a:pPr lvl="1"/>
            <a:r>
              <a:rPr lang="ko-KR" altLang="en-US" dirty="0"/>
              <a:t>빨간색 점이 실제 값을 나타내고</a:t>
            </a:r>
            <a:r>
              <a:rPr lang="en-US" altLang="ko-KR" dirty="0"/>
              <a:t>, </a:t>
            </a:r>
            <a:r>
              <a:rPr lang="ko-KR" altLang="en-US" dirty="0"/>
              <a:t>파란색 선이 </a:t>
            </a:r>
            <a:r>
              <a:rPr lang="en-US" altLang="ko-KR" dirty="0"/>
              <a:t>8th polynomial interpolation</a:t>
            </a:r>
            <a:r>
              <a:rPr lang="ko-KR" altLang="en-US" dirty="0"/>
              <a:t>을 사용하였을 경우를 나타냄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61CCB-42C1-47E8-BB2A-A9AC2B2F4DBB}"/>
              </a:ext>
            </a:extLst>
          </p:cNvPr>
          <p:cNvSpPr txBox="1"/>
          <p:nvPr/>
        </p:nvSpPr>
        <p:spPr>
          <a:xfrm>
            <a:off x="854293" y="5088998"/>
            <a:ext cx="358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FF"/>
                </a:solidFill>
                <a:latin typeface="+mn-ea"/>
              </a:rPr>
              <a:t>&lt;H</a:t>
            </a:r>
            <a:r>
              <a:rPr lang="en-US" sz="1200" baseline="-25000" dirty="0">
                <a:solidFill>
                  <a:srgbClr val="FF00FF"/>
                </a:solidFill>
                <a:latin typeface="+mn-ea"/>
              </a:rPr>
              <a:t>2</a:t>
            </a:r>
            <a:r>
              <a:rPr lang="en-US" sz="1200" dirty="0">
                <a:solidFill>
                  <a:srgbClr val="FF00FF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열용량의 </a:t>
            </a:r>
            <a:r>
              <a:rPr lang="ko-KR" altLang="en-US" sz="1200" dirty="0" err="1">
                <a:solidFill>
                  <a:srgbClr val="FF00FF"/>
                </a:solidFill>
                <a:latin typeface="+mn-ea"/>
              </a:rPr>
              <a:t>보간법과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FF00FF"/>
                </a:solidFill>
                <a:latin typeface="+mn-ea"/>
              </a:rPr>
              <a:t>실제값의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 오차</a:t>
            </a:r>
            <a:r>
              <a:rPr lang="en-US" altLang="ko-KR" sz="1200" dirty="0">
                <a:solidFill>
                  <a:srgbClr val="FF00FF"/>
                </a:solidFill>
                <a:latin typeface="+mn-ea"/>
              </a:rPr>
              <a:t>&gt;</a:t>
            </a:r>
            <a:endParaRPr lang="en-US" sz="1200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6DC4D-86B6-48A6-9A63-54DD260B1082}"/>
              </a:ext>
            </a:extLst>
          </p:cNvPr>
          <p:cNvSpPr txBox="1"/>
          <p:nvPr/>
        </p:nvSpPr>
        <p:spPr>
          <a:xfrm>
            <a:off x="4707409" y="5108911"/>
            <a:ext cx="358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FF"/>
                </a:solidFill>
                <a:latin typeface="+mn-ea"/>
              </a:rPr>
              <a:t>&lt;H</a:t>
            </a:r>
            <a:r>
              <a:rPr lang="en-US" sz="1200" baseline="-25000" dirty="0">
                <a:solidFill>
                  <a:srgbClr val="FF00FF"/>
                </a:solidFill>
                <a:latin typeface="+mn-ea"/>
              </a:rPr>
              <a:t>2</a:t>
            </a:r>
            <a:r>
              <a:rPr lang="en-US" sz="1200" dirty="0">
                <a:solidFill>
                  <a:srgbClr val="FF00FF"/>
                </a:solidFill>
                <a:latin typeface="+mn-ea"/>
              </a:rPr>
              <a:t>O 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열용량의 </a:t>
            </a:r>
            <a:r>
              <a:rPr lang="ko-KR" altLang="en-US" sz="1200" dirty="0" err="1">
                <a:solidFill>
                  <a:srgbClr val="FF00FF"/>
                </a:solidFill>
                <a:latin typeface="+mn-ea"/>
              </a:rPr>
              <a:t>보간법과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FF00FF"/>
                </a:solidFill>
                <a:latin typeface="+mn-ea"/>
              </a:rPr>
              <a:t>실제값의</a:t>
            </a:r>
            <a:r>
              <a:rPr lang="ko-KR" altLang="en-US" sz="1200" dirty="0">
                <a:solidFill>
                  <a:srgbClr val="FF00FF"/>
                </a:solidFill>
                <a:latin typeface="+mn-ea"/>
              </a:rPr>
              <a:t> 오차</a:t>
            </a:r>
            <a:r>
              <a:rPr lang="en-US" altLang="ko-KR" sz="1200" dirty="0">
                <a:solidFill>
                  <a:srgbClr val="FF00FF"/>
                </a:solidFill>
                <a:latin typeface="+mn-ea"/>
              </a:rPr>
              <a:t>&gt;</a:t>
            </a:r>
            <a:endParaRPr lang="en-US" sz="1200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4B56DE-AEC9-41E8-881B-9E1556C9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7532-6D95-48E5-9655-8EBAAE0D83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9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폰트">
      <a:majorFont>
        <a:latin typeface="Arial"/>
        <a:ea typeface="나눔스퀘어"/>
        <a:cs typeface=""/>
      </a:majorFont>
      <a:minorFont>
        <a:latin typeface="Times New Roman"/>
        <a:ea typeface="나눔명조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1692</Words>
  <Application>Microsoft Office PowerPoint</Application>
  <PresentationFormat>화면 슬라이드 쇼(4:3)</PresentationFormat>
  <Paragraphs>316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Arial Unicode MS</vt:lpstr>
      <vt:lpstr>나눔명조</vt:lpstr>
      <vt:lpstr>Arial</vt:lpstr>
      <vt:lpstr>Calibri</vt:lpstr>
      <vt:lpstr>Cambria</vt:lpstr>
      <vt:lpstr>Cambria Math</vt:lpstr>
      <vt:lpstr>Times New Roman</vt:lpstr>
      <vt:lpstr>Office 테마</vt:lpstr>
      <vt:lpstr>Passive Autocatalytic Recombiner (PAR)</vt:lpstr>
      <vt:lpstr>Table of Contents</vt:lpstr>
      <vt:lpstr>Introduction</vt:lpstr>
      <vt:lpstr>Introduction</vt:lpstr>
      <vt:lpstr>Modification of Chemical Reaction</vt:lpstr>
      <vt:lpstr>Modification of Chemical Reaction</vt:lpstr>
      <vt:lpstr>Modification of Chemical Reaction</vt:lpstr>
      <vt:lpstr>Modification of Thermodynamic Properties</vt:lpstr>
      <vt:lpstr>Modification of Thermodynamic Properties</vt:lpstr>
      <vt:lpstr>Modification of Thermodynamic Properties</vt:lpstr>
      <vt:lpstr>Modification of Numerical Method</vt:lpstr>
      <vt:lpstr>Modification of Numerical Method</vt:lpstr>
      <vt:lpstr>Modification of Numerical Method</vt:lpstr>
      <vt:lpstr>Modification of Numerical Method</vt:lpstr>
      <vt:lpstr>Modification of Numerical Method</vt:lpstr>
      <vt:lpstr>Modification of Code</vt:lpstr>
      <vt:lpstr>Modification of Code</vt:lpstr>
      <vt:lpstr>Modification of Code</vt:lpstr>
      <vt:lpstr>Modification of Code</vt:lpstr>
      <vt:lpstr>Modification of Code</vt:lpstr>
      <vt:lpstr>Modification of Code</vt:lpstr>
      <vt:lpstr>Modification of Code</vt:lpstr>
      <vt:lpstr>Results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KJung</dc:creator>
  <cp:lastModifiedBy>Choi Kyu-jung</cp:lastModifiedBy>
  <cp:revision>62</cp:revision>
  <dcterms:created xsi:type="dcterms:W3CDTF">2018-04-23T11:27:24Z</dcterms:created>
  <dcterms:modified xsi:type="dcterms:W3CDTF">2020-06-17T03:16:41Z</dcterms:modified>
</cp:coreProperties>
</file>