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triangles are there in the following image?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8E83D3-60D3-FC8E-0085-A49F9632742C}"/>
              </a:ext>
            </a:extLst>
          </p:cNvPr>
          <p:cNvGrpSpPr/>
          <p:nvPr/>
        </p:nvGrpSpPr>
        <p:grpSpPr>
          <a:xfrm>
            <a:off x="2419927" y="2604915"/>
            <a:ext cx="3676073" cy="2318068"/>
            <a:chOff x="2244436" y="2216987"/>
            <a:chExt cx="3676073" cy="2318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2C47302-9B0E-710D-9639-D0E4ACADB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436" y="2216989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46EF23-2B49-B7A4-7F21-0DBDDB721B05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34" y="2216989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5695E7-2EC4-0AD3-BE54-67E3C8E84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436" y="4535055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F4D69B-37F9-4F57-CCD4-CE285A743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535" y="2216988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90B991-E678-3BFF-4776-45CDA17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34" y="2216987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F9EB0E-D4EC-B80C-0EBB-B39313BCB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34" y="2216987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87AAF9-7A95-B0AE-54A4-C53D6E3B6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436" y="3306618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Decompose the image into 3 subcomponents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97799-F69F-691C-8A49-55BDD40BF51E}"/>
              </a:ext>
            </a:extLst>
          </p:cNvPr>
          <p:cNvCxnSpPr>
            <a:cxnSpLocks/>
          </p:cNvCxnSpPr>
          <p:nvPr/>
        </p:nvCxnSpPr>
        <p:spPr>
          <a:xfrm flipH="1">
            <a:off x="1295402" y="3002081"/>
            <a:ext cx="1620198" cy="231806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394832-3D1C-6FC4-BFCA-04B914938957}"/>
              </a:ext>
            </a:extLst>
          </p:cNvPr>
          <p:cNvCxnSpPr>
            <a:cxnSpLocks/>
          </p:cNvCxnSpPr>
          <p:nvPr/>
        </p:nvCxnSpPr>
        <p:spPr>
          <a:xfrm>
            <a:off x="2915600" y="3002081"/>
            <a:ext cx="2055875" cy="231806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3028D-7994-93DD-BF18-29B39F9EB6D2}"/>
              </a:ext>
            </a:extLst>
          </p:cNvPr>
          <p:cNvCxnSpPr>
            <a:cxnSpLocks/>
          </p:cNvCxnSpPr>
          <p:nvPr/>
        </p:nvCxnSpPr>
        <p:spPr>
          <a:xfrm flipH="1">
            <a:off x="1295402" y="5320147"/>
            <a:ext cx="367607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D9496D-CAB2-9205-67FA-071A26AF81B8}"/>
              </a:ext>
            </a:extLst>
          </p:cNvPr>
          <p:cNvCxnSpPr>
            <a:cxnSpLocks/>
          </p:cNvCxnSpPr>
          <p:nvPr/>
        </p:nvCxnSpPr>
        <p:spPr>
          <a:xfrm flipH="1">
            <a:off x="2105501" y="3002080"/>
            <a:ext cx="810099" cy="231806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38A392-4261-ABDE-89B0-C471B0C887C4}"/>
              </a:ext>
            </a:extLst>
          </p:cNvPr>
          <p:cNvCxnSpPr>
            <a:cxnSpLocks/>
          </p:cNvCxnSpPr>
          <p:nvPr/>
        </p:nvCxnSpPr>
        <p:spPr>
          <a:xfrm>
            <a:off x="2915600" y="3002079"/>
            <a:ext cx="0" cy="231806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665158-FA86-CFF6-7031-9AEC7CF2435F}"/>
              </a:ext>
            </a:extLst>
          </p:cNvPr>
          <p:cNvCxnSpPr>
            <a:cxnSpLocks/>
          </p:cNvCxnSpPr>
          <p:nvPr/>
        </p:nvCxnSpPr>
        <p:spPr>
          <a:xfrm>
            <a:off x="2915600" y="3002079"/>
            <a:ext cx="845911" cy="231806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7EEACE-723C-DEC6-6D9F-05E2F243FB3C}"/>
              </a:ext>
            </a:extLst>
          </p:cNvPr>
          <p:cNvCxnSpPr>
            <a:cxnSpLocks/>
          </p:cNvCxnSpPr>
          <p:nvPr/>
        </p:nvCxnSpPr>
        <p:spPr>
          <a:xfrm flipV="1">
            <a:off x="1295402" y="4091710"/>
            <a:ext cx="2593491" cy="122150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4957221" y="378242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89AAC2-E868-31F4-8A3F-19D7A16E2271}"/>
              </a:ext>
            </a:extLst>
          </p:cNvPr>
          <p:cNvGrpSpPr/>
          <p:nvPr/>
        </p:nvGrpSpPr>
        <p:grpSpPr>
          <a:xfrm>
            <a:off x="6576367" y="3095095"/>
            <a:ext cx="1254327" cy="1117472"/>
            <a:chOff x="5492930" y="2581824"/>
            <a:chExt cx="2601959" cy="231806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C7399F-3972-28B3-CE23-7B10E9C27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2930" y="2581826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B5CB0-0FB5-262F-A28C-2AB2C8F1C9ED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6"/>
              <a:ext cx="981761" cy="108962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A0879D-9180-0FBC-2B50-4C1C3570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4691" y="2581825"/>
              <a:ext cx="638437" cy="187933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AA3D30-2328-255D-AE1E-4DE465BE5F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0" cy="157929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1BCDA7-1E28-3108-E9DC-EAF166414879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479163" cy="132515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688804-6560-633D-0AF4-1BF262077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930" y="3671455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4A40C1-7241-3303-8EEC-0753F47F2A57}"/>
              </a:ext>
            </a:extLst>
          </p:cNvPr>
          <p:cNvGrpSpPr/>
          <p:nvPr/>
        </p:nvGrpSpPr>
        <p:grpSpPr>
          <a:xfrm>
            <a:off x="6726031" y="4432810"/>
            <a:ext cx="1762131" cy="588853"/>
            <a:chOff x="7113128" y="4053479"/>
            <a:chExt cx="3676073" cy="122843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B00045-FF4E-9D7C-53AB-A3A8AB4A5003}"/>
                </a:ext>
              </a:extLst>
            </p:cNvPr>
            <p:cNvCxnSpPr>
              <a:cxnSpLocks/>
            </p:cNvCxnSpPr>
            <p:nvPr/>
          </p:nvCxnSpPr>
          <p:spPr>
            <a:xfrm>
              <a:off x="9690457" y="4053479"/>
              <a:ext cx="1098744" cy="122843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83D95A-425C-8203-8565-03D4414A6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128" y="5281916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50F9B3-E343-0622-53B7-51EA3D545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3227" y="4821514"/>
              <a:ext cx="131849" cy="4604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1D86A9-B815-80AB-05C7-412F77AB4A37}"/>
                </a:ext>
              </a:extLst>
            </p:cNvPr>
            <p:cNvCxnSpPr>
              <a:cxnSpLocks/>
            </p:cNvCxnSpPr>
            <p:nvPr/>
          </p:nvCxnSpPr>
          <p:spPr>
            <a:xfrm>
              <a:off x="8733326" y="4505325"/>
              <a:ext cx="0" cy="77659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FF1949-90B6-CA7A-288C-8C79C7543CF4}"/>
                </a:ext>
              </a:extLst>
            </p:cNvPr>
            <p:cNvCxnSpPr>
              <a:cxnSpLocks/>
            </p:cNvCxnSpPr>
            <p:nvPr/>
          </p:nvCxnSpPr>
          <p:spPr>
            <a:xfrm>
              <a:off x="9199418" y="4285673"/>
              <a:ext cx="379819" cy="99624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1AE79A0-7CC0-468B-3C51-FE7933391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128" y="4053479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3F2261-8D9D-687D-9924-05746E150755}"/>
              </a:ext>
            </a:extLst>
          </p:cNvPr>
          <p:cNvGrpSpPr/>
          <p:nvPr/>
        </p:nvGrpSpPr>
        <p:grpSpPr>
          <a:xfrm>
            <a:off x="8910049" y="3470113"/>
            <a:ext cx="1591081" cy="1003308"/>
            <a:chOff x="8190332" y="1994711"/>
            <a:chExt cx="3676073" cy="231806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C93221-AA61-C8D2-6978-0232F3AEA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1994713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E0AD2F-57AF-46C0-772A-475E6125C071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3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E1433B-D363-9C92-41C0-81E50DA23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4312779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F520F6-9FE0-2DD1-2911-FB18C33D7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431" y="1994712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B4EDFFA-AAB7-0A53-4ADE-49BB3A499CC6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44B54A-7337-8915-5B39-533FD53E052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30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Count the triangles in each subcomponent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3485640" y="2849958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89AAC2-E868-31F4-8A3F-19D7A16E2271}"/>
              </a:ext>
            </a:extLst>
          </p:cNvPr>
          <p:cNvGrpSpPr/>
          <p:nvPr/>
        </p:nvGrpSpPr>
        <p:grpSpPr>
          <a:xfrm>
            <a:off x="1688827" y="2584739"/>
            <a:ext cx="1254327" cy="1117472"/>
            <a:chOff x="5492930" y="2581824"/>
            <a:chExt cx="2601959" cy="231806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C7399F-3972-28B3-CE23-7B10E9C27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2930" y="2581826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B5CB0-0FB5-262F-A28C-2AB2C8F1C9ED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6"/>
              <a:ext cx="981761" cy="108962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A0879D-9180-0FBC-2B50-4C1C3570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4691" y="2581825"/>
              <a:ext cx="638437" cy="187933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AA3D30-2328-255D-AE1E-4DE465BE5F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0" cy="157929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1BCDA7-1E28-3108-E9DC-EAF166414879}"/>
                </a:ext>
              </a:extLst>
            </p:cNvPr>
            <p:cNvCxnSpPr>
              <a:cxnSpLocks/>
            </p:cNvCxnSpPr>
            <p:nvPr/>
          </p:nvCxnSpPr>
          <p:spPr>
            <a:xfrm>
              <a:off x="7113128" y="2581824"/>
              <a:ext cx="479163" cy="132515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688804-6560-633D-0AF4-1BF262077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930" y="3671455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4A40C1-7241-3303-8EEC-0753F47F2A57}"/>
              </a:ext>
            </a:extLst>
          </p:cNvPr>
          <p:cNvGrpSpPr/>
          <p:nvPr/>
        </p:nvGrpSpPr>
        <p:grpSpPr>
          <a:xfrm>
            <a:off x="1484712" y="5158667"/>
            <a:ext cx="1762131" cy="588853"/>
            <a:chOff x="7113128" y="4053479"/>
            <a:chExt cx="3676073" cy="122843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B00045-FF4E-9D7C-53AB-A3A8AB4A5003}"/>
                </a:ext>
              </a:extLst>
            </p:cNvPr>
            <p:cNvCxnSpPr>
              <a:cxnSpLocks/>
            </p:cNvCxnSpPr>
            <p:nvPr/>
          </p:nvCxnSpPr>
          <p:spPr>
            <a:xfrm>
              <a:off x="9690457" y="4053479"/>
              <a:ext cx="1098744" cy="122843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83D95A-425C-8203-8565-03D4414A6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128" y="5281916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50F9B3-E343-0622-53B7-51EA3D545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3227" y="4821514"/>
              <a:ext cx="131849" cy="4604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1D86A9-B815-80AB-05C7-412F77AB4A37}"/>
                </a:ext>
              </a:extLst>
            </p:cNvPr>
            <p:cNvCxnSpPr>
              <a:cxnSpLocks/>
            </p:cNvCxnSpPr>
            <p:nvPr/>
          </p:nvCxnSpPr>
          <p:spPr>
            <a:xfrm>
              <a:off x="8733326" y="4505325"/>
              <a:ext cx="0" cy="77659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FF1949-90B6-CA7A-288C-8C79C7543CF4}"/>
                </a:ext>
              </a:extLst>
            </p:cNvPr>
            <p:cNvCxnSpPr>
              <a:cxnSpLocks/>
            </p:cNvCxnSpPr>
            <p:nvPr/>
          </p:nvCxnSpPr>
          <p:spPr>
            <a:xfrm>
              <a:off x="9199418" y="4285673"/>
              <a:ext cx="379819" cy="996243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1AE79A0-7CC0-468B-3C51-FE7933391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128" y="4053479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3F2261-8D9D-687D-9924-05746E150755}"/>
              </a:ext>
            </a:extLst>
          </p:cNvPr>
          <p:cNvGrpSpPr/>
          <p:nvPr/>
        </p:nvGrpSpPr>
        <p:grpSpPr>
          <a:xfrm>
            <a:off x="1639451" y="3745794"/>
            <a:ext cx="1591081" cy="1003308"/>
            <a:chOff x="8190332" y="1994711"/>
            <a:chExt cx="3676073" cy="231806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C93221-AA61-C8D2-6978-0232F3AEA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1994713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E0AD2F-57AF-46C0-772A-475E6125C071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3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E1433B-D363-9C92-41C0-81E50DA23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4312779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F520F6-9FE0-2DD1-2911-FB18C33D7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431" y="1994712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B4EDFFA-AAB7-0A53-4ADE-49BB3A499CC6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44B54A-7337-8915-5B39-533FD53E052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4572000" y="28285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triangles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B0DBE9-79D1-6E2F-6A9D-426EC2AE99FD}"/>
              </a:ext>
            </a:extLst>
          </p:cNvPr>
          <p:cNvSpPr/>
          <p:nvPr/>
        </p:nvSpPr>
        <p:spPr>
          <a:xfrm>
            <a:off x="3485640" y="405810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68D9B-DFD8-4B91-BC34-84D6435E8914}"/>
              </a:ext>
            </a:extLst>
          </p:cNvPr>
          <p:cNvSpPr txBox="1"/>
          <p:nvPr/>
        </p:nvSpPr>
        <p:spPr>
          <a:xfrm>
            <a:off x="4531329" y="4058101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10 triangles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ED4183-5FC1-7DE3-293C-C80A9D3F03DA}"/>
              </a:ext>
            </a:extLst>
          </p:cNvPr>
          <p:cNvSpPr/>
          <p:nvPr/>
        </p:nvSpPr>
        <p:spPr>
          <a:xfrm>
            <a:off x="3485639" y="5204446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6DF03-4439-5E46-34E9-7935F0A34059}"/>
              </a:ext>
            </a:extLst>
          </p:cNvPr>
          <p:cNvSpPr txBox="1"/>
          <p:nvPr/>
        </p:nvSpPr>
        <p:spPr>
          <a:xfrm>
            <a:off x="4527603" y="515866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triangles</a:t>
            </a:r>
          </a:p>
        </p:txBody>
      </p:sp>
    </p:spTree>
    <p:extLst>
      <p:ext uri="{BB962C8B-B14F-4D97-AF65-F5344CB8AC3E}">
        <p14:creationId xmlns:p14="http://schemas.microsoft.com/office/powerpoint/2010/main" val="363284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Final tally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4710546" y="283782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+ 10 + 4 = 24 triangles</a:t>
            </a:r>
          </a:p>
        </p:txBody>
      </p:sp>
    </p:spTree>
    <p:extLst>
      <p:ext uri="{BB962C8B-B14F-4D97-AF65-F5344CB8AC3E}">
        <p14:creationId xmlns:p14="http://schemas.microsoft.com/office/powerpoint/2010/main" val="146995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805-D455-F977-7E80-16B0F9CF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6D34-06A7-18B6-0AA8-E564FB4E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problem is all about decomposition.  Being able to decompose a complex problem into smaller subcomponents is a very important skill that requires a lifetime to master.</a:t>
            </a:r>
          </a:p>
          <a:p>
            <a:r>
              <a:rPr lang="en-US" dirty="0"/>
              <a:t>This is a much harder version of an earlier problem.</a:t>
            </a:r>
          </a:p>
          <a:p>
            <a:r>
              <a:rPr lang="en-US" dirty="0"/>
              <a:t>The hardest part of this problem is the initial step of decomposition.  Kids are likely not being able to solve it without some help.</a:t>
            </a:r>
          </a:p>
          <a:p>
            <a:pPr lvl="1"/>
            <a:r>
              <a:rPr lang="en-US" dirty="0"/>
              <a:t>Kids probably realize that they need to organize the triangles they counted somehow, but it can be difficult for them to explicitly knowing how to do so.</a:t>
            </a:r>
          </a:p>
          <a:p>
            <a:pPr lvl="1"/>
            <a:r>
              <a:rPr lang="en-US" dirty="0"/>
              <a:t>Thus, it is very important to understand how and why kids could not decompose the problem and </a:t>
            </a:r>
            <a:r>
              <a:rPr lang="en-US"/>
              <a:t>provide guidance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09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168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Problem</vt:lpstr>
      <vt:lpstr>How many triangles are there in the following image?</vt:lpstr>
      <vt:lpstr>Solution</vt:lpstr>
      <vt:lpstr>Step 1: Decompose the image into 3 subcomponents</vt:lpstr>
      <vt:lpstr>Step 2: Count the triangles in each subcomponent</vt:lpstr>
      <vt:lpstr>Step 3: Final tally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31</cp:revision>
  <dcterms:created xsi:type="dcterms:W3CDTF">2023-03-20T06:27:19Z</dcterms:created>
  <dcterms:modified xsi:type="dcterms:W3CDTF">2023-03-20T08:24:52Z</dcterms:modified>
</cp:coreProperties>
</file>