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8" r:id="rId3"/>
    <p:sldId id="269" r:id="rId4"/>
    <p:sldId id="270"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A430180-0A49-4764-A868-0CC575291D8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631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AB402-B863-4AA4-B7CA-C5BADD25EDE0}"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152091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07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363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182207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3854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1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111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763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206674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B402-B863-4AA4-B7CA-C5BADD25EDE0}"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30180-0A49-4764-A868-0CC575291D8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64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AB402-B863-4AA4-B7CA-C5BADD25EDE0}"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290875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CAB402-B863-4AA4-B7CA-C5BADD25EDE0}"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30180-0A49-4764-A868-0CC575291D8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748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CAB402-B863-4AA4-B7CA-C5BADD25EDE0}"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30180-0A49-4764-A868-0CC575291D8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02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AB402-B863-4AA4-B7CA-C5BADD25EDE0}"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95847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AB402-B863-4AA4-B7CA-C5BADD25EDE0}"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0180-0A49-4764-A868-0CC575291D8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221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AB402-B863-4AA4-B7CA-C5BADD25EDE0}"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286903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CAB402-B863-4AA4-B7CA-C5BADD25EDE0}" type="datetimeFigureOut">
              <a:rPr lang="en-US" smtClean="0"/>
              <a:t>3/30/2023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430180-0A49-4764-A868-0CC575291D89}" type="slidenum">
              <a:rPr lang="en-US" smtClean="0"/>
              <a:t>‹#›</a:t>
            </a:fld>
            <a:endParaRPr lang="en-US"/>
          </a:p>
        </p:txBody>
      </p:sp>
    </p:spTree>
    <p:extLst>
      <p:ext uri="{BB962C8B-B14F-4D97-AF65-F5344CB8AC3E}">
        <p14:creationId xmlns:p14="http://schemas.microsoft.com/office/powerpoint/2010/main" val="37812457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7722-9261-B16F-DF2C-8CF6D23E8851}"/>
              </a:ext>
            </a:extLst>
          </p:cNvPr>
          <p:cNvSpPr>
            <a:spLocks noGrp="1"/>
          </p:cNvSpPr>
          <p:nvPr>
            <p:ph type="ctrTitle"/>
          </p:nvPr>
        </p:nvSpPr>
        <p:spPr/>
        <p:txBody>
          <a:bodyPr/>
          <a:lstStyle/>
          <a:p>
            <a:r>
              <a:rPr lang="en-US" dirty="0"/>
              <a:t>Background</a:t>
            </a:r>
          </a:p>
        </p:txBody>
      </p:sp>
      <p:sp>
        <p:nvSpPr>
          <p:cNvPr id="3" name="Subtitle 2">
            <a:extLst>
              <a:ext uri="{FF2B5EF4-FFF2-40B4-BE49-F238E27FC236}">
                <a16:creationId xmlns:a16="http://schemas.microsoft.com/office/drawing/2014/main" id="{043C9A1C-775D-C72F-DB2C-E4FD1E85D80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18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E400-F80F-20B8-B442-DEDC3DE2DCCF}"/>
              </a:ext>
            </a:extLst>
          </p:cNvPr>
          <p:cNvSpPr>
            <a:spLocks noGrp="1"/>
          </p:cNvSpPr>
          <p:nvPr>
            <p:ph type="title"/>
          </p:nvPr>
        </p:nvSpPr>
        <p:spPr/>
        <p:txBody>
          <a:bodyPr/>
          <a:lstStyle/>
          <a:p>
            <a:r>
              <a:rPr lang="en-US" dirty="0"/>
              <a:t>Euler’s Theorem</a:t>
            </a:r>
          </a:p>
        </p:txBody>
      </p:sp>
      <p:sp>
        <p:nvSpPr>
          <p:cNvPr id="3" name="Content Placeholder 2">
            <a:extLst>
              <a:ext uri="{FF2B5EF4-FFF2-40B4-BE49-F238E27FC236}">
                <a16:creationId xmlns:a16="http://schemas.microsoft.com/office/drawing/2014/main" id="{01CF3812-FC21-3333-589C-28FC498C049D}"/>
              </a:ext>
            </a:extLst>
          </p:cNvPr>
          <p:cNvSpPr>
            <a:spLocks noGrp="1"/>
          </p:cNvSpPr>
          <p:nvPr>
            <p:ph idx="1"/>
          </p:nvPr>
        </p:nvSpPr>
        <p:spPr/>
        <p:txBody>
          <a:bodyPr/>
          <a:lstStyle/>
          <a:p>
            <a:r>
              <a:rPr lang="en-US" dirty="0"/>
              <a:t>Given a connected graph, the minimum number of strokes to draw the graph without repeating any edges is the number of vertices with odd number of edges going through it divided by 2.  If the result is 0, the minimum number of strokes is 1.</a:t>
            </a:r>
          </a:p>
        </p:txBody>
      </p:sp>
    </p:spTree>
    <p:extLst>
      <p:ext uri="{BB962C8B-B14F-4D97-AF65-F5344CB8AC3E}">
        <p14:creationId xmlns:p14="http://schemas.microsoft.com/office/powerpoint/2010/main" val="244881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FB70-2AFF-C850-8032-14DCB063A039}"/>
              </a:ext>
            </a:extLst>
          </p:cNvPr>
          <p:cNvSpPr>
            <a:spLocks noGrp="1"/>
          </p:cNvSpPr>
          <p:nvPr>
            <p:ph type="title"/>
          </p:nvPr>
        </p:nvSpPr>
        <p:spPr/>
        <p:txBody>
          <a:bodyPr/>
          <a:lstStyle/>
          <a:p>
            <a:r>
              <a:rPr lang="en-US" dirty="0"/>
              <a:t>Examples</a:t>
            </a:r>
          </a:p>
        </p:txBody>
      </p:sp>
      <p:grpSp>
        <p:nvGrpSpPr>
          <p:cNvPr id="15" name="Group 14">
            <a:extLst>
              <a:ext uri="{FF2B5EF4-FFF2-40B4-BE49-F238E27FC236}">
                <a16:creationId xmlns:a16="http://schemas.microsoft.com/office/drawing/2014/main" id="{A642CA3F-BD14-BAE0-5A14-C8B030F8DF45}"/>
              </a:ext>
            </a:extLst>
          </p:cNvPr>
          <p:cNvGrpSpPr/>
          <p:nvPr/>
        </p:nvGrpSpPr>
        <p:grpSpPr>
          <a:xfrm>
            <a:off x="6358661" y="2718944"/>
            <a:ext cx="1214742" cy="1158494"/>
            <a:chOff x="2032514" y="2849751"/>
            <a:chExt cx="1214742" cy="1158494"/>
          </a:xfrm>
        </p:grpSpPr>
        <p:sp>
          <p:nvSpPr>
            <p:cNvPr id="6" name="Rectangle 5">
              <a:extLst>
                <a:ext uri="{FF2B5EF4-FFF2-40B4-BE49-F238E27FC236}">
                  <a16:creationId xmlns:a16="http://schemas.microsoft.com/office/drawing/2014/main" id="{A1F138C0-583F-00E4-47A9-492E79F82DDA}"/>
                </a:ext>
              </a:extLst>
            </p:cNvPr>
            <p:cNvSpPr/>
            <p:nvPr/>
          </p:nvSpPr>
          <p:spPr>
            <a:xfrm>
              <a:off x="2032514" y="2849751"/>
              <a:ext cx="1214742" cy="11584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50CE59-E187-6DA5-205C-76EF20568D29}"/>
                </a:ext>
              </a:extLst>
            </p:cNvPr>
            <p:cNvSpPr/>
            <p:nvPr/>
          </p:nvSpPr>
          <p:spPr>
            <a:xfrm>
              <a:off x="2302212" y="3106962"/>
              <a:ext cx="675347" cy="64407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1FD6601-81A0-9EB2-FADE-8D68CDBC308C}"/>
                </a:ext>
              </a:extLst>
            </p:cNvPr>
            <p:cNvCxnSpPr>
              <a:cxnSpLocks/>
              <a:endCxn id="6" idx="3"/>
            </p:cNvCxnSpPr>
            <p:nvPr/>
          </p:nvCxnSpPr>
          <p:spPr>
            <a:xfrm>
              <a:off x="2977559" y="3426751"/>
              <a:ext cx="269697" cy="22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36BB1D-F7C0-F65E-98AE-875014B76BA4}"/>
                </a:ext>
              </a:extLst>
            </p:cNvPr>
            <p:cNvCxnSpPr>
              <a:cxnSpLocks/>
              <a:endCxn id="7" idx="1"/>
            </p:cNvCxnSpPr>
            <p:nvPr/>
          </p:nvCxnSpPr>
          <p:spPr>
            <a:xfrm>
              <a:off x="2032514" y="3428998"/>
              <a:ext cx="269698" cy="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79D0DF1-D594-5269-C6B0-9F3EE2DBAD23}"/>
              </a:ext>
            </a:extLst>
          </p:cNvPr>
          <p:cNvSpPr/>
          <p:nvPr/>
        </p:nvSpPr>
        <p:spPr>
          <a:xfrm>
            <a:off x="6292232" y="3237819"/>
            <a:ext cx="132857" cy="11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7131EAC-93A2-9D97-B1F9-75CCDF6FDAE6}"/>
              </a:ext>
            </a:extLst>
          </p:cNvPr>
          <p:cNvSpPr/>
          <p:nvPr/>
        </p:nvSpPr>
        <p:spPr>
          <a:xfrm>
            <a:off x="6562846" y="3237819"/>
            <a:ext cx="132857" cy="11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060B8D1-A06E-20C7-447C-F91931C6F71F}"/>
              </a:ext>
            </a:extLst>
          </p:cNvPr>
          <p:cNvSpPr/>
          <p:nvPr/>
        </p:nvSpPr>
        <p:spPr>
          <a:xfrm>
            <a:off x="7233822" y="3238774"/>
            <a:ext cx="132857" cy="11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E97DD65-F4E8-63F9-61B1-E9D9E9EB494F}"/>
              </a:ext>
            </a:extLst>
          </p:cNvPr>
          <p:cNvSpPr/>
          <p:nvPr/>
        </p:nvSpPr>
        <p:spPr>
          <a:xfrm>
            <a:off x="7506976" y="3237819"/>
            <a:ext cx="132857" cy="116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EB4C7E7-A4CE-C1DF-7399-F06C0689519A}"/>
              </a:ext>
            </a:extLst>
          </p:cNvPr>
          <p:cNvSpPr txBox="1"/>
          <p:nvPr/>
        </p:nvSpPr>
        <p:spPr>
          <a:xfrm>
            <a:off x="7776673" y="2718944"/>
            <a:ext cx="2280920" cy="1477328"/>
          </a:xfrm>
          <a:prstGeom prst="rect">
            <a:avLst/>
          </a:prstGeom>
          <a:noFill/>
        </p:spPr>
        <p:txBody>
          <a:bodyPr wrap="square" rtlCol="0">
            <a:spAutoFit/>
          </a:bodyPr>
          <a:lstStyle/>
          <a:p>
            <a:r>
              <a:rPr lang="en-US" dirty="0"/>
              <a:t>The number of odd degree vertices are 4.</a:t>
            </a:r>
          </a:p>
          <a:p>
            <a:r>
              <a:rPr lang="en-US" dirty="0"/>
              <a:t>So, the minimum number of strokes to draw it is 2.</a:t>
            </a:r>
          </a:p>
        </p:txBody>
      </p:sp>
      <p:grpSp>
        <p:nvGrpSpPr>
          <p:cNvPr id="31" name="Group 30">
            <a:extLst>
              <a:ext uri="{FF2B5EF4-FFF2-40B4-BE49-F238E27FC236}">
                <a16:creationId xmlns:a16="http://schemas.microsoft.com/office/drawing/2014/main" id="{ED80CB2D-0691-3263-0168-11E654589BF6}"/>
              </a:ext>
            </a:extLst>
          </p:cNvPr>
          <p:cNvGrpSpPr/>
          <p:nvPr/>
        </p:nvGrpSpPr>
        <p:grpSpPr>
          <a:xfrm>
            <a:off x="1414967" y="2658572"/>
            <a:ext cx="1214742" cy="1158494"/>
            <a:chOff x="5720267" y="2750353"/>
            <a:chExt cx="1214742" cy="1158494"/>
          </a:xfrm>
        </p:grpSpPr>
        <p:sp>
          <p:nvSpPr>
            <p:cNvPr id="23" name="Rectangle 22">
              <a:extLst>
                <a:ext uri="{FF2B5EF4-FFF2-40B4-BE49-F238E27FC236}">
                  <a16:creationId xmlns:a16="http://schemas.microsoft.com/office/drawing/2014/main" id="{A4274A7E-8F2E-EA26-C2AD-647486735D30}"/>
                </a:ext>
              </a:extLst>
            </p:cNvPr>
            <p:cNvSpPr/>
            <p:nvPr/>
          </p:nvSpPr>
          <p:spPr>
            <a:xfrm>
              <a:off x="5720267" y="2750353"/>
              <a:ext cx="1214742" cy="11584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11B31B4-F20F-86E5-712F-637D4A418EB9}"/>
                </a:ext>
              </a:extLst>
            </p:cNvPr>
            <p:cNvSpPr/>
            <p:nvPr/>
          </p:nvSpPr>
          <p:spPr>
            <a:xfrm>
              <a:off x="5989965" y="3007564"/>
              <a:ext cx="675347" cy="64407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CA3FF55-39CA-63F5-3D9D-359E5F2A21FD}"/>
              </a:ext>
            </a:extLst>
          </p:cNvPr>
          <p:cNvSpPr txBox="1"/>
          <p:nvPr/>
        </p:nvSpPr>
        <p:spPr>
          <a:xfrm>
            <a:off x="2965475" y="2557280"/>
            <a:ext cx="2280920" cy="1754326"/>
          </a:xfrm>
          <a:prstGeom prst="rect">
            <a:avLst/>
          </a:prstGeom>
          <a:noFill/>
        </p:spPr>
        <p:txBody>
          <a:bodyPr wrap="square" rtlCol="0">
            <a:spAutoFit/>
          </a:bodyPr>
          <a:lstStyle/>
          <a:p>
            <a:r>
              <a:rPr lang="en-US" dirty="0"/>
              <a:t>The number of odd degree vertices are 0.  So, so each connected graph is 1.  Total number of strokes to draw is 2.</a:t>
            </a:r>
          </a:p>
        </p:txBody>
      </p:sp>
    </p:spTree>
    <p:extLst>
      <p:ext uri="{BB962C8B-B14F-4D97-AF65-F5344CB8AC3E}">
        <p14:creationId xmlns:p14="http://schemas.microsoft.com/office/powerpoint/2010/main" val="32307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A5A3-52BC-6235-25D6-50C10A2E19D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2A48DA0F-1813-36D0-0596-7DB093241396}"/>
              </a:ext>
            </a:extLst>
          </p:cNvPr>
          <p:cNvSpPr>
            <a:spLocks noGrp="1"/>
          </p:cNvSpPr>
          <p:nvPr>
            <p:ph idx="1"/>
          </p:nvPr>
        </p:nvSpPr>
        <p:spPr/>
        <p:txBody>
          <a:bodyPr/>
          <a:lstStyle/>
          <a:p>
            <a:r>
              <a:rPr lang="en-US" dirty="0"/>
              <a:t>What are the least number of strokes to draw each of following images?</a:t>
            </a:r>
          </a:p>
        </p:txBody>
      </p:sp>
    </p:spTree>
    <p:extLst>
      <p:ext uri="{BB962C8B-B14F-4D97-AF65-F5344CB8AC3E}">
        <p14:creationId xmlns:p14="http://schemas.microsoft.com/office/powerpoint/2010/main" val="213696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FA2545-7EF2-CC9F-1CA1-95766C475449}"/>
              </a:ext>
            </a:extLst>
          </p:cNvPr>
          <p:cNvSpPr txBox="1"/>
          <p:nvPr/>
        </p:nvSpPr>
        <p:spPr>
          <a:xfrm>
            <a:off x="1164566" y="1009291"/>
            <a:ext cx="360996" cy="369332"/>
          </a:xfrm>
          <a:prstGeom prst="rect">
            <a:avLst/>
          </a:prstGeom>
          <a:noFill/>
        </p:spPr>
        <p:txBody>
          <a:bodyPr wrap="none" rtlCol="0">
            <a:spAutoFit/>
          </a:bodyPr>
          <a:lstStyle/>
          <a:p>
            <a:r>
              <a:rPr lang="en-US" dirty="0"/>
              <a:t>1)</a:t>
            </a:r>
          </a:p>
        </p:txBody>
      </p:sp>
      <p:sp>
        <p:nvSpPr>
          <p:cNvPr id="20" name="TextBox 19">
            <a:extLst>
              <a:ext uri="{FF2B5EF4-FFF2-40B4-BE49-F238E27FC236}">
                <a16:creationId xmlns:a16="http://schemas.microsoft.com/office/drawing/2014/main" id="{6E7747E7-2D41-6149-2A7F-FBD6428C7FDD}"/>
              </a:ext>
            </a:extLst>
          </p:cNvPr>
          <p:cNvSpPr txBox="1"/>
          <p:nvPr/>
        </p:nvSpPr>
        <p:spPr>
          <a:xfrm>
            <a:off x="1127606" y="3780960"/>
            <a:ext cx="360996" cy="369332"/>
          </a:xfrm>
          <a:prstGeom prst="rect">
            <a:avLst/>
          </a:prstGeom>
          <a:noFill/>
        </p:spPr>
        <p:txBody>
          <a:bodyPr wrap="none" rtlCol="0">
            <a:spAutoFit/>
          </a:bodyPr>
          <a:lstStyle/>
          <a:p>
            <a:r>
              <a:rPr lang="en-US" dirty="0"/>
              <a:t>2)</a:t>
            </a:r>
          </a:p>
        </p:txBody>
      </p:sp>
      <p:sp>
        <p:nvSpPr>
          <p:cNvPr id="35" name="TextBox 34">
            <a:extLst>
              <a:ext uri="{FF2B5EF4-FFF2-40B4-BE49-F238E27FC236}">
                <a16:creationId xmlns:a16="http://schemas.microsoft.com/office/drawing/2014/main" id="{BEA2B465-4D21-6520-F4E1-1898C086808A}"/>
              </a:ext>
            </a:extLst>
          </p:cNvPr>
          <p:cNvSpPr txBox="1"/>
          <p:nvPr/>
        </p:nvSpPr>
        <p:spPr>
          <a:xfrm>
            <a:off x="3801658" y="1009291"/>
            <a:ext cx="360996" cy="369332"/>
          </a:xfrm>
          <a:prstGeom prst="rect">
            <a:avLst/>
          </a:prstGeom>
          <a:noFill/>
        </p:spPr>
        <p:txBody>
          <a:bodyPr wrap="square" rtlCol="0">
            <a:spAutoFit/>
          </a:bodyPr>
          <a:lstStyle/>
          <a:p>
            <a:r>
              <a:rPr lang="en-US" dirty="0"/>
              <a:t>3)</a:t>
            </a:r>
          </a:p>
        </p:txBody>
      </p:sp>
      <p:sp>
        <p:nvSpPr>
          <p:cNvPr id="45" name="TextBox 44">
            <a:extLst>
              <a:ext uri="{FF2B5EF4-FFF2-40B4-BE49-F238E27FC236}">
                <a16:creationId xmlns:a16="http://schemas.microsoft.com/office/drawing/2014/main" id="{5B25A3BB-7907-E5A7-EA92-6662B893328C}"/>
              </a:ext>
            </a:extLst>
          </p:cNvPr>
          <p:cNvSpPr txBox="1"/>
          <p:nvPr/>
        </p:nvSpPr>
        <p:spPr>
          <a:xfrm>
            <a:off x="3757997" y="3761996"/>
            <a:ext cx="360996" cy="369332"/>
          </a:xfrm>
          <a:prstGeom prst="rect">
            <a:avLst/>
          </a:prstGeom>
          <a:noFill/>
        </p:spPr>
        <p:txBody>
          <a:bodyPr wrap="square" rtlCol="0">
            <a:spAutoFit/>
          </a:bodyPr>
          <a:lstStyle/>
          <a:p>
            <a:r>
              <a:rPr lang="en-US" dirty="0"/>
              <a:t>4)</a:t>
            </a:r>
          </a:p>
        </p:txBody>
      </p:sp>
      <p:grpSp>
        <p:nvGrpSpPr>
          <p:cNvPr id="12" name="Group 11">
            <a:extLst>
              <a:ext uri="{FF2B5EF4-FFF2-40B4-BE49-F238E27FC236}">
                <a16:creationId xmlns:a16="http://schemas.microsoft.com/office/drawing/2014/main" id="{22A9A826-3BE1-FCE4-1C19-3F3D47B03254}"/>
              </a:ext>
            </a:extLst>
          </p:cNvPr>
          <p:cNvGrpSpPr/>
          <p:nvPr/>
        </p:nvGrpSpPr>
        <p:grpSpPr>
          <a:xfrm>
            <a:off x="1743545" y="4043454"/>
            <a:ext cx="1524944" cy="1420071"/>
            <a:chOff x="1659811" y="2723449"/>
            <a:chExt cx="1524944" cy="1420071"/>
          </a:xfrm>
        </p:grpSpPr>
        <p:sp>
          <p:nvSpPr>
            <p:cNvPr id="4" name="Oval 3">
              <a:extLst>
                <a:ext uri="{FF2B5EF4-FFF2-40B4-BE49-F238E27FC236}">
                  <a16:creationId xmlns:a16="http://schemas.microsoft.com/office/drawing/2014/main" id="{C19DF314-6151-898A-73EC-B9DB2BB799AB}"/>
                </a:ext>
              </a:extLst>
            </p:cNvPr>
            <p:cNvSpPr/>
            <p:nvPr/>
          </p:nvSpPr>
          <p:spPr>
            <a:xfrm>
              <a:off x="2327258" y="2723449"/>
              <a:ext cx="225440" cy="70555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6B93360-80DB-5E19-11D6-90D1F98EB0B9}"/>
                </a:ext>
              </a:extLst>
            </p:cNvPr>
            <p:cNvSpPr/>
            <p:nvPr/>
          </p:nvSpPr>
          <p:spPr>
            <a:xfrm>
              <a:off x="2327258" y="3429000"/>
              <a:ext cx="225440" cy="71268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8628352-682C-425C-CE1E-54FA463BDF91}"/>
                </a:ext>
              </a:extLst>
            </p:cNvPr>
            <p:cNvSpPr/>
            <p:nvPr/>
          </p:nvSpPr>
          <p:spPr>
            <a:xfrm>
              <a:off x="2439978" y="3334630"/>
              <a:ext cx="744777" cy="188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C7398E3-8569-5D51-BF49-D99409BD7D55}"/>
                </a:ext>
              </a:extLst>
            </p:cNvPr>
            <p:cNvSpPr/>
            <p:nvPr/>
          </p:nvSpPr>
          <p:spPr>
            <a:xfrm>
              <a:off x="1659811" y="3334630"/>
              <a:ext cx="780166" cy="1887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3747EB7-4224-90E4-81C8-F8F32ECADF47}"/>
                </a:ext>
              </a:extLst>
            </p:cNvPr>
            <p:cNvSpPr/>
            <p:nvPr/>
          </p:nvSpPr>
          <p:spPr>
            <a:xfrm>
              <a:off x="1659812" y="2723449"/>
              <a:ext cx="1524943" cy="142007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A9A7069-6F39-1004-90A0-264008C77E81}"/>
                </a:ext>
              </a:extLst>
            </p:cNvPr>
            <p:cNvSpPr/>
            <p:nvPr/>
          </p:nvSpPr>
          <p:spPr>
            <a:xfrm>
              <a:off x="2031240" y="3096362"/>
              <a:ext cx="815747" cy="75964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DD631BE-6A50-E13A-8949-322935B26850}"/>
              </a:ext>
            </a:extLst>
          </p:cNvPr>
          <p:cNvGrpSpPr/>
          <p:nvPr/>
        </p:nvGrpSpPr>
        <p:grpSpPr>
          <a:xfrm>
            <a:off x="4319350" y="4106267"/>
            <a:ext cx="1225576" cy="1365124"/>
            <a:chOff x="7407441" y="3704564"/>
            <a:chExt cx="1225576" cy="1365124"/>
          </a:xfrm>
        </p:grpSpPr>
        <p:cxnSp>
          <p:nvCxnSpPr>
            <p:cNvPr id="49" name="Straight Connector 48">
              <a:extLst>
                <a:ext uri="{FF2B5EF4-FFF2-40B4-BE49-F238E27FC236}">
                  <a16:creationId xmlns:a16="http://schemas.microsoft.com/office/drawing/2014/main" id="{3ED5CC8D-E3EE-E3F5-55D0-7E93C22CFC0D}"/>
                </a:ext>
              </a:extLst>
            </p:cNvPr>
            <p:cNvCxnSpPr>
              <a:cxnSpLocks/>
            </p:cNvCxnSpPr>
            <p:nvPr/>
          </p:nvCxnSpPr>
          <p:spPr>
            <a:xfrm>
              <a:off x="7413817"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857CE3C-9BF6-64E3-DA3C-E8D43B9CEEE1}"/>
                </a:ext>
              </a:extLst>
            </p:cNvPr>
            <p:cNvCxnSpPr>
              <a:cxnSpLocks/>
            </p:cNvCxnSpPr>
            <p:nvPr/>
          </p:nvCxnSpPr>
          <p:spPr>
            <a:xfrm>
              <a:off x="7413817" y="5069688"/>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A0A1FC5-4F1E-9149-BAD6-A6892F0B9E41}"/>
                </a:ext>
              </a:extLst>
            </p:cNvPr>
            <p:cNvCxnSpPr>
              <a:cxnSpLocks/>
            </p:cNvCxnSpPr>
            <p:nvPr/>
          </p:nvCxnSpPr>
          <p:spPr>
            <a:xfrm>
              <a:off x="7407441" y="4044324"/>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A241FF2-783E-F0FB-BBB6-BDB4BE717A67}"/>
                </a:ext>
              </a:extLst>
            </p:cNvPr>
            <p:cNvCxnSpPr>
              <a:cxnSpLocks/>
            </p:cNvCxnSpPr>
            <p:nvPr/>
          </p:nvCxnSpPr>
          <p:spPr>
            <a:xfrm>
              <a:off x="7413817" y="4388931"/>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682C424-BB74-E1E2-FC92-41DE412F772B}"/>
                </a:ext>
              </a:extLst>
            </p:cNvPr>
            <p:cNvCxnSpPr>
              <a:cxnSpLocks/>
            </p:cNvCxnSpPr>
            <p:nvPr/>
          </p:nvCxnSpPr>
          <p:spPr>
            <a:xfrm>
              <a:off x="7413817" y="4757290"/>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0A2A1C2-E343-9E8E-FC96-34E9A8B18F39}"/>
                </a:ext>
              </a:extLst>
            </p:cNvPr>
            <p:cNvCxnSpPr>
              <a:cxnSpLocks/>
            </p:cNvCxnSpPr>
            <p:nvPr/>
          </p:nvCxnSpPr>
          <p:spPr>
            <a:xfrm>
              <a:off x="7407441" y="3704564"/>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3A4160-A0E5-AC65-AE75-638A8DCC164C}"/>
                </a:ext>
              </a:extLst>
            </p:cNvPr>
            <p:cNvCxnSpPr>
              <a:cxnSpLocks/>
            </p:cNvCxnSpPr>
            <p:nvPr/>
          </p:nvCxnSpPr>
          <p:spPr>
            <a:xfrm>
              <a:off x="7727805"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EA193CC-E48D-FF92-67B8-9FDAFB00CB6E}"/>
                </a:ext>
              </a:extLst>
            </p:cNvPr>
            <p:cNvCxnSpPr>
              <a:cxnSpLocks/>
            </p:cNvCxnSpPr>
            <p:nvPr/>
          </p:nvCxnSpPr>
          <p:spPr>
            <a:xfrm>
              <a:off x="8023417"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22F05-4A01-D26D-84EE-054982F58F08}"/>
                </a:ext>
              </a:extLst>
            </p:cNvPr>
            <p:cNvCxnSpPr>
              <a:cxnSpLocks/>
            </p:cNvCxnSpPr>
            <p:nvPr/>
          </p:nvCxnSpPr>
          <p:spPr>
            <a:xfrm>
              <a:off x="8340580"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6A9EE98-A658-9C8A-2855-E8F58A6F2A52}"/>
                </a:ext>
              </a:extLst>
            </p:cNvPr>
            <p:cNvCxnSpPr>
              <a:cxnSpLocks/>
            </p:cNvCxnSpPr>
            <p:nvPr/>
          </p:nvCxnSpPr>
          <p:spPr>
            <a:xfrm>
              <a:off x="8626641" y="3704564"/>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6A175F9-9107-7B4A-FBA6-0E0DEC884389}"/>
              </a:ext>
            </a:extLst>
          </p:cNvPr>
          <p:cNvGrpSpPr/>
          <p:nvPr/>
        </p:nvGrpSpPr>
        <p:grpSpPr>
          <a:xfrm>
            <a:off x="1699414" y="1327618"/>
            <a:ext cx="1231307" cy="1365124"/>
            <a:chOff x="2037182" y="869971"/>
            <a:chExt cx="1231307" cy="1365124"/>
          </a:xfrm>
        </p:grpSpPr>
        <p:cxnSp>
          <p:nvCxnSpPr>
            <p:cNvPr id="38" name="Straight Connector 37">
              <a:extLst>
                <a:ext uri="{FF2B5EF4-FFF2-40B4-BE49-F238E27FC236}">
                  <a16:creationId xmlns:a16="http://schemas.microsoft.com/office/drawing/2014/main" id="{673426F7-6295-4C7D-FE37-B80F4A6E0D78}"/>
                </a:ext>
              </a:extLst>
            </p:cNvPr>
            <p:cNvCxnSpPr>
              <a:cxnSpLocks/>
            </p:cNvCxnSpPr>
            <p:nvPr/>
          </p:nvCxnSpPr>
          <p:spPr>
            <a:xfrm>
              <a:off x="2037182" y="1333811"/>
              <a:ext cx="0" cy="3761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4241E6-926D-BCB5-65C3-31EF22AA47B5}"/>
                </a:ext>
              </a:extLst>
            </p:cNvPr>
            <p:cNvCxnSpPr>
              <a:cxnSpLocks/>
            </p:cNvCxnSpPr>
            <p:nvPr/>
          </p:nvCxnSpPr>
          <p:spPr>
            <a:xfrm>
              <a:off x="2489593" y="2235095"/>
              <a:ext cx="29972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6A8342-1547-76A9-67CD-9F00E9DDA146}"/>
                </a:ext>
              </a:extLst>
            </p:cNvPr>
            <p:cNvCxnSpPr>
              <a:cxnSpLocks/>
            </p:cNvCxnSpPr>
            <p:nvPr/>
          </p:nvCxnSpPr>
          <p:spPr>
            <a:xfrm>
              <a:off x="2037182" y="1333811"/>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8035615-AF38-7949-24C1-992FD1CB82CA}"/>
                </a:ext>
              </a:extLst>
            </p:cNvPr>
            <p:cNvCxnSpPr>
              <a:cxnSpLocks/>
            </p:cNvCxnSpPr>
            <p:nvPr/>
          </p:nvCxnSpPr>
          <p:spPr>
            <a:xfrm>
              <a:off x="2049289" y="1709972"/>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C7A902-A3DF-63F8-A5F2-F0F210D5D2CC}"/>
                </a:ext>
              </a:extLst>
            </p:cNvPr>
            <p:cNvCxnSpPr>
              <a:cxnSpLocks/>
            </p:cNvCxnSpPr>
            <p:nvPr/>
          </p:nvCxnSpPr>
          <p:spPr>
            <a:xfrm>
              <a:off x="2489593" y="869971"/>
              <a:ext cx="29972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0D7420-9F7C-8343-15D4-A63A496B84CB}"/>
                </a:ext>
              </a:extLst>
            </p:cNvPr>
            <p:cNvCxnSpPr>
              <a:cxnSpLocks/>
            </p:cNvCxnSpPr>
            <p:nvPr/>
          </p:nvCxnSpPr>
          <p:spPr>
            <a:xfrm>
              <a:off x="2489593" y="869971"/>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B8DE11-4661-3C11-3C78-6324CD22B95B}"/>
                </a:ext>
              </a:extLst>
            </p:cNvPr>
            <p:cNvCxnSpPr>
              <a:cxnSpLocks/>
            </p:cNvCxnSpPr>
            <p:nvPr/>
          </p:nvCxnSpPr>
          <p:spPr>
            <a:xfrm>
              <a:off x="2789320" y="869971"/>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BD50B72-CAB9-17D0-70B2-8B4D9715968F}"/>
                </a:ext>
              </a:extLst>
            </p:cNvPr>
            <p:cNvCxnSpPr>
              <a:cxnSpLocks/>
            </p:cNvCxnSpPr>
            <p:nvPr/>
          </p:nvCxnSpPr>
          <p:spPr>
            <a:xfrm>
              <a:off x="3250006" y="1333811"/>
              <a:ext cx="0" cy="3761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ADA1FA38-F4B8-B05C-616C-D5E1DCF10570}"/>
              </a:ext>
            </a:extLst>
          </p:cNvPr>
          <p:cNvGrpSpPr/>
          <p:nvPr/>
        </p:nvGrpSpPr>
        <p:grpSpPr>
          <a:xfrm>
            <a:off x="4387005" y="1333811"/>
            <a:ext cx="1219200" cy="1365124"/>
            <a:chOff x="4462381" y="824625"/>
            <a:chExt cx="1219200" cy="1365124"/>
          </a:xfrm>
        </p:grpSpPr>
        <p:cxnSp>
          <p:nvCxnSpPr>
            <p:cNvPr id="77" name="Straight Connector 76">
              <a:extLst>
                <a:ext uri="{FF2B5EF4-FFF2-40B4-BE49-F238E27FC236}">
                  <a16:creationId xmlns:a16="http://schemas.microsoft.com/office/drawing/2014/main" id="{EE7A7687-91EA-699B-EB0F-6850D6420561}"/>
                </a:ext>
              </a:extLst>
            </p:cNvPr>
            <p:cNvCxnSpPr>
              <a:cxnSpLocks/>
            </p:cNvCxnSpPr>
            <p:nvPr/>
          </p:nvCxnSpPr>
          <p:spPr>
            <a:xfrm>
              <a:off x="4468757" y="824625"/>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4D4E2DC-6639-314B-C793-F18A06CA479A}"/>
                </a:ext>
              </a:extLst>
            </p:cNvPr>
            <p:cNvCxnSpPr>
              <a:cxnSpLocks/>
            </p:cNvCxnSpPr>
            <p:nvPr/>
          </p:nvCxnSpPr>
          <p:spPr>
            <a:xfrm>
              <a:off x="4468757" y="2189749"/>
              <a:ext cx="3139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E28F5D-4F0D-D590-806C-751AC3DE3210}"/>
                </a:ext>
              </a:extLst>
            </p:cNvPr>
            <p:cNvCxnSpPr>
              <a:cxnSpLocks/>
            </p:cNvCxnSpPr>
            <p:nvPr/>
          </p:nvCxnSpPr>
          <p:spPr>
            <a:xfrm>
              <a:off x="4462381" y="1164385"/>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0F3F837-DA36-2D55-7411-59341915EFF6}"/>
                </a:ext>
              </a:extLst>
            </p:cNvPr>
            <p:cNvCxnSpPr>
              <a:cxnSpLocks/>
            </p:cNvCxnSpPr>
            <p:nvPr/>
          </p:nvCxnSpPr>
          <p:spPr>
            <a:xfrm>
              <a:off x="4468757" y="1508992"/>
              <a:ext cx="9267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45F024F-A0BE-D95A-69E3-E3C4F0EB4B28}"/>
                </a:ext>
              </a:extLst>
            </p:cNvPr>
            <p:cNvCxnSpPr>
              <a:cxnSpLocks/>
            </p:cNvCxnSpPr>
            <p:nvPr/>
          </p:nvCxnSpPr>
          <p:spPr>
            <a:xfrm>
              <a:off x="4468757" y="1877351"/>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A7C6D12-B64A-F618-D03E-B9E90061B316}"/>
                </a:ext>
              </a:extLst>
            </p:cNvPr>
            <p:cNvCxnSpPr>
              <a:cxnSpLocks/>
            </p:cNvCxnSpPr>
            <p:nvPr/>
          </p:nvCxnSpPr>
          <p:spPr>
            <a:xfrm>
              <a:off x="4462381" y="824625"/>
              <a:ext cx="1219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1518DB4-DCF3-10F2-1380-8548569040F4}"/>
                </a:ext>
              </a:extLst>
            </p:cNvPr>
            <p:cNvCxnSpPr>
              <a:cxnSpLocks/>
            </p:cNvCxnSpPr>
            <p:nvPr/>
          </p:nvCxnSpPr>
          <p:spPr>
            <a:xfrm>
              <a:off x="4782745" y="824625"/>
              <a:ext cx="0" cy="13651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0859FC-9DAF-4BC6-D959-4B8A77E4E0E2}"/>
                </a:ext>
              </a:extLst>
            </p:cNvPr>
            <p:cNvCxnSpPr>
              <a:cxnSpLocks/>
            </p:cNvCxnSpPr>
            <p:nvPr/>
          </p:nvCxnSpPr>
          <p:spPr>
            <a:xfrm>
              <a:off x="5078357" y="824625"/>
              <a:ext cx="0" cy="1052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475D75-EF89-BC1B-3B44-BCAC105EC3B7}"/>
                </a:ext>
              </a:extLst>
            </p:cNvPr>
            <p:cNvCxnSpPr>
              <a:cxnSpLocks/>
            </p:cNvCxnSpPr>
            <p:nvPr/>
          </p:nvCxnSpPr>
          <p:spPr>
            <a:xfrm>
              <a:off x="5395520" y="824625"/>
              <a:ext cx="0" cy="6825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7B2DE6E-8ECE-4F90-9695-A1BB82613DED}"/>
                </a:ext>
              </a:extLst>
            </p:cNvPr>
            <p:cNvCxnSpPr>
              <a:cxnSpLocks/>
            </p:cNvCxnSpPr>
            <p:nvPr/>
          </p:nvCxnSpPr>
          <p:spPr>
            <a:xfrm>
              <a:off x="5681581" y="824625"/>
              <a:ext cx="0" cy="3397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TextBox 104">
            <a:extLst>
              <a:ext uri="{FF2B5EF4-FFF2-40B4-BE49-F238E27FC236}">
                <a16:creationId xmlns:a16="http://schemas.microsoft.com/office/drawing/2014/main" id="{77605AE6-51DD-9797-B7D9-B3C2DE08CEB3}"/>
              </a:ext>
            </a:extLst>
          </p:cNvPr>
          <p:cNvSpPr txBox="1"/>
          <p:nvPr/>
        </p:nvSpPr>
        <p:spPr>
          <a:xfrm>
            <a:off x="7123636" y="1009291"/>
            <a:ext cx="360996" cy="369332"/>
          </a:xfrm>
          <a:prstGeom prst="rect">
            <a:avLst/>
          </a:prstGeom>
          <a:noFill/>
        </p:spPr>
        <p:txBody>
          <a:bodyPr wrap="square" rtlCol="0">
            <a:spAutoFit/>
          </a:bodyPr>
          <a:lstStyle/>
          <a:p>
            <a:r>
              <a:rPr lang="en-US" dirty="0"/>
              <a:t>5)</a:t>
            </a:r>
          </a:p>
        </p:txBody>
      </p:sp>
      <p:grpSp>
        <p:nvGrpSpPr>
          <p:cNvPr id="114" name="Group 113">
            <a:extLst>
              <a:ext uri="{FF2B5EF4-FFF2-40B4-BE49-F238E27FC236}">
                <a16:creationId xmlns:a16="http://schemas.microsoft.com/office/drawing/2014/main" id="{B66CC868-EFD0-39AC-E20B-69DEC458924E}"/>
              </a:ext>
            </a:extLst>
          </p:cNvPr>
          <p:cNvGrpSpPr/>
          <p:nvPr/>
        </p:nvGrpSpPr>
        <p:grpSpPr>
          <a:xfrm>
            <a:off x="8111675" y="1135645"/>
            <a:ext cx="1628773" cy="1449057"/>
            <a:chOff x="8111675" y="1135645"/>
            <a:chExt cx="1628773" cy="1449057"/>
          </a:xfrm>
        </p:grpSpPr>
        <p:sp>
          <p:nvSpPr>
            <p:cNvPr id="106" name="Oval 105">
              <a:extLst>
                <a:ext uri="{FF2B5EF4-FFF2-40B4-BE49-F238E27FC236}">
                  <a16:creationId xmlns:a16="http://schemas.microsoft.com/office/drawing/2014/main" id="{70097203-A0D5-0F9F-F60C-F3A30F88DA74}"/>
                </a:ext>
              </a:extLst>
            </p:cNvPr>
            <p:cNvSpPr/>
            <p:nvPr/>
          </p:nvSpPr>
          <p:spPr>
            <a:xfrm>
              <a:off x="8111675" y="1135645"/>
              <a:ext cx="1628773" cy="1449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9AB9D9C1-E41C-4F59-470C-1167C85881AC}"/>
                </a:ext>
              </a:extLst>
            </p:cNvPr>
            <p:cNvCxnSpPr>
              <a:cxnSpLocks/>
            </p:cNvCxnSpPr>
            <p:nvPr/>
          </p:nvCxnSpPr>
          <p:spPr>
            <a:xfrm>
              <a:off x="8201025" y="2584702"/>
              <a:ext cx="153942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TextBox 111">
            <a:extLst>
              <a:ext uri="{FF2B5EF4-FFF2-40B4-BE49-F238E27FC236}">
                <a16:creationId xmlns:a16="http://schemas.microsoft.com/office/drawing/2014/main" id="{65E97C21-6C1D-EF87-DB0E-80C6E49BB133}"/>
              </a:ext>
            </a:extLst>
          </p:cNvPr>
          <p:cNvSpPr txBox="1"/>
          <p:nvPr/>
        </p:nvSpPr>
        <p:spPr>
          <a:xfrm>
            <a:off x="7123636" y="3736935"/>
            <a:ext cx="360996" cy="369332"/>
          </a:xfrm>
          <a:prstGeom prst="rect">
            <a:avLst/>
          </a:prstGeom>
          <a:noFill/>
        </p:spPr>
        <p:txBody>
          <a:bodyPr wrap="square" rtlCol="0">
            <a:spAutoFit/>
          </a:bodyPr>
          <a:lstStyle/>
          <a:p>
            <a:r>
              <a:rPr lang="en-US" dirty="0"/>
              <a:t>6)</a:t>
            </a:r>
          </a:p>
        </p:txBody>
      </p:sp>
      <p:grpSp>
        <p:nvGrpSpPr>
          <p:cNvPr id="126" name="Group 125">
            <a:extLst>
              <a:ext uri="{FF2B5EF4-FFF2-40B4-BE49-F238E27FC236}">
                <a16:creationId xmlns:a16="http://schemas.microsoft.com/office/drawing/2014/main" id="{5AD80CD5-B729-FA08-D183-C318EC31FEAC}"/>
              </a:ext>
            </a:extLst>
          </p:cNvPr>
          <p:cNvGrpSpPr/>
          <p:nvPr/>
        </p:nvGrpSpPr>
        <p:grpSpPr>
          <a:xfrm>
            <a:off x="8067834" y="3671597"/>
            <a:ext cx="1781016" cy="1743086"/>
            <a:chOff x="8067834" y="3671597"/>
            <a:chExt cx="1781016" cy="1743086"/>
          </a:xfrm>
        </p:grpSpPr>
        <p:sp>
          <p:nvSpPr>
            <p:cNvPr id="113" name="Oval 112">
              <a:extLst>
                <a:ext uri="{FF2B5EF4-FFF2-40B4-BE49-F238E27FC236}">
                  <a16:creationId xmlns:a16="http://schemas.microsoft.com/office/drawing/2014/main" id="{CA93137E-CE11-F7C9-F37E-2F2C06BBFDBD}"/>
                </a:ext>
              </a:extLst>
            </p:cNvPr>
            <p:cNvSpPr/>
            <p:nvPr/>
          </p:nvSpPr>
          <p:spPr>
            <a:xfrm>
              <a:off x="8152235" y="3965626"/>
              <a:ext cx="1628773" cy="1449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A8CC1A5-C54E-974B-8330-ECA08ACC464E}"/>
                </a:ext>
              </a:extLst>
            </p:cNvPr>
            <p:cNvSpPr/>
            <p:nvPr/>
          </p:nvSpPr>
          <p:spPr>
            <a:xfrm>
              <a:off x="9311601" y="3671597"/>
              <a:ext cx="537249" cy="4779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F30E4AA-FFD3-A79F-15AD-3E653BF6363C}"/>
                </a:ext>
              </a:extLst>
            </p:cNvPr>
            <p:cNvSpPr/>
            <p:nvPr/>
          </p:nvSpPr>
          <p:spPr>
            <a:xfrm>
              <a:off x="8067834" y="3682616"/>
              <a:ext cx="537249" cy="47796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9FFA165E-B670-2D31-39BF-B92901FAB748}"/>
                </a:ext>
              </a:extLst>
            </p:cNvPr>
            <p:cNvSpPr/>
            <p:nvPr/>
          </p:nvSpPr>
          <p:spPr>
            <a:xfrm>
              <a:off x="9159833" y="4293110"/>
              <a:ext cx="231817" cy="20623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436B3E0F-E2B7-A984-CAD0-81C7BC214EBF}"/>
                </a:ext>
              </a:extLst>
            </p:cNvPr>
            <p:cNvSpPr/>
            <p:nvPr/>
          </p:nvSpPr>
          <p:spPr>
            <a:xfrm>
              <a:off x="8636495" y="4293110"/>
              <a:ext cx="231817" cy="20623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C554B121-8691-B010-327E-4DCEBD0F9356}"/>
                </a:ext>
              </a:extLst>
            </p:cNvPr>
            <p:cNvSpPr/>
            <p:nvPr/>
          </p:nvSpPr>
          <p:spPr>
            <a:xfrm>
              <a:off x="8752403" y="4655443"/>
              <a:ext cx="443289" cy="39437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8F547007-F43A-0DA1-59AF-6B72B2EA6DAB}"/>
                </a:ext>
              </a:extLst>
            </p:cNvPr>
            <p:cNvSpPr/>
            <p:nvPr/>
          </p:nvSpPr>
          <p:spPr>
            <a:xfrm>
              <a:off x="9012734" y="4766787"/>
              <a:ext cx="115570" cy="10281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7400AC2-65CE-A443-2F4D-BDB4B5EB0263}"/>
                </a:ext>
              </a:extLst>
            </p:cNvPr>
            <p:cNvSpPr/>
            <p:nvPr/>
          </p:nvSpPr>
          <p:spPr>
            <a:xfrm>
              <a:off x="8812763" y="4766787"/>
              <a:ext cx="115570" cy="10281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FF0E62DF-861E-F64B-3C5D-6DF6168582CF}"/>
                </a:ext>
              </a:extLst>
            </p:cNvPr>
            <p:cNvSpPr/>
            <p:nvPr/>
          </p:nvSpPr>
          <p:spPr>
            <a:xfrm>
              <a:off x="9196031" y="4374232"/>
              <a:ext cx="115570" cy="10281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22AC4EE-37E4-4A58-A969-0AFDA2823CA6}"/>
                </a:ext>
              </a:extLst>
            </p:cNvPr>
            <p:cNvSpPr/>
            <p:nvPr/>
          </p:nvSpPr>
          <p:spPr>
            <a:xfrm>
              <a:off x="8723043" y="4380959"/>
              <a:ext cx="115570" cy="10281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118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TotalTime>
  <Words>129</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Background</vt:lpstr>
      <vt:lpstr>Euler’s Theorem</vt:lpstr>
      <vt:lpstr>Examples</vt:lpstr>
      <vt:lpstr>Problems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dc:title>
  <dc:creator>Heng Yuan</dc:creator>
  <cp:lastModifiedBy>Heng Yuan</cp:lastModifiedBy>
  <cp:revision>61</cp:revision>
  <dcterms:created xsi:type="dcterms:W3CDTF">2023-03-20T06:27:19Z</dcterms:created>
  <dcterms:modified xsi:type="dcterms:W3CDTF">2023-03-31T02:41:38Z</dcterms:modified>
</cp:coreProperties>
</file>