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handoutMasterIdLst>
    <p:handoutMasterId r:id="rId28"/>
  </p:handoutMasterIdLst>
  <p:sldIdLst>
    <p:sldId id="390" r:id="rId2"/>
    <p:sldId id="381" r:id="rId3"/>
    <p:sldId id="462" r:id="rId4"/>
    <p:sldId id="415" r:id="rId5"/>
    <p:sldId id="330" r:id="rId6"/>
    <p:sldId id="446" r:id="rId7"/>
    <p:sldId id="412" r:id="rId8"/>
    <p:sldId id="393" r:id="rId9"/>
    <p:sldId id="403" r:id="rId10"/>
    <p:sldId id="451" r:id="rId11"/>
    <p:sldId id="452" r:id="rId12"/>
    <p:sldId id="456" r:id="rId13"/>
    <p:sldId id="457" r:id="rId14"/>
    <p:sldId id="458" r:id="rId15"/>
    <p:sldId id="459" r:id="rId16"/>
    <p:sldId id="460" r:id="rId17"/>
    <p:sldId id="461" r:id="rId18"/>
    <p:sldId id="447" r:id="rId19"/>
    <p:sldId id="448" r:id="rId20"/>
    <p:sldId id="463" r:id="rId21"/>
    <p:sldId id="454" r:id="rId22"/>
    <p:sldId id="438" r:id="rId23"/>
    <p:sldId id="437" r:id="rId24"/>
    <p:sldId id="328" r:id="rId25"/>
    <p:sldId id="402"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bona Bejler." initials="VB" lastIdx="3" clrIdx="0">
    <p:extLst/>
  </p:cmAuthor>
  <p:cmAuthor id="2" name="Samson, Shirley  - NASS" initials="SS-N" lastIdx="1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26" autoAdjust="0"/>
    <p:restoredTop sz="74641" autoAdjust="0"/>
  </p:normalViewPr>
  <p:slideViewPr>
    <p:cSldViewPr snapToGrid="0">
      <p:cViewPr varScale="1">
        <p:scale>
          <a:sx n="85" d="100"/>
          <a:sy n="85" d="100"/>
        </p:scale>
        <p:origin x="120" y="14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2A682F0-1548-4FF6-9323-5F3D7539852B}" type="datetimeFigureOut">
              <a:rPr lang="en-US" smtClean="0"/>
              <a:pPr/>
              <a:t>10/22/2018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r>
              <a:rPr lang="en-US" smtClean="0"/>
              <a:t>%: percent of the population</a:t>
            </a: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BFA72DFB-9BC4-4A26-8F48-9E7948F59E0D}" type="slidenum">
              <a:rPr lang="en-US" smtClean="0"/>
              <a:pPr/>
              <a:t>‹#›</a:t>
            </a:fld>
            <a:endParaRPr lang="en-US"/>
          </a:p>
        </p:txBody>
      </p:sp>
    </p:spTree>
    <p:extLst>
      <p:ext uri="{BB962C8B-B14F-4D97-AF65-F5344CB8AC3E}">
        <p14:creationId xmlns:p14="http://schemas.microsoft.com/office/powerpoint/2010/main" val="34538732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FBAA747-44B4-4EAF-9399-FC8A5B86BCC9}" type="datetimeFigureOut">
              <a:rPr lang="en-US" smtClean="0"/>
              <a:pPr/>
              <a:t>10/22/2018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r>
              <a:rPr lang="en-US" smtClean="0"/>
              <a:t>%: percent of the population</a:t>
            </a:r>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69E7736-CB4F-4588-B6D9-7F2B98ECEC75}" type="slidenum">
              <a:rPr lang="en-US" smtClean="0"/>
              <a:pPr/>
              <a:t>‹#›</a:t>
            </a:fld>
            <a:endParaRPr lang="en-US"/>
          </a:p>
        </p:txBody>
      </p:sp>
    </p:spTree>
    <p:extLst>
      <p:ext uri="{BB962C8B-B14F-4D97-AF65-F5344CB8AC3E}">
        <p14:creationId xmlns:p14="http://schemas.microsoft.com/office/powerpoint/2010/main" val="189570429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plyr.tidyverse.org/reference/mutate.html" TargetMode="External"/><Relationship Id="rId7" Type="http://schemas.openxmlformats.org/officeDocument/2006/relationships/hyperlink" Target="https://dplyr.tidyverse.org/reference/arrange.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plyr.tidyverse.org/reference/summarise.html" TargetMode="External"/><Relationship Id="rId5" Type="http://schemas.openxmlformats.org/officeDocument/2006/relationships/hyperlink" Target="https://dplyr.tidyverse.org/reference/filter.html" TargetMode="External"/><Relationship Id="rId4" Type="http://schemas.openxmlformats.org/officeDocument/2006/relationships/hyperlink" Target="https://dplyr.tidyverse.org/reference/select.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opula_(probability_theory)#Gaussian_copul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my name is Yijun Wei and I would like to acknowledge my co-</a:t>
            </a:r>
            <a:r>
              <a:rPr lang="en-US" dirty="0" err="1" smtClean="0"/>
              <a:t>auther</a:t>
            </a:r>
            <a:r>
              <a:rPr lang="en-US" dirty="0" smtClean="0"/>
              <a:t> Luca </a:t>
            </a:r>
            <a:r>
              <a:rPr lang="en-US" dirty="0" err="1" smtClean="0"/>
              <a:t>Sartore</a:t>
            </a:r>
            <a:r>
              <a:rPr lang="en-US" dirty="0" smtClean="0"/>
              <a:t> and </a:t>
            </a:r>
            <a:r>
              <a:rPr lang="en-US" sz="1200" b="1" dirty="0" smtClean="0"/>
              <a:t>Nell </a:t>
            </a:r>
            <a:r>
              <a:rPr lang="en-US" sz="1200" b="1" dirty="0" err="1" smtClean="0"/>
              <a:t>Sedransk</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a:t>
            </a:fld>
            <a:endParaRPr lang="en-US"/>
          </a:p>
        </p:txBody>
      </p:sp>
    </p:spTree>
    <p:extLst>
      <p:ext uri="{BB962C8B-B14F-4D97-AF65-F5344CB8AC3E}">
        <p14:creationId xmlns:p14="http://schemas.microsoft.com/office/powerpoint/2010/main" val="58367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packages are going to be introduced,</a:t>
            </a:r>
            <a:r>
              <a:rPr lang="en-US" baseline="0" dirty="0" smtClean="0"/>
              <a:t> </a:t>
            </a:r>
            <a:r>
              <a:rPr lang="en-US" dirty="0" err="1" smtClean="0"/>
              <a:t>Dplyr</a:t>
            </a:r>
            <a:r>
              <a:rPr lang="en-US" dirty="0" smtClean="0"/>
              <a:t> and ggplot2. </a:t>
            </a:r>
            <a:r>
              <a:rPr lang="en-US" dirty="0" err="1" smtClean="0"/>
              <a:t>Dplyr</a:t>
            </a:r>
            <a:r>
              <a:rPr lang="en-US" dirty="0" smtClean="0"/>
              <a:t> is mainly used for data processing and ggplot2 is</a:t>
            </a:r>
            <a:r>
              <a:rPr lang="en-US" baseline="0" dirty="0" smtClean="0"/>
              <a:t> mainly used for data visualization. </a:t>
            </a:r>
            <a:r>
              <a:rPr lang="en-US" baseline="0" dirty="0" err="1" smtClean="0"/>
              <a:t>dplyr</a:t>
            </a:r>
            <a:r>
              <a:rPr lang="en-US" dirty="0" smtClean="0"/>
              <a:t> is a powerful R-package to transform and summarize tabular data with rows and columns,</a:t>
            </a:r>
            <a:r>
              <a:rPr lang="en-US" baseline="0" dirty="0" smtClean="0"/>
              <a:t> </a:t>
            </a:r>
            <a:r>
              <a:rPr lang="en-US" dirty="0" smtClean="0"/>
              <a:t>contains a set of functions (or “verbs”) that perform common data manipulation operations such as filtering for rows, selecting specific columns, re-ordering rows, adding new columns and summarizing data.</a:t>
            </a:r>
            <a:r>
              <a:rPr lang="en-US" dirty="0" smtClean="0">
                <a:latin typeface="Arial" panose="020B0604020202020204" pitchFamily="34" charset="0"/>
                <a:cs typeface="Arial" panose="020B0604020202020204" pitchFamily="34" charset="0"/>
              </a:rPr>
              <a:t> Create Elegant Data </a:t>
            </a:r>
            <a:r>
              <a:rPr lang="en-US" dirty="0" err="1" smtClean="0">
                <a:latin typeface="Arial" panose="020B0604020202020204" pitchFamily="34" charset="0"/>
                <a:cs typeface="Arial" panose="020B0604020202020204" pitchFamily="34" charset="0"/>
              </a:rPr>
              <a:t>Visualisations</a:t>
            </a:r>
            <a:r>
              <a:rPr lang="en-US" dirty="0" smtClean="0">
                <a:latin typeface="Arial" panose="020B0604020202020204" pitchFamily="34" charset="0"/>
                <a:cs typeface="Arial" panose="020B0604020202020204" pitchFamily="34" charset="0"/>
              </a:rPr>
              <a:t> Using the Grammar of Graphics (ggplot2)</a:t>
            </a:r>
          </a:p>
          <a:p>
            <a:pPr lvl="1"/>
            <a:r>
              <a:rPr lang="en-US" dirty="0" smtClean="0">
                <a:latin typeface="Arial" panose="020B0604020202020204" pitchFamily="34" charset="0"/>
                <a:cs typeface="Arial" panose="020B0604020202020204" pitchFamily="34" charset="0"/>
              </a:rPr>
              <a:t>R-package used for data visualization</a:t>
            </a:r>
          </a:p>
          <a:p>
            <a:pPr lvl="1"/>
            <a:r>
              <a:rPr lang="en-US" dirty="0" smtClean="0">
                <a:latin typeface="Arial" panose="020B0604020202020204" pitchFamily="34" charset="0"/>
                <a:cs typeface="Arial" panose="020B0604020202020204" pitchFamily="34" charset="0"/>
              </a:rPr>
              <a:t>ggplot2 is the graphic version of </a:t>
            </a:r>
            <a:r>
              <a:rPr lang="en-US" dirty="0" err="1" smtClean="0">
                <a:latin typeface="Arial" panose="020B0604020202020204" pitchFamily="34" charset="0"/>
                <a:cs typeface="Arial" panose="020B0604020202020204" pitchFamily="34" charset="0"/>
              </a:rPr>
              <a:t>dplyr</a:t>
            </a:r>
            <a:endParaRPr lang="en-US" dirty="0" smtClean="0">
              <a:latin typeface="Arial" panose="020B0604020202020204" pitchFamily="34" charset="0"/>
              <a:cs typeface="Arial" panose="020B0604020202020204" pitchFamily="34" charset="0"/>
            </a:endParaRPr>
          </a:p>
          <a:p>
            <a:pPr lvl="1"/>
            <a:r>
              <a:rPr lang="en-US" altLang="en-US" dirty="0" smtClean="0">
                <a:latin typeface="Arial" panose="020B0604020202020204" pitchFamily="34" charset="0"/>
                <a:cs typeface="Arial" panose="020B0604020202020204" pitchFamily="34" charset="0"/>
              </a:rPr>
              <a:t>consistent underlying grammar of </a:t>
            </a:r>
            <a:r>
              <a:rPr lang="en-US" altLang="en-US" dirty="0" err="1" smtClean="0">
                <a:latin typeface="Arial" panose="020B0604020202020204" pitchFamily="34" charset="0"/>
                <a:cs typeface="Arial" panose="020B0604020202020204" pitchFamily="34" charset="0"/>
              </a:rPr>
              <a:t>graphis</a:t>
            </a:r>
            <a:r>
              <a:rPr lang="en-US" altLang="en-US" sz="1800" dirty="0" smtClean="0">
                <a:latin typeface="Arial" panose="020B0604020202020204" pitchFamily="34" charset="0"/>
                <a:cs typeface="Arial" panose="020B0604020202020204" pitchFamily="34" charset="0"/>
              </a:rPr>
              <a:t> </a:t>
            </a:r>
            <a:endParaRPr lang="en-US" altLang="en-US" sz="48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plot specification at a high level of abstraction</a:t>
            </a:r>
          </a:p>
          <a:p>
            <a:pPr lvl="1"/>
            <a:r>
              <a:rPr lang="en-US" dirty="0" smtClean="0">
                <a:latin typeface="Arial" panose="020B0604020202020204" pitchFamily="34" charset="0"/>
                <a:cs typeface="Arial" panose="020B0604020202020204" pitchFamily="34" charset="0"/>
              </a:rPr>
              <a:t>very flexible and elegant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ail"/>
                <a:cs typeface="Arial" panose="020B0604020202020204" pitchFamily="34" charset="0"/>
              </a:rPr>
              <a:t>A subset of the Census of Agriculture dataset are used to evaluate </a:t>
            </a:r>
            <a:r>
              <a:rPr lang="en-US" dirty="0" err="1" smtClean="0">
                <a:latin typeface="Arail"/>
                <a:cs typeface="Arial" panose="020B0604020202020204" pitchFamily="34" charset="0"/>
              </a:rPr>
              <a:t>dplyr</a:t>
            </a:r>
            <a:r>
              <a:rPr lang="en-US" dirty="0" smtClean="0">
                <a:latin typeface="Arail"/>
                <a:cs typeface="Arial" panose="020B0604020202020204" pitchFamily="34" charset="0"/>
              </a:rPr>
              <a:t> and ggplot2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10</a:t>
            </a:fld>
            <a:endParaRPr lang="en-US"/>
          </a:p>
        </p:txBody>
      </p:sp>
    </p:spTree>
    <p:extLst>
      <p:ext uri="{BB962C8B-B14F-4D97-AF65-F5344CB8AC3E}">
        <p14:creationId xmlns:p14="http://schemas.microsoft.com/office/powerpoint/2010/main" val="377586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mutate()</a:t>
            </a:r>
            <a:r>
              <a:rPr lang="en-US" sz="1200" b="0" i="0" kern="1200" dirty="0" smtClean="0">
                <a:solidFill>
                  <a:schemeClr val="tx1"/>
                </a:solidFill>
                <a:effectLst/>
                <a:latin typeface="+mn-lt"/>
                <a:ea typeface="+mn-ea"/>
                <a:cs typeface="+mn-cs"/>
              </a:rPr>
              <a:t> adds new variables that are functions of existing variables</a:t>
            </a:r>
          </a:p>
          <a:p>
            <a:r>
              <a:rPr lang="en-US" sz="1200" b="0" i="0" u="none" strike="noStrike" kern="1200" dirty="0" smtClean="0">
                <a:solidFill>
                  <a:schemeClr val="tx1"/>
                </a:solidFill>
                <a:effectLst/>
                <a:latin typeface="+mn-lt"/>
                <a:ea typeface="+mn-ea"/>
                <a:cs typeface="+mn-cs"/>
                <a:hlinkClick r:id="rId4"/>
              </a:rPr>
              <a:t>select()</a:t>
            </a:r>
            <a:r>
              <a:rPr lang="en-US" sz="1200" b="0" i="0" kern="1200" dirty="0" smtClean="0">
                <a:solidFill>
                  <a:schemeClr val="tx1"/>
                </a:solidFill>
                <a:effectLst/>
                <a:latin typeface="+mn-lt"/>
                <a:ea typeface="+mn-ea"/>
                <a:cs typeface="+mn-cs"/>
              </a:rPr>
              <a:t> picks variables based on their names.</a:t>
            </a:r>
          </a:p>
          <a:p>
            <a:r>
              <a:rPr lang="en-US" sz="1200" b="0" i="0" u="none" strike="noStrike" kern="1200" dirty="0" smtClean="0">
                <a:solidFill>
                  <a:schemeClr val="tx1"/>
                </a:solidFill>
                <a:effectLst/>
                <a:latin typeface="+mn-lt"/>
                <a:ea typeface="+mn-ea"/>
                <a:cs typeface="+mn-cs"/>
                <a:hlinkClick r:id="rId5"/>
              </a:rPr>
              <a:t>filter()</a:t>
            </a:r>
            <a:r>
              <a:rPr lang="en-US" sz="1200" b="0" i="0" kern="1200" dirty="0" smtClean="0">
                <a:solidFill>
                  <a:schemeClr val="tx1"/>
                </a:solidFill>
                <a:effectLst/>
                <a:latin typeface="+mn-lt"/>
                <a:ea typeface="+mn-ea"/>
                <a:cs typeface="+mn-cs"/>
              </a:rPr>
              <a:t> picks cases based on their values.</a:t>
            </a:r>
          </a:p>
          <a:p>
            <a:r>
              <a:rPr lang="en-US" sz="1200" b="0" i="0" u="none" strike="noStrike" kern="1200" dirty="0" err="1" smtClean="0">
                <a:solidFill>
                  <a:schemeClr val="tx1"/>
                </a:solidFill>
                <a:effectLst/>
                <a:latin typeface="+mn-lt"/>
                <a:ea typeface="+mn-ea"/>
                <a:cs typeface="+mn-cs"/>
                <a:hlinkClick r:id="rId6"/>
              </a:rPr>
              <a:t>summarise</a:t>
            </a:r>
            <a:r>
              <a:rPr lang="en-US" sz="1200" b="0" i="0" u="none" strike="noStrike" kern="1200" dirty="0" smtClean="0">
                <a:solidFill>
                  <a:schemeClr val="tx1"/>
                </a:solidFill>
                <a:effectLst/>
                <a:latin typeface="+mn-lt"/>
                <a:ea typeface="+mn-ea"/>
                <a:cs typeface="+mn-cs"/>
                <a:hlinkClick r:id="rId6"/>
              </a:rPr>
              <a:t>()</a:t>
            </a:r>
            <a:r>
              <a:rPr lang="en-US" sz="1200" b="0" i="0" kern="1200" dirty="0" smtClean="0">
                <a:solidFill>
                  <a:schemeClr val="tx1"/>
                </a:solidFill>
                <a:effectLst/>
                <a:latin typeface="+mn-lt"/>
                <a:ea typeface="+mn-ea"/>
                <a:cs typeface="+mn-cs"/>
              </a:rPr>
              <a:t> reduces multiple values down to a single summary.</a:t>
            </a:r>
          </a:p>
          <a:p>
            <a:r>
              <a:rPr lang="en-US" sz="1200" b="0" i="0" u="none" strike="noStrike" kern="1200" dirty="0" smtClean="0">
                <a:solidFill>
                  <a:schemeClr val="tx1"/>
                </a:solidFill>
                <a:effectLst/>
                <a:latin typeface="+mn-lt"/>
                <a:ea typeface="+mn-ea"/>
                <a:cs typeface="+mn-cs"/>
                <a:hlinkClick r:id="rId7"/>
              </a:rPr>
              <a:t>arrange()</a:t>
            </a:r>
            <a:r>
              <a:rPr lang="en-US" sz="1200" b="0" i="0" kern="1200" dirty="0" smtClean="0">
                <a:solidFill>
                  <a:schemeClr val="tx1"/>
                </a:solidFill>
                <a:effectLst/>
                <a:latin typeface="+mn-lt"/>
                <a:ea typeface="+mn-ea"/>
                <a:cs typeface="+mn-cs"/>
              </a:rPr>
              <a:t> changes the ordering of the rows.</a:t>
            </a:r>
          </a:p>
          <a:p>
            <a:pPr lvl="1" fontAlgn="ctr"/>
            <a:r>
              <a:rPr lang="en-US" dirty="0" err="1" smtClean="0">
                <a:latin typeface="Arial" panose="020B0604020202020204" pitchFamily="34" charset="0"/>
                <a:cs typeface="Arial" panose="020B0604020202020204" pitchFamily="34" charset="0"/>
              </a:rPr>
              <a:t>summarise</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summarise</a:t>
            </a:r>
            <a:r>
              <a:rPr lang="en-US" dirty="0" smtClean="0">
                <a:latin typeface="Arial" panose="020B0604020202020204" pitchFamily="34" charset="0"/>
                <a:cs typeface="Arial" panose="020B0604020202020204" pitchFamily="34" charset="0"/>
              </a:rPr>
              <a:t> values</a:t>
            </a:r>
          </a:p>
          <a:p>
            <a:pPr lvl="1" fontAlgn="ctr"/>
            <a:r>
              <a:rPr lang="en-US" dirty="0" err="1" smtClean="0">
                <a:latin typeface="Arial" panose="020B0604020202020204" pitchFamily="34" charset="0"/>
                <a:cs typeface="Arial" panose="020B0604020202020204" pitchFamily="34" charset="0"/>
              </a:rPr>
              <a:t>group_by</a:t>
            </a:r>
            <a:r>
              <a:rPr lang="en-US" dirty="0" smtClean="0">
                <a:latin typeface="Arial" panose="020B0604020202020204" pitchFamily="34" charset="0"/>
                <a:cs typeface="Arial" panose="020B0604020202020204" pitchFamily="34" charset="0"/>
              </a:rPr>
              <a:t>() allows for group operations in the “split-apply-combine” concept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11</a:t>
            </a:fld>
            <a:endParaRPr lang="en-US"/>
          </a:p>
        </p:txBody>
      </p:sp>
    </p:spTree>
    <p:extLst>
      <p:ext uri="{BB962C8B-B14F-4D97-AF65-F5344CB8AC3E}">
        <p14:creationId xmlns:p14="http://schemas.microsoft.com/office/powerpoint/2010/main" val="2871093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Usually,</a:t>
            </a:r>
            <a:r>
              <a:rPr lang="en-US" baseline="0" dirty="0" smtClean="0"/>
              <a:t> in base R, if you would like to perform multiple tasks, you have to write many lines of code to complete. I am taking a subset of census dataset for example, if you would like to create several new variables, you have to do that one by one in the base R. as in the example, you have to write 4 lines of code to perform what you want. And you have to write one more line of code to select variable, and one more line to filter variable, and one more line to sort the variable. It is either too many codes you have to write or it is difficult to understand if you are reading program written by someone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Just think about if you would like to create 100 variables and filter based on some </a:t>
            </a:r>
            <a:r>
              <a:rPr lang="en-US" sz="1200" b="0" i="0" kern="1200" baseline="0" dirty="0" err="1" smtClean="0">
                <a:solidFill>
                  <a:schemeClr val="tx1"/>
                </a:solidFill>
                <a:effectLst/>
                <a:latin typeface="+mn-lt"/>
                <a:ea typeface="+mn-ea"/>
                <a:cs typeface="+mn-cs"/>
              </a:rPr>
              <a:t>cretirias</a:t>
            </a:r>
            <a:r>
              <a:rPr lang="en-US" sz="1200" b="0" i="0" kern="1200" baseline="0" dirty="0" smtClean="0">
                <a:solidFill>
                  <a:schemeClr val="tx1"/>
                </a:solidFill>
                <a:effectLst/>
                <a:latin typeface="+mn-lt"/>
                <a:ea typeface="+mn-ea"/>
                <a:cs typeface="+mn-cs"/>
              </a:rPr>
              <a:t>, it would be a disaster either for you to write or to read.</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12</a:t>
            </a:fld>
            <a:endParaRPr lang="en-US"/>
          </a:p>
        </p:txBody>
      </p:sp>
    </p:spTree>
    <p:extLst>
      <p:ext uri="{BB962C8B-B14F-4D97-AF65-F5344CB8AC3E}">
        <p14:creationId xmlns:p14="http://schemas.microsoft.com/office/powerpoint/2010/main" val="518644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in </a:t>
            </a:r>
            <a:r>
              <a:rPr lang="en-US" baseline="0" dirty="0" err="1" smtClean="0"/>
              <a:t>dplyr</a:t>
            </a:r>
            <a:r>
              <a:rPr lang="en-US" baseline="0" dirty="0" smtClean="0"/>
              <a:t> R package, you can finish different tasks just in one function, for example, you are creating new1, new2, new3, new4, and select a subset of x14, x15, x16, new ,and x18, filtering and sorting om x19 simultaneously, what a simple and elegant function here. In addition, u can create mean, maximum, minimum, and total by group. This is also 10s of lines of code in base R</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13</a:t>
            </a:fld>
            <a:endParaRPr lang="en-US"/>
          </a:p>
        </p:txBody>
      </p:sp>
    </p:spTree>
    <p:extLst>
      <p:ext uri="{BB962C8B-B14F-4D97-AF65-F5344CB8AC3E}">
        <p14:creationId xmlns:p14="http://schemas.microsoft.com/office/powerpoint/2010/main" val="1822423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0" i="0" kern="1200" dirty="0" err="1" smtClean="0">
                <a:solidFill>
                  <a:schemeClr val="tx1"/>
                </a:solidFill>
                <a:effectLst/>
                <a:latin typeface="+mn-lt"/>
                <a:ea typeface="+mn-ea"/>
                <a:cs typeface="+mn-cs"/>
              </a:rPr>
              <a:t>Ggplot</a:t>
            </a:r>
            <a:r>
              <a:rPr lang="en-US" sz="1200" b="0" i="0" kern="1200" dirty="0" smtClean="0">
                <a:solidFill>
                  <a:schemeClr val="tx1"/>
                </a:solidFill>
                <a:effectLst/>
                <a:latin typeface="+mn-lt"/>
                <a:ea typeface="+mn-ea"/>
                <a:cs typeface="+mn-cs"/>
              </a:rPr>
              <a:t> 2 is a graphic version of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 using plus to replace the pipe %&gt;%)</a:t>
            </a:r>
          </a:p>
          <a:p>
            <a:pPr lvl="1"/>
            <a:r>
              <a:rPr lang="en-US" sz="1200" b="0" i="0" kern="1200" dirty="0" smtClean="0">
                <a:solidFill>
                  <a:schemeClr val="tx1"/>
                </a:solidFill>
                <a:effectLst/>
                <a:latin typeface="+mn-lt"/>
                <a:ea typeface="+mn-ea"/>
                <a:cs typeface="+mn-cs"/>
              </a:rPr>
              <a:t>The basic idea: independently specify plot building blocks and combine them to create just about any kind of graphical display you want. Building blocks of a graph </a:t>
            </a:r>
            <a:r>
              <a:rPr lang="en-US" sz="1200" b="0" i="0" kern="1200" dirty="0" err="1" smtClean="0">
                <a:solidFill>
                  <a:schemeClr val="tx1"/>
                </a:solidFill>
                <a:effectLst/>
                <a:latin typeface="+mn-lt"/>
                <a:ea typeface="+mn-ea"/>
                <a:cs typeface="+mn-cs"/>
              </a:rPr>
              <a:t>include:</a:t>
            </a:r>
            <a:r>
              <a:rPr lang="en-US" dirty="0" err="1" smtClean="0">
                <a:latin typeface="Arial" panose="020B0604020202020204" pitchFamily="34" charset="0"/>
                <a:cs typeface="Arial" panose="020B0604020202020204" pitchFamily="34" charset="0"/>
              </a:rPr>
              <a:t>data</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aesthetic mapping</a:t>
            </a:r>
          </a:p>
          <a:p>
            <a:pPr lvl="1"/>
            <a:r>
              <a:rPr lang="en-US" dirty="0" smtClean="0">
                <a:latin typeface="Arial" panose="020B0604020202020204" pitchFamily="34" charset="0"/>
                <a:cs typeface="Arial" panose="020B0604020202020204" pitchFamily="34" charset="0"/>
              </a:rPr>
              <a:t>geometric object</a:t>
            </a:r>
          </a:p>
          <a:p>
            <a:pPr lvl="1"/>
            <a:r>
              <a:rPr lang="en-US" dirty="0" smtClean="0">
                <a:latin typeface="Arial" panose="020B0604020202020204" pitchFamily="34" charset="0"/>
                <a:cs typeface="Arial" panose="020B0604020202020204" pitchFamily="34" charset="0"/>
              </a:rPr>
              <a:t>statistical transformations</a:t>
            </a:r>
          </a:p>
          <a:p>
            <a:pPr lvl="1"/>
            <a:r>
              <a:rPr lang="en-US" dirty="0" smtClean="0">
                <a:latin typeface="Arial" panose="020B0604020202020204" pitchFamily="34" charset="0"/>
                <a:cs typeface="Arial" panose="020B0604020202020204" pitchFamily="34" charset="0"/>
              </a:rPr>
              <a:t>scales</a:t>
            </a:r>
          </a:p>
          <a:p>
            <a:pPr lvl="1"/>
            <a:r>
              <a:rPr lang="en-US" dirty="0" smtClean="0">
                <a:latin typeface="Arial" panose="020B0604020202020204" pitchFamily="34" charset="0"/>
                <a:cs typeface="Arial" panose="020B0604020202020204" pitchFamily="34" charset="0"/>
              </a:rPr>
              <a:t>coordinate system</a:t>
            </a:r>
          </a:p>
          <a:p>
            <a:pPr lvl="1"/>
            <a:r>
              <a:rPr lang="en-US" dirty="0" smtClean="0">
                <a:latin typeface="Arial" panose="020B0604020202020204" pitchFamily="34" charset="0"/>
                <a:cs typeface="Arial" panose="020B0604020202020204" pitchFamily="34" charset="0"/>
              </a:rPr>
              <a:t>position adjustments</a:t>
            </a:r>
          </a:p>
          <a:p>
            <a:pPr lvl="1"/>
            <a:r>
              <a:rPr lang="en-US" dirty="0" smtClean="0">
                <a:latin typeface="Arial" panose="020B0604020202020204" pitchFamily="34" charset="0"/>
                <a:cs typeface="Arial" panose="020B0604020202020204" pitchFamily="34" charset="0"/>
              </a:rPr>
              <a:t>Faceting. I am showing an example related to</a:t>
            </a:r>
            <a:r>
              <a:rPr lang="en-US" baseline="0" dirty="0" smtClean="0">
                <a:latin typeface="Arial" panose="020B0604020202020204" pitchFamily="34" charset="0"/>
                <a:cs typeface="Arial" panose="020B0604020202020204" pitchFamily="34" charset="0"/>
              </a:rPr>
              <a:t> census of </a:t>
            </a:r>
            <a:r>
              <a:rPr lang="en-US" baseline="0" dirty="0" err="1" smtClean="0">
                <a:latin typeface="Arial" panose="020B0604020202020204" pitchFamily="34" charset="0"/>
                <a:cs typeface="Arial" panose="020B0604020202020204" pitchFamily="34" charset="0"/>
              </a:rPr>
              <a:t>agr</a:t>
            </a:r>
            <a:r>
              <a:rPr lang="en-US" baseline="0" dirty="0" smtClean="0">
                <a:latin typeface="Arial" panose="020B0604020202020204" pitchFamily="34" charset="0"/>
                <a:cs typeface="Arial" panose="020B0604020202020204" pitchFamily="34" charset="0"/>
              </a:rPr>
              <a:t> data in the following slides.</a:t>
            </a:r>
            <a:endParaRPr lang="en-US"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14</a:t>
            </a:fld>
            <a:endParaRPr lang="en-US"/>
          </a:p>
        </p:txBody>
      </p:sp>
    </p:spTree>
    <p:extLst>
      <p:ext uri="{BB962C8B-B14F-4D97-AF65-F5344CB8AC3E}">
        <p14:creationId xmlns:p14="http://schemas.microsoft.com/office/powerpoint/2010/main" val="2676534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plot is generated by base R. it’s ok, but if you are looking at</a:t>
            </a:r>
            <a:r>
              <a:rPr lang="en-US" baseline="0" dirty="0" smtClean="0"/>
              <a:t> a graph like this, u will be </a:t>
            </a:r>
            <a:r>
              <a:rPr lang="en-US" baseline="0" dirty="0" err="1" smtClean="0"/>
              <a:t>ummm</a:t>
            </a:r>
            <a:r>
              <a:rPr lang="en-US" baseline="0" dirty="0" smtClean="0"/>
              <a:t>…. May be changes are needed.</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you</a:t>
            </a:r>
            <a:r>
              <a:rPr lang="en-US" baseline="0" dirty="0" smtClean="0"/>
              <a:t> have to write two different functions to do that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15</a:t>
            </a:fld>
            <a:endParaRPr lang="en-US"/>
          </a:p>
        </p:txBody>
      </p:sp>
    </p:spTree>
    <p:extLst>
      <p:ext uri="{BB962C8B-B14F-4D97-AF65-F5344CB8AC3E}">
        <p14:creationId xmlns:p14="http://schemas.microsoft.com/office/powerpoint/2010/main" val="2270668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is the same thing </a:t>
            </a:r>
            <a:r>
              <a:rPr lang="en-US" dirty="0" err="1" smtClean="0"/>
              <a:t>achived</a:t>
            </a:r>
            <a:r>
              <a:rPr lang="en-US" dirty="0" smtClean="0"/>
              <a:t> by ggplot2, u</a:t>
            </a:r>
            <a:r>
              <a:rPr lang="en-US" baseline="0" dirty="0" smtClean="0"/>
              <a:t> can find there is a big improvement, the background is not only a black plane. The dot is well presented. The legend lies apart from the graph instead of lying in the graph. Additionally, u can add things pretty quick by adding a “plus” sign and the object, for example, the right graph is just changing the </a:t>
            </a:r>
            <a:r>
              <a:rPr lang="en-US" baseline="0" dirty="0" err="1" smtClean="0"/>
              <a:t>geom_point</a:t>
            </a:r>
            <a:r>
              <a:rPr lang="en-US" baseline="0" dirty="0" smtClean="0"/>
              <a:t> to </a:t>
            </a:r>
            <a:r>
              <a:rPr lang="en-US" baseline="0" dirty="0" err="1" smtClean="0"/>
              <a:t>geom_line</a:t>
            </a:r>
            <a:r>
              <a:rPr lang="en-US" baseline="0" dirty="0" smtClean="0"/>
              <a:t>. You can change to anything you like, to histogram, </a:t>
            </a:r>
            <a:r>
              <a:rPr lang="en-US" baseline="0" dirty="0" err="1" smtClean="0"/>
              <a:t>etc</a:t>
            </a:r>
            <a:r>
              <a:rPr lang="en-US" baseline="0" dirty="0" smtClean="0"/>
              <a:t>…</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16</a:t>
            </a:fld>
            <a:endParaRPr lang="en-US"/>
          </a:p>
        </p:txBody>
      </p:sp>
    </p:spTree>
    <p:extLst>
      <p:ext uri="{BB962C8B-B14F-4D97-AF65-F5344CB8AC3E}">
        <p14:creationId xmlns:p14="http://schemas.microsoft.com/office/powerpoint/2010/main" val="3890660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More features can be achieved by using ggplot2, just adding objects using ‘plus’ sign.</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For the example I am showing here, you can add regression lines and smooth function, you also can move the place of the legend, you can change the size and color</a:t>
            </a:r>
            <a:r>
              <a:rPr lang="en-US" sz="1200" b="0" i="0" kern="1200" baseline="0" dirty="0" smtClean="0">
                <a:solidFill>
                  <a:schemeClr val="tx1"/>
                </a:solidFill>
                <a:effectLst/>
                <a:latin typeface="+mn-lt"/>
                <a:ea typeface="+mn-ea"/>
                <a:cs typeface="+mn-cs"/>
              </a:rPr>
              <a:t> of the points based on its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You can also change the background</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17</a:t>
            </a:fld>
            <a:endParaRPr lang="en-US"/>
          </a:p>
        </p:txBody>
      </p:sp>
    </p:spTree>
    <p:extLst>
      <p:ext uri="{BB962C8B-B14F-4D97-AF65-F5344CB8AC3E}">
        <p14:creationId xmlns:p14="http://schemas.microsoft.com/office/powerpoint/2010/main" val="401401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reason why I am using apply here is:</a:t>
            </a:r>
            <a:r>
              <a:rPr lang="en-US" baseline="0" dirty="0" smtClean="0"/>
              <a:t> </a:t>
            </a:r>
            <a:r>
              <a:rPr lang="en-US" dirty="0" smtClean="0"/>
              <a:t>Although it is super efficient,</a:t>
            </a:r>
            <a:r>
              <a:rPr lang="en-US" baseline="0" dirty="0" smtClean="0"/>
              <a:t> using apply </a:t>
            </a:r>
            <a:r>
              <a:rPr lang="en-US" baseline="0" dirty="0" err="1" smtClean="0"/>
              <a:t>sometims</a:t>
            </a:r>
            <a:r>
              <a:rPr lang="en-US" baseline="0" dirty="0" smtClean="0"/>
              <a:t> is difficult to understand, especially if you are reading other’s program.  For example, here </a:t>
            </a: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18</a:t>
            </a:fld>
            <a:endParaRPr lang="en-US"/>
          </a:p>
        </p:txBody>
      </p:sp>
    </p:spTree>
    <p:extLst>
      <p:ext uri="{BB962C8B-B14F-4D97-AF65-F5344CB8AC3E}">
        <p14:creationId xmlns:p14="http://schemas.microsoft.com/office/powerpoint/2010/main" val="302934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New_x1, new_x2, new_x3 are created using mutate, </a:t>
            </a:r>
            <a:r>
              <a:rPr lang="en-US" dirty="0" err="1" smtClean="0"/>
              <a:t>case_when</a:t>
            </a:r>
            <a:r>
              <a:rPr lang="en-US" baseline="0" dirty="0" smtClean="0"/>
              <a:t> is used to create different groups case by case. Then categorical variables are converted to continuous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a:t>
            </a:r>
            <a:r>
              <a:rPr lang="en-US" baseline="0" dirty="0" err="1" smtClean="0"/>
              <a:t>cdfs</a:t>
            </a:r>
            <a:r>
              <a:rPr lang="en-US" baseline="0" dirty="0" smtClean="0"/>
              <a:t> are transformed by the function I defined before. </a:t>
            </a: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19</a:t>
            </a:fld>
            <a:endParaRPr lang="en-US"/>
          </a:p>
        </p:txBody>
      </p:sp>
    </p:spTree>
    <p:extLst>
      <p:ext uri="{BB962C8B-B14F-4D97-AF65-F5344CB8AC3E}">
        <p14:creationId xmlns:p14="http://schemas.microsoft.com/office/powerpoint/2010/main" val="324180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803CD4B8-409F-0E49-94EF-2D6A69F5046B}"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 percent of the population</a:t>
            </a:r>
            <a:endParaRPr lang="en-US"/>
          </a:p>
        </p:txBody>
      </p:sp>
    </p:spTree>
    <p:extLst>
      <p:ext uri="{BB962C8B-B14F-4D97-AF65-F5344CB8AC3E}">
        <p14:creationId xmlns:p14="http://schemas.microsoft.com/office/powerpoint/2010/main" val="414019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New_x1, new_x2, new_x3 are created using mutate, </a:t>
            </a:r>
            <a:r>
              <a:rPr lang="en-US" dirty="0" err="1" smtClean="0"/>
              <a:t>case_when</a:t>
            </a:r>
            <a:r>
              <a:rPr lang="en-US" baseline="0" dirty="0" smtClean="0"/>
              <a:t> is used to create different groups case by case. Then categorical variables are converted to continuous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a:t>
            </a:r>
            <a:r>
              <a:rPr lang="en-US" baseline="0" dirty="0" err="1" smtClean="0"/>
              <a:t>cdfs</a:t>
            </a:r>
            <a:r>
              <a:rPr lang="en-US" baseline="0" dirty="0" smtClean="0"/>
              <a:t> are transformed by the function I defined before. </a:t>
            </a: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20</a:t>
            </a:fld>
            <a:endParaRPr lang="en-US"/>
          </a:p>
        </p:txBody>
      </p:sp>
    </p:spTree>
    <p:extLst>
      <p:ext uri="{BB962C8B-B14F-4D97-AF65-F5344CB8AC3E}">
        <p14:creationId xmlns:p14="http://schemas.microsoft.com/office/powerpoint/2010/main" val="2153261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can find that using </a:t>
            </a:r>
            <a:r>
              <a:rPr lang="en-US" baseline="0" dirty="0" err="1" smtClean="0"/>
              <a:t>dplyr</a:t>
            </a:r>
            <a:r>
              <a:rPr lang="en-US" baseline="0" dirty="0" smtClean="0"/>
              <a:t> makes everything very simple.  You can achieve 10s or hundreds of code that base R used by only a few functions. The program is also very readable.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function is used to generate new population based on each categories of newX2 and newX3. </a:t>
            </a: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21</a:t>
            </a:fld>
            <a:endParaRPr lang="en-US"/>
          </a:p>
        </p:txBody>
      </p:sp>
    </p:spTree>
    <p:extLst>
      <p:ext uri="{BB962C8B-B14F-4D97-AF65-F5344CB8AC3E}">
        <p14:creationId xmlns:p14="http://schemas.microsoft.com/office/powerpoint/2010/main" val="1737624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22</a:t>
            </a:fld>
            <a:endParaRPr lang="en-US"/>
          </a:p>
        </p:txBody>
      </p:sp>
    </p:spTree>
    <p:extLst>
      <p:ext uri="{BB962C8B-B14F-4D97-AF65-F5344CB8AC3E}">
        <p14:creationId xmlns:p14="http://schemas.microsoft.com/office/powerpoint/2010/main" val="1508524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23</a:t>
            </a:fld>
            <a:endParaRPr lang="en-US"/>
          </a:p>
        </p:txBody>
      </p:sp>
    </p:spTree>
    <p:extLst>
      <p:ext uri="{BB962C8B-B14F-4D97-AF65-F5344CB8AC3E}">
        <p14:creationId xmlns:p14="http://schemas.microsoft.com/office/powerpoint/2010/main" val="2129746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4D940C-55FD-7B45-A0E4-9B389669D2C4}"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 percent of the population</a:t>
            </a:r>
            <a:endParaRPr lang="en-US"/>
          </a:p>
        </p:txBody>
      </p:sp>
    </p:spTree>
    <p:extLst>
      <p:ext uri="{BB962C8B-B14F-4D97-AF65-F5344CB8AC3E}">
        <p14:creationId xmlns:p14="http://schemas.microsoft.com/office/powerpoint/2010/main" val="3157130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25</a:t>
            </a:fld>
            <a:endParaRPr lang="en-US"/>
          </a:p>
        </p:txBody>
      </p:sp>
    </p:spTree>
    <p:extLst>
      <p:ext uri="{BB962C8B-B14F-4D97-AF65-F5344CB8AC3E}">
        <p14:creationId xmlns:p14="http://schemas.microsoft.com/office/powerpoint/2010/main" val="210839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lnSpc>
                <a:spcPct val="100000"/>
              </a:lnSpc>
              <a:spcBef>
                <a:spcPts val="600"/>
              </a:spcBef>
            </a:pPr>
            <a:r>
              <a:rPr lang="en-US" dirty="0" smtClean="0"/>
              <a:t>I will briefly describe</a:t>
            </a:r>
            <a:r>
              <a:rPr lang="en-US" baseline="0" dirty="0" smtClean="0"/>
              <a:t> </a:t>
            </a:r>
            <a:r>
              <a:rPr lang="en-US" dirty="0" smtClean="0"/>
              <a:t>the purpose of research, then I am going</a:t>
            </a:r>
            <a:r>
              <a:rPr lang="en-US" baseline="0" dirty="0" smtClean="0"/>
              <a:t> to introduce </a:t>
            </a:r>
            <a:r>
              <a:rPr lang="en-US" dirty="0" smtClean="0">
                <a:latin typeface="Arial" panose="020B0604020202020204" pitchFamily="34" charset="0"/>
                <a:cs typeface="Arial" panose="020B0604020202020204" pitchFamily="34" charset="0"/>
              </a:rPr>
              <a:t>Gaussian Copula, and then I will introduce</a:t>
            </a:r>
            <a:r>
              <a:rPr lang="en-US" baseline="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Census of Agriculture, including the definition and how the dataset</a:t>
            </a:r>
            <a:r>
              <a:rPr lang="en-US" baseline="0" dirty="0" smtClean="0">
                <a:latin typeface="Arial" panose="020B0604020202020204" pitchFamily="34" charset="0"/>
                <a:cs typeface="Arial" panose="020B0604020202020204" pitchFamily="34" charset="0"/>
              </a:rPr>
              <a:t> in this study look like, after that, I will briefly talk about </a:t>
            </a:r>
            <a:r>
              <a:rPr lang="en-US" dirty="0" smtClean="0">
                <a:latin typeface="Arial" panose="020B0604020202020204" pitchFamily="34" charset="0"/>
                <a:cs typeface="Arial" panose="020B0604020202020204" pitchFamily="34" charset="0"/>
              </a:rPr>
              <a:t>R package </a:t>
            </a:r>
            <a:r>
              <a:rPr lang="en-US" dirty="0" err="1" smtClean="0">
                <a:latin typeface="Arial" panose="020B0604020202020204" pitchFamily="34" charset="0"/>
                <a:cs typeface="Arial" panose="020B0604020202020204" pitchFamily="34" charset="0"/>
              </a:rPr>
              <a:t>dplyr</a:t>
            </a:r>
            <a:r>
              <a:rPr lang="en-US" dirty="0" smtClean="0">
                <a:latin typeface="Arial" panose="020B0604020202020204" pitchFamily="34" charset="0"/>
                <a:cs typeface="Arial" panose="020B0604020202020204" pitchFamily="34" charset="0"/>
              </a:rPr>
              <a:t> and ggplot2</a:t>
            </a:r>
          </a:p>
          <a:p>
            <a:pPr>
              <a:lnSpc>
                <a:spcPct val="100000"/>
              </a:lnSpc>
              <a:spcBef>
                <a:spcPts val="600"/>
              </a:spcBef>
            </a:pPr>
            <a:r>
              <a:rPr lang="en-US" dirty="0" smtClean="0">
                <a:latin typeface="Arial" panose="020B0604020202020204" pitchFamily="34" charset="0"/>
                <a:cs typeface="Arial" panose="020B0604020202020204" pitchFamily="34" charset="0"/>
              </a:rPr>
              <a:t>And compare </a:t>
            </a:r>
            <a:r>
              <a:rPr lang="en-US" dirty="0" err="1" smtClean="0">
                <a:latin typeface="Arial" panose="020B0604020202020204" pitchFamily="34" charset="0"/>
                <a:cs typeface="Arial" panose="020B0604020202020204" pitchFamily="34" charset="0"/>
              </a:rPr>
              <a:t>dplyr</a:t>
            </a:r>
            <a:r>
              <a:rPr lang="en-US" dirty="0" smtClean="0">
                <a:latin typeface="Arial" panose="020B0604020202020204" pitchFamily="34" charset="0"/>
                <a:cs typeface="Arial" panose="020B0604020202020204" pitchFamily="34" charset="0"/>
              </a:rPr>
              <a:t> and ggplot2 with base R</a:t>
            </a:r>
          </a:p>
          <a:p>
            <a:pPr>
              <a:lnSpc>
                <a:spcPct val="100000"/>
              </a:lnSpc>
              <a:spcBef>
                <a:spcPts val="600"/>
              </a:spcBef>
            </a:pPr>
            <a:r>
              <a:rPr lang="en-US" dirty="0" err="1" smtClean="0">
                <a:latin typeface="Arial" panose="020B0604020202020204" pitchFamily="34" charset="0"/>
                <a:cs typeface="Arial" panose="020B0604020202020204" pitchFamily="34" charset="0"/>
              </a:rPr>
              <a:t>dplyr</a:t>
            </a:r>
            <a:r>
              <a:rPr lang="en-US" dirty="0" smtClean="0">
                <a:latin typeface="Arial" panose="020B0604020202020204" pitchFamily="34" charset="0"/>
                <a:cs typeface="Arial" panose="020B0604020202020204" pitchFamily="34" charset="0"/>
              </a:rPr>
              <a:t> and ggplot2 are then used for generating synthetic population step by step</a:t>
            </a:r>
          </a:p>
          <a:p>
            <a:pPr>
              <a:lnSpc>
                <a:spcPct val="100000"/>
              </a:lnSpc>
              <a:spcBef>
                <a:spcPts val="600"/>
              </a:spcBef>
            </a:pPr>
            <a:r>
              <a:rPr lang="en-US" dirty="0" smtClean="0">
                <a:latin typeface="Arial" panose="020B0604020202020204" pitchFamily="34" charset="0"/>
                <a:cs typeface="Arial" panose="020B0604020202020204" pitchFamily="34" charset="0"/>
              </a:rPr>
              <a:t>Conclusion will be discussed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803CD4B8-409F-0E49-94EF-2D6A69F5046B}"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 percent of the population</a:t>
            </a:r>
            <a:endParaRPr lang="en-US"/>
          </a:p>
        </p:txBody>
      </p:sp>
    </p:spTree>
    <p:extLst>
      <p:ext uri="{BB962C8B-B14F-4D97-AF65-F5344CB8AC3E}">
        <p14:creationId xmlns:p14="http://schemas.microsoft.com/office/powerpoint/2010/main" val="120920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NASS conducts more</a:t>
            </a:r>
            <a:r>
              <a:rPr lang="en-US" altLang="zh-CN" baseline="0" dirty="0" smtClean="0"/>
              <a:t> than 100 </a:t>
            </a:r>
            <a:r>
              <a:rPr lang="en-US" altLang="zh-CN" dirty="0" smtClean="0"/>
              <a:t>surveys,</a:t>
            </a:r>
            <a:r>
              <a:rPr lang="en-US" altLang="zh-CN" baseline="0" dirty="0" smtClean="0"/>
              <a:t> 400 </a:t>
            </a:r>
            <a:r>
              <a:rPr lang="en-US" altLang="zh-CN" dirty="0" smtClean="0"/>
              <a:t>reports, and 7 </a:t>
            </a:r>
            <a:r>
              <a:rPr lang="en-US" sz="1200" dirty="0" smtClean="0">
                <a:latin typeface="Arail"/>
              </a:rPr>
              <a:t>federal principal economic </a:t>
            </a:r>
            <a:r>
              <a:rPr lang="en-US" altLang="zh-CN" dirty="0" smtClean="0"/>
              <a:t>indicators each year.</a:t>
            </a:r>
            <a:r>
              <a:rPr lang="en-US" altLang="zh-CN" baseline="0" dirty="0" smtClean="0"/>
              <a:t> Samples </a:t>
            </a:r>
            <a:r>
              <a:rPr lang="en-US" altLang="zh-CN" dirty="0" smtClean="0"/>
              <a:t>are drawn prior to start of growing season. NASS would like to </a:t>
            </a:r>
            <a:r>
              <a:rPr lang="en-US" dirty="0" smtClean="0">
                <a:latin typeface="Arail"/>
              </a:rPr>
              <a:t>spread the response burden to the extent possible, that</a:t>
            </a:r>
            <a:r>
              <a:rPr lang="en-US" baseline="0" dirty="0" smtClean="0">
                <a:latin typeface="Arail"/>
              </a:rPr>
              <a:t> is the origination of this study.</a:t>
            </a:r>
            <a:endParaRPr lang="en-US" dirty="0" smtClean="0">
              <a:latin typeface="Arail"/>
            </a:endParaRPr>
          </a:p>
          <a:p>
            <a:endParaRPr lang="zh-CN" altLang="en-US" dirty="0"/>
          </a:p>
        </p:txBody>
      </p:sp>
      <p:sp>
        <p:nvSpPr>
          <p:cNvPr id="4" name="页脚占位符 3"/>
          <p:cNvSpPr>
            <a:spLocks noGrp="1"/>
          </p:cNvSpPr>
          <p:nvPr>
            <p:ph type="ftr" sz="quarter" idx="10"/>
          </p:nvPr>
        </p:nvSpPr>
        <p:spPr/>
        <p:txBody>
          <a:bodyPr/>
          <a:lstStyle/>
          <a:p>
            <a:r>
              <a:rPr lang="en-US" smtClean="0"/>
              <a:t>%: percent of the population</a:t>
            </a:r>
            <a:endParaRPr lang="en-US"/>
          </a:p>
        </p:txBody>
      </p:sp>
      <p:sp>
        <p:nvSpPr>
          <p:cNvPr id="5" name="灯片编号占位符 4"/>
          <p:cNvSpPr>
            <a:spLocks noGrp="1"/>
          </p:cNvSpPr>
          <p:nvPr>
            <p:ph type="sldNum" sz="quarter" idx="11"/>
          </p:nvPr>
        </p:nvSpPr>
        <p:spPr/>
        <p:txBody>
          <a:bodyPr/>
          <a:lstStyle/>
          <a:p>
            <a:fld id="{169E7736-CB4F-4588-B6D9-7F2B98ECEC75}" type="slidenum">
              <a:rPr lang="en-US" smtClean="0"/>
              <a:pPr/>
              <a:t>4</a:t>
            </a:fld>
            <a:endParaRPr lang="en-US"/>
          </a:p>
        </p:txBody>
      </p:sp>
    </p:spTree>
    <p:extLst>
      <p:ext uri="{BB962C8B-B14F-4D97-AF65-F5344CB8AC3E}">
        <p14:creationId xmlns:p14="http://schemas.microsoft.com/office/powerpoint/2010/main" val="2882693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There are two purposes for this presentation, the first one</a:t>
            </a:r>
            <a:r>
              <a:rPr lang="en-US" baseline="0" dirty="0" smtClean="0"/>
              <a:t> is </a:t>
            </a:r>
            <a:r>
              <a:rPr lang="en-US" dirty="0" smtClean="0">
                <a:latin typeface="Arial" panose="020B0604020202020204" pitchFamily="34" charset="0"/>
                <a:cs typeface="Arial" panose="020B0604020202020204" pitchFamily="34" charset="0"/>
              </a:rPr>
              <a:t>to introduce </a:t>
            </a:r>
            <a:r>
              <a:rPr lang="en-US" sz="1200" dirty="0" smtClean="0">
                <a:latin typeface="Arial" panose="020B0604020202020204" pitchFamily="34" charset="0"/>
                <a:cs typeface="Arial" panose="020B0604020202020204" pitchFamily="34" charset="0"/>
              </a:rPr>
              <a:t>ggplot2, </a:t>
            </a:r>
            <a:r>
              <a:rPr lang="en-US" sz="1200" dirty="0" err="1" smtClean="0">
                <a:latin typeface="Arial" panose="020B0604020202020204" pitchFamily="34" charset="0"/>
                <a:cs typeface="Arial" panose="020B0604020202020204" pitchFamily="34" charset="0"/>
              </a:rPr>
              <a:t>dplyr</a:t>
            </a:r>
            <a:r>
              <a:rPr lang="en-US" sz="1200" dirty="0" smtClean="0">
                <a:latin typeface="Arial" panose="020B0604020202020204" pitchFamily="34" charset="0"/>
                <a:cs typeface="Arial" panose="020B0604020202020204" pitchFamily="34" charset="0"/>
              </a:rPr>
              <a:t>.</a:t>
            </a:r>
            <a:r>
              <a:rPr lang="en-US" sz="1200" baseline="0" dirty="0" smtClean="0">
                <a:latin typeface="Arial" panose="020B0604020202020204" pitchFamily="34" charset="0"/>
                <a:cs typeface="Arial" panose="020B0604020202020204" pitchFamily="34" charset="0"/>
              </a:rPr>
              <a:t> Which are vary popular R packages that are used for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Visualization</a:t>
            </a:r>
            <a:r>
              <a:rPr lang="en-US" sz="1200" baseline="0" dirty="0" smtClean="0">
                <a:latin typeface="Arial" panose="020B0604020202020204" pitchFamily="34" charset="0"/>
                <a:cs typeface="Arial" panose="020B0604020202020204" pitchFamily="34" charset="0"/>
              </a:rPr>
              <a:t> and</a:t>
            </a:r>
            <a:r>
              <a:rPr lang="en-US" sz="1200" dirty="0" smtClean="0">
                <a:latin typeface="Arial" panose="020B0604020202020204" pitchFamily="34" charset="0"/>
                <a:cs typeface="Arial" panose="020B0604020202020204" pitchFamily="34" charset="0"/>
              </a:rPr>
              <a:t> data processing respectively.</a:t>
            </a:r>
            <a:r>
              <a:rPr lang="en-US" dirty="0" smtClean="0">
                <a:latin typeface="Arial" panose="020B0604020202020204" pitchFamily="34" charset="0"/>
                <a:cs typeface="Arial" panose="020B0604020202020204" pitchFamily="34" charset="0"/>
              </a:rPr>
              <a:t> the second purpose is </a:t>
            </a:r>
            <a:r>
              <a:rPr lang="en-US" sz="1200" dirty="0" smtClean="0">
                <a:latin typeface="Arial" panose="020B0604020202020204" pitchFamily="34" charset="0"/>
                <a:cs typeface="Arial" panose="020B0604020202020204" pitchFamily="34" charset="0"/>
              </a:rPr>
              <a:t> </a:t>
            </a:r>
            <a:r>
              <a:rPr lang="en-US" baseline="0" dirty="0" smtClean="0"/>
              <a:t>to generate a complex synthetic population that </a:t>
            </a:r>
            <a:r>
              <a:rPr lang="en-US" dirty="0" smtClean="0">
                <a:latin typeface="Arial" panose="020B0604020202020204" pitchFamily="34" charset="0"/>
                <a:cs typeface="Arial" panose="020B0604020202020204" pitchFamily="34" charset="0"/>
              </a:rPr>
              <a:t>Protect confidential information provided by responders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 Maintain Pairwise statistical relationships among variable, </a:t>
            </a:r>
          </a:p>
          <a:p>
            <a:pPr lvl="1"/>
            <a:endParaRPr lang="en-US" dirty="0" smtClean="0">
              <a:latin typeface="Arial" panose="020B0604020202020204" pitchFamily="34" charset="0"/>
              <a:cs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So generating </a:t>
            </a:r>
            <a:r>
              <a:rPr lang="en-US" sz="1200" dirty="0" smtClean="0">
                <a:latin typeface="Arial" panose="020B0604020202020204" pitchFamily="34" charset="0"/>
                <a:cs typeface="Arial" panose="020B0604020202020204" pitchFamily="34" charset="0"/>
              </a:rPr>
              <a:t>synthetic population</a:t>
            </a:r>
            <a:r>
              <a:rPr lang="en-US" sz="1200" baseline="0" dirty="0" smtClean="0">
                <a:latin typeface="Arial" panose="020B0604020202020204" pitchFamily="34" charset="0"/>
                <a:cs typeface="Arial" panose="020B0604020202020204" pitchFamily="34" charset="0"/>
              </a:rPr>
              <a:t> is complicated that requires a lot of efforts. To complete, two R packages </a:t>
            </a:r>
            <a:r>
              <a:rPr lang="en-US" sz="800" dirty="0" smtClean="0">
                <a:latin typeface="Arial" panose="020B0604020202020204" pitchFamily="34" charset="0"/>
                <a:cs typeface="Arial" panose="020B0604020202020204" pitchFamily="34" charset="0"/>
              </a:rPr>
              <a:t>ggplot2, </a:t>
            </a:r>
            <a:r>
              <a:rPr lang="en-US" sz="800" dirty="0" err="1" smtClean="0">
                <a:latin typeface="Arial" panose="020B0604020202020204" pitchFamily="34" charset="0"/>
                <a:cs typeface="Arial" panose="020B0604020202020204" pitchFamily="34" charset="0"/>
              </a:rPr>
              <a:t>dplyr</a:t>
            </a:r>
            <a:r>
              <a:rPr lang="en-US" sz="800" dirty="0" smtClean="0">
                <a:latin typeface="Arial" panose="020B0604020202020204" pitchFamily="34" charset="0"/>
                <a:cs typeface="Arial" panose="020B0604020202020204" pitchFamily="34" charset="0"/>
              </a:rPr>
              <a:t>  </a:t>
            </a:r>
            <a:endParaRPr lang="en-US" sz="1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03CD4B8-409F-0E49-94EF-2D6A69F5046B}"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 percent of the population</a:t>
            </a:r>
            <a:endParaRPr lang="en-US"/>
          </a:p>
        </p:txBody>
      </p:sp>
    </p:spTree>
    <p:extLst>
      <p:ext uri="{BB962C8B-B14F-4D97-AF65-F5344CB8AC3E}">
        <p14:creationId xmlns:p14="http://schemas.microsoft.com/office/powerpoint/2010/main" val="1624116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en-US" sz="1200" b="0" i="0" u="none" strike="noStrike" kern="1200" baseline="0" dirty="0" smtClean="0">
                <a:solidFill>
                  <a:schemeClr val="tx1"/>
                </a:solidFill>
                <a:latin typeface="+mn-lt"/>
                <a:ea typeface="+mn-ea"/>
                <a:cs typeface="+mn-cs"/>
              </a:rPr>
              <a:t>The US Census of Agriculture is conducted by USDA’s National Agriculture Statistics Service (NASS) every five years, in years ending in 2 and 7. The Census provides a detailed picture of the US farms, ranches, and the people who operate them. </a:t>
            </a:r>
            <a:r>
              <a:rPr lang="en-US" dirty="0" smtClean="0">
                <a:latin typeface="Arail"/>
              </a:rPr>
              <a:t>It is the only source of uniform, comprehensive agricultural data for every state and county in the United States</a:t>
            </a:r>
          </a:p>
          <a:p>
            <a:pPr lvl="1"/>
            <a:r>
              <a:rPr lang="en-US" dirty="0" smtClean="0">
                <a:latin typeface="Arail"/>
              </a:rPr>
              <a:t>NASS also obtains information on most commodities from administrative sources or surveys of non-farm populations (e.g.\ cotton ginning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页脚占位符 3"/>
          <p:cNvSpPr>
            <a:spLocks noGrp="1"/>
          </p:cNvSpPr>
          <p:nvPr>
            <p:ph type="ftr" sz="quarter" idx="10"/>
          </p:nvPr>
        </p:nvSpPr>
        <p:spPr/>
        <p:txBody>
          <a:bodyPr/>
          <a:lstStyle/>
          <a:p>
            <a:r>
              <a:rPr lang="en-US" smtClean="0"/>
              <a:t>%: percent of the population</a:t>
            </a:r>
            <a:endParaRPr lang="en-US"/>
          </a:p>
        </p:txBody>
      </p:sp>
      <p:sp>
        <p:nvSpPr>
          <p:cNvPr id="5" name="灯片编号占位符 4"/>
          <p:cNvSpPr>
            <a:spLocks noGrp="1"/>
          </p:cNvSpPr>
          <p:nvPr>
            <p:ph type="sldNum" sz="quarter" idx="11"/>
          </p:nvPr>
        </p:nvSpPr>
        <p:spPr/>
        <p:txBody>
          <a:bodyPr/>
          <a:lstStyle/>
          <a:p>
            <a:fld id="{169E7736-CB4F-4588-B6D9-7F2B98ECEC75}" type="slidenum">
              <a:rPr lang="en-US" smtClean="0"/>
              <a:pPr/>
              <a:t>6</a:t>
            </a:fld>
            <a:endParaRPr lang="en-US"/>
          </a:p>
        </p:txBody>
      </p:sp>
    </p:spTree>
    <p:extLst>
      <p:ext uri="{BB962C8B-B14F-4D97-AF65-F5344CB8AC3E}">
        <p14:creationId xmlns:p14="http://schemas.microsoft.com/office/powerpoint/2010/main" val="719591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Then </a:t>
                </a:r>
                <a:r>
                  <a:rPr lang="en-US" sz="1200" dirty="0" smtClean="0">
                    <a:latin typeface="Arail"/>
                    <a:cs typeface="Arial" panose="020B0604020202020204" pitchFamily="34" charset="0"/>
                  </a:rPr>
                  <a:t>the random number </a:t>
                </a:r>
                <a:r>
                  <a:rPr lang="en-US" i="0">
                    <a:latin typeface="Cambria Math" panose="02040503050406030204" pitchFamily="18" charset="0"/>
                  </a:rPr>
                  <a:t>𝑤</a:t>
                </a:r>
                <a:r>
                  <a:rPr lang="en-US" i="0" smtClean="0">
                    <a:latin typeface="Cambria Math" panose="02040503050406030204" pitchFamily="18" charset="0"/>
                  </a:rPr>
                  <a:t>_</a:t>
                </a:r>
                <a:r>
                  <a:rPr lang="en-US" i="0">
                    <a:latin typeface="Cambria Math" panose="02040503050406030204" pitchFamily="18" charset="0"/>
                  </a:rPr>
                  <a:t>𝑘</a:t>
                </a:r>
                <a:r>
                  <a:rPr lang="en-US" sz="1200" dirty="0" smtClean="0">
                    <a:latin typeface="Arail"/>
                    <a:cs typeface="Arial" panose="020B0604020202020204" pitchFamily="34" charset="0"/>
                  </a:rPr>
                  <a:t> for each unit is updated with the current value of the coordination function </a:t>
                </a:r>
                <a:r>
                  <a:rPr lang="en-US" sz="1200" i="0">
                    <a:latin typeface="Cambria Math" panose="02040503050406030204" pitchFamily="18" charset="0"/>
                  </a:rPr>
                  <a:t>𝑔_(𝑘,𝑡) (𝑤_𝑘 )</a:t>
                </a:r>
                <a:r>
                  <a:rPr lang="en-US" dirty="0" smtClean="0"/>
                  <a:t>. </a:t>
                </a:r>
                <a:r>
                  <a:rPr lang="en-US" sz="1200" dirty="0" smtClean="0">
                    <a:latin typeface="Arail"/>
                    <a:cs typeface="Arial" panose="020B0604020202020204" pitchFamily="34" charset="0"/>
                  </a:rPr>
                  <a:t>Select a unit based on its “new” updated random number.</a:t>
                </a:r>
                <a:r>
                  <a:rPr lang="en-US" sz="1200" baseline="0" dirty="0" smtClean="0">
                    <a:latin typeface="Arail"/>
                    <a:cs typeface="Arial" panose="020B0604020202020204" pitchFamily="34" charset="0"/>
                  </a:rPr>
                  <a:t> </a:t>
                </a:r>
                <a:r>
                  <a:rPr lang="en-US" sz="1200" dirty="0" smtClean="0">
                    <a:latin typeface="Arail"/>
                    <a:cs typeface="Arial" panose="020B0604020202020204" pitchFamily="34" charset="0"/>
                  </a:rPr>
                  <a:t>Repeat </a:t>
                </a:r>
                <a:r>
                  <a:rPr lang="en-US" sz="1200" i="1" dirty="0">
                    <a:latin typeface="Arail"/>
                    <a:cs typeface="Arial" panose="020B0604020202020204" pitchFamily="34" charset="0"/>
                  </a:rPr>
                  <a:t>n </a:t>
                </a:r>
                <a:r>
                  <a:rPr lang="en-US" sz="1200" dirty="0" smtClean="0">
                    <a:latin typeface="Arail"/>
                    <a:cs typeface="Arial" panose="020B0604020202020204" pitchFamily="34" charset="0"/>
                  </a:rPr>
                  <a:t>times steps 1 – 5 to select samples </a:t>
                </a:r>
                <a:r>
                  <a:rPr lang="en-US" sz="1200" i="0">
                    <a:latin typeface="Cambria Math" panose="02040503050406030204" pitchFamily="18" charset="0"/>
                  </a:rPr>
                  <a:t>𝑆_</a:t>
                </a:r>
                <a:r>
                  <a:rPr lang="en-US" sz="1200" b="0" i="0" smtClean="0">
                    <a:latin typeface="Cambria Math" panose="02040503050406030204" pitchFamily="18" charset="0"/>
                  </a:rPr>
                  <a:t>1</a:t>
                </a:r>
                <a:r>
                  <a:rPr lang="en-US" sz="1200" dirty="0" smtClean="0">
                    <a:latin typeface="Arail"/>
                    <a:cs typeface="Arial" panose="020B0604020202020204" pitchFamily="34" charset="0"/>
                  </a:rPr>
                  <a:t>, </a:t>
                </a:r>
                <a:r>
                  <a:rPr lang="en-US" sz="1200" i="0">
                    <a:latin typeface="Cambria Math" panose="02040503050406030204" pitchFamily="18" charset="0"/>
                  </a:rPr>
                  <a:t>𝑆_</a:t>
                </a:r>
                <a:r>
                  <a:rPr lang="en-US" sz="1200" b="0" i="0" smtClean="0">
                    <a:latin typeface="Cambria Math" panose="02040503050406030204" pitchFamily="18" charset="0"/>
                  </a:rPr>
                  <a:t>2</a:t>
                </a:r>
                <a:r>
                  <a:rPr lang="en-US" sz="1200" dirty="0" smtClean="0">
                    <a:latin typeface="Arail"/>
                    <a:cs typeface="Arial" panose="020B0604020202020204" pitchFamily="34" charset="0"/>
                  </a:rPr>
                  <a:t>, …, </a:t>
                </a:r>
                <a:r>
                  <a:rPr lang="en-US" sz="1200" i="0">
                    <a:latin typeface="Cambria Math" panose="02040503050406030204" pitchFamily="18" charset="0"/>
                  </a:rPr>
                  <a:t>𝑆_𝑛</a:t>
                </a:r>
                <a:r>
                  <a:rPr lang="en-US" dirty="0" smtClean="0"/>
                  <a:t>.</a:t>
                </a:r>
              </a:p>
            </p:txBody>
          </p:sp>
        </mc:Fallback>
      </mc:AlternateContent>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7</a:t>
            </a:fld>
            <a:endParaRPr lang="en-US"/>
          </a:p>
        </p:txBody>
      </p:sp>
    </p:spTree>
    <p:extLst>
      <p:ext uri="{BB962C8B-B14F-4D97-AF65-F5344CB8AC3E}">
        <p14:creationId xmlns:p14="http://schemas.microsoft.com/office/powerpoint/2010/main" val="1687989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a:lnSpc>
                <a:spcPct val="100000"/>
              </a:lnSpc>
              <a:spcBef>
                <a:spcPts val="600"/>
              </a:spcBef>
            </a:pPr>
            <a:r>
              <a:rPr lang="en-US" sz="1200" dirty="0" smtClean="0">
                <a:latin typeface="Arial" panose="020B0604020202020204" pitchFamily="34" charset="0"/>
                <a:cs typeface="Arial" panose="020B0604020202020204" pitchFamily="34" charset="0"/>
              </a:rPr>
              <a:t>After looking at two R functions, let</a:t>
            </a:r>
            <a:r>
              <a:rPr lang="en-US" sz="1200" baseline="0" dirty="0" smtClean="0">
                <a:latin typeface="Arial" panose="020B0604020202020204" pitchFamily="34" charset="0"/>
                <a:cs typeface="Arial" panose="020B0604020202020204" pitchFamily="34" charset="0"/>
              </a:rPr>
              <a:t> us</a:t>
            </a:r>
            <a:r>
              <a:rPr lang="en-US" sz="1200" dirty="0" smtClean="0">
                <a:latin typeface="Arial" panose="020B0604020202020204" pitchFamily="34" charset="0"/>
                <a:cs typeface="Arial" panose="020B0604020202020204" pitchFamily="34" charset="0"/>
              </a:rPr>
              <a:t> turn</a:t>
            </a:r>
            <a:r>
              <a:rPr lang="en-US" sz="1200" baseline="0" dirty="0" smtClean="0">
                <a:latin typeface="Arial" panose="020B0604020202020204" pitchFamily="34" charset="0"/>
                <a:cs typeface="Arial" panose="020B0604020202020204" pitchFamily="34" charset="0"/>
              </a:rPr>
              <a:t> to using those two R functions for generating synthetic population using Gaussian copula in census of agriculture.</a:t>
            </a:r>
            <a:endParaRPr lang="en-US" sz="1200" dirty="0" smtClean="0">
              <a:latin typeface="Arial" panose="020B0604020202020204" pitchFamily="34" charset="0"/>
              <a:cs typeface="Arial" panose="020B0604020202020204" pitchFamily="34" charset="0"/>
            </a:endParaRPr>
          </a:p>
          <a:p>
            <a:pPr>
              <a:lnSpc>
                <a:spcPct val="100000"/>
              </a:lnSpc>
              <a:spcBef>
                <a:spcPts val="600"/>
              </a:spcBef>
            </a:pPr>
            <a:r>
              <a:rPr lang="en-US" sz="1200" dirty="0" smtClean="0">
                <a:latin typeface="Arial" panose="020B0604020202020204" pitchFamily="34" charset="0"/>
                <a:cs typeface="Arial" panose="020B0604020202020204" pitchFamily="34" charset="0"/>
              </a:rPr>
              <a:t>Copulas are used to describe the dependence between random variables,</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A copula is a multivariate probability distribution for which the marginal probability distribution of each variable is uniform. CDF of any variable is definitely uniformly</a:t>
            </a:r>
            <a:r>
              <a:rPr lang="en-US" sz="1200" baseline="0" dirty="0" smtClean="0">
                <a:latin typeface="Arial" panose="020B0604020202020204" pitchFamily="34" charset="0"/>
                <a:cs typeface="Arial" panose="020B0604020202020204" pitchFamily="34" charset="0"/>
              </a:rPr>
              <a:t> distributed.</a:t>
            </a:r>
            <a:endParaRPr lang="en-US" sz="12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1" u="none" strike="noStrike" kern="1200" dirty="0" smtClean="0">
                <a:solidFill>
                  <a:schemeClr val="tx1"/>
                </a:solidFill>
                <a:effectLst/>
                <a:latin typeface="+mn-lt"/>
                <a:ea typeface="+mn-ea"/>
                <a:cs typeface="+mn-cs"/>
                <a:hlinkClick r:id="rId3"/>
              </a:rPr>
              <a:t>Gauss copula</a:t>
            </a:r>
            <a:r>
              <a:rPr lang="en-US" sz="1200" b="0" i="0" kern="1200" dirty="0" smtClean="0">
                <a:solidFill>
                  <a:schemeClr val="tx1"/>
                </a:solidFill>
                <a:effectLst/>
                <a:latin typeface="+mn-lt"/>
                <a:ea typeface="+mn-ea"/>
                <a:cs typeface="+mn-cs"/>
              </a:rPr>
              <a:t> is defined </a:t>
            </a:r>
            <a:r>
              <a:rPr lang="en-US" sz="1200" b="0" i="0" kern="1200" dirty="0" err="1" smtClean="0">
                <a:solidFill>
                  <a:schemeClr val="tx1"/>
                </a:solidFill>
                <a:effectLst/>
                <a:latin typeface="+mn-lt"/>
                <a:ea typeface="+mn-ea"/>
                <a:cs typeface="+mn-cs"/>
              </a:rPr>
              <a:t>implicitely</a:t>
            </a:r>
            <a:r>
              <a:rPr lang="en-US" sz="1200" b="0" i="0" kern="1200" dirty="0" smtClean="0">
                <a:solidFill>
                  <a:schemeClr val="tx1"/>
                </a:solidFill>
                <a:effectLst/>
                <a:latin typeface="+mn-lt"/>
                <a:ea typeface="+mn-ea"/>
                <a:cs typeface="+mn-cs"/>
              </a:rPr>
              <a:t> from the multivariate normal distribution, that is, the Gauss copula is the copula associated with a multivariate normal distribution. </a:t>
            </a:r>
            <a:r>
              <a:rPr lang="en-US" sz="1200" dirty="0" smtClean="0">
                <a:latin typeface="Arial" panose="020B0604020202020204" pitchFamily="34" charset="0"/>
                <a:cs typeface="Arial" panose="020B0604020202020204" pitchFamily="34" charset="0"/>
              </a:rPr>
              <a:t>Gaussian copula is constructed from a multivariate normal distribution with correlation matrix </a:t>
            </a:r>
            <a:r>
              <a:rPr lang="en-US" sz="1200" i="1" dirty="0" smtClean="0">
                <a:latin typeface="Arial" panose="020B0604020202020204" pitchFamily="34" charset="0"/>
                <a:cs typeface="Arial" panose="020B0604020202020204" pitchFamily="34" charset="0"/>
              </a:rPr>
              <a:t>P</a:t>
            </a:r>
            <a:endParaRPr lang="en-US" sz="1200" dirty="0" smtClean="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8</a:t>
            </a:fld>
            <a:endParaRPr lang="en-US"/>
          </a:p>
        </p:txBody>
      </p:sp>
    </p:spTree>
    <p:extLst>
      <p:ext uri="{BB962C8B-B14F-4D97-AF65-F5344CB8AC3E}">
        <p14:creationId xmlns:p14="http://schemas.microsoft.com/office/powerpoint/2010/main" val="2694770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1F497D"/>
                    </a:solidFill>
                    <a:latin typeface="Arail"/>
                  </a:rPr>
                  <a:t>Gaussian Copula can be </a:t>
                </a:r>
                <a:r>
                  <a:rPr lang="en-US" sz="1200" baseline="0" dirty="0" smtClean="0">
                    <a:solidFill>
                      <a:srgbClr val="1F497D"/>
                    </a:solidFill>
                    <a:latin typeface="Arial" panose="020B0604020202020204" pitchFamily="34" charset="0"/>
                    <a:cs typeface="Arial" panose="020B0604020202020204" pitchFamily="34" charset="0"/>
                  </a:rPr>
                  <a:t> </a:t>
                </a:r>
                <a:r>
                  <a:rPr lang="en-US" sz="1200" dirty="0" smtClean="0">
                    <a:solidFill>
                      <a:srgbClr val="1F497D"/>
                    </a:solidFill>
                    <a:latin typeface="Arial" panose="020B0604020202020204" pitchFamily="34" charset="0"/>
                    <a:cs typeface="Arial" panose="020B0604020202020204" pitchFamily="34" charset="0"/>
                  </a:rPr>
                  <a:t>applied in generating synthetic population while</a:t>
                </a:r>
                <a:r>
                  <a:rPr lang="en-US" sz="1200" baseline="0" dirty="0" smtClean="0">
                    <a:solidFill>
                      <a:srgbClr val="1F497D"/>
                    </a:solidFill>
                    <a:latin typeface="Arial" panose="020B0604020202020204" pitchFamily="34" charset="0"/>
                    <a:cs typeface="Arial" panose="020B0604020202020204" pitchFamily="34" charset="0"/>
                  </a:rPr>
                  <a:t> keeping their pairwise correlations between different variables. The first step is to </a:t>
                </a:r>
                <a:r>
                  <a:rPr lang="en-US" altLang="en-US" sz="1200" dirty="0" smtClean="0">
                    <a:solidFill>
                      <a:srgbClr val="242729"/>
                    </a:solidFill>
                    <a:latin typeface="Arial" panose="020B0604020202020204" pitchFamily="34" charset="0"/>
                    <a:cs typeface="Arial" panose="020B0604020202020204" pitchFamily="34" charset="0"/>
                  </a:rPr>
                  <a:t>Perform a </a:t>
                </a:r>
                <a:r>
                  <a:rPr lang="en-US" altLang="en-US" sz="1200" dirty="0" err="1" smtClean="0">
                    <a:solidFill>
                      <a:srgbClr val="242729"/>
                    </a:solidFill>
                    <a:latin typeface="Arial" panose="020B0604020202020204" pitchFamily="34" charset="0"/>
                    <a:cs typeface="Arial" panose="020B0604020202020204" pitchFamily="34" charset="0"/>
                  </a:rPr>
                  <a:t>Cholesky</a:t>
                </a:r>
                <a:r>
                  <a:rPr lang="en-US" altLang="en-US" sz="1200" dirty="0" smtClean="0">
                    <a:solidFill>
                      <a:srgbClr val="242729"/>
                    </a:solidFill>
                    <a:latin typeface="Arial" panose="020B0604020202020204" pitchFamily="34" charset="0"/>
                    <a:cs typeface="Arial" panose="020B0604020202020204" pitchFamily="34" charset="0"/>
                  </a:rPr>
                  <a:t> decomposition of correlation matrix </a:t>
                </a:r>
                <a:r>
                  <a:rPr lang="en-US" altLang="en-US" sz="1200" i="1" dirty="0" smtClean="0">
                    <a:solidFill>
                      <a:srgbClr val="242729"/>
                    </a:solidFill>
                    <a:latin typeface="MathJax_Math-italic"/>
                    <a:cs typeface="Arial" panose="020B0604020202020204" pitchFamily="34" charset="0"/>
                  </a:rPr>
                  <a:t>P</a:t>
                </a:r>
                <a:r>
                  <a:rPr lang="en-US" altLang="en-US" sz="1200" dirty="0" smtClean="0">
                    <a:solidFill>
                      <a:srgbClr val="242729"/>
                    </a:solidFill>
                    <a:latin typeface="Arial" panose="020B0604020202020204" pitchFamily="34" charset="0"/>
                    <a:cs typeface="Arial" panose="020B0604020202020204" pitchFamily="34" charset="0"/>
                  </a:rPr>
                  <a:t>, and set </a:t>
                </a:r>
                <a:r>
                  <a:rPr lang="en-US" altLang="en-US" sz="1200" i="1" dirty="0" smtClean="0">
                    <a:solidFill>
                      <a:srgbClr val="242729"/>
                    </a:solidFill>
                    <a:latin typeface="MathJax_Math-italic"/>
                    <a:cs typeface="Arial" panose="020B0604020202020204" pitchFamily="34" charset="0"/>
                  </a:rPr>
                  <a:t>A</a:t>
                </a:r>
                <a:r>
                  <a:rPr lang="en-US" altLang="en-US" sz="1200" dirty="0" smtClean="0">
                    <a:solidFill>
                      <a:srgbClr val="242729"/>
                    </a:solidFill>
                    <a:latin typeface="Arial" panose="020B0604020202020204" pitchFamily="34" charset="0"/>
                    <a:cs typeface="Arial" panose="020B0604020202020204" pitchFamily="34" charset="0"/>
                  </a:rPr>
                  <a:t> as the resulting lower triangular matrix. Repeat the following steps </a:t>
                </a:r>
                <a:r>
                  <a:rPr lang="en-US" altLang="en-US" sz="1200" i="1" dirty="0" smtClean="0">
                    <a:solidFill>
                      <a:srgbClr val="242729"/>
                    </a:solidFill>
                    <a:latin typeface="MathJax_Math-italic"/>
                    <a:cs typeface="Arial" panose="020B0604020202020204" pitchFamily="34" charset="0"/>
                  </a:rPr>
                  <a:t>n</a:t>
                </a:r>
                <a:r>
                  <a:rPr lang="en-US" altLang="en-US" sz="1200" dirty="0" smtClean="0">
                    <a:solidFill>
                      <a:srgbClr val="242729"/>
                    </a:solidFill>
                    <a:latin typeface="Arial" panose="020B0604020202020204" pitchFamily="34" charset="0"/>
                    <a:cs typeface="Arial" panose="020B0604020202020204" pitchFamily="34" charset="0"/>
                  </a:rPr>
                  <a:t> times.  But we do not have to do all these from the scratch</a:t>
                </a:r>
                <a:r>
                  <a:rPr lang="en-US" altLang="en-US" sz="1200" baseline="0" dirty="0" smtClean="0">
                    <a:solidFill>
                      <a:srgbClr val="242729"/>
                    </a:solidFill>
                    <a:latin typeface="Arial" panose="020B0604020202020204" pitchFamily="34" charset="0"/>
                    <a:cs typeface="Arial" panose="020B0604020202020204" pitchFamily="34" charset="0"/>
                  </a:rPr>
                  <a:t>, this can be </a:t>
                </a:r>
                <a:r>
                  <a:rPr lang="en-US" altLang="en-US" sz="1200" dirty="0" smtClean="0">
                    <a:solidFill>
                      <a:srgbClr val="242729"/>
                    </a:solidFill>
                    <a:latin typeface="Arial" panose="020B0604020202020204" pitchFamily="34" charset="0"/>
                    <a:cs typeface="Arial" panose="020B0604020202020204" pitchFamily="34" charset="0"/>
                  </a:rPr>
                  <a:t>achieved by using </a:t>
                </a:r>
                <a:r>
                  <a:rPr lang="en-US" sz="1200" i="1" dirty="0" err="1" smtClean="0"/>
                  <a:t>mvrnorm</a:t>
                </a:r>
                <a:r>
                  <a:rPr lang="en-US" sz="1200" i="1" dirty="0" smtClean="0"/>
                  <a:t> </a:t>
                </a:r>
                <a:r>
                  <a:rPr lang="en-US" sz="1200" dirty="0" smtClean="0"/>
                  <a:t>in</a:t>
                </a:r>
                <a:r>
                  <a:rPr lang="en-US" sz="1200" i="1" dirty="0" smtClean="0"/>
                  <a:t> MASS </a:t>
                </a:r>
                <a:r>
                  <a:rPr lang="en-US" sz="1200" dirty="0" smtClean="0"/>
                  <a:t>library</a:t>
                </a:r>
                <a:endParaRPr lang="en-US" altLang="en-US" sz="1200" dirty="0" smtClean="0">
                  <a:solidFill>
                    <a:srgbClr val="242729"/>
                  </a:solidFill>
                  <a:latin typeface="Arial" panose="020B0604020202020204" pitchFamily="34" charset="0"/>
                  <a:cs typeface="Arial" panose="020B0604020202020204" pitchFamily="34" charset="0"/>
                </a:endParaRPr>
              </a:p>
              <a:p>
                <a:endParaRPr lang="en-US" altLang="en-US" sz="1200" dirty="0" smtClean="0">
                  <a:solidFill>
                    <a:srgbClr val="242729"/>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So generating </a:t>
                </a:r>
                <a:r>
                  <a:rPr lang="en-US" sz="1200" dirty="0" smtClean="0">
                    <a:latin typeface="Arial" panose="020B0604020202020204" pitchFamily="34" charset="0"/>
                    <a:cs typeface="Arial" panose="020B0604020202020204" pitchFamily="34" charset="0"/>
                  </a:rPr>
                  <a:t>synthetic population</a:t>
                </a:r>
                <a:r>
                  <a:rPr lang="en-US" sz="1200" baseline="0" dirty="0" smtClean="0">
                    <a:latin typeface="Arial" panose="020B0604020202020204" pitchFamily="34" charset="0"/>
                    <a:cs typeface="Arial" panose="020B0604020202020204" pitchFamily="34" charset="0"/>
                  </a:rPr>
                  <a:t> is complicated that requires a lot of efforts. To complete, two R packages </a:t>
                </a:r>
                <a:r>
                  <a:rPr lang="en-US" sz="800" dirty="0" smtClean="0">
                    <a:latin typeface="Arial" panose="020B0604020202020204" pitchFamily="34" charset="0"/>
                    <a:cs typeface="Arial" panose="020B0604020202020204" pitchFamily="34" charset="0"/>
                  </a:rPr>
                  <a:t>ggplot2, </a:t>
                </a:r>
                <a:r>
                  <a:rPr lang="en-US" sz="800" dirty="0" err="1" smtClean="0">
                    <a:latin typeface="Arial" panose="020B0604020202020204" pitchFamily="34" charset="0"/>
                    <a:cs typeface="Arial" panose="020B0604020202020204" pitchFamily="34" charset="0"/>
                  </a:rPr>
                  <a:t>dplyr</a:t>
                </a:r>
                <a:r>
                  <a:rPr lang="en-US" sz="800" dirty="0" smtClean="0">
                    <a:latin typeface="Arial" panose="020B0604020202020204" pitchFamily="34" charset="0"/>
                    <a:cs typeface="Arial" panose="020B0604020202020204" pitchFamily="34" charset="0"/>
                  </a:rPr>
                  <a:t>  </a:t>
                </a:r>
                <a:endParaRPr lang="en-US" sz="1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r>
                  <a:rPr lang="en-US" dirty="0" smtClean="0"/>
                  <a:t>coordination function is used in</a:t>
                </a:r>
                <a:r>
                  <a:rPr lang="en-US" baseline="0" dirty="0" smtClean="0"/>
                  <a:t> this study to spread </a:t>
                </a:r>
                <a:r>
                  <a:rPr lang="en-US" sz="1200" dirty="0" smtClean="0">
                    <a:latin typeface="Arail"/>
                    <a:cs typeface="Arial" panose="020B0604020202020204" pitchFamily="34" charset="0"/>
                  </a:rPr>
                  <a:t>respondent burden among multiple samples. There are</a:t>
                </a:r>
                <a:r>
                  <a:rPr lang="en-US" sz="1200" baseline="0" dirty="0" smtClean="0">
                    <a:latin typeface="Arail"/>
                    <a:cs typeface="Arial" panose="020B0604020202020204" pitchFamily="34" charset="0"/>
                  </a:rPr>
                  <a:t> 6 step, first sample s1 is selected </a:t>
                </a:r>
                <a:r>
                  <a:rPr lang="en-US" sz="1200" dirty="0" smtClean="0">
                    <a:latin typeface="Arail"/>
                    <a:cs typeface="Arial" panose="020B0604020202020204" pitchFamily="34" charset="0"/>
                  </a:rPr>
                  <a:t>using Permanent Random Numbers</a:t>
                </a:r>
                <a:r>
                  <a:rPr lang="en-US" sz="1200" baseline="0" dirty="0" smtClean="0">
                    <a:latin typeface="Arail"/>
                    <a:cs typeface="Arial" panose="020B0604020202020204" pitchFamily="34" charset="0"/>
                  </a:rPr>
                  <a:t> (which is a random number drawn uniformly from (0,1 )). </a:t>
                </a:r>
                <a:r>
                  <a:rPr lang="en-US" sz="1200" dirty="0" smtClean="0">
                    <a:latin typeface="Arail"/>
                    <a:cs typeface="Arial" panose="020B0604020202020204" pitchFamily="34" charset="0"/>
                  </a:rPr>
                  <a:t>cumulative respondent burden </a:t>
                </a:r>
                <a:r>
                  <a:rPr lang="en-US" sz="1200" i="0">
                    <a:latin typeface="Cambria Math" panose="02040503050406030204" pitchFamily="18" charset="0"/>
                  </a:rPr>
                  <a:t>Γ_(𝑘,𝑡) (𝑤)</a:t>
                </a:r>
                <a:r>
                  <a:rPr lang="en-US" dirty="0" smtClean="0"/>
                  <a:t> is computed </a:t>
                </a:r>
                <a:r>
                  <a:rPr lang="en-US" sz="1200" dirty="0" smtClean="0">
                    <a:latin typeface="Arail"/>
                    <a:cs typeface="Arial" panose="020B0604020202020204" pitchFamily="34" charset="0"/>
                  </a:rPr>
                  <a:t>for </a:t>
                </a:r>
                <a:r>
                  <a:rPr lang="en-US" sz="1200" dirty="0">
                    <a:latin typeface="Arail"/>
                    <a:cs typeface="Arial" panose="020B0604020202020204" pitchFamily="34" charset="0"/>
                  </a:rPr>
                  <a:t>each chosen </a:t>
                </a:r>
                <a:r>
                  <a:rPr lang="en-US" sz="1200" dirty="0" smtClean="0">
                    <a:latin typeface="Arail"/>
                    <a:cs typeface="Arial" panose="020B0604020202020204" pitchFamily="34" charset="0"/>
                  </a:rPr>
                  <a:t>unit </a:t>
                </a:r>
                <a:r>
                  <a:rPr lang="en-US" sz="1200" i="0">
                    <a:latin typeface="Cambria Math" panose="02040503050406030204" pitchFamily="18" charset="0"/>
                  </a:rPr>
                  <a:t>𝑘</a:t>
                </a:r>
                <a:r>
                  <a:rPr lang="en-US" dirty="0" smtClean="0"/>
                  <a:t> </a:t>
                </a:r>
                <a:r>
                  <a:rPr lang="en-US" sz="1200" dirty="0" smtClean="0">
                    <a:latin typeface="Arail"/>
                    <a:cs typeface="Arial" panose="020B0604020202020204" pitchFamily="34" charset="0"/>
                  </a:rPr>
                  <a:t>as a function of the </a:t>
                </a:r>
                <a:r>
                  <a:rPr lang="en-US" sz="1200" dirty="0">
                    <a:latin typeface="Arail"/>
                    <a:cs typeface="Arial" panose="020B0604020202020204" pitchFamily="34" charset="0"/>
                  </a:rPr>
                  <a:t>number of times a unit </a:t>
                </a:r>
                <a:r>
                  <a:rPr lang="en-US" sz="1200" b="0" i="0" smtClean="0">
                    <a:latin typeface="Cambria Math" panose="02040503050406030204" pitchFamily="18" charset="0"/>
                  </a:rPr>
                  <a:t>𝑘</a:t>
                </a:r>
                <a:r>
                  <a:rPr lang="en-US" sz="1200" dirty="0" smtClean="0">
                    <a:latin typeface="Arail"/>
                    <a:cs typeface="Arial" panose="020B0604020202020204" pitchFamily="34" charset="0"/>
                  </a:rPr>
                  <a:t> is </a:t>
                </a:r>
                <a:r>
                  <a:rPr lang="en-US" sz="1200" dirty="0">
                    <a:latin typeface="Arail"/>
                    <a:cs typeface="Arial" panose="020B0604020202020204" pitchFamily="34" charset="0"/>
                  </a:rPr>
                  <a:t>selected to participate </a:t>
                </a:r>
                <a:r>
                  <a:rPr lang="en-US" sz="1200" dirty="0" smtClean="0">
                    <a:latin typeface="Arail"/>
                    <a:cs typeface="Arial" panose="020B0604020202020204" pitchFamily="34" charset="0"/>
                  </a:rPr>
                  <a:t>(appears) in surveys </a:t>
                </a:r>
                <a:r>
                  <a:rPr lang="en-US" sz="1200" b="0" i="0" smtClean="0">
                    <a:latin typeface="Cambria Math" panose="02040503050406030204" pitchFamily="18" charset="0"/>
                  </a:rPr>
                  <a:t>1</a:t>
                </a:r>
                <a:r>
                  <a:rPr lang="en-US" sz="1200" dirty="0" smtClean="0">
                    <a:latin typeface="Arail"/>
                    <a:cs typeface="Arial" panose="020B0604020202020204" pitchFamily="34" charset="0"/>
                  </a:rPr>
                  <a:t> through </a:t>
                </a:r>
                <a:r>
                  <a:rPr lang="en-US" sz="1200" b="0" i="0" smtClean="0">
                    <a:latin typeface="Cambria Math" panose="02040503050406030204" pitchFamily="18" charset="0"/>
                  </a:rPr>
                  <a:t>𝑡</a:t>
                </a:r>
                <a:r>
                  <a:rPr lang="en-US" dirty="0" smtClean="0"/>
                  <a:t>. A coordination function </a:t>
                </a:r>
                <a:r>
                  <a:rPr lang="en-US" i="0">
                    <a:latin typeface="Cambria Math" panose="02040503050406030204" pitchFamily="18" charset="0"/>
                  </a:rPr>
                  <a:t>𝑔</a:t>
                </a:r>
                <a:r>
                  <a:rPr lang="en-US" i="0" smtClean="0">
                    <a:latin typeface="Cambria Math" panose="02040503050406030204" pitchFamily="18" charset="0"/>
                  </a:rPr>
                  <a:t>_(</a:t>
                </a:r>
                <a:r>
                  <a:rPr lang="en-US" i="0">
                    <a:latin typeface="Cambria Math" panose="02040503050406030204" pitchFamily="18" charset="0"/>
                  </a:rPr>
                  <a:t>𝑘,𝑡</a:t>
                </a:r>
                <a:r>
                  <a:rPr lang="en-US" i="0" smtClean="0">
                    <a:latin typeface="Cambria Math" panose="02040503050406030204" pitchFamily="18" charset="0"/>
                  </a:rPr>
                  <a:t>)</a:t>
                </a:r>
                <a:r>
                  <a:rPr lang="en-US" i="0">
                    <a:latin typeface="Cambria Math" panose="02040503050406030204" pitchFamily="18" charset="0"/>
                  </a:rPr>
                  <a:t> </a:t>
                </a:r>
                <a:r>
                  <a:rPr lang="en-US" i="0">
                    <a:latin typeface="Cambria Math" panose="02040503050406030204" pitchFamily="18" charset="0"/>
                  </a:rPr>
                  <a:t>(𝑤_𝑘 )</a:t>
                </a:r>
                <a:r>
                  <a:rPr lang="en-US" dirty="0" smtClean="0"/>
                  <a:t> is constructed using</a:t>
                </a:r>
                <a:r>
                  <a:rPr lang="en-US" baseline="0" dirty="0" smtClean="0"/>
                  <a:t> </a:t>
                </a:r>
                <a:r>
                  <a:rPr lang="en-US" sz="1200" dirty="0" smtClean="0">
                    <a:latin typeface="Arail"/>
                    <a:cs typeface="Arial" panose="020B0604020202020204" pitchFamily="34" charset="0"/>
                  </a:rPr>
                  <a:t>cumulative respondent burden</a:t>
                </a:r>
                <a:r>
                  <a:rPr lang="en-US" sz="1200" baseline="0" dirty="0" smtClean="0">
                    <a:latin typeface="Arail"/>
                    <a:cs typeface="Arial" panose="020B0604020202020204" pitchFamily="34" charset="0"/>
                  </a:rPr>
                  <a:t> plus a term related to the random number. </a:t>
                </a:r>
                <a:endParaRPr lang="en-US" dirty="0"/>
              </a:p>
            </p:txBody>
          </p:sp>
        </mc:Fallback>
      </mc:AlternateContent>
      <p:sp>
        <p:nvSpPr>
          <p:cNvPr id="4" name="Footer Placeholder 3"/>
          <p:cNvSpPr>
            <a:spLocks noGrp="1"/>
          </p:cNvSpPr>
          <p:nvPr>
            <p:ph type="ftr" sz="quarter" idx="10"/>
          </p:nvPr>
        </p:nvSpPr>
        <p:spPr/>
        <p:txBody>
          <a:bodyPr/>
          <a:lstStyle/>
          <a:p>
            <a:r>
              <a:rPr lang="en-US" smtClean="0"/>
              <a:t>%: percent of the population</a:t>
            </a:r>
            <a:endParaRPr lang="en-US"/>
          </a:p>
        </p:txBody>
      </p:sp>
      <p:sp>
        <p:nvSpPr>
          <p:cNvPr id="5" name="Slide Number Placeholder 4"/>
          <p:cNvSpPr>
            <a:spLocks noGrp="1"/>
          </p:cNvSpPr>
          <p:nvPr>
            <p:ph type="sldNum" sz="quarter" idx="11"/>
          </p:nvPr>
        </p:nvSpPr>
        <p:spPr/>
        <p:txBody>
          <a:bodyPr/>
          <a:lstStyle/>
          <a:p>
            <a:fld id="{169E7736-CB4F-4588-B6D9-7F2B98ECEC75}" type="slidenum">
              <a:rPr lang="en-US" smtClean="0"/>
              <a:pPr/>
              <a:t>9</a:t>
            </a:fld>
            <a:endParaRPr lang="en-US"/>
          </a:p>
        </p:txBody>
      </p:sp>
    </p:spTree>
    <p:extLst>
      <p:ext uri="{BB962C8B-B14F-4D97-AF65-F5344CB8AC3E}">
        <p14:creationId xmlns:p14="http://schemas.microsoft.com/office/powerpoint/2010/main" val="2137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F4C4B0-C766-4C86-AF89-C1D18117048D}" type="datetime1">
              <a:rPr lang="en-US" altLang="zh-CN"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73847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34090-3456-4E85-8759-204F45C0AD77}" type="datetime1">
              <a:rPr lang="en-US" altLang="zh-CN"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202651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33EAC-4531-4B38-A200-4E4BBFC93A9C}" type="datetime1">
              <a:rPr lang="en-US" altLang="zh-CN"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203571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8B594-DE2D-4BC4-B8D5-715FD9FB4638}" type="datetime1">
              <a:rPr lang="en-US" altLang="zh-CN"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217847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137CE-A7BF-42A0-986C-1CF04ABA4F2B}" type="datetime1">
              <a:rPr lang="en-US" altLang="zh-CN"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341633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748335-0D2C-4E10-BC10-D9D31780619E}" type="datetime1">
              <a:rPr lang="en-US" altLang="zh-CN"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97507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3074BF-6B06-43C9-A75F-448E69B67624}" type="datetime1">
              <a:rPr lang="en-US" altLang="zh-CN" smtClean="0"/>
              <a:t>10/22/2018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44437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7E3E88-AC3B-4ABA-859D-4D3A9FBF660D}" type="datetime1">
              <a:rPr lang="en-US" altLang="zh-CN" smtClean="0"/>
              <a:t>10/22/2018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199785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BE945-0343-4FCA-8E2A-F9614FBF4EB7}" type="datetime1">
              <a:rPr lang="en-US" altLang="zh-CN" smtClean="0"/>
              <a:t>10/22/2018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428925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FC5AF-95EC-4D2F-B245-97B1C29B19A2}" type="datetime1">
              <a:rPr lang="en-US" altLang="zh-CN"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164824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C2E80-CBAA-49F6-BA15-EAAE6EF0467C}" type="datetime1">
              <a:rPr lang="en-US" altLang="zh-CN"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0050B-916A-41D1-B55D-6B7270855E1B}" type="slidenum">
              <a:rPr lang="en-US" smtClean="0"/>
              <a:pPr/>
              <a:t>‹#›</a:t>
            </a:fld>
            <a:endParaRPr lang="en-US"/>
          </a:p>
        </p:txBody>
      </p:sp>
    </p:spTree>
    <p:extLst>
      <p:ext uri="{BB962C8B-B14F-4D97-AF65-F5344CB8AC3E}">
        <p14:creationId xmlns:p14="http://schemas.microsoft.com/office/powerpoint/2010/main" val="200869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471A2-CFF5-4BB0-8E83-33A0E6BDB1F2}" type="datetime1">
              <a:rPr lang="en-US" altLang="zh-CN" smtClean="0"/>
              <a:t>10/22/2018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0050B-916A-41D1-B55D-6B7270855E1B}" type="slidenum">
              <a:rPr lang="en-US" smtClean="0"/>
              <a:pPr/>
              <a:t>‹#›</a:t>
            </a:fld>
            <a:endParaRPr lang="en-US"/>
          </a:p>
        </p:txBody>
      </p:sp>
    </p:spTree>
    <p:extLst>
      <p:ext uri="{BB962C8B-B14F-4D97-AF65-F5344CB8AC3E}">
        <p14:creationId xmlns:p14="http://schemas.microsoft.com/office/powerpoint/2010/main" val="304196772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356350"/>
          </a:xfrm>
        </p:spPr>
        <p:txBody>
          <a:bodyPr/>
          <a:lstStyle/>
          <a:p>
            <a:pPr algn="ctr"/>
            <a:r>
              <a:rPr lang="en-US" sz="5400" dirty="0"/>
              <a:t>Using Gaussian </a:t>
            </a:r>
            <a:r>
              <a:rPr lang="en-US" sz="5400" dirty="0" smtClean="0"/>
              <a:t>copula </a:t>
            </a:r>
            <a:r>
              <a:rPr lang="en-US" sz="5400" dirty="0"/>
              <a:t>to generate a synthetic population</a:t>
            </a:r>
            <a:br>
              <a:rPr lang="en-US" sz="5400" dirty="0"/>
            </a:br>
            <a:r>
              <a:rPr lang="en-US" dirty="0" smtClean="0">
                <a:solidFill>
                  <a:srgbClr val="1F497D"/>
                </a:solidFill>
              </a:rPr>
              <a:t/>
            </a:r>
            <a:br>
              <a:rPr lang="en-US" dirty="0" smtClean="0">
                <a:solidFill>
                  <a:srgbClr val="1F497D"/>
                </a:solidFill>
              </a:rPr>
            </a:br>
            <a:r>
              <a:rPr lang="en-US" sz="2400" b="1" dirty="0" err="1" smtClean="0"/>
              <a:t>Yijun</a:t>
            </a:r>
            <a:r>
              <a:rPr lang="en-US" sz="2400" b="1" dirty="0" smtClean="0"/>
              <a:t> Wei</a:t>
            </a:r>
            <a:r>
              <a:rPr lang="en-US" sz="2400" b="1" dirty="0"/>
              <a:t/>
            </a:r>
            <a:br>
              <a:rPr lang="en-US" sz="2400" b="1" dirty="0"/>
            </a:br>
            <a:r>
              <a:rPr lang="en-US" sz="2400" b="1" dirty="0" smtClean="0"/>
              <a:t>NISS, USDA-NASS</a:t>
            </a:r>
            <a:br>
              <a:rPr lang="en-US" sz="2400" b="1" dirty="0" smtClean="0"/>
            </a:br>
            <a:r>
              <a:rPr lang="en-US" sz="2400" b="1" dirty="0" smtClean="0">
                <a:solidFill>
                  <a:srgbClr val="1F497D"/>
                </a:solidFill>
              </a:rPr>
              <a:t>Yijun.Wei@nass.usda.gov</a:t>
            </a:r>
            <a:r>
              <a:rPr lang="en-US" sz="2400" b="1" dirty="0"/>
              <a:t/>
            </a:r>
            <a:br>
              <a:rPr lang="en-US" sz="2400" b="1" dirty="0"/>
            </a:br>
            <a:r>
              <a:rPr lang="en-US" sz="2400" b="1" dirty="0"/>
              <a:t>Luca </a:t>
            </a:r>
            <a:r>
              <a:rPr lang="en-US" sz="2400" b="1" dirty="0" err="1" smtClean="0"/>
              <a:t>Sartore</a:t>
            </a:r>
            <a:r>
              <a:rPr lang="en-US" sz="2400" b="1" dirty="0" smtClean="0"/>
              <a:t/>
            </a:r>
            <a:br>
              <a:rPr lang="en-US" sz="2400" b="1" dirty="0" smtClean="0"/>
            </a:br>
            <a:r>
              <a:rPr lang="en-US" sz="2400" b="1" dirty="0" smtClean="0"/>
              <a:t>NISS, USDA-NASS</a:t>
            </a:r>
            <a:r>
              <a:rPr lang="en-US" sz="2400" b="1" dirty="0"/>
              <a:t/>
            </a:r>
            <a:br>
              <a:rPr lang="en-US" sz="2400" b="1" dirty="0"/>
            </a:br>
            <a:r>
              <a:rPr lang="en-US" sz="2400" b="1" dirty="0">
                <a:solidFill>
                  <a:srgbClr val="1F497D"/>
                </a:solidFill>
              </a:rPr>
              <a:t>Luca.Sartore@nass.usda.gov</a:t>
            </a:r>
            <a:r>
              <a:rPr lang="en-US" sz="2400" b="1" dirty="0" smtClean="0">
                <a:solidFill>
                  <a:srgbClr val="1F497D"/>
                </a:solidFill>
              </a:rPr>
              <a:t/>
            </a:r>
            <a:br>
              <a:rPr lang="en-US" sz="2400" b="1" dirty="0" smtClean="0">
                <a:solidFill>
                  <a:srgbClr val="1F497D"/>
                </a:solidFill>
              </a:rPr>
            </a:br>
            <a:r>
              <a:rPr lang="en-US" sz="2400" b="1" dirty="0"/>
              <a:t>Nell </a:t>
            </a:r>
            <a:r>
              <a:rPr lang="en-US" sz="2400" b="1" dirty="0" err="1"/>
              <a:t>Sedransk</a:t>
            </a:r>
            <a:r>
              <a:rPr lang="en-US" sz="2400" b="1" dirty="0"/>
              <a:t/>
            </a:r>
            <a:br>
              <a:rPr lang="en-US" sz="2400" b="1" dirty="0"/>
            </a:br>
            <a:r>
              <a:rPr lang="en-US" sz="2400" b="1" dirty="0" smtClean="0"/>
              <a:t>NISS</a:t>
            </a:r>
            <a:br>
              <a:rPr lang="en-US" sz="2400" b="1" dirty="0" smtClean="0"/>
            </a:br>
            <a:r>
              <a:rPr lang="en-US" sz="2400" b="1" dirty="0">
                <a:solidFill>
                  <a:srgbClr val="1F497D"/>
                </a:solidFill>
              </a:rPr>
              <a:t>NSedransk@niss.org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5" y="6354147"/>
            <a:ext cx="668606" cy="457200"/>
          </a:xfrm>
          <a:prstGeom prst="rect">
            <a:avLst/>
          </a:prstGeom>
        </p:spPr>
      </p:pic>
      <p:grpSp>
        <p:nvGrpSpPr>
          <p:cNvPr id="12" name="Group 11"/>
          <p:cNvGrpSpPr/>
          <p:nvPr/>
        </p:nvGrpSpPr>
        <p:grpSpPr>
          <a:xfrm>
            <a:off x="0" y="6116313"/>
            <a:ext cx="12060909" cy="668473"/>
            <a:chOff x="-1" y="-1"/>
            <a:chExt cx="12060909" cy="668473"/>
          </a:xfrm>
        </p:grpSpPr>
        <p:sp>
          <p:nvSpPr>
            <p:cNvPr id="13" name="Right Triangle 12"/>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6" name="Right Triangle 15"/>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5B40050B-916A-41D1-B55D-6B7270855E1B}" type="slidenum">
              <a:rPr lang="en-US" smtClean="0"/>
              <a:pPr/>
              <a:t>1</a:t>
            </a:fld>
            <a:endParaRPr lang="en-US"/>
          </a:p>
        </p:txBody>
      </p:sp>
    </p:spTree>
    <p:extLst>
      <p:ext uri="{BB962C8B-B14F-4D97-AF65-F5344CB8AC3E}">
        <p14:creationId xmlns:p14="http://schemas.microsoft.com/office/powerpoint/2010/main" val="4250149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R packages Introduction</a:t>
            </a:r>
            <a:endParaRPr lang="en-US" sz="3200" dirty="0"/>
          </a:p>
        </p:txBody>
      </p:sp>
      <p:sp>
        <p:nvSpPr>
          <p:cNvPr id="3" name="Content Placeholder 2"/>
          <p:cNvSpPr>
            <a:spLocks noGrp="1"/>
          </p:cNvSpPr>
          <p:nvPr>
            <p:ph idx="1"/>
          </p:nvPr>
        </p:nvSpPr>
        <p:spPr>
          <a:xfrm>
            <a:off x="662715" y="966474"/>
            <a:ext cx="10826269" cy="5362215"/>
          </a:xfrm>
        </p:spPr>
        <p:txBody>
          <a:bodyPr>
            <a:normAutofit/>
          </a:bodyPr>
          <a:lstStyle/>
          <a:p>
            <a:r>
              <a:rPr lang="en-US" dirty="0">
                <a:latin typeface="Arial" panose="020B0604020202020204" pitchFamily="34" charset="0"/>
                <a:cs typeface="Arial" panose="020B0604020202020204" pitchFamily="34" charset="0"/>
              </a:rPr>
              <a:t>A Grammar of Data </a:t>
            </a:r>
            <a:r>
              <a:rPr lang="en-US" dirty="0" smtClean="0">
                <a:latin typeface="Arial" panose="020B0604020202020204" pitchFamily="34" charset="0"/>
                <a:cs typeface="Arial" panose="020B0604020202020204" pitchFamily="34" charset="0"/>
              </a:rPr>
              <a:t>Manipulation (</a:t>
            </a:r>
            <a:r>
              <a:rPr lang="en-US" dirty="0" err="1" smtClean="0">
                <a:latin typeface="Arial" panose="020B0604020202020204" pitchFamily="34" charset="0"/>
                <a:cs typeface="Arial" panose="020B0604020202020204" pitchFamily="34" charset="0"/>
              </a:rPr>
              <a:t>dplyr</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ea typeface="Tahoma" panose="020B0604030504040204" pitchFamily="34" charset="0"/>
                <a:cs typeface="Arial" panose="020B0604020202020204" pitchFamily="34" charset="0"/>
              </a:rPr>
              <a:t>R-package </a:t>
            </a:r>
            <a:r>
              <a:rPr lang="en-US" dirty="0">
                <a:latin typeface="Arial" panose="020B0604020202020204" pitchFamily="34" charset="0"/>
                <a:ea typeface="Tahoma" panose="020B0604030504040204" pitchFamily="34" charset="0"/>
                <a:cs typeface="Arial" panose="020B0604020202020204" pitchFamily="34" charset="0"/>
              </a:rPr>
              <a:t>used for data processing</a:t>
            </a:r>
          </a:p>
          <a:p>
            <a:pPr lvl="1"/>
            <a:r>
              <a:rPr lang="en-US" dirty="0">
                <a:latin typeface="Arial" panose="020B0604020202020204" pitchFamily="34" charset="0"/>
                <a:ea typeface="Tahoma" panose="020B0604030504040204" pitchFamily="34" charset="0"/>
                <a:cs typeface="Arial" panose="020B0604020202020204" pitchFamily="34" charset="0"/>
              </a:rPr>
              <a:t>Transform and summarize tabular data with rows and columns. </a:t>
            </a:r>
          </a:p>
          <a:p>
            <a:pPr lvl="1"/>
            <a:r>
              <a:rPr lang="en-US" dirty="0" smtClean="0">
                <a:latin typeface="Arial" panose="020B0604020202020204" pitchFamily="34" charset="0"/>
                <a:ea typeface="Tahoma" panose="020B0604030504040204" pitchFamily="34" charset="0"/>
                <a:cs typeface="Arial" panose="020B0604020202020204" pitchFamily="34" charset="0"/>
              </a:rPr>
              <a:t>Contain </a:t>
            </a:r>
            <a:r>
              <a:rPr lang="en-US" dirty="0">
                <a:latin typeface="Arial" panose="020B0604020202020204" pitchFamily="34" charset="0"/>
                <a:ea typeface="Tahoma" panose="020B0604030504040204" pitchFamily="34" charset="0"/>
                <a:cs typeface="Arial" panose="020B0604020202020204" pitchFamily="34" charset="0"/>
              </a:rPr>
              <a:t>a set of functions (or “verbs”) that perform common data manipulation </a:t>
            </a:r>
            <a:r>
              <a:rPr lang="en-US" dirty="0" smtClean="0">
                <a:latin typeface="Arial" panose="020B0604020202020204" pitchFamily="34" charset="0"/>
                <a:ea typeface="Tahoma" panose="020B0604030504040204" pitchFamily="34" charset="0"/>
                <a:cs typeface="Arial" panose="020B0604020202020204" pitchFamily="34" charset="0"/>
              </a:rPr>
              <a:t>operations</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Elegant Data </a:t>
            </a:r>
            <a:r>
              <a:rPr lang="en-US" dirty="0" err="1">
                <a:latin typeface="Arial" panose="020B0604020202020204" pitchFamily="34" charset="0"/>
                <a:cs typeface="Arial" panose="020B0604020202020204" pitchFamily="34" charset="0"/>
              </a:rPr>
              <a:t>Visualisations</a:t>
            </a:r>
            <a:r>
              <a:rPr lang="en-US" dirty="0">
                <a:latin typeface="Arial" panose="020B0604020202020204" pitchFamily="34" charset="0"/>
                <a:cs typeface="Arial" panose="020B0604020202020204" pitchFamily="34" charset="0"/>
              </a:rPr>
              <a:t> Using the Grammar of </a:t>
            </a:r>
            <a:r>
              <a:rPr lang="en-US" dirty="0" smtClean="0">
                <a:latin typeface="Arial" panose="020B0604020202020204" pitchFamily="34" charset="0"/>
                <a:cs typeface="Arial" panose="020B0604020202020204" pitchFamily="34" charset="0"/>
              </a:rPr>
              <a:t>Graphics (ggplot2)</a:t>
            </a:r>
          </a:p>
          <a:p>
            <a:pPr lvl="1"/>
            <a:r>
              <a:rPr lang="en-US" dirty="0">
                <a:latin typeface="Arial" panose="020B0604020202020204" pitchFamily="34" charset="0"/>
                <a:cs typeface="Arial" panose="020B0604020202020204" pitchFamily="34" charset="0"/>
              </a:rPr>
              <a:t>R-package used for </a:t>
            </a:r>
            <a:r>
              <a:rPr lang="en-US" dirty="0" smtClean="0">
                <a:latin typeface="Arial" panose="020B0604020202020204" pitchFamily="34" charset="0"/>
                <a:cs typeface="Arial" panose="020B0604020202020204" pitchFamily="34" charset="0"/>
              </a:rPr>
              <a:t>data visualization</a:t>
            </a:r>
            <a:endParaRPr lang="en-US" dirty="0">
              <a:latin typeface="Arial" panose="020B0604020202020204" pitchFamily="34" charset="0"/>
              <a:cs typeface="Arial" panose="020B0604020202020204" pitchFamily="34" charset="0"/>
            </a:endParaRPr>
          </a:p>
          <a:p>
            <a:pPr lvl="1"/>
            <a:r>
              <a:rPr lang="en-US" altLang="en-US" dirty="0" smtClean="0">
                <a:latin typeface="Arial" panose="020B0604020202020204" pitchFamily="34" charset="0"/>
                <a:cs typeface="Arial" panose="020B0604020202020204" pitchFamily="34" charset="0"/>
              </a:rPr>
              <a:t>Consistent </a:t>
            </a:r>
            <a:r>
              <a:rPr lang="en-US" altLang="en-US" dirty="0">
                <a:latin typeface="Arial" panose="020B0604020202020204" pitchFamily="34" charset="0"/>
                <a:cs typeface="Arial" panose="020B0604020202020204" pitchFamily="34" charset="0"/>
              </a:rPr>
              <a:t>underlying grammar of </a:t>
            </a:r>
            <a:r>
              <a:rPr lang="en-US" altLang="en-US" dirty="0" err="1">
                <a:latin typeface="Arial" panose="020B0604020202020204" pitchFamily="34" charset="0"/>
                <a:cs typeface="Arial" panose="020B0604020202020204" pitchFamily="34" charset="0"/>
              </a:rPr>
              <a:t>graphis</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graphic version of </a:t>
            </a:r>
            <a:r>
              <a:rPr lang="en-US" dirty="0" err="1" smtClean="0">
                <a:latin typeface="Arial" panose="020B0604020202020204" pitchFamily="34" charset="0"/>
                <a:cs typeface="Arial" panose="020B0604020202020204" pitchFamily="34" charset="0"/>
              </a:rPr>
              <a:t>dplyr</a:t>
            </a:r>
            <a:r>
              <a:rPr lang="en-US" altLang="en-US" dirty="0" smtClean="0">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Plot </a:t>
            </a:r>
            <a:r>
              <a:rPr lang="en-US" dirty="0">
                <a:latin typeface="Arial" panose="020B0604020202020204" pitchFamily="34" charset="0"/>
                <a:cs typeface="Arial" panose="020B0604020202020204" pitchFamily="34" charset="0"/>
              </a:rPr>
              <a:t>specification at a high level of abstraction</a:t>
            </a:r>
          </a:p>
          <a:p>
            <a:pPr lvl="1"/>
            <a:r>
              <a:rPr lang="en-US" dirty="0" smtClean="0">
                <a:latin typeface="Arial" panose="020B0604020202020204" pitchFamily="34" charset="0"/>
                <a:cs typeface="Arial" panose="020B0604020202020204" pitchFamily="34" charset="0"/>
              </a:rPr>
              <a:t>Very </a:t>
            </a:r>
            <a:r>
              <a:rPr lang="en-US" dirty="0">
                <a:latin typeface="Arial" panose="020B0604020202020204" pitchFamily="34" charset="0"/>
                <a:cs typeface="Arial" panose="020B0604020202020204" pitchFamily="34" charset="0"/>
              </a:rPr>
              <a:t>flexible and </a:t>
            </a:r>
            <a:r>
              <a:rPr lang="en-US" dirty="0" smtClean="0">
                <a:latin typeface="Arial" panose="020B0604020202020204" pitchFamily="34" charset="0"/>
                <a:cs typeface="Arial" panose="020B0604020202020204" pitchFamily="34" charset="0"/>
              </a:rPr>
              <a:t>elegant</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t>10</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0668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R packages Introduction - </a:t>
            </a:r>
            <a:r>
              <a:rPr lang="en-US" sz="3200" dirty="0" err="1" smtClean="0">
                <a:solidFill>
                  <a:srgbClr val="1F497D"/>
                </a:solidFill>
                <a:latin typeface="Arial" panose="020B0604020202020204" pitchFamily="34" charset="0"/>
                <a:cs typeface="Arial" panose="020B0604020202020204" pitchFamily="34" charset="0"/>
              </a:rPr>
              <a:t>dplyr</a:t>
            </a:r>
            <a:endParaRPr lang="en-US" sz="3200" dirty="0"/>
          </a:p>
        </p:txBody>
      </p:sp>
      <p:sp>
        <p:nvSpPr>
          <p:cNvPr id="3" name="Content Placeholder 2"/>
          <p:cNvSpPr>
            <a:spLocks noGrp="1"/>
          </p:cNvSpPr>
          <p:nvPr>
            <p:ph idx="1"/>
          </p:nvPr>
        </p:nvSpPr>
        <p:spPr>
          <a:xfrm>
            <a:off x="662715" y="966474"/>
            <a:ext cx="10826269" cy="5362215"/>
          </a:xfrm>
        </p:spPr>
        <p:txBody>
          <a:bodyPr>
            <a:normAutofit/>
          </a:bodyPr>
          <a:lstStyle/>
          <a:p>
            <a:r>
              <a:rPr lang="en-US" dirty="0" smtClean="0">
                <a:latin typeface="Arial" panose="020B0604020202020204" pitchFamily="34" charset="0"/>
                <a:ea typeface="Tahoma" panose="020B0604030504040204" pitchFamily="34" charset="0"/>
                <a:cs typeface="Arial" panose="020B0604020202020204" pitchFamily="34" charset="0"/>
              </a:rPr>
              <a:t>Commonly used command:</a:t>
            </a:r>
          </a:p>
          <a:p>
            <a:pPr lvl="1"/>
            <a:r>
              <a:rPr lang="en-US" altLang="en-US" dirty="0" smtClean="0">
                <a:latin typeface="Arial" panose="020B0604020202020204" pitchFamily="34" charset="0"/>
                <a:cs typeface="Arial" panose="020B0604020202020204" pitchFamily="34" charset="0"/>
              </a:rPr>
              <a:t>mutate() adds </a:t>
            </a:r>
            <a:r>
              <a:rPr lang="en-US" altLang="en-US" dirty="0">
                <a:latin typeface="Arial" panose="020B0604020202020204" pitchFamily="34" charset="0"/>
                <a:cs typeface="Arial" panose="020B0604020202020204" pitchFamily="34" charset="0"/>
              </a:rPr>
              <a:t>new variables that are functions of existing variables</a:t>
            </a:r>
          </a:p>
          <a:p>
            <a:pPr lvl="1"/>
            <a:r>
              <a:rPr lang="en-US" altLang="en-US" dirty="0" smtClean="0">
                <a:latin typeface="Arial" panose="020B0604020202020204" pitchFamily="34" charset="0"/>
                <a:cs typeface="Arial" panose="020B0604020202020204" pitchFamily="34" charset="0"/>
              </a:rPr>
              <a:t>select() picks </a:t>
            </a:r>
            <a:r>
              <a:rPr lang="en-US" altLang="en-US" dirty="0">
                <a:latin typeface="Arial" panose="020B0604020202020204" pitchFamily="34" charset="0"/>
                <a:cs typeface="Arial" panose="020B0604020202020204" pitchFamily="34" charset="0"/>
              </a:rPr>
              <a:t>variables based on their </a:t>
            </a:r>
            <a:r>
              <a:rPr lang="en-US" altLang="en-US" dirty="0" smtClean="0">
                <a:latin typeface="Arial" panose="020B0604020202020204" pitchFamily="34" charset="0"/>
                <a:cs typeface="Arial" panose="020B0604020202020204" pitchFamily="34" charset="0"/>
              </a:rPr>
              <a:t>names</a:t>
            </a:r>
            <a:endParaRPr lang="en-US" altLang="en-US" dirty="0">
              <a:latin typeface="Arial" panose="020B0604020202020204" pitchFamily="34" charset="0"/>
              <a:cs typeface="Arial" panose="020B0604020202020204" pitchFamily="34" charset="0"/>
            </a:endParaRPr>
          </a:p>
          <a:p>
            <a:pPr lvl="1"/>
            <a:r>
              <a:rPr lang="en-US" altLang="en-US" dirty="0" smtClean="0">
                <a:latin typeface="Arial" panose="020B0604020202020204" pitchFamily="34" charset="0"/>
                <a:cs typeface="Arial" panose="020B0604020202020204" pitchFamily="34" charset="0"/>
              </a:rPr>
              <a:t>filter() picks </a:t>
            </a:r>
            <a:r>
              <a:rPr lang="en-US" altLang="en-US" dirty="0">
                <a:latin typeface="Arial" panose="020B0604020202020204" pitchFamily="34" charset="0"/>
                <a:cs typeface="Arial" panose="020B0604020202020204" pitchFamily="34" charset="0"/>
              </a:rPr>
              <a:t>cases based on their </a:t>
            </a:r>
            <a:r>
              <a:rPr lang="en-US" altLang="en-US" dirty="0" smtClean="0">
                <a:latin typeface="Arial" panose="020B0604020202020204" pitchFamily="34" charset="0"/>
                <a:cs typeface="Arial" panose="020B0604020202020204" pitchFamily="34" charset="0"/>
              </a:rPr>
              <a:t>values</a:t>
            </a:r>
            <a:endParaRPr lang="en-US" altLang="en-US" dirty="0">
              <a:latin typeface="Arial" panose="020B0604020202020204" pitchFamily="34" charset="0"/>
              <a:cs typeface="Arial" panose="020B0604020202020204" pitchFamily="34" charset="0"/>
            </a:endParaRPr>
          </a:p>
          <a:p>
            <a:pPr lvl="1"/>
            <a:r>
              <a:rPr lang="en-US" altLang="en-US" dirty="0" err="1" smtClean="0">
                <a:latin typeface="Arial" panose="020B0604020202020204" pitchFamily="34" charset="0"/>
                <a:cs typeface="Arial" panose="020B0604020202020204" pitchFamily="34" charset="0"/>
              </a:rPr>
              <a:t>summarise</a:t>
            </a:r>
            <a:r>
              <a:rPr lang="en-US" altLang="en-US" dirty="0" smtClean="0">
                <a:latin typeface="Arial" panose="020B0604020202020204" pitchFamily="34" charset="0"/>
                <a:cs typeface="Arial" panose="020B0604020202020204" pitchFamily="34" charset="0"/>
              </a:rPr>
              <a:t>() reduces </a:t>
            </a:r>
            <a:r>
              <a:rPr lang="en-US" altLang="en-US" dirty="0">
                <a:latin typeface="Arial" panose="020B0604020202020204" pitchFamily="34" charset="0"/>
                <a:cs typeface="Arial" panose="020B0604020202020204" pitchFamily="34" charset="0"/>
              </a:rPr>
              <a:t>multiple values down to a single </a:t>
            </a:r>
            <a:r>
              <a:rPr lang="en-US" altLang="en-US" dirty="0" smtClean="0">
                <a:latin typeface="Arial" panose="020B0604020202020204" pitchFamily="34" charset="0"/>
                <a:cs typeface="Arial" panose="020B0604020202020204" pitchFamily="34" charset="0"/>
              </a:rPr>
              <a:t>summary</a:t>
            </a:r>
          </a:p>
          <a:p>
            <a:pPr lvl="1"/>
            <a:r>
              <a:rPr lang="en-US" altLang="en-US" dirty="0" smtClean="0">
                <a:latin typeface="Arial" panose="020B0604020202020204" pitchFamily="34" charset="0"/>
                <a:cs typeface="Arial" panose="020B0604020202020204" pitchFamily="34" charset="0"/>
              </a:rPr>
              <a:t>arrange() changes </a:t>
            </a:r>
            <a:r>
              <a:rPr lang="en-US" altLang="en-US" dirty="0">
                <a:latin typeface="Arial" panose="020B0604020202020204" pitchFamily="34" charset="0"/>
                <a:cs typeface="Arial" panose="020B0604020202020204" pitchFamily="34" charset="0"/>
              </a:rPr>
              <a:t>the ordering of the </a:t>
            </a:r>
            <a:r>
              <a:rPr lang="en-US" altLang="en-US" dirty="0" smtClean="0">
                <a:latin typeface="Arial" panose="020B0604020202020204" pitchFamily="34" charset="0"/>
                <a:cs typeface="Arial" panose="020B0604020202020204" pitchFamily="34" charset="0"/>
              </a:rPr>
              <a:t>rows</a:t>
            </a:r>
          </a:p>
          <a:p>
            <a:pPr lvl="1" fontAlgn="ctr"/>
            <a:r>
              <a:rPr lang="en-US" dirty="0" err="1" smtClean="0">
                <a:latin typeface="Arial" panose="020B0604020202020204" pitchFamily="34" charset="0"/>
                <a:cs typeface="Arial" panose="020B0604020202020204" pitchFamily="34" charset="0"/>
              </a:rPr>
              <a:t>group_by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allows for group operations in the “split-apply-combine” concept</a:t>
            </a:r>
          </a:p>
          <a:p>
            <a:pPr lvl="1"/>
            <a:endParaRPr lang="en-US" altLang="en-US" dirty="0" smtClean="0">
              <a:solidFill>
                <a:srgbClr val="444444"/>
              </a:solidFill>
              <a:latin typeface="Arial" panose="020B0604020202020204" pitchFamily="34" charset="0"/>
              <a:cs typeface="Arial" panose="020B0604020202020204" pitchFamily="34" charset="0"/>
            </a:endParaRPr>
          </a:p>
          <a:p>
            <a:pPr lvl="1"/>
            <a:endParaRPr lang="en-US" altLang="en-US" dirty="0" smtClean="0">
              <a:solidFill>
                <a:srgbClr val="444444"/>
              </a:solidFill>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800"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t>11</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4864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R packages Introduction – </a:t>
            </a:r>
            <a:r>
              <a:rPr lang="en-US" sz="3200" dirty="0" err="1" smtClean="0">
                <a:solidFill>
                  <a:srgbClr val="1F497D"/>
                </a:solidFill>
                <a:latin typeface="Arial" panose="020B0604020202020204" pitchFamily="34" charset="0"/>
                <a:cs typeface="Arial" panose="020B0604020202020204" pitchFamily="34" charset="0"/>
              </a:rPr>
              <a:t>dplyr</a:t>
            </a:r>
            <a:r>
              <a:rPr lang="en-US" sz="3200" dirty="0">
                <a:solidFill>
                  <a:srgbClr val="1F497D"/>
                </a:solidFill>
                <a:latin typeface="Arial" panose="020B0604020202020204" pitchFamily="34" charset="0"/>
                <a:cs typeface="Arial" panose="020B0604020202020204" pitchFamily="34" charset="0"/>
              </a:rPr>
              <a:t> - Continue</a:t>
            </a:r>
            <a:endParaRPr lang="en-US" sz="3200" dirty="0"/>
          </a:p>
        </p:txBody>
      </p:sp>
      <p:sp>
        <p:nvSpPr>
          <p:cNvPr id="3" name="Content Placeholder 2"/>
          <p:cNvSpPr>
            <a:spLocks noGrp="1"/>
          </p:cNvSpPr>
          <p:nvPr>
            <p:ph idx="1"/>
          </p:nvPr>
        </p:nvSpPr>
        <p:spPr>
          <a:xfrm>
            <a:off x="662715" y="966474"/>
            <a:ext cx="10826269" cy="5362215"/>
          </a:xfrm>
        </p:spPr>
        <p:txBody>
          <a:bodyPr>
            <a:normAutofit/>
          </a:bodyPr>
          <a:lstStyle/>
          <a:p>
            <a:r>
              <a:rPr lang="en-US" dirty="0" smtClean="0">
                <a:latin typeface="Arial" panose="020B0604020202020204" pitchFamily="34" charset="0"/>
                <a:cs typeface="Arial" panose="020B0604020202020204" pitchFamily="34" charset="0"/>
              </a:rPr>
              <a:t>Base R:</a:t>
            </a:r>
          </a:p>
          <a:p>
            <a:pPr lvl="1"/>
            <a:r>
              <a:rPr lang="en-US" dirty="0" smtClean="0">
                <a:latin typeface="Arial" panose="020B0604020202020204" pitchFamily="34" charset="0"/>
                <a:cs typeface="Arial" panose="020B0604020202020204" pitchFamily="34" charset="0"/>
              </a:rPr>
              <a:t>Create new dataset: </a:t>
            </a:r>
          </a:p>
          <a:p>
            <a:pPr lvl="1"/>
            <a:endParaRPr lang="en-US" dirty="0" smtClean="0">
              <a:solidFill>
                <a:srgbClr val="1F497D"/>
              </a:solidFill>
              <a:latin typeface="Arial" panose="020B0604020202020204" pitchFamily="34" charset="0"/>
              <a:cs typeface="Arial" panose="020B0604020202020204" pitchFamily="34" charset="0"/>
            </a:endParaRPr>
          </a:p>
          <a:p>
            <a:pPr lvl="1"/>
            <a:endParaRPr lang="en-US" dirty="0">
              <a:solidFill>
                <a:srgbClr val="1F497D"/>
              </a:solidFill>
              <a:latin typeface="Arial" panose="020B0604020202020204" pitchFamily="34" charset="0"/>
              <a:cs typeface="Arial" panose="020B0604020202020204" pitchFamily="34" charset="0"/>
            </a:endParaRPr>
          </a:p>
          <a:p>
            <a:pPr marL="457200" lvl="1" indent="0">
              <a:buNone/>
            </a:pPr>
            <a:endParaRPr lang="en-US" dirty="0" smtClean="0">
              <a:solidFill>
                <a:srgbClr val="1F497D"/>
              </a:solidFill>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Select Variable:</a:t>
            </a:r>
          </a:p>
          <a:p>
            <a:pPr lvl="1"/>
            <a:endParaRPr lang="en-US" sz="2000" dirty="0">
              <a:latin typeface="Arial" panose="020B0604020202020204" pitchFamily="34" charset="0"/>
              <a:cs typeface="Arial" panose="020B0604020202020204" pitchFamily="34" charset="0"/>
            </a:endParaRPr>
          </a:p>
          <a:p>
            <a:pPr lvl="1"/>
            <a:endParaRPr lang="en-US" sz="2000" dirty="0" smtClean="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Filter variable:</a:t>
            </a:r>
          </a:p>
          <a:p>
            <a:pPr lvl="1"/>
            <a:endParaRPr lang="en-US" sz="2000" dirty="0" smtClean="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Sort by variable value:</a:t>
            </a:r>
          </a:p>
          <a:p>
            <a:pPr lvl="1"/>
            <a:endParaRPr lang="en-US" dirty="0" smtClean="0">
              <a:solidFill>
                <a:srgbClr val="1F497D"/>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800"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t>12</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p:cNvPicPr>
            <a:picLocks noChangeAspect="1"/>
          </p:cNvPicPr>
          <p:nvPr/>
        </p:nvPicPr>
        <p:blipFill>
          <a:blip r:embed="rId5"/>
          <a:stretch>
            <a:fillRect/>
          </a:stretch>
        </p:blipFill>
        <p:spPr>
          <a:xfrm>
            <a:off x="3409950" y="1844312"/>
            <a:ext cx="7268936" cy="1083618"/>
          </a:xfrm>
          <a:prstGeom prst="rect">
            <a:avLst/>
          </a:prstGeom>
        </p:spPr>
      </p:pic>
      <p:pic>
        <p:nvPicPr>
          <p:cNvPr id="20" name="Picture 19"/>
          <p:cNvPicPr>
            <a:picLocks noChangeAspect="1"/>
          </p:cNvPicPr>
          <p:nvPr/>
        </p:nvPicPr>
        <p:blipFill>
          <a:blip r:embed="rId6"/>
          <a:stretch>
            <a:fillRect/>
          </a:stretch>
        </p:blipFill>
        <p:spPr>
          <a:xfrm>
            <a:off x="2329543" y="3382612"/>
            <a:ext cx="8088085" cy="649533"/>
          </a:xfrm>
          <a:prstGeom prst="rect">
            <a:avLst/>
          </a:prstGeom>
        </p:spPr>
      </p:pic>
      <p:pic>
        <p:nvPicPr>
          <p:cNvPr id="21" name="Picture 20"/>
          <p:cNvPicPr>
            <a:picLocks noChangeAspect="1"/>
          </p:cNvPicPr>
          <p:nvPr/>
        </p:nvPicPr>
        <p:blipFill>
          <a:blip r:embed="rId7"/>
          <a:stretch>
            <a:fillRect/>
          </a:stretch>
        </p:blipFill>
        <p:spPr>
          <a:xfrm>
            <a:off x="3409950" y="5368259"/>
            <a:ext cx="7105650" cy="620578"/>
          </a:xfrm>
          <a:prstGeom prst="rect">
            <a:avLst/>
          </a:prstGeom>
        </p:spPr>
      </p:pic>
      <p:pic>
        <p:nvPicPr>
          <p:cNvPr id="22" name="Picture 21"/>
          <p:cNvPicPr>
            <a:picLocks noChangeAspect="1"/>
          </p:cNvPicPr>
          <p:nvPr/>
        </p:nvPicPr>
        <p:blipFill>
          <a:blip r:embed="rId8"/>
          <a:stretch>
            <a:fillRect/>
          </a:stretch>
        </p:blipFill>
        <p:spPr>
          <a:xfrm>
            <a:off x="1709057" y="4264044"/>
            <a:ext cx="9514114" cy="601870"/>
          </a:xfrm>
          <a:prstGeom prst="rect">
            <a:avLst/>
          </a:prstGeom>
        </p:spPr>
      </p:pic>
    </p:spTree>
    <p:extLst>
      <p:ext uri="{BB962C8B-B14F-4D97-AF65-F5344CB8AC3E}">
        <p14:creationId xmlns:p14="http://schemas.microsoft.com/office/powerpoint/2010/main" val="177580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R packages Introduction – </a:t>
            </a:r>
            <a:r>
              <a:rPr lang="en-US" sz="3200" dirty="0" err="1" smtClean="0">
                <a:solidFill>
                  <a:srgbClr val="1F497D"/>
                </a:solidFill>
                <a:latin typeface="Arial" panose="020B0604020202020204" pitchFamily="34" charset="0"/>
                <a:cs typeface="Arial" panose="020B0604020202020204" pitchFamily="34" charset="0"/>
              </a:rPr>
              <a:t>dplyr</a:t>
            </a:r>
            <a:r>
              <a:rPr lang="en-US" sz="3200" dirty="0">
                <a:solidFill>
                  <a:srgbClr val="1F497D"/>
                </a:solidFill>
                <a:latin typeface="Arial" panose="020B0604020202020204" pitchFamily="34" charset="0"/>
                <a:cs typeface="Arial" panose="020B0604020202020204" pitchFamily="34" charset="0"/>
              </a:rPr>
              <a:t> - Continue</a:t>
            </a:r>
            <a:endParaRPr lang="en-US" sz="3200" dirty="0"/>
          </a:p>
        </p:txBody>
      </p:sp>
      <p:sp>
        <p:nvSpPr>
          <p:cNvPr id="3" name="Content Placeholder 2"/>
          <p:cNvSpPr>
            <a:spLocks noGrp="1"/>
          </p:cNvSpPr>
          <p:nvPr>
            <p:ph idx="1"/>
          </p:nvPr>
        </p:nvSpPr>
        <p:spPr>
          <a:xfrm>
            <a:off x="662715" y="966474"/>
            <a:ext cx="10826269" cy="5362215"/>
          </a:xfrm>
        </p:spPr>
        <p:txBody>
          <a:bodyPr>
            <a:normAutofit/>
          </a:bodyPr>
          <a:lstStyle/>
          <a:p>
            <a:r>
              <a:rPr lang="en-US" dirty="0" err="1" smtClean="0">
                <a:latin typeface="Arial" panose="020B0604020202020204" pitchFamily="34" charset="0"/>
                <a:cs typeface="Arial" panose="020B0604020202020204" pitchFamily="34" charset="0"/>
              </a:rPr>
              <a:t>dplyr</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This can be done with one function using </a:t>
            </a:r>
            <a:r>
              <a:rPr lang="en-US" dirty="0" err="1" smtClean="0">
                <a:latin typeface="Arial" panose="020B0604020202020204" pitchFamily="34" charset="0"/>
                <a:cs typeface="Arial" panose="020B0604020202020204" pitchFamily="34" charset="0"/>
              </a:rPr>
              <a:t>dplyr</a:t>
            </a:r>
            <a:r>
              <a:rPr lang="en-US" dirty="0" smtClean="0">
                <a:latin typeface="Arial" panose="020B0604020202020204" pitchFamily="34" charset="0"/>
                <a:cs typeface="Arial" panose="020B0604020202020204" pitchFamily="34" charset="0"/>
              </a:rPr>
              <a:t>:</a:t>
            </a:r>
          </a:p>
          <a:p>
            <a:pPr lvl="1"/>
            <a:endParaRPr lang="en-US" dirty="0" smtClean="0">
              <a:solidFill>
                <a:srgbClr val="1F497D"/>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lvl="1"/>
            <a:endParaRPr lang="en-US" dirty="0" smtClean="0"/>
          </a:p>
          <a:p>
            <a:pPr lvl="1"/>
            <a:endParaRPr lang="en-US" dirty="0">
              <a:latin typeface="Arail"/>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t>13</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p:cNvPicPr>
            <a:picLocks noChangeAspect="1"/>
          </p:cNvPicPr>
          <p:nvPr/>
        </p:nvPicPr>
        <p:blipFill>
          <a:blip r:embed="rId5"/>
          <a:stretch>
            <a:fillRect/>
          </a:stretch>
        </p:blipFill>
        <p:spPr>
          <a:xfrm>
            <a:off x="2117952" y="1887425"/>
            <a:ext cx="8626248" cy="1885510"/>
          </a:xfrm>
          <a:prstGeom prst="rect">
            <a:avLst/>
          </a:prstGeom>
        </p:spPr>
      </p:pic>
      <p:pic>
        <p:nvPicPr>
          <p:cNvPr id="18" name="Picture 17"/>
          <p:cNvPicPr>
            <a:picLocks noChangeAspect="1"/>
          </p:cNvPicPr>
          <p:nvPr/>
        </p:nvPicPr>
        <p:blipFill>
          <a:blip r:embed="rId6"/>
          <a:stretch>
            <a:fillRect/>
          </a:stretch>
        </p:blipFill>
        <p:spPr>
          <a:xfrm>
            <a:off x="2452855" y="3827889"/>
            <a:ext cx="7300745" cy="2032332"/>
          </a:xfrm>
          <a:prstGeom prst="rect">
            <a:avLst/>
          </a:prstGeom>
        </p:spPr>
      </p:pic>
    </p:spTree>
    <p:extLst>
      <p:ext uri="{BB962C8B-B14F-4D97-AF65-F5344CB8AC3E}">
        <p14:creationId xmlns:p14="http://schemas.microsoft.com/office/powerpoint/2010/main" val="108353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R packages Introduction – ggplot2</a:t>
            </a:r>
            <a:endParaRPr lang="en-US" sz="3200" dirty="0"/>
          </a:p>
        </p:txBody>
      </p:sp>
      <p:sp>
        <p:nvSpPr>
          <p:cNvPr id="3" name="Content Placeholder 2"/>
          <p:cNvSpPr>
            <a:spLocks noGrp="1"/>
          </p:cNvSpPr>
          <p:nvPr>
            <p:ph idx="1"/>
          </p:nvPr>
        </p:nvSpPr>
        <p:spPr>
          <a:xfrm>
            <a:off x="662715" y="966474"/>
            <a:ext cx="10826269" cy="5362215"/>
          </a:xfrm>
        </p:spPr>
        <p:txBody>
          <a:bodyPr>
            <a:normAutofit/>
          </a:bodyPr>
          <a:lstStyle/>
          <a:p>
            <a:r>
              <a:rPr lang="en-US" dirty="0" smtClean="0">
                <a:latin typeface="Arial" panose="020B0604020202020204" pitchFamily="34" charset="0"/>
                <a:cs typeface="Arial" panose="020B0604020202020204" pitchFamily="34" charset="0"/>
              </a:rPr>
              <a:t>Graphic version of </a:t>
            </a:r>
            <a:r>
              <a:rPr lang="en-US" dirty="0" err="1" smtClean="0">
                <a:latin typeface="Arial" panose="020B0604020202020204" pitchFamily="34" charset="0"/>
                <a:cs typeface="Arial" panose="020B0604020202020204" pitchFamily="34" charset="0"/>
              </a:rPr>
              <a:t>dplyr</a:t>
            </a:r>
            <a:r>
              <a:rPr lang="en-US" dirty="0" smtClean="0">
                <a:latin typeface="Arial" panose="020B0604020202020204" pitchFamily="34" charset="0"/>
                <a:cs typeface="Arial" panose="020B0604020202020204" pitchFamily="34" charset="0"/>
              </a:rPr>
              <a:t> (using </a:t>
            </a:r>
            <a:r>
              <a:rPr lang="en-US" i="1" dirty="0" smtClean="0">
                <a:solidFill>
                  <a:schemeClr val="accent1"/>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to replace </a:t>
            </a:r>
            <a:r>
              <a:rPr lang="en-US" i="1" dirty="0" smtClean="0">
                <a:solidFill>
                  <a:schemeClr val="accent1"/>
                </a:solidFill>
                <a:latin typeface="Arial" panose="020B0604020202020204" pitchFamily="34" charset="0"/>
                <a:cs typeface="Arial" panose="020B0604020202020204" pitchFamily="34" charset="0"/>
              </a:rPr>
              <a:t>‘%&gt;%’</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Building </a:t>
            </a:r>
            <a:r>
              <a:rPr lang="en-US" dirty="0">
                <a:latin typeface="Arial" panose="020B0604020202020204" pitchFamily="34" charset="0"/>
                <a:cs typeface="Arial" panose="020B0604020202020204" pitchFamily="34" charset="0"/>
              </a:rPr>
              <a:t>blocks of a graph include:</a:t>
            </a:r>
          </a:p>
          <a:p>
            <a:pPr lvl="1"/>
            <a:r>
              <a:rPr lang="en-US" dirty="0">
                <a:latin typeface="Arial" panose="020B0604020202020204" pitchFamily="34" charset="0"/>
                <a:cs typeface="Arial" panose="020B0604020202020204" pitchFamily="34" charset="0"/>
              </a:rPr>
              <a:t>data</a:t>
            </a:r>
          </a:p>
          <a:p>
            <a:pPr lvl="1"/>
            <a:r>
              <a:rPr lang="en-US" dirty="0">
                <a:latin typeface="Arial" panose="020B0604020202020204" pitchFamily="34" charset="0"/>
                <a:cs typeface="Arial" panose="020B0604020202020204" pitchFamily="34" charset="0"/>
              </a:rPr>
              <a:t>aesthetic mapping</a:t>
            </a:r>
          </a:p>
          <a:p>
            <a:pPr lvl="1"/>
            <a:r>
              <a:rPr lang="en-US" dirty="0">
                <a:latin typeface="Arial" panose="020B0604020202020204" pitchFamily="34" charset="0"/>
                <a:cs typeface="Arial" panose="020B0604020202020204" pitchFamily="34" charset="0"/>
              </a:rPr>
              <a:t>geometric object</a:t>
            </a:r>
          </a:p>
          <a:p>
            <a:pPr lvl="1"/>
            <a:r>
              <a:rPr lang="en-US" dirty="0">
                <a:latin typeface="Arial" panose="020B0604020202020204" pitchFamily="34" charset="0"/>
                <a:cs typeface="Arial" panose="020B0604020202020204" pitchFamily="34" charset="0"/>
              </a:rPr>
              <a:t>statistical transformations</a:t>
            </a:r>
          </a:p>
          <a:p>
            <a:pPr lvl="1"/>
            <a:r>
              <a:rPr lang="en-US" dirty="0">
                <a:latin typeface="Arial" panose="020B0604020202020204" pitchFamily="34" charset="0"/>
                <a:cs typeface="Arial" panose="020B0604020202020204" pitchFamily="34" charset="0"/>
              </a:rPr>
              <a:t>scales</a:t>
            </a:r>
          </a:p>
          <a:p>
            <a:pPr lvl="1"/>
            <a:r>
              <a:rPr lang="en-US" dirty="0">
                <a:latin typeface="Arial" panose="020B0604020202020204" pitchFamily="34" charset="0"/>
                <a:cs typeface="Arial" panose="020B0604020202020204" pitchFamily="34" charset="0"/>
              </a:rPr>
              <a:t>coordinate system</a:t>
            </a:r>
          </a:p>
          <a:p>
            <a:pPr lvl="1"/>
            <a:r>
              <a:rPr lang="en-US" dirty="0">
                <a:latin typeface="Arial" panose="020B0604020202020204" pitchFamily="34" charset="0"/>
                <a:cs typeface="Arial" panose="020B0604020202020204" pitchFamily="34" charset="0"/>
              </a:rPr>
              <a:t>position adjustments</a:t>
            </a:r>
          </a:p>
          <a:p>
            <a:pPr lvl="1"/>
            <a:r>
              <a:rPr lang="en-US" dirty="0">
                <a:latin typeface="Arial" panose="020B0604020202020204" pitchFamily="34" charset="0"/>
                <a:cs typeface="Arial" panose="020B0604020202020204" pitchFamily="34" charset="0"/>
              </a:rPr>
              <a:t>f</a:t>
            </a:r>
            <a:r>
              <a:rPr lang="en-US" dirty="0" smtClean="0">
                <a:latin typeface="Arial" panose="020B0604020202020204" pitchFamily="34" charset="0"/>
                <a:cs typeface="Arial" panose="020B0604020202020204" pitchFamily="34" charset="0"/>
              </a:rPr>
              <a:t>aceting</a:t>
            </a:r>
          </a:p>
          <a:p>
            <a:endParaRPr lang="en-US" dirty="0">
              <a:latin typeface="Arial" panose="020B0604020202020204" pitchFamily="34" charset="0"/>
              <a:cs typeface="Arial" panose="020B0604020202020204" pitchFamily="34" charset="0"/>
            </a:endParaRPr>
          </a:p>
          <a:p>
            <a:pPr lvl="1"/>
            <a:endParaRPr lang="en-US" dirty="0" smtClean="0">
              <a:solidFill>
                <a:srgbClr val="1F497D"/>
              </a:solidFill>
              <a:latin typeface="Arial" panose="020B0604020202020204" pitchFamily="34" charset="0"/>
              <a:cs typeface="Arial" panose="020B0604020202020204" pitchFamily="34" charset="0"/>
            </a:endParaRPr>
          </a:p>
          <a:p>
            <a:pPr lvl="1"/>
            <a:endParaRPr lang="en-US" dirty="0" smtClean="0">
              <a:solidFill>
                <a:srgbClr val="1F497D"/>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800"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t>14</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0335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a:solidFill>
                  <a:srgbClr val="1F497D"/>
                </a:solidFill>
                <a:latin typeface="Arial" panose="020B0604020202020204" pitchFamily="34" charset="0"/>
                <a:cs typeface="Arial" panose="020B0604020202020204" pitchFamily="34" charset="0"/>
              </a:rPr>
              <a:t>R packages Introduction – </a:t>
            </a:r>
            <a:r>
              <a:rPr lang="en-US" sz="3200" dirty="0" smtClean="0">
                <a:solidFill>
                  <a:srgbClr val="1F497D"/>
                </a:solidFill>
                <a:latin typeface="Arial" panose="020B0604020202020204" pitchFamily="34" charset="0"/>
                <a:cs typeface="Arial" panose="020B0604020202020204" pitchFamily="34" charset="0"/>
              </a:rPr>
              <a:t>ggplot2 </a:t>
            </a:r>
            <a:r>
              <a:rPr lang="en-US" sz="3200" dirty="0">
                <a:solidFill>
                  <a:srgbClr val="1F497D"/>
                </a:solidFill>
                <a:latin typeface="Arial" panose="020B0604020202020204" pitchFamily="34" charset="0"/>
                <a:cs typeface="Arial" panose="020B0604020202020204" pitchFamily="34" charset="0"/>
              </a:rPr>
              <a:t>- Continue</a:t>
            </a:r>
            <a:endParaRPr lang="en-US" sz="3200" dirty="0"/>
          </a:p>
        </p:txBody>
      </p:sp>
      <p:sp>
        <p:nvSpPr>
          <p:cNvPr id="3" name="Content Placeholder 2"/>
          <p:cNvSpPr>
            <a:spLocks noGrp="1"/>
          </p:cNvSpPr>
          <p:nvPr>
            <p:ph idx="1"/>
          </p:nvPr>
        </p:nvSpPr>
        <p:spPr>
          <a:xfrm>
            <a:off x="662715" y="966474"/>
            <a:ext cx="10826269" cy="5362215"/>
          </a:xfrm>
        </p:spPr>
        <p:txBody>
          <a:bodyPr>
            <a:normAutofit/>
          </a:bodyPr>
          <a:lstStyle/>
          <a:p>
            <a:r>
              <a:rPr lang="en-US" dirty="0" smtClean="0">
                <a:latin typeface="Arial" panose="020B0604020202020204" pitchFamily="34" charset="0"/>
                <a:cs typeface="Arial" panose="020B0604020202020204" pitchFamily="34" charset="0"/>
              </a:rPr>
              <a:t>base R</a:t>
            </a:r>
          </a:p>
          <a:p>
            <a:pPr marL="0" lv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lvl="1"/>
            <a:endParaRPr lang="en-US" dirty="0" smtClean="0"/>
          </a:p>
          <a:p>
            <a:pPr lvl="1"/>
            <a:endParaRPr lang="en-US" dirty="0">
              <a:latin typeface="Arail"/>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t>15</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p:cNvPicPr>
          <p:nvPr/>
        </p:nvPicPr>
        <p:blipFill>
          <a:blip r:embed="rId5"/>
          <a:stretch>
            <a:fillRect/>
          </a:stretch>
        </p:blipFill>
        <p:spPr>
          <a:xfrm>
            <a:off x="1078540" y="1525566"/>
            <a:ext cx="7232945" cy="160145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3466" y="2568475"/>
            <a:ext cx="5815433" cy="3887848"/>
          </a:xfrm>
          <a:prstGeom prst="rect">
            <a:avLst/>
          </a:prstGeom>
        </p:spPr>
      </p:pic>
    </p:spTree>
    <p:extLst>
      <p:ext uri="{BB962C8B-B14F-4D97-AF65-F5344CB8AC3E}">
        <p14:creationId xmlns:p14="http://schemas.microsoft.com/office/powerpoint/2010/main" val="3553460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2550122" y="1353226"/>
            <a:ext cx="7432078" cy="905447"/>
          </a:xfrm>
          <a:prstGeom prst="rect">
            <a:avLst/>
          </a:prstGeom>
        </p:spPr>
      </p:pic>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R packages Introduction – </a:t>
            </a:r>
            <a:r>
              <a:rPr lang="en-US" sz="3200" dirty="0" err="1" smtClean="0">
                <a:solidFill>
                  <a:srgbClr val="1F497D"/>
                </a:solidFill>
                <a:latin typeface="Arial" panose="020B0604020202020204" pitchFamily="34" charset="0"/>
                <a:cs typeface="Arial" panose="020B0604020202020204" pitchFamily="34" charset="0"/>
              </a:rPr>
              <a:t>dplyr</a:t>
            </a:r>
            <a:r>
              <a:rPr lang="en-US" sz="3200" dirty="0">
                <a:solidFill>
                  <a:srgbClr val="1F497D"/>
                </a:solidFill>
                <a:latin typeface="Arial" panose="020B0604020202020204" pitchFamily="34" charset="0"/>
                <a:cs typeface="Arial" panose="020B0604020202020204" pitchFamily="34" charset="0"/>
              </a:rPr>
              <a:t> - Continue</a:t>
            </a:r>
            <a:endParaRPr lang="en-US" sz="3200" dirty="0"/>
          </a:p>
        </p:txBody>
      </p:sp>
      <p:sp>
        <p:nvSpPr>
          <p:cNvPr id="3" name="Content Placeholder 2"/>
          <p:cNvSpPr>
            <a:spLocks noGrp="1"/>
          </p:cNvSpPr>
          <p:nvPr>
            <p:ph idx="1"/>
          </p:nvPr>
        </p:nvSpPr>
        <p:spPr>
          <a:xfrm>
            <a:off x="662715" y="966474"/>
            <a:ext cx="10826269" cy="5362215"/>
          </a:xfrm>
        </p:spPr>
        <p:txBody>
          <a:bodyPr>
            <a:normAutofit/>
          </a:bodyPr>
          <a:lstStyle/>
          <a:p>
            <a:r>
              <a:rPr lang="en-US" dirty="0" smtClean="0">
                <a:latin typeface="Arial" panose="020B0604020202020204" pitchFamily="34" charset="0"/>
                <a:cs typeface="Arial" panose="020B0604020202020204" pitchFamily="34" charset="0"/>
              </a:rPr>
              <a:t>ggplot2</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t>16</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1860" y="2298405"/>
            <a:ext cx="5029711" cy="359076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0410" y="2373845"/>
            <a:ext cx="4960380" cy="3439885"/>
          </a:xfrm>
          <a:prstGeom prst="rect">
            <a:avLst/>
          </a:prstGeom>
        </p:spPr>
      </p:pic>
    </p:spTree>
    <p:extLst>
      <p:ext uri="{BB962C8B-B14F-4D97-AF65-F5344CB8AC3E}">
        <p14:creationId xmlns:p14="http://schemas.microsoft.com/office/powerpoint/2010/main" val="4135147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R packages Introduction </a:t>
            </a:r>
            <a:r>
              <a:rPr lang="en-US" sz="3200" dirty="0">
                <a:solidFill>
                  <a:srgbClr val="1F497D"/>
                </a:solidFill>
                <a:latin typeface="Arial" panose="020B0604020202020204" pitchFamily="34" charset="0"/>
                <a:cs typeface="Arial" panose="020B0604020202020204" pitchFamily="34" charset="0"/>
              </a:rPr>
              <a:t>– ggplot2 - Continue</a:t>
            </a:r>
            <a:endParaRPr lang="en-US" sz="3200" dirty="0"/>
          </a:p>
        </p:txBody>
      </p:sp>
      <p:sp>
        <p:nvSpPr>
          <p:cNvPr id="3" name="Content Placeholder 2"/>
          <p:cNvSpPr>
            <a:spLocks noGrp="1"/>
          </p:cNvSpPr>
          <p:nvPr>
            <p:ph idx="1"/>
          </p:nvPr>
        </p:nvSpPr>
        <p:spPr>
          <a:xfrm>
            <a:off x="662715" y="966474"/>
            <a:ext cx="10826269" cy="5362215"/>
          </a:xfrm>
        </p:spPr>
        <p:txBody>
          <a:bodyPr>
            <a:normAutofit/>
          </a:bodyPr>
          <a:lstStyle/>
          <a:p>
            <a:r>
              <a:rPr lang="en-US" dirty="0" smtClean="0">
                <a:latin typeface="Arial" panose="020B0604020202020204" pitchFamily="34" charset="0"/>
                <a:cs typeface="Arial" panose="020B0604020202020204" pitchFamily="34" charset="0"/>
              </a:rPr>
              <a:t>More advanced features</a:t>
            </a:r>
          </a:p>
          <a:p>
            <a:pPr marL="0" indent="0">
              <a:buNone/>
            </a:pPr>
            <a:endParaRPr lang="en-US" dirty="0"/>
          </a:p>
          <a:p>
            <a:pPr lvl="1"/>
            <a:endParaRPr lang="en-US" dirty="0" smtClean="0">
              <a:solidFill>
                <a:srgbClr val="1F497D"/>
              </a:solidFill>
              <a:latin typeface="Arial" panose="020B0604020202020204" pitchFamily="34" charset="0"/>
              <a:cs typeface="Arial" panose="020B0604020202020204" pitchFamily="34" charset="0"/>
            </a:endParaRPr>
          </a:p>
          <a:p>
            <a:pPr lvl="1"/>
            <a:endParaRPr lang="en-US" dirty="0" smtClean="0">
              <a:solidFill>
                <a:srgbClr val="1F497D"/>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lvl="1"/>
            <a:endParaRPr lang="en-US" dirty="0" smtClean="0"/>
          </a:p>
          <a:p>
            <a:pPr lvl="1"/>
            <a:endParaRPr lang="en-US" dirty="0">
              <a:latin typeface="Arail"/>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t>17</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938" y="2848655"/>
            <a:ext cx="8240275" cy="3087591"/>
          </a:xfrm>
          <a:prstGeom prst="rect">
            <a:avLst/>
          </a:prstGeom>
        </p:spPr>
      </p:pic>
      <p:pic>
        <p:nvPicPr>
          <p:cNvPr id="15" name="Picture 14"/>
          <p:cNvPicPr>
            <a:picLocks noChangeAspect="1"/>
          </p:cNvPicPr>
          <p:nvPr/>
        </p:nvPicPr>
        <p:blipFill>
          <a:blip r:embed="rId6"/>
          <a:stretch>
            <a:fillRect/>
          </a:stretch>
        </p:blipFill>
        <p:spPr>
          <a:xfrm>
            <a:off x="2137002" y="1363663"/>
            <a:ext cx="8201025" cy="1455496"/>
          </a:xfrm>
          <a:prstGeom prst="rect">
            <a:avLst/>
          </a:prstGeom>
        </p:spPr>
      </p:pic>
    </p:spTree>
    <p:extLst>
      <p:ext uri="{BB962C8B-B14F-4D97-AF65-F5344CB8AC3E}">
        <p14:creationId xmlns:p14="http://schemas.microsoft.com/office/powerpoint/2010/main" val="449846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Step by Step R function</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62715" y="966474"/>
                <a:ext cx="10826269" cy="5362215"/>
              </a:xfrm>
            </p:spPr>
            <p:txBody>
              <a:bodyPr>
                <a:normAutofit/>
              </a:bodyPr>
              <a:lstStyle/>
              <a:p>
                <a:r>
                  <a:rPr lang="en-US" sz="2400" dirty="0" smtClean="0">
                    <a:latin typeface="Arial" panose="020B0604020202020204" pitchFamily="34" charset="0"/>
                    <a:cs typeface="Arial" panose="020B0604020202020204" pitchFamily="34" charset="0"/>
                  </a:rPr>
                  <a:t>Categorical covariates are converted to continuous before using copula</a:t>
                </a:r>
              </a:p>
              <a:p>
                <a:pPr lvl="1"/>
                <a:r>
                  <a:rPr lang="en-US" sz="2000" dirty="0" smtClean="0">
                    <a:latin typeface="Arail"/>
                  </a:rPr>
                  <a:t>The frequency of the categorical covariate’s levels is used as the value for that level</a:t>
                </a:r>
              </a:p>
              <a:p>
                <a:pPr lvl="1"/>
                <a:endParaRPr lang="en-US" sz="2000" dirty="0">
                  <a:latin typeface="Arail"/>
                </a:endParaRPr>
              </a:p>
              <a:p>
                <a:pPr lvl="1"/>
                <a:endParaRPr lang="en-US" sz="2000" dirty="0" smtClean="0">
                  <a:latin typeface="Arail"/>
                </a:endParaRPr>
              </a:p>
              <a:p>
                <a:endParaRPr lang="en-US" sz="2000" i="1" dirty="0" smtClean="0">
                  <a:latin typeface="Cambria Math" panose="02040503050406030204" pitchFamily="18"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CDF </a:t>
                </a:r>
                <a:r>
                  <a:rPr lang="en-US" sz="2400" dirty="0" smtClean="0">
                    <a:latin typeface="Arial" panose="020B0604020202020204" pitchFamily="34" charset="0"/>
                    <a:cs typeface="Arial" panose="020B0604020202020204" pitchFamily="34" charset="0"/>
                  </a:rPr>
                  <a:t>of the covariate are transformed to be used in copula</a:t>
                </a:r>
              </a:p>
              <a:p>
                <a:pPr lvl="1"/>
                <a14:m>
                  <m:oMath xmlns:m="http://schemas.openxmlformats.org/officeDocument/2006/math">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𝑈</m:t>
                        </m:r>
                      </m:e>
                      <m:sub>
                        <m:r>
                          <a:rPr lang="en-US" sz="2000" b="0" i="1" smtClean="0">
                            <a:latin typeface="Cambria Math" panose="02040503050406030204" pitchFamily="18" charset="0"/>
                            <a:cs typeface="Arial" panose="020B0604020202020204" pitchFamily="34" charset="0"/>
                          </a:rPr>
                          <m:t>𝑖</m:t>
                        </m:r>
                      </m:sub>
                    </m:sSub>
                  </m:oMath>
                </a14:m>
                <a:r>
                  <a:rPr lang="en-US" sz="2000" dirty="0" smtClean="0">
                    <a:latin typeface="Arial" panose="020B0604020202020204" pitchFamily="34" charset="0"/>
                    <a:cs typeface="Arial" panose="020B0604020202020204" pitchFamily="34" charset="0"/>
                  </a:rPr>
                  <a:t> is transformed to </a:t>
                </a:r>
                <a14:m>
                  <m:oMath xmlns:m="http://schemas.openxmlformats.org/officeDocument/2006/math">
                    <m:sSubSup>
                      <m:sSubSupPr>
                        <m:ctrlPr>
                          <a:rPr lang="en-US" sz="2000" i="1">
                            <a:latin typeface="Cambria Math" panose="02040503050406030204" pitchFamily="18" charset="0"/>
                            <a:cs typeface="Arial" panose="020B0604020202020204" pitchFamily="34" charset="0"/>
                          </a:rPr>
                        </m:ctrlPr>
                      </m:sSubSupPr>
                      <m:e>
                        <m:r>
                          <m:rPr>
                            <m:sty m:val="p"/>
                          </m:rPr>
                          <a:rPr lang="el-GR" sz="2000" i="1" dirty="0">
                            <a:latin typeface="Cambria Math" panose="02040503050406030204" pitchFamily="18" charset="0"/>
                            <a:ea typeface="Cambria Math" panose="02040503050406030204" pitchFamily="18" charset="0"/>
                            <a:cs typeface="Arial" panose="020B0604020202020204" pitchFamily="34" charset="0"/>
                          </a:rPr>
                          <m:t>Φ</m:t>
                        </m:r>
                      </m:e>
                      <m:sub>
                        <m:r>
                          <a:rPr lang="en-US" sz="2000" b="0" i="1" dirty="0" smtClean="0">
                            <a:latin typeface="Cambria Math" panose="02040503050406030204" pitchFamily="18" charset="0"/>
                            <a:ea typeface="Cambria Math" panose="02040503050406030204" pitchFamily="18" charset="0"/>
                            <a:cs typeface="Arial" panose="020B0604020202020204" pitchFamily="34" charset="0"/>
                          </a:rPr>
                          <m:t>𝑖</m:t>
                        </m:r>
                      </m:sub>
                      <m:sup>
                        <m:r>
                          <a:rPr lang="en-US" sz="2000" i="1">
                            <a:latin typeface="Cambria Math" panose="02040503050406030204" pitchFamily="18" charset="0"/>
                            <a:cs typeface="Arial" panose="020B0604020202020204" pitchFamily="34" charset="0"/>
                          </a:rPr>
                          <m:t>−1</m:t>
                        </m:r>
                      </m:sup>
                    </m:sSubSup>
                    <m:d>
                      <m:dPr>
                        <m:ctrlPr>
                          <a:rPr lang="en-US" sz="2000" i="1">
                            <a:latin typeface="Cambria Math" panose="02040503050406030204" pitchFamily="18" charset="0"/>
                            <a:cs typeface="Arial" panose="020B0604020202020204" pitchFamily="34" charset="0"/>
                          </a:rPr>
                        </m:ctrlPr>
                      </m:d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𝑢</m:t>
                            </m:r>
                          </m:e>
                          <m:sub>
                            <m:r>
                              <a:rPr lang="en-US" sz="2000" b="0" i="1" smtClean="0">
                                <a:latin typeface="Cambria Math" panose="02040503050406030204" pitchFamily="18" charset="0"/>
                                <a:cs typeface="Arial" panose="020B0604020202020204" pitchFamily="34" charset="0"/>
                              </a:rPr>
                              <m:t>𝑖</m:t>
                            </m:r>
                          </m:sub>
                        </m:sSub>
                      </m:e>
                    </m:d>
                  </m:oMath>
                </a14:m>
                <a:r>
                  <a:rPr lang="en-US" sz="2000" dirty="0" smtClean="0">
                    <a:latin typeface="Arial" panose="020B0604020202020204" pitchFamily="34" charset="0"/>
                    <a:cs typeface="Arial" panose="020B0604020202020204" pitchFamily="34" charset="0"/>
                  </a:rPr>
                  <a:t> using </a:t>
                </a:r>
                <a:r>
                  <a:rPr lang="en-US" sz="2000" i="1" dirty="0" err="1" smtClean="0">
                    <a:latin typeface="Arial" panose="020B0604020202020204" pitchFamily="34" charset="0"/>
                    <a:cs typeface="Arial" panose="020B0604020202020204" pitchFamily="34" charset="0"/>
                  </a:rPr>
                  <a:t>ecdf</a:t>
                </a:r>
                <a:r>
                  <a:rPr lang="en-US" sz="2000" dirty="0" smtClean="0">
                    <a:latin typeface="Arial" panose="020B0604020202020204" pitchFamily="34" charset="0"/>
                    <a:cs typeface="Arial" panose="020B0604020202020204" pitchFamily="34" charset="0"/>
                  </a:rPr>
                  <a:t> and </a:t>
                </a:r>
                <a:r>
                  <a:rPr lang="en-US" sz="2000" i="1" dirty="0" err="1" smtClean="0">
                    <a:latin typeface="Arial" panose="020B0604020202020204" pitchFamily="34" charset="0"/>
                    <a:cs typeface="Arial" panose="020B0604020202020204" pitchFamily="34" charset="0"/>
                  </a:rPr>
                  <a:t>qnorm</a:t>
                </a:r>
                <a:endParaRPr lang="en-US" sz="2000" i="1" dirty="0" smtClean="0">
                  <a:latin typeface="Arial" panose="020B0604020202020204" pitchFamily="34" charset="0"/>
                  <a:cs typeface="Arial" panose="020B0604020202020204" pitchFamily="34" charset="0"/>
                </a:endParaRPr>
              </a:p>
              <a:p>
                <a:endParaRPr lang="en-US" sz="2000" i="1" dirty="0">
                  <a:latin typeface="Arail"/>
                </a:endParaRPr>
              </a:p>
              <a:p>
                <a:endParaRPr lang="en-US" sz="2000" i="1" dirty="0" smtClean="0">
                  <a:latin typeface="Arail"/>
                </a:endParaRPr>
              </a:p>
              <a:p>
                <a:endParaRPr lang="en-US" sz="2000" i="1" dirty="0">
                  <a:latin typeface="Arail"/>
                </a:endParaRPr>
              </a:p>
              <a:p>
                <a:endParaRPr lang="en-US" sz="2000" i="1" dirty="0" smtClean="0">
                  <a:latin typeface="Arail"/>
                </a:endParaRPr>
              </a:p>
              <a:p>
                <a:endParaRPr lang="en-US" sz="2000" i="1" dirty="0">
                  <a:latin typeface="Arail"/>
                </a:endParaRPr>
              </a:p>
              <a:p>
                <a:endParaRPr lang="en-US" sz="2000" i="1" dirty="0" smtClean="0">
                  <a:latin typeface="Arail"/>
                </a:endParaRPr>
              </a:p>
              <a:p>
                <a:endParaRPr lang="en-US" sz="2000" dirty="0">
                  <a:latin typeface="Arail"/>
                </a:endParaRPr>
              </a:p>
              <a:p>
                <a:endParaRPr lang="en-US" sz="2000" dirty="0">
                  <a:latin typeface="Arai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62715" y="966474"/>
                <a:ext cx="10826269" cy="5362215"/>
              </a:xfrm>
              <a:blipFill rotWithShape="0">
                <a:blip r:embed="rId3"/>
                <a:stretch>
                  <a:fillRect l="-788" t="-14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40050B-916A-41D1-B55D-6B7270855E1B}" type="slidenum">
              <a:rPr lang="en-US" smtClean="0"/>
              <a:t>18</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6"/>
          <a:stretch>
            <a:fillRect/>
          </a:stretch>
        </p:blipFill>
        <p:spPr>
          <a:xfrm>
            <a:off x="3130130" y="4317230"/>
            <a:ext cx="7385470" cy="1344400"/>
          </a:xfrm>
          <a:prstGeom prst="rect">
            <a:avLst/>
          </a:prstGeom>
        </p:spPr>
      </p:pic>
      <p:pic>
        <p:nvPicPr>
          <p:cNvPr id="12" name="Picture 11"/>
          <p:cNvPicPr>
            <a:picLocks noChangeAspect="1"/>
          </p:cNvPicPr>
          <p:nvPr/>
        </p:nvPicPr>
        <p:blipFill>
          <a:blip r:embed="rId7"/>
          <a:stretch>
            <a:fillRect/>
          </a:stretch>
        </p:blipFill>
        <p:spPr>
          <a:xfrm>
            <a:off x="2665176" y="1930400"/>
            <a:ext cx="7850424" cy="1210762"/>
          </a:xfrm>
          <a:prstGeom prst="rect">
            <a:avLst/>
          </a:prstGeom>
        </p:spPr>
      </p:pic>
    </p:spTree>
    <p:extLst>
      <p:ext uri="{BB962C8B-B14F-4D97-AF65-F5344CB8AC3E}">
        <p14:creationId xmlns:p14="http://schemas.microsoft.com/office/powerpoint/2010/main" val="3611407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a:solidFill>
                  <a:srgbClr val="1F497D"/>
                </a:solidFill>
                <a:latin typeface="Arial" panose="020B0604020202020204" pitchFamily="34" charset="0"/>
                <a:cs typeface="Arial" panose="020B0604020202020204" pitchFamily="34" charset="0"/>
              </a:rPr>
              <a:t>Step by Step R </a:t>
            </a:r>
            <a:r>
              <a:rPr lang="en-US" sz="3200" dirty="0" smtClean="0">
                <a:solidFill>
                  <a:srgbClr val="1F497D"/>
                </a:solidFill>
                <a:latin typeface="Arial" panose="020B0604020202020204" pitchFamily="34" charset="0"/>
                <a:cs typeface="Arial" panose="020B0604020202020204" pitchFamily="34" charset="0"/>
              </a:rPr>
              <a:t>function - Continue</a:t>
            </a:r>
            <a:endParaRPr lang="en-US" sz="3200" dirty="0"/>
          </a:p>
        </p:txBody>
      </p:sp>
      <p:sp>
        <p:nvSpPr>
          <p:cNvPr id="4" name="Slide Number Placeholder 3"/>
          <p:cNvSpPr>
            <a:spLocks noGrp="1"/>
          </p:cNvSpPr>
          <p:nvPr>
            <p:ph type="sldNum" sz="quarter" idx="12"/>
          </p:nvPr>
        </p:nvSpPr>
        <p:spPr/>
        <p:txBody>
          <a:bodyPr/>
          <a:lstStyle/>
          <a:p>
            <a:fld id="{5B40050B-916A-41D1-B55D-6B7270855E1B}" type="slidenum">
              <a:rPr lang="en-US" smtClean="0"/>
              <a:t>19</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5"/>
          <a:stretch>
            <a:fillRect/>
          </a:stretch>
        </p:blipFill>
        <p:spPr>
          <a:xfrm>
            <a:off x="708034" y="104131"/>
            <a:ext cx="10763274" cy="6707216"/>
          </a:xfrm>
          <a:prstGeom prst="rect">
            <a:avLst/>
          </a:prstGeom>
        </p:spPr>
      </p:pic>
    </p:spTree>
    <p:extLst>
      <p:ext uri="{BB962C8B-B14F-4D97-AF65-F5344CB8AC3E}">
        <p14:creationId xmlns:p14="http://schemas.microsoft.com/office/powerpoint/2010/main" val="3813593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3"/>
            <a:ext cx="10515600" cy="1325563"/>
          </a:xfrm>
        </p:spPr>
        <p:txBody>
          <a:bodyPr>
            <a:normAutofit/>
          </a:bodyPr>
          <a:lstStyle/>
          <a:p>
            <a:pPr algn="ctr">
              <a:lnSpc>
                <a:spcPct val="100000"/>
              </a:lnSpc>
            </a:pPr>
            <a:r>
              <a:rPr lang="en-US" sz="3200" dirty="0" smtClean="0">
                <a:solidFill>
                  <a:srgbClr val="1F497D"/>
                </a:solidFill>
                <a:latin typeface="Arial"/>
                <a:cs typeface="Arial"/>
              </a:rPr>
              <a:t>Disclaimer</a:t>
            </a:r>
            <a:endParaRPr lang="en-US" sz="3200" dirty="0">
              <a:solidFill>
                <a:srgbClr val="1F497D"/>
              </a:solidFill>
            </a:endParaRPr>
          </a:p>
        </p:txBody>
      </p:sp>
      <p:sp>
        <p:nvSpPr>
          <p:cNvPr id="5" name="Slide Number Placeholder 4"/>
          <p:cNvSpPr>
            <a:spLocks noGrp="1"/>
          </p:cNvSpPr>
          <p:nvPr>
            <p:ph type="sldNum" sz="quarter" idx="12"/>
          </p:nvPr>
        </p:nvSpPr>
        <p:spPr/>
        <p:txBody>
          <a:bodyPr/>
          <a:lstStyle/>
          <a:p>
            <a:fld id="{BA9B540C-44DA-4F69-89C9-7C84606640D3}" type="slidenum">
              <a:rPr lang="en-US" smtClean="0">
                <a:latin typeface="Arial" panose="020B0604020202020204" pitchFamily="34" charset="0"/>
                <a:cs typeface="Arial" panose="020B0604020202020204" pitchFamily="34" charset="0"/>
              </a:rPr>
              <a:pPr/>
              <a:t>2</a:t>
            </a:fld>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1173162" y="1665514"/>
            <a:ext cx="8809038" cy="3428320"/>
          </a:xfrm>
        </p:spPr>
        <p:txBody>
          <a:bodyPr>
            <a:normAutofit/>
          </a:bodyPr>
          <a:lstStyle/>
          <a:p>
            <a:pPr marL="0" indent="0">
              <a:lnSpc>
                <a:spcPct val="100000"/>
              </a:lnSpc>
              <a:spcBef>
                <a:spcPts val="600"/>
              </a:spcBef>
              <a:buNone/>
            </a:pPr>
            <a:r>
              <a:rPr lang="en-US" dirty="0">
                <a:cs typeface="Arial" panose="020B0604020202020204" pitchFamily="34" charset="0"/>
              </a:rPr>
              <a:t>The Findings and Conclusions in This Preliminary Presentation Have Not Been Formally Disseminated by the U.S. Department of Agriculture and Should Not Be Construed to Represent Any Agency Determination or </a:t>
            </a:r>
            <a:r>
              <a:rPr lang="en-US" dirty="0" smtClean="0">
                <a:cs typeface="Arial" panose="020B0604020202020204" pitchFamily="34" charset="0"/>
              </a:rPr>
              <a:t>Policy</a:t>
            </a:r>
            <a:endParaRPr lang="en-US" sz="2600" dirty="0">
              <a:cs typeface="Arial" panose="020B0604020202020204" pitchFamily="34" charset="0"/>
            </a:endParaRPr>
          </a:p>
        </p:txBody>
      </p:sp>
      <p:grpSp>
        <p:nvGrpSpPr>
          <p:cNvPr id="14" name="Group 13"/>
          <p:cNvGrpSpPr/>
          <p:nvPr/>
        </p:nvGrpSpPr>
        <p:grpSpPr>
          <a:xfrm>
            <a:off x="0" y="6116313"/>
            <a:ext cx="12060909" cy="695034"/>
            <a:chOff x="-1" y="-1"/>
            <a:chExt cx="12060909" cy="695034"/>
          </a:xfrm>
        </p:grpSpPr>
        <p:sp>
          <p:nvSpPr>
            <p:cNvPr id="15" name="Right Triangle 1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8" name="Right Triangle 1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3799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a:solidFill>
                  <a:srgbClr val="1F497D"/>
                </a:solidFill>
                <a:latin typeface="Arial" panose="020B0604020202020204" pitchFamily="34" charset="0"/>
                <a:cs typeface="Arial" panose="020B0604020202020204" pitchFamily="34" charset="0"/>
              </a:rPr>
              <a:t>Step by Step R </a:t>
            </a:r>
            <a:r>
              <a:rPr lang="en-US" sz="3200" dirty="0" smtClean="0">
                <a:solidFill>
                  <a:srgbClr val="1F497D"/>
                </a:solidFill>
                <a:latin typeface="Arial" panose="020B0604020202020204" pitchFamily="34" charset="0"/>
                <a:cs typeface="Arial" panose="020B0604020202020204" pitchFamily="34" charset="0"/>
              </a:rPr>
              <a:t>function - Continue</a:t>
            </a:r>
            <a:endParaRPr lang="en-US" sz="3200" dirty="0"/>
          </a:p>
        </p:txBody>
      </p:sp>
      <p:sp>
        <p:nvSpPr>
          <p:cNvPr id="4" name="Slide Number Placeholder 3"/>
          <p:cNvSpPr>
            <a:spLocks noGrp="1"/>
          </p:cNvSpPr>
          <p:nvPr>
            <p:ph type="sldNum" sz="quarter" idx="12"/>
          </p:nvPr>
        </p:nvSpPr>
        <p:spPr/>
        <p:txBody>
          <a:bodyPr/>
          <a:lstStyle/>
          <a:p>
            <a:fld id="{5B40050B-916A-41D1-B55D-6B7270855E1B}" type="slidenum">
              <a:rPr lang="en-US" smtClean="0"/>
              <a:t>20</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5"/>
          <a:stretch>
            <a:fillRect/>
          </a:stretch>
        </p:blipFill>
        <p:spPr>
          <a:xfrm>
            <a:off x="870097" y="1149851"/>
            <a:ext cx="10763274" cy="6131482"/>
          </a:xfrm>
          <a:prstGeom prst="rect">
            <a:avLst/>
          </a:prstGeom>
        </p:spPr>
      </p:pic>
    </p:spTree>
    <p:extLst>
      <p:ext uri="{BB962C8B-B14F-4D97-AF65-F5344CB8AC3E}">
        <p14:creationId xmlns:p14="http://schemas.microsoft.com/office/powerpoint/2010/main" val="2825198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a:solidFill>
                  <a:srgbClr val="1F497D"/>
                </a:solidFill>
                <a:latin typeface="Arial" panose="020B0604020202020204" pitchFamily="34" charset="0"/>
                <a:cs typeface="Arial" panose="020B0604020202020204" pitchFamily="34" charset="0"/>
              </a:rPr>
              <a:t>Step by Step R </a:t>
            </a:r>
            <a:r>
              <a:rPr lang="en-US" sz="3200" dirty="0" smtClean="0">
                <a:solidFill>
                  <a:srgbClr val="1F497D"/>
                </a:solidFill>
                <a:latin typeface="Arial" panose="020B0604020202020204" pitchFamily="34" charset="0"/>
                <a:cs typeface="Arial" panose="020B0604020202020204" pitchFamily="34" charset="0"/>
              </a:rPr>
              <a:t>function - Continue</a:t>
            </a:r>
            <a:endParaRPr lang="en-US" sz="3200" dirty="0"/>
          </a:p>
        </p:txBody>
      </p:sp>
      <p:sp>
        <p:nvSpPr>
          <p:cNvPr id="4" name="Slide Number Placeholder 3"/>
          <p:cNvSpPr>
            <a:spLocks noGrp="1"/>
          </p:cNvSpPr>
          <p:nvPr>
            <p:ph type="sldNum" sz="quarter" idx="12"/>
          </p:nvPr>
        </p:nvSpPr>
        <p:spPr/>
        <p:txBody>
          <a:bodyPr/>
          <a:lstStyle/>
          <a:p>
            <a:fld id="{5B40050B-916A-41D1-B55D-6B7270855E1B}" type="slidenum">
              <a:rPr lang="en-US" smtClean="0"/>
              <a:t>21</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5"/>
          <a:stretch>
            <a:fillRect/>
          </a:stretch>
        </p:blipFill>
        <p:spPr>
          <a:xfrm>
            <a:off x="1355951" y="1711097"/>
            <a:ext cx="9001125" cy="3437846"/>
          </a:xfrm>
          <a:prstGeom prst="rect">
            <a:avLst/>
          </a:prstGeom>
        </p:spPr>
      </p:pic>
    </p:spTree>
    <p:extLst>
      <p:ext uri="{BB962C8B-B14F-4D97-AF65-F5344CB8AC3E}">
        <p14:creationId xmlns:p14="http://schemas.microsoft.com/office/powerpoint/2010/main" val="3933891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Pairwise correlation comparison</a:t>
            </a:r>
            <a:endParaRPr lang="en-US" sz="3200" dirty="0"/>
          </a:p>
        </p:txBody>
      </p:sp>
      <p:sp>
        <p:nvSpPr>
          <p:cNvPr id="4" name="Slide Number Placeholder 3"/>
          <p:cNvSpPr>
            <a:spLocks noGrp="1"/>
          </p:cNvSpPr>
          <p:nvPr>
            <p:ph type="sldNum" sz="quarter" idx="12"/>
          </p:nvPr>
        </p:nvSpPr>
        <p:spPr/>
        <p:txBody>
          <a:bodyPr/>
          <a:lstStyle/>
          <a:p>
            <a:fld id="{5B40050B-916A-41D1-B55D-6B7270855E1B}" type="slidenum">
              <a:rPr lang="en-US" smtClean="0"/>
              <a:t>22</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427823" y="1222472"/>
            <a:ext cx="4572000" cy="4572000"/>
          </a:xfrm>
          <a:prstGeom prst="rect">
            <a:avLst/>
          </a:prstGeom>
        </p:spPr>
      </p:pic>
      <p:pic>
        <p:nvPicPr>
          <p:cNvPr id="19" name="Picture 18"/>
          <p:cNvPicPr>
            <a:picLocks/>
          </p:cNvPicPr>
          <p:nvPr/>
        </p:nvPicPr>
        <p:blipFill>
          <a:blip r:embed="rId6">
            <a:extLst>
              <a:ext uri="{28A0092B-C50C-407E-A947-70E740481C1C}">
                <a14:useLocalDpi xmlns:a14="http://schemas.microsoft.com/office/drawing/2010/main" val="0"/>
              </a:ext>
            </a:extLst>
          </a:blip>
          <a:stretch>
            <a:fillRect/>
          </a:stretch>
        </p:blipFill>
        <p:spPr>
          <a:xfrm>
            <a:off x="5940778" y="1222472"/>
            <a:ext cx="4572000" cy="4572000"/>
          </a:xfrm>
          <a:prstGeom prst="rect">
            <a:avLst/>
          </a:prstGeom>
        </p:spPr>
      </p:pic>
    </p:spTree>
    <p:extLst>
      <p:ext uri="{BB962C8B-B14F-4D97-AF65-F5344CB8AC3E}">
        <p14:creationId xmlns:p14="http://schemas.microsoft.com/office/powerpoint/2010/main" val="304866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740" y="-270593"/>
            <a:ext cx="10515600" cy="1446250"/>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Summary</a:t>
            </a:r>
            <a:endParaRPr lang="en-US" sz="3200" dirty="0">
              <a:solidFill>
                <a:srgbClr val="1F497D"/>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50506" y="998493"/>
            <a:ext cx="11374016" cy="4531449"/>
          </a:xfrm>
        </p:spPr>
        <p:txBody>
          <a:bodyPr>
            <a:noAutofit/>
          </a:bodyPr>
          <a:lstStyle/>
          <a:p>
            <a:r>
              <a:rPr lang="en-US" dirty="0" smtClean="0">
                <a:latin typeface="Arail"/>
              </a:rPr>
              <a:t>This study </a:t>
            </a:r>
          </a:p>
          <a:p>
            <a:pPr lvl="1"/>
            <a:r>
              <a:rPr lang="en-US" dirty="0" smtClean="0">
                <a:latin typeface="Arail"/>
              </a:rPr>
              <a:t>Comparing two R packages </a:t>
            </a:r>
            <a:r>
              <a:rPr lang="en-US" dirty="0" err="1" smtClean="0">
                <a:latin typeface="Arail"/>
              </a:rPr>
              <a:t>dplyr</a:t>
            </a:r>
            <a:r>
              <a:rPr lang="en-US" dirty="0" smtClean="0">
                <a:latin typeface="Arail"/>
              </a:rPr>
              <a:t> and ggplot2 with </a:t>
            </a:r>
            <a:r>
              <a:rPr lang="en-US" dirty="0">
                <a:latin typeface="Arail"/>
              </a:rPr>
              <a:t>base R </a:t>
            </a:r>
            <a:r>
              <a:rPr lang="en-US" dirty="0" smtClean="0">
                <a:latin typeface="Arail"/>
              </a:rPr>
              <a:t>for </a:t>
            </a:r>
            <a:r>
              <a:rPr lang="en-US" dirty="0">
                <a:latin typeface="Arail"/>
              </a:rPr>
              <a:t>descriptive </a:t>
            </a:r>
            <a:r>
              <a:rPr lang="en-US" dirty="0" smtClean="0">
                <a:latin typeface="Arail"/>
              </a:rPr>
              <a:t>analysis</a:t>
            </a:r>
            <a:endParaRPr lang="en-US" dirty="0">
              <a:latin typeface="Arail"/>
            </a:endParaRPr>
          </a:p>
          <a:p>
            <a:pPr lvl="1"/>
            <a:r>
              <a:rPr lang="en-US" dirty="0" smtClean="0">
                <a:latin typeface="Arail"/>
              </a:rPr>
              <a:t>Displaying additional function can be achieved </a:t>
            </a:r>
            <a:r>
              <a:rPr lang="en-US" dirty="0">
                <a:latin typeface="Arail"/>
              </a:rPr>
              <a:t>by </a:t>
            </a:r>
            <a:r>
              <a:rPr lang="en-US" dirty="0" err="1">
                <a:latin typeface="Arail"/>
              </a:rPr>
              <a:t>dplyr</a:t>
            </a:r>
            <a:r>
              <a:rPr lang="en-US" dirty="0">
                <a:latin typeface="Arail"/>
              </a:rPr>
              <a:t> and ggplot2 </a:t>
            </a:r>
            <a:endParaRPr lang="en-US" dirty="0" smtClean="0">
              <a:latin typeface="Arail"/>
            </a:endParaRPr>
          </a:p>
          <a:p>
            <a:pPr lvl="1"/>
            <a:r>
              <a:rPr lang="en-US" dirty="0" smtClean="0">
                <a:latin typeface="Arail"/>
              </a:rPr>
              <a:t>Generating synthetic population using </a:t>
            </a:r>
            <a:r>
              <a:rPr lang="en-US" dirty="0" err="1" smtClean="0">
                <a:latin typeface="Arail"/>
              </a:rPr>
              <a:t>dyplyr</a:t>
            </a:r>
            <a:r>
              <a:rPr lang="en-US" dirty="0" smtClean="0">
                <a:latin typeface="Arail"/>
              </a:rPr>
              <a:t> and base R</a:t>
            </a:r>
          </a:p>
          <a:p>
            <a:pPr lvl="1"/>
            <a:r>
              <a:rPr lang="en-US" dirty="0" smtClean="0">
                <a:latin typeface="Arail"/>
              </a:rPr>
              <a:t>Visualizing the correlation using ggplot2</a:t>
            </a:r>
          </a:p>
          <a:p>
            <a:r>
              <a:rPr lang="en-US" dirty="0" err="1" smtClean="0">
                <a:latin typeface="Arail"/>
              </a:rPr>
              <a:t>Dplyr</a:t>
            </a:r>
            <a:r>
              <a:rPr lang="en-US" dirty="0" smtClean="0">
                <a:latin typeface="Arail"/>
              </a:rPr>
              <a:t> and ggplot2 are two useful R packages comparing with base R</a:t>
            </a:r>
          </a:p>
          <a:p>
            <a:pPr lvl="1"/>
            <a:r>
              <a:rPr lang="en-US" dirty="0" smtClean="0">
                <a:latin typeface="Arail"/>
              </a:rPr>
              <a:t>More convenient to manage</a:t>
            </a:r>
          </a:p>
          <a:p>
            <a:pPr lvl="1"/>
            <a:r>
              <a:rPr lang="en-US" dirty="0" smtClean="0">
                <a:latin typeface="Arail"/>
              </a:rPr>
              <a:t>Easy to read</a:t>
            </a:r>
          </a:p>
          <a:p>
            <a:pPr lvl="1"/>
            <a:r>
              <a:rPr lang="en-US" dirty="0" smtClean="0">
                <a:latin typeface="Arail"/>
              </a:rPr>
              <a:t>Decrease the workload</a:t>
            </a:r>
          </a:p>
        </p:txBody>
      </p:sp>
      <p:sp>
        <p:nvSpPr>
          <p:cNvPr id="4" name="Slide Number Placeholder 3"/>
          <p:cNvSpPr>
            <a:spLocks noGrp="1"/>
          </p:cNvSpPr>
          <p:nvPr>
            <p:ph type="sldNum" sz="quarter" idx="12"/>
          </p:nvPr>
        </p:nvSpPr>
        <p:spPr/>
        <p:txBody>
          <a:bodyPr/>
          <a:lstStyle/>
          <a:p>
            <a:fld id="{5B40050B-916A-41D1-B55D-6B7270855E1B}" type="slidenum">
              <a:rPr lang="en-US" smtClean="0"/>
              <a:pPr/>
              <a:t>23</a:t>
            </a:fld>
            <a:endParaRPr lang="en-US"/>
          </a:p>
        </p:txBody>
      </p:sp>
      <p:grpSp>
        <p:nvGrpSpPr>
          <p:cNvPr id="6" name="Group 6"/>
          <p:cNvGrpSpPr/>
          <p:nvPr/>
        </p:nvGrpSpPr>
        <p:grpSpPr>
          <a:xfrm>
            <a:off x="0" y="6116313"/>
            <a:ext cx="12060909" cy="695034"/>
            <a:chOff x="-1" y="-1"/>
            <a:chExt cx="12060909" cy="695034"/>
          </a:xfrm>
        </p:grpSpPr>
        <p:sp>
          <p:nvSpPr>
            <p:cNvPr id="8" name="Right Triangle 7"/>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1" name="Right Triangle 10"/>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0536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4644" y="0"/>
            <a:ext cx="10515600" cy="1325563"/>
          </a:xfrm>
        </p:spPr>
        <p:txBody>
          <a:bodyPr>
            <a:normAutofit/>
          </a:bodyPr>
          <a:lstStyle/>
          <a:p>
            <a:pPr algn="ctr"/>
            <a:r>
              <a:rPr lang="en-US" sz="3200" dirty="0" smtClean="0">
                <a:solidFill>
                  <a:srgbClr val="1F497D"/>
                </a:solidFill>
                <a:latin typeface="Arial"/>
                <a:cs typeface="Arial"/>
              </a:rPr>
              <a:t>References     </a:t>
            </a:r>
            <a:endParaRPr lang="en-US" sz="3200" dirty="0">
              <a:solidFill>
                <a:srgbClr val="1F497D"/>
              </a:solidFill>
              <a:latin typeface="Arial"/>
              <a:cs typeface="Arial"/>
            </a:endParaRPr>
          </a:p>
        </p:txBody>
      </p:sp>
      <p:sp>
        <p:nvSpPr>
          <p:cNvPr id="3075" name="Rectangle 3"/>
          <p:cNvSpPr>
            <a:spLocks noGrp="1" noChangeArrowheads="1"/>
          </p:cNvSpPr>
          <p:nvPr>
            <p:ph type="body" idx="1"/>
          </p:nvPr>
        </p:nvSpPr>
        <p:spPr>
          <a:xfrm>
            <a:off x="1562029" y="1056396"/>
            <a:ext cx="8838342" cy="4970077"/>
          </a:xfrm>
        </p:spPr>
        <p:txBody>
          <a:bodyPr>
            <a:noAutofit/>
          </a:bodyPr>
          <a:lstStyle/>
          <a:p>
            <a:pPr marL="0" indent="0">
              <a:buNone/>
            </a:pPr>
            <a:r>
              <a:rPr lang="en-US" sz="2000" dirty="0"/>
              <a:t>Nelsen, R. B. (2007). </a:t>
            </a:r>
            <a:r>
              <a:rPr lang="en-US" sz="2000" i="1" dirty="0"/>
              <a:t>An introduction to copulas</a:t>
            </a:r>
            <a:r>
              <a:rPr lang="en-US" sz="2000" dirty="0"/>
              <a:t>. Springer Science &amp; Business Media</a:t>
            </a:r>
            <a:r>
              <a:rPr lang="en-US" sz="2000" dirty="0" smtClean="0"/>
              <a:t>.</a:t>
            </a:r>
          </a:p>
          <a:p>
            <a:pPr marL="0" indent="0">
              <a:buNone/>
            </a:pPr>
            <a:r>
              <a:rPr lang="en-US" sz="2000" dirty="0"/>
              <a:t>Wickham, H., Francois, R., Henry, L., &amp; Müller, K. (2015). </a:t>
            </a:r>
            <a:r>
              <a:rPr lang="en-US" sz="2000" dirty="0" err="1"/>
              <a:t>dplyr</a:t>
            </a:r>
            <a:r>
              <a:rPr lang="en-US" sz="2000" dirty="0"/>
              <a:t>: A grammar of data manipulation. </a:t>
            </a:r>
            <a:r>
              <a:rPr lang="en-US" sz="2000" i="1" dirty="0"/>
              <a:t>R package version 0.4</a:t>
            </a:r>
            <a:r>
              <a:rPr lang="en-US" sz="2000" dirty="0"/>
              <a:t>, </a:t>
            </a:r>
            <a:r>
              <a:rPr lang="en-US" sz="2000" i="1" dirty="0"/>
              <a:t>3</a:t>
            </a:r>
            <a:r>
              <a:rPr lang="en-US" sz="2000" dirty="0" smtClean="0"/>
              <a:t>.</a:t>
            </a:r>
          </a:p>
          <a:p>
            <a:pPr marL="0" indent="0">
              <a:buNone/>
            </a:pPr>
            <a:r>
              <a:rPr lang="en-US" sz="2000" dirty="0"/>
              <a:t>Wickham, H. (2016). </a:t>
            </a:r>
            <a:r>
              <a:rPr lang="en-US" sz="2000" i="1" dirty="0"/>
              <a:t>ggplot2: elegant graphics for data analysis</a:t>
            </a:r>
            <a:r>
              <a:rPr lang="en-US" sz="2000" dirty="0"/>
              <a:t>. Springer.</a:t>
            </a:r>
          </a:p>
        </p:txBody>
      </p:sp>
      <p:sp>
        <p:nvSpPr>
          <p:cNvPr id="2" name="Slide Number Placeholder 1"/>
          <p:cNvSpPr>
            <a:spLocks noGrp="1"/>
          </p:cNvSpPr>
          <p:nvPr>
            <p:ph type="sldNum" sz="quarter" idx="12"/>
          </p:nvPr>
        </p:nvSpPr>
        <p:spPr/>
        <p:txBody>
          <a:bodyPr/>
          <a:lstStyle/>
          <a:p>
            <a:fld id="{6DECD7F1-806A-8D4D-9F7D-51D0D8F4C32B}" type="slidenum">
              <a:rPr lang="en-US" smtClean="0"/>
              <a:pPr/>
              <a:t>24</a:t>
            </a:fld>
            <a:endParaRPr lang="en-US" dirty="0"/>
          </a:p>
        </p:txBody>
      </p:sp>
      <p:grpSp>
        <p:nvGrpSpPr>
          <p:cNvPr id="7" name="Group 6"/>
          <p:cNvGrpSpPr/>
          <p:nvPr/>
        </p:nvGrpSpPr>
        <p:grpSpPr>
          <a:xfrm>
            <a:off x="0" y="6116313"/>
            <a:ext cx="12060909" cy="695034"/>
            <a:chOff x="-1" y="-1"/>
            <a:chExt cx="12060909" cy="695034"/>
          </a:xfrm>
        </p:grpSpPr>
        <p:sp>
          <p:nvSpPr>
            <p:cNvPr id="8" name="Right Triangle 7"/>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1" name="Right Triangle 10"/>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9948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48"/>
            <a:ext cx="10515600" cy="4351338"/>
          </a:xfrm>
        </p:spPr>
        <p:txBody>
          <a:bodyPr/>
          <a:lstStyle/>
          <a:p>
            <a:pPr marL="0" indent="0">
              <a:buNone/>
            </a:pPr>
            <a:endParaRPr lang="en-US" dirty="0" smtClean="0"/>
          </a:p>
          <a:p>
            <a:pPr marL="0" indent="0">
              <a:buNone/>
            </a:pPr>
            <a:endParaRPr lang="en-US" dirty="0"/>
          </a:p>
          <a:p>
            <a:pPr marL="0" indent="0">
              <a:buNone/>
            </a:pPr>
            <a:endParaRPr lang="en-US" dirty="0" smtClean="0">
              <a:latin typeface="Arail"/>
            </a:endParaRPr>
          </a:p>
          <a:p>
            <a:pPr marL="0" indent="0" algn="ctr">
              <a:buNone/>
            </a:pPr>
            <a:r>
              <a:rPr lang="en-US" sz="6000" dirty="0" smtClean="0">
                <a:solidFill>
                  <a:srgbClr val="FF0000"/>
                </a:solidFill>
                <a:latin typeface="Arail"/>
                <a:cs typeface="Times New Roman" panose="02020603050405020304" pitchFamily="18" charset="0"/>
              </a:rPr>
              <a:t>Any Questions?</a:t>
            </a:r>
          </a:p>
          <a:p>
            <a:pPr marL="0" indent="0" algn="ctr">
              <a:buNone/>
            </a:pPr>
            <a:endParaRPr lang="en-US" sz="4000" dirty="0" smtClean="0">
              <a:solidFill>
                <a:srgbClr val="FF0000"/>
              </a:solidFill>
              <a:latin typeface="Arail"/>
              <a:cs typeface="Times New Roman" panose="02020603050405020304" pitchFamily="18" charset="0"/>
            </a:endParaRPr>
          </a:p>
          <a:p>
            <a:pPr marL="0" indent="0" algn="ctr">
              <a:buNone/>
            </a:pPr>
            <a:r>
              <a:rPr lang="en-US" sz="6000" dirty="0" smtClean="0">
                <a:solidFill>
                  <a:srgbClr val="FF0000"/>
                </a:solidFill>
                <a:latin typeface="Arail"/>
                <a:cs typeface="Times New Roman" panose="02020603050405020304" pitchFamily="18" charset="0"/>
              </a:rPr>
              <a:t>Thank you!</a:t>
            </a:r>
            <a:endParaRPr lang="en-US" sz="6000" dirty="0">
              <a:solidFill>
                <a:srgbClr val="FF0000"/>
              </a:solidFill>
              <a:latin typeface="Arai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pPr/>
              <a:t>25</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1616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3"/>
            <a:ext cx="10515600" cy="1325563"/>
          </a:xfrm>
        </p:spPr>
        <p:txBody>
          <a:bodyPr>
            <a:normAutofit/>
          </a:bodyPr>
          <a:lstStyle/>
          <a:p>
            <a:pPr algn="ctr">
              <a:lnSpc>
                <a:spcPct val="100000"/>
              </a:lnSpc>
            </a:pPr>
            <a:r>
              <a:rPr lang="en-US" sz="3200" dirty="0">
                <a:solidFill>
                  <a:srgbClr val="1F497D"/>
                </a:solidFill>
                <a:latin typeface="Arial"/>
                <a:cs typeface="Arial"/>
              </a:rPr>
              <a:t>Outline</a:t>
            </a:r>
            <a:endParaRPr lang="en-US" sz="3200" dirty="0">
              <a:solidFill>
                <a:srgbClr val="1F497D"/>
              </a:solidFill>
            </a:endParaRPr>
          </a:p>
        </p:txBody>
      </p:sp>
      <p:sp>
        <p:nvSpPr>
          <p:cNvPr id="5" name="Slide Number Placeholder 4"/>
          <p:cNvSpPr>
            <a:spLocks noGrp="1"/>
          </p:cNvSpPr>
          <p:nvPr>
            <p:ph type="sldNum" sz="quarter" idx="12"/>
          </p:nvPr>
        </p:nvSpPr>
        <p:spPr/>
        <p:txBody>
          <a:bodyPr/>
          <a:lstStyle/>
          <a:p>
            <a:fld id="{BA9B540C-44DA-4F69-89C9-7C84606640D3}"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1173161" y="1665514"/>
            <a:ext cx="9603695" cy="3996116"/>
          </a:xfrm>
        </p:spPr>
        <p:txBody>
          <a:bodyPr>
            <a:noAutofit/>
          </a:bodyPr>
          <a:lstStyle/>
          <a:p>
            <a:pPr>
              <a:lnSpc>
                <a:spcPct val="100000"/>
              </a:lnSpc>
              <a:spcBef>
                <a:spcPts val="600"/>
              </a:spcBef>
            </a:pPr>
            <a:r>
              <a:rPr lang="en-US" dirty="0" smtClean="0">
                <a:latin typeface="Arial" panose="020B0604020202020204" pitchFamily="34" charset="0"/>
                <a:cs typeface="Arial" panose="020B0604020202020204" pitchFamily="34" charset="0"/>
              </a:rPr>
              <a:t>Purpose </a:t>
            </a:r>
            <a:r>
              <a:rPr lang="en-US" dirty="0">
                <a:latin typeface="Arial" panose="020B0604020202020204" pitchFamily="34" charset="0"/>
                <a:cs typeface="Arial" panose="020B0604020202020204" pitchFamily="34" charset="0"/>
              </a:rPr>
              <a:t>of </a:t>
            </a:r>
            <a:r>
              <a:rPr lang="en-US" dirty="0" smtClean="0">
                <a:latin typeface="Arial" panose="020B0604020202020204" pitchFamily="34" charset="0"/>
                <a:cs typeface="Arial" panose="020B0604020202020204" pitchFamily="34" charset="0"/>
              </a:rPr>
              <a:t>research</a:t>
            </a:r>
          </a:p>
          <a:p>
            <a:pPr>
              <a:lnSpc>
                <a:spcPct val="100000"/>
              </a:lnSpc>
              <a:spcBef>
                <a:spcPts val="600"/>
              </a:spcBef>
            </a:pPr>
            <a:r>
              <a:rPr lang="en-US" dirty="0">
                <a:latin typeface="Arial" panose="020B0604020202020204" pitchFamily="34" charset="0"/>
                <a:cs typeface="Arial" panose="020B0604020202020204" pitchFamily="34" charset="0"/>
              </a:rPr>
              <a:t>Census of </a:t>
            </a:r>
            <a:r>
              <a:rPr lang="en-US" dirty="0" smtClean="0">
                <a:latin typeface="Arial" panose="020B0604020202020204" pitchFamily="34" charset="0"/>
                <a:cs typeface="Arial" panose="020B0604020202020204" pitchFamily="34" charset="0"/>
              </a:rPr>
              <a:t>Agriculture</a:t>
            </a:r>
            <a:endParaRPr lang="en-US" dirty="0" smtClean="0">
              <a:latin typeface="Arial" panose="020B0604020202020204" pitchFamily="34" charset="0"/>
              <a:cs typeface="Arial" panose="020B0604020202020204" pitchFamily="34" charset="0"/>
            </a:endParaRPr>
          </a:p>
          <a:p>
            <a:pPr>
              <a:lnSpc>
                <a:spcPct val="100000"/>
              </a:lnSpc>
              <a:spcBef>
                <a:spcPts val="600"/>
              </a:spcBef>
            </a:pPr>
            <a:r>
              <a:rPr lang="en-US" dirty="0" smtClean="0">
                <a:latin typeface="Arial" panose="020B0604020202020204" pitchFamily="34" charset="0"/>
                <a:cs typeface="Arial" panose="020B0604020202020204" pitchFamily="34" charset="0"/>
              </a:rPr>
              <a:t>Gaussian </a:t>
            </a:r>
            <a:r>
              <a:rPr lang="en-US" dirty="0" smtClean="0">
                <a:latin typeface="Arial" panose="020B0604020202020204" pitchFamily="34" charset="0"/>
                <a:cs typeface="Arial" panose="020B0604020202020204" pitchFamily="34" charset="0"/>
              </a:rPr>
              <a:t>Copula</a:t>
            </a:r>
          </a:p>
          <a:p>
            <a:pPr>
              <a:lnSpc>
                <a:spcPct val="100000"/>
              </a:lnSpc>
              <a:spcBef>
                <a:spcPts val="600"/>
              </a:spcBef>
            </a:pPr>
            <a:r>
              <a:rPr lang="en-US" dirty="0" smtClean="0">
                <a:latin typeface="Arial" panose="020B0604020202020204" pitchFamily="34" charset="0"/>
                <a:cs typeface="Arial" panose="020B0604020202020204" pitchFamily="34" charset="0"/>
              </a:rPr>
              <a:t>R </a:t>
            </a:r>
            <a:r>
              <a:rPr lang="en-US" dirty="0" smtClean="0">
                <a:latin typeface="Arial" panose="020B0604020202020204" pitchFamily="34" charset="0"/>
                <a:cs typeface="Arial" panose="020B0604020202020204" pitchFamily="34" charset="0"/>
              </a:rPr>
              <a:t>package </a:t>
            </a:r>
            <a:r>
              <a:rPr lang="en-US" dirty="0" err="1" smtClean="0">
                <a:latin typeface="Arial" panose="020B0604020202020204" pitchFamily="34" charset="0"/>
                <a:cs typeface="Arial" panose="020B0604020202020204" pitchFamily="34" charset="0"/>
              </a:rPr>
              <a:t>dplyr</a:t>
            </a:r>
            <a:r>
              <a:rPr lang="en-US" dirty="0" smtClean="0">
                <a:latin typeface="Arial" panose="020B0604020202020204" pitchFamily="34" charset="0"/>
                <a:cs typeface="Arial" panose="020B0604020202020204" pitchFamily="34" charset="0"/>
              </a:rPr>
              <a:t> and ggplot2</a:t>
            </a:r>
          </a:p>
          <a:p>
            <a:pPr lvl="1">
              <a:lnSpc>
                <a:spcPct val="100000"/>
              </a:lnSpc>
              <a:spcBef>
                <a:spcPts val="600"/>
              </a:spcBef>
            </a:pPr>
            <a:r>
              <a:rPr lang="en-US" dirty="0" err="1">
                <a:latin typeface="Arial" panose="020B0604020202020204" pitchFamily="34" charset="0"/>
                <a:cs typeface="Arial" panose="020B0604020202020204" pitchFamily="34" charset="0"/>
              </a:rPr>
              <a:t>dplyr</a:t>
            </a:r>
            <a:r>
              <a:rPr lang="en-US" dirty="0">
                <a:latin typeface="Arial" panose="020B0604020202020204" pitchFamily="34" charset="0"/>
                <a:cs typeface="Arial" panose="020B0604020202020204" pitchFamily="34" charset="0"/>
              </a:rPr>
              <a:t> and </a:t>
            </a:r>
            <a:r>
              <a:rPr lang="en-US" dirty="0" smtClean="0">
                <a:latin typeface="Arial" panose="020B0604020202020204" pitchFamily="34" charset="0"/>
                <a:cs typeface="Arial" panose="020B0604020202020204" pitchFamily="34" charset="0"/>
              </a:rPr>
              <a:t>ggplot2 comparing with base R</a:t>
            </a:r>
          </a:p>
          <a:p>
            <a:pPr lvl="1">
              <a:lnSpc>
                <a:spcPct val="100000"/>
              </a:lnSpc>
              <a:spcBef>
                <a:spcPts val="600"/>
              </a:spcBef>
            </a:pPr>
            <a:r>
              <a:rPr lang="en-US" dirty="0" err="1">
                <a:latin typeface="Arial" panose="020B0604020202020204" pitchFamily="34" charset="0"/>
                <a:cs typeface="Arial" panose="020B0604020202020204" pitchFamily="34" charset="0"/>
              </a:rPr>
              <a:t>dplyr</a:t>
            </a:r>
            <a:r>
              <a:rPr lang="en-US" dirty="0">
                <a:latin typeface="Arial" panose="020B0604020202020204" pitchFamily="34" charset="0"/>
                <a:cs typeface="Arial" panose="020B0604020202020204" pitchFamily="34" charset="0"/>
              </a:rPr>
              <a:t> and </a:t>
            </a:r>
            <a:r>
              <a:rPr lang="en-US" dirty="0" smtClean="0">
                <a:latin typeface="Arial" panose="020B0604020202020204" pitchFamily="34" charset="0"/>
                <a:cs typeface="Arial" panose="020B0604020202020204" pitchFamily="34" charset="0"/>
              </a:rPr>
              <a:t>ggplot2 used for generating synthetic population</a:t>
            </a:r>
          </a:p>
          <a:p>
            <a:pPr>
              <a:lnSpc>
                <a:spcPct val="100000"/>
              </a:lnSpc>
              <a:spcBef>
                <a:spcPts val="600"/>
              </a:spcBef>
            </a:pPr>
            <a:r>
              <a:rPr lang="en-US" dirty="0" smtClean="0">
                <a:latin typeface="Arial" panose="020B0604020202020204" pitchFamily="34" charset="0"/>
                <a:cs typeface="Arial" panose="020B0604020202020204" pitchFamily="34" charset="0"/>
              </a:rPr>
              <a:t>Conclusion</a:t>
            </a:r>
            <a:endParaRPr lang="en-US" dirty="0">
              <a:latin typeface="Arial" panose="020B0604020202020204" pitchFamily="34" charset="0"/>
              <a:cs typeface="Arial" panose="020B0604020202020204" pitchFamily="34" charset="0"/>
            </a:endParaRPr>
          </a:p>
          <a:p>
            <a:pPr>
              <a:lnSpc>
                <a:spcPct val="100000"/>
              </a:lnSpc>
              <a:spcBef>
                <a:spcPts val="600"/>
              </a:spcBef>
            </a:pPr>
            <a:endParaRPr lang="en-US" dirty="0">
              <a:latin typeface="Arial" panose="020B0604020202020204" pitchFamily="34" charset="0"/>
              <a:cs typeface="Arial" panose="020B0604020202020204" pitchFamily="34" charset="0"/>
            </a:endParaRPr>
          </a:p>
        </p:txBody>
      </p:sp>
      <p:grpSp>
        <p:nvGrpSpPr>
          <p:cNvPr id="14" name="Group 13"/>
          <p:cNvGrpSpPr/>
          <p:nvPr/>
        </p:nvGrpSpPr>
        <p:grpSpPr>
          <a:xfrm>
            <a:off x="0" y="6116313"/>
            <a:ext cx="12060909" cy="695034"/>
            <a:chOff x="-1" y="-1"/>
            <a:chExt cx="12060909" cy="695034"/>
          </a:xfrm>
        </p:grpSpPr>
        <p:sp>
          <p:nvSpPr>
            <p:cNvPr id="15" name="Right Triangle 1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8" name="Right Triangle 1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0777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686"/>
            <a:ext cx="10515600" cy="1325563"/>
          </a:xfrm>
        </p:spPr>
        <p:txBody>
          <a:bodyPr>
            <a:normAutofit/>
          </a:bodyPr>
          <a:lstStyle/>
          <a:p>
            <a:pPr algn="ctr"/>
            <a:r>
              <a:rPr lang="en-US" sz="3200" dirty="0">
                <a:solidFill>
                  <a:srgbClr val="1F497D"/>
                </a:solidFill>
                <a:latin typeface="Arail"/>
              </a:rPr>
              <a:t>National Agricultural Statistics Service (NASS)</a:t>
            </a:r>
          </a:p>
        </p:txBody>
      </p:sp>
      <p:sp>
        <p:nvSpPr>
          <p:cNvPr id="3" name="Content Placeholder 2"/>
          <p:cNvSpPr>
            <a:spLocks noGrp="1"/>
          </p:cNvSpPr>
          <p:nvPr>
            <p:ph idx="1"/>
          </p:nvPr>
        </p:nvSpPr>
        <p:spPr>
          <a:xfrm>
            <a:off x="775854" y="1254125"/>
            <a:ext cx="10577946" cy="4807234"/>
          </a:xfrm>
        </p:spPr>
        <p:txBody>
          <a:bodyPr>
            <a:normAutofit/>
          </a:bodyPr>
          <a:lstStyle/>
          <a:p>
            <a:r>
              <a:rPr lang="en-US" dirty="0">
                <a:latin typeface="Arail"/>
              </a:rPr>
              <a:t>Agricultural </a:t>
            </a:r>
            <a:r>
              <a:rPr lang="en-US" dirty="0" smtClean="0">
                <a:latin typeface="Arail"/>
              </a:rPr>
              <a:t>Estimates</a:t>
            </a:r>
          </a:p>
          <a:p>
            <a:pPr lvl="1"/>
            <a:r>
              <a:rPr lang="en-US" dirty="0">
                <a:latin typeface="Arail"/>
              </a:rPr>
              <a:t>Conducts more than 100 surveys </a:t>
            </a:r>
            <a:r>
              <a:rPr lang="en-US" dirty="0" smtClean="0">
                <a:latin typeface="Arail"/>
              </a:rPr>
              <a:t>annually</a:t>
            </a:r>
          </a:p>
          <a:p>
            <a:pPr lvl="1"/>
            <a:r>
              <a:rPr lang="en-US" dirty="0">
                <a:latin typeface="Arail"/>
              </a:rPr>
              <a:t>Produces more than 400 </a:t>
            </a:r>
            <a:r>
              <a:rPr lang="en-US" dirty="0" smtClean="0">
                <a:latin typeface="Arail"/>
              </a:rPr>
              <a:t>reports</a:t>
            </a:r>
          </a:p>
          <a:p>
            <a:pPr lvl="1"/>
            <a:r>
              <a:rPr lang="en-US" dirty="0">
                <a:latin typeface="Arail"/>
              </a:rPr>
              <a:t>Publishes 7 federal principal economic </a:t>
            </a:r>
            <a:r>
              <a:rPr lang="en-US" dirty="0" smtClean="0">
                <a:latin typeface="Arail"/>
              </a:rPr>
              <a:t>indicators</a:t>
            </a:r>
          </a:p>
          <a:p>
            <a:pPr lvl="1"/>
            <a:r>
              <a:rPr lang="en-US" dirty="0">
                <a:latin typeface="Arail"/>
              </a:rPr>
              <a:t>Provide information for the commodity </a:t>
            </a:r>
            <a:r>
              <a:rPr lang="en-US" dirty="0" smtClean="0">
                <a:latin typeface="Arail"/>
              </a:rPr>
              <a:t>markets</a:t>
            </a:r>
          </a:p>
          <a:p>
            <a:pPr lvl="1"/>
            <a:r>
              <a:rPr lang="en-US" dirty="0">
                <a:latin typeface="Arail"/>
              </a:rPr>
              <a:t>Tight </a:t>
            </a:r>
            <a:r>
              <a:rPr lang="en-US" dirty="0" smtClean="0">
                <a:latin typeface="Arail"/>
              </a:rPr>
              <a:t>timelines</a:t>
            </a:r>
          </a:p>
          <a:p>
            <a:pPr marL="457200" lvl="1" indent="0">
              <a:buNone/>
            </a:pPr>
            <a:endParaRPr lang="en-US" sz="500" dirty="0">
              <a:latin typeface="Arail"/>
            </a:endParaRPr>
          </a:p>
          <a:p>
            <a:r>
              <a:rPr lang="en-US" dirty="0" smtClean="0">
                <a:latin typeface="Arail"/>
              </a:rPr>
              <a:t>Samples are drawn prior to start of growing season</a:t>
            </a:r>
          </a:p>
          <a:p>
            <a:endParaRPr lang="en-US" sz="500" dirty="0" smtClean="0">
              <a:latin typeface="Arail"/>
            </a:endParaRPr>
          </a:p>
          <a:p>
            <a:r>
              <a:rPr lang="en-US" dirty="0" smtClean="0">
                <a:latin typeface="Arail"/>
              </a:rPr>
              <a:t>Desire to </a:t>
            </a:r>
            <a:r>
              <a:rPr lang="en-US" dirty="0" smtClean="0">
                <a:latin typeface="Arial" panose="020B0604020202020204" pitchFamily="34" charset="0"/>
                <a:cs typeface="Arial" panose="020B0604020202020204" pitchFamily="34" charset="0"/>
              </a:rPr>
              <a:t>generate </a:t>
            </a:r>
            <a:r>
              <a:rPr lang="en-US" dirty="0">
                <a:latin typeface="Arial" panose="020B0604020202020204" pitchFamily="34" charset="0"/>
                <a:cs typeface="Arial" panose="020B0604020202020204" pitchFamily="34" charset="0"/>
              </a:rPr>
              <a:t>a complex synthetic population</a:t>
            </a:r>
            <a:endParaRPr lang="en-US" sz="600"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protect confidential information provided by </a:t>
            </a:r>
            <a:r>
              <a:rPr lang="en-US" dirty="0" smtClean="0">
                <a:latin typeface="Arial" panose="020B0604020202020204" pitchFamily="34" charset="0"/>
                <a:cs typeface="Arial" panose="020B0604020202020204" pitchFamily="34" charset="0"/>
              </a:rPr>
              <a:t>responders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To maintain </a:t>
            </a:r>
            <a:r>
              <a:rPr lang="en-US" dirty="0" smtClean="0">
                <a:latin typeface="Arial" panose="020B0604020202020204" pitchFamily="34" charset="0"/>
                <a:cs typeface="Arial" panose="020B0604020202020204" pitchFamily="34" charset="0"/>
              </a:rPr>
              <a:t>pairwise </a:t>
            </a:r>
            <a:r>
              <a:rPr lang="en-US" dirty="0">
                <a:latin typeface="Arial" panose="020B0604020202020204" pitchFamily="34" charset="0"/>
                <a:cs typeface="Arial" panose="020B0604020202020204" pitchFamily="34" charset="0"/>
              </a:rPr>
              <a:t>statistical relationships among </a:t>
            </a:r>
            <a:r>
              <a:rPr lang="en-US" dirty="0" smtClean="0">
                <a:latin typeface="Arial" panose="020B0604020202020204" pitchFamily="34" charset="0"/>
                <a:cs typeface="Arial" panose="020B0604020202020204" pitchFamily="34" charset="0"/>
              </a:rPr>
              <a:t>variables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pPr/>
              <a:t>4</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8912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107" y="0"/>
            <a:ext cx="8229600" cy="1116129"/>
          </a:xfrm>
        </p:spPr>
        <p:txBody>
          <a:bodyPr>
            <a:normAutofit/>
          </a:bodyPr>
          <a:lstStyle/>
          <a:p>
            <a:pPr algn="ctr">
              <a:lnSpc>
                <a:spcPct val="100000"/>
              </a:lnSpc>
            </a:pPr>
            <a:r>
              <a:rPr lang="en-US" sz="3200" dirty="0" smtClean="0">
                <a:solidFill>
                  <a:schemeClr val="tx2"/>
                </a:solidFill>
                <a:latin typeface="Arial"/>
                <a:cs typeface="Arial"/>
              </a:rPr>
              <a:t>Purpose of presentation</a:t>
            </a:r>
            <a:endParaRPr lang="en-US" sz="3200" dirty="0">
              <a:solidFill>
                <a:srgbClr val="2F5897"/>
              </a:solidFill>
            </a:endParaRPr>
          </a:p>
        </p:txBody>
      </p:sp>
      <p:sp>
        <p:nvSpPr>
          <p:cNvPr id="3" name="Content Placeholder 2"/>
          <p:cNvSpPr>
            <a:spLocks noGrp="1"/>
          </p:cNvSpPr>
          <p:nvPr>
            <p:ph idx="1"/>
          </p:nvPr>
        </p:nvSpPr>
        <p:spPr>
          <a:xfrm>
            <a:off x="762000" y="1406075"/>
            <a:ext cx="9493170" cy="4525963"/>
          </a:xfrm>
        </p:spPr>
        <p:txBody>
          <a:bodyPr>
            <a:normAutofit/>
          </a:bodyPr>
          <a:lstStyle/>
          <a:p>
            <a:r>
              <a:rPr lang="en-US" sz="2400" dirty="0">
                <a:latin typeface="Arial" panose="020B0604020202020204" pitchFamily="34" charset="0"/>
                <a:cs typeface="Arial" panose="020B0604020202020204" pitchFamily="34" charset="0"/>
              </a:rPr>
              <a:t>Generating a complex synthetic population</a:t>
            </a:r>
            <a:endParaRPr lang="en-US" sz="5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To protect confidential information provided by responders</a:t>
            </a:r>
            <a:endParaRPr lang="en-US" sz="5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To maintain Pairwise statistical relationships among variables</a:t>
            </a:r>
          </a:p>
          <a:p>
            <a:pPr lvl="1"/>
            <a:r>
              <a:rPr lang="en-US" dirty="0">
                <a:latin typeface="Arial" panose="020B0604020202020204" pitchFamily="34" charset="0"/>
                <a:cs typeface="Arial" panose="020B0604020202020204" pitchFamily="34" charset="0"/>
              </a:rPr>
              <a:t>To handle continuous variable and categorical variable simultaneously</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Introducing </a:t>
            </a:r>
            <a:r>
              <a:rPr lang="en-US" sz="2400" dirty="0" smtClean="0">
                <a:latin typeface="Arial" panose="020B0604020202020204" pitchFamily="34" charset="0"/>
                <a:cs typeface="Arial" panose="020B0604020202020204" pitchFamily="34" charset="0"/>
              </a:rPr>
              <a:t>Statistical </a:t>
            </a:r>
            <a:r>
              <a:rPr lang="en-US" sz="2400" dirty="0">
                <a:latin typeface="Arial" panose="020B0604020202020204" pitchFamily="34" charset="0"/>
                <a:cs typeface="Arial" panose="020B0604020202020204" pitchFamily="34" charset="0"/>
              </a:rPr>
              <a:t>R packages ggplot2, </a:t>
            </a:r>
            <a:r>
              <a:rPr lang="en-US" sz="2400" dirty="0" err="1">
                <a:latin typeface="Arial" panose="020B0604020202020204" pitchFamily="34" charset="0"/>
                <a:cs typeface="Arial" panose="020B0604020202020204" pitchFamily="34" charset="0"/>
              </a:rPr>
              <a:t>dplyr</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that are used </a:t>
            </a:r>
            <a:r>
              <a:rPr lang="en-US" sz="2400" dirty="0">
                <a:latin typeface="Arial" panose="020B0604020202020204" pitchFamily="34" charset="0"/>
                <a:cs typeface="Arial" panose="020B0604020202020204" pitchFamily="34" charset="0"/>
              </a:rPr>
              <a:t>for visualization, data processing respectively</a:t>
            </a:r>
          </a:p>
          <a:p>
            <a:endParaRPr lang="en-US" sz="2400"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sz="500" dirty="0" smtClean="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BA9B540C-44DA-4F69-89C9-7C84606640D3}" type="slidenum">
              <a:rPr lang="en-US" smtClean="0"/>
              <a:pPr/>
              <a:t>5</a:t>
            </a:fld>
            <a:endParaRPr lang="en-US" dirty="0"/>
          </a:p>
        </p:txBody>
      </p:sp>
      <p:grpSp>
        <p:nvGrpSpPr>
          <p:cNvPr id="14" name="Group 13"/>
          <p:cNvGrpSpPr/>
          <p:nvPr/>
        </p:nvGrpSpPr>
        <p:grpSpPr>
          <a:xfrm>
            <a:off x="0" y="6116313"/>
            <a:ext cx="12060909" cy="695034"/>
            <a:chOff x="-1" y="-1"/>
            <a:chExt cx="12060909" cy="695034"/>
          </a:xfrm>
        </p:grpSpPr>
        <p:sp>
          <p:nvSpPr>
            <p:cNvPr id="15" name="Right Triangle 14"/>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8" name="Right Triangle 17"/>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3235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686"/>
            <a:ext cx="10515600" cy="1325563"/>
          </a:xfrm>
        </p:spPr>
        <p:txBody>
          <a:bodyPr>
            <a:normAutofit/>
          </a:bodyPr>
          <a:lstStyle/>
          <a:p>
            <a:pPr algn="ctr"/>
            <a:r>
              <a:rPr lang="en-US" sz="3200" dirty="0">
                <a:solidFill>
                  <a:srgbClr val="1F497D"/>
                </a:solidFill>
                <a:latin typeface="Arail"/>
              </a:rPr>
              <a:t>Census of Agriculture</a:t>
            </a:r>
          </a:p>
        </p:txBody>
      </p:sp>
      <p:sp>
        <p:nvSpPr>
          <p:cNvPr id="3" name="Content Placeholder 2"/>
          <p:cNvSpPr>
            <a:spLocks noGrp="1"/>
          </p:cNvSpPr>
          <p:nvPr>
            <p:ph idx="1"/>
          </p:nvPr>
        </p:nvSpPr>
        <p:spPr>
          <a:xfrm>
            <a:off x="775854" y="1254125"/>
            <a:ext cx="10577946" cy="4807234"/>
          </a:xfrm>
        </p:spPr>
        <p:txBody>
          <a:bodyPr>
            <a:normAutofit/>
          </a:bodyPr>
          <a:lstStyle/>
          <a:p>
            <a:r>
              <a:rPr lang="en-US" dirty="0">
                <a:latin typeface="Arail"/>
              </a:rPr>
              <a:t>Every five years, USDA's National Agricultural Statistics Service (NASS) conducts the Census of </a:t>
            </a:r>
            <a:r>
              <a:rPr lang="en-US" dirty="0" smtClean="0">
                <a:latin typeface="Arail"/>
              </a:rPr>
              <a:t>Agriculture</a:t>
            </a:r>
            <a:endParaRPr lang="en-US" dirty="0">
              <a:latin typeface="Arail"/>
            </a:endParaRPr>
          </a:p>
          <a:p>
            <a:pPr lvl="1"/>
            <a:r>
              <a:rPr lang="en-US" dirty="0" smtClean="0">
                <a:latin typeface="Arail"/>
              </a:rPr>
              <a:t>The </a:t>
            </a:r>
            <a:r>
              <a:rPr lang="en-US" dirty="0">
                <a:latin typeface="Arail"/>
              </a:rPr>
              <a:t>Census provides a detailed picture of U.S. farms, ranches and the people who operate </a:t>
            </a:r>
            <a:r>
              <a:rPr lang="en-US" dirty="0" smtClean="0">
                <a:latin typeface="Arail"/>
              </a:rPr>
              <a:t>them</a:t>
            </a:r>
            <a:endParaRPr lang="en-US" dirty="0">
              <a:latin typeface="Arail"/>
            </a:endParaRPr>
          </a:p>
          <a:p>
            <a:pPr lvl="1"/>
            <a:r>
              <a:rPr lang="en-US" dirty="0" smtClean="0">
                <a:latin typeface="Arail"/>
              </a:rPr>
              <a:t>It </a:t>
            </a:r>
            <a:r>
              <a:rPr lang="en-US" dirty="0">
                <a:latin typeface="Arail"/>
              </a:rPr>
              <a:t>is the only source of uniform, comprehensive agricultural data for every state and county in the United </a:t>
            </a:r>
            <a:r>
              <a:rPr lang="en-US" dirty="0" smtClean="0">
                <a:latin typeface="Arail"/>
              </a:rPr>
              <a:t>States</a:t>
            </a:r>
            <a:endParaRPr lang="en-US" dirty="0">
              <a:latin typeface="Arail"/>
            </a:endParaRPr>
          </a:p>
          <a:p>
            <a:pPr lvl="1"/>
            <a:r>
              <a:rPr lang="en-US" dirty="0" smtClean="0">
                <a:latin typeface="Arail"/>
              </a:rPr>
              <a:t>NASS </a:t>
            </a:r>
            <a:r>
              <a:rPr lang="en-US" dirty="0">
                <a:latin typeface="Arail"/>
              </a:rPr>
              <a:t>also obtains information on most commodities from administrative sources or surveys of non-farm populations (e.g.\ cotton ginning data</a:t>
            </a:r>
            <a:r>
              <a:rPr lang="en-US" dirty="0" smtClean="0">
                <a:latin typeface="Arail"/>
              </a:rPr>
              <a:t>)</a:t>
            </a:r>
          </a:p>
        </p:txBody>
      </p:sp>
      <p:sp>
        <p:nvSpPr>
          <p:cNvPr id="4" name="Slide Number Placeholder 3"/>
          <p:cNvSpPr>
            <a:spLocks noGrp="1"/>
          </p:cNvSpPr>
          <p:nvPr>
            <p:ph type="sldNum" sz="quarter" idx="12"/>
          </p:nvPr>
        </p:nvSpPr>
        <p:spPr/>
        <p:txBody>
          <a:bodyPr/>
          <a:lstStyle/>
          <a:p>
            <a:fld id="{5B40050B-916A-41D1-B55D-6B7270855E1B}" type="slidenum">
              <a:rPr lang="en-US" smtClean="0"/>
              <a:pPr/>
              <a:t>6</a:t>
            </a:fld>
            <a:endParaRPr lang="en-US"/>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0400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47" y="0"/>
            <a:ext cx="10515600" cy="1325563"/>
          </a:xfrm>
        </p:spPr>
        <p:txBody>
          <a:bodyPr>
            <a:normAutofit/>
          </a:bodyPr>
          <a:lstStyle/>
          <a:p>
            <a:pPr algn="ctr"/>
            <a:r>
              <a:rPr lang="en-US" sz="3200" dirty="0" smtClean="0">
                <a:solidFill>
                  <a:srgbClr val="1F497D"/>
                </a:solidFill>
                <a:latin typeface="Arial" panose="020B0604020202020204" pitchFamily="34" charset="0"/>
                <a:cs typeface="Arial" panose="020B0604020202020204" pitchFamily="34" charset="0"/>
              </a:rPr>
              <a:t>Census of Agriculture data overview</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25562"/>
            <a:ext cx="10666228" cy="5002023"/>
          </a:xfrm>
        </p:spPr>
        <p:txBody>
          <a:bodyPr>
            <a:normAutofit/>
          </a:bodyPr>
          <a:lstStyle/>
          <a:p>
            <a:r>
              <a:rPr lang="en-US" dirty="0" smtClean="0">
                <a:latin typeface="Arail"/>
                <a:cs typeface="Arial" panose="020B0604020202020204" pitchFamily="34" charset="0"/>
              </a:rPr>
              <a:t>A synthetic population is generated for the subset of Census of Agriculture </a:t>
            </a:r>
            <a:endParaRPr lang="en-US" sz="2000" dirty="0" smtClean="0">
              <a:latin typeface="Arail"/>
              <a:cs typeface="Arial" panose="020B0604020202020204" pitchFamily="34" charset="0"/>
            </a:endParaRPr>
          </a:p>
          <a:p>
            <a:pPr lvl="1"/>
            <a:r>
              <a:rPr lang="en-US" dirty="0" smtClean="0">
                <a:latin typeface="Arail"/>
                <a:cs typeface="Arial" panose="020B0604020202020204" pitchFamily="34" charset="0"/>
              </a:rPr>
              <a:t>The subset contains 25 predictors</a:t>
            </a:r>
          </a:p>
          <a:p>
            <a:pPr lvl="2"/>
            <a:r>
              <a:rPr lang="en-US" dirty="0">
                <a:latin typeface="Arail"/>
                <a:cs typeface="Arial" panose="020B0604020202020204" pitchFamily="34" charset="0"/>
              </a:rPr>
              <a:t>For example, </a:t>
            </a:r>
            <a:r>
              <a:rPr lang="en-US" dirty="0" smtClean="0">
                <a:latin typeface="Arail"/>
                <a:cs typeface="Arial" panose="020B0604020202020204" pitchFamily="34" charset="0"/>
              </a:rPr>
              <a:t>principal operator’s </a:t>
            </a:r>
            <a:r>
              <a:rPr lang="en-US" dirty="0">
                <a:latin typeface="Arail"/>
                <a:cs typeface="Arial" panose="020B0604020202020204" pitchFamily="34" charset="0"/>
              </a:rPr>
              <a:t>race, </a:t>
            </a:r>
            <a:r>
              <a:rPr lang="en-US" dirty="0" smtClean="0">
                <a:latin typeface="Arail"/>
                <a:cs typeface="Arial" panose="020B0604020202020204" pitchFamily="34" charset="0"/>
              </a:rPr>
              <a:t>principal operator’s sex, </a:t>
            </a:r>
            <a:r>
              <a:rPr lang="en-US" dirty="0" err="1" smtClean="0">
                <a:latin typeface="Arail"/>
                <a:cs typeface="Arial" panose="020B0604020202020204" pitchFamily="34" charset="0"/>
              </a:rPr>
              <a:t>etc</a:t>
            </a:r>
            <a:r>
              <a:rPr lang="en-US" dirty="0" smtClean="0">
                <a:latin typeface="Arail"/>
                <a:cs typeface="Arial" panose="020B0604020202020204" pitchFamily="34" charset="0"/>
              </a:rPr>
              <a:t>…, but they are modified by </a:t>
            </a:r>
            <a:r>
              <a:rPr lang="en-US" dirty="0">
                <a:latin typeface="Arail"/>
                <a:cs typeface="Arial" panose="020B0604020202020204" pitchFamily="34" charset="0"/>
              </a:rPr>
              <a:t>X1, …, X25 </a:t>
            </a:r>
            <a:endParaRPr lang="en-US" dirty="0" smtClean="0">
              <a:latin typeface="Arail"/>
              <a:cs typeface="Arial" panose="020B0604020202020204" pitchFamily="34" charset="0"/>
            </a:endParaRPr>
          </a:p>
          <a:p>
            <a:pPr lvl="1"/>
            <a:r>
              <a:rPr lang="en-US" dirty="0" smtClean="0">
                <a:latin typeface="Arail"/>
                <a:cs typeface="Arial" panose="020B0604020202020204" pitchFamily="34" charset="0"/>
              </a:rPr>
              <a:t>There are both numerical and categorical variables</a:t>
            </a:r>
          </a:p>
          <a:p>
            <a:pPr lvl="1"/>
            <a:r>
              <a:rPr lang="en-US" dirty="0" smtClean="0">
                <a:latin typeface="Arail"/>
                <a:cs typeface="Arial" panose="020B0604020202020204" pitchFamily="34" charset="0"/>
              </a:rPr>
              <a:t>The total number of observations is 800,000</a:t>
            </a:r>
          </a:p>
          <a:p>
            <a:pPr lvl="1"/>
            <a:r>
              <a:rPr lang="en-US" dirty="0" smtClean="0">
                <a:latin typeface="Arail"/>
                <a:cs typeface="Arial" panose="020B0604020202020204" pitchFamily="34" charset="0"/>
              </a:rPr>
              <a:t>No missing value</a:t>
            </a:r>
          </a:p>
        </p:txBody>
      </p:sp>
      <p:sp>
        <p:nvSpPr>
          <p:cNvPr id="4" name="Slide Number Placeholder 3"/>
          <p:cNvSpPr>
            <a:spLocks noGrp="1"/>
          </p:cNvSpPr>
          <p:nvPr>
            <p:ph type="sldNum" sz="quarter" idx="12"/>
          </p:nvPr>
        </p:nvSpPr>
        <p:spPr/>
        <p:txBody>
          <a:bodyPr/>
          <a:lstStyle/>
          <a:p>
            <a:fld id="{5B40050B-916A-41D1-B55D-6B7270855E1B}" type="slidenum">
              <a:rPr lang="en-US" smtClean="0"/>
              <a:pPr/>
              <a:t>7</a:t>
            </a:fld>
            <a:endParaRPr lang="en-US" dirty="0"/>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261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93374"/>
                <a:ext cx="10515600" cy="5069210"/>
              </a:xfrm>
            </p:spPr>
            <p:txBody>
              <a:bodyPr>
                <a:noAutofit/>
              </a:bodyPr>
              <a:lstStyle/>
              <a:p>
                <a:pPr>
                  <a:lnSpc>
                    <a:spcPct val="100000"/>
                  </a:lnSpc>
                  <a:spcBef>
                    <a:spcPts val="600"/>
                  </a:spcBef>
                </a:pPr>
                <a:r>
                  <a:rPr lang="en-US" sz="2400" dirty="0">
                    <a:latin typeface="Arial" panose="020B0604020202020204" pitchFamily="34" charset="0"/>
                    <a:cs typeface="Arial" panose="020B0604020202020204" pitchFamily="34" charset="0"/>
                  </a:rPr>
                  <a:t>Copulas are used to describe the dependence between random </a:t>
                </a:r>
                <a:r>
                  <a:rPr lang="en-US" sz="2400" dirty="0" smtClean="0">
                    <a:latin typeface="Arial" panose="020B0604020202020204" pitchFamily="34" charset="0"/>
                    <a:cs typeface="Arial" panose="020B0604020202020204" pitchFamily="34" charset="0"/>
                  </a:rPr>
                  <a:t>variables</a:t>
                </a:r>
              </a:p>
              <a:p>
                <a:pPr>
                  <a:lnSpc>
                    <a:spcPct val="100000"/>
                  </a:lnSpc>
                  <a:spcBef>
                    <a:spcPts val="600"/>
                  </a:spcBef>
                </a:pPr>
                <a:r>
                  <a:rPr lang="en-US" sz="2400" dirty="0" smtClean="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copula is a multivariate probability distribution for which the marginal probability distribution of each variable is </a:t>
                </a:r>
                <a:r>
                  <a:rPr lang="en-US" sz="2400" dirty="0" smtClean="0">
                    <a:latin typeface="Arial" panose="020B0604020202020204" pitchFamily="34" charset="0"/>
                    <a:cs typeface="Arial" panose="020B0604020202020204" pitchFamily="34" charset="0"/>
                  </a:rPr>
                  <a:t>uniform</a:t>
                </a:r>
              </a:p>
              <a:p>
                <a:pPr lvl="1">
                  <a:lnSpc>
                    <a:spcPct val="100000"/>
                  </a:lnSpc>
                  <a:spcBef>
                    <a:spcPts val="600"/>
                  </a:spcBef>
                </a:pPr>
                <a:r>
                  <a:rPr lang="en-US" sz="1600" dirty="0" smtClean="0">
                    <a:latin typeface="Arial" panose="020B0604020202020204" pitchFamily="34" charset="0"/>
                    <a:cs typeface="Arial" panose="020B0604020202020204" pitchFamily="34" charset="0"/>
                  </a:rPr>
                  <a:t>The marginal CDFs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𝐹</m:t>
                        </m:r>
                      </m:e>
                      <m:sub>
                        <m:r>
                          <a:rPr lang="en-US" sz="1600" b="0" i="1" smtClean="0">
                            <a:latin typeface="Cambria Math" panose="02040503050406030204" pitchFamily="18" charset="0"/>
                            <a:cs typeface="Arial" panose="020B0604020202020204" pitchFamily="34" charset="0"/>
                          </a:rPr>
                          <m:t>𝑖</m:t>
                        </m:r>
                      </m:sub>
                    </m:sSub>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oMath>
                </a14:m>
                <a:r>
                  <a:rPr lang="en-US" sz="1600" dirty="0" smtClean="0">
                    <a:latin typeface="Arial" panose="020B0604020202020204" pitchFamily="34" charset="0"/>
                    <a:cs typeface="Arial" panose="020B0604020202020204" pitchFamily="34" charset="0"/>
                  </a:rPr>
                  <a:t> of a random vector </a:t>
                </a:r>
                <a:r>
                  <a:rPr lang="en-US" sz="1600" i="1" dirty="0" smtClean="0">
                    <a:latin typeface="Arial" panose="020B0604020202020204" pitchFamily="34" charset="0"/>
                    <a:cs typeface="Arial" panose="020B0604020202020204" pitchFamily="34" charset="0"/>
                  </a:rPr>
                  <a:t>X</a:t>
                </a:r>
                <a:r>
                  <a:rPr lang="en-US" sz="1600" dirty="0" smtClean="0">
                    <a:latin typeface="Arial" panose="020B0604020202020204" pitchFamily="34" charset="0"/>
                    <a:cs typeface="Arial" panose="020B0604020202020204" pitchFamily="34" charset="0"/>
                  </a:rPr>
                  <a:t>(</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𝑋</m:t>
                        </m:r>
                      </m:e>
                      <m:sub>
                        <m:r>
                          <a:rPr lang="en-US" sz="1600" b="0" i="1" smtClean="0">
                            <a:latin typeface="Cambria Math" panose="02040503050406030204" pitchFamily="18" charset="0"/>
                            <a:cs typeface="Arial" panose="020B0604020202020204" pitchFamily="34" charset="0"/>
                          </a:rPr>
                          <m:t>1</m:t>
                        </m:r>
                      </m:sub>
                    </m:sSub>
                  </m:oMath>
                </a14:m>
                <a:r>
                  <a:rPr lang="en-US" sz="1600" dirty="0" smtClean="0">
                    <a:latin typeface="Arial" panose="020B0604020202020204" pitchFamily="34" charset="0"/>
                    <a:cs typeface="Arial" panose="020B0604020202020204" pitchFamily="34" charset="0"/>
                  </a:rPr>
                  <a:t>,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𝑋</m:t>
                        </m:r>
                      </m:e>
                      <m:sub>
                        <m:r>
                          <a:rPr lang="en-US" sz="1600" b="0" i="1" smtClean="0">
                            <a:latin typeface="Cambria Math" panose="02040503050406030204" pitchFamily="18" charset="0"/>
                            <a:cs typeface="Arial" panose="020B0604020202020204" pitchFamily="34" charset="0"/>
                          </a:rPr>
                          <m:t>2</m:t>
                        </m:r>
                      </m:sub>
                    </m:sSub>
                  </m:oMath>
                </a14:m>
                <a:r>
                  <a:rPr lang="en-US" sz="1600" dirty="0" smtClean="0">
                    <a:latin typeface="Arial" panose="020B0604020202020204" pitchFamily="34" charset="0"/>
                    <a:cs typeface="Arial" panose="020B0604020202020204" pitchFamily="34" charset="0"/>
                  </a:rPr>
                  <a:t>, …,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𝑋</m:t>
                        </m:r>
                      </m:e>
                      <m:sub>
                        <m:r>
                          <a:rPr lang="en-US" sz="1600" b="0" i="1" smtClean="0">
                            <a:latin typeface="Cambria Math" panose="02040503050406030204" pitchFamily="18" charset="0"/>
                            <a:cs typeface="Arial" panose="020B0604020202020204" pitchFamily="34" charset="0"/>
                          </a:rPr>
                          <m:t>𝑑</m:t>
                        </m:r>
                      </m:sub>
                    </m:sSub>
                  </m:oMath>
                </a14:m>
                <a:r>
                  <a:rPr lang="en-US" sz="1600" dirty="0" smtClean="0">
                    <a:latin typeface="Arial" panose="020B0604020202020204" pitchFamily="34" charset="0"/>
                    <a:cs typeface="Arial" panose="020B0604020202020204" pitchFamily="34" charset="0"/>
                  </a:rPr>
                  <a:t>) follows a uniform distribution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𝑈</m:t>
                        </m:r>
                      </m:e>
                      <m:sub>
                        <m:r>
                          <a:rPr lang="en-US" sz="1600" b="0" i="1" smtClean="0">
                            <a:latin typeface="Cambria Math" panose="02040503050406030204" pitchFamily="18" charset="0"/>
                            <a:cs typeface="Arial" panose="020B0604020202020204" pitchFamily="34" charset="0"/>
                          </a:rPr>
                          <m:t>𝑖</m:t>
                        </m:r>
                      </m:sub>
                    </m:sSub>
                  </m:oMath>
                </a14:m>
                <a:r>
                  <a:rPr lang="en-US" sz="1600" dirty="0" smtClean="0">
                    <a:latin typeface="Arial" panose="020B0604020202020204" pitchFamily="34" charset="0"/>
                    <a:cs typeface="Arial" panose="020B0604020202020204" pitchFamily="34" charset="0"/>
                  </a:rPr>
                  <a:t> </a:t>
                </a:r>
              </a:p>
              <a:p>
                <a:pPr lvl="1">
                  <a:lnSpc>
                    <a:spcPct val="100000"/>
                  </a:lnSpc>
                  <a:spcBef>
                    <a:spcPts val="600"/>
                  </a:spcBef>
                </a:pPr>
                <a:r>
                  <a:rPr lang="en-US" sz="1600" dirty="0" smtClean="0">
                    <a:latin typeface="Arial" panose="020B0604020202020204" pitchFamily="34" charset="0"/>
                    <a:cs typeface="Arial" panose="020B0604020202020204" pitchFamily="34" charset="0"/>
                  </a:rPr>
                  <a:t>The copula is defined as</a:t>
                </a:r>
              </a:p>
              <a:p>
                <a:pPr marL="457200" lvl="1" indent="0" algn="ctr">
                  <a:lnSpc>
                    <a:spcPct val="100000"/>
                  </a:lnSpc>
                  <a:spcBef>
                    <a:spcPts val="600"/>
                  </a:spcBef>
                  <a:buNone/>
                </a:pPr>
                <a:r>
                  <a:rPr lang="en-US" dirty="0" smtClean="0">
                    <a:latin typeface="Arial" panose="020B0604020202020204" pitchFamily="34" charset="0"/>
                    <a:cs typeface="Arial" panose="020B0604020202020204" pitchFamily="34" charset="0"/>
                  </a:rPr>
                  <a:t> </a:t>
                </a:r>
                <a14:m>
                  <m:oMath xmlns:m="http://schemas.openxmlformats.org/officeDocument/2006/math">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𝐶</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𝑢</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𝑢</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 …,</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𝑢</m:t>
                        </m:r>
                      </m:e>
                      <m:sub>
                        <m:r>
                          <a:rPr lang="en-US" sz="2000" b="0" i="1" smtClean="0">
                            <a:latin typeface="Cambria Math" panose="02040503050406030204" pitchFamily="18" charset="0"/>
                            <a:cs typeface="Arial" panose="020B0604020202020204" pitchFamily="34" charset="0"/>
                          </a:rPr>
                          <m:t>𝑑</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𝑃</m:t>
                    </m:r>
                    <m:r>
                      <a:rPr lang="en-US" sz="2000" b="0" i="1" smtClean="0">
                        <a:latin typeface="Cambria Math" panose="02040503050406030204" pitchFamily="18" charset="0"/>
                        <a:cs typeface="Arial" panose="020B0604020202020204" pitchFamily="34" charset="0"/>
                      </a:rPr>
                      <m:t> (</m:t>
                    </m:r>
                    <m:sSub>
                      <m:sSubPr>
                        <m:ctrlPr>
                          <a:rPr lang="en-US" sz="2000" i="1">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𝑈</m:t>
                            </m:r>
                          </m:e>
                          <m:sub>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𝑢</m:t>
                        </m:r>
                      </m:e>
                      <m:sub>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 </m:t>
                    </m:r>
                    <m:sSub>
                      <m:sSubPr>
                        <m:ctrlPr>
                          <a:rPr lang="en-US" sz="2000" i="1">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𝑈</m:t>
                            </m:r>
                          </m:e>
                          <m:sub>
                            <m:r>
                              <a:rPr lang="en-US" sz="2000" b="0" i="1" smtClean="0">
                                <a:latin typeface="Cambria Math" panose="02040503050406030204" pitchFamily="18" charset="0"/>
                                <a:cs typeface="Arial" panose="020B0604020202020204" pitchFamily="34" charset="0"/>
                              </a:rPr>
                              <m:t>2</m:t>
                            </m:r>
                          </m:sub>
                        </m:sSub>
                        <m:r>
                          <a:rPr lang="en-US" sz="2000" i="1">
                            <a:latin typeface="Cambria Math" panose="02040503050406030204" pitchFamily="18" charset="0"/>
                            <a:cs typeface="Arial" panose="020B0604020202020204" pitchFamily="34" charset="0"/>
                          </a:rPr>
                          <m:t> </m:t>
                        </m:r>
                        <m:r>
                          <a:rPr lang="en-US" sz="2000" i="1">
                            <a:latin typeface="Cambria Math" panose="02040503050406030204" pitchFamily="18" charset="0"/>
                            <a:ea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𝑢</m:t>
                        </m:r>
                      </m:e>
                      <m:sub>
                        <m:r>
                          <a:rPr lang="en-US" sz="2000" i="1">
                            <a:latin typeface="Cambria Math" panose="02040503050406030204" pitchFamily="18" charset="0"/>
                            <a:cs typeface="Arial" panose="020B0604020202020204" pitchFamily="34" charset="0"/>
                          </a:rPr>
                          <m:t>2</m:t>
                        </m:r>
                      </m:sub>
                    </m:sSub>
                    <m:r>
                      <a:rPr lang="en-US" sz="2000" i="1">
                        <a:latin typeface="Cambria Math" panose="02040503050406030204" pitchFamily="18" charset="0"/>
                        <a:cs typeface="Arial" panose="020B0604020202020204" pitchFamily="34" charset="0"/>
                      </a:rPr>
                      <m:t>, …,</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𝑈</m:t>
                        </m:r>
                      </m:e>
                      <m:sub>
                        <m:r>
                          <a:rPr lang="en-US" sz="2000" b="0" i="1" smtClean="0">
                            <a:latin typeface="Cambria Math" panose="02040503050406030204" pitchFamily="18" charset="0"/>
                            <a:cs typeface="Arial" panose="020B0604020202020204" pitchFamily="34" charset="0"/>
                          </a:rPr>
                          <m:t>𝑑</m:t>
                        </m:r>
                      </m:sub>
                    </m:sSub>
                    <m:r>
                      <a:rPr lang="en-US" sz="2000" i="1">
                        <a:latin typeface="Cambria Math" panose="02040503050406030204" pitchFamily="18" charset="0"/>
                        <a:cs typeface="Arial" panose="020B0604020202020204" pitchFamily="34" charset="0"/>
                      </a:rPr>
                      <m:t> </m:t>
                    </m:r>
                    <m:r>
                      <a:rPr lang="en-US" sz="2000" i="1">
                        <a:latin typeface="Cambria Math" panose="02040503050406030204" pitchFamily="18" charset="0"/>
                        <a:ea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𝑢</m:t>
                        </m:r>
                      </m:e>
                      <m:sub>
                        <m:r>
                          <a:rPr lang="en-US" sz="2000" i="1">
                            <a:latin typeface="Cambria Math" panose="02040503050406030204" pitchFamily="18" charset="0"/>
                            <a:cs typeface="Arial" panose="020B0604020202020204" pitchFamily="34" charset="0"/>
                          </a:rPr>
                          <m:t>𝑑</m:t>
                        </m:r>
                      </m:sub>
                    </m:sSub>
                    <m:r>
                      <a:rPr lang="en-US" sz="2000" b="0" i="1" smtClean="0">
                        <a:latin typeface="Cambria Math" panose="02040503050406030204" pitchFamily="18" charset="0"/>
                        <a:cs typeface="Arial" panose="020B0604020202020204" pitchFamily="34" charset="0"/>
                      </a:rPr>
                      <m:t>)</m:t>
                    </m:r>
                  </m:oMath>
                </a14:m>
                <a:r>
                  <a:rPr lang="en-US" sz="2000" dirty="0" smtClean="0">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cs typeface="Arial" panose="020B0604020202020204" pitchFamily="34" charset="0"/>
                      </a:rPr>
                      <m:t>=</m:t>
                    </m:r>
                  </m:oMath>
                </a14:m>
                <a:r>
                  <a:rPr lang="en-US" sz="2000" dirty="0" smtClean="0">
                    <a:latin typeface="Arial" panose="020B0604020202020204" pitchFamily="34" charset="0"/>
                    <a:cs typeface="Arial" panose="020B0604020202020204" pitchFamily="34" charset="0"/>
                  </a:rPr>
                  <a:t> </a:t>
                </a:r>
                <a14:m>
                  <m:oMath xmlns:m="http://schemas.openxmlformats.org/officeDocument/2006/math">
                    <m:r>
                      <a:rPr lang="en-US" sz="2000" b="0" i="1" smtClean="0">
                        <a:latin typeface="Cambria Math" panose="02040503050406030204" pitchFamily="18" charset="0"/>
                        <a:cs typeface="Arial" panose="020B0604020202020204" pitchFamily="34" charset="0"/>
                      </a:rPr>
                      <m:t>𝑃</m:t>
                    </m:r>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𝐹</m:t>
                        </m:r>
                      </m:e>
                      <m:sub>
                        <m:r>
                          <a:rPr lang="en-US" sz="2000" i="1">
                            <a:latin typeface="Cambria Math" panose="02040503050406030204" pitchFamily="18" charset="0"/>
                            <a:cs typeface="Arial" panose="020B0604020202020204" pitchFamily="34" charset="0"/>
                          </a:rPr>
                          <m:t>1</m:t>
                        </m:r>
                      </m:sub>
                      <m:sup>
                        <m:r>
                          <a:rPr lang="en-US" sz="2000" i="1">
                            <a:latin typeface="Cambria Math" panose="02040503050406030204" pitchFamily="18" charset="0"/>
                            <a:cs typeface="Arial" panose="020B0604020202020204" pitchFamily="34" charset="0"/>
                          </a:rPr>
                          <m:t>−1</m:t>
                        </m:r>
                      </m:sup>
                    </m:sSubSup>
                    <m:d>
                      <m:dPr>
                        <m:ctrlPr>
                          <a:rPr lang="en-US" sz="2000" i="1">
                            <a:latin typeface="Cambria Math" panose="02040503050406030204" pitchFamily="18" charset="0"/>
                            <a:cs typeface="Arial" panose="020B0604020202020204" pitchFamily="34" charset="0"/>
                          </a:rPr>
                        </m:ctrlPr>
                      </m:d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𝑢</m:t>
                            </m:r>
                          </m:e>
                          <m:sub>
                            <m:r>
                              <a:rPr lang="en-US" sz="2000" i="1">
                                <a:latin typeface="Cambria Math" panose="02040503050406030204" pitchFamily="18" charset="0"/>
                                <a:cs typeface="Arial" panose="020B0604020202020204" pitchFamily="34" charset="0"/>
                              </a:rPr>
                              <m:t>1</m:t>
                            </m:r>
                          </m:sub>
                        </m:sSub>
                      </m:e>
                    </m:d>
                    <m:r>
                      <a:rPr lang="en-US" sz="2000" i="1">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𝐹</m:t>
                        </m:r>
                      </m:e>
                      <m:sub>
                        <m:r>
                          <a:rPr lang="en-US" sz="2000" b="0" i="1" smtClean="0">
                            <a:latin typeface="Cambria Math" panose="02040503050406030204" pitchFamily="18" charset="0"/>
                            <a:cs typeface="Arial" panose="020B0604020202020204" pitchFamily="34" charset="0"/>
                          </a:rPr>
                          <m:t>2</m:t>
                        </m:r>
                      </m:sub>
                      <m:sup>
                        <m:r>
                          <a:rPr lang="en-US" sz="2000" i="1">
                            <a:latin typeface="Cambria Math" panose="02040503050406030204" pitchFamily="18" charset="0"/>
                            <a:cs typeface="Arial" panose="020B0604020202020204" pitchFamily="34" charset="0"/>
                          </a:rPr>
                          <m:t>−1</m:t>
                        </m:r>
                      </m:sup>
                    </m:sSubSup>
                    <m:d>
                      <m:dPr>
                        <m:ctrlPr>
                          <a:rPr lang="en-US" sz="2000" i="1">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2</m:t>
                        </m:r>
                      </m:e>
                    </m:d>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𝐹</m:t>
                        </m:r>
                      </m:e>
                      <m:sub>
                        <m:r>
                          <a:rPr lang="en-US" sz="2000" b="0" i="1" smtClean="0">
                            <a:latin typeface="Cambria Math" panose="02040503050406030204" pitchFamily="18" charset="0"/>
                            <a:cs typeface="Arial" panose="020B0604020202020204" pitchFamily="34" charset="0"/>
                          </a:rPr>
                          <m:t>𝑑</m:t>
                        </m:r>
                      </m:sub>
                      <m:sup>
                        <m:r>
                          <a:rPr lang="en-US" sz="2000" i="1">
                            <a:latin typeface="Cambria Math" panose="02040503050406030204" pitchFamily="18" charset="0"/>
                            <a:cs typeface="Arial" panose="020B0604020202020204" pitchFamily="34" charset="0"/>
                          </a:rPr>
                          <m:t>−1</m:t>
                        </m:r>
                      </m:sup>
                    </m:sSubSup>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𝑢</m:t>
                        </m:r>
                      </m:e>
                      <m:sub>
                        <m:r>
                          <a:rPr lang="en-US" sz="2000" b="0" i="1" smtClean="0">
                            <a:latin typeface="Cambria Math" panose="02040503050406030204" pitchFamily="18" charset="0"/>
                            <a:cs typeface="Arial" panose="020B0604020202020204" pitchFamily="34" charset="0"/>
                          </a:rPr>
                          <m:t>𝑑</m:t>
                        </m:r>
                      </m:sub>
                    </m:sSub>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m:t>
                    </m:r>
                  </m:oMath>
                </a14:m>
                <a:endParaRPr lang="en-US" sz="2000" dirty="0" smtClean="0">
                  <a:latin typeface="Arial" panose="020B0604020202020204" pitchFamily="34" charset="0"/>
                  <a:cs typeface="Arial" panose="020B0604020202020204" pitchFamily="34" charset="0"/>
                </a:endParaRPr>
              </a:p>
              <a:p>
                <a:pPr>
                  <a:lnSpc>
                    <a:spcPct val="100000"/>
                  </a:lnSpc>
                  <a:spcBef>
                    <a:spcPts val="600"/>
                  </a:spcBef>
                </a:pPr>
                <a:r>
                  <a:rPr lang="en-US" sz="2400" dirty="0" smtClean="0">
                    <a:latin typeface="Arial" panose="020B0604020202020204" pitchFamily="34" charset="0"/>
                    <a:cs typeface="Arial" panose="020B0604020202020204" pitchFamily="34" charset="0"/>
                  </a:rPr>
                  <a:t>Gaussian copula is constructed from a multivariate normal distribution with correlation matrix </a:t>
                </a:r>
                <a:r>
                  <a:rPr lang="en-US" sz="2400" i="1" dirty="0" smtClean="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a:t>
                </a:r>
              </a:p>
              <a:p>
                <a:pPr marL="0" indent="0" algn="ctr">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Arial" panose="020B0604020202020204" pitchFamily="34" charset="0"/>
                            </a:rPr>
                          </m:ctrlPr>
                        </m:sSub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𝐶</m:t>
                              </m:r>
                            </m:e>
                            <m:sub>
                              <m:r>
                                <a:rPr lang="en-US" b="0" i="1" smtClean="0">
                                  <a:latin typeface="Cambria Math" panose="02040503050406030204" pitchFamily="18" charset="0"/>
                                  <a:cs typeface="Arial" panose="020B0604020202020204" pitchFamily="34" charset="0"/>
                                </a:rPr>
                                <m:t>𝑃</m:t>
                              </m:r>
                            </m:sub>
                          </m:sSub>
                          <m:r>
                            <a:rPr lang="en-US" i="1">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𝑢</m:t>
                          </m:r>
                        </m:e>
                        <m:sub>
                          <m:r>
                            <a:rPr lang="en-US" i="1">
                              <a:latin typeface="Cambria Math" panose="02040503050406030204" pitchFamily="18" charset="0"/>
                              <a:cs typeface="Arial" panose="020B0604020202020204" pitchFamily="34" charset="0"/>
                            </a:rPr>
                            <m:t>1</m:t>
                          </m:r>
                        </m:sub>
                      </m:sSub>
                      <m:r>
                        <a:rPr lang="en-US" i="1">
                          <a:latin typeface="Cambria Math" panose="020405030504060302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𝑢</m:t>
                          </m:r>
                        </m:e>
                        <m:sub>
                          <m:r>
                            <a:rPr lang="en-US" i="1">
                              <a:latin typeface="Cambria Math" panose="02040503050406030204" pitchFamily="18" charset="0"/>
                              <a:cs typeface="Arial" panose="020B0604020202020204" pitchFamily="34" charset="0"/>
                            </a:rPr>
                            <m:t>2</m:t>
                          </m:r>
                        </m:sub>
                      </m:sSub>
                      <m:r>
                        <a:rPr lang="en-US" i="1">
                          <a:latin typeface="Cambria Math" panose="02040503050406030204" pitchFamily="18" charset="0"/>
                          <a:cs typeface="Arial" panose="020B0604020202020204" pitchFamily="34" charset="0"/>
                        </a:rPr>
                        <m:t>, …,</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𝑢</m:t>
                          </m:r>
                        </m:e>
                        <m:sub>
                          <m:r>
                            <a:rPr lang="en-US" i="1">
                              <a:latin typeface="Cambria Math" panose="02040503050406030204" pitchFamily="18" charset="0"/>
                              <a:cs typeface="Arial" panose="020B0604020202020204" pitchFamily="34" charset="0"/>
                            </a:rPr>
                            <m:t>𝑑</m:t>
                          </m:r>
                        </m:sub>
                      </m:sSub>
                      <m:r>
                        <a:rPr lang="en-US" i="1">
                          <a:latin typeface="Cambria Math" panose="02040503050406030204" pitchFamily="18" charset="0"/>
                          <a:cs typeface="Arial" panose="020B0604020202020204" pitchFamily="34" charset="0"/>
                        </a:rPr>
                        <m:t>)</m:t>
                      </m:r>
                      <m:r>
                        <a:rPr lang="en-US" i="1" smtClean="0">
                          <a:latin typeface="Cambria Math" panose="02040503050406030204" pitchFamily="18" charset="0"/>
                          <a:cs typeface="Arial" panose="020B0604020202020204" pitchFamily="34" charset="0"/>
                        </a:rPr>
                        <m:t> </m:t>
                      </m:r>
                      <m:r>
                        <a:rPr lang="en-US" i="1">
                          <a:latin typeface="Cambria Math" panose="02040503050406030204" pitchFamily="18" charset="0"/>
                          <a:cs typeface="Arial" panose="020B0604020202020204" pitchFamily="34" charset="0"/>
                        </a:rPr>
                        <m:t>=</m:t>
                      </m:r>
                      <m:sSub>
                        <m:sSubPr>
                          <m:ctrlPr>
                            <a:rPr lang="el-GR" i="1" dirty="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l-GR" i="1" dirty="0">
                              <a:latin typeface="Cambria Math" panose="02040503050406030204" pitchFamily="18" charset="0"/>
                              <a:ea typeface="Cambria Math" panose="02040503050406030204" pitchFamily="18" charset="0"/>
                              <a:cs typeface="Arial" panose="020B0604020202020204" pitchFamily="34" charset="0"/>
                            </a:rPr>
                            <m:t>Φ</m:t>
                          </m:r>
                        </m:e>
                        <m:sub>
                          <m:r>
                            <a:rPr lang="en-US" i="1" dirty="0">
                              <a:latin typeface="Cambria Math" panose="02040503050406030204" pitchFamily="18" charset="0"/>
                              <a:ea typeface="Cambria Math" panose="02040503050406030204" pitchFamily="18" charset="0"/>
                              <a:cs typeface="Arial" panose="020B0604020202020204" pitchFamily="34" charset="0"/>
                            </a:rPr>
                            <m:t>𝑃</m:t>
                          </m:r>
                        </m:sub>
                      </m:sSub>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m:rPr>
                              <m:sty m:val="p"/>
                            </m:rPr>
                            <a:rPr lang="el-GR" i="1" dirty="0">
                              <a:latin typeface="Cambria Math" panose="02040503050406030204" pitchFamily="18" charset="0"/>
                              <a:ea typeface="Cambria Math" panose="02040503050406030204" pitchFamily="18" charset="0"/>
                              <a:cs typeface="Arial" panose="020B0604020202020204" pitchFamily="34" charset="0"/>
                            </a:rPr>
                            <m:t>Φ</m:t>
                          </m:r>
                        </m:e>
                        <m:sub>
                          <m:r>
                            <a:rPr lang="en-US" i="1">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−1</m:t>
                          </m:r>
                        </m:sup>
                      </m:sSubSup>
                      <m:d>
                        <m:dPr>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𝑢</m:t>
                              </m:r>
                            </m:e>
                            <m:sub>
                              <m:r>
                                <a:rPr lang="en-US" i="1">
                                  <a:latin typeface="Cambria Math" panose="02040503050406030204" pitchFamily="18" charset="0"/>
                                  <a:cs typeface="Arial" panose="020B0604020202020204" pitchFamily="34" charset="0"/>
                                </a:rPr>
                                <m:t>1</m:t>
                              </m:r>
                            </m:sub>
                          </m:sSub>
                        </m:e>
                      </m:d>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m:rPr>
                              <m:sty m:val="p"/>
                            </m:rPr>
                            <a:rPr lang="el-GR" i="1" dirty="0">
                              <a:latin typeface="Cambria Math" panose="02040503050406030204" pitchFamily="18" charset="0"/>
                              <a:ea typeface="Cambria Math" panose="02040503050406030204" pitchFamily="18" charset="0"/>
                              <a:cs typeface="Arial" panose="020B0604020202020204" pitchFamily="34" charset="0"/>
                            </a:rPr>
                            <m:t>Φ</m:t>
                          </m:r>
                        </m:e>
                        <m:sub>
                          <m:r>
                            <a:rPr lang="en-US" i="1">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−1</m:t>
                          </m:r>
                        </m:sup>
                      </m:sSubSup>
                      <m:d>
                        <m:dPr>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m:rPr>
                              <m:sty m:val="p"/>
                            </m:rPr>
                            <a:rPr lang="el-GR" i="1" dirty="0">
                              <a:latin typeface="Cambria Math" panose="02040503050406030204" pitchFamily="18" charset="0"/>
                              <a:ea typeface="Cambria Math" panose="02040503050406030204" pitchFamily="18" charset="0"/>
                              <a:cs typeface="Arial" panose="020B0604020202020204" pitchFamily="34" charset="0"/>
                            </a:rPr>
                            <m:t>Φ</m:t>
                          </m:r>
                        </m:e>
                        <m:sub>
                          <m:r>
                            <a:rPr lang="en-US" i="1">
                              <a:latin typeface="Cambria Math" panose="02040503050406030204" pitchFamily="18" charset="0"/>
                              <a:cs typeface="Arial" panose="020B0604020202020204" pitchFamily="34" charset="0"/>
                            </a:rPr>
                            <m:t>𝑑</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𝑢</m:t>
                          </m:r>
                        </m:e>
                        <m:sub>
                          <m:r>
                            <a:rPr lang="en-US" i="1">
                              <a:latin typeface="Cambria Math" panose="02040503050406030204" pitchFamily="18" charset="0"/>
                              <a:cs typeface="Arial" panose="020B0604020202020204" pitchFamily="34" charset="0"/>
                            </a:rPr>
                            <m:t>𝑑</m:t>
                          </m:r>
                        </m:sub>
                      </m:sSub>
                      <m:r>
                        <a:rPr lang="en-US" i="1">
                          <a:latin typeface="Cambria Math" panose="02040503050406030204" pitchFamily="18" charset="0"/>
                          <a:cs typeface="Arial" panose="020B0604020202020204" pitchFamily="34" charset="0"/>
                        </a:rPr>
                        <m:t>))</m:t>
                      </m:r>
                    </m:oMath>
                  </m:oMathPara>
                </a14:m>
                <a:endParaRPr lang="en-US" dirty="0">
                  <a:latin typeface="Arial" panose="020B0604020202020204" pitchFamily="34" charset="0"/>
                  <a:cs typeface="Arial" panose="020B0604020202020204" pitchFamily="34" charset="0"/>
                </a:endParaRPr>
              </a:p>
              <a:p>
                <a:pPr marL="457200" lvl="1" indent="0">
                  <a:lnSpc>
                    <a:spcPct val="100000"/>
                  </a:lnSpc>
                  <a:spcBef>
                    <a:spcPts val="600"/>
                  </a:spcBef>
                  <a:buNone/>
                </a:pPr>
                <a:r>
                  <a:rPr lang="en-US" sz="1800" dirty="0">
                    <a:latin typeface="Arial" panose="020B0604020202020204" pitchFamily="34" charset="0"/>
                    <a:cs typeface="Arial" panose="020B0604020202020204" pitchFamily="34" charset="0"/>
                  </a:rPr>
                  <a:t>w</a:t>
                </a:r>
                <a:r>
                  <a:rPr lang="en-US" sz="1800" dirty="0" smtClean="0">
                    <a:latin typeface="Arial" panose="020B0604020202020204" pitchFamily="34" charset="0"/>
                    <a:cs typeface="Arial" panose="020B0604020202020204" pitchFamily="34" charset="0"/>
                  </a:rPr>
                  <a:t>here </a:t>
                </a:r>
                <a14:m>
                  <m:oMath xmlns:m="http://schemas.openxmlformats.org/officeDocument/2006/math">
                    <m:r>
                      <m:rPr>
                        <m:sty m:val="p"/>
                      </m:rPr>
                      <a:rPr lang="el-GR" sz="1800" i="1" dirty="0">
                        <a:latin typeface="Cambria Math" panose="02040503050406030204" pitchFamily="18" charset="0"/>
                        <a:ea typeface="Cambria Math" panose="02040503050406030204" pitchFamily="18" charset="0"/>
                        <a:cs typeface="Arial" panose="020B0604020202020204" pitchFamily="34" charset="0"/>
                      </a:rPr>
                      <m:t>Φ</m:t>
                    </m:r>
                  </m:oMath>
                </a14:m>
                <a:r>
                  <a:rPr lang="en-US" altLang="en-US" sz="1800" dirty="0" smtClean="0">
                    <a:solidFill>
                      <a:srgbClr val="242729"/>
                    </a:solidFill>
                    <a:latin typeface="Arial" panose="020B0604020202020204" pitchFamily="34" charset="0"/>
                    <a:cs typeface="Arial" panose="020B0604020202020204" pitchFamily="34" charset="0"/>
                  </a:rPr>
                  <a:t> denotes </a:t>
                </a:r>
                <a:r>
                  <a:rPr lang="en-US" altLang="en-US" sz="1800" dirty="0">
                    <a:solidFill>
                      <a:srgbClr val="242729"/>
                    </a:solidFill>
                    <a:latin typeface="Arial" panose="020B0604020202020204" pitchFamily="34" charset="0"/>
                    <a:cs typeface="Arial" panose="020B0604020202020204" pitchFamily="34" charset="0"/>
                  </a:rPr>
                  <a:t>the standard normal </a:t>
                </a:r>
                <a:r>
                  <a:rPr lang="en-US" altLang="en-US" sz="1800" dirty="0" smtClean="0">
                    <a:solidFill>
                      <a:srgbClr val="242729"/>
                    </a:solidFill>
                    <a:latin typeface="Arial" panose="020B0604020202020204" pitchFamily="34" charset="0"/>
                    <a:cs typeface="Arial" panose="020B0604020202020204" pitchFamily="34" charset="0"/>
                  </a:rPr>
                  <a:t>distribution </a:t>
                </a:r>
                <a:r>
                  <a:rPr lang="en-US" altLang="en-US" sz="1800" dirty="0">
                    <a:solidFill>
                      <a:srgbClr val="242729"/>
                    </a:solidFill>
                    <a:latin typeface="Arial" panose="020B0604020202020204" pitchFamily="34" charset="0"/>
                    <a:cs typeface="Arial" panose="020B0604020202020204" pitchFamily="34" charset="0"/>
                  </a:rPr>
                  <a:t>function, and </a:t>
                </a:r>
                <a14:m>
                  <m:oMath xmlns:m="http://schemas.openxmlformats.org/officeDocument/2006/math">
                    <m:sSub>
                      <m:sSubPr>
                        <m:ctrlPr>
                          <a:rPr lang="el-GR" sz="1800" i="1" dirty="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l-GR" sz="1800" i="1" dirty="0">
                            <a:latin typeface="Cambria Math" panose="02040503050406030204" pitchFamily="18" charset="0"/>
                            <a:ea typeface="Cambria Math" panose="02040503050406030204" pitchFamily="18" charset="0"/>
                            <a:cs typeface="Arial" panose="020B0604020202020204" pitchFamily="34" charset="0"/>
                          </a:rPr>
                          <m:t>Φ</m:t>
                        </m:r>
                      </m:e>
                      <m:sub>
                        <m:r>
                          <a:rPr lang="en-US" sz="1800" i="1" dirty="0">
                            <a:latin typeface="Cambria Math" panose="02040503050406030204" pitchFamily="18" charset="0"/>
                            <a:ea typeface="Cambria Math" panose="02040503050406030204" pitchFamily="18" charset="0"/>
                            <a:cs typeface="Arial" panose="020B0604020202020204" pitchFamily="34" charset="0"/>
                          </a:rPr>
                          <m:t>𝑃</m:t>
                        </m:r>
                      </m:sub>
                    </m:sSub>
                  </m:oMath>
                </a14:m>
                <a:r>
                  <a:rPr lang="en-US" altLang="en-US" sz="1800" dirty="0">
                    <a:solidFill>
                      <a:srgbClr val="242729"/>
                    </a:solidFill>
                    <a:latin typeface="Arial" panose="020B0604020202020204" pitchFamily="34" charset="0"/>
                    <a:cs typeface="Arial" panose="020B0604020202020204" pitchFamily="34" charset="0"/>
                  </a:rPr>
                  <a:t> denotes the multivariate standard normal distribution function with correlation matrix </a:t>
                </a:r>
                <a:r>
                  <a:rPr lang="en-US" altLang="en-US" sz="1800" i="1" dirty="0">
                    <a:solidFill>
                      <a:srgbClr val="242729"/>
                    </a:solidFill>
                    <a:latin typeface="Arial" panose="020B0604020202020204" pitchFamily="34" charset="0"/>
                    <a:cs typeface="Arial" panose="020B0604020202020204" pitchFamily="34" charset="0"/>
                  </a:rPr>
                  <a:t>P</a:t>
                </a:r>
                <a:r>
                  <a:rPr lang="en-US" altLang="en-US" sz="1800" dirty="0"/>
                  <a:t> </a:t>
                </a:r>
                <a:endParaRPr lang="en-US" sz="2000" dirty="0" smtClean="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93374"/>
                <a:ext cx="10515600" cy="5069210"/>
              </a:xfrm>
              <a:blipFill rotWithShape="0">
                <a:blip r:embed="rId3"/>
                <a:stretch>
                  <a:fillRect l="-812" t="-842"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40050B-916A-41D1-B55D-6B7270855E1B}" type="slidenum">
              <a:rPr lang="en-US" smtClean="0"/>
              <a:pPr/>
              <a:t>8</a:t>
            </a:fld>
            <a:endParaRPr lang="en-US" dirty="0"/>
          </a:p>
        </p:txBody>
      </p:sp>
      <p:sp>
        <p:nvSpPr>
          <p:cNvPr id="6" name="Title 1"/>
          <p:cNvSpPr txBox="1">
            <a:spLocks/>
          </p:cNvSpPr>
          <p:nvPr/>
        </p:nvSpPr>
        <p:spPr>
          <a:xfrm>
            <a:off x="830424" y="18352"/>
            <a:ext cx="9709265" cy="11161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solidFill>
                  <a:srgbClr val="1F497D"/>
                </a:solidFill>
                <a:latin typeface="Arail"/>
              </a:rPr>
              <a:t>Gaussian Copula</a:t>
            </a:r>
            <a:endParaRPr lang="en-US" sz="3200" dirty="0">
              <a:solidFill>
                <a:srgbClr val="1F497D"/>
              </a:solidFill>
              <a:latin typeface="Arial" panose="020B0604020202020204" pitchFamily="34" charset="0"/>
              <a:cs typeface="Arial" panose="020B0604020202020204" pitchFamily="34" charset="0"/>
            </a:endParaRPr>
          </a:p>
        </p:txBody>
      </p:sp>
      <p:grpSp>
        <p:nvGrpSpPr>
          <p:cNvPr id="7" name="Group 6"/>
          <p:cNvGrpSpPr/>
          <p:nvPr/>
        </p:nvGrpSpPr>
        <p:grpSpPr>
          <a:xfrm>
            <a:off x="0" y="6116313"/>
            <a:ext cx="12060909" cy="695034"/>
            <a:chOff x="-1" y="-1"/>
            <a:chExt cx="12060909" cy="695034"/>
          </a:xfrm>
        </p:grpSpPr>
        <p:sp>
          <p:nvSpPr>
            <p:cNvPr id="10" name="Right Triangle 9"/>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13" name="Right Triangle 12"/>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5613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47" y="0"/>
            <a:ext cx="10515600" cy="1325563"/>
          </a:xfrm>
        </p:spPr>
        <p:txBody>
          <a:bodyPr>
            <a:normAutofit/>
          </a:bodyPr>
          <a:lstStyle/>
          <a:p>
            <a:pPr algn="ctr"/>
            <a:r>
              <a:rPr lang="en-US" sz="3200" dirty="0">
                <a:solidFill>
                  <a:srgbClr val="1F497D"/>
                </a:solidFill>
                <a:latin typeface="Arail"/>
              </a:rPr>
              <a:t>Gaussian Copula</a:t>
            </a:r>
            <a:r>
              <a:rPr lang="en-US" sz="3200" dirty="0">
                <a:solidFill>
                  <a:srgbClr val="1F497D"/>
                </a:solidFill>
                <a:latin typeface="Arial" panose="020B0604020202020204" pitchFamily="34" charset="0"/>
                <a:cs typeface="Arial" panose="020B0604020202020204" pitchFamily="34" charset="0"/>
              </a:rPr>
              <a:t/>
            </a:r>
            <a:br>
              <a:rPr lang="en-US" sz="3200" dirty="0">
                <a:solidFill>
                  <a:srgbClr val="1F497D"/>
                </a:solidFill>
                <a:latin typeface="Arial" panose="020B0604020202020204" pitchFamily="34" charset="0"/>
                <a:cs typeface="Arial" panose="020B0604020202020204" pitchFamily="34" charset="0"/>
              </a:rPr>
            </a:br>
            <a:r>
              <a:rPr lang="en-US" sz="3200" dirty="0" smtClean="0">
                <a:solidFill>
                  <a:srgbClr val="1F497D"/>
                </a:solidFill>
                <a:latin typeface="Arial" panose="020B0604020202020204" pitchFamily="34" charset="0"/>
                <a:cs typeface="Arial" panose="020B0604020202020204" pitchFamily="34" charset="0"/>
              </a:rPr>
              <a:t>applied in generating synthetic population</a:t>
            </a:r>
            <a:endParaRPr lang="en-US" sz="3200" dirty="0">
              <a:solidFill>
                <a:srgbClr val="1F497D"/>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B40050B-916A-41D1-B55D-6B7270855E1B}" type="slidenum">
              <a:rPr lang="en-US" smtClean="0"/>
              <a:pPr/>
              <a:t>9</a:t>
            </a:fld>
            <a:endParaRPr lang="en-US" dirty="0"/>
          </a:p>
        </p:txBody>
      </p:sp>
      <p:grpSp>
        <p:nvGrpSpPr>
          <p:cNvPr id="5" name="Group 4"/>
          <p:cNvGrpSpPr/>
          <p:nvPr/>
        </p:nvGrpSpPr>
        <p:grpSpPr>
          <a:xfrm>
            <a:off x="0" y="6116313"/>
            <a:ext cx="12060909" cy="695034"/>
            <a:chOff x="-1" y="-1"/>
            <a:chExt cx="12060909" cy="695034"/>
          </a:xfrm>
        </p:grpSpPr>
        <p:sp>
          <p:nvSpPr>
            <p:cNvPr id="6" name="Right Triangle 5"/>
            <p:cNvSpPr/>
            <p:nvPr/>
          </p:nvSpPr>
          <p:spPr>
            <a:xfrm flipV="1">
              <a:off x="0" y="-1"/>
              <a:ext cx="246045" cy="637563"/>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27000">
                    <a:schemeClr val="accent1">
                      <a:alpha val="55000"/>
                    </a:schemeClr>
                  </a:glo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44" y="237833"/>
              <a:ext cx="668606" cy="457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8815" y="211272"/>
              <a:ext cx="472093" cy="457200"/>
            </a:xfrm>
            <a:prstGeom prst="rect">
              <a:avLst/>
            </a:prstGeom>
          </p:spPr>
        </p:pic>
        <p:sp>
          <p:nvSpPr>
            <p:cNvPr id="9" name="Right Triangle 8"/>
            <p:cNvSpPr/>
            <p:nvPr/>
          </p:nvSpPr>
          <p:spPr>
            <a:xfrm flipV="1">
              <a:off x="-1" y="-1"/>
              <a:ext cx="3700631" cy="182880"/>
            </a:xfrm>
            <a:prstGeom prst="rtTriangle">
              <a:avLst/>
            </a:prstGeom>
            <a:solidFill>
              <a:srgbClr val="103892">
                <a:alpha val="7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1" name="Content Placeholder 10"/>
              <p:cNvSpPr>
                <a:spLocks noGrp="1"/>
              </p:cNvSpPr>
              <p:nvPr>
                <p:ph idx="1"/>
              </p:nvPr>
            </p:nvSpPr>
            <p:spPr/>
            <p:txBody>
              <a:bodyPr>
                <a:noAutofit/>
              </a:bodyPr>
              <a:lstStyle/>
              <a:p>
                <a:r>
                  <a:rPr lang="en-US" altLang="en-US" dirty="0" smtClean="0">
                    <a:solidFill>
                      <a:srgbClr val="242729"/>
                    </a:solidFill>
                    <a:latin typeface="Arial" panose="020B0604020202020204" pitchFamily="34" charset="0"/>
                    <a:cs typeface="Arial" panose="020B0604020202020204" pitchFamily="34" charset="0"/>
                  </a:rPr>
                  <a:t>Perform a </a:t>
                </a:r>
                <a:r>
                  <a:rPr lang="en-US" altLang="en-US" dirty="0" err="1">
                    <a:solidFill>
                      <a:srgbClr val="242729"/>
                    </a:solidFill>
                    <a:latin typeface="Arial" panose="020B0604020202020204" pitchFamily="34" charset="0"/>
                    <a:cs typeface="Arial" panose="020B0604020202020204" pitchFamily="34" charset="0"/>
                  </a:rPr>
                  <a:t>Cholesky</a:t>
                </a:r>
                <a:r>
                  <a:rPr lang="en-US" altLang="en-US" dirty="0">
                    <a:solidFill>
                      <a:srgbClr val="242729"/>
                    </a:solidFill>
                    <a:latin typeface="Arial" panose="020B0604020202020204" pitchFamily="34" charset="0"/>
                    <a:cs typeface="Arial" panose="020B0604020202020204" pitchFamily="34" charset="0"/>
                  </a:rPr>
                  <a:t> decomposition </a:t>
                </a:r>
                <a:r>
                  <a:rPr lang="en-US" altLang="en-US" dirty="0" smtClean="0">
                    <a:solidFill>
                      <a:srgbClr val="242729"/>
                    </a:solidFill>
                    <a:latin typeface="Arial" panose="020B0604020202020204" pitchFamily="34" charset="0"/>
                    <a:cs typeface="Arial" panose="020B0604020202020204" pitchFamily="34" charset="0"/>
                  </a:rPr>
                  <a:t>of correlation matrix</a:t>
                </a:r>
                <a:r>
                  <a:rPr lang="en-US" altLang="en-US" dirty="0">
                    <a:solidFill>
                      <a:srgbClr val="242729"/>
                    </a:solidFill>
                    <a:latin typeface="Arial" panose="020B0604020202020204" pitchFamily="34" charset="0"/>
                    <a:cs typeface="Arial" panose="020B0604020202020204" pitchFamily="34" charset="0"/>
                  </a:rPr>
                  <a:t> </a:t>
                </a:r>
                <a:r>
                  <a:rPr lang="en-US" altLang="en-US" i="1" dirty="0" smtClean="0">
                    <a:solidFill>
                      <a:srgbClr val="242729"/>
                    </a:solidFill>
                    <a:latin typeface="Arial" panose="020B0604020202020204" pitchFamily="34" charset="0"/>
                    <a:cs typeface="Arial" panose="020B0604020202020204" pitchFamily="34" charset="0"/>
                  </a:rPr>
                  <a:t>P</a:t>
                </a:r>
                <a:r>
                  <a:rPr lang="en-US" altLang="en-US" dirty="0" smtClean="0">
                    <a:solidFill>
                      <a:srgbClr val="242729"/>
                    </a:solidFill>
                    <a:latin typeface="Arial" panose="020B0604020202020204" pitchFamily="34" charset="0"/>
                    <a:cs typeface="Arial" panose="020B0604020202020204" pitchFamily="34" charset="0"/>
                  </a:rPr>
                  <a:t>, </a:t>
                </a:r>
                <a:r>
                  <a:rPr lang="en-US" altLang="en-US" dirty="0">
                    <a:solidFill>
                      <a:srgbClr val="242729"/>
                    </a:solidFill>
                    <a:latin typeface="Arial" panose="020B0604020202020204" pitchFamily="34" charset="0"/>
                    <a:cs typeface="Arial" panose="020B0604020202020204" pitchFamily="34" charset="0"/>
                  </a:rPr>
                  <a:t>and set </a:t>
                </a:r>
                <a:r>
                  <a:rPr lang="en-US" altLang="en-US" i="1" dirty="0" smtClean="0">
                    <a:solidFill>
                      <a:srgbClr val="242729"/>
                    </a:solidFill>
                    <a:latin typeface="Arial" panose="020B0604020202020204" pitchFamily="34" charset="0"/>
                    <a:cs typeface="Arial" panose="020B0604020202020204" pitchFamily="34" charset="0"/>
                  </a:rPr>
                  <a:t>A</a:t>
                </a:r>
                <a:r>
                  <a:rPr lang="en-US" altLang="en-US" dirty="0">
                    <a:solidFill>
                      <a:srgbClr val="242729"/>
                    </a:solidFill>
                    <a:latin typeface="Arial" panose="020B0604020202020204" pitchFamily="34" charset="0"/>
                    <a:cs typeface="Arial" panose="020B0604020202020204" pitchFamily="34" charset="0"/>
                  </a:rPr>
                  <a:t> as the resulting lower triangular </a:t>
                </a:r>
                <a:r>
                  <a:rPr lang="en-US" altLang="en-US" dirty="0" smtClean="0">
                    <a:solidFill>
                      <a:srgbClr val="242729"/>
                    </a:solidFill>
                    <a:latin typeface="Arial" panose="020B0604020202020204" pitchFamily="34" charset="0"/>
                    <a:cs typeface="Arial" panose="020B0604020202020204" pitchFamily="34" charset="0"/>
                  </a:rPr>
                  <a:t>matrix</a:t>
                </a:r>
              </a:p>
              <a:p>
                <a:endParaRPr lang="en-US" altLang="en-US" dirty="0" smtClean="0">
                  <a:solidFill>
                    <a:srgbClr val="242729"/>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Repeat the following steps </a:t>
                </a:r>
                <a:r>
                  <a:rPr lang="en-US" altLang="en-US" i="1" dirty="0" smtClean="0">
                    <a:solidFill>
                      <a:srgbClr val="242729"/>
                    </a:solidFill>
                    <a:latin typeface="Arial" panose="020B0604020202020204" pitchFamily="34" charset="0"/>
                    <a:cs typeface="Arial" panose="020B0604020202020204" pitchFamily="34" charset="0"/>
                  </a:rPr>
                  <a:t>n</a:t>
                </a:r>
                <a:r>
                  <a:rPr lang="en-US" altLang="en-US" dirty="0">
                    <a:solidFill>
                      <a:srgbClr val="242729"/>
                    </a:solidFill>
                    <a:latin typeface="Arial" panose="020B0604020202020204" pitchFamily="34" charset="0"/>
                    <a:cs typeface="Arial" panose="020B0604020202020204" pitchFamily="34" charset="0"/>
                  </a:rPr>
                  <a:t> </a:t>
                </a:r>
                <a:r>
                  <a:rPr lang="en-US" altLang="en-US" dirty="0" smtClean="0">
                    <a:solidFill>
                      <a:srgbClr val="242729"/>
                    </a:solidFill>
                    <a:latin typeface="Arial" panose="020B0604020202020204" pitchFamily="34" charset="0"/>
                    <a:cs typeface="Arial" panose="020B0604020202020204" pitchFamily="34" charset="0"/>
                  </a:rPr>
                  <a:t>times</a:t>
                </a:r>
              </a:p>
              <a:p>
                <a:pPr lvl="1" eaLnBrk="0" fontAlgn="base" hangingPunct="0">
                  <a:lnSpc>
                    <a:spcPct val="100000"/>
                  </a:lnSpc>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Generate a vector </a:t>
                </a:r>
                <a14:m>
                  <m:oMath xmlns:m="http://schemas.openxmlformats.org/officeDocument/2006/math">
                    <m:r>
                      <a:rPr lang="en-US" altLang="en-US" i="1">
                        <a:solidFill>
                          <a:srgbClr val="242729"/>
                        </a:solidFill>
                        <a:latin typeface="Cambria Math" panose="02040503050406030204" pitchFamily="18" charset="0"/>
                        <a:cs typeface="Arial" panose="020B0604020202020204" pitchFamily="34" charset="0"/>
                      </a:rPr>
                      <m:t>𝑍</m:t>
                    </m:r>
                    <m:r>
                      <a:rPr lang="en-US" altLang="en-US" i="1">
                        <a:solidFill>
                          <a:srgbClr val="242729"/>
                        </a:solidFill>
                        <a:latin typeface="Cambria Math" panose="02040503050406030204" pitchFamily="18" charset="0"/>
                        <a:cs typeface="Arial" panose="020B0604020202020204" pitchFamily="34" charset="0"/>
                      </a:rPr>
                      <m:t>=</m:t>
                    </m:r>
                    <m:sSup>
                      <m:sSupPr>
                        <m:ctrlPr>
                          <a:rPr lang="en-US" altLang="en-US" i="1">
                            <a:solidFill>
                              <a:srgbClr val="242729"/>
                            </a:solidFill>
                            <a:latin typeface="Cambria Math" panose="02040503050406030204" pitchFamily="18" charset="0"/>
                            <a:cs typeface="Arial" panose="020B0604020202020204" pitchFamily="34" charset="0"/>
                          </a:rPr>
                        </m:ctrlPr>
                      </m:sSupPr>
                      <m:e>
                        <m:r>
                          <a:rPr lang="en-US" altLang="en-US" i="1">
                            <a:solidFill>
                              <a:srgbClr val="242729"/>
                            </a:solidFill>
                            <a:latin typeface="Cambria Math" panose="02040503050406030204" pitchFamily="18" charset="0"/>
                            <a:cs typeface="Arial" panose="020B0604020202020204" pitchFamily="34" charset="0"/>
                          </a:rPr>
                          <m:t>(</m:t>
                        </m:r>
                        <m:sSub>
                          <m:sSubPr>
                            <m:ctrlPr>
                              <a:rPr lang="en-US" altLang="en-US" i="1">
                                <a:solidFill>
                                  <a:srgbClr val="242729"/>
                                </a:solidFill>
                                <a:latin typeface="Cambria Math" panose="02040503050406030204" pitchFamily="18" charset="0"/>
                                <a:cs typeface="Arial" panose="020B0604020202020204" pitchFamily="34" charset="0"/>
                              </a:rPr>
                            </m:ctrlPr>
                          </m:sSubPr>
                          <m:e>
                            <m:r>
                              <a:rPr lang="en-US" altLang="en-US" i="1">
                                <a:solidFill>
                                  <a:srgbClr val="242729"/>
                                </a:solidFill>
                                <a:latin typeface="Cambria Math" panose="02040503050406030204" pitchFamily="18" charset="0"/>
                                <a:cs typeface="Arial" panose="020B0604020202020204" pitchFamily="34" charset="0"/>
                              </a:rPr>
                              <m:t>𝑍</m:t>
                            </m:r>
                          </m:e>
                          <m:sub>
                            <m:r>
                              <a:rPr lang="en-US" altLang="en-US" i="1">
                                <a:solidFill>
                                  <a:srgbClr val="242729"/>
                                </a:solidFill>
                                <a:latin typeface="Cambria Math" panose="02040503050406030204" pitchFamily="18" charset="0"/>
                                <a:cs typeface="Arial" panose="020B0604020202020204" pitchFamily="34" charset="0"/>
                              </a:rPr>
                              <m:t>1</m:t>
                            </m:r>
                          </m:sub>
                        </m:sSub>
                        <m:r>
                          <a:rPr lang="en-US" altLang="en-US" i="1">
                            <a:solidFill>
                              <a:srgbClr val="242729"/>
                            </a:solidFill>
                            <a:latin typeface="Cambria Math" panose="02040503050406030204" pitchFamily="18" charset="0"/>
                            <a:cs typeface="Arial" panose="020B0604020202020204" pitchFamily="34" charset="0"/>
                          </a:rPr>
                          <m:t>, .. ., </m:t>
                        </m:r>
                        <m:sSub>
                          <m:sSubPr>
                            <m:ctrlPr>
                              <a:rPr lang="en-US" altLang="en-US" i="1">
                                <a:solidFill>
                                  <a:srgbClr val="242729"/>
                                </a:solidFill>
                                <a:latin typeface="Cambria Math" panose="02040503050406030204" pitchFamily="18" charset="0"/>
                                <a:cs typeface="Arial" panose="020B0604020202020204" pitchFamily="34" charset="0"/>
                              </a:rPr>
                            </m:ctrlPr>
                          </m:sSubPr>
                          <m:e>
                            <m:r>
                              <a:rPr lang="en-US" altLang="en-US" i="1">
                                <a:solidFill>
                                  <a:srgbClr val="242729"/>
                                </a:solidFill>
                                <a:latin typeface="Cambria Math" panose="02040503050406030204" pitchFamily="18" charset="0"/>
                                <a:cs typeface="Arial" panose="020B0604020202020204" pitchFamily="34" charset="0"/>
                              </a:rPr>
                              <m:t>𝑍</m:t>
                            </m:r>
                          </m:e>
                          <m:sub>
                            <m:r>
                              <a:rPr lang="en-US" altLang="en-US" i="1">
                                <a:solidFill>
                                  <a:srgbClr val="242729"/>
                                </a:solidFill>
                                <a:latin typeface="Cambria Math" panose="02040503050406030204" pitchFamily="18" charset="0"/>
                                <a:cs typeface="Arial" panose="020B0604020202020204" pitchFamily="34" charset="0"/>
                              </a:rPr>
                              <m:t>𝑑</m:t>
                            </m:r>
                          </m:sub>
                        </m:sSub>
                        <m:r>
                          <a:rPr lang="en-US" altLang="en-US" i="1">
                            <a:solidFill>
                              <a:srgbClr val="242729"/>
                            </a:solidFill>
                            <a:latin typeface="Cambria Math" panose="02040503050406030204" pitchFamily="18" charset="0"/>
                            <a:cs typeface="Arial" panose="020B0604020202020204" pitchFamily="34" charset="0"/>
                          </a:rPr>
                          <m:t>)</m:t>
                        </m:r>
                      </m:e>
                      <m:sup>
                        <m:r>
                          <a:rPr lang="en-US" altLang="en-US" i="1">
                            <a:solidFill>
                              <a:srgbClr val="242729"/>
                            </a:solidFill>
                            <a:latin typeface="Cambria Math" panose="02040503050406030204" pitchFamily="18" charset="0"/>
                            <a:cs typeface="Arial" panose="020B0604020202020204" pitchFamily="34" charset="0"/>
                          </a:rPr>
                          <m:t>′</m:t>
                        </m:r>
                      </m:sup>
                    </m:sSup>
                  </m:oMath>
                </a14:m>
                <a:r>
                  <a:rPr lang="en-US" altLang="en-US" dirty="0">
                    <a:solidFill>
                      <a:srgbClr val="242729"/>
                    </a:solidFill>
                    <a:latin typeface="Arial" panose="020B0604020202020204" pitchFamily="34" charset="0"/>
                    <a:cs typeface="Arial" panose="020B0604020202020204" pitchFamily="34" charset="0"/>
                  </a:rPr>
                  <a:t> of independent standard normal </a:t>
                </a:r>
                <a:r>
                  <a:rPr lang="en-US" altLang="en-US" dirty="0" smtClean="0">
                    <a:solidFill>
                      <a:srgbClr val="242729"/>
                    </a:solidFill>
                    <a:latin typeface="Arial" panose="020B0604020202020204" pitchFamily="34" charset="0"/>
                    <a:cs typeface="Arial" panose="020B0604020202020204" pitchFamily="34" charset="0"/>
                  </a:rPr>
                  <a:t>covariates</a:t>
                </a:r>
                <a:r>
                  <a:rPr lang="en-US" altLang="en-US" dirty="0">
                    <a:solidFill>
                      <a:srgbClr val="242729"/>
                    </a:solidFill>
                    <a:latin typeface="Arial" panose="020B0604020202020204" pitchFamily="34" charset="0"/>
                    <a:cs typeface="Arial" panose="020B0604020202020204" pitchFamily="34" charset="0"/>
                  </a:rPr>
                  <a:t>.</a:t>
                </a:r>
              </a:p>
              <a:p>
                <a:pPr lvl="1" eaLnBrk="0" fontAlgn="base" hangingPunct="0">
                  <a:lnSpc>
                    <a:spcPct val="100000"/>
                  </a:lnSpc>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Set </a:t>
                </a:r>
                <a14:m>
                  <m:oMath xmlns:m="http://schemas.openxmlformats.org/officeDocument/2006/math">
                    <m:r>
                      <a:rPr lang="en-US" altLang="en-US" i="1">
                        <a:solidFill>
                          <a:srgbClr val="242729"/>
                        </a:solidFill>
                        <a:latin typeface="Cambria Math" panose="02040503050406030204" pitchFamily="18" charset="0"/>
                        <a:cs typeface="Arial" panose="020B0604020202020204" pitchFamily="34" charset="0"/>
                      </a:rPr>
                      <m:t>𝑋</m:t>
                    </m:r>
                    <m:r>
                      <a:rPr lang="en-US" altLang="en-US" i="1">
                        <a:solidFill>
                          <a:srgbClr val="242729"/>
                        </a:solidFill>
                        <a:latin typeface="Cambria Math" panose="02040503050406030204" pitchFamily="18" charset="0"/>
                        <a:cs typeface="Arial" panose="020B0604020202020204" pitchFamily="34" charset="0"/>
                      </a:rPr>
                      <m:t>=</m:t>
                    </m:r>
                    <m:r>
                      <a:rPr lang="en-US" altLang="en-US" i="1">
                        <a:solidFill>
                          <a:srgbClr val="242729"/>
                        </a:solidFill>
                        <a:latin typeface="Cambria Math" panose="02040503050406030204" pitchFamily="18" charset="0"/>
                        <a:cs typeface="Arial" panose="020B0604020202020204" pitchFamily="34" charset="0"/>
                      </a:rPr>
                      <m:t>𝐴𝑍</m:t>
                    </m:r>
                  </m:oMath>
                </a14:m>
                <a:endParaRPr lang="en-US" altLang="en-US" dirty="0">
                  <a:solidFill>
                    <a:srgbClr val="242729"/>
                  </a:solidFill>
                  <a:latin typeface="Arial" panose="020B0604020202020204" pitchFamily="34" charset="0"/>
                  <a:cs typeface="Arial" panose="020B0604020202020204" pitchFamily="34" charset="0"/>
                </a:endParaRPr>
              </a:p>
              <a:p>
                <a:pPr lvl="1" eaLnBrk="0" fontAlgn="base" hangingPunct="0">
                  <a:lnSpc>
                    <a:spcPct val="100000"/>
                  </a:lnSpc>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Return </a:t>
                </a:r>
                <a14:m>
                  <m:oMath xmlns:m="http://schemas.openxmlformats.org/officeDocument/2006/math">
                    <m:r>
                      <a:rPr lang="en-US" altLang="en-US" i="1">
                        <a:solidFill>
                          <a:srgbClr val="242729"/>
                        </a:solidFill>
                        <a:latin typeface="Cambria Math" panose="02040503050406030204" pitchFamily="18" charset="0"/>
                        <a:cs typeface="Arial" panose="020B0604020202020204" pitchFamily="34" charset="0"/>
                      </a:rPr>
                      <m:t>𝑈</m:t>
                    </m:r>
                    <m:r>
                      <a:rPr lang="en-US" altLang="en-US" i="1">
                        <a:solidFill>
                          <a:srgbClr val="242729"/>
                        </a:solidFill>
                        <a:latin typeface="Cambria Math" panose="02040503050406030204" pitchFamily="18" charset="0"/>
                        <a:cs typeface="Arial" panose="020B0604020202020204" pitchFamily="34" charset="0"/>
                      </a:rPr>
                      <m:t>= </m:t>
                    </m:r>
                    <m:sSup>
                      <m:sSupPr>
                        <m:ctrlPr>
                          <a:rPr lang="en-US" altLang="en-US" i="1">
                            <a:solidFill>
                              <a:srgbClr val="242729"/>
                            </a:solidFill>
                            <a:latin typeface="Cambria Math" panose="02040503050406030204" pitchFamily="18" charset="0"/>
                            <a:cs typeface="Arial" panose="020B0604020202020204" pitchFamily="34" charset="0"/>
                          </a:rPr>
                        </m:ctrlPr>
                      </m:sSupPr>
                      <m:e>
                        <m:r>
                          <a:rPr lang="en-US" altLang="en-US" i="1">
                            <a:solidFill>
                              <a:srgbClr val="242729"/>
                            </a:solidFill>
                            <a:latin typeface="Cambria Math" panose="02040503050406030204" pitchFamily="18" charset="0"/>
                            <a:cs typeface="Arial" panose="020B0604020202020204" pitchFamily="34" charset="0"/>
                          </a:rPr>
                          <m:t>(</m:t>
                        </m:r>
                        <m:r>
                          <m:rPr>
                            <m:sty m:val="p"/>
                          </m:rPr>
                          <a:rPr lang="el-GR" i="1" dirty="0">
                            <a:latin typeface="Cambria Math" panose="02040503050406030204" pitchFamily="18" charset="0"/>
                            <a:ea typeface="Cambria Math" panose="02040503050406030204" pitchFamily="18" charset="0"/>
                            <a:cs typeface="Arial" panose="020B0604020202020204" pitchFamily="34" charset="0"/>
                          </a:rPr>
                          <m:t>Φ</m:t>
                        </m:r>
                        <m:d>
                          <m:dPr>
                            <m:ctrlPr>
                              <a:rPr lang="en-US"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i="1" dirty="0">
                                    <a:latin typeface="Cambria Math" panose="02040503050406030204" pitchFamily="18" charset="0"/>
                                    <a:ea typeface="Cambria Math" panose="02040503050406030204" pitchFamily="18" charset="0"/>
                                    <a:cs typeface="Arial" panose="020B0604020202020204" pitchFamily="34" charset="0"/>
                                  </a:rPr>
                                </m:ctrlPr>
                              </m:sSubPr>
                              <m:e>
                                <m:r>
                                  <a:rPr lang="en-US" i="1" dirty="0">
                                    <a:latin typeface="Cambria Math" panose="02040503050406030204" pitchFamily="18" charset="0"/>
                                    <a:ea typeface="Cambria Math" panose="02040503050406030204" pitchFamily="18" charset="0"/>
                                    <a:cs typeface="Arial" panose="020B0604020202020204" pitchFamily="34" charset="0"/>
                                  </a:rPr>
                                  <m:t>𝑋</m:t>
                                </m:r>
                              </m:e>
                              <m:sub>
                                <m:r>
                                  <a:rPr lang="en-US" i="1" dirty="0">
                                    <a:latin typeface="Cambria Math" panose="02040503050406030204" pitchFamily="18" charset="0"/>
                                    <a:ea typeface="Cambria Math" panose="02040503050406030204" pitchFamily="18" charset="0"/>
                                    <a:cs typeface="Arial" panose="020B0604020202020204" pitchFamily="34" charset="0"/>
                                  </a:rPr>
                                  <m:t>1</m:t>
                                </m:r>
                              </m:sub>
                            </m:sSub>
                          </m:e>
                        </m:d>
                        <m:r>
                          <a:rPr lang="en-US" i="1" dirty="0">
                            <a:latin typeface="Cambria Math" panose="02040503050406030204" pitchFamily="18" charset="0"/>
                            <a:ea typeface="Cambria Math" panose="02040503050406030204" pitchFamily="18" charset="0"/>
                            <a:cs typeface="Arial" panose="020B0604020202020204" pitchFamily="34" charset="0"/>
                          </a:rPr>
                          <m:t>,…,</m:t>
                        </m:r>
                        <m:r>
                          <m:rPr>
                            <m:sty m:val="p"/>
                          </m:rPr>
                          <a:rPr lang="el-GR" i="1" dirty="0">
                            <a:latin typeface="Cambria Math" panose="02040503050406030204" pitchFamily="18" charset="0"/>
                            <a:ea typeface="Cambria Math" panose="02040503050406030204" pitchFamily="18" charset="0"/>
                            <a:cs typeface="Arial" panose="020B0604020202020204" pitchFamily="34" charset="0"/>
                          </a:rPr>
                          <m:t>Φ</m:t>
                        </m:r>
                        <m:d>
                          <m:dPr>
                            <m:ctrlPr>
                              <a:rPr lang="en-US"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i="1" dirty="0">
                                    <a:latin typeface="Cambria Math" panose="02040503050406030204" pitchFamily="18" charset="0"/>
                                    <a:ea typeface="Cambria Math" panose="02040503050406030204" pitchFamily="18" charset="0"/>
                                    <a:cs typeface="Arial" panose="020B0604020202020204" pitchFamily="34" charset="0"/>
                                  </a:rPr>
                                </m:ctrlPr>
                              </m:sSubPr>
                              <m:e>
                                <m:r>
                                  <a:rPr lang="en-US" i="1" dirty="0">
                                    <a:latin typeface="Cambria Math" panose="02040503050406030204" pitchFamily="18" charset="0"/>
                                    <a:ea typeface="Cambria Math" panose="02040503050406030204" pitchFamily="18" charset="0"/>
                                    <a:cs typeface="Arial" panose="020B0604020202020204" pitchFamily="34" charset="0"/>
                                  </a:rPr>
                                  <m:t>𝑋</m:t>
                                </m:r>
                              </m:e>
                              <m:sub>
                                <m:r>
                                  <a:rPr lang="en-US" i="1" dirty="0">
                                    <a:latin typeface="Cambria Math" panose="02040503050406030204" pitchFamily="18" charset="0"/>
                                    <a:ea typeface="Cambria Math" panose="02040503050406030204" pitchFamily="18" charset="0"/>
                                    <a:cs typeface="Arial" panose="020B0604020202020204" pitchFamily="34" charset="0"/>
                                  </a:rPr>
                                  <m:t>𝑑</m:t>
                                </m:r>
                              </m:sub>
                            </m:sSub>
                          </m:e>
                        </m:d>
                        <m:r>
                          <a:rPr lang="en-US" altLang="en-US" i="1">
                            <a:solidFill>
                              <a:srgbClr val="242729"/>
                            </a:solidFill>
                            <a:latin typeface="Cambria Math" panose="02040503050406030204" pitchFamily="18" charset="0"/>
                            <a:cs typeface="Arial" panose="020B0604020202020204" pitchFamily="34" charset="0"/>
                          </a:rPr>
                          <m:t>)</m:t>
                        </m:r>
                      </m:e>
                      <m:sup>
                        <m:r>
                          <a:rPr lang="en-US" altLang="en-US" i="1">
                            <a:solidFill>
                              <a:srgbClr val="242729"/>
                            </a:solidFill>
                            <a:latin typeface="Cambria Math" panose="02040503050406030204" pitchFamily="18" charset="0"/>
                            <a:cs typeface="Arial" panose="020B0604020202020204" pitchFamily="34" charset="0"/>
                          </a:rPr>
                          <m:t>′</m:t>
                        </m:r>
                      </m:sup>
                    </m:sSup>
                  </m:oMath>
                </a14:m>
                <a:endParaRPr lang="en-US" altLang="en-US" dirty="0">
                  <a:solidFill>
                    <a:srgbClr val="242729"/>
                  </a:solidFill>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None/>
                </a:pPr>
                <a:endParaRPr lang="en-US" altLang="en-US" dirty="0">
                  <a:solidFill>
                    <a:srgbClr val="242729"/>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pPr>
                <a:r>
                  <a:rPr lang="en-US" altLang="en-US" dirty="0" smtClean="0">
                    <a:solidFill>
                      <a:srgbClr val="242729"/>
                    </a:solidFill>
                    <a:latin typeface="Arial" panose="020B0604020202020204" pitchFamily="34" charset="0"/>
                    <a:cs typeface="Arial" panose="020B0604020202020204" pitchFamily="34" charset="0"/>
                  </a:rPr>
                  <a:t>Can be achieved using </a:t>
                </a:r>
                <a:r>
                  <a:rPr lang="en-US" i="1" dirty="0" err="1" smtClean="0">
                    <a:latin typeface="Arial" panose="020B0604020202020204" pitchFamily="34" charset="0"/>
                    <a:cs typeface="Arial" panose="020B0604020202020204" pitchFamily="34" charset="0"/>
                  </a:rPr>
                  <a:t>mvrnorm</a:t>
                </a:r>
                <a:r>
                  <a:rPr lang="en-US" i="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in</a:t>
                </a:r>
                <a:r>
                  <a:rPr lang="en-US" i="1" dirty="0" smtClean="0">
                    <a:latin typeface="Arial" panose="020B0604020202020204" pitchFamily="34" charset="0"/>
                    <a:cs typeface="Arial" panose="020B0604020202020204" pitchFamily="34" charset="0"/>
                  </a:rPr>
                  <a:t> MASS </a:t>
                </a:r>
                <a:r>
                  <a:rPr lang="en-US" dirty="0" smtClean="0">
                    <a:latin typeface="Arial" panose="020B0604020202020204" pitchFamily="34" charset="0"/>
                    <a:cs typeface="Arial" panose="020B0604020202020204" pitchFamily="34" charset="0"/>
                  </a:rPr>
                  <a:t>library</a:t>
                </a:r>
                <a:endParaRPr lang="en-US" altLang="en-US" dirty="0" smtClean="0">
                  <a:solidFill>
                    <a:srgbClr val="242729"/>
                  </a:solidFill>
                  <a:latin typeface="Arial" panose="020B0604020202020204" pitchFamily="34" charset="0"/>
                  <a:cs typeface="Arial" panose="020B0604020202020204" pitchFamily="34" charset="0"/>
                </a:endParaRPr>
              </a:p>
              <a:p>
                <a:pPr lvl="1" eaLnBrk="0" fontAlgn="base" hangingPunct="0">
                  <a:lnSpc>
                    <a:spcPct val="100000"/>
                  </a:lnSpc>
                  <a:spcBef>
                    <a:spcPct val="0"/>
                  </a:spcBef>
                  <a:spcAft>
                    <a:spcPct val="0"/>
                  </a:spcAft>
                </a:pPr>
                <a:endParaRPr lang="en-US" altLang="en-US" sz="2800" b="0" dirty="0" smtClean="0">
                  <a:solidFill>
                    <a:srgbClr val="242729"/>
                  </a:solidFill>
                  <a:latin typeface="Arial" panose="020B0604020202020204" pitchFamily="34" charset="0"/>
                  <a:cs typeface="Arial" panose="020B0604020202020204" pitchFamily="34" charset="0"/>
                </a:endParaRPr>
              </a:p>
              <a:p>
                <a:pPr lvl="1" eaLnBrk="0" fontAlgn="base" hangingPunct="0">
                  <a:lnSpc>
                    <a:spcPct val="100000"/>
                  </a:lnSpc>
                  <a:spcBef>
                    <a:spcPct val="0"/>
                  </a:spcBef>
                  <a:spcAft>
                    <a:spcPct val="0"/>
                  </a:spcAft>
                </a:pPr>
                <a:endParaRPr lang="en-US" sz="2800" dirty="0" smtClean="0">
                  <a:latin typeface="Arial" panose="020B0604020202020204" pitchFamily="34" charset="0"/>
                  <a:cs typeface="Arial" panose="020B0604020202020204" pitchFamily="34" charset="0"/>
                </a:endParaRPr>
              </a:p>
              <a:p>
                <a:pPr lvl="1" eaLnBrk="0" fontAlgn="base" hangingPunct="0">
                  <a:lnSpc>
                    <a:spcPct val="100000"/>
                  </a:lnSpc>
                  <a:spcBef>
                    <a:spcPct val="0"/>
                  </a:spcBef>
                  <a:spcAft>
                    <a:spcPct val="0"/>
                  </a:spcAft>
                </a:pPr>
                <a:endParaRPr lang="en-US" sz="2800" dirty="0">
                  <a:latin typeface="Arial" panose="020B0604020202020204" pitchFamily="34" charset="0"/>
                  <a:cs typeface="Arial" panose="020B0604020202020204" pitchFamily="34" charset="0"/>
                </a:endParaRPr>
              </a:p>
              <a:p>
                <a:pPr lvl="1" eaLnBrk="0" fontAlgn="base" hangingPunct="0">
                  <a:lnSpc>
                    <a:spcPct val="100000"/>
                  </a:lnSpc>
                  <a:spcBef>
                    <a:spcPct val="0"/>
                  </a:spcBef>
                  <a:spcAft>
                    <a:spcPct val="0"/>
                  </a:spcAft>
                </a:pPr>
                <a:endParaRPr lang="en-US" sz="2800" dirty="0" smtClean="0">
                  <a:latin typeface="Arial" panose="020B0604020202020204" pitchFamily="34" charset="0"/>
                  <a:cs typeface="Arial" panose="020B0604020202020204" pitchFamily="34" charset="0"/>
                </a:endParaRP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blipFill rotWithShape="0">
                <a:blip r:embed="rId5"/>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4268398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17133</TotalTime>
  <Words>2145</Words>
  <Application>Microsoft Office PowerPoint</Application>
  <PresentationFormat>Widescreen</PresentationFormat>
  <Paragraphs>309</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宋体</vt:lpstr>
      <vt:lpstr>Arail</vt:lpstr>
      <vt:lpstr>Arial</vt:lpstr>
      <vt:lpstr>Calibri</vt:lpstr>
      <vt:lpstr>Calibri Light</vt:lpstr>
      <vt:lpstr>Cambria Math</vt:lpstr>
      <vt:lpstr>MathJax_Math-italic</vt:lpstr>
      <vt:lpstr>Tahoma</vt:lpstr>
      <vt:lpstr>Times New Roman</vt:lpstr>
      <vt:lpstr>Office Theme</vt:lpstr>
      <vt:lpstr>Using Gaussian copula to generate a synthetic population  Yijun Wei NISS, USDA-NASS Yijun.Wei@nass.usda.gov Luca Sartore NISS, USDA-NASS Luca.Sartore@nass.usda.gov Nell Sedransk NISS NSedransk@niss.org</vt:lpstr>
      <vt:lpstr>Disclaimer</vt:lpstr>
      <vt:lpstr>Outline</vt:lpstr>
      <vt:lpstr>National Agricultural Statistics Service (NASS)</vt:lpstr>
      <vt:lpstr>Purpose of presentation</vt:lpstr>
      <vt:lpstr>Census of Agriculture</vt:lpstr>
      <vt:lpstr>Census of Agriculture data overview</vt:lpstr>
      <vt:lpstr>PowerPoint Presentation</vt:lpstr>
      <vt:lpstr>Gaussian Copula applied in generating synthetic population</vt:lpstr>
      <vt:lpstr>R packages Introduction</vt:lpstr>
      <vt:lpstr>R packages Introduction - dplyr</vt:lpstr>
      <vt:lpstr>R packages Introduction – dplyr - Continue</vt:lpstr>
      <vt:lpstr>R packages Introduction – dplyr - Continue</vt:lpstr>
      <vt:lpstr>R packages Introduction – ggplot2</vt:lpstr>
      <vt:lpstr>R packages Introduction – ggplot2 - Continue</vt:lpstr>
      <vt:lpstr>R packages Introduction – dplyr - Continue</vt:lpstr>
      <vt:lpstr>R packages Introduction – ggplot2 - Continue</vt:lpstr>
      <vt:lpstr>Step by Step R function</vt:lpstr>
      <vt:lpstr>Step by Step R function - Continue</vt:lpstr>
      <vt:lpstr>Step by Step R function - Continue</vt:lpstr>
      <vt:lpstr>Step by Step R function - Continue</vt:lpstr>
      <vt:lpstr>Pairwise correlation comparison</vt:lpstr>
      <vt:lpstr>Summary</vt:lpstr>
      <vt:lpstr>References     </vt:lpstr>
      <vt:lpstr>PowerPoint Presentation</vt:lpstr>
    </vt:vector>
  </TitlesOfParts>
  <Company>NASS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SAMU</dc:title>
  <dc:creator>Wei, Yijun - NASS</dc:creator>
  <cp:lastModifiedBy>Wei, Yijun - NASS</cp:lastModifiedBy>
  <cp:revision>818</cp:revision>
  <cp:lastPrinted>2018-10-22T16:22:52Z</cp:lastPrinted>
  <dcterms:created xsi:type="dcterms:W3CDTF">2016-08-12T15:02:14Z</dcterms:created>
  <dcterms:modified xsi:type="dcterms:W3CDTF">2018-10-22T20:39:56Z</dcterms:modified>
</cp:coreProperties>
</file>