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handoutMasterIdLst>
    <p:handoutMasterId r:id="rId22"/>
  </p:handoutMasterIdLst>
  <p:sldIdLst>
    <p:sldId id="390" r:id="rId2"/>
    <p:sldId id="381" r:id="rId3"/>
    <p:sldId id="415" r:id="rId4"/>
    <p:sldId id="330" r:id="rId5"/>
    <p:sldId id="393" r:id="rId6"/>
    <p:sldId id="403" r:id="rId7"/>
    <p:sldId id="412" r:id="rId8"/>
    <p:sldId id="438" r:id="rId9"/>
    <p:sldId id="439" r:id="rId10"/>
    <p:sldId id="440" r:id="rId11"/>
    <p:sldId id="421" r:id="rId12"/>
    <p:sldId id="423" r:id="rId13"/>
    <p:sldId id="429" r:id="rId14"/>
    <p:sldId id="434" r:id="rId15"/>
    <p:sldId id="437" r:id="rId16"/>
    <p:sldId id="401" r:id="rId17"/>
    <p:sldId id="328" r:id="rId18"/>
    <p:sldId id="442" r:id="rId19"/>
    <p:sldId id="40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bona Bejler." initials="VB" lastIdx="3" clrIdx="0">
    <p:extLst/>
  </p:cmAuthor>
  <p:cmAuthor id="2" name="Samson, Shirley  - NASS" initials="SS-N" lastIdx="10"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26" autoAdjust="0"/>
    <p:restoredTop sz="74641" autoAdjust="0"/>
  </p:normalViewPr>
  <p:slideViewPr>
    <p:cSldViewPr snapToGrid="0">
      <p:cViewPr varScale="1">
        <p:scale>
          <a:sx n="91" d="100"/>
          <a:sy n="91" d="100"/>
        </p:scale>
        <p:origin x="576" y="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2A682F0-1548-4FF6-9323-5F3D7539852B}" type="datetimeFigureOut">
              <a:rPr lang="en-US" smtClean="0"/>
              <a:pPr/>
              <a:t>3/6/2018</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r>
              <a:rPr lang="en-US" smtClean="0"/>
              <a:t>%: percent of the population</a:t>
            </a:r>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BFA72DFB-9BC4-4A26-8F48-9E7948F59E0D}" type="slidenum">
              <a:rPr lang="en-US" smtClean="0"/>
              <a:pPr/>
              <a:t>‹#›</a:t>
            </a:fld>
            <a:endParaRPr lang="en-US"/>
          </a:p>
        </p:txBody>
      </p:sp>
    </p:spTree>
    <p:extLst>
      <p:ext uri="{BB962C8B-B14F-4D97-AF65-F5344CB8AC3E}">
        <p14:creationId xmlns:p14="http://schemas.microsoft.com/office/powerpoint/2010/main" val="34538732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FBAA747-44B4-4EAF-9399-FC8A5B86BCC9}" type="datetimeFigureOut">
              <a:rPr lang="en-US" smtClean="0"/>
              <a:pPr/>
              <a:t>3/6/2018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r>
              <a:rPr lang="en-US" smtClean="0"/>
              <a:t>%: percent of the population</a:t>
            </a:r>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169E7736-CB4F-4588-B6D9-7F2B98ECEC75}" type="slidenum">
              <a:rPr lang="en-US" smtClean="0"/>
              <a:pPr/>
              <a:t>‹#›</a:t>
            </a:fld>
            <a:endParaRPr lang="en-US"/>
          </a:p>
        </p:txBody>
      </p:sp>
    </p:spTree>
    <p:extLst>
      <p:ext uri="{BB962C8B-B14F-4D97-AF65-F5344CB8AC3E}">
        <p14:creationId xmlns:p14="http://schemas.microsoft.com/office/powerpoint/2010/main" val="189570429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my name is Yijun Wei and I would like to acknowledge my co-</a:t>
            </a:r>
            <a:r>
              <a:rPr lang="en-US" dirty="0" err="1" smtClean="0"/>
              <a:t>auther</a:t>
            </a:r>
            <a:r>
              <a:rPr lang="en-US" dirty="0" smtClean="0"/>
              <a:t> Valbona Bejleri</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1</a:t>
            </a:fld>
            <a:endParaRPr lang="en-US"/>
          </a:p>
        </p:txBody>
      </p:sp>
    </p:spTree>
    <p:extLst>
      <p:ext uri="{BB962C8B-B14F-4D97-AF65-F5344CB8AC3E}">
        <p14:creationId xmlns:p14="http://schemas.microsoft.com/office/powerpoint/2010/main" val="583679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are nine surveys </a:t>
            </a:r>
            <a:r>
              <a:rPr lang="en-US" sz="1200" dirty="0" smtClean="0">
                <a:latin typeface="Arial" panose="020B0604020202020204" pitchFamily="34" charset="0"/>
                <a:cs typeface="Arial" panose="020B0604020202020204" pitchFamily="34" charset="0"/>
              </a:rPr>
              <a:t>with varied sampling fractions </a:t>
            </a:r>
            <a:r>
              <a:rPr lang="en-US" dirty="0" smtClean="0"/>
              <a:t>that are drawn from the</a:t>
            </a:r>
            <a:r>
              <a:rPr lang="en-US" baseline="0" dirty="0" smtClean="0"/>
              <a:t> population for each of three sample designs, no stratification, 1-way stratification by farm size, and 2-way stratification by farm size and farm type. Sampling approaches are SIP and coordination function, 200 simulations are ran for each configuration </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10</a:t>
            </a:fld>
            <a:endParaRPr lang="en-US"/>
          </a:p>
        </p:txBody>
      </p:sp>
    </p:spTree>
    <p:extLst>
      <p:ext uri="{BB962C8B-B14F-4D97-AF65-F5344CB8AC3E}">
        <p14:creationId xmlns:p14="http://schemas.microsoft.com/office/powerpoint/2010/main" val="3563997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10 samples are selected for each of nine simulations, sample size is varied for every simulation. In the first one, sample size is 25% of the population for each sample. In the second simulation, it is almost the same as the first one, except the sample size of first sample is 75% of the population. The sample size for samples in third simulation is almost the same as that of the second simulation, except for 6</a:t>
            </a:r>
            <a:r>
              <a:rPr lang="en-US" baseline="30000" dirty="0" smtClean="0"/>
              <a:t>th</a:t>
            </a:r>
            <a:r>
              <a:rPr lang="en-US" baseline="0" dirty="0" smtClean="0"/>
              <a:t> to 10</a:t>
            </a:r>
            <a:r>
              <a:rPr lang="en-US" baseline="30000" dirty="0" smtClean="0"/>
              <a:t>th</a:t>
            </a:r>
            <a:r>
              <a:rPr lang="en-US" baseline="0" dirty="0" smtClean="0"/>
              <a:t> sample has sample size of 10% of the population. The sample size for samples in fourth simulation is almost the same as that of the first simulation except that the sample size for the first sample is 90%. The sample size for samples in fifth simulation is almost the same as that of the third simulation except that the sample size for the first sample is 90%. The sample size of sixth to ninth simulation is the reverse of that of the second simulation to fifth simulation.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reason why we design such structure is that we plan to compare the performance of coordination function and SIP in different schemes, for example, in simulation 1 how </a:t>
            </a:r>
            <a:r>
              <a:rPr lang="en-US" baseline="0" dirty="0" err="1" smtClean="0"/>
              <a:t>cf</a:t>
            </a:r>
            <a:r>
              <a:rPr lang="en-US" baseline="0" dirty="0" smtClean="0"/>
              <a:t> perform compared with SIP when all the samples are with a moderate sample size of 25% of the population. In simulation 2 and 4, how </a:t>
            </a:r>
            <a:r>
              <a:rPr lang="en-US" baseline="0" dirty="0" err="1" smtClean="0"/>
              <a:t>cf</a:t>
            </a:r>
            <a:r>
              <a:rPr lang="en-US" baseline="0" dirty="0" smtClean="0"/>
              <a:t> perform compared with SIP when there is a sample with larger sample size and the rest are the same and with the moderate sampling rate. In simulation 3 and 5, how </a:t>
            </a:r>
            <a:r>
              <a:rPr lang="en-US" baseline="0" dirty="0" err="1" smtClean="0"/>
              <a:t>cf</a:t>
            </a:r>
            <a:r>
              <a:rPr lang="en-US" baseline="0" dirty="0" smtClean="0"/>
              <a:t> perform compared with SIP when there are mixed samples with smaller size, moderate size and large size.  And what is going on for the reverse order of 2</a:t>
            </a:r>
            <a:r>
              <a:rPr lang="en-US" baseline="30000" dirty="0" smtClean="0"/>
              <a:t>nd</a:t>
            </a:r>
            <a:r>
              <a:rPr lang="en-US" baseline="0" dirty="0" smtClean="0"/>
              <a:t> to 5</a:t>
            </a:r>
            <a:r>
              <a:rPr lang="en-US" baseline="30000" dirty="0" smtClean="0"/>
              <a:t>th</a:t>
            </a:r>
            <a:r>
              <a:rPr lang="en-US" baseline="0" dirty="0" smtClean="0"/>
              <a:t> simulations.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9E7736-CB4F-4588-B6D9-7F2B98ECEC75}"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 percent of the population</a:t>
            </a:r>
            <a:endParaRPr lang="en-US"/>
          </a:p>
        </p:txBody>
      </p:sp>
    </p:spTree>
    <p:extLst>
      <p:ext uri="{BB962C8B-B14F-4D97-AF65-F5344CB8AC3E}">
        <p14:creationId xmlns:p14="http://schemas.microsoft.com/office/powerpoint/2010/main" val="543554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Arial" panose="020B0604020202020204" pitchFamily="34" charset="0"/>
              <a:cs typeface="Arial" panose="020B0604020202020204" pitchFamily="34" charset="0"/>
            </a:endParaRPr>
          </a:p>
          <a:p>
            <a:r>
              <a:rPr lang="en-US" sz="1200" baseline="0" dirty="0" smtClean="0">
                <a:latin typeface="Arial" panose="020B0604020202020204" pitchFamily="34" charset="0"/>
                <a:cs typeface="Arial" panose="020B0604020202020204" pitchFamily="34" charset="0"/>
              </a:rPr>
              <a:t>This graph displays the difference of proportion (percentage of using coordination function abstracting that of using SIP) in the no stratification situation. Yellow indicates that percentage of unites selected using coordination function is larger, green indicates that percentage of unites selected using SIP is larger. We can read from the graph that except for units that are selected for 10 times, using coordination function increase the number of units that have been selected for 1 or two times and decrease the number of units mostly that were selected for three times to nine times. However, when size category is not considered, there are some units with large size that have 1 as the probability of selection, which means that unit will be included in the sample for sure</a:t>
            </a:r>
            <a:r>
              <a:rPr lang="en-US" sz="1200" baseline="0" dirty="0" smtClean="0">
                <a:latin typeface="Arial" panose="020B0604020202020204" pitchFamily="34" charset="0"/>
                <a:cs typeface="Arial" panose="020B0604020202020204" pitchFamily="34" charset="0"/>
              </a:rPr>
              <a:t>.</a:t>
            </a:r>
          </a:p>
          <a:p>
            <a:r>
              <a:rPr lang="en-US" sz="1200" baseline="0" dirty="0" smtClean="0">
                <a:latin typeface="Arial" panose="020B0604020202020204" pitchFamily="34" charset="0"/>
                <a:cs typeface="Arial" panose="020B0604020202020204" pitchFamily="34" charset="0"/>
              </a:rPr>
              <a:t>In this case, we do not want to use </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12</a:t>
            </a:fld>
            <a:endParaRPr lang="en-US"/>
          </a:p>
        </p:txBody>
      </p:sp>
    </p:spTree>
    <p:extLst>
      <p:ext uri="{BB962C8B-B14F-4D97-AF65-F5344CB8AC3E}">
        <p14:creationId xmlns:p14="http://schemas.microsoft.com/office/powerpoint/2010/main" val="3269887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smtClean="0">
                <a:latin typeface="Arial" panose="020B0604020202020204" pitchFamily="34" charset="0"/>
                <a:cs typeface="Arial" panose="020B0604020202020204" pitchFamily="34" charset="0"/>
              </a:rPr>
              <a:t>This graph displays the difference of proportion (percentage of using coordination function abstracting that of using SIP) when one-way stratification by size is considered. As indicated in the previous slide, Yellow indicates that percentage of using coordination function is larger, green indicates that percentage of using SIP is larger. We can read from the graph that using coordination function increase the number of units that have been selected for 1 to three times and decrease the number of units mostly that were selected for more than three times except for third and fifth simulation, where the mixed sample design is used. However </a:t>
            </a:r>
            <a:r>
              <a:rPr lang="en-US" sz="1200" baseline="0" dirty="0" err="1" smtClean="0">
                <a:latin typeface="Arial" panose="020B0604020202020204" pitchFamily="34" charset="0"/>
                <a:cs typeface="Arial" panose="020B0604020202020204" pitchFamily="34" charset="0"/>
              </a:rPr>
              <a:t>cf</a:t>
            </a:r>
            <a:r>
              <a:rPr lang="en-US" sz="1200" baseline="0" dirty="0" smtClean="0">
                <a:latin typeface="Arial" panose="020B0604020202020204" pitchFamily="34" charset="0"/>
                <a:cs typeface="Arial" panose="020B0604020202020204" pitchFamily="34" charset="0"/>
              </a:rPr>
              <a:t> still </a:t>
            </a:r>
            <a:r>
              <a:rPr lang="en-US" sz="1200" baseline="0" dirty="0" err="1" smtClean="0">
                <a:latin typeface="Arial" panose="020B0604020202020204" pitchFamily="34" charset="0"/>
                <a:cs typeface="Arial" panose="020B0604020202020204" pitchFamily="34" charset="0"/>
              </a:rPr>
              <a:t>descreases</a:t>
            </a:r>
            <a:r>
              <a:rPr lang="en-US" sz="1200" baseline="0" dirty="0" smtClean="0">
                <a:latin typeface="Arial" panose="020B0604020202020204" pitchFamily="34" charset="0"/>
                <a:cs typeface="Arial" panose="020B0604020202020204" pitchFamily="34" charset="0"/>
              </a:rPr>
              <a:t> the number of units selected for more than 4 times. </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13</a:t>
            </a:fld>
            <a:endParaRPr lang="en-US"/>
          </a:p>
        </p:txBody>
      </p:sp>
    </p:spTree>
    <p:extLst>
      <p:ext uri="{BB962C8B-B14F-4D97-AF65-F5344CB8AC3E}">
        <p14:creationId xmlns:p14="http://schemas.microsoft.com/office/powerpoint/2010/main" val="870001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14</a:t>
            </a:fld>
            <a:endParaRPr lang="en-US"/>
          </a:p>
        </p:txBody>
      </p:sp>
    </p:spTree>
    <p:extLst>
      <p:ext uri="{BB962C8B-B14F-4D97-AF65-F5344CB8AC3E}">
        <p14:creationId xmlns:p14="http://schemas.microsoft.com/office/powerpoint/2010/main" val="4108108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15</a:t>
            </a:fld>
            <a:endParaRPr lang="en-US"/>
          </a:p>
        </p:txBody>
      </p:sp>
    </p:spTree>
    <p:extLst>
      <p:ext uri="{BB962C8B-B14F-4D97-AF65-F5344CB8AC3E}">
        <p14:creationId xmlns:p14="http://schemas.microsoft.com/office/powerpoint/2010/main" val="2129746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16</a:t>
            </a:fld>
            <a:endParaRPr lang="en-US"/>
          </a:p>
        </p:txBody>
      </p:sp>
    </p:spTree>
    <p:extLst>
      <p:ext uri="{BB962C8B-B14F-4D97-AF65-F5344CB8AC3E}">
        <p14:creationId xmlns:p14="http://schemas.microsoft.com/office/powerpoint/2010/main" val="1369945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4D940C-55FD-7B45-A0E4-9B389669D2C4}"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 percent of the population</a:t>
            </a:r>
            <a:endParaRPr lang="en-US"/>
          </a:p>
        </p:txBody>
      </p:sp>
    </p:spTree>
    <p:extLst>
      <p:ext uri="{BB962C8B-B14F-4D97-AF65-F5344CB8AC3E}">
        <p14:creationId xmlns:p14="http://schemas.microsoft.com/office/powerpoint/2010/main" val="3157130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4D940C-55FD-7B45-A0E4-9B389669D2C4}"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 percent of the population</a:t>
            </a:r>
            <a:endParaRPr lang="en-US"/>
          </a:p>
        </p:txBody>
      </p:sp>
    </p:spTree>
    <p:extLst>
      <p:ext uri="{BB962C8B-B14F-4D97-AF65-F5344CB8AC3E}">
        <p14:creationId xmlns:p14="http://schemas.microsoft.com/office/powerpoint/2010/main" val="1611360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19</a:t>
            </a:fld>
            <a:endParaRPr lang="en-US"/>
          </a:p>
        </p:txBody>
      </p:sp>
    </p:spTree>
    <p:extLst>
      <p:ext uri="{BB962C8B-B14F-4D97-AF65-F5344CB8AC3E}">
        <p14:creationId xmlns:p14="http://schemas.microsoft.com/office/powerpoint/2010/main" val="210839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dirty="0" smtClean="0"/>
              <a:t>I will briefly describe</a:t>
            </a:r>
            <a:r>
              <a:rPr lang="en-US" baseline="0" dirty="0" smtClean="0"/>
              <a:t> </a:t>
            </a:r>
            <a:r>
              <a:rPr lang="en-US" dirty="0" smtClean="0"/>
              <a:t>the purpose of research,</a:t>
            </a:r>
            <a:r>
              <a:rPr lang="en-US" baseline="0" dirty="0" smtClean="0"/>
              <a:t> sampling procedures used for our simulation studies and the proposed coordination function approach. Following with the design and results of three simulation studies, and some concluding remarks.</a:t>
            </a:r>
          </a:p>
          <a:p>
            <a:endParaRPr lang="en-US" b="0" baseline="0" dirty="0" smtClean="0"/>
          </a:p>
        </p:txBody>
      </p:sp>
      <p:sp>
        <p:nvSpPr>
          <p:cNvPr id="4" name="Slide Number Placeholder 3"/>
          <p:cNvSpPr>
            <a:spLocks noGrp="1"/>
          </p:cNvSpPr>
          <p:nvPr>
            <p:ph type="sldNum" sz="quarter" idx="10"/>
          </p:nvPr>
        </p:nvSpPr>
        <p:spPr/>
        <p:txBody>
          <a:bodyPr/>
          <a:lstStyle/>
          <a:p>
            <a:fld id="{803CD4B8-409F-0E49-94EF-2D6A69F5046B}"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 percent of the population</a:t>
            </a:r>
            <a:endParaRPr lang="en-US"/>
          </a:p>
        </p:txBody>
      </p:sp>
    </p:spTree>
    <p:extLst>
      <p:ext uri="{BB962C8B-B14F-4D97-AF65-F5344CB8AC3E}">
        <p14:creationId xmlns:p14="http://schemas.microsoft.com/office/powerpoint/2010/main" val="414019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NASS conducts more</a:t>
            </a:r>
            <a:r>
              <a:rPr lang="en-US" altLang="zh-CN" baseline="0" dirty="0" smtClean="0"/>
              <a:t> than 100 </a:t>
            </a:r>
            <a:r>
              <a:rPr lang="en-US" altLang="zh-CN" dirty="0" smtClean="0"/>
              <a:t>surveys,</a:t>
            </a:r>
            <a:r>
              <a:rPr lang="en-US" altLang="zh-CN" baseline="0" dirty="0" smtClean="0"/>
              <a:t> 400 </a:t>
            </a:r>
            <a:r>
              <a:rPr lang="en-US" altLang="zh-CN" dirty="0" smtClean="0"/>
              <a:t>reports, and 7 </a:t>
            </a:r>
            <a:r>
              <a:rPr lang="en-US" sz="1200" dirty="0" smtClean="0">
                <a:latin typeface="Arail"/>
              </a:rPr>
              <a:t>federal principal economic </a:t>
            </a:r>
            <a:r>
              <a:rPr lang="en-US" altLang="zh-CN" dirty="0" smtClean="0"/>
              <a:t>indicators each year.</a:t>
            </a:r>
            <a:r>
              <a:rPr lang="en-US" altLang="zh-CN" baseline="0" dirty="0" smtClean="0"/>
              <a:t> Samples </a:t>
            </a:r>
            <a:r>
              <a:rPr lang="en-US" altLang="zh-CN" dirty="0" smtClean="0"/>
              <a:t>are drawn prior to start of growing season. NASS would like to </a:t>
            </a:r>
            <a:r>
              <a:rPr lang="en-US" dirty="0" smtClean="0">
                <a:latin typeface="Arail"/>
              </a:rPr>
              <a:t>spread the response burden to the extent possible, that</a:t>
            </a:r>
            <a:r>
              <a:rPr lang="en-US" baseline="0" dirty="0" smtClean="0">
                <a:latin typeface="Arail"/>
              </a:rPr>
              <a:t> is the origination of this study.</a:t>
            </a:r>
            <a:endParaRPr lang="en-US" dirty="0" smtClean="0">
              <a:latin typeface="Arail"/>
            </a:endParaRPr>
          </a:p>
          <a:p>
            <a:endParaRPr lang="zh-CN" altLang="en-US" dirty="0"/>
          </a:p>
        </p:txBody>
      </p:sp>
      <p:sp>
        <p:nvSpPr>
          <p:cNvPr id="4" name="页脚占位符 3"/>
          <p:cNvSpPr>
            <a:spLocks noGrp="1"/>
          </p:cNvSpPr>
          <p:nvPr>
            <p:ph type="ftr" sz="quarter" idx="10"/>
          </p:nvPr>
        </p:nvSpPr>
        <p:spPr/>
        <p:txBody>
          <a:bodyPr/>
          <a:lstStyle/>
          <a:p>
            <a:r>
              <a:rPr lang="en-US" smtClean="0"/>
              <a:t>%: percent of the population</a:t>
            </a:r>
            <a:endParaRPr lang="en-US"/>
          </a:p>
        </p:txBody>
      </p:sp>
      <p:sp>
        <p:nvSpPr>
          <p:cNvPr id="5" name="灯片编号占位符 4"/>
          <p:cNvSpPr>
            <a:spLocks noGrp="1"/>
          </p:cNvSpPr>
          <p:nvPr>
            <p:ph type="sldNum" sz="quarter" idx="11"/>
          </p:nvPr>
        </p:nvSpPr>
        <p:spPr/>
        <p:txBody>
          <a:bodyPr/>
          <a:lstStyle/>
          <a:p>
            <a:fld id="{169E7736-CB4F-4588-B6D9-7F2B98ECEC75}" type="slidenum">
              <a:rPr lang="en-US" smtClean="0"/>
              <a:pPr/>
              <a:t>3</a:t>
            </a:fld>
            <a:endParaRPr lang="en-US"/>
          </a:p>
        </p:txBody>
      </p:sp>
    </p:spTree>
    <p:extLst>
      <p:ext uri="{BB962C8B-B14F-4D97-AF65-F5344CB8AC3E}">
        <p14:creationId xmlns:p14="http://schemas.microsoft.com/office/powerpoint/2010/main" val="2882693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lvl="1"/>
            <a:r>
              <a:rPr lang="en-US" dirty="0" smtClean="0"/>
              <a:t>The purpose of the research is to explore a sampling design that will allow for </a:t>
            </a:r>
            <a:r>
              <a:rPr lang="en-US" dirty="0" smtClean="0">
                <a:latin typeface="Arial" panose="020B0604020202020204" pitchFamily="34" charset="0"/>
                <a:cs typeface="Arial" panose="020B0604020202020204" pitchFamily="34" charset="0"/>
              </a:rPr>
              <a:t>Optimal coordination of surveys,</a:t>
            </a:r>
            <a:r>
              <a:rPr lang="en-US" baseline="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Efficient estimators,</a:t>
            </a:r>
            <a:r>
              <a:rPr lang="en-US" sz="500" baseline="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Fixed sample size,</a:t>
            </a:r>
            <a:r>
              <a:rPr lang="en-US" baseline="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Simple implementation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03CD4B8-409F-0E49-94EF-2D6A69F5046B}"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 percent of the population</a:t>
            </a:r>
            <a:endParaRPr lang="en-US"/>
          </a:p>
        </p:txBody>
      </p:sp>
    </p:spTree>
    <p:extLst>
      <p:ext uri="{BB962C8B-B14F-4D97-AF65-F5344CB8AC3E}">
        <p14:creationId xmlns:p14="http://schemas.microsoft.com/office/powerpoint/2010/main" val="1624116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1F497D"/>
                </a:solidFill>
                <a:latin typeface="Arial" panose="020B0604020202020204" pitchFamily="34" charset="0"/>
                <a:cs typeface="Arial" panose="020B0604020202020204" pitchFamily="34" charset="0"/>
              </a:rPr>
              <a:t>Sequential Interval Poisson Sampling (SIP)  is widely used especially</a:t>
            </a:r>
            <a:r>
              <a:rPr lang="en-US" sz="1200" baseline="0" dirty="0" smtClean="0">
                <a:solidFill>
                  <a:srgbClr val="1F497D"/>
                </a:solidFill>
                <a:latin typeface="Arial" panose="020B0604020202020204" pitchFamily="34" charset="0"/>
                <a:cs typeface="Arial" panose="020B0604020202020204" pitchFamily="34" charset="0"/>
              </a:rPr>
              <a:t> in </a:t>
            </a:r>
            <a:r>
              <a:rPr lang="en-US" sz="1200" dirty="0" smtClean="0">
                <a:latin typeface="Arial" panose="020B0604020202020204" pitchFamily="34" charset="0"/>
                <a:cs typeface="Arial" panose="020B0604020202020204" pitchFamily="34" charset="0"/>
              </a:rPr>
              <a:t>Agricultural Resource Management Survey </a:t>
            </a:r>
            <a:r>
              <a:rPr lang="en-US" sz="1200" baseline="0" dirty="0" smtClean="0">
                <a:latin typeface="Arial" panose="020B0604020202020204" pitchFamily="34" charset="0"/>
                <a:cs typeface="Arial" panose="020B0604020202020204" pitchFamily="34" charset="0"/>
              </a:rPr>
              <a:t>to control the respondent burden, i.e. overlap, </a:t>
            </a:r>
            <a:r>
              <a:rPr lang="en-US" sz="1200" dirty="0" smtClean="0">
                <a:latin typeface="Arial" panose="020B0604020202020204" pitchFamily="34" charset="0"/>
                <a:cs typeface="Arial" panose="020B0604020202020204" pitchFamily="34" charset="0"/>
              </a:rPr>
              <a:t>between ARMS from previous year and Crop APS sample for the current year.</a:t>
            </a:r>
            <a:r>
              <a:rPr lang="en-US" sz="1200" baseline="0" dirty="0" smtClean="0">
                <a:latin typeface="Arial" panose="020B0604020202020204" pitchFamily="34" charset="0"/>
                <a:cs typeface="Arial" panose="020B0604020202020204" pitchFamily="34" charset="0"/>
              </a:rPr>
              <a:t> In Sip, </a:t>
            </a:r>
            <a:r>
              <a:rPr lang="en-US" dirty="0" smtClean="0">
                <a:latin typeface="Arial" panose="020B0604020202020204" pitchFamily="34" charset="0"/>
                <a:cs typeface="Arial" panose="020B0604020202020204" pitchFamily="34" charset="0"/>
              </a:rPr>
              <a:t>Poisson sampling is used with Probability Proportional to Size (PPS) scheme . </a:t>
            </a:r>
            <a:r>
              <a:rPr lang="en-US" sz="1200" dirty="0" smtClean="0">
                <a:latin typeface="Arial" panose="020B0604020202020204" pitchFamily="34" charset="0"/>
                <a:cs typeface="Arial" panose="020B0604020202020204" pitchFamily="34" charset="0"/>
              </a:rPr>
              <a:t>Poisson sampling yields fixed sampling fraction but not a fixed sample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which implies samples selected by SIP do not have fixed size but a fixed sampling ratio. Also each element has </a:t>
            </a:r>
            <a:r>
              <a:rPr lang="en-US" sz="1200" dirty="0" smtClean="0">
                <a:latin typeface="Arial" panose="020B0604020202020204" pitchFamily="34" charset="0"/>
                <a:cs typeface="Arial" panose="020B0604020202020204" pitchFamily="34" charset="0"/>
              </a:rPr>
              <a:t>different probability of being included in the sample</a:t>
            </a:r>
            <a:r>
              <a:rPr lang="en-US" sz="1200" dirty="0" smtClean="0">
                <a:latin typeface="+mn-lt"/>
                <a:cs typeface="+mn-cs"/>
              </a:rPr>
              <a:t>.</a:t>
            </a:r>
            <a:endParaRPr lang="en-US" sz="12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5</a:t>
            </a:fld>
            <a:endParaRPr lang="en-US"/>
          </a:p>
        </p:txBody>
      </p:sp>
    </p:spTree>
    <p:extLst>
      <p:ext uri="{BB962C8B-B14F-4D97-AF65-F5344CB8AC3E}">
        <p14:creationId xmlns:p14="http://schemas.microsoft.com/office/powerpoint/2010/main" val="2694770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coordination function is used in</a:t>
                </a:r>
                <a:r>
                  <a:rPr lang="en-US" baseline="0" dirty="0" smtClean="0"/>
                  <a:t> this study to spread </a:t>
                </a:r>
                <a:r>
                  <a:rPr lang="en-US" sz="1200" dirty="0" smtClean="0">
                    <a:latin typeface="Arail"/>
                    <a:cs typeface="Arial" panose="020B0604020202020204" pitchFamily="34" charset="0"/>
                  </a:rPr>
                  <a:t>respondent burden among multiple samples. There are</a:t>
                </a:r>
                <a:r>
                  <a:rPr lang="en-US" sz="1200" baseline="0" dirty="0" smtClean="0">
                    <a:latin typeface="Arail"/>
                    <a:cs typeface="Arial" panose="020B0604020202020204" pitchFamily="34" charset="0"/>
                  </a:rPr>
                  <a:t> 6 step, first sample s1 is selected </a:t>
                </a:r>
                <a:r>
                  <a:rPr lang="en-US" sz="1200" dirty="0" smtClean="0">
                    <a:latin typeface="Arail"/>
                    <a:cs typeface="Arial" panose="020B0604020202020204" pitchFamily="34" charset="0"/>
                  </a:rPr>
                  <a:t>using Permanent Random Numbers</a:t>
                </a:r>
                <a:r>
                  <a:rPr lang="en-US" sz="1200" baseline="0" dirty="0" smtClean="0">
                    <a:latin typeface="Arail"/>
                    <a:cs typeface="Arial" panose="020B0604020202020204" pitchFamily="34" charset="0"/>
                  </a:rPr>
                  <a:t> (which is a random number drawn uniformly from (0,1 )). </a:t>
                </a:r>
                <a:r>
                  <a:rPr lang="en-US" sz="1200" dirty="0" smtClean="0">
                    <a:latin typeface="Arail"/>
                    <a:cs typeface="Arial" panose="020B0604020202020204" pitchFamily="34" charset="0"/>
                  </a:rPr>
                  <a:t>cumulative respondent burden </a:t>
                </a:r>
                <a14:m>
                  <m:oMath xmlns:m="http://schemas.openxmlformats.org/officeDocument/2006/math">
                    <m:sSub>
                      <m:sSubPr>
                        <m:ctrlPr>
                          <a:rPr lang="en-US" sz="1200" i="1">
                            <a:latin typeface="Cambria Math" panose="02040503050406030204" pitchFamily="18" charset="0"/>
                          </a:rPr>
                        </m:ctrlPr>
                      </m:sSubPr>
                      <m:e>
                        <m:r>
                          <m:rPr>
                            <m:sty m:val="p"/>
                          </m:rPr>
                          <a:rPr lang="en-US" sz="1200">
                            <a:latin typeface="Cambria Math" panose="02040503050406030204" pitchFamily="18" charset="0"/>
                          </a:rPr>
                          <m:t>Γ</m:t>
                        </m:r>
                      </m:e>
                      <m:sub>
                        <m:r>
                          <a:rPr lang="en-US" sz="1200" i="1">
                            <a:latin typeface="Cambria Math" panose="02040503050406030204" pitchFamily="18" charset="0"/>
                          </a:rPr>
                          <m:t>𝑘</m:t>
                        </m:r>
                        <m:r>
                          <a:rPr lang="en-US" sz="1200" i="1">
                            <a:latin typeface="Cambria Math" panose="02040503050406030204" pitchFamily="18" charset="0"/>
                          </a:rPr>
                          <m:t>,</m:t>
                        </m:r>
                        <m:r>
                          <a:rPr lang="en-US" sz="1200" i="1">
                            <a:latin typeface="Cambria Math" panose="02040503050406030204" pitchFamily="18" charset="0"/>
                          </a:rPr>
                          <m:t>𝑡</m:t>
                        </m:r>
                      </m:sub>
                    </m:sSub>
                    <m:d>
                      <m:dPr>
                        <m:ctrlPr>
                          <a:rPr lang="en-US" sz="1200" i="1">
                            <a:latin typeface="Cambria Math" panose="02040503050406030204" pitchFamily="18" charset="0"/>
                          </a:rPr>
                        </m:ctrlPr>
                      </m:dPr>
                      <m:e>
                        <m:r>
                          <a:rPr lang="en-US" sz="1200" i="1">
                            <a:latin typeface="Cambria Math" panose="02040503050406030204" pitchFamily="18" charset="0"/>
                          </a:rPr>
                          <m:t>𝑤</m:t>
                        </m:r>
                      </m:e>
                    </m:d>
                  </m:oMath>
                </a14:m>
                <a:r>
                  <a:rPr lang="en-US" dirty="0" smtClean="0"/>
                  <a:t> is computed </a:t>
                </a:r>
                <a:r>
                  <a:rPr lang="en-US" sz="1200" dirty="0" smtClean="0">
                    <a:latin typeface="Arail"/>
                    <a:cs typeface="Arial" panose="020B0604020202020204" pitchFamily="34" charset="0"/>
                  </a:rPr>
                  <a:t>for </a:t>
                </a:r>
                <a:r>
                  <a:rPr lang="en-US" sz="1200" dirty="0">
                    <a:latin typeface="Arail"/>
                    <a:cs typeface="Arial" panose="020B0604020202020204" pitchFamily="34" charset="0"/>
                  </a:rPr>
                  <a:t>each chosen </a:t>
                </a:r>
                <a:r>
                  <a:rPr lang="en-US" sz="1200" dirty="0" smtClean="0">
                    <a:latin typeface="Arail"/>
                    <a:cs typeface="Arial" panose="020B0604020202020204" pitchFamily="34" charset="0"/>
                  </a:rPr>
                  <a:t>unit </a:t>
                </a:r>
                <a14:m>
                  <m:oMath xmlns:m="http://schemas.openxmlformats.org/officeDocument/2006/math">
                    <m:r>
                      <a:rPr lang="en-US" sz="1200" i="1">
                        <a:latin typeface="Cambria Math" panose="02040503050406030204" pitchFamily="18" charset="0"/>
                      </a:rPr>
                      <m:t>𝑘</m:t>
                    </m:r>
                  </m:oMath>
                </a14:m>
                <a:r>
                  <a:rPr lang="en-US" dirty="0" smtClean="0"/>
                  <a:t> </a:t>
                </a:r>
                <a:r>
                  <a:rPr lang="en-US" sz="1200" dirty="0" smtClean="0">
                    <a:latin typeface="Arail"/>
                    <a:cs typeface="Arial" panose="020B0604020202020204" pitchFamily="34" charset="0"/>
                  </a:rPr>
                  <a:t>as a function of the </a:t>
                </a:r>
                <a:r>
                  <a:rPr lang="en-US" sz="1200" dirty="0">
                    <a:latin typeface="Arail"/>
                    <a:cs typeface="Arial" panose="020B0604020202020204" pitchFamily="34" charset="0"/>
                  </a:rPr>
                  <a:t>number of times a unit </a:t>
                </a:r>
                <a14:m>
                  <m:oMath xmlns:m="http://schemas.openxmlformats.org/officeDocument/2006/math">
                    <m:r>
                      <a:rPr lang="en-US" sz="1200" b="0" i="1" smtClean="0">
                        <a:latin typeface="Cambria Math" panose="02040503050406030204" pitchFamily="18" charset="0"/>
                      </a:rPr>
                      <m:t>𝑘</m:t>
                    </m:r>
                  </m:oMath>
                </a14:m>
                <a:r>
                  <a:rPr lang="en-US" sz="1200" dirty="0" smtClean="0">
                    <a:latin typeface="Arail"/>
                    <a:cs typeface="Arial" panose="020B0604020202020204" pitchFamily="34" charset="0"/>
                  </a:rPr>
                  <a:t> is </a:t>
                </a:r>
                <a:r>
                  <a:rPr lang="en-US" sz="1200" dirty="0">
                    <a:latin typeface="Arail"/>
                    <a:cs typeface="Arial" panose="020B0604020202020204" pitchFamily="34" charset="0"/>
                  </a:rPr>
                  <a:t>selected to participate </a:t>
                </a:r>
                <a:r>
                  <a:rPr lang="en-US" sz="1200" dirty="0" smtClean="0">
                    <a:latin typeface="Arail"/>
                    <a:cs typeface="Arial" panose="020B0604020202020204" pitchFamily="34" charset="0"/>
                  </a:rPr>
                  <a:t>(appears) in surveys </a:t>
                </a:r>
                <a14:m>
                  <m:oMath xmlns:m="http://schemas.openxmlformats.org/officeDocument/2006/math">
                    <m:r>
                      <a:rPr lang="en-US" sz="1200" b="0" i="1" smtClean="0">
                        <a:latin typeface="Cambria Math" panose="02040503050406030204" pitchFamily="18" charset="0"/>
                      </a:rPr>
                      <m:t>1</m:t>
                    </m:r>
                  </m:oMath>
                </a14:m>
                <a:r>
                  <a:rPr lang="en-US" sz="1200" dirty="0" smtClean="0">
                    <a:latin typeface="Arail"/>
                    <a:cs typeface="Arial" panose="020B0604020202020204" pitchFamily="34" charset="0"/>
                  </a:rPr>
                  <a:t> through </a:t>
                </a:r>
                <a14:m>
                  <m:oMath xmlns:m="http://schemas.openxmlformats.org/officeDocument/2006/math">
                    <m:r>
                      <a:rPr lang="en-US" sz="1200" b="0" i="1" smtClean="0">
                        <a:latin typeface="Cambria Math" panose="02040503050406030204" pitchFamily="18" charset="0"/>
                      </a:rPr>
                      <m:t>𝑡</m:t>
                    </m:r>
                  </m:oMath>
                </a14:m>
                <a:r>
                  <a:rPr lang="en-US" dirty="0" smtClean="0"/>
                  <a:t>. A coordination function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𝑡</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e>
                    </m:d>
                  </m:oMath>
                </a14:m>
                <a:r>
                  <a:rPr lang="en-US" dirty="0" smtClean="0"/>
                  <a:t> is constructed using</a:t>
                </a:r>
                <a:r>
                  <a:rPr lang="en-US" baseline="0" dirty="0" smtClean="0"/>
                  <a:t> </a:t>
                </a:r>
                <a:r>
                  <a:rPr lang="en-US" sz="1200" dirty="0" smtClean="0">
                    <a:latin typeface="Arail"/>
                    <a:cs typeface="Arial" panose="020B0604020202020204" pitchFamily="34" charset="0"/>
                  </a:rPr>
                  <a:t>cumulative respondent burden</a:t>
                </a:r>
                <a:r>
                  <a:rPr lang="en-US" sz="1200" baseline="0" dirty="0" smtClean="0">
                    <a:latin typeface="Arail"/>
                    <a:cs typeface="Arial" panose="020B0604020202020204" pitchFamily="34" charset="0"/>
                  </a:rPr>
                  <a:t> plus a term related to the random number. So the more frequent a unit is selected, the higher the respondent burden and the larger the current value of coordination function and less likely this unit will be selected again. </a:t>
                </a:r>
                <a:endParaRPr lang="en-US" dirty="0"/>
              </a:p>
            </p:txBody>
          </p:sp>
        </mc:Choice>
        <mc:Fallback xmlns="">
          <p:sp>
            <p:nvSpPr>
              <p:cNvPr id="3" name="Notes Placeholder 2"/>
              <p:cNvSpPr>
                <a:spLocks noGrp="1"/>
              </p:cNvSpPr>
              <p:nvPr>
                <p:ph type="body" idx="1"/>
              </p:nvPr>
            </p:nvSpPr>
            <p:spPr/>
            <p:txBody>
              <a:bodyPr/>
              <a:lstStyle/>
              <a:p>
                <a:r>
                  <a:rPr lang="en-US" dirty="0" smtClean="0"/>
                  <a:t>coordination function is used in</a:t>
                </a:r>
                <a:r>
                  <a:rPr lang="en-US" baseline="0" dirty="0" smtClean="0"/>
                  <a:t> this study to spread </a:t>
                </a:r>
                <a:r>
                  <a:rPr lang="en-US" sz="1200" dirty="0" smtClean="0">
                    <a:latin typeface="Arail"/>
                    <a:cs typeface="Arial" panose="020B0604020202020204" pitchFamily="34" charset="0"/>
                  </a:rPr>
                  <a:t>respondent burden among multiple samples. There are</a:t>
                </a:r>
                <a:r>
                  <a:rPr lang="en-US" sz="1200" baseline="0" dirty="0" smtClean="0">
                    <a:latin typeface="Arail"/>
                    <a:cs typeface="Arial" panose="020B0604020202020204" pitchFamily="34" charset="0"/>
                  </a:rPr>
                  <a:t> 6 step, first sample s1 is selected </a:t>
                </a:r>
                <a:r>
                  <a:rPr lang="en-US" sz="1200" dirty="0" smtClean="0">
                    <a:latin typeface="Arail"/>
                    <a:cs typeface="Arial" panose="020B0604020202020204" pitchFamily="34" charset="0"/>
                  </a:rPr>
                  <a:t>using Permanent Random Numbers</a:t>
                </a:r>
                <a:r>
                  <a:rPr lang="en-US" sz="1200" baseline="0" dirty="0" smtClean="0">
                    <a:latin typeface="Arail"/>
                    <a:cs typeface="Arial" panose="020B0604020202020204" pitchFamily="34" charset="0"/>
                  </a:rPr>
                  <a:t> (which is a random number drawn uniformly from (0,1 )). </a:t>
                </a:r>
                <a:r>
                  <a:rPr lang="en-US" sz="1200" dirty="0" smtClean="0">
                    <a:latin typeface="Arail"/>
                    <a:cs typeface="Arial" panose="020B0604020202020204" pitchFamily="34" charset="0"/>
                  </a:rPr>
                  <a:t>cumulative respondent burden </a:t>
                </a:r>
                <a:r>
                  <a:rPr lang="en-US" sz="1200" i="0">
                    <a:latin typeface="Cambria Math" panose="02040503050406030204" pitchFamily="18" charset="0"/>
                  </a:rPr>
                  <a:t>Γ_(𝑘,𝑡) (𝑤)</a:t>
                </a:r>
                <a:r>
                  <a:rPr lang="en-US" dirty="0" smtClean="0"/>
                  <a:t> is computed </a:t>
                </a:r>
                <a:r>
                  <a:rPr lang="en-US" sz="1200" dirty="0" smtClean="0">
                    <a:latin typeface="Arail"/>
                    <a:cs typeface="Arial" panose="020B0604020202020204" pitchFamily="34" charset="0"/>
                  </a:rPr>
                  <a:t>for </a:t>
                </a:r>
                <a:r>
                  <a:rPr lang="en-US" sz="1200" dirty="0">
                    <a:latin typeface="Arail"/>
                    <a:cs typeface="Arial" panose="020B0604020202020204" pitchFamily="34" charset="0"/>
                  </a:rPr>
                  <a:t>each chosen </a:t>
                </a:r>
                <a:r>
                  <a:rPr lang="en-US" sz="1200" dirty="0" smtClean="0">
                    <a:latin typeface="Arail"/>
                    <a:cs typeface="Arial" panose="020B0604020202020204" pitchFamily="34" charset="0"/>
                  </a:rPr>
                  <a:t>unit </a:t>
                </a:r>
                <a:r>
                  <a:rPr lang="en-US" sz="1200" i="0">
                    <a:latin typeface="Cambria Math" panose="02040503050406030204" pitchFamily="18" charset="0"/>
                  </a:rPr>
                  <a:t>𝑘</a:t>
                </a:r>
                <a:r>
                  <a:rPr lang="en-US" dirty="0" smtClean="0"/>
                  <a:t> </a:t>
                </a:r>
                <a:r>
                  <a:rPr lang="en-US" sz="1200" dirty="0" smtClean="0">
                    <a:latin typeface="Arail"/>
                    <a:cs typeface="Arial" panose="020B0604020202020204" pitchFamily="34" charset="0"/>
                  </a:rPr>
                  <a:t>as a function of the </a:t>
                </a:r>
                <a:r>
                  <a:rPr lang="en-US" sz="1200" dirty="0">
                    <a:latin typeface="Arail"/>
                    <a:cs typeface="Arial" panose="020B0604020202020204" pitchFamily="34" charset="0"/>
                  </a:rPr>
                  <a:t>number of times a unit </a:t>
                </a:r>
                <a:r>
                  <a:rPr lang="en-US" sz="1200" b="0" i="0" smtClean="0">
                    <a:latin typeface="Cambria Math" panose="02040503050406030204" pitchFamily="18" charset="0"/>
                  </a:rPr>
                  <a:t>𝑘</a:t>
                </a:r>
                <a:r>
                  <a:rPr lang="en-US" sz="1200" dirty="0" smtClean="0">
                    <a:latin typeface="Arail"/>
                    <a:cs typeface="Arial" panose="020B0604020202020204" pitchFamily="34" charset="0"/>
                  </a:rPr>
                  <a:t> is </a:t>
                </a:r>
                <a:r>
                  <a:rPr lang="en-US" sz="1200" dirty="0">
                    <a:latin typeface="Arail"/>
                    <a:cs typeface="Arial" panose="020B0604020202020204" pitchFamily="34" charset="0"/>
                  </a:rPr>
                  <a:t>selected to participate </a:t>
                </a:r>
                <a:r>
                  <a:rPr lang="en-US" sz="1200" dirty="0" smtClean="0">
                    <a:latin typeface="Arail"/>
                    <a:cs typeface="Arial" panose="020B0604020202020204" pitchFamily="34" charset="0"/>
                  </a:rPr>
                  <a:t>(appears) in surveys </a:t>
                </a:r>
                <a:r>
                  <a:rPr lang="en-US" sz="1200" b="0" i="0" smtClean="0">
                    <a:latin typeface="Cambria Math" panose="02040503050406030204" pitchFamily="18" charset="0"/>
                  </a:rPr>
                  <a:t>1</a:t>
                </a:r>
                <a:r>
                  <a:rPr lang="en-US" sz="1200" dirty="0" smtClean="0">
                    <a:latin typeface="Arail"/>
                    <a:cs typeface="Arial" panose="020B0604020202020204" pitchFamily="34" charset="0"/>
                  </a:rPr>
                  <a:t> through </a:t>
                </a:r>
                <a:r>
                  <a:rPr lang="en-US" sz="1200" b="0" i="0" smtClean="0">
                    <a:latin typeface="Cambria Math" panose="02040503050406030204" pitchFamily="18" charset="0"/>
                  </a:rPr>
                  <a:t>𝑡</a:t>
                </a:r>
                <a:r>
                  <a:rPr lang="en-US" dirty="0" smtClean="0"/>
                  <a:t>. A coordination function </a:t>
                </a:r>
                <a:r>
                  <a:rPr lang="en-US" i="0">
                    <a:latin typeface="Cambria Math" panose="02040503050406030204" pitchFamily="18" charset="0"/>
                  </a:rPr>
                  <a:t>𝑔</a:t>
                </a:r>
                <a:r>
                  <a:rPr lang="en-US" i="0" smtClean="0">
                    <a:latin typeface="Cambria Math" panose="02040503050406030204" pitchFamily="18" charset="0"/>
                  </a:rPr>
                  <a:t>_(</a:t>
                </a:r>
                <a:r>
                  <a:rPr lang="en-US" i="0">
                    <a:latin typeface="Cambria Math" panose="02040503050406030204" pitchFamily="18" charset="0"/>
                  </a:rPr>
                  <a:t>𝑘,𝑡</a:t>
                </a:r>
                <a:r>
                  <a:rPr lang="en-US" i="0" smtClean="0">
                    <a:latin typeface="Cambria Math" panose="02040503050406030204" pitchFamily="18" charset="0"/>
                  </a:rPr>
                  <a:t>)</a:t>
                </a:r>
                <a:r>
                  <a:rPr lang="en-US" i="0">
                    <a:latin typeface="Cambria Math" panose="02040503050406030204" pitchFamily="18" charset="0"/>
                  </a:rPr>
                  <a:t> </a:t>
                </a:r>
                <a:r>
                  <a:rPr lang="en-US" i="0">
                    <a:latin typeface="Cambria Math" panose="02040503050406030204" pitchFamily="18" charset="0"/>
                  </a:rPr>
                  <a:t>(𝑤_𝑘 )</a:t>
                </a:r>
                <a:r>
                  <a:rPr lang="en-US" dirty="0" smtClean="0"/>
                  <a:t> is constructed using</a:t>
                </a:r>
                <a:r>
                  <a:rPr lang="en-US" baseline="0" dirty="0" smtClean="0"/>
                  <a:t> </a:t>
                </a:r>
                <a:r>
                  <a:rPr lang="en-US" sz="1200" dirty="0" smtClean="0">
                    <a:latin typeface="Arail"/>
                    <a:cs typeface="Arial" panose="020B0604020202020204" pitchFamily="34" charset="0"/>
                  </a:rPr>
                  <a:t>cumulative respondent burden</a:t>
                </a:r>
                <a:r>
                  <a:rPr lang="en-US" sz="1200" baseline="0" dirty="0" smtClean="0">
                    <a:latin typeface="Arail"/>
                    <a:cs typeface="Arial" panose="020B0604020202020204" pitchFamily="34" charset="0"/>
                  </a:rPr>
                  <a:t> plus a term related to the random number. </a:t>
                </a:r>
                <a:endParaRPr lang="en-US" dirty="0"/>
              </a:p>
            </p:txBody>
          </p:sp>
        </mc:Fallback>
      </mc:AlternateContent>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6</a:t>
            </a:fld>
            <a:endParaRPr lang="en-US"/>
          </a:p>
        </p:txBody>
      </p:sp>
    </p:spTree>
    <p:extLst>
      <p:ext uri="{BB962C8B-B14F-4D97-AF65-F5344CB8AC3E}">
        <p14:creationId xmlns:p14="http://schemas.microsoft.com/office/powerpoint/2010/main" val="21378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Then </a:t>
                </a:r>
                <a:r>
                  <a:rPr lang="en-US" sz="1200" dirty="0" smtClean="0">
                    <a:latin typeface="Arail"/>
                    <a:cs typeface="Arial" panose="020B0604020202020204" pitchFamily="34" charset="0"/>
                  </a:rPr>
                  <a:t>the random number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oMath>
                </a14:m>
                <a:r>
                  <a:rPr lang="en-US" sz="1200" dirty="0" smtClean="0">
                    <a:latin typeface="Arail"/>
                    <a:cs typeface="Arial" panose="020B0604020202020204" pitchFamily="34" charset="0"/>
                  </a:rPr>
                  <a:t> for each unit is updated with the current value of the coordination function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𝑔</m:t>
                        </m:r>
                      </m:e>
                      <m:sub>
                        <m:r>
                          <a:rPr lang="en-US" sz="1200" i="1">
                            <a:latin typeface="Cambria Math" panose="02040503050406030204" pitchFamily="18" charset="0"/>
                          </a:rPr>
                          <m:t>𝑘</m:t>
                        </m:r>
                        <m:r>
                          <a:rPr lang="en-US" sz="1200" i="1">
                            <a:latin typeface="Cambria Math" panose="02040503050406030204" pitchFamily="18" charset="0"/>
                          </a:rPr>
                          <m:t>,</m:t>
                        </m:r>
                        <m:r>
                          <a:rPr lang="en-US" sz="1200" i="1">
                            <a:latin typeface="Cambria Math" panose="02040503050406030204" pitchFamily="18" charset="0"/>
                          </a:rPr>
                          <m:t>𝑡</m:t>
                        </m:r>
                      </m:sub>
                    </m:sSub>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𝑘</m:t>
                            </m:r>
                          </m:sub>
                        </m:sSub>
                      </m:e>
                    </m:d>
                  </m:oMath>
                </a14:m>
                <a:r>
                  <a:rPr lang="en-US" dirty="0" smtClean="0"/>
                  <a:t>. </a:t>
                </a:r>
                <a:r>
                  <a:rPr lang="en-US" sz="1200" dirty="0" smtClean="0">
                    <a:latin typeface="Arail"/>
                    <a:cs typeface="Arial" panose="020B0604020202020204" pitchFamily="34" charset="0"/>
                  </a:rPr>
                  <a:t>Select a unit based on its “new” updated random number.</a:t>
                </a:r>
                <a:r>
                  <a:rPr lang="en-US" sz="1200" baseline="0" dirty="0" smtClean="0">
                    <a:latin typeface="Arail"/>
                    <a:cs typeface="Arial" panose="020B0604020202020204" pitchFamily="34" charset="0"/>
                  </a:rPr>
                  <a:t> </a:t>
                </a:r>
                <a:r>
                  <a:rPr lang="en-US" sz="1200" dirty="0" smtClean="0">
                    <a:latin typeface="Arail"/>
                    <a:cs typeface="Arial" panose="020B0604020202020204" pitchFamily="34" charset="0"/>
                  </a:rPr>
                  <a:t>Repeat </a:t>
                </a:r>
                <a:r>
                  <a:rPr lang="en-US" sz="1200" i="1" dirty="0">
                    <a:latin typeface="Arail"/>
                    <a:cs typeface="Arial" panose="020B0604020202020204" pitchFamily="34" charset="0"/>
                  </a:rPr>
                  <a:t>n </a:t>
                </a:r>
                <a:r>
                  <a:rPr lang="en-US" sz="1200" dirty="0" smtClean="0">
                    <a:latin typeface="Arail"/>
                    <a:cs typeface="Arial" panose="020B0604020202020204" pitchFamily="34" charset="0"/>
                  </a:rPr>
                  <a:t>times steps 1 – 5 to select samples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𝑆</m:t>
                        </m:r>
                      </m:e>
                      <m:sub>
                        <m:r>
                          <a:rPr lang="en-US" sz="1200" b="0" i="1" smtClean="0">
                            <a:latin typeface="Cambria Math" panose="02040503050406030204" pitchFamily="18" charset="0"/>
                          </a:rPr>
                          <m:t>1</m:t>
                        </m:r>
                      </m:sub>
                    </m:sSub>
                  </m:oMath>
                </a14:m>
                <a:r>
                  <a:rPr lang="en-US" sz="1200" dirty="0" smtClean="0">
                    <a:latin typeface="Arail"/>
                    <a:cs typeface="Arial" panose="020B0604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𝑆</m:t>
                        </m:r>
                      </m:e>
                      <m:sub>
                        <m:r>
                          <a:rPr lang="en-US" sz="1200" b="0" i="1" smtClean="0">
                            <a:latin typeface="Cambria Math" panose="02040503050406030204" pitchFamily="18" charset="0"/>
                          </a:rPr>
                          <m:t>2</m:t>
                        </m:r>
                      </m:sub>
                    </m:sSub>
                  </m:oMath>
                </a14:m>
                <a:r>
                  <a:rPr lang="en-US" sz="1200" dirty="0" smtClean="0">
                    <a:latin typeface="Arail"/>
                    <a:cs typeface="Arial" panose="020B0604020202020204" pitchFamily="34" charset="0"/>
                  </a:rPr>
                  <a:t>, …,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𝑆</m:t>
                        </m:r>
                      </m:e>
                      <m:sub>
                        <m:r>
                          <a:rPr lang="en-US" sz="1200" i="1">
                            <a:latin typeface="Cambria Math" panose="02040503050406030204" pitchFamily="18" charset="0"/>
                          </a:rPr>
                          <m:t>𝑛</m:t>
                        </m:r>
                      </m:sub>
                    </m:sSub>
                  </m:oMath>
                </a14:m>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Then </a:t>
                </a:r>
                <a:r>
                  <a:rPr lang="en-US" sz="1200" dirty="0" smtClean="0">
                    <a:latin typeface="Arail"/>
                    <a:cs typeface="Arial" panose="020B0604020202020204" pitchFamily="34" charset="0"/>
                  </a:rPr>
                  <a:t>the random number </a:t>
                </a:r>
                <a:r>
                  <a:rPr lang="en-US" i="0">
                    <a:latin typeface="Cambria Math" panose="02040503050406030204" pitchFamily="18" charset="0"/>
                  </a:rPr>
                  <a:t>𝑤</a:t>
                </a:r>
                <a:r>
                  <a:rPr lang="en-US" i="0" smtClean="0">
                    <a:latin typeface="Cambria Math" panose="02040503050406030204" pitchFamily="18" charset="0"/>
                  </a:rPr>
                  <a:t>_</a:t>
                </a:r>
                <a:r>
                  <a:rPr lang="en-US" i="0">
                    <a:latin typeface="Cambria Math" panose="02040503050406030204" pitchFamily="18" charset="0"/>
                  </a:rPr>
                  <a:t>𝑘</a:t>
                </a:r>
                <a:r>
                  <a:rPr lang="en-US" sz="1200" dirty="0" smtClean="0">
                    <a:latin typeface="Arail"/>
                    <a:cs typeface="Arial" panose="020B0604020202020204" pitchFamily="34" charset="0"/>
                  </a:rPr>
                  <a:t> for each unit is updated with the current value of the coordination function </a:t>
                </a:r>
                <a:r>
                  <a:rPr lang="en-US" sz="1200" i="0">
                    <a:latin typeface="Cambria Math" panose="02040503050406030204" pitchFamily="18" charset="0"/>
                  </a:rPr>
                  <a:t>𝑔_(𝑘,𝑡) (𝑤_𝑘 )</a:t>
                </a:r>
                <a:r>
                  <a:rPr lang="en-US" dirty="0" smtClean="0"/>
                  <a:t>. </a:t>
                </a:r>
                <a:r>
                  <a:rPr lang="en-US" sz="1200" dirty="0" smtClean="0">
                    <a:latin typeface="Arail"/>
                    <a:cs typeface="Arial" panose="020B0604020202020204" pitchFamily="34" charset="0"/>
                  </a:rPr>
                  <a:t>Select a unit based on its “new” updated random number.</a:t>
                </a:r>
                <a:r>
                  <a:rPr lang="en-US" sz="1200" baseline="0" dirty="0" smtClean="0">
                    <a:latin typeface="Arail"/>
                    <a:cs typeface="Arial" panose="020B0604020202020204" pitchFamily="34" charset="0"/>
                  </a:rPr>
                  <a:t> </a:t>
                </a:r>
                <a:r>
                  <a:rPr lang="en-US" sz="1200" dirty="0" smtClean="0">
                    <a:latin typeface="Arail"/>
                    <a:cs typeface="Arial" panose="020B0604020202020204" pitchFamily="34" charset="0"/>
                  </a:rPr>
                  <a:t>Repeat </a:t>
                </a:r>
                <a:r>
                  <a:rPr lang="en-US" sz="1200" i="1" dirty="0">
                    <a:latin typeface="Arail"/>
                    <a:cs typeface="Arial" panose="020B0604020202020204" pitchFamily="34" charset="0"/>
                  </a:rPr>
                  <a:t>n </a:t>
                </a:r>
                <a:r>
                  <a:rPr lang="en-US" sz="1200" dirty="0" smtClean="0">
                    <a:latin typeface="Arail"/>
                    <a:cs typeface="Arial" panose="020B0604020202020204" pitchFamily="34" charset="0"/>
                  </a:rPr>
                  <a:t>times steps 1 – 5 to select samples </a:t>
                </a:r>
                <a:r>
                  <a:rPr lang="en-US" sz="1200" i="0">
                    <a:latin typeface="Cambria Math" panose="02040503050406030204" pitchFamily="18" charset="0"/>
                  </a:rPr>
                  <a:t>𝑆_</a:t>
                </a:r>
                <a:r>
                  <a:rPr lang="en-US" sz="1200" b="0" i="0" smtClean="0">
                    <a:latin typeface="Cambria Math" panose="02040503050406030204" pitchFamily="18" charset="0"/>
                  </a:rPr>
                  <a:t>1</a:t>
                </a:r>
                <a:r>
                  <a:rPr lang="en-US" sz="1200" dirty="0" smtClean="0">
                    <a:latin typeface="Arail"/>
                    <a:cs typeface="Arial" panose="020B0604020202020204" pitchFamily="34" charset="0"/>
                  </a:rPr>
                  <a:t>, </a:t>
                </a:r>
                <a:r>
                  <a:rPr lang="en-US" sz="1200" i="0">
                    <a:latin typeface="Cambria Math" panose="02040503050406030204" pitchFamily="18" charset="0"/>
                  </a:rPr>
                  <a:t>𝑆_</a:t>
                </a:r>
                <a:r>
                  <a:rPr lang="en-US" sz="1200" b="0" i="0" smtClean="0">
                    <a:latin typeface="Cambria Math" panose="02040503050406030204" pitchFamily="18" charset="0"/>
                  </a:rPr>
                  <a:t>2</a:t>
                </a:r>
                <a:r>
                  <a:rPr lang="en-US" sz="1200" dirty="0" smtClean="0">
                    <a:latin typeface="Arail"/>
                    <a:cs typeface="Arial" panose="020B0604020202020204" pitchFamily="34" charset="0"/>
                  </a:rPr>
                  <a:t>, …, </a:t>
                </a:r>
                <a:r>
                  <a:rPr lang="en-US" sz="1200" i="0">
                    <a:latin typeface="Cambria Math" panose="02040503050406030204" pitchFamily="18" charset="0"/>
                  </a:rPr>
                  <a:t>𝑆_𝑛</a:t>
                </a:r>
                <a:r>
                  <a:rPr lang="en-US" dirty="0" smtClean="0"/>
                  <a:t>.</a:t>
                </a:r>
              </a:p>
            </p:txBody>
          </p:sp>
        </mc:Fallback>
      </mc:AlternateContent>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7</a:t>
            </a:fld>
            <a:endParaRPr lang="en-US"/>
          </a:p>
        </p:txBody>
      </p:sp>
    </p:spTree>
    <p:extLst>
      <p:ext uri="{BB962C8B-B14F-4D97-AF65-F5344CB8AC3E}">
        <p14:creationId xmlns:p14="http://schemas.microsoft.com/office/powerpoint/2010/main" val="1687989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Two previous</a:t>
            </a:r>
            <a:r>
              <a:rPr lang="en-US" baseline="0" dirty="0" smtClean="0"/>
              <a:t> preliminary studies have been done for coordination function, I am only going to give a brief review about them here. The first study tested coordination on a simulated population of 100, sampling rate is 25% for each of 10 samples, </a:t>
            </a:r>
            <a:r>
              <a:rPr lang="en-US" sz="1200" dirty="0" smtClean="0">
                <a:latin typeface="Arail"/>
              </a:rPr>
              <a:t>Coordination led to reduced respondent burden compared to SRS, PPS, or a combination of SRS and PPS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study tested coordination on </a:t>
            </a:r>
            <a:r>
              <a:rPr lang="en-US" sz="1200" dirty="0" smtClean="0">
                <a:latin typeface="Arial" panose="020B0604020202020204" pitchFamily="34" charset="0"/>
                <a:cs typeface="Arial" panose="020B0604020202020204" pitchFamily="34" charset="0"/>
              </a:rPr>
              <a:t>NASS Agricultural Yield Row Crops, Agricultural Yield Small Grains, and Crop APS Survey data</a:t>
            </a:r>
            <a:r>
              <a:rPr lang="en-US" baseline="0" dirty="0" smtClean="0"/>
              <a:t>,</a:t>
            </a:r>
            <a:r>
              <a:rPr lang="en-US" sz="1200" dirty="0" smtClean="0">
                <a:latin typeface="Arial" panose="020B0604020202020204" pitchFamily="34" charset="0"/>
                <a:cs typeface="Arial" panose="020B0604020202020204" pitchFamily="34" charset="0"/>
              </a:rPr>
              <a:t> (3 samples)</a:t>
            </a:r>
            <a:r>
              <a:rPr lang="en-US" baseline="0" dirty="0" smtClean="0"/>
              <a:t> sampling rate is about 10% for each sample, </a:t>
            </a:r>
            <a:r>
              <a:rPr lang="en-US" sz="1200" dirty="0" smtClean="0">
                <a:latin typeface="Arail"/>
              </a:rPr>
              <a:t>Coordination function led to marginal reduction in respondent burden compared to SIP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Arai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ail"/>
              </a:rPr>
              <a:t>We have to notice that the differenc</a:t>
            </a:r>
            <a:r>
              <a:rPr lang="en-US" sz="1200" baseline="0" dirty="0" smtClean="0">
                <a:latin typeface="Arail"/>
              </a:rPr>
              <a:t>e between these two studies are the sampling rate, and that is why we have different conclusions.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Arai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Arail"/>
              </a:rPr>
              <a:t> To extend our research, we designed the third study, which is more comprehensive, we will discuss in next few slides.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8</a:t>
            </a:fld>
            <a:endParaRPr lang="en-US"/>
          </a:p>
        </p:txBody>
      </p:sp>
    </p:spTree>
    <p:extLst>
      <p:ext uri="{BB962C8B-B14F-4D97-AF65-F5344CB8AC3E}">
        <p14:creationId xmlns:p14="http://schemas.microsoft.com/office/powerpoint/2010/main" val="1508524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the third study, </a:t>
            </a:r>
            <a:r>
              <a:rPr lang="en-US" sz="1200" dirty="0" smtClean="0">
                <a:latin typeface="Arial" panose="020B0604020202020204" pitchFamily="34" charset="0"/>
                <a:cs typeface="Arial" panose="020B0604020202020204" pitchFamily="34" charset="0"/>
              </a:rPr>
              <a:t>simulated farm population of  100,000 farms is created with 4 variables, farm id, continuous farm size, categorical farm size, and farm type.</a:t>
            </a:r>
            <a:r>
              <a:rPr lang="en-US" sz="1200" baseline="0" dirty="0" smtClean="0">
                <a:latin typeface="Arial" panose="020B0604020202020204" pitchFamily="34" charset="0"/>
                <a:cs typeface="Arial" panose="020B0604020202020204" pitchFamily="34" charset="0"/>
              </a:rPr>
              <a:t> The frequency of </a:t>
            </a:r>
            <a:r>
              <a:rPr lang="en-US" sz="1200" dirty="0" smtClean="0">
                <a:latin typeface="Arial" panose="020B0604020202020204" pitchFamily="34" charset="0"/>
                <a:cs typeface="Arial" panose="020B0604020202020204" pitchFamily="34" charset="0"/>
              </a:rPr>
              <a:t>categorical farm size and farm type are </a:t>
            </a:r>
            <a:r>
              <a:rPr lang="en-US" dirty="0" smtClean="0">
                <a:latin typeface="Arial" panose="020B0604020202020204" pitchFamily="34" charset="0"/>
                <a:cs typeface="Arial" panose="020B0604020202020204" pitchFamily="34" charset="0"/>
              </a:rPr>
              <a:t>proportional to 2012 Census of Agriculture data frequencies. </a:t>
            </a:r>
            <a:r>
              <a:rPr lang="en-US" sz="1200" dirty="0" smtClean="0">
                <a:latin typeface="Arial" panose="020B0604020202020204" pitchFamily="34" charset="0"/>
                <a:cs typeface="Arial" panose="020B0604020202020204" pitchFamily="34" charset="0"/>
              </a:rPr>
              <a:t>continuous farm size for</a:t>
            </a:r>
            <a:r>
              <a:rPr lang="en-US" sz="1200" baseline="0" dirty="0" smtClean="0">
                <a:latin typeface="Arial" panose="020B0604020202020204" pitchFamily="34" charset="0"/>
                <a:cs typeface="Arial" panose="020B0604020202020204" pitchFamily="34" charset="0"/>
              </a:rPr>
              <a:t> each farm is drawn random uniformly from </a:t>
            </a:r>
            <a:r>
              <a:rPr lang="en-US" dirty="0" smtClean="0">
                <a:latin typeface="Arial" panose="020B0604020202020204" pitchFamily="34" charset="0"/>
                <a:cs typeface="Arial" panose="020B0604020202020204" pitchFamily="34" charset="0"/>
              </a:rPr>
              <a:t>[min acreage, max acreage] within first 11 size categories. For the largest size category, long-tail distribution is</a:t>
            </a:r>
            <a:r>
              <a:rPr lang="en-US" baseline="0" dirty="0" smtClean="0">
                <a:latin typeface="Arial" panose="020B0604020202020204" pitchFamily="34" charset="0"/>
                <a:cs typeface="Arial" panose="020B0604020202020204" pitchFamily="34" charset="0"/>
              </a:rPr>
              <a:t> used to draw size for each unit.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9</a:t>
            </a:fld>
            <a:endParaRPr lang="en-US"/>
          </a:p>
        </p:txBody>
      </p:sp>
    </p:spTree>
    <p:extLst>
      <p:ext uri="{BB962C8B-B14F-4D97-AF65-F5344CB8AC3E}">
        <p14:creationId xmlns:p14="http://schemas.microsoft.com/office/powerpoint/2010/main" val="2300274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F4C4B0-C766-4C86-AF89-C1D18117048D}" type="datetime1">
              <a:rPr lang="en-US" altLang="zh-CN"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73847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34090-3456-4E85-8759-204F45C0AD77}" type="datetime1">
              <a:rPr lang="en-US" altLang="zh-CN"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202651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33EAC-4531-4B38-A200-4E4BBFC93A9C}" type="datetime1">
              <a:rPr lang="en-US" altLang="zh-CN"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2035716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8B594-DE2D-4BC4-B8D5-715FD9FB4638}" type="datetime1">
              <a:rPr lang="en-US" altLang="zh-CN"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217847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8137CE-A7BF-42A0-986C-1CF04ABA4F2B}" type="datetime1">
              <a:rPr lang="en-US" altLang="zh-CN"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341633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748335-0D2C-4E10-BC10-D9D31780619E}" type="datetime1">
              <a:rPr lang="en-US" altLang="zh-CN"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97507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3074BF-6B06-43C9-A75F-448E69B67624}" type="datetime1">
              <a:rPr lang="en-US" altLang="zh-CN"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44437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7E3E88-AC3B-4ABA-859D-4D3A9FBF660D}" type="datetime1">
              <a:rPr lang="en-US" altLang="zh-CN" smtClean="0"/>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199785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BE945-0343-4FCA-8E2A-F9614FBF4EB7}" type="datetime1">
              <a:rPr lang="en-US" altLang="zh-CN" smtClean="0"/>
              <a:t>3/6/2018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428925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6FC5AF-95EC-4D2F-B245-97B1C29B19A2}" type="datetime1">
              <a:rPr lang="en-US" altLang="zh-CN"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1648242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BC2E80-CBAA-49F6-BA15-EAAE6EF0467C}" type="datetime1">
              <a:rPr lang="en-US" altLang="zh-CN"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200869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471A2-CFF5-4BB0-8E83-33A0E6BDB1F2}" type="datetime1">
              <a:rPr lang="en-US" altLang="zh-CN" smtClean="0"/>
              <a:t>3/6/2018</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0050B-916A-41D1-B55D-6B7270855E1B}" type="slidenum">
              <a:rPr lang="en-US" smtClean="0"/>
              <a:pPr/>
              <a:t>‹#›</a:t>
            </a:fld>
            <a:endParaRPr lang="en-US"/>
          </a:p>
        </p:txBody>
      </p:sp>
    </p:spTree>
    <p:extLst>
      <p:ext uri="{BB962C8B-B14F-4D97-AF65-F5344CB8AC3E}">
        <p14:creationId xmlns:p14="http://schemas.microsoft.com/office/powerpoint/2010/main" val="304196772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356350"/>
          </a:xfrm>
        </p:spPr>
        <p:txBody>
          <a:bodyPr/>
          <a:lstStyle/>
          <a:p>
            <a:pPr algn="ctr"/>
            <a:r>
              <a:rPr lang="en-US" sz="5400" b="1" dirty="0">
                <a:solidFill>
                  <a:srgbClr val="1F497D"/>
                </a:solidFill>
              </a:rPr>
              <a:t>Exploring Sampling Techniques to Reduce Respondent </a:t>
            </a:r>
            <a:r>
              <a:rPr lang="en-US" sz="5400" b="1" dirty="0" smtClean="0">
                <a:solidFill>
                  <a:srgbClr val="1F497D"/>
                </a:solidFill>
              </a:rPr>
              <a:t>Burden</a:t>
            </a:r>
            <a:r>
              <a:rPr lang="en-US" dirty="0" smtClean="0">
                <a:solidFill>
                  <a:srgbClr val="1F497D"/>
                </a:solidFill>
              </a:rPr>
              <a:t/>
            </a:r>
            <a:br>
              <a:rPr lang="en-US" dirty="0" smtClean="0">
                <a:solidFill>
                  <a:srgbClr val="1F497D"/>
                </a:solidFill>
              </a:rPr>
            </a:br>
            <a:r>
              <a:rPr lang="en-US" dirty="0">
                <a:solidFill>
                  <a:srgbClr val="1F497D"/>
                </a:solidFill>
              </a:rPr>
              <a:t/>
            </a:r>
            <a:br>
              <a:rPr lang="en-US" dirty="0">
                <a:solidFill>
                  <a:srgbClr val="1F497D"/>
                </a:solidFill>
              </a:rPr>
            </a:br>
            <a:r>
              <a:rPr lang="en-US" dirty="0" smtClean="0">
                <a:solidFill>
                  <a:srgbClr val="1F497D"/>
                </a:solidFill>
              </a:rPr>
              <a:t/>
            </a:r>
            <a:br>
              <a:rPr lang="en-US" dirty="0" smtClean="0">
                <a:solidFill>
                  <a:srgbClr val="1F497D"/>
                </a:solidFill>
              </a:rPr>
            </a:br>
            <a:r>
              <a:rPr lang="en-US" sz="2400" b="1" dirty="0" smtClean="0"/>
              <a:t>Wei, Yijun(Frank)</a:t>
            </a:r>
            <a:r>
              <a:rPr lang="en-US" sz="2400" b="1" dirty="0"/>
              <a:t/>
            </a:r>
            <a:br>
              <a:rPr lang="en-US" sz="2400" b="1" dirty="0"/>
            </a:br>
            <a:r>
              <a:rPr lang="en-US" sz="2400" b="1" dirty="0" smtClean="0"/>
              <a:t>USDA-NASS</a:t>
            </a:r>
            <a:br>
              <a:rPr lang="en-US" sz="2400" b="1" dirty="0" smtClean="0"/>
            </a:br>
            <a:r>
              <a:rPr lang="en-US" sz="2400" b="1" dirty="0" smtClean="0">
                <a:solidFill>
                  <a:srgbClr val="1F497D"/>
                </a:solidFill>
              </a:rPr>
              <a:t>Yijun.Wei@nass.usda.gov</a:t>
            </a:r>
            <a:br>
              <a:rPr lang="en-US" sz="2400" b="1" dirty="0" smtClean="0">
                <a:solidFill>
                  <a:srgbClr val="1F497D"/>
                </a:solidFill>
              </a:rPr>
            </a:br>
            <a:r>
              <a:rPr lang="en-US" sz="2400" dirty="0"/>
              <a:t/>
            </a:r>
            <a:br>
              <a:rPr lang="en-US" sz="2400" dirty="0"/>
            </a:br>
            <a:r>
              <a:rPr lang="en-US" sz="2400" dirty="0"/>
              <a:t>Bejleri, Valbona</a:t>
            </a:r>
            <a:br>
              <a:rPr lang="en-US" sz="2400" dirty="0"/>
            </a:br>
            <a:r>
              <a:rPr lang="en-US" sz="2400" dirty="0"/>
              <a:t>USDA-NASS</a:t>
            </a:r>
            <a:br>
              <a:rPr lang="en-US" sz="2400" dirty="0"/>
            </a:br>
            <a:r>
              <a:rPr lang="en-US" sz="2400" dirty="0">
                <a:solidFill>
                  <a:srgbClr val="1F497D"/>
                </a:solidFill>
              </a:rPr>
              <a:t>Valbona.Bejleri@nass.usda.gov</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5" y="6354147"/>
            <a:ext cx="668606" cy="457200"/>
          </a:xfrm>
          <a:prstGeom prst="rect">
            <a:avLst/>
          </a:prstGeom>
        </p:spPr>
      </p:pic>
      <p:grpSp>
        <p:nvGrpSpPr>
          <p:cNvPr id="12" name="Group 11"/>
          <p:cNvGrpSpPr/>
          <p:nvPr/>
        </p:nvGrpSpPr>
        <p:grpSpPr>
          <a:xfrm>
            <a:off x="0" y="6116313"/>
            <a:ext cx="12060909" cy="668473"/>
            <a:chOff x="-1" y="-1"/>
            <a:chExt cx="12060909" cy="668473"/>
          </a:xfrm>
        </p:grpSpPr>
        <p:sp>
          <p:nvSpPr>
            <p:cNvPr id="13" name="Right Triangle 12"/>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16" name="Right Triangle 15"/>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p:txBody>
          <a:bodyPr/>
          <a:lstStyle/>
          <a:p>
            <a:fld id="{5B40050B-916A-41D1-B55D-6B7270855E1B}" type="slidenum">
              <a:rPr lang="en-US" smtClean="0"/>
              <a:pPr/>
              <a:t>1</a:t>
            </a:fld>
            <a:endParaRPr lang="en-US"/>
          </a:p>
        </p:txBody>
      </p:sp>
    </p:spTree>
    <p:extLst>
      <p:ext uri="{BB962C8B-B14F-4D97-AF65-F5344CB8AC3E}">
        <p14:creationId xmlns:p14="http://schemas.microsoft.com/office/powerpoint/2010/main" val="4250149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pPr algn="ctr"/>
            <a:r>
              <a:rPr lang="en-US" sz="3200" dirty="0">
                <a:solidFill>
                  <a:srgbClr val="1F497D"/>
                </a:solidFill>
                <a:latin typeface="Arial" panose="020B0604020202020204" pitchFamily="34" charset="0"/>
                <a:cs typeface="Arial" panose="020B0604020202020204" pitchFamily="34" charset="0"/>
              </a:rPr>
              <a:t>Third </a:t>
            </a:r>
            <a:r>
              <a:rPr lang="en-US" sz="3200" dirty="0" smtClean="0">
                <a:solidFill>
                  <a:srgbClr val="1F497D"/>
                </a:solidFill>
                <a:latin typeface="Arial" panose="020B0604020202020204" pitchFamily="34" charset="0"/>
                <a:cs typeface="Arial" panose="020B0604020202020204" pitchFamily="34" charset="0"/>
              </a:rPr>
              <a:t>Study</a:t>
            </a:r>
            <a:endParaRPr lang="en-US" sz="3200" dirty="0"/>
          </a:p>
        </p:txBody>
      </p:sp>
      <p:sp>
        <p:nvSpPr>
          <p:cNvPr id="3" name="Content Placeholder 2"/>
          <p:cNvSpPr>
            <a:spLocks noGrp="1"/>
          </p:cNvSpPr>
          <p:nvPr>
            <p:ph idx="1"/>
          </p:nvPr>
        </p:nvSpPr>
        <p:spPr>
          <a:xfrm>
            <a:off x="285773" y="1433739"/>
            <a:ext cx="10515600" cy="4351338"/>
          </a:xfrm>
        </p:spPr>
        <p:txBody>
          <a:bodyPr>
            <a:normAutofit/>
          </a:bodyPr>
          <a:lstStyle/>
          <a:p>
            <a:r>
              <a:rPr lang="en-US" sz="2400" dirty="0">
                <a:latin typeface="Arial" panose="020B0604020202020204" pitchFamily="34" charset="0"/>
                <a:cs typeface="Arial" panose="020B0604020202020204" pitchFamily="34" charset="0"/>
              </a:rPr>
              <a:t>Nine survey sequences with varied sampling fractions</a:t>
            </a:r>
          </a:p>
          <a:p>
            <a:r>
              <a:rPr lang="en-US" altLang="zh-CN" sz="2400" dirty="0" smtClean="0">
                <a:latin typeface="Arial" panose="020B0604020202020204" pitchFamily="34" charset="0"/>
                <a:cs typeface="Arial" panose="020B0604020202020204" pitchFamily="34" charset="0"/>
              </a:rPr>
              <a:t>3 sampling schemes</a:t>
            </a:r>
            <a:endParaRPr lang="en-US" altLang="zh-CN" sz="2400"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No stratification</a:t>
            </a:r>
          </a:p>
          <a:p>
            <a:pPr lvl="1">
              <a:buFont typeface="Courier New" panose="02070309020205020404" pitchFamily="49" charset="0"/>
              <a:buChar char="o"/>
            </a:pPr>
            <a:r>
              <a:rPr lang="en-US" altLang="zh-CN" sz="2000" dirty="0" smtClean="0">
                <a:latin typeface="Arial" panose="020B0604020202020204" pitchFamily="34" charset="0"/>
                <a:cs typeface="Arial" panose="020B0604020202020204" pitchFamily="34" charset="0"/>
              </a:rPr>
              <a:t>1-way </a:t>
            </a:r>
            <a:r>
              <a:rPr lang="en-US" altLang="zh-CN" sz="2000" dirty="0">
                <a:latin typeface="Arial" panose="020B0604020202020204" pitchFamily="34" charset="0"/>
                <a:cs typeface="Arial" panose="020B0604020202020204" pitchFamily="34" charset="0"/>
              </a:rPr>
              <a:t>stratification by Farm size (categorical</a:t>
            </a:r>
            <a:r>
              <a:rPr lang="en-US" altLang="zh-CN"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altLang="zh-CN" sz="2000" dirty="0">
                <a:latin typeface="Arial" panose="020B0604020202020204" pitchFamily="34" charset="0"/>
                <a:cs typeface="Arial" panose="020B0604020202020204" pitchFamily="34" charset="0"/>
              </a:rPr>
              <a:t>2-way stratification by Farm size x Farm type</a:t>
            </a:r>
            <a:endParaRPr lang="en-US" sz="20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Sampling approaches to compare:</a:t>
            </a:r>
          </a:p>
          <a:p>
            <a:pPr lvl="1">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SIP</a:t>
            </a:r>
            <a:endParaRPr lang="en-US" sz="2000"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Coordination </a:t>
            </a:r>
            <a:r>
              <a:rPr lang="en-US" sz="2000" dirty="0" smtClean="0">
                <a:latin typeface="Arial" panose="020B0604020202020204" pitchFamily="34" charset="0"/>
                <a:cs typeface="Arial" panose="020B0604020202020204" pitchFamily="34" charset="0"/>
              </a:rPr>
              <a:t>function</a:t>
            </a:r>
            <a:endParaRPr lang="en-US" sz="20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200 runs </a:t>
            </a:r>
            <a:r>
              <a:rPr lang="en-US" sz="2400" dirty="0">
                <a:latin typeface="Arial" panose="020B0604020202020204" pitchFamily="34" charset="0"/>
                <a:cs typeface="Arial" panose="020B0604020202020204" pitchFamily="34" charset="0"/>
              </a:rPr>
              <a:t>for each configuration</a:t>
            </a:r>
          </a:p>
          <a:p>
            <a:r>
              <a:rPr lang="en-US" sz="2400" dirty="0">
                <a:latin typeface="Arial" panose="020B0604020202020204" pitchFamily="34" charset="0"/>
                <a:cs typeface="Arial" panose="020B0604020202020204" pitchFamily="34" charset="0"/>
              </a:rPr>
              <a:t>Units’ number of appearances in series of </a:t>
            </a:r>
            <a:r>
              <a:rPr lang="en-US" sz="2400" dirty="0" smtClean="0">
                <a:latin typeface="Arial" panose="020B0604020202020204" pitchFamily="34" charset="0"/>
                <a:cs typeface="Arial" panose="020B0604020202020204" pitchFamily="34" charset="0"/>
              </a:rPr>
              <a:t>samples is </a:t>
            </a:r>
            <a:r>
              <a:rPr lang="en-US" sz="2400" dirty="0">
                <a:latin typeface="Arial" panose="020B0604020202020204" pitchFamily="34" charset="0"/>
                <a:cs typeface="Arial" panose="020B0604020202020204" pitchFamily="34" charset="0"/>
              </a:rPr>
              <a:t>reported</a:t>
            </a:r>
          </a:p>
          <a:p>
            <a:pPr marL="0" indent="0">
              <a:buNone/>
            </a:pPr>
            <a:endParaRPr lang="en-US"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B40050B-916A-41D1-B55D-6B7270855E1B}" type="slidenum">
              <a:rPr lang="en-US" smtClean="0"/>
              <a:pPr/>
              <a:t>10</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94895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pPr algn="ctr"/>
            <a:r>
              <a:rPr lang="en-US" sz="3000" dirty="0" smtClean="0">
                <a:solidFill>
                  <a:srgbClr val="1F497D"/>
                </a:solidFill>
                <a:latin typeface="Arial" panose="020B0604020202020204" pitchFamily="34" charset="0"/>
                <a:cs typeface="Arial" panose="020B0604020202020204" pitchFamily="34" charset="0"/>
              </a:rPr>
              <a:t>Table 3</a:t>
            </a:r>
            <a:r>
              <a:rPr lang="en-US" sz="3000" dirty="0" smtClean="0">
                <a:solidFill>
                  <a:srgbClr val="1F497D"/>
                </a:solidFill>
                <a:latin typeface="Arial" panose="020B0604020202020204" pitchFamily="34" charset="0"/>
                <a:cs typeface="Arial" panose="020B0604020202020204" pitchFamily="34" charset="0"/>
              </a:rPr>
              <a:t>: </a:t>
            </a:r>
            <a:r>
              <a:rPr lang="en-US" altLang="zh-CN" sz="3000" dirty="0" smtClean="0">
                <a:solidFill>
                  <a:srgbClr val="1F497D"/>
                </a:solidFill>
                <a:latin typeface="Arial" panose="020B0604020202020204" pitchFamily="34" charset="0"/>
                <a:cs typeface="Arial" panose="020B0604020202020204" pitchFamily="34" charset="0"/>
              </a:rPr>
              <a:t>Sampling rate (percentage of total population)</a:t>
            </a:r>
            <a:endParaRPr lang="en-US" sz="3000" dirty="0"/>
          </a:p>
        </p:txBody>
      </p:sp>
      <p:sp>
        <p:nvSpPr>
          <p:cNvPr id="4" name="Slide Number Placeholder 3"/>
          <p:cNvSpPr>
            <a:spLocks noGrp="1"/>
          </p:cNvSpPr>
          <p:nvPr>
            <p:ph type="sldNum" sz="quarter" idx="12"/>
          </p:nvPr>
        </p:nvSpPr>
        <p:spPr/>
        <p:txBody>
          <a:bodyPr/>
          <a:lstStyle/>
          <a:p>
            <a:fld id="{5B40050B-916A-41D1-B55D-6B7270855E1B}" type="slidenum">
              <a:rPr lang="en-US" smtClean="0"/>
              <a:pPr/>
              <a:t>11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62622837"/>
              </p:ext>
            </p:extLst>
          </p:nvPr>
        </p:nvGraphicFramePr>
        <p:xfrm>
          <a:off x="451553" y="1001203"/>
          <a:ext cx="10981270" cy="5264838"/>
        </p:xfrm>
        <a:graphic>
          <a:graphicData uri="http://schemas.openxmlformats.org/drawingml/2006/table">
            <a:tbl>
              <a:tblPr firstRow="1" bandRow="1">
                <a:tableStyleId>{5C22544A-7EE6-4342-B048-85BDC9FD1C3A}</a:tableStyleId>
              </a:tblPr>
              <a:tblGrid>
                <a:gridCol w="1286937"/>
                <a:gridCol w="982133"/>
                <a:gridCol w="1025311"/>
                <a:gridCol w="1098127"/>
                <a:gridCol w="1098127"/>
                <a:gridCol w="1098127"/>
                <a:gridCol w="1098127"/>
                <a:gridCol w="1098127"/>
                <a:gridCol w="1098127"/>
                <a:gridCol w="1098127"/>
              </a:tblGrid>
              <a:tr h="6928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lt1"/>
                          </a:solidFill>
                          <a:effectLst/>
                          <a:latin typeface="+mn-lt"/>
                          <a:ea typeface="+mn-ea"/>
                          <a:cs typeface="+mn-cs"/>
                        </a:rPr>
                        <a:t>Sample</a:t>
                      </a:r>
                      <a:endParaRPr lang="en-US" sz="1400" b="0" dirty="0" smtClean="0"/>
                    </a:p>
                  </a:txBody>
                  <a:tcPr/>
                </a:tc>
                <a:tc>
                  <a:txBody>
                    <a:bodyPr/>
                    <a:lstStyle/>
                    <a:p>
                      <a:pPr algn="ctr"/>
                      <a:r>
                        <a:rPr lang="en-US" sz="1400" b="0" dirty="0" smtClean="0"/>
                        <a:t>First Simulation</a:t>
                      </a:r>
                      <a:endParaRPr lang="en-US" sz="1400" b="0" dirty="0"/>
                    </a:p>
                  </a:txBody>
                  <a:tcPr/>
                </a:tc>
                <a:tc>
                  <a:txBody>
                    <a:bodyPr/>
                    <a:lstStyle/>
                    <a:p>
                      <a:pPr algn="ctr"/>
                      <a:r>
                        <a:rPr lang="en-US" sz="1400" b="0" dirty="0" smtClean="0"/>
                        <a:t>Second Simulation</a:t>
                      </a:r>
                      <a:endParaRPr lang="en-US" sz="1400" b="0" dirty="0"/>
                    </a:p>
                  </a:txBody>
                  <a:tcPr/>
                </a:tc>
                <a:tc>
                  <a:txBody>
                    <a:bodyPr/>
                    <a:lstStyle/>
                    <a:p>
                      <a:pPr algn="ctr"/>
                      <a:r>
                        <a:rPr lang="en-US" sz="1400" b="0" dirty="0" smtClean="0"/>
                        <a:t>Third Simulation</a:t>
                      </a:r>
                      <a:endParaRPr lang="en-US" sz="1400" b="0" dirty="0"/>
                    </a:p>
                  </a:txBody>
                  <a:tcPr/>
                </a:tc>
                <a:tc>
                  <a:txBody>
                    <a:bodyPr/>
                    <a:lstStyle/>
                    <a:p>
                      <a:pPr algn="ctr"/>
                      <a:r>
                        <a:rPr lang="en-US" sz="1400" b="0" dirty="0" smtClean="0"/>
                        <a:t>Fourth Simulation</a:t>
                      </a:r>
                      <a:endParaRPr lang="en-US" sz="1400" b="0" dirty="0"/>
                    </a:p>
                  </a:txBody>
                  <a:tcPr/>
                </a:tc>
                <a:tc>
                  <a:txBody>
                    <a:bodyPr/>
                    <a:lstStyle/>
                    <a:p>
                      <a:pPr algn="ctr"/>
                      <a:r>
                        <a:rPr lang="en-US" sz="1400" b="0" dirty="0" smtClean="0"/>
                        <a:t>Fifth</a:t>
                      </a:r>
                      <a:r>
                        <a:rPr lang="en-US" sz="1400" b="0" baseline="0" dirty="0" smtClean="0"/>
                        <a:t> </a:t>
                      </a:r>
                      <a:r>
                        <a:rPr lang="en-US" sz="1400" b="0" dirty="0" smtClean="0"/>
                        <a:t>Simulation</a:t>
                      </a:r>
                      <a:endParaRPr lang="en-US" sz="1400" b="0" dirty="0"/>
                    </a:p>
                  </a:txBody>
                  <a:tcPr/>
                </a:tc>
                <a:tc>
                  <a:txBody>
                    <a:bodyPr/>
                    <a:lstStyle/>
                    <a:p>
                      <a:pPr algn="ctr"/>
                      <a:r>
                        <a:rPr lang="en-US" sz="1400" b="0" dirty="0" smtClean="0"/>
                        <a:t>Sixth Simulation</a:t>
                      </a:r>
                      <a:endParaRPr lang="en-US" sz="1400" b="0" dirty="0"/>
                    </a:p>
                  </a:txBody>
                  <a:tcPr/>
                </a:tc>
                <a:tc>
                  <a:txBody>
                    <a:bodyPr/>
                    <a:lstStyle/>
                    <a:p>
                      <a:pPr algn="ctr"/>
                      <a:r>
                        <a:rPr lang="en-US" sz="1400" b="0" dirty="0" smtClean="0"/>
                        <a:t>Seventh Simulation</a:t>
                      </a:r>
                      <a:endParaRPr lang="en-US" sz="1400" b="0" dirty="0"/>
                    </a:p>
                  </a:txBody>
                  <a:tcPr/>
                </a:tc>
                <a:tc>
                  <a:txBody>
                    <a:bodyPr/>
                    <a:lstStyle/>
                    <a:p>
                      <a:pPr algn="ctr"/>
                      <a:r>
                        <a:rPr lang="en-US" sz="1400" b="0" dirty="0" smtClean="0"/>
                        <a:t>Eighth Simulation</a:t>
                      </a:r>
                      <a:endParaRPr lang="en-US" sz="1400" b="0" dirty="0"/>
                    </a:p>
                  </a:txBody>
                  <a:tcPr/>
                </a:tc>
                <a:tc>
                  <a:txBody>
                    <a:bodyPr/>
                    <a:lstStyle/>
                    <a:p>
                      <a:pPr algn="ctr"/>
                      <a:r>
                        <a:rPr lang="en-US" sz="1400" b="0" dirty="0" smtClean="0"/>
                        <a:t>Ninth Simulation</a:t>
                      </a:r>
                      <a:endParaRPr lang="en-US" sz="1400" b="0" dirty="0"/>
                    </a:p>
                  </a:txBody>
                  <a:tcPr/>
                </a:tc>
              </a:tr>
              <a:tr h="413177">
                <a:tc>
                  <a:txBody>
                    <a:bodyPr/>
                    <a:lstStyle/>
                    <a:p>
                      <a:pPr marL="0" marR="0">
                        <a:lnSpc>
                          <a:spcPct val="107000"/>
                        </a:lnSpc>
                        <a:spcBef>
                          <a:spcPts val="0"/>
                        </a:spcBef>
                        <a:spcAft>
                          <a:spcPts val="0"/>
                        </a:spcAft>
                      </a:pPr>
                      <a:r>
                        <a:rPr lang="en-US" sz="2400" dirty="0" smtClean="0">
                          <a:solidFill>
                            <a:srgbClr val="000000"/>
                          </a:solidFill>
                          <a:effectLst/>
                          <a:latin typeface="+mn-lt"/>
                          <a:ea typeface="Times New Roman" panose="02020603050405020304" pitchFamily="18" charset="0"/>
                          <a:cs typeface="Arial" panose="020B0604020202020204" pitchFamily="34" charset="0"/>
                        </a:rPr>
                        <a:t>1</a:t>
                      </a:r>
                      <a:r>
                        <a:rPr lang="en-US" sz="2400" baseline="30000" dirty="0" smtClean="0">
                          <a:solidFill>
                            <a:srgbClr val="000000"/>
                          </a:solidFill>
                          <a:effectLst/>
                          <a:latin typeface="+mn-lt"/>
                          <a:ea typeface="Times New Roman" panose="02020603050405020304" pitchFamily="18" charset="0"/>
                          <a:cs typeface="Arial" panose="020B0604020202020204" pitchFamily="34" charset="0"/>
                        </a:rPr>
                        <a:t>st</a:t>
                      </a:r>
                      <a:r>
                        <a:rPr lang="en-US" sz="2400" baseline="0" dirty="0" smtClean="0">
                          <a:solidFill>
                            <a:srgbClr val="000000"/>
                          </a:solidFill>
                          <a:effectLst/>
                          <a:latin typeface="+mn-lt"/>
                          <a:ea typeface="Times New Roman" panose="02020603050405020304" pitchFamily="18" charset="0"/>
                          <a:cs typeface="Arial" panose="020B0604020202020204" pitchFamily="34" charset="0"/>
                        </a:rPr>
                        <a:t> </a:t>
                      </a:r>
                      <a:r>
                        <a:rPr lang="en-US" sz="2400" dirty="0">
                          <a:solidFill>
                            <a:srgbClr val="000000"/>
                          </a:solidFill>
                          <a:effectLst/>
                          <a:latin typeface="+mn-lt"/>
                          <a:ea typeface="Times New Roman" panose="02020603050405020304" pitchFamily="18" charset="0"/>
                          <a:cs typeface="Arial" panose="020B0604020202020204" pitchFamily="34" charset="0"/>
                        </a:rPr>
                        <a:t>         </a:t>
                      </a:r>
                      <a:endParaRPr lang="en-US" sz="24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r>
                        <a:rPr lang="en-US" sz="2400" dirty="0" smtClean="0"/>
                        <a:t>25</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75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75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90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90</a:t>
                      </a:r>
                    </a:p>
                  </a:txBody>
                  <a:tcPr/>
                </a:tc>
                <a:tc>
                  <a:txBody>
                    <a:bodyPr/>
                    <a:lstStyle/>
                    <a:p>
                      <a:r>
                        <a:rPr lang="en-US" sz="2400" dirty="0" smtClean="0"/>
                        <a:t>25</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r>
              <a:tr h="291251">
                <a:tc>
                  <a:txBody>
                    <a:bodyPr/>
                    <a:lstStyle/>
                    <a:p>
                      <a:pPr marL="0" marR="0">
                        <a:lnSpc>
                          <a:spcPct val="107000"/>
                        </a:lnSpc>
                        <a:spcBef>
                          <a:spcPts val="0"/>
                        </a:spcBef>
                        <a:spcAft>
                          <a:spcPts val="0"/>
                        </a:spcAft>
                      </a:pPr>
                      <a:r>
                        <a:rPr lang="en-US" sz="2400" dirty="0" smtClean="0">
                          <a:effectLst/>
                          <a:latin typeface="+mn-lt"/>
                          <a:ea typeface="Calibri" panose="020F0502020204030204" pitchFamily="34" charset="0"/>
                          <a:cs typeface="Arial" panose="020B0604020202020204" pitchFamily="34" charset="0"/>
                        </a:rPr>
                        <a:t>2</a:t>
                      </a:r>
                      <a:r>
                        <a:rPr lang="en-US" sz="2400" baseline="30000" dirty="0" smtClean="0">
                          <a:effectLst/>
                          <a:latin typeface="+mn-lt"/>
                          <a:ea typeface="Calibri" panose="020F0502020204030204" pitchFamily="34" charset="0"/>
                          <a:cs typeface="Arial" panose="020B0604020202020204" pitchFamily="34" charset="0"/>
                        </a:rPr>
                        <a:t>nd</a:t>
                      </a:r>
                      <a:r>
                        <a:rPr lang="en-US" sz="2400" baseline="0" dirty="0" smtClean="0">
                          <a:effectLst/>
                          <a:latin typeface="+mn-lt"/>
                          <a:ea typeface="Calibri" panose="020F0502020204030204" pitchFamily="34" charset="0"/>
                          <a:cs typeface="Arial" panose="020B0604020202020204" pitchFamily="34" charset="0"/>
                        </a:rPr>
                        <a:t> </a:t>
                      </a:r>
                      <a:endParaRPr lang="en-US" sz="24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r>
                        <a:rPr lang="en-US" sz="2400" dirty="0" smtClean="0"/>
                        <a:t>25</a:t>
                      </a:r>
                      <a:endParaRPr lang="en-US" sz="2400" dirty="0"/>
                    </a:p>
                  </a:txBody>
                  <a:tcPr/>
                </a:tc>
                <a:tc>
                  <a:txBody>
                    <a:bodyPr/>
                    <a:lstStyle/>
                    <a:p>
                      <a:r>
                        <a:rPr lang="en-US" sz="2400" dirty="0" smtClean="0"/>
                        <a:t>25</a:t>
                      </a:r>
                      <a:endParaRPr lang="en-US" sz="2400" dirty="0"/>
                    </a:p>
                  </a:txBody>
                  <a:tcPr/>
                </a:tc>
                <a:tc>
                  <a:txBody>
                    <a:bodyPr/>
                    <a:lstStyle/>
                    <a:p>
                      <a:r>
                        <a:rPr lang="en-US" sz="2400" dirty="0" smtClean="0"/>
                        <a:t>25</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r>
                        <a:rPr lang="en-US" sz="2400" dirty="0" smtClean="0"/>
                        <a:t>25</a:t>
                      </a:r>
                      <a:endParaRPr lang="en-US" sz="2400" dirty="0"/>
                    </a:p>
                  </a:txBody>
                  <a:tcPr/>
                </a:tc>
                <a:tc>
                  <a:txBody>
                    <a:bodyPr/>
                    <a:lstStyle/>
                    <a:p>
                      <a:r>
                        <a:rPr lang="en-US" sz="2400" dirty="0" smtClean="0"/>
                        <a:t>25</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r>
              <a:tr h="413177">
                <a:tc>
                  <a:txBody>
                    <a:bodyPr/>
                    <a:lstStyle/>
                    <a:p>
                      <a:pPr marL="0" marR="0">
                        <a:lnSpc>
                          <a:spcPct val="107000"/>
                        </a:lnSpc>
                        <a:spcBef>
                          <a:spcPts val="0"/>
                        </a:spcBef>
                        <a:spcAft>
                          <a:spcPts val="0"/>
                        </a:spcAft>
                      </a:pPr>
                      <a:r>
                        <a:rPr lang="en-US" sz="2400" dirty="0" smtClean="0">
                          <a:solidFill>
                            <a:srgbClr val="000000"/>
                          </a:solidFill>
                          <a:effectLst/>
                          <a:latin typeface="+mn-lt"/>
                          <a:ea typeface="Times New Roman" panose="02020603050405020304" pitchFamily="18" charset="0"/>
                          <a:cs typeface="Arial" panose="020B0604020202020204" pitchFamily="34" charset="0"/>
                        </a:rPr>
                        <a:t>3</a:t>
                      </a:r>
                      <a:r>
                        <a:rPr lang="en-US" sz="2400" baseline="30000" dirty="0" smtClean="0">
                          <a:solidFill>
                            <a:srgbClr val="000000"/>
                          </a:solidFill>
                          <a:effectLst/>
                          <a:latin typeface="+mn-lt"/>
                          <a:ea typeface="Times New Roman" panose="02020603050405020304" pitchFamily="18" charset="0"/>
                          <a:cs typeface="Arial" panose="020B0604020202020204" pitchFamily="34" charset="0"/>
                        </a:rPr>
                        <a:t>rd</a:t>
                      </a:r>
                      <a:r>
                        <a:rPr lang="en-US" sz="2400" dirty="0" smtClean="0">
                          <a:solidFill>
                            <a:srgbClr val="000000"/>
                          </a:solidFill>
                          <a:effectLst/>
                          <a:latin typeface="+mn-lt"/>
                          <a:ea typeface="Times New Roman" panose="02020603050405020304" pitchFamily="18" charset="0"/>
                          <a:cs typeface="Arial" panose="020B0604020202020204" pitchFamily="34" charset="0"/>
                        </a:rPr>
                        <a:t> </a:t>
                      </a:r>
                      <a:r>
                        <a:rPr lang="en-US" sz="2400" dirty="0">
                          <a:solidFill>
                            <a:srgbClr val="000000"/>
                          </a:solidFill>
                          <a:effectLst/>
                          <a:latin typeface="+mn-lt"/>
                          <a:ea typeface="Times New Roman" panose="02020603050405020304" pitchFamily="18" charset="0"/>
                          <a:cs typeface="Arial" panose="020B0604020202020204" pitchFamily="34" charset="0"/>
                        </a:rPr>
                        <a:t>     </a:t>
                      </a:r>
                      <a:endParaRPr lang="en-US" sz="24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r>
                        <a:rPr lang="en-US" sz="2400" dirty="0" smtClean="0"/>
                        <a:t>25</a:t>
                      </a:r>
                      <a:endParaRPr lang="en-US" sz="2400" dirty="0"/>
                    </a:p>
                  </a:txBody>
                  <a:tcPr/>
                </a:tc>
                <a:tc>
                  <a:txBody>
                    <a:bodyPr/>
                    <a:lstStyle/>
                    <a:p>
                      <a:r>
                        <a:rPr lang="en-US" sz="2400" dirty="0" smtClean="0"/>
                        <a:t>25</a:t>
                      </a:r>
                      <a:endParaRPr lang="en-US" sz="2400" dirty="0"/>
                    </a:p>
                  </a:txBody>
                  <a:tcPr/>
                </a:tc>
                <a:tc>
                  <a:txBody>
                    <a:bodyPr/>
                    <a:lstStyle/>
                    <a:p>
                      <a:r>
                        <a:rPr lang="en-US" sz="2400" dirty="0" smtClean="0"/>
                        <a:t>25</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r>
                        <a:rPr lang="en-US" sz="2400" dirty="0" smtClean="0"/>
                        <a:t>25</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r>
              <a:tr h="413177">
                <a:tc>
                  <a:txBody>
                    <a:bodyPr/>
                    <a:lstStyle/>
                    <a:p>
                      <a:pPr marL="0" marR="0">
                        <a:lnSpc>
                          <a:spcPct val="107000"/>
                        </a:lnSpc>
                        <a:spcBef>
                          <a:spcPts val="0"/>
                        </a:spcBef>
                        <a:spcAft>
                          <a:spcPts val="0"/>
                        </a:spcAft>
                      </a:pPr>
                      <a:r>
                        <a:rPr lang="en-US" sz="2400" dirty="0" smtClean="0">
                          <a:solidFill>
                            <a:srgbClr val="000000"/>
                          </a:solidFill>
                          <a:effectLst/>
                          <a:latin typeface="+mn-lt"/>
                          <a:ea typeface="Times New Roman" panose="02020603050405020304" pitchFamily="18" charset="0"/>
                          <a:cs typeface="Arial" panose="020B0604020202020204" pitchFamily="34" charset="0"/>
                        </a:rPr>
                        <a:t>4</a:t>
                      </a:r>
                      <a:r>
                        <a:rPr lang="en-US" sz="2400" baseline="30000" dirty="0" smtClean="0">
                          <a:solidFill>
                            <a:srgbClr val="000000"/>
                          </a:solidFill>
                          <a:effectLst/>
                          <a:latin typeface="+mn-lt"/>
                          <a:ea typeface="Times New Roman" panose="02020603050405020304" pitchFamily="18" charset="0"/>
                          <a:cs typeface="Arial" panose="020B0604020202020204" pitchFamily="34" charset="0"/>
                        </a:rPr>
                        <a:t>th</a:t>
                      </a:r>
                      <a:r>
                        <a:rPr lang="en-US" sz="2400" dirty="0" smtClean="0">
                          <a:solidFill>
                            <a:srgbClr val="000000"/>
                          </a:solidFill>
                          <a:effectLst/>
                          <a:latin typeface="+mn-lt"/>
                          <a:ea typeface="Times New Roman" panose="02020603050405020304" pitchFamily="18" charset="0"/>
                          <a:cs typeface="Arial" panose="020B0604020202020204" pitchFamily="34" charset="0"/>
                        </a:rPr>
                        <a:t> </a:t>
                      </a:r>
                      <a:r>
                        <a:rPr lang="en-US" sz="2400" dirty="0">
                          <a:solidFill>
                            <a:srgbClr val="000000"/>
                          </a:solidFill>
                          <a:effectLst/>
                          <a:latin typeface="+mn-lt"/>
                          <a:ea typeface="Times New Roman" panose="02020603050405020304" pitchFamily="18" charset="0"/>
                          <a:cs typeface="Arial" panose="020B0604020202020204" pitchFamily="34" charset="0"/>
                        </a:rPr>
                        <a:t>  </a:t>
                      </a:r>
                      <a:endParaRPr lang="en-US" sz="24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r>
              <a:tr h="413177">
                <a:tc>
                  <a:txBody>
                    <a:bodyPr/>
                    <a:lstStyle/>
                    <a:p>
                      <a:pPr marL="0" marR="0">
                        <a:lnSpc>
                          <a:spcPct val="107000"/>
                        </a:lnSpc>
                        <a:spcBef>
                          <a:spcPts val="0"/>
                        </a:spcBef>
                        <a:spcAft>
                          <a:spcPts val="0"/>
                        </a:spcAft>
                      </a:pPr>
                      <a:r>
                        <a:rPr lang="en-US" sz="2400" dirty="0" smtClean="0">
                          <a:solidFill>
                            <a:srgbClr val="000000"/>
                          </a:solidFill>
                          <a:effectLst/>
                          <a:latin typeface="+mn-lt"/>
                          <a:ea typeface="Times New Roman" panose="02020603050405020304" pitchFamily="18" charset="0"/>
                          <a:cs typeface="Arial" panose="020B0604020202020204" pitchFamily="34" charset="0"/>
                        </a:rPr>
                        <a:t>5</a:t>
                      </a:r>
                      <a:r>
                        <a:rPr lang="en-US" sz="2400" baseline="30000" dirty="0" smtClean="0">
                          <a:solidFill>
                            <a:srgbClr val="000000"/>
                          </a:solidFill>
                          <a:effectLst/>
                          <a:latin typeface="+mn-lt"/>
                          <a:ea typeface="Times New Roman" panose="02020603050405020304" pitchFamily="18" charset="0"/>
                          <a:cs typeface="Arial" panose="020B0604020202020204" pitchFamily="34" charset="0"/>
                        </a:rPr>
                        <a:t>th</a:t>
                      </a:r>
                      <a:r>
                        <a:rPr lang="en-US" sz="2400" dirty="0" smtClean="0">
                          <a:solidFill>
                            <a:srgbClr val="000000"/>
                          </a:solidFill>
                          <a:effectLst/>
                          <a:latin typeface="+mn-lt"/>
                          <a:ea typeface="Times New Roman" panose="02020603050405020304" pitchFamily="18" charset="0"/>
                          <a:cs typeface="Arial" panose="020B0604020202020204" pitchFamily="34" charset="0"/>
                        </a:rPr>
                        <a:t> </a:t>
                      </a:r>
                      <a:r>
                        <a:rPr lang="en-US" sz="2400" dirty="0">
                          <a:solidFill>
                            <a:srgbClr val="000000"/>
                          </a:solidFill>
                          <a:effectLst/>
                          <a:latin typeface="+mn-lt"/>
                          <a:ea typeface="Times New Roman" panose="02020603050405020304" pitchFamily="18" charset="0"/>
                          <a:cs typeface="Arial" panose="020B0604020202020204" pitchFamily="34" charset="0"/>
                        </a:rPr>
                        <a:t>      </a:t>
                      </a:r>
                      <a:endParaRPr lang="en-US" sz="24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r>
              <a:tr h="413177">
                <a:tc>
                  <a:txBody>
                    <a:bodyPr/>
                    <a:lstStyle/>
                    <a:p>
                      <a:pPr marL="0" marR="0">
                        <a:lnSpc>
                          <a:spcPct val="107000"/>
                        </a:lnSpc>
                        <a:spcBef>
                          <a:spcPts val="0"/>
                        </a:spcBef>
                        <a:spcAft>
                          <a:spcPts val="0"/>
                        </a:spcAft>
                      </a:pPr>
                      <a:r>
                        <a:rPr lang="en-US" sz="2400" dirty="0" smtClean="0">
                          <a:solidFill>
                            <a:srgbClr val="000000"/>
                          </a:solidFill>
                          <a:effectLst/>
                          <a:latin typeface="+mn-lt"/>
                          <a:ea typeface="Times New Roman" panose="02020603050405020304" pitchFamily="18" charset="0"/>
                          <a:cs typeface="Arial" panose="020B0604020202020204" pitchFamily="34" charset="0"/>
                        </a:rPr>
                        <a:t>6</a:t>
                      </a:r>
                      <a:r>
                        <a:rPr lang="en-US" sz="2400" baseline="30000" dirty="0" smtClean="0">
                          <a:solidFill>
                            <a:srgbClr val="000000"/>
                          </a:solidFill>
                          <a:effectLst/>
                          <a:latin typeface="+mn-lt"/>
                          <a:ea typeface="Times New Roman" panose="02020603050405020304" pitchFamily="18" charset="0"/>
                          <a:cs typeface="Arial" panose="020B0604020202020204" pitchFamily="34" charset="0"/>
                        </a:rPr>
                        <a:t>th</a:t>
                      </a:r>
                      <a:r>
                        <a:rPr lang="en-US" sz="2400" dirty="0" smtClean="0">
                          <a:solidFill>
                            <a:srgbClr val="000000"/>
                          </a:solidFill>
                          <a:effectLst/>
                          <a:latin typeface="+mn-lt"/>
                          <a:ea typeface="Times New Roman" panose="02020603050405020304" pitchFamily="18" charset="0"/>
                          <a:cs typeface="Arial" panose="020B0604020202020204" pitchFamily="34" charset="0"/>
                        </a:rPr>
                        <a:t> </a:t>
                      </a:r>
                      <a:r>
                        <a:rPr lang="en-US" sz="2400" dirty="0">
                          <a:solidFill>
                            <a:srgbClr val="000000"/>
                          </a:solidFill>
                          <a:effectLst/>
                          <a:latin typeface="+mn-lt"/>
                          <a:ea typeface="Times New Roman" panose="02020603050405020304" pitchFamily="18" charset="0"/>
                          <a:cs typeface="Arial" panose="020B0604020202020204" pitchFamily="34" charset="0"/>
                        </a:rPr>
                        <a:t>  </a:t>
                      </a:r>
                      <a:endParaRPr lang="en-US" sz="24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r>
                        <a:rPr lang="en-US" sz="2400" dirty="0" smtClean="0"/>
                        <a:t>25</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r>
              <a:tr h="413177">
                <a:tc>
                  <a:txBody>
                    <a:bodyPr/>
                    <a:lstStyle/>
                    <a:p>
                      <a:pPr marL="0" marR="0">
                        <a:lnSpc>
                          <a:spcPct val="107000"/>
                        </a:lnSpc>
                        <a:spcBef>
                          <a:spcPts val="0"/>
                        </a:spcBef>
                        <a:spcAft>
                          <a:spcPts val="0"/>
                        </a:spcAft>
                      </a:pPr>
                      <a:r>
                        <a:rPr lang="en-US" sz="2400" dirty="0" smtClean="0">
                          <a:solidFill>
                            <a:srgbClr val="000000"/>
                          </a:solidFill>
                          <a:effectLst/>
                          <a:latin typeface="+mn-lt"/>
                          <a:ea typeface="Times New Roman" panose="02020603050405020304" pitchFamily="18" charset="0"/>
                          <a:cs typeface="Arial" panose="020B0604020202020204" pitchFamily="34" charset="0"/>
                        </a:rPr>
                        <a:t>7</a:t>
                      </a:r>
                      <a:r>
                        <a:rPr lang="en-US" sz="2400" baseline="30000" dirty="0" smtClean="0">
                          <a:solidFill>
                            <a:srgbClr val="000000"/>
                          </a:solidFill>
                          <a:effectLst/>
                          <a:latin typeface="+mn-lt"/>
                          <a:ea typeface="Times New Roman" panose="02020603050405020304" pitchFamily="18" charset="0"/>
                          <a:cs typeface="Arial" panose="020B0604020202020204" pitchFamily="34" charset="0"/>
                        </a:rPr>
                        <a:t>th</a:t>
                      </a:r>
                      <a:r>
                        <a:rPr lang="en-US" sz="2400" dirty="0" smtClean="0">
                          <a:solidFill>
                            <a:srgbClr val="000000"/>
                          </a:solidFill>
                          <a:effectLst/>
                          <a:latin typeface="+mn-lt"/>
                          <a:ea typeface="Times New Roman" panose="02020603050405020304" pitchFamily="18" charset="0"/>
                          <a:cs typeface="Arial" panose="020B0604020202020204" pitchFamily="34" charset="0"/>
                        </a:rPr>
                        <a:t>  </a:t>
                      </a:r>
                      <a:r>
                        <a:rPr lang="en-US" sz="2400" dirty="0">
                          <a:solidFill>
                            <a:srgbClr val="000000"/>
                          </a:solidFill>
                          <a:effectLst/>
                          <a:latin typeface="+mn-lt"/>
                          <a:ea typeface="Times New Roman" panose="02020603050405020304" pitchFamily="18" charset="0"/>
                          <a:cs typeface="Arial" panose="020B0604020202020204" pitchFamily="34" charset="0"/>
                        </a:rPr>
                        <a:t>          </a:t>
                      </a:r>
                      <a:endParaRPr lang="en-US" sz="24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r>
                        <a:rPr lang="en-US" sz="2400" dirty="0" smtClean="0"/>
                        <a:t>25</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r>
              <a:tr h="413177">
                <a:tc>
                  <a:txBody>
                    <a:bodyPr/>
                    <a:lstStyle/>
                    <a:p>
                      <a:pPr marL="0" marR="0">
                        <a:lnSpc>
                          <a:spcPct val="107000"/>
                        </a:lnSpc>
                        <a:spcBef>
                          <a:spcPts val="0"/>
                        </a:spcBef>
                        <a:spcAft>
                          <a:spcPts val="0"/>
                        </a:spcAft>
                      </a:pPr>
                      <a:r>
                        <a:rPr lang="en-US" sz="2400" dirty="0" smtClean="0">
                          <a:solidFill>
                            <a:srgbClr val="000000"/>
                          </a:solidFill>
                          <a:effectLst/>
                          <a:latin typeface="+mn-lt"/>
                          <a:ea typeface="Times New Roman" panose="02020603050405020304" pitchFamily="18" charset="0"/>
                          <a:cs typeface="Arial" panose="020B0604020202020204" pitchFamily="34" charset="0"/>
                        </a:rPr>
                        <a:t>8</a:t>
                      </a:r>
                      <a:r>
                        <a:rPr lang="en-US" sz="2400" baseline="30000" dirty="0" smtClean="0">
                          <a:solidFill>
                            <a:srgbClr val="000000"/>
                          </a:solidFill>
                          <a:effectLst/>
                          <a:latin typeface="+mn-lt"/>
                          <a:ea typeface="Times New Roman" panose="02020603050405020304" pitchFamily="18" charset="0"/>
                          <a:cs typeface="Arial" panose="020B0604020202020204" pitchFamily="34" charset="0"/>
                        </a:rPr>
                        <a:t>th</a:t>
                      </a:r>
                      <a:r>
                        <a:rPr lang="en-US" sz="2400" dirty="0" smtClean="0">
                          <a:solidFill>
                            <a:srgbClr val="000000"/>
                          </a:solidFill>
                          <a:effectLst/>
                          <a:latin typeface="+mn-lt"/>
                          <a:ea typeface="Times New Roman" panose="02020603050405020304" pitchFamily="18" charset="0"/>
                          <a:cs typeface="Arial" panose="020B0604020202020204" pitchFamily="34" charset="0"/>
                        </a:rPr>
                        <a:t>  </a:t>
                      </a:r>
                      <a:r>
                        <a:rPr lang="en-US" sz="2400" dirty="0">
                          <a:solidFill>
                            <a:srgbClr val="000000"/>
                          </a:solidFill>
                          <a:effectLst/>
                          <a:latin typeface="+mn-lt"/>
                          <a:ea typeface="Times New Roman" panose="02020603050405020304" pitchFamily="18" charset="0"/>
                          <a:cs typeface="Arial" panose="020B0604020202020204" pitchFamily="34" charset="0"/>
                        </a:rPr>
                        <a:t>          </a:t>
                      </a:r>
                      <a:endParaRPr lang="en-US" sz="24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r>
              <a:tr h="413177">
                <a:tc>
                  <a:txBody>
                    <a:bodyPr/>
                    <a:lstStyle/>
                    <a:p>
                      <a:pPr marL="0" marR="0">
                        <a:lnSpc>
                          <a:spcPct val="107000"/>
                        </a:lnSpc>
                        <a:spcBef>
                          <a:spcPts val="0"/>
                        </a:spcBef>
                        <a:spcAft>
                          <a:spcPts val="0"/>
                        </a:spcAft>
                      </a:pPr>
                      <a:r>
                        <a:rPr lang="en-US" sz="2400" dirty="0" smtClean="0">
                          <a:solidFill>
                            <a:srgbClr val="000000"/>
                          </a:solidFill>
                          <a:effectLst/>
                          <a:latin typeface="+mn-lt"/>
                          <a:ea typeface="Times New Roman" panose="02020603050405020304" pitchFamily="18" charset="0"/>
                          <a:cs typeface="Arial" panose="020B0604020202020204" pitchFamily="34" charset="0"/>
                        </a:rPr>
                        <a:t>9</a:t>
                      </a:r>
                      <a:r>
                        <a:rPr lang="en-US" sz="2400" baseline="30000" dirty="0" smtClean="0">
                          <a:solidFill>
                            <a:srgbClr val="000000"/>
                          </a:solidFill>
                          <a:effectLst/>
                          <a:latin typeface="+mn-lt"/>
                          <a:ea typeface="Times New Roman" panose="02020603050405020304" pitchFamily="18" charset="0"/>
                          <a:cs typeface="Arial" panose="020B0604020202020204" pitchFamily="34" charset="0"/>
                        </a:rPr>
                        <a:t>th</a:t>
                      </a:r>
                      <a:r>
                        <a:rPr lang="en-US" sz="2400" baseline="0" dirty="0" smtClean="0">
                          <a:solidFill>
                            <a:srgbClr val="000000"/>
                          </a:solidFill>
                          <a:effectLst/>
                          <a:latin typeface="+mn-lt"/>
                          <a:ea typeface="Times New Roman" panose="02020603050405020304" pitchFamily="18" charset="0"/>
                          <a:cs typeface="Arial" panose="020B0604020202020204" pitchFamily="34" charset="0"/>
                        </a:rPr>
                        <a:t> </a:t>
                      </a:r>
                      <a:r>
                        <a:rPr lang="en-US" sz="2400" dirty="0">
                          <a:solidFill>
                            <a:srgbClr val="000000"/>
                          </a:solidFill>
                          <a:effectLst/>
                          <a:latin typeface="+mn-lt"/>
                          <a:ea typeface="Times New Roman" panose="02020603050405020304" pitchFamily="18" charset="0"/>
                          <a:cs typeface="Arial" panose="020B0604020202020204" pitchFamily="34" charset="0"/>
                        </a:rPr>
                        <a:t>          </a:t>
                      </a:r>
                      <a:endParaRPr lang="en-US" sz="24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r>
              <a:tr h="413177">
                <a:tc>
                  <a:txBody>
                    <a:bodyPr/>
                    <a:lstStyle/>
                    <a:p>
                      <a:r>
                        <a:rPr lang="en-US" sz="2400" dirty="0" smtClean="0"/>
                        <a:t>10</a:t>
                      </a:r>
                      <a:r>
                        <a:rPr lang="en-US" sz="2400" baseline="30000" dirty="0" smtClean="0"/>
                        <a:t>th</a:t>
                      </a:r>
                      <a:r>
                        <a:rPr lang="en-US" sz="2400" dirty="0" smtClean="0"/>
                        <a:t> </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75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75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90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90</a:t>
                      </a:r>
                    </a:p>
                  </a:txBody>
                  <a:tcPr/>
                </a:tc>
              </a:tr>
            </a:tbl>
          </a:graphicData>
        </a:graphic>
      </p:graphicFrame>
    </p:spTree>
    <p:extLst>
      <p:ext uri="{BB962C8B-B14F-4D97-AF65-F5344CB8AC3E}">
        <p14:creationId xmlns:p14="http://schemas.microsoft.com/office/powerpoint/2010/main" val="3524942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B40050B-916A-41D1-B55D-6B7270855E1B}" type="slidenum">
              <a:rPr lang="en-US" smtClean="0"/>
              <a:pPr/>
              <a:t>12</a:t>
            </a:fld>
            <a:endParaRPr lang="en-US"/>
          </a:p>
        </p:txBody>
      </p:sp>
      <p:sp>
        <p:nvSpPr>
          <p:cNvPr id="7" name="Title 1"/>
          <p:cNvSpPr>
            <a:spLocks noGrp="1"/>
          </p:cNvSpPr>
          <p:nvPr>
            <p:ph type="title"/>
          </p:nvPr>
        </p:nvSpPr>
        <p:spPr>
          <a:xfrm>
            <a:off x="451416" y="0"/>
            <a:ext cx="10515600" cy="1325563"/>
          </a:xfrm>
          <a:noFill/>
        </p:spPr>
        <p:txBody>
          <a:bodyPr>
            <a:normAutofit/>
          </a:bodyPr>
          <a:lstStyle/>
          <a:p>
            <a:pPr algn="ctr"/>
            <a:r>
              <a:rPr lang="en-US" sz="3000" dirty="0" smtClean="0">
                <a:solidFill>
                  <a:srgbClr val="1F497D"/>
                </a:solidFill>
                <a:latin typeface="Arial" panose="020B0604020202020204" pitchFamily="34" charset="0"/>
                <a:cs typeface="Arial" panose="020B0604020202020204" pitchFamily="34" charset="0"/>
              </a:rPr>
              <a:t>Difference of proportion (CF% – SIP%) using SIP and Coordination function. </a:t>
            </a:r>
            <a:r>
              <a:rPr lang="en-US" sz="3000" dirty="0">
                <a:solidFill>
                  <a:srgbClr val="1F497D"/>
                </a:solidFill>
                <a:latin typeface="Arial" panose="020B0604020202020204" pitchFamily="34" charset="0"/>
                <a:cs typeface="Arial" panose="020B0604020202020204" pitchFamily="34" charset="0"/>
              </a:rPr>
              <a:t>N</a:t>
            </a:r>
            <a:r>
              <a:rPr lang="en-US" sz="3000" dirty="0" smtClean="0">
                <a:solidFill>
                  <a:srgbClr val="1F497D"/>
                </a:solidFill>
                <a:latin typeface="Arial" panose="020B0604020202020204" pitchFamily="34" charset="0"/>
                <a:cs typeface="Arial" panose="020B0604020202020204" pitchFamily="34" charset="0"/>
              </a:rPr>
              <a:t>o stratification</a:t>
            </a:r>
            <a:endParaRPr lang="en-US" sz="3000" dirty="0">
              <a:solidFill>
                <a:srgbClr val="1F497D"/>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779" y="1177158"/>
            <a:ext cx="11624442" cy="4876345"/>
          </a:xfrm>
          <a:prstGeom prst="rect">
            <a:avLst/>
          </a:prstGeom>
        </p:spPr>
      </p:pic>
    </p:spTree>
    <p:extLst>
      <p:ext uri="{BB962C8B-B14F-4D97-AF65-F5344CB8AC3E}">
        <p14:creationId xmlns:p14="http://schemas.microsoft.com/office/powerpoint/2010/main" val="301470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B40050B-916A-41D1-B55D-6B7270855E1B}" type="slidenum">
              <a:rPr lang="en-US" smtClean="0"/>
              <a:pPr/>
              <a:t>13</a:t>
            </a:fld>
            <a:endParaRPr lang="en-US"/>
          </a:p>
        </p:txBody>
      </p:sp>
      <p:sp>
        <p:nvSpPr>
          <p:cNvPr id="6" name="Title 1"/>
          <p:cNvSpPr>
            <a:spLocks noGrp="1"/>
          </p:cNvSpPr>
          <p:nvPr>
            <p:ph type="title"/>
          </p:nvPr>
        </p:nvSpPr>
        <p:spPr>
          <a:xfrm>
            <a:off x="983848" y="0"/>
            <a:ext cx="10515600" cy="1325563"/>
          </a:xfrm>
        </p:spPr>
        <p:txBody>
          <a:bodyPr>
            <a:normAutofit/>
          </a:bodyPr>
          <a:lstStyle/>
          <a:p>
            <a:pPr algn="ctr"/>
            <a:r>
              <a:rPr lang="en-US" sz="3000" dirty="0">
                <a:solidFill>
                  <a:srgbClr val="1F497D"/>
                </a:solidFill>
                <a:latin typeface="Arial" panose="020B0604020202020204" pitchFamily="34" charset="0"/>
                <a:cs typeface="Arial" panose="020B0604020202020204" pitchFamily="34" charset="0"/>
              </a:rPr>
              <a:t>Difference of proportion (CF% – SIP%) </a:t>
            </a:r>
            <a:r>
              <a:rPr lang="en-US" sz="3000" dirty="0" smtClean="0">
                <a:solidFill>
                  <a:srgbClr val="1F497D"/>
                </a:solidFill>
                <a:latin typeface="Arial" panose="020B0604020202020204" pitchFamily="34" charset="0"/>
                <a:cs typeface="Arial" panose="020B0604020202020204" pitchFamily="34" charset="0"/>
              </a:rPr>
              <a:t>using </a:t>
            </a:r>
            <a:r>
              <a:rPr lang="en-US" sz="3000" dirty="0">
                <a:solidFill>
                  <a:srgbClr val="1F497D"/>
                </a:solidFill>
                <a:latin typeface="Arial" panose="020B0604020202020204" pitchFamily="34" charset="0"/>
                <a:cs typeface="Arial" panose="020B0604020202020204" pitchFamily="34" charset="0"/>
              </a:rPr>
              <a:t>SIP and Coordination </a:t>
            </a:r>
            <a:r>
              <a:rPr lang="en-US" sz="3000" dirty="0" smtClean="0">
                <a:solidFill>
                  <a:srgbClr val="1F497D"/>
                </a:solidFill>
                <a:latin typeface="Arial" panose="020B0604020202020204" pitchFamily="34" charset="0"/>
                <a:cs typeface="Arial" panose="020B0604020202020204" pitchFamily="34" charset="0"/>
              </a:rPr>
              <a:t>function</a:t>
            </a:r>
            <a:r>
              <a:rPr lang="en-US" sz="3000" dirty="0">
                <a:solidFill>
                  <a:srgbClr val="1F497D"/>
                </a:solidFill>
                <a:latin typeface="Arial" panose="020B0604020202020204" pitchFamily="34" charset="0"/>
                <a:cs typeface="Arial" panose="020B0604020202020204" pitchFamily="34" charset="0"/>
              </a:rPr>
              <a:t>.</a:t>
            </a:r>
            <a:r>
              <a:rPr lang="en-US" sz="3000" dirty="0" smtClean="0">
                <a:solidFill>
                  <a:srgbClr val="1F497D"/>
                </a:solidFill>
                <a:latin typeface="Arial" panose="020B0604020202020204" pitchFamily="34" charset="0"/>
                <a:cs typeface="Arial" panose="020B0604020202020204" pitchFamily="34" charset="0"/>
              </a:rPr>
              <a:t> </a:t>
            </a:r>
            <a:r>
              <a:rPr lang="en-US" altLang="zh-CN" sz="3000" dirty="0" smtClean="0">
                <a:solidFill>
                  <a:srgbClr val="1F497D"/>
                </a:solidFill>
                <a:latin typeface="Arial" panose="020B0604020202020204" pitchFamily="34" charset="0"/>
                <a:cs typeface="Arial" panose="020B0604020202020204" pitchFamily="34" charset="0"/>
              </a:rPr>
              <a:t>One way stratification by size</a:t>
            </a:r>
            <a:endParaRPr lang="en-US" sz="3000" dirty="0">
              <a:solidFill>
                <a:srgbClr val="1F497D"/>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16" y="1128364"/>
            <a:ext cx="11222861" cy="4873752"/>
          </a:xfrm>
          <a:prstGeom prst="rect">
            <a:avLst/>
          </a:prstGeom>
        </p:spPr>
      </p:pic>
    </p:spTree>
    <p:extLst>
      <p:ext uri="{BB962C8B-B14F-4D97-AF65-F5344CB8AC3E}">
        <p14:creationId xmlns:p14="http://schemas.microsoft.com/office/powerpoint/2010/main" val="2341856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B40050B-916A-41D1-B55D-6B7270855E1B}" type="slidenum">
              <a:rPr lang="en-US" smtClean="0"/>
              <a:pPr/>
              <a:t>14</a:t>
            </a:fld>
            <a:endParaRPr lang="en-US"/>
          </a:p>
        </p:txBody>
      </p:sp>
      <p:sp>
        <p:nvSpPr>
          <p:cNvPr id="6" name="Title 1"/>
          <p:cNvSpPr>
            <a:spLocks noGrp="1"/>
          </p:cNvSpPr>
          <p:nvPr>
            <p:ph type="title"/>
          </p:nvPr>
        </p:nvSpPr>
        <p:spPr>
          <a:xfrm>
            <a:off x="671331" y="0"/>
            <a:ext cx="10515600" cy="1325563"/>
          </a:xfrm>
        </p:spPr>
        <p:txBody>
          <a:bodyPr>
            <a:normAutofit/>
          </a:bodyPr>
          <a:lstStyle/>
          <a:p>
            <a:pPr algn="ctr"/>
            <a:r>
              <a:rPr lang="en-US" sz="3000" dirty="0">
                <a:solidFill>
                  <a:srgbClr val="1F497D"/>
                </a:solidFill>
                <a:latin typeface="Arial" panose="020B0604020202020204" pitchFamily="34" charset="0"/>
                <a:cs typeface="Arial" panose="020B0604020202020204" pitchFamily="34" charset="0"/>
              </a:rPr>
              <a:t>Difference of proportion (CF% – SIP%) using SIP and Coordination function. </a:t>
            </a:r>
            <a:r>
              <a:rPr lang="en-US" altLang="zh-CN" sz="3000" dirty="0" smtClean="0">
                <a:solidFill>
                  <a:srgbClr val="1F497D"/>
                </a:solidFill>
                <a:latin typeface="Arial" panose="020B0604020202020204" pitchFamily="34" charset="0"/>
                <a:cs typeface="Arial" panose="020B0604020202020204" pitchFamily="34" charset="0"/>
              </a:rPr>
              <a:t>Two-way </a:t>
            </a:r>
            <a:r>
              <a:rPr lang="en-US" altLang="zh-CN" sz="3000" dirty="0">
                <a:solidFill>
                  <a:srgbClr val="1F497D"/>
                </a:solidFill>
                <a:latin typeface="Arial" panose="020B0604020202020204" pitchFamily="34" charset="0"/>
                <a:cs typeface="Arial" panose="020B0604020202020204" pitchFamily="34" charset="0"/>
              </a:rPr>
              <a:t>stratification by </a:t>
            </a:r>
            <a:r>
              <a:rPr lang="en-US" altLang="zh-CN" sz="3000" dirty="0" smtClean="0">
                <a:solidFill>
                  <a:srgbClr val="1F497D"/>
                </a:solidFill>
                <a:latin typeface="Arial" panose="020B0604020202020204" pitchFamily="34" charset="0"/>
                <a:cs typeface="Arial" panose="020B0604020202020204" pitchFamily="34" charset="0"/>
              </a:rPr>
              <a:t>size and type</a:t>
            </a:r>
            <a:endParaRPr lang="en-US" sz="3000" dirty="0">
              <a:solidFill>
                <a:srgbClr val="1F497D"/>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59" y="1177158"/>
            <a:ext cx="11477295" cy="4876345"/>
          </a:xfrm>
          <a:prstGeom prst="rect">
            <a:avLst/>
          </a:prstGeom>
        </p:spPr>
      </p:pic>
    </p:spTree>
    <p:extLst>
      <p:ext uri="{BB962C8B-B14F-4D97-AF65-F5344CB8AC3E}">
        <p14:creationId xmlns:p14="http://schemas.microsoft.com/office/powerpoint/2010/main" val="2341856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740" y="-270593"/>
            <a:ext cx="10515600" cy="1446250"/>
          </a:xfrm>
        </p:spPr>
        <p:txBody>
          <a:bodyPr>
            <a:normAutofit/>
          </a:bodyPr>
          <a:lstStyle/>
          <a:p>
            <a:pPr algn="ctr"/>
            <a:r>
              <a:rPr lang="en-US" sz="3200" dirty="0" smtClean="0">
                <a:solidFill>
                  <a:srgbClr val="1F497D"/>
                </a:solidFill>
                <a:latin typeface="Arial" panose="020B0604020202020204" pitchFamily="34" charset="0"/>
                <a:cs typeface="Arial" panose="020B0604020202020204" pitchFamily="34" charset="0"/>
              </a:rPr>
              <a:t>Summary</a:t>
            </a:r>
            <a:endParaRPr lang="en-US" sz="3200" dirty="0">
              <a:solidFill>
                <a:srgbClr val="1F497D"/>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50506" y="998494"/>
            <a:ext cx="11374016" cy="4360586"/>
          </a:xfrm>
        </p:spPr>
        <p:txBody>
          <a:bodyPr>
            <a:noAutofit/>
          </a:bodyPr>
          <a:lstStyle/>
          <a:p>
            <a:r>
              <a:rPr lang="en-US" sz="2200" dirty="0">
                <a:latin typeface="Arail"/>
              </a:rPr>
              <a:t>Third study</a:t>
            </a:r>
          </a:p>
          <a:p>
            <a:pPr lvl="1"/>
            <a:r>
              <a:rPr lang="en-US" altLang="zh-CN" sz="2200" dirty="0">
                <a:latin typeface="Arail"/>
                <a:cs typeface="Arial" panose="020B0604020202020204" pitchFamily="34" charset="0"/>
              </a:rPr>
              <a:t>Sampling rate varies for 10 scenarios and for </a:t>
            </a:r>
            <a:r>
              <a:rPr lang="en-US" altLang="zh-CN" sz="2200" dirty="0" smtClean="0">
                <a:latin typeface="Arail"/>
                <a:cs typeface="Arial" panose="020B0604020202020204" pitchFamily="34" charset="0"/>
              </a:rPr>
              <a:t>three different </a:t>
            </a:r>
            <a:r>
              <a:rPr lang="en-US" altLang="zh-CN" sz="2200" dirty="0">
                <a:latin typeface="Arail"/>
                <a:cs typeface="Arial" panose="020B0604020202020204" pitchFamily="34" charset="0"/>
              </a:rPr>
              <a:t>sampling </a:t>
            </a:r>
            <a:r>
              <a:rPr lang="en-US" altLang="zh-CN" sz="2200" dirty="0" smtClean="0">
                <a:latin typeface="Arail"/>
                <a:cs typeface="Arial" panose="020B0604020202020204" pitchFamily="34" charset="0"/>
              </a:rPr>
              <a:t>schemes</a:t>
            </a:r>
            <a:endParaRPr lang="en-US" altLang="zh-CN" sz="2200" dirty="0">
              <a:latin typeface="Arail"/>
              <a:cs typeface="Arial" panose="020B0604020202020204" pitchFamily="34" charset="0"/>
            </a:endParaRPr>
          </a:p>
          <a:p>
            <a:pPr lvl="1"/>
            <a:r>
              <a:rPr lang="en-US" altLang="zh-CN" sz="2200" dirty="0">
                <a:latin typeface="Arail"/>
              </a:rPr>
              <a:t>With no stratification:  Coordination function led to </a:t>
            </a:r>
            <a:r>
              <a:rPr lang="en-US" altLang="zh-CN" sz="2200" dirty="0" smtClean="0">
                <a:latin typeface="Arail"/>
              </a:rPr>
              <a:t>higher respondent </a:t>
            </a:r>
            <a:r>
              <a:rPr lang="en-US" altLang="zh-CN" sz="2200" dirty="0">
                <a:latin typeface="Arail"/>
              </a:rPr>
              <a:t>burden compared to SIP</a:t>
            </a:r>
          </a:p>
          <a:p>
            <a:pPr lvl="1"/>
            <a:r>
              <a:rPr lang="en-US" altLang="zh-CN" sz="2200" dirty="0">
                <a:latin typeface="Arail"/>
              </a:rPr>
              <a:t>With 1-way and 2-ways stratification: Coordination function led to reduced respondent burden compared to </a:t>
            </a:r>
            <a:r>
              <a:rPr lang="en-US" altLang="zh-CN" sz="2200" dirty="0" smtClean="0">
                <a:latin typeface="Arail"/>
              </a:rPr>
              <a:t>SIP</a:t>
            </a:r>
            <a:endParaRPr lang="en-US" sz="2400" dirty="0" smtClean="0">
              <a:latin typeface="Arail"/>
            </a:endParaRPr>
          </a:p>
          <a:p>
            <a:r>
              <a:rPr lang="en-US" sz="2400" dirty="0" smtClean="0">
                <a:latin typeface="Arail"/>
              </a:rPr>
              <a:t>As </a:t>
            </a:r>
            <a:r>
              <a:rPr lang="en-US" sz="2400" dirty="0">
                <a:latin typeface="Arail"/>
              </a:rPr>
              <a:t>sampling rate increases, respondent burden over multiple samples </a:t>
            </a:r>
            <a:r>
              <a:rPr lang="en-US" sz="2400" dirty="0" smtClean="0">
                <a:latin typeface="Arail"/>
              </a:rPr>
              <a:t>increases</a:t>
            </a:r>
            <a:endParaRPr lang="en-US" sz="2400" dirty="0" smtClean="0">
              <a:latin typeface="Arail"/>
            </a:endParaRPr>
          </a:p>
          <a:p>
            <a:r>
              <a:rPr lang="en-US" sz="2400" dirty="0" smtClean="0">
                <a:latin typeface="Arail"/>
              </a:rPr>
              <a:t>Coordination </a:t>
            </a:r>
            <a:r>
              <a:rPr lang="en-US" sz="2400" dirty="0">
                <a:latin typeface="Arail"/>
              </a:rPr>
              <a:t>function is more effective at reducing respondent burden </a:t>
            </a:r>
            <a:r>
              <a:rPr lang="en-US" sz="2400" dirty="0" smtClean="0">
                <a:latin typeface="Arail"/>
              </a:rPr>
              <a:t>among stratified samples, as </a:t>
            </a:r>
            <a:r>
              <a:rPr lang="en-US" sz="2400" dirty="0">
                <a:latin typeface="Arail"/>
              </a:rPr>
              <a:t>sampling rate </a:t>
            </a:r>
            <a:r>
              <a:rPr lang="en-US" sz="2400" dirty="0" smtClean="0">
                <a:latin typeface="Arail"/>
              </a:rPr>
              <a:t>increases</a:t>
            </a:r>
          </a:p>
          <a:p>
            <a:r>
              <a:rPr lang="en-US" sz="2400" dirty="0" smtClean="0">
                <a:latin typeface="Arail"/>
              </a:rPr>
              <a:t>We have to think about when to use coordination function</a:t>
            </a:r>
            <a:endParaRPr lang="en-US" sz="2400" dirty="0" smtClean="0">
              <a:latin typeface="Arail"/>
            </a:endParaRPr>
          </a:p>
          <a:p>
            <a:r>
              <a:rPr lang="en-US" sz="2400" dirty="0">
                <a:latin typeface="Arail"/>
              </a:rPr>
              <a:t>This work is preliminary—more studies are needed</a:t>
            </a:r>
            <a:endParaRPr lang="en-US" sz="2400" dirty="0">
              <a:latin typeface="Arail"/>
            </a:endParaRPr>
          </a:p>
        </p:txBody>
      </p:sp>
      <p:sp>
        <p:nvSpPr>
          <p:cNvPr id="4" name="Slide Number Placeholder 3"/>
          <p:cNvSpPr>
            <a:spLocks noGrp="1"/>
          </p:cNvSpPr>
          <p:nvPr>
            <p:ph type="sldNum" sz="quarter" idx="12"/>
          </p:nvPr>
        </p:nvSpPr>
        <p:spPr/>
        <p:txBody>
          <a:bodyPr/>
          <a:lstStyle/>
          <a:p>
            <a:fld id="{5B40050B-916A-41D1-B55D-6B7270855E1B}" type="slidenum">
              <a:rPr lang="en-US" smtClean="0"/>
              <a:pPr/>
              <a:t>15</a:t>
            </a:fld>
            <a:endParaRPr lang="en-US"/>
          </a:p>
        </p:txBody>
      </p:sp>
      <p:grpSp>
        <p:nvGrpSpPr>
          <p:cNvPr id="6" name="Group 6"/>
          <p:cNvGrpSpPr/>
          <p:nvPr/>
        </p:nvGrpSpPr>
        <p:grpSpPr>
          <a:xfrm>
            <a:off x="0" y="6116313"/>
            <a:ext cx="12060909" cy="695034"/>
            <a:chOff x="-1" y="-1"/>
            <a:chExt cx="12060909" cy="695034"/>
          </a:xfrm>
        </p:grpSpPr>
        <p:sp>
          <p:nvSpPr>
            <p:cNvPr id="8" name="Right Triangle 7"/>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11" name="Right Triangle 10"/>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10536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pPr algn="ctr"/>
            <a:r>
              <a:rPr lang="en-US" sz="3200" dirty="0" smtClean="0">
                <a:solidFill>
                  <a:srgbClr val="1F497D"/>
                </a:solidFill>
                <a:latin typeface="Arial" panose="020B0604020202020204" pitchFamily="34" charset="0"/>
                <a:cs typeface="Arial" panose="020B0604020202020204" pitchFamily="34" charset="0"/>
              </a:rPr>
              <a:t>Acknowledgements</a:t>
            </a:r>
            <a:endParaRPr lang="en-US" sz="3200" dirty="0">
              <a:solidFill>
                <a:srgbClr val="1F497D"/>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200" dirty="0" smtClean="0">
                <a:latin typeface="Arial" panose="020B0604020202020204" pitchFamily="34" charset="0"/>
                <a:cs typeface="Arial" panose="020B0604020202020204" pitchFamily="34" charset="0"/>
              </a:rPr>
              <a:t>This work has been done under Strategic Optimization Sample Selection Team of Response Rate Research Team at USDA-NASS</a:t>
            </a: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smtClean="0">
              <a:latin typeface="Arial" panose="020B0604020202020204" pitchFamily="34" charset="0"/>
              <a:cs typeface="Arial" panose="020B0604020202020204" pitchFamily="34" charset="0"/>
            </a:endParaRPr>
          </a:p>
          <a:p>
            <a:pPr marL="0" indent="0">
              <a:buNone/>
            </a:pPr>
            <a:r>
              <a:rPr lang="en-US" sz="2200" u="sng" dirty="0" smtClean="0">
                <a:latin typeface="Arial" panose="020B0604020202020204" pitchFamily="34" charset="0"/>
                <a:cs typeface="Arial" panose="020B0604020202020204" pitchFamily="34" charset="0"/>
              </a:rPr>
              <a:t>Team members</a:t>
            </a:r>
            <a:r>
              <a:rPr lang="en-US" sz="2200" dirty="0" smtClean="0">
                <a:latin typeface="Arial" panose="020B0604020202020204" pitchFamily="34" charset="0"/>
                <a:cs typeface="Arial" panose="020B0604020202020204" pitchFamily="34" charset="0"/>
              </a:rPr>
              <a:t>: Wendy Barboza, </a:t>
            </a:r>
            <a:r>
              <a:rPr lang="en-US" sz="2200" dirty="0">
                <a:latin typeface="Arial" panose="020B0604020202020204" pitchFamily="34" charset="0"/>
                <a:cs typeface="Arial" panose="020B0604020202020204" pitchFamily="34" charset="0"/>
              </a:rPr>
              <a:t>Franklin </a:t>
            </a:r>
            <a:r>
              <a:rPr lang="en-US" sz="2200" dirty="0" smtClean="0">
                <a:latin typeface="Arial" panose="020B0604020202020204" pitchFamily="34" charset="0"/>
                <a:cs typeface="Arial" panose="020B0604020202020204" pitchFamily="34" charset="0"/>
              </a:rPr>
              <a:t>Duan, Jonathan Lisic, </a:t>
            </a:r>
            <a:r>
              <a:rPr lang="en-US" sz="2200" dirty="0">
                <a:latin typeface="Arial" panose="020B0604020202020204" pitchFamily="34" charset="0"/>
                <a:cs typeface="Arial" panose="020B0604020202020204" pitchFamily="34" charset="0"/>
              </a:rPr>
              <a:t>Brian </a:t>
            </a:r>
            <a:r>
              <a:rPr lang="en-US" sz="2200" dirty="0" smtClean="0">
                <a:latin typeface="Arial" panose="020B0604020202020204" pitchFamily="34" charset="0"/>
                <a:cs typeface="Arial" panose="020B0604020202020204" pitchFamily="34" charset="0"/>
              </a:rPr>
              <a:t>Richards, </a:t>
            </a:r>
            <a:r>
              <a:rPr lang="en-US" sz="2200" dirty="0">
                <a:latin typeface="Arial" panose="020B0604020202020204" pitchFamily="34" charset="0"/>
                <a:cs typeface="Arial" panose="020B0604020202020204" pitchFamily="34" charset="0"/>
              </a:rPr>
              <a:t>Shareefah </a:t>
            </a:r>
            <a:r>
              <a:rPr lang="en-US" sz="2200" dirty="0" smtClean="0">
                <a:latin typeface="Arial" panose="020B0604020202020204" pitchFamily="34" charset="0"/>
                <a:cs typeface="Arial" panose="020B0604020202020204" pitchFamily="34" charset="0"/>
              </a:rPr>
              <a:t>Williams, </a:t>
            </a:r>
            <a:r>
              <a:rPr lang="en-US" sz="2200" dirty="0">
                <a:latin typeface="Arial" panose="020B0604020202020204" pitchFamily="34" charset="0"/>
                <a:cs typeface="Arial" panose="020B0604020202020204" pitchFamily="34" charset="0"/>
              </a:rPr>
              <a:t>Valbona </a:t>
            </a:r>
            <a:r>
              <a:rPr lang="en-US" sz="2200" dirty="0" smtClean="0">
                <a:latin typeface="Arial" panose="020B0604020202020204" pitchFamily="34" charset="0"/>
                <a:cs typeface="Arial" panose="020B0604020202020204" pitchFamily="34" charset="0"/>
              </a:rPr>
              <a:t>Bejleri, </a:t>
            </a:r>
            <a:r>
              <a:rPr lang="en-US" sz="2200" dirty="0">
                <a:latin typeface="Arial" panose="020B0604020202020204" pitchFamily="34" charset="0"/>
                <a:cs typeface="Arial" panose="020B0604020202020204" pitchFamily="34" charset="0"/>
              </a:rPr>
              <a:t>Yijun </a:t>
            </a:r>
            <a:r>
              <a:rPr lang="en-US" sz="2200" dirty="0" smtClean="0">
                <a:latin typeface="Arial" panose="020B0604020202020204" pitchFamily="34" charset="0"/>
                <a:cs typeface="Arial" panose="020B0604020202020204" pitchFamily="34" charset="0"/>
              </a:rPr>
              <a:t>Wei</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Nathan Cruze helped us with the graph</a:t>
            </a:r>
          </a:p>
          <a:p>
            <a:pPr marL="0" indent="0">
              <a:buNone/>
            </a:pPr>
            <a:endParaRPr lang="en-US" sz="2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B40050B-916A-41D1-B55D-6B7270855E1B}" type="slidenum">
              <a:rPr lang="en-US" smtClean="0"/>
              <a:pPr/>
              <a:t>16</a:t>
            </a:fld>
            <a:endParaRPr lang="en-US"/>
          </a:p>
        </p:txBody>
      </p:sp>
      <p:grpSp>
        <p:nvGrpSpPr>
          <p:cNvPr id="7" name="Group 6"/>
          <p:cNvGrpSpPr/>
          <p:nvPr/>
        </p:nvGrpSpPr>
        <p:grpSpPr>
          <a:xfrm>
            <a:off x="0" y="6116313"/>
            <a:ext cx="12060909" cy="695034"/>
            <a:chOff x="-1" y="-1"/>
            <a:chExt cx="12060909" cy="695034"/>
          </a:xfrm>
        </p:grpSpPr>
        <p:sp>
          <p:nvSpPr>
            <p:cNvPr id="8" name="Right Triangle 7"/>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11" name="Right Triangle 10"/>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93499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54644" y="0"/>
            <a:ext cx="10515600" cy="1325563"/>
          </a:xfrm>
        </p:spPr>
        <p:txBody>
          <a:bodyPr>
            <a:normAutofit/>
          </a:bodyPr>
          <a:lstStyle/>
          <a:p>
            <a:pPr algn="ctr"/>
            <a:r>
              <a:rPr lang="en-US" sz="3200" dirty="0" smtClean="0">
                <a:solidFill>
                  <a:srgbClr val="1F497D"/>
                </a:solidFill>
                <a:latin typeface="Arial"/>
                <a:cs typeface="Arial"/>
              </a:rPr>
              <a:t>References     </a:t>
            </a:r>
            <a:endParaRPr lang="en-US" sz="3200" dirty="0">
              <a:solidFill>
                <a:srgbClr val="1F497D"/>
              </a:solidFill>
              <a:latin typeface="Arial"/>
              <a:cs typeface="Arial"/>
            </a:endParaRPr>
          </a:p>
        </p:txBody>
      </p:sp>
      <p:sp>
        <p:nvSpPr>
          <p:cNvPr id="3075" name="Rectangle 3"/>
          <p:cNvSpPr>
            <a:spLocks noGrp="1" noChangeArrowheads="1"/>
          </p:cNvSpPr>
          <p:nvPr>
            <p:ph type="body" idx="1"/>
          </p:nvPr>
        </p:nvSpPr>
        <p:spPr>
          <a:xfrm>
            <a:off x="1562029" y="1056396"/>
            <a:ext cx="8838342" cy="4970077"/>
          </a:xfrm>
        </p:spPr>
        <p:txBody>
          <a:bodyPr>
            <a:noAutofit/>
          </a:bodyPr>
          <a:lstStyle/>
          <a:p>
            <a:pPr marL="0" indent="0">
              <a:buNone/>
            </a:pPr>
            <a:r>
              <a:rPr lang="en-US" sz="2000" dirty="0" err="1"/>
              <a:t>Berzofsky</a:t>
            </a:r>
            <a:r>
              <a:rPr lang="en-US" sz="2000" dirty="0"/>
              <a:t>, M. E., Welch. B. L., Williams, R. L., and </a:t>
            </a:r>
            <a:r>
              <a:rPr lang="en-US" sz="2000" dirty="0" err="1"/>
              <a:t>Biemer</a:t>
            </a:r>
            <a:r>
              <a:rPr lang="en-US" sz="2000" dirty="0"/>
              <a:t>, P. 2008. </a:t>
            </a:r>
            <a:r>
              <a:rPr lang="en-US" sz="2000" i="1" dirty="0"/>
              <a:t>Using a model-aided sampling paradigm instead of a traditional sampling paradigm in a nationally representative establishment survey.</a:t>
            </a:r>
            <a:r>
              <a:rPr lang="en-US" sz="2000" dirty="0"/>
              <a:t> Research Triangle Park, NC: RTI Press</a:t>
            </a:r>
            <a:r>
              <a:rPr lang="en-US" sz="2000" dirty="0" smtClean="0"/>
              <a:t>.</a:t>
            </a:r>
          </a:p>
          <a:p>
            <a:pPr marL="0" indent="0">
              <a:buNone/>
            </a:pPr>
            <a:r>
              <a:rPr lang="en-US" sz="2000" dirty="0" err="1" smtClean="0"/>
              <a:t>Berzofsky</a:t>
            </a:r>
            <a:r>
              <a:rPr lang="en-US" sz="2000" dirty="0"/>
              <a:t>, M. E., </a:t>
            </a:r>
            <a:r>
              <a:rPr lang="en-US" sz="2000" dirty="0" err="1"/>
              <a:t>McRitchie</a:t>
            </a:r>
            <a:r>
              <a:rPr lang="en-US" sz="2000" dirty="0"/>
              <a:t>, </a:t>
            </a:r>
            <a:r>
              <a:rPr lang="en-US" sz="2000" dirty="0" err="1"/>
              <a:t>Brendle</a:t>
            </a:r>
            <a:r>
              <a:rPr lang="en-US" sz="2000" dirty="0"/>
              <a:t>, M. B. (2012). Model-aided sampling: An empirical review. (2012).  In proceedings of the Fourth International Conference on Establishment Surveys, </a:t>
            </a:r>
            <a:r>
              <a:rPr lang="en-US" sz="2000" dirty="0" smtClean="0"/>
              <a:t>2012</a:t>
            </a:r>
          </a:p>
          <a:p>
            <a:pPr marL="0" indent="0">
              <a:buNone/>
            </a:pPr>
            <a:r>
              <a:rPr lang="en-US" sz="2000" dirty="0"/>
              <a:t>Brewer, K. R. W., L. J. Early, and Muhammad </a:t>
            </a:r>
            <a:r>
              <a:rPr lang="en-US" sz="2000" dirty="0" err="1"/>
              <a:t>Hanif</a:t>
            </a:r>
            <a:r>
              <a:rPr lang="en-US" sz="2000" dirty="0"/>
              <a:t>. "Poisson, modified Poisson and collocated sampling." Journal of Statistical Planning and Inference 10.1 (1984): 15-30</a:t>
            </a:r>
            <a:r>
              <a:rPr lang="en-US" sz="2000" dirty="0" smtClean="0"/>
              <a:t>.</a:t>
            </a:r>
            <a:endParaRPr lang="en-US" sz="2000" dirty="0"/>
          </a:p>
          <a:p>
            <a:pPr marL="0" indent="0">
              <a:buNone/>
            </a:pPr>
            <a:r>
              <a:rPr lang="en-US" sz="2000" dirty="0"/>
              <a:t>Deville, J.-C. (1991). A theory of quota surveys. Survey Methodology, 17, 163-181.</a:t>
            </a:r>
          </a:p>
          <a:p>
            <a:pPr marL="0" indent="0">
              <a:buNone/>
            </a:pPr>
            <a:r>
              <a:rPr lang="en-US" sz="2000" dirty="0"/>
              <a:t>Ernst, L. R., and </a:t>
            </a:r>
            <a:r>
              <a:rPr lang="en-US" sz="2000" dirty="0" err="1"/>
              <a:t>Casady</a:t>
            </a:r>
            <a:r>
              <a:rPr lang="en-US" sz="2000" dirty="0"/>
              <a:t>, R. J.. (2000). Permanent and collocated random number sampling and the coverage of births and deaths. </a:t>
            </a:r>
            <a:r>
              <a:rPr lang="en-US" sz="2000" i="1" dirty="0"/>
              <a:t>Journal of Official Statistics</a:t>
            </a:r>
            <a:r>
              <a:rPr lang="en-US" sz="2000" dirty="0"/>
              <a:t> 16.3: 211</a:t>
            </a:r>
          </a:p>
          <a:p>
            <a:pPr marL="0" indent="0">
              <a:buNone/>
            </a:pPr>
            <a:r>
              <a:rPr lang="en-US" sz="2000" dirty="0" err="1"/>
              <a:t>Guggemos</a:t>
            </a:r>
            <a:r>
              <a:rPr lang="en-US" sz="2000" dirty="0"/>
              <a:t>, Fabien, and Olivier </a:t>
            </a:r>
            <a:r>
              <a:rPr lang="en-US" sz="2000" dirty="0" err="1"/>
              <a:t>Sautory</a:t>
            </a:r>
            <a:r>
              <a:rPr lang="en-US" sz="2000" dirty="0"/>
              <a:t> (2012). "Sampling coordination of business surveys conducted by </a:t>
            </a:r>
            <a:r>
              <a:rPr lang="en-US" sz="2000" dirty="0" err="1"/>
              <a:t>Insee</a:t>
            </a:r>
            <a:r>
              <a:rPr lang="en-US" sz="2000" dirty="0"/>
              <a:t>." In proceedings of the Fourth International Conference of Establishment Surveys</a:t>
            </a:r>
            <a:r>
              <a:rPr lang="en-US" sz="2000" dirty="0" smtClean="0"/>
              <a:t>.</a:t>
            </a:r>
            <a:endParaRPr lang="en-US" sz="2000" dirty="0"/>
          </a:p>
        </p:txBody>
      </p:sp>
      <p:sp>
        <p:nvSpPr>
          <p:cNvPr id="2" name="Slide Number Placeholder 1"/>
          <p:cNvSpPr>
            <a:spLocks noGrp="1"/>
          </p:cNvSpPr>
          <p:nvPr>
            <p:ph type="sldNum" sz="quarter" idx="12"/>
          </p:nvPr>
        </p:nvSpPr>
        <p:spPr/>
        <p:txBody>
          <a:bodyPr/>
          <a:lstStyle/>
          <a:p>
            <a:fld id="{6DECD7F1-806A-8D4D-9F7D-51D0D8F4C32B}" type="slidenum">
              <a:rPr lang="en-US" smtClean="0"/>
              <a:pPr/>
              <a:t>17</a:t>
            </a:fld>
            <a:endParaRPr lang="en-US" dirty="0"/>
          </a:p>
        </p:txBody>
      </p:sp>
      <p:grpSp>
        <p:nvGrpSpPr>
          <p:cNvPr id="7" name="Group 6"/>
          <p:cNvGrpSpPr/>
          <p:nvPr/>
        </p:nvGrpSpPr>
        <p:grpSpPr>
          <a:xfrm>
            <a:off x="0" y="6116313"/>
            <a:ext cx="12060909" cy="695034"/>
            <a:chOff x="-1" y="-1"/>
            <a:chExt cx="12060909" cy="695034"/>
          </a:xfrm>
        </p:grpSpPr>
        <p:sp>
          <p:nvSpPr>
            <p:cNvPr id="8" name="Right Triangle 7"/>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11" name="Right Triangle 10"/>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39948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54644" y="0"/>
            <a:ext cx="10515600" cy="1325563"/>
          </a:xfrm>
        </p:spPr>
        <p:txBody>
          <a:bodyPr>
            <a:normAutofit/>
          </a:bodyPr>
          <a:lstStyle/>
          <a:p>
            <a:pPr algn="ctr"/>
            <a:r>
              <a:rPr lang="en-US" sz="3200" dirty="0" smtClean="0">
                <a:solidFill>
                  <a:srgbClr val="1F497D"/>
                </a:solidFill>
                <a:latin typeface="Arial"/>
                <a:cs typeface="Arial"/>
              </a:rPr>
              <a:t>References     </a:t>
            </a:r>
            <a:endParaRPr lang="en-US" sz="3200" dirty="0">
              <a:solidFill>
                <a:srgbClr val="1F497D"/>
              </a:solidFill>
              <a:latin typeface="Arial"/>
              <a:cs typeface="Arial"/>
            </a:endParaRPr>
          </a:p>
        </p:txBody>
      </p:sp>
      <p:sp>
        <p:nvSpPr>
          <p:cNvPr id="3075" name="Rectangle 3"/>
          <p:cNvSpPr>
            <a:spLocks noGrp="1" noChangeArrowheads="1"/>
          </p:cNvSpPr>
          <p:nvPr>
            <p:ph type="body" idx="1"/>
          </p:nvPr>
        </p:nvSpPr>
        <p:spPr>
          <a:xfrm>
            <a:off x="1562029" y="1056396"/>
            <a:ext cx="8838342" cy="4970077"/>
          </a:xfrm>
        </p:spPr>
        <p:txBody>
          <a:bodyPr>
            <a:noAutofit/>
          </a:bodyPr>
          <a:lstStyle/>
          <a:p>
            <a:pPr marL="0" indent="0">
              <a:buNone/>
            </a:pPr>
            <a:r>
              <a:rPr lang="en-US" sz="2000" dirty="0" smtClean="0"/>
              <a:t>King</a:t>
            </a:r>
            <a:r>
              <a:rPr lang="en-US" sz="2000" dirty="0"/>
              <a:t>, B. (1985). Surveys combining probability and quota methods of sampling. Journal of the American Statistical Association, 80(392), 890-896.</a:t>
            </a:r>
          </a:p>
          <a:p>
            <a:pPr marL="0" indent="0">
              <a:buNone/>
            </a:pPr>
            <a:r>
              <a:rPr lang="en-US" sz="2000" dirty="0" err="1"/>
              <a:t>Ohlsson</a:t>
            </a:r>
            <a:r>
              <a:rPr lang="en-US" sz="2000" dirty="0"/>
              <a:t>, E. (1992). SAMU, The system for Co-ordination of Samples from the Business Register at Statistics Sweden. </a:t>
            </a:r>
            <a:r>
              <a:rPr lang="en-US" sz="2000" dirty="0" smtClean="0"/>
              <a:t>18</a:t>
            </a:r>
          </a:p>
          <a:p>
            <a:pPr marL="0" indent="0">
              <a:buNone/>
            </a:pPr>
            <a:r>
              <a:rPr lang="en-US" sz="2000" dirty="0" err="1"/>
              <a:t>Rosén</a:t>
            </a:r>
            <a:r>
              <a:rPr lang="en-US" sz="2000" dirty="0"/>
              <a:t>, B. (1997). On sampling with probability proportional to size. </a:t>
            </a:r>
            <a:r>
              <a:rPr lang="en-US" sz="2000" i="1" dirty="0"/>
              <a:t>Journal of Statistical Planning and Inference</a:t>
            </a:r>
            <a:r>
              <a:rPr lang="en-US" sz="2000" dirty="0"/>
              <a:t>, </a:t>
            </a:r>
            <a:r>
              <a:rPr lang="en-US" sz="2000" i="1" dirty="0"/>
              <a:t>62</a:t>
            </a:r>
            <a:r>
              <a:rPr lang="en-US" sz="2000" dirty="0"/>
              <a:t>(2), 159-191</a:t>
            </a:r>
            <a:r>
              <a:rPr lang="en-US" sz="2000" dirty="0" smtClean="0"/>
              <a:t>.</a:t>
            </a:r>
            <a:endParaRPr lang="en-US" sz="2000" dirty="0"/>
          </a:p>
          <a:p>
            <a:pPr marL="0" indent="0">
              <a:buNone/>
            </a:pPr>
            <a:r>
              <a:rPr lang="en-US" sz="2000" dirty="0" err="1"/>
              <a:t>Sarndal</a:t>
            </a:r>
            <a:r>
              <a:rPr lang="en-US" sz="2000" dirty="0"/>
              <a:t>, C., </a:t>
            </a:r>
            <a:r>
              <a:rPr lang="en-US" sz="2000" dirty="0" err="1"/>
              <a:t>Swensson</a:t>
            </a:r>
            <a:r>
              <a:rPr lang="en-US" sz="2000" dirty="0"/>
              <a:t>, B. and </a:t>
            </a:r>
            <a:r>
              <a:rPr lang="en-US" sz="2000" dirty="0" err="1"/>
              <a:t>Wretman</a:t>
            </a:r>
            <a:r>
              <a:rPr lang="en-US" sz="2000" dirty="0"/>
              <a:t>, J. (1992). Model Assisted Survey Sampling. </a:t>
            </a:r>
            <a:r>
              <a:rPr lang="en-US" sz="2000" dirty="0" smtClean="0"/>
              <a:t>Springer-</a:t>
            </a:r>
            <a:r>
              <a:rPr lang="en-US" sz="2000" dirty="0" err="1" smtClean="0"/>
              <a:t>Verlag</a:t>
            </a:r>
            <a:endParaRPr lang="en-US" sz="2000" dirty="0" smtClean="0"/>
          </a:p>
          <a:p>
            <a:pPr marL="0" indent="0">
              <a:buNone/>
            </a:pPr>
            <a:r>
              <a:rPr lang="en-US" sz="2000" dirty="0" smtClean="0"/>
              <a:t>Smith</a:t>
            </a:r>
            <a:r>
              <a:rPr lang="en-US" sz="2000" dirty="0"/>
              <a:t>, T. M. F. (1983). On the validity of inference from non-random samples. Journal of the Royal Statistical Society: Series A., Pt. 4, 146, 394-403</a:t>
            </a:r>
          </a:p>
          <a:p>
            <a:pPr marL="0" indent="0">
              <a:buNone/>
            </a:pPr>
            <a:r>
              <a:rPr lang="en-US" sz="2000" dirty="0"/>
              <a:t>Stephenson, C. B. (1979). Probability sampling with quotas: An experiment. </a:t>
            </a:r>
            <a:r>
              <a:rPr lang="en-US" sz="2000" i="1" dirty="0"/>
              <a:t>Public Opinion Quarterly</a:t>
            </a:r>
            <a:r>
              <a:rPr lang="en-US" sz="2000" dirty="0"/>
              <a:t>, </a:t>
            </a:r>
            <a:r>
              <a:rPr lang="en-US" sz="2000" i="1" dirty="0"/>
              <a:t>43</a:t>
            </a:r>
            <a:r>
              <a:rPr lang="en-US" sz="2000" dirty="0"/>
              <a:t>(4), 477-496.</a:t>
            </a:r>
          </a:p>
        </p:txBody>
      </p:sp>
      <p:sp>
        <p:nvSpPr>
          <p:cNvPr id="2" name="Slide Number Placeholder 1"/>
          <p:cNvSpPr>
            <a:spLocks noGrp="1"/>
          </p:cNvSpPr>
          <p:nvPr>
            <p:ph type="sldNum" sz="quarter" idx="12"/>
          </p:nvPr>
        </p:nvSpPr>
        <p:spPr/>
        <p:txBody>
          <a:bodyPr/>
          <a:lstStyle/>
          <a:p>
            <a:fld id="{6DECD7F1-806A-8D4D-9F7D-51D0D8F4C32B}" type="slidenum">
              <a:rPr lang="en-US" smtClean="0"/>
              <a:pPr/>
              <a:t>18</a:t>
            </a:fld>
            <a:endParaRPr lang="en-US" dirty="0"/>
          </a:p>
        </p:txBody>
      </p:sp>
      <p:grpSp>
        <p:nvGrpSpPr>
          <p:cNvPr id="7" name="Group 6"/>
          <p:cNvGrpSpPr/>
          <p:nvPr/>
        </p:nvGrpSpPr>
        <p:grpSpPr>
          <a:xfrm>
            <a:off x="0" y="6116313"/>
            <a:ext cx="12060909" cy="695034"/>
            <a:chOff x="-1" y="-1"/>
            <a:chExt cx="12060909" cy="695034"/>
          </a:xfrm>
        </p:grpSpPr>
        <p:sp>
          <p:nvSpPr>
            <p:cNvPr id="8" name="Right Triangle 7"/>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11" name="Right Triangle 10"/>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08899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348"/>
            <a:ext cx="10515600" cy="4351338"/>
          </a:xfrm>
        </p:spPr>
        <p:txBody>
          <a:bodyPr/>
          <a:lstStyle/>
          <a:p>
            <a:pPr marL="0" indent="0">
              <a:buNone/>
            </a:pPr>
            <a:endParaRPr lang="en-US" dirty="0" smtClean="0"/>
          </a:p>
          <a:p>
            <a:pPr marL="0" indent="0">
              <a:buNone/>
            </a:pPr>
            <a:endParaRPr lang="en-US" dirty="0"/>
          </a:p>
          <a:p>
            <a:pPr marL="0" indent="0">
              <a:buNone/>
            </a:pPr>
            <a:endParaRPr lang="en-US" dirty="0" smtClean="0">
              <a:latin typeface="Arail"/>
            </a:endParaRPr>
          </a:p>
          <a:p>
            <a:pPr marL="0" indent="0" algn="ctr">
              <a:buNone/>
            </a:pPr>
            <a:r>
              <a:rPr lang="en-US" sz="6000" dirty="0" smtClean="0">
                <a:solidFill>
                  <a:srgbClr val="FF0000"/>
                </a:solidFill>
                <a:latin typeface="Arail"/>
                <a:cs typeface="Times New Roman" panose="02020603050405020304" pitchFamily="18" charset="0"/>
              </a:rPr>
              <a:t>Any Questions?</a:t>
            </a:r>
          </a:p>
          <a:p>
            <a:pPr marL="0" indent="0" algn="ctr">
              <a:buNone/>
            </a:pPr>
            <a:endParaRPr lang="en-US" sz="4000" dirty="0" smtClean="0">
              <a:solidFill>
                <a:srgbClr val="FF0000"/>
              </a:solidFill>
              <a:latin typeface="Arail"/>
              <a:cs typeface="Times New Roman" panose="02020603050405020304" pitchFamily="18" charset="0"/>
            </a:endParaRPr>
          </a:p>
          <a:p>
            <a:pPr marL="0" indent="0" algn="ctr">
              <a:buNone/>
            </a:pPr>
            <a:r>
              <a:rPr lang="en-US" sz="6000" dirty="0" smtClean="0">
                <a:solidFill>
                  <a:srgbClr val="FF0000"/>
                </a:solidFill>
                <a:latin typeface="Arail"/>
                <a:cs typeface="Times New Roman" panose="02020603050405020304" pitchFamily="18" charset="0"/>
              </a:rPr>
              <a:t>Thank you!</a:t>
            </a:r>
            <a:endParaRPr lang="en-US" sz="6000" dirty="0">
              <a:solidFill>
                <a:srgbClr val="FF0000"/>
              </a:solidFill>
              <a:latin typeface="Arai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B40050B-916A-41D1-B55D-6B7270855E1B}" type="slidenum">
              <a:rPr lang="en-US" smtClean="0"/>
              <a:pPr/>
              <a:t>19</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1616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63"/>
            <a:ext cx="10515600" cy="1325563"/>
          </a:xfrm>
        </p:spPr>
        <p:txBody>
          <a:bodyPr>
            <a:normAutofit/>
          </a:bodyPr>
          <a:lstStyle/>
          <a:p>
            <a:pPr algn="ctr">
              <a:lnSpc>
                <a:spcPct val="100000"/>
              </a:lnSpc>
            </a:pPr>
            <a:r>
              <a:rPr lang="en-US" sz="3200" dirty="0" smtClean="0">
                <a:solidFill>
                  <a:srgbClr val="1F497D"/>
                </a:solidFill>
                <a:latin typeface="Arial"/>
                <a:cs typeface="Arial"/>
              </a:rPr>
              <a:t>Outline</a:t>
            </a:r>
            <a:endParaRPr lang="en-US" sz="3200" dirty="0">
              <a:solidFill>
                <a:srgbClr val="1F497D"/>
              </a:solidFill>
            </a:endParaRPr>
          </a:p>
        </p:txBody>
      </p:sp>
      <p:sp>
        <p:nvSpPr>
          <p:cNvPr id="5" name="Slide Number Placeholder 4"/>
          <p:cNvSpPr>
            <a:spLocks noGrp="1"/>
          </p:cNvSpPr>
          <p:nvPr>
            <p:ph type="sldNum" sz="quarter" idx="12"/>
          </p:nvPr>
        </p:nvSpPr>
        <p:spPr/>
        <p:txBody>
          <a:bodyPr/>
          <a:lstStyle/>
          <a:p>
            <a:fld id="{BA9B540C-44DA-4F69-89C9-7C84606640D3}" type="slidenum">
              <a:rPr lang="en-US" smtClean="0">
                <a:latin typeface="Arial" panose="020B0604020202020204" pitchFamily="34" charset="0"/>
                <a:cs typeface="Arial" panose="020B0604020202020204" pitchFamily="34" charset="0"/>
              </a:rPr>
              <a:pPr/>
              <a:t>2</a:t>
            </a:fld>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571500" y="1308100"/>
            <a:ext cx="8809038" cy="4525963"/>
          </a:xfrm>
        </p:spPr>
        <p:txBody>
          <a:bodyPr>
            <a:normAutofit/>
          </a:bodyPr>
          <a:lstStyle/>
          <a:p>
            <a:pPr lvl="1">
              <a:lnSpc>
                <a:spcPct val="100000"/>
              </a:lnSpc>
              <a:spcBef>
                <a:spcPts val="600"/>
              </a:spcBef>
            </a:pPr>
            <a:r>
              <a:rPr lang="en-US" dirty="0" smtClean="0">
                <a:latin typeface="Arial" panose="020B0604020202020204" pitchFamily="34" charset="0"/>
                <a:cs typeface="Arial" panose="020B0604020202020204" pitchFamily="34" charset="0"/>
              </a:rPr>
              <a:t>Purpose of </a:t>
            </a:r>
            <a:r>
              <a:rPr lang="en-US" dirty="0" smtClean="0">
                <a:latin typeface="Arial" panose="020B0604020202020204" pitchFamily="34" charset="0"/>
                <a:cs typeface="Arial" panose="020B0604020202020204" pitchFamily="34" charset="0"/>
              </a:rPr>
              <a:t>research</a:t>
            </a:r>
          </a:p>
          <a:p>
            <a:pPr lvl="1">
              <a:lnSpc>
                <a:spcPct val="100000"/>
              </a:lnSpc>
              <a:spcBef>
                <a:spcPts val="600"/>
              </a:spcBef>
            </a:pPr>
            <a:endParaRPr lang="en-US" sz="800" dirty="0" smtClean="0">
              <a:latin typeface="Arial" panose="020B0604020202020204" pitchFamily="34" charset="0"/>
              <a:cs typeface="Arial" panose="020B0604020202020204" pitchFamily="34" charset="0"/>
            </a:endParaRPr>
          </a:p>
          <a:p>
            <a:pPr lvl="1">
              <a:lnSpc>
                <a:spcPct val="100000"/>
              </a:lnSpc>
              <a:spcBef>
                <a:spcPts val="600"/>
              </a:spcBef>
            </a:pPr>
            <a:r>
              <a:rPr lang="en-US" dirty="0">
                <a:latin typeface="Arial" panose="020B0604020202020204" pitchFamily="34" charset="0"/>
                <a:cs typeface="Arial" panose="020B0604020202020204" pitchFamily="34" charset="0"/>
              </a:rPr>
              <a:t>S</a:t>
            </a:r>
            <a:r>
              <a:rPr lang="en-US" dirty="0" smtClean="0">
                <a:latin typeface="Arial" panose="020B0604020202020204" pitchFamily="34" charset="0"/>
                <a:cs typeface="Arial" panose="020B0604020202020204" pitchFamily="34" charset="0"/>
              </a:rPr>
              <a:t>ampling </a:t>
            </a:r>
            <a:r>
              <a:rPr lang="en-US" dirty="0" smtClean="0">
                <a:latin typeface="Arial" panose="020B0604020202020204" pitchFamily="34" charset="0"/>
                <a:cs typeface="Arial" panose="020B0604020202020204" pitchFamily="34" charset="0"/>
              </a:rPr>
              <a:t>procedures</a:t>
            </a:r>
          </a:p>
          <a:p>
            <a:pPr lvl="1">
              <a:lnSpc>
                <a:spcPct val="100000"/>
              </a:lnSpc>
              <a:spcBef>
                <a:spcPts val="600"/>
              </a:spcBef>
            </a:pPr>
            <a:endParaRPr lang="en-US" sz="800" dirty="0" smtClean="0">
              <a:latin typeface="Arial" panose="020B0604020202020204" pitchFamily="34" charset="0"/>
              <a:cs typeface="Arial" panose="020B0604020202020204" pitchFamily="34" charset="0"/>
            </a:endParaRPr>
          </a:p>
          <a:p>
            <a:pPr lvl="1">
              <a:lnSpc>
                <a:spcPct val="100000"/>
              </a:lnSpc>
              <a:spcBef>
                <a:spcPts val="600"/>
              </a:spcBef>
            </a:pPr>
            <a:r>
              <a:rPr lang="en-US" dirty="0" smtClean="0">
                <a:latin typeface="Arial" panose="020B0604020202020204" pitchFamily="34" charset="0"/>
                <a:cs typeface="Arial" panose="020B0604020202020204" pitchFamily="34" charset="0"/>
              </a:rPr>
              <a:t>Coordination </a:t>
            </a:r>
            <a:r>
              <a:rPr lang="en-US" dirty="0" smtClean="0">
                <a:latin typeface="Arial" panose="020B0604020202020204" pitchFamily="34" charset="0"/>
                <a:cs typeface="Arial" panose="020B0604020202020204" pitchFamily="34" charset="0"/>
              </a:rPr>
              <a:t>function</a:t>
            </a:r>
          </a:p>
          <a:p>
            <a:pPr lvl="1">
              <a:lnSpc>
                <a:spcPct val="100000"/>
              </a:lnSpc>
              <a:spcBef>
                <a:spcPts val="600"/>
              </a:spcBef>
            </a:pPr>
            <a:endParaRPr lang="en-US" sz="800" dirty="0" smtClean="0">
              <a:latin typeface="Arial" panose="020B0604020202020204" pitchFamily="34" charset="0"/>
              <a:cs typeface="Arial" panose="020B0604020202020204" pitchFamily="34" charset="0"/>
            </a:endParaRPr>
          </a:p>
          <a:p>
            <a:pPr lvl="1">
              <a:lnSpc>
                <a:spcPct val="100000"/>
              </a:lnSpc>
              <a:spcBef>
                <a:spcPts val="600"/>
              </a:spcBef>
            </a:pPr>
            <a:r>
              <a:rPr lang="en-US" dirty="0" smtClean="0">
                <a:latin typeface="Arial" panose="020B0604020202020204" pitchFamily="34" charset="0"/>
                <a:cs typeface="Arial" panose="020B0604020202020204" pitchFamily="34" charset="0"/>
              </a:rPr>
              <a:t>Three simulation </a:t>
            </a:r>
            <a:r>
              <a:rPr lang="en-US" dirty="0" smtClean="0">
                <a:latin typeface="Arial" panose="020B0604020202020204" pitchFamily="34" charset="0"/>
                <a:cs typeface="Arial" panose="020B0604020202020204" pitchFamily="34" charset="0"/>
              </a:rPr>
              <a:t>studies</a:t>
            </a:r>
          </a:p>
          <a:p>
            <a:pPr lvl="1">
              <a:lnSpc>
                <a:spcPct val="100000"/>
              </a:lnSpc>
              <a:spcBef>
                <a:spcPts val="600"/>
              </a:spcBef>
            </a:pPr>
            <a:endParaRPr lang="en-US" sz="800" dirty="0" smtClean="0">
              <a:latin typeface="Arial" panose="020B0604020202020204" pitchFamily="34" charset="0"/>
              <a:cs typeface="Arial" panose="020B0604020202020204" pitchFamily="34" charset="0"/>
            </a:endParaRPr>
          </a:p>
          <a:p>
            <a:pPr lvl="1">
              <a:lnSpc>
                <a:spcPct val="100000"/>
              </a:lnSpc>
              <a:spcBef>
                <a:spcPts val="600"/>
              </a:spcBef>
            </a:pPr>
            <a:r>
              <a:rPr lang="en-US" dirty="0" smtClean="0">
                <a:latin typeface="Arial" panose="020B0604020202020204" pitchFamily="34" charset="0"/>
                <a:cs typeface="Arial" panose="020B0604020202020204" pitchFamily="34" charset="0"/>
              </a:rPr>
              <a:t>The results of simulations </a:t>
            </a:r>
            <a:endParaRPr lang="en-US" dirty="0" smtClean="0">
              <a:latin typeface="Arial" panose="020B0604020202020204" pitchFamily="34" charset="0"/>
              <a:cs typeface="Arial" panose="020B0604020202020204" pitchFamily="34" charset="0"/>
            </a:endParaRPr>
          </a:p>
          <a:p>
            <a:pPr lvl="1">
              <a:lnSpc>
                <a:spcPct val="100000"/>
              </a:lnSpc>
              <a:spcBef>
                <a:spcPts val="600"/>
              </a:spcBef>
            </a:pPr>
            <a:endParaRPr lang="en-US" sz="800" dirty="0" smtClean="0">
              <a:latin typeface="Arial" panose="020B0604020202020204" pitchFamily="34" charset="0"/>
              <a:cs typeface="Arial" panose="020B0604020202020204" pitchFamily="34" charset="0"/>
            </a:endParaRPr>
          </a:p>
          <a:p>
            <a:pPr lvl="1">
              <a:lnSpc>
                <a:spcPct val="100000"/>
              </a:lnSpc>
              <a:spcBef>
                <a:spcPts val="600"/>
              </a:spcBef>
            </a:pPr>
            <a:r>
              <a:rPr lang="en-US" dirty="0" smtClean="0">
                <a:latin typeface="Arial" panose="020B0604020202020204" pitchFamily="34" charset="0"/>
                <a:cs typeface="Arial" panose="020B0604020202020204" pitchFamily="34" charset="0"/>
              </a:rPr>
              <a:t>Some concluding remarks</a:t>
            </a:r>
          </a:p>
          <a:p>
            <a:pPr marL="457200" lvl="1" indent="0">
              <a:lnSpc>
                <a:spcPct val="100000"/>
              </a:lnSpc>
              <a:spcBef>
                <a:spcPts val="600"/>
              </a:spcBef>
              <a:buNone/>
            </a:pPr>
            <a:endParaRPr lang="en-US" sz="2200" dirty="0" smtClean="0">
              <a:latin typeface="Arial" panose="020B0604020202020204" pitchFamily="34" charset="0"/>
              <a:cs typeface="Arial" panose="020B0604020202020204" pitchFamily="34" charset="0"/>
            </a:endParaRPr>
          </a:p>
          <a:p>
            <a:pPr lvl="1">
              <a:lnSpc>
                <a:spcPct val="100000"/>
              </a:lnSpc>
              <a:spcBef>
                <a:spcPts val="600"/>
              </a:spcBef>
            </a:pPr>
            <a:endParaRPr lang="en-US" sz="2200" dirty="0">
              <a:latin typeface="Arial" panose="020B0604020202020204" pitchFamily="34" charset="0"/>
              <a:cs typeface="Arial" panose="020B0604020202020204" pitchFamily="34" charset="0"/>
            </a:endParaRPr>
          </a:p>
        </p:txBody>
      </p:sp>
      <p:grpSp>
        <p:nvGrpSpPr>
          <p:cNvPr id="14" name="Group 13"/>
          <p:cNvGrpSpPr/>
          <p:nvPr/>
        </p:nvGrpSpPr>
        <p:grpSpPr>
          <a:xfrm>
            <a:off x="0" y="6116313"/>
            <a:ext cx="12060909" cy="695034"/>
            <a:chOff x="-1" y="-1"/>
            <a:chExt cx="12060909" cy="695034"/>
          </a:xfrm>
        </p:grpSpPr>
        <p:sp>
          <p:nvSpPr>
            <p:cNvPr id="15" name="Right Triangle 14"/>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18" name="Right Triangle 17"/>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3799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686"/>
            <a:ext cx="10515600" cy="1325563"/>
          </a:xfrm>
        </p:spPr>
        <p:txBody>
          <a:bodyPr>
            <a:normAutofit/>
          </a:bodyPr>
          <a:lstStyle/>
          <a:p>
            <a:pPr algn="ctr"/>
            <a:r>
              <a:rPr lang="en-US" sz="3200" dirty="0">
                <a:solidFill>
                  <a:srgbClr val="1F497D"/>
                </a:solidFill>
                <a:latin typeface="Arail"/>
              </a:rPr>
              <a:t>National Agricultural Statistics Service (NASS)</a:t>
            </a:r>
          </a:p>
        </p:txBody>
      </p:sp>
      <p:sp>
        <p:nvSpPr>
          <p:cNvPr id="3" name="Content Placeholder 2"/>
          <p:cNvSpPr>
            <a:spLocks noGrp="1"/>
          </p:cNvSpPr>
          <p:nvPr>
            <p:ph idx="1"/>
          </p:nvPr>
        </p:nvSpPr>
        <p:spPr>
          <a:xfrm>
            <a:off x="775854" y="1254125"/>
            <a:ext cx="10577946" cy="4807234"/>
          </a:xfrm>
        </p:spPr>
        <p:txBody>
          <a:bodyPr>
            <a:normAutofit/>
          </a:bodyPr>
          <a:lstStyle/>
          <a:p>
            <a:r>
              <a:rPr lang="en-US" dirty="0">
                <a:latin typeface="Arail"/>
              </a:rPr>
              <a:t>Agricultural Estimates</a:t>
            </a:r>
          </a:p>
          <a:p>
            <a:pPr lvl="1">
              <a:buSzPct val="70000"/>
              <a:buFont typeface="Courier New" panose="02070309020205020404" pitchFamily="49" charset="0"/>
              <a:buChar char="o"/>
            </a:pPr>
            <a:r>
              <a:rPr lang="en-US" sz="2200" dirty="0">
                <a:latin typeface="Arail"/>
              </a:rPr>
              <a:t>Conducts more than 100 surveys annually</a:t>
            </a:r>
          </a:p>
          <a:p>
            <a:pPr lvl="1">
              <a:buSzPct val="70000"/>
              <a:buFont typeface="Courier New" panose="02070309020205020404" pitchFamily="49" charset="0"/>
              <a:buChar char="o"/>
            </a:pPr>
            <a:r>
              <a:rPr lang="en-US" sz="2200" dirty="0">
                <a:latin typeface="Arail"/>
              </a:rPr>
              <a:t>Produces more than 400 reports</a:t>
            </a:r>
          </a:p>
          <a:p>
            <a:pPr lvl="1">
              <a:buSzPct val="70000"/>
              <a:buFont typeface="Courier New" panose="02070309020205020404" pitchFamily="49" charset="0"/>
              <a:buChar char="o"/>
            </a:pPr>
            <a:r>
              <a:rPr lang="en-US" sz="2200" dirty="0">
                <a:latin typeface="Arail"/>
              </a:rPr>
              <a:t>Publishes 7 federal principal economic indicators</a:t>
            </a:r>
          </a:p>
          <a:p>
            <a:pPr lvl="1">
              <a:buSzPct val="70000"/>
              <a:buFont typeface="Courier New" panose="02070309020205020404" pitchFamily="49" charset="0"/>
              <a:buChar char="o"/>
            </a:pPr>
            <a:r>
              <a:rPr lang="en-US" sz="2200" dirty="0">
                <a:latin typeface="Arail"/>
              </a:rPr>
              <a:t>Provide information for the commodity markets</a:t>
            </a:r>
          </a:p>
          <a:p>
            <a:pPr lvl="1">
              <a:buSzPct val="70000"/>
              <a:buFont typeface="Courier New" panose="02070309020205020404" pitchFamily="49" charset="0"/>
              <a:buChar char="o"/>
            </a:pPr>
            <a:r>
              <a:rPr lang="en-US" sz="2200" dirty="0">
                <a:latin typeface="Arail"/>
              </a:rPr>
              <a:t>Tight </a:t>
            </a:r>
            <a:r>
              <a:rPr lang="en-US" sz="2200" dirty="0" smtClean="0">
                <a:latin typeface="Arail"/>
              </a:rPr>
              <a:t>timelines</a:t>
            </a:r>
          </a:p>
          <a:p>
            <a:pPr marL="457200" lvl="1" indent="0">
              <a:buNone/>
            </a:pPr>
            <a:endParaRPr lang="en-US" sz="500" dirty="0">
              <a:latin typeface="Arail"/>
            </a:endParaRPr>
          </a:p>
          <a:p>
            <a:r>
              <a:rPr lang="en-US" dirty="0" smtClean="0">
                <a:latin typeface="Arail"/>
              </a:rPr>
              <a:t>Samples are drawn prior to start of growing season</a:t>
            </a:r>
          </a:p>
          <a:p>
            <a:endParaRPr lang="en-US" sz="500" dirty="0" smtClean="0">
              <a:latin typeface="Arail"/>
            </a:endParaRPr>
          </a:p>
          <a:p>
            <a:r>
              <a:rPr lang="en-US" dirty="0" smtClean="0">
                <a:latin typeface="Arail"/>
              </a:rPr>
              <a:t>Desire to spread the response burden to the extent possible</a:t>
            </a:r>
            <a:endParaRPr lang="en-US" dirty="0">
              <a:latin typeface="Arail"/>
            </a:endParaRPr>
          </a:p>
          <a:p>
            <a:pPr lvl="1">
              <a:buSzPct val="70000"/>
              <a:buFont typeface="Courier New" panose="02070309020205020404" pitchFamily="49" charset="0"/>
              <a:buChar char="o"/>
            </a:pPr>
            <a:r>
              <a:rPr lang="en-US" dirty="0" smtClean="0">
                <a:latin typeface="Arail"/>
              </a:rPr>
              <a:t>Very large farms must be included in sample to get precise estimates</a:t>
            </a:r>
            <a:endParaRPr lang="en-US" dirty="0">
              <a:latin typeface="Arail"/>
            </a:endParaRPr>
          </a:p>
          <a:p>
            <a:pPr lvl="1">
              <a:buSzPct val="70000"/>
              <a:buFont typeface="Courier New" panose="02070309020205020404" pitchFamily="49" charset="0"/>
              <a:buChar char="o"/>
            </a:pPr>
            <a:r>
              <a:rPr lang="en-US" dirty="0" smtClean="0">
                <a:latin typeface="Arail"/>
              </a:rPr>
              <a:t>Potential to spread among other farms </a:t>
            </a:r>
            <a:endParaRPr lang="en-US" dirty="0">
              <a:latin typeface="Arail"/>
            </a:endParaRPr>
          </a:p>
          <a:p>
            <a:endParaRPr lang="en-US" dirty="0"/>
          </a:p>
        </p:txBody>
      </p:sp>
      <p:sp>
        <p:nvSpPr>
          <p:cNvPr id="4" name="Slide Number Placeholder 3"/>
          <p:cNvSpPr>
            <a:spLocks noGrp="1"/>
          </p:cNvSpPr>
          <p:nvPr>
            <p:ph type="sldNum" sz="quarter" idx="12"/>
          </p:nvPr>
        </p:nvSpPr>
        <p:spPr/>
        <p:txBody>
          <a:bodyPr/>
          <a:lstStyle/>
          <a:p>
            <a:fld id="{5B40050B-916A-41D1-B55D-6B7270855E1B}" type="slidenum">
              <a:rPr lang="en-US" smtClean="0"/>
              <a:pPr/>
              <a:t>3</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18912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2107" y="0"/>
            <a:ext cx="8229600" cy="1116129"/>
          </a:xfrm>
        </p:spPr>
        <p:txBody>
          <a:bodyPr>
            <a:normAutofit/>
          </a:bodyPr>
          <a:lstStyle/>
          <a:p>
            <a:pPr algn="ctr">
              <a:lnSpc>
                <a:spcPct val="100000"/>
              </a:lnSpc>
            </a:pPr>
            <a:r>
              <a:rPr lang="en-US" sz="3200" dirty="0" smtClean="0">
                <a:solidFill>
                  <a:schemeClr val="tx2"/>
                </a:solidFill>
                <a:latin typeface="Arial"/>
                <a:cs typeface="Arial"/>
              </a:rPr>
              <a:t>Purpose of Research</a:t>
            </a:r>
            <a:endParaRPr lang="en-US" sz="3200" dirty="0">
              <a:solidFill>
                <a:srgbClr val="2F5897"/>
              </a:solidFill>
            </a:endParaRPr>
          </a:p>
        </p:txBody>
      </p:sp>
      <p:sp>
        <p:nvSpPr>
          <p:cNvPr id="3" name="Content Placeholder 2"/>
          <p:cNvSpPr>
            <a:spLocks noGrp="1"/>
          </p:cNvSpPr>
          <p:nvPr>
            <p:ph idx="1"/>
          </p:nvPr>
        </p:nvSpPr>
        <p:spPr>
          <a:xfrm>
            <a:off x="762000" y="1406075"/>
            <a:ext cx="9493170" cy="4525963"/>
          </a:xfrm>
        </p:spPr>
        <p:txBody>
          <a:bodyPr>
            <a:normAutofit/>
          </a:bodyPr>
          <a:lstStyle/>
          <a:p>
            <a:pPr marL="0" indent="0">
              <a:buNone/>
            </a:pPr>
            <a:r>
              <a:rPr lang="en-US" sz="2400" dirty="0" smtClean="0">
                <a:latin typeface="Arial" panose="020B0604020202020204" pitchFamily="34" charset="0"/>
                <a:cs typeface="Arial" panose="020B0604020202020204" pitchFamily="34" charset="0"/>
              </a:rPr>
              <a:t>Exploring for </a:t>
            </a:r>
            <a:r>
              <a:rPr lang="en-US" sz="2400" dirty="0">
                <a:latin typeface="Arial" panose="020B0604020202020204" pitchFamily="34" charset="0"/>
                <a:cs typeface="Arial" panose="020B0604020202020204" pitchFamily="34" charset="0"/>
              </a:rPr>
              <a:t>a sampling design that will </a:t>
            </a:r>
            <a:r>
              <a:rPr lang="en-US" sz="2400" dirty="0" smtClean="0">
                <a:latin typeface="Arial" panose="020B0604020202020204" pitchFamily="34" charset="0"/>
                <a:cs typeface="Arial" panose="020B0604020202020204" pitchFamily="34" charset="0"/>
              </a:rPr>
              <a:t>allow: </a:t>
            </a:r>
          </a:p>
          <a:p>
            <a:pPr marL="0" indent="0">
              <a:buNone/>
            </a:pPr>
            <a:endParaRPr lang="en-US" sz="5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Optimal coordination of surveys</a:t>
            </a:r>
          </a:p>
          <a:p>
            <a:pPr lvl="2">
              <a:buSzPct val="70000"/>
              <a:buFont typeface="Courier New" panose="02070309020205020404" pitchFamily="49" charset="0"/>
              <a:buChar char="o"/>
            </a:pPr>
            <a:r>
              <a:rPr lang="en-US" sz="2200" dirty="0">
                <a:latin typeface="Arial" panose="020B0604020202020204" pitchFamily="34" charset="0"/>
                <a:cs typeface="Arial" panose="020B0604020202020204" pitchFamily="34" charset="0"/>
              </a:rPr>
              <a:t>Small respondent burden (small number </a:t>
            </a:r>
            <a:r>
              <a:rPr lang="en-US" sz="2200" dirty="0" smtClean="0">
                <a:latin typeface="Arial" panose="020B0604020202020204" pitchFamily="34" charset="0"/>
                <a:cs typeface="Arial" panose="020B0604020202020204" pitchFamily="34" charset="0"/>
              </a:rPr>
              <a:t>of appearances of an </a:t>
            </a:r>
            <a:r>
              <a:rPr lang="en-US" sz="2200" dirty="0">
                <a:latin typeface="Arial" panose="020B0604020202020204" pitchFamily="34" charset="0"/>
                <a:cs typeface="Arial" panose="020B0604020202020204" pitchFamily="34" charset="0"/>
              </a:rPr>
              <a:t>operation </a:t>
            </a:r>
            <a:r>
              <a:rPr lang="en-US" sz="2200" dirty="0" smtClean="0">
                <a:latin typeface="Arial" panose="020B0604020202020204" pitchFamily="34" charset="0"/>
                <a:cs typeface="Arial" panose="020B0604020202020204" pitchFamily="34" charset="0"/>
              </a:rPr>
              <a:t>across sample surveys)</a:t>
            </a:r>
          </a:p>
          <a:p>
            <a:pPr lvl="1"/>
            <a:endParaRPr lang="en-US" sz="500"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Efficient </a:t>
            </a:r>
            <a:r>
              <a:rPr lang="en-US" dirty="0">
                <a:latin typeface="Arial" panose="020B0604020202020204" pitchFamily="34" charset="0"/>
                <a:cs typeface="Arial" panose="020B0604020202020204" pitchFamily="34" charset="0"/>
              </a:rPr>
              <a:t>estimators</a:t>
            </a:r>
          </a:p>
          <a:p>
            <a:pPr lvl="2">
              <a:buClrTx/>
              <a:buSzPct val="70000"/>
              <a:buFont typeface="Courier New" panose="02070309020205020404" pitchFamily="49" charset="0"/>
              <a:buChar char="o"/>
            </a:pPr>
            <a:r>
              <a:rPr lang="en-US" sz="2200" dirty="0">
                <a:latin typeface="Arial" panose="020B0604020202020204" pitchFamily="34" charset="0"/>
                <a:cs typeface="Arial" panose="020B0604020202020204" pitchFamily="34" charset="0"/>
              </a:rPr>
              <a:t>Consistent </a:t>
            </a:r>
            <a:endParaRPr lang="en-US" sz="2200" dirty="0" smtClean="0">
              <a:latin typeface="Arial" panose="020B0604020202020204" pitchFamily="34" charset="0"/>
              <a:cs typeface="Arial" panose="020B0604020202020204" pitchFamily="34" charset="0"/>
            </a:endParaRPr>
          </a:p>
          <a:p>
            <a:pPr lvl="2">
              <a:buSzPct val="70000"/>
              <a:buFont typeface="Courier New" panose="02070309020205020404" pitchFamily="49" charset="0"/>
              <a:buChar char="o"/>
            </a:pPr>
            <a:r>
              <a:rPr lang="en-US" sz="2200" dirty="0" smtClean="0">
                <a:latin typeface="Arial" panose="020B0604020202020204" pitchFamily="34" charset="0"/>
                <a:cs typeface="Arial" panose="020B0604020202020204" pitchFamily="34" charset="0"/>
              </a:rPr>
              <a:t>Unbiased</a:t>
            </a:r>
            <a:endParaRPr lang="en-US" sz="2200" dirty="0">
              <a:latin typeface="Arial" panose="020B0604020202020204" pitchFamily="34" charset="0"/>
              <a:cs typeface="Arial" panose="020B0604020202020204" pitchFamily="34" charset="0"/>
            </a:endParaRPr>
          </a:p>
          <a:p>
            <a:pPr lvl="2">
              <a:buClrTx/>
              <a:buSzPct val="70000"/>
              <a:buFont typeface="Courier New" panose="02070309020205020404" pitchFamily="49" charset="0"/>
              <a:buChar char="o"/>
            </a:pPr>
            <a:r>
              <a:rPr lang="en-US" sz="2200" dirty="0">
                <a:latin typeface="Arial" panose="020B0604020202020204" pitchFamily="34" charset="0"/>
                <a:cs typeface="Arial" panose="020B0604020202020204" pitchFamily="34" charset="0"/>
              </a:rPr>
              <a:t>Efficient with respect to the variance</a:t>
            </a:r>
          </a:p>
          <a:p>
            <a:pPr lvl="1"/>
            <a:endParaRPr lang="en-US" sz="500"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Fixed </a:t>
            </a:r>
            <a:r>
              <a:rPr lang="en-US" dirty="0">
                <a:latin typeface="Arial" panose="020B0604020202020204" pitchFamily="34" charset="0"/>
                <a:cs typeface="Arial" panose="020B0604020202020204" pitchFamily="34" charset="0"/>
              </a:rPr>
              <a:t>sample </a:t>
            </a:r>
            <a:r>
              <a:rPr lang="en-US" dirty="0" smtClean="0">
                <a:latin typeface="Arial" panose="020B0604020202020204" pitchFamily="34" charset="0"/>
                <a:cs typeface="Arial" panose="020B0604020202020204" pitchFamily="34" charset="0"/>
              </a:rPr>
              <a:t>size</a:t>
            </a:r>
          </a:p>
          <a:p>
            <a:pPr lvl="1"/>
            <a:endParaRPr lang="en-US" sz="500" dirty="0" smtClean="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smtClean="0">
                <a:latin typeface="Arial" panose="020B0604020202020204" pitchFamily="34" charset="0"/>
                <a:cs typeface="Arial" panose="020B0604020202020204" pitchFamily="34" charset="0"/>
              </a:rPr>
              <a:t>Simple implementation</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BA9B540C-44DA-4F69-89C9-7C84606640D3}" type="slidenum">
              <a:rPr lang="en-US" smtClean="0"/>
              <a:pPr/>
              <a:t>4</a:t>
            </a:fld>
            <a:endParaRPr lang="en-US" dirty="0"/>
          </a:p>
        </p:txBody>
      </p:sp>
      <p:grpSp>
        <p:nvGrpSpPr>
          <p:cNvPr id="14" name="Group 13"/>
          <p:cNvGrpSpPr/>
          <p:nvPr/>
        </p:nvGrpSpPr>
        <p:grpSpPr>
          <a:xfrm>
            <a:off x="0" y="6116313"/>
            <a:ext cx="12060909" cy="695034"/>
            <a:chOff x="-1" y="-1"/>
            <a:chExt cx="12060909" cy="695034"/>
          </a:xfrm>
        </p:grpSpPr>
        <p:sp>
          <p:nvSpPr>
            <p:cNvPr id="15" name="Right Triangle 14"/>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18" name="Right Triangle 17"/>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3235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3374"/>
            <a:ext cx="10515600" cy="5069210"/>
          </a:xfrm>
        </p:spPr>
        <p:txBody>
          <a:bodyPr>
            <a:noAutofit/>
          </a:bodyPr>
          <a:lstStyle/>
          <a:p>
            <a:pPr>
              <a:lnSpc>
                <a:spcPct val="100000"/>
              </a:lnSpc>
              <a:spcBef>
                <a:spcPts val="600"/>
              </a:spcBef>
            </a:pPr>
            <a:r>
              <a:rPr lang="en-US" sz="2400" dirty="0" smtClean="0">
                <a:latin typeface="Arial" panose="020B0604020202020204" pitchFamily="34" charset="0"/>
                <a:cs typeface="Arial" panose="020B0604020202020204" pitchFamily="34" charset="0"/>
              </a:rPr>
              <a:t>Employed in </a:t>
            </a:r>
            <a:r>
              <a:rPr lang="en-US" sz="2400" dirty="0">
                <a:latin typeface="Arial" panose="020B0604020202020204" pitchFamily="34" charset="0"/>
                <a:cs typeface="Arial" panose="020B0604020202020204" pitchFamily="34" charset="0"/>
              </a:rPr>
              <a:t>Agricultural Resource Management Survey (ARMS</a:t>
            </a:r>
            <a:r>
              <a:rPr lang="en-US" sz="2400" dirty="0" smtClean="0">
                <a:latin typeface="Arial" panose="020B0604020202020204" pitchFamily="34" charset="0"/>
                <a:cs typeface="Arial" panose="020B0604020202020204" pitchFamily="34" charset="0"/>
              </a:rPr>
              <a:t>)</a:t>
            </a:r>
          </a:p>
          <a:p>
            <a:pPr>
              <a:lnSpc>
                <a:spcPct val="100000"/>
              </a:lnSpc>
              <a:spcBef>
                <a:spcPts val="600"/>
              </a:spcBef>
            </a:pPr>
            <a:endParaRPr lang="en-US" sz="1000" dirty="0" smtClean="0">
              <a:latin typeface="Arial" panose="020B0604020202020204" pitchFamily="34" charset="0"/>
              <a:cs typeface="Arial" panose="020B0604020202020204" pitchFamily="34" charset="0"/>
            </a:endParaRPr>
          </a:p>
          <a:p>
            <a:pPr>
              <a:lnSpc>
                <a:spcPct val="100000"/>
              </a:lnSpc>
              <a:spcBef>
                <a:spcPts val="600"/>
              </a:spcBef>
            </a:pPr>
            <a:r>
              <a:rPr lang="en-US" sz="2400" dirty="0" smtClean="0">
                <a:latin typeface="Arial" panose="020B0604020202020204" pitchFamily="34" charset="0"/>
                <a:cs typeface="Arial" panose="020B0604020202020204" pitchFamily="34" charset="0"/>
              </a:rPr>
              <a:t>Controlling overlap </a:t>
            </a:r>
            <a:r>
              <a:rPr lang="en-US" sz="2400" dirty="0">
                <a:latin typeface="Arial" panose="020B0604020202020204" pitchFamily="34" charset="0"/>
                <a:cs typeface="Arial" panose="020B0604020202020204" pitchFamily="34" charset="0"/>
              </a:rPr>
              <a:t>between </a:t>
            </a:r>
            <a:r>
              <a:rPr lang="en-US" sz="2400" dirty="0" smtClean="0">
                <a:latin typeface="Arial" panose="020B0604020202020204" pitchFamily="34" charset="0"/>
                <a:cs typeface="Arial" panose="020B0604020202020204" pitchFamily="34" charset="0"/>
              </a:rPr>
              <a:t>ARMS from previous </a:t>
            </a:r>
            <a:r>
              <a:rPr lang="en-US" sz="2400" dirty="0">
                <a:latin typeface="Arial" panose="020B0604020202020204" pitchFamily="34" charset="0"/>
                <a:cs typeface="Arial" panose="020B0604020202020204" pitchFamily="34" charset="0"/>
              </a:rPr>
              <a:t>year and </a:t>
            </a:r>
            <a:r>
              <a:rPr lang="en-US" sz="2400" dirty="0" smtClean="0">
                <a:latin typeface="Arial" panose="020B0604020202020204" pitchFamily="34" charset="0"/>
                <a:cs typeface="Arial" panose="020B0604020202020204" pitchFamily="34" charset="0"/>
              </a:rPr>
              <a:t>Crop </a:t>
            </a:r>
            <a:r>
              <a:rPr lang="en-US" sz="2400" dirty="0">
                <a:latin typeface="Arial" panose="020B0604020202020204" pitchFamily="34" charset="0"/>
                <a:cs typeface="Arial" panose="020B0604020202020204" pitchFamily="34" charset="0"/>
              </a:rPr>
              <a:t>APS sample </a:t>
            </a:r>
            <a:r>
              <a:rPr lang="en-US" sz="2400" dirty="0" smtClean="0">
                <a:latin typeface="Arial" panose="020B0604020202020204" pitchFamily="34" charset="0"/>
                <a:cs typeface="Arial" panose="020B0604020202020204" pitchFamily="34" charset="0"/>
              </a:rPr>
              <a:t>for the current year</a:t>
            </a:r>
          </a:p>
          <a:p>
            <a:pPr>
              <a:lnSpc>
                <a:spcPct val="100000"/>
              </a:lnSpc>
              <a:spcBef>
                <a:spcPts val="600"/>
              </a:spcBef>
            </a:pPr>
            <a:endParaRPr lang="en-US" sz="1000" dirty="0" smtClean="0">
              <a:latin typeface="Arial" panose="020B0604020202020204" pitchFamily="34" charset="0"/>
              <a:cs typeface="Arial" panose="020B0604020202020204" pitchFamily="34" charset="0"/>
            </a:endParaRPr>
          </a:p>
          <a:p>
            <a:pPr marL="228600" lvl="1">
              <a:lnSpc>
                <a:spcPct val="110000"/>
              </a:lnSpc>
              <a:spcBef>
                <a:spcPts val="0"/>
              </a:spcBef>
            </a:pPr>
            <a:r>
              <a:rPr lang="en-US" dirty="0">
                <a:latin typeface="Arial" panose="020B0604020202020204" pitchFamily="34" charset="0"/>
                <a:cs typeface="Arial" panose="020B0604020202020204" pitchFamily="34" charset="0"/>
              </a:rPr>
              <a:t>Poisson sampling </a:t>
            </a:r>
            <a:r>
              <a:rPr lang="en-US" dirty="0" smtClean="0">
                <a:latin typeface="Arial" panose="020B0604020202020204" pitchFamily="34" charset="0"/>
                <a:cs typeface="Arial" panose="020B0604020202020204" pitchFamily="34" charset="0"/>
              </a:rPr>
              <a:t>is used with Probability Proportional to Size (PPS) scheme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Ohlsson</a:t>
            </a:r>
            <a:r>
              <a:rPr lang="en-US" dirty="0">
                <a:latin typeface="Arial" panose="020B0604020202020204" pitchFamily="34" charset="0"/>
                <a:cs typeface="Arial" panose="020B0604020202020204" pitchFamily="34" charset="0"/>
              </a:rPr>
              <a:t>, 1992</a:t>
            </a:r>
            <a:r>
              <a:rPr lang="en-US" dirty="0" smtClean="0">
                <a:latin typeface="Arial" panose="020B0604020202020204" pitchFamily="34" charset="0"/>
                <a:cs typeface="Arial" panose="020B0604020202020204" pitchFamily="34" charset="0"/>
              </a:rPr>
              <a:t>)</a:t>
            </a:r>
          </a:p>
          <a:p>
            <a:pPr marL="228600" lvl="1">
              <a:lnSpc>
                <a:spcPct val="110000"/>
              </a:lnSpc>
              <a:spcBef>
                <a:spcPts val="0"/>
              </a:spcBef>
            </a:pPr>
            <a:endParaRPr lang="en-US" sz="1000" dirty="0">
              <a:latin typeface="Arial" panose="020B0604020202020204" pitchFamily="34" charset="0"/>
              <a:cs typeface="Arial" panose="020B0604020202020204" pitchFamily="34" charset="0"/>
            </a:endParaRPr>
          </a:p>
          <a:p>
            <a:pPr>
              <a:lnSpc>
                <a:spcPct val="110000"/>
              </a:lnSpc>
              <a:spcBef>
                <a:spcPts val="0"/>
              </a:spcBef>
            </a:pPr>
            <a:r>
              <a:rPr lang="en-US" sz="2400" dirty="0">
                <a:latin typeface="Arial" panose="020B0604020202020204" pitchFamily="34" charset="0"/>
                <a:cs typeface="Arial" panose="020B0604020202020204" pitchFamily="34" charset="0"/>
              </a:rPr>
              <a:t>Poisson sampling yields fixed sampling fraction but not a fixed sample size</a:t>
            </a:r>
          </a:p>
          <a:p>
            <a:pPr>
              <a:lnSpc>
                <a:spcPct val="100000"/>
              </a:lnSpc>
              <a:spcBef>
                <a:spcPts val="600"/>
              </a:spcBef>
            </a:pPr>
            <a:endParaRPr lang="en-US" sz="1000" dirty="0" smtClean="0">
              <a:latin typeface="Arial" panose="020B0604020202020204" pitchFamily="34" charset="0"/>
              <a:cs typeface="Arial" panose="020B0604020202020204" pitchFamily="34" charset="0"/>
            </a:endParaRPr>
          </a:p>
          <a:p>
            <a:pPr>
              <a:lnSpc>
                <a:spcPct val="100000"/>
              </a:lnSpc>
              <a:spcBef>
                <a:spcPts val="600"/>
              </a:spcBef>
            </a:pPr>
            <a:r>
              <a:rPr lang="en-US" sz="2400" dirty="0" smtClean="0">
                <a:latin typeface="Arial" panose="020B0604020202020204" pitchFamily="34" charset="0"/>
                <a:cs typeface="Arial" panose="020B0604020202020204" pitchFamily="34" charset="0"/>
              </a:rPr>
              <a:t>Each </a:t>
            </a:r>
            <a:r>
              <a:rPr lang="en-US" sz="2400" dirty="0">
                <a:latin typeface="Arial" panose="020B0604020202020204" pitchFamily="34" charset="0"/>
                <a:cs typeface="Arial" panose="020B0604020202020204" pitchFamily="34" charset="0"/>
              </a:rPr>
              <a:t>element </a:t>
            </a:r>
            <a:r>
              <a:rPr lang="en-US" sz="2400" dirty="0" smtClean="0">
                <a:latin typeface="Arial" panose="020B0604020202020204" pitchFamily="34" charset="0"/>
                <a:cs typeface="Arial" panose="020B0604020202020204" pitchFamily="34" charset="0"/>
              </a:rPr>
              <a:t>of </a:t>
            </a:r>
            <a:r>
              <a:rPr lang="en-US" sz="2400" dirty="0">
                <a:latin typeface="Arial" panose="020B0604020202020204" pitchFamily="34" charset="0"/>
                <a:cs typeface="Arial" panose="020B0604020202020204" pitchFamily="34" charset="0"/>
              </a:rPr>
              <a:t>population may have </a:t>
            </a:r>
            <a:r>
              <a:rPr lang="en-US" sz="2400" dirty="0" smtClean="0">
                <a:latin typeface="Arial" panose="020B0604020202020204" pitchFamily="34" charset="0"/>
                <a:cs typeface="Arial" panose="020B0604020202020204" pitchFamily="34" charset="0"/>
              </a:rPr>
              <a:t>different </a:t>
            </a:r>
            <a:r>
              <a:rPr lang="en-US" sz="2400" dirty="0">
                <a:latin typeface="Arial" panose="020B0604020202020204" pitchFamily="34" charset="0"/>
                <a:cs typeface="Arial" panose="020B0604020202020204" pitchFamily="34" charset="0"/>
              </a:rPr>
              <a:t>probability of being included </a:t>
            </a:r>
            <a:r>
              <a:rPr lang="en-US" sz="2400" dirty="0" smtClean="0">
                <a:latin typeface="Arial" panose="020B0604020202020204" pitchFamily="34" charset="0"/>
                <a:cs typeface="Arial" panose="020B0604020202020204" pitchFamily="34" charset="0"/>
              </a:rPr>
              <a:t>in the sample</a:t>
            </a:r>
            <a:endParaRPr lang="en-US"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B40050B-916A-41D1-B55D-6B7270855E1B}" type="slidenum">
              <a:rPr lang="en-US" smtClean="0"/>
              <a:pPr/>
              <a:t>5</a:t>
            </a:fld>
            <a:endParaRPr lang="en-US" dirty="0"/>
          </a:p>
        </p:txBody>
      </p:sp>
      <p:sp>
        <p:nvSpPr>
          <p:cNvPr id="6" name="Title 1"/>
          <p:cNvSpPr txBox="1">
            <a:spLocks/>
          </p:cNvSpPr>
          <p:nvPr/>
        </p:nvSpPr>
        <p:spPr>
          <a:xfrm>
            <a:off x="830424" y="18352"/>
            <a:ext cx="9709265" cy="11161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1F497D"/>
                </a:solidFill>
                <a:latin typeface="Arial" panose="020B0604020202020204" pitchFamily="34" charset="0"/>
                <a:cs typeface="Arial" panose="020B0604020202020204" pitchFamily="34" charset="0"/>
              </a:rPr>
              <a:t>Sequential Interval Poisson Sampling (SIP) at NASS</a:t>
            </a:r>
          </a:p>
        </p:txBody>
      </p:sp>
      <p:grpSp>
        <p:nvGrpSpPr>
          <p:cNvPr id="7" name="Group 6"/>
          <p:cNvGrpSpPr/>
          <p:nvPr/>
        </p:nvGrpSpPr>
        <p:grpSpPr>
          <a:xfrm>
            <a:off x="0" y="6116313"/>
            <a:ext cx="12060909" cy="695034"/>
            <a:chOff x="-1" y="-1"/>
            <a:chExt cx="12060909" cy="695034"/>
          </a:xfrm>
        </p:grpSpPr>
        <p:sp>
          <p:nvSpPr>
            <p:cNvPr id="10" name="Right Triangle 9"/>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13" name="Right Triangle 12"/>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5613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47" y="0"/>
            <a:ext cx="10515600" cy="1325563"/>
          </a:xfrm>
        </p:spPr>
        <p:txBody>
          <a:bodyPr>
            <a:normAutofit/>
          </a:bodyPr>
          <a:lstStyle/>
          <a:p>
            <a:pPr algn="ctr"/>
            <a:r>
              <a:rPr lang="en-US" sz="3200" dirty="0">
                <a:solidFill>
                  <a:srgbClr val="1F497D"/>
                </a:solidFill>
                <a:latin typeface="Arial" panose="020B0604020202020204" pitchFamily="34" charset="0"/>
                <a:cs typeface="Arial" panose="020B0604020202020204" pitchFamily="34" charset="0"/>
              </a:rPr>
              <a:t>Coordination </a:t>
            </a:r>
            <a:r>
              <a:rPr lang="en-US" sz="3200" dirty="0" smtClean="0">
                <a:solidFill>
                  <a:srgbClr val="1F497D"/>
                </a:solidFill>
                <a:latin typeface="Arial" panose="020B0604020202020204" pitchFamily="34" charset="0"/>
                <a:cs typeface="Arial" panose="020B0604020202020204" pitchFamily="34" charset="0"/>
              </a:rPr>
              <a:t>Function</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249996"/>
                <a:ext cx="10666447" cy="5254565"/>
              </a:xfrm>
            </p:spPr>
            <p:txBody>
              <a:bodyPr>
                <a:normAutofit/>
              </a:bodyPr>
              <a:lstStyle/>
              <a:p>
                <a:pPr marL="0" indent="0">
                  <a:buNone/>
                </a:pPr>
                <a:r>
                  <a:rPr lang="en-US" sz="2400" u="sng" dirty="0" smtClean="0">
                    <a:latin typeface="Arail"/>
                    <a:cs typeface="Arial" panose="020B0604020202020204" pitchFamily="34" charset="0"/>
                  </a:rPr>
                  <a:t>Purpose</a:t>
                </a:r>
                <a:r>
                  <a:rPr lang="en-US" sz="2400" dirty="0" smtClean="0">
                    <a:latin typeface="Arail"/>
                    <a:cs typeface="Arial" panose="020B0604020202020204" pitchFamily="34" charset="0"/>
                  </a:rPr>
                  <a:t>: Spreading respondent burden among multiple samples</a:t>
                </a:r>
              </a:p>
              <a:p>
                <a:pPr marL="0" indent="0">
                  <a:buNone/>
                </a:pPr>
                <a:endParaRPr lang="en-US" sz="1000" u="sng" dirty="0" smtClean="0">
                  <a:latin typeface="Arail"/>
                  <a:cs typeface="Arial" panose="020B0604020202020204" pitchFamily="34" charset="0"/>
                </a:endParaRPr>
              </a:p>
              <a:p>
                <a:pPr marL="0" indent="0">
                  <a:buNone/>
                </a:pPr>
                <a:r>
                  <a:rPr lang="en-US" sz="2400" u="sng" dirty="0" smtClean="0">
                    <a:latin typeface="Arail"/>
                    <a:cs typeface="Arial" panose="020B0604020202020204" pitchFamily="34" charset="0"/>
                  </a:rPr>
                  <a:t>Steps</a:t>
                </a:r>
              </a:p>
              <a:p>
                <a:pPr marL="457200" indent="-457200">
                  <a:buFont typeface="+mj-lt"/>
                  <a:buAutoNum type="arabicPeriod"/>
                </a:pPr>
                <a:r>
                  <a:rPr lang="en-US" sz="2400" dirty="0" smtClean="0">
                    <a:latin typeface="Arail"/>
                    <a:cs typeface="Arial" panose="020B0604020202020204" pitchFamily="34" charset="0"/>
                  </a:rPr>
                  <a:t>Select sample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1</m:t>
                        </m:r>
                      </m:sub>
                    </m:sSub>
                  </m:oMath>
                </a14:m>
                <a:r>
                  <a:rPr lang="en-US" sz="2400" dirty="0" smtClean="0">
                    <a:latin typeface="Arail"/>
                    <a:cs typeface="Arial" panose="020B0604020202020204" pitchFamily="34" charset="0"/>
                  </a:rPr>
                  <a:t> using Permanent Random Numbers </a:t>
                </a:r>
                <a14:m>
                  <m:oMath xmlns:m="http://schemas.openxmlformats.org/officeDocument/2006/math">
                    <m:r>
                      <a:rPr lang="en-US" sz="2400" i="1">
                        <a:latin typeface="Cambria Math" panose="02040503050406030204" pitchFamily="18" charset="0"/>
                      </a:rPr>
                      <m:t>𝑈</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𝑈𝑛𝑖𝑓</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0,1</m:t>
                        </m:r>
                      </m:e>
                    </m:d>
                  </m:oMath>
                </a14:m>
                <a:endParaRPr lang="en-US" sz="2400" dirty="0" smtClean="0">
                  <a:latin typeface="Arail"/>
                  <a:cs typeface="Arial" panose="020B0604020202020204" pitchFamily="34" charset="0"/>
                </a:endParaRPr>
              </a:p>
              <a:p>
                <a:pPr marL="457200" indent="-457200">
                  <a:buFont typeface="+mj-lt"/>
                  <a:buAutoNum type="arabicPeriod"/>
                </a:pPr>
                <a:r>
                  <a:rPr lang="en-US" sz="2400" dirty="0" smtClean="0">
                    <a:latin typeface="Arail"/>
                    <a:cs typeface="Arial" panose="020B0604020202020204" pitchFamily="34" charset="0"/>
                  </a:rPr>
                  <a:t>For </a:t>
                </a:r>
                <a:r>
                  <a:rPr lang="en-US" sz="2400" dirty="0">
                    <a:latin typeface="Arail"/>
                    <a:cs typeface="Arial" panose="020B0604020202020204" pitchFamily="34" charset="0"/>
                  </a:rPr>
                  <a:t>each chosen </a:t>
                </a:r>
                <a:r>
                  <a:rPr lang="en-US" sz="2400" dirty="0" smtClean="0">
                    <a:latin typeface="Arail"/>
                    <a:cs typeface="Arial" panose="020B0604020202020204" pitchFamily="34" charset="0"/>
                  </a:rPr>
                  <a:t>unit </a:t>
                </a:r>
                <a14:m>
                  <m:oMath xmlns:m="http://schemas.openxmlformats.org/officeDocument/2006/math">
                    <m:r>
                      <a:rPr lang="en-US" sz="2400" i="1">
                        <a:latin typeface="Cambria Math" panose="02040503050406030204" pitchFamily="18" charset="0"/>
                      </a:rPr>
                      <m:t>𝑘</m:t>
                    </m:r>
                  </m:oMath>
                </a14:m>
                <a:r>
                  <a:rPr lang="en-US" sz="2400" dirty="0">
                    <a:latin typeface="Arail"/>
                    <a:cs typeface="Arial" panose="020B0604020202020204" pitchFamily="34" charset="0"/>
                  </a:rPr>
                  <a:t>, </a:t>
                </a:r>
                <a:r>
                  <a:rPr lang="en-US" sz="2400" dirty="0" smtClean="0">
                    <a:latin typeface="Arail"/>
                    <a:cs typeface="Arial" panose="020B0604020202020204" pitchFamily="34" charset="0"/>
                  </a:rPr>
                  <a:t>compute cumulative respondent burden </a:t>
                </a:r>
                <a14:m>
                  <m:oMath xmlns:m="http://schemas.openxmlformats.org/officeDocument/2006/math">
                    <m:sSub>
                      <m:sSubPr>
                        <m:ctrlPr>
                          <a:rPr lang="en-US" sz="2400" i="1">
                            <a:latin typeface="Cambria Math" panose="02040503050406030204" pitchFamily="18" charset="0"/>
                          </a:rPr>
                        </m:ctrlPr>
                      </m:sSubPr>
                      <m:e>
                        <m:r>
                          <m:rPr>
                            <m:sty m:val="p"/>
                          </m:rPr>
                          <a:rPr lang="en-US" sz="2400">
                            <a:latin typeface="Cambria Math" panose="02040503050406030204" pitchFamily="18" charset="0"/>
                          </a:rPr>
                          <m:t>Γ</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i="1">
                            <a:latin typeface="Cambria Math" panose="02040503050406030204" pitchFamily="18" charset="0"/>
                          </a:rPr>
                          <m:t>𝑤</m:t>
                        </m:r>
                      </m:e>
                    </m:d>
                  </m:oMath>
                </a14:m>
                <a:r>
                  <a:rPr lang="en-US" sz="2400" dirty="0" smtClean="0">
                    <a:latin typeface="Arail"/>
                    <a:cs typeface="Arial" panose="020B0604020202020204" pitchFamily="34" charset="0"/>
                  </a:rPr>
                  <a:t> as a function of the </a:t>
                </a:r>
                <a:r>
                  <a:rPr lang="en-US" sz="2400" dirty="0">
                    <a:latin typeface="Arail"/>
                    <a:cs typeface="Arial" panose="020B0604020202020204" pitchFamily="34" charset="0"/>
                  </a:rPr>
                  <a:t>number of times a unit </a:t>
                </a:r>
                <a14:m>
                  <m:oMath xmlns:m="http://schemas.openxmlformats.org/officeDocument/2006/math">
                    <m:r>
                      <a:rPr lang="en-US" sz="2400" b="0" i="1" smtClean="0">
                        <a:latin typeface="Cambria Math" panose="02040503050406030204" pitchFamily="18" charset="0"/>
                      </a:rPr>
                      <m:t>𝑘</m:t>
                    </m:r>
                  </m:oMath>
                </a14:m>
                <a:r>
                  <a:rPr lang="en-US" sz="2400" dirty="0" smtClean="0">
                    <a:latin typeface="Arail"/>
                    <a:cs typeface="Arial" panose="020B0604020202020204" pitchFamily="34" charset="0"/>
                  </a:rPr>
                  <a:t> is </a:t>
                </a:r>
                <a:r>
                  <a:rPr lang="en-US" sz="2400" dirty="0">
                    <a:latin typeface="Arail"/>
                    <a:cs typeface="Arial" panose="020B0604020202020204" pitchFamily="34" charset="0"/>
                  </a:rPr>
                  <a:t>selected to participate </a:t>
                </a:r>
                <a:r>
                  <a:rPr lang="en-US" sz="2400" dirty="0" smtClean="0">
                    <a:latin typeface="Arail"/>
                    <a:cs typeface="Arial" panose="020B0604020202020204" pitchFamily="34" charset="0"/>
                  </a:rPr>
                  <a:t>(appears) in sample </a:t>
                </a:r>
                <a14:m>
                  <m:oMath xmlns:m="http://schemas.openxmlformats.org/officeDocument/2006/math">
                    <m:r>
                      <a:rPr lang="en-US" sz="2400" b="0" i="1" smtClean="0">
                        <a:latin typeface="Cambria Math" panose="02040503050406030204" pitchFamily="18" charset="0"/>
                      </a:rPr>
                      <m:t>1</m:t>
                    </m:r>
                  </m:oMath>
                </a14:m>
                <a:r>
                  <a:rPr lang="en-US" sz="2400" dirty="0" smtClean="0">
                    <a:latin typeface="Arail"/>
                    <a:cs typeface="Arial" panose="020B0604020202020204" pitchFamily="34" charset="0"/>
                  </a:rPr>
                  <a:t> through </a:t>
                </a:r>
                <a14:m>
                  <m:oMath xmlns:m="http://schemas.openxmlformats.org/officeDocument/2006/math">
                    <m:r>
                      <a:rPr lang="en-US" sz="2400" b="0" i="1" smtClean="0">
                        <a:latin typeface="Cambria Math" panose="02040503050406030204" pitchFamily="18" charset="0"/>
                      </a:rPr>
                      <m:t>𝑡</m:t>
                    </m:r>
                  </m:oMath>
                </a14:m>
                <a:r>
                  <a:rPr lang="en-US" sz="2400" dirty="0" smtClean="0">
                    <a:latin typeface="Arail"/>
                    <a:cs typeface="Arial" panose="020B0604020202020204" pitchFamily="34" charset="0"/>
                  </a:rPr>
                  <a:t> </a:t>
                </a:r>
              </a:p>
              <a:p>
                <a:pPr marL="457200" indent="-457200">
                  <a:buFont typeface="+mj-lt"/>
                  <a:buAutoNum type="arabicPeriod"/>
                </a:pPr>
                <a:r>
                  <a:rPr lang="en-US" sz="2400" dirty="0" smtClean="0">
                    <a:latin typeface="Arail"/>
                    <a:cs typeface="Arial" panose="020B0604020202020204" pitchFamily="34" charset="0"/>
                  </a:rPr>
                  <a:t>Use </a:t>
                </a:r>
                <a:r>
                  <a:rPr lang="en-US" sz="2400" dirty="0">
                    <a:latin typeface="Arail"/>
                    <a:cs typeface="Arial" panose="020B0604020202020204" pitchFamily="34" charset="0"/>
                  </a:rPr>
                  <a:t>cumulative </a:t>
                </a:r>
                <a:r>
                  <a:rPr lang="en-US" sz="2400" dirty="0" smtClean="0">
                    <a:latin typeface="Arail"/>
                    <a:cs typeface="Arial" panose="020B0604020202020204" pitchFamily="34" charset="0"/>
                  </a:rPr>
                  <a:t>respondent </a:t>
                </a:r>
                <a:r>
                  <a:rPr lang="en-US" sz="2400" dirty="0">
                    <a:latin typeface="Arail"/>
                    <a:cs typeface="Arial" panose="020B0604020202020204" pitchFamily="34" charset="0"/>
                  </a:rPr>
                  <a:t>burden </a:t>
                </a:r>
                <a:r>
                  <a:rPr lang="en-US" sz="2400" dirty="0" smtClean="0">
                    <a:latin typeface="Arail"/>
                    <a:cs typeface="Arial" panose="020B0604020202020204" pitchFamily="34" charset="0"/>
                  </a:rPr>
                  <a:t>as a criteria to construct coordination function</a:t>
                </a:r>
              </a:p>
              <a:p>
                <a:pPr marL="457200" lvl="1" indent="0">
                  <a:buNone/>
                </a:pP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𝑔</m:t>
                        </m:r>
                      </m:e>
                      <m:sub>
                        <m:r>
                          <a:rPr lang="en-US" sz="3000" i="1">
                            <a:latin typeface="Cambria Math" panose="02040503050406030204" pitchFamily="18" charset="0"/>
                          </a:rPr>
                          <m:t>𝑘</m:t>
                        </m:r>
                        <m:r>
                          <a:rPr lang="en-US" sz="3000" i="1">
                            <a:latin typeface="Cambria Math" panose="02040503050406030204" pitchFamily="18" charset="0"/>
                          </a:rPr>
                          <m:t>,</m:t>
                        </m:r>
                        <m:r>
                          <a:rPr lang="en-US" sz="3000" i="1">
                            <a:latin typeface="Cambria Math" panose="02040503050406030204" pitchFamily="18" charset="0"/>
                          </a:rPr>
                          <m:t>𝑡</m:t>
                        </m:r>
                      </m:sub>
                    </m:sSub>
                    <m:d>
                      <m:dPr>
                        <m:ctrlPr>
                          <a:rPr lang="en-US" sz="3000" i="1">
                            <a:latin typeface="Cambria Math" panose="02040503050406030204" pitchFamily="18" charset="0"/>
                          </a:rPr>
                        </m:ctrlPr>
                      </m:dPr>
                      <m:e>
                        <m:sSub>
                          <m:sSubPr>
                            <m:ctrlPr>
                              <a:rPr lang="en-US" sz="3000" i="1">
                                <a:latin typeface="Cambria Math" panose="02040503050406030204" pitchFamily="18" charset="0"/>
                              </a:rPr>
                            </m:ctrlPr>
                          </m:sSubPr>
                          <m:e>
                            <m:r>
                              <a:rPr lang="en-US" sz="3000" i="1">
                                <a:latin typeface="Cambria Math" panose="02040503050406030204" pitchFamily="18" charset="0"/>
                              </a:rPr>
                              <m:t>𝑤</m:t>
                            </m:r>
                          </m:e>
                          <m:sub>
                            <m:r>
                              <a:rPr lang="en-US" sz="3000" i="1">
                                <a:latin typeface="Cambria Math" panose="02040503050406030204" pitchFamily="18" charset="0"/>
                              </a:rPr>
                              <m:t>𝑘</m:t>
                            </m:r>
                          </m:sub>
                        </m:sSub>
                      </m:e>
                    </m:d>
                    <m:r>
                      <a:rPr lang="en-US" sz="3000" i="1">
                        <a:latin typeface="Cambria Math" panose="02040503050406030204" pitchFamily="18" charset="0"/>
                      </a:rPr>
                      <m:t>=</m:t>
                    </m:r>
                    <m:sSub>
                      <m:sSubPr>
                        <m:ctrlPr>
                          <a:rPr lang="en-US" sz="3000" i="1">
                            <a:latin typeface="Cambria Math" panose="02040503050406030204" pitchFamily="18" charset="0"/>
                          </a:rPr>
                        </m:ctrlPr>
                      </m:sSubPr>
                      <m:e>
                        <m:r>
                          <m:rPr>
                            <m:sty m:val="p"/>
                          </m:rPr>
                          <a:rPr lang="en-US" sz="3000">
                            <a:latin typeface="Cambria Math" panose="02040503050406030204" pitchFamily="18" charset="0"/>
                          </a:rPr>
                          <m:t>Γ</m:t>
                        </m:r>
                      </m:e>
                      <m:sub>
                        <m:r>
                          <a:rPr lang="en-US" sz="3000" i="1">
                            <a:latin typeface="Cambria Math" panose="02040503050406030204" pitchFamily="18" charset="0"/>
                          </a:rPr>
                          <m:t>𝑘</m:t>
                        </m:r>
                        <m:r>
                          <a:rPr lang="en-US" sz="3000" i="1">
                            <a:latin typeface="Cambria Math" panose="02040503050406030204" pitchFamily="18" charset="0"/>
                          </a:rPr>
                          <m:t>,</m:t>
                        </m:r>
                        <m:r>
                          <a:rPr lang="en-US" sz="3000" i="1">
                            <a:latin typeface="Cambria Math" panose="02040503050406030204" pitchFamily="18" charset="0"/>
                          </a:rPr>
                          <m:t>𝑡</m:t>
                        </m:r>
                      </m:sub>
                    </m:sSub>
                    <m:d>
                      <m:dPr>
                        <m:ctrlPr>
                          <a:rPr lang="en-US" sz="3000" i="1">
                            <a:latin typeface="Cambria Math" panose="02040503050406030204" pitchFamily="18" charset="0"/>
                          </a:rPr>
                        </m:ctrlPr>
                      </m:dPr>
                      <m:e>
                        <m:sSub>
                          <m:sSubPr>
                            <m:ctrlPr>
                              <a:rPr lang="en-US" sz="3000" i="1">
                                <a:latin typeface="Cambria Math" panose="02040503050406030204" pitchFamily="18" charset="0"/>
                              </a:rPr>
                            </m:ctrlPr>
                          </m:sSubPr>
                          <m:e>
                            <m:r>
                              <a:rPr lang="en-US" sz="3000" i="1">
                                <a:latin typeface="Cambria Math" panose="02040503050406030204" pitchFamily="18" charset="0"/>
                              </a:rPr>
                              <m:t>𝑤</m:t>
                            </m:r>
                          </m:e>
                          <m:sub>
                            <m:r>
                              <a:rPr lang="en-US" sz="3000" i="1">
                                <a:latin typeface="Cambria Math" panose="02040503050406030204" pitchFamily="18" charset="0"/>
                              </a:rPr>
                              <m:t>𝑘</m:t>
                            </m:r>
                          </m:sub>
                        </m:sSub>
                      </m:e>
                    </m:d>
                    <m:r>
                      <a:rPr lang="en-US" sz="3000" i="1">
                        <a:latin typeface="Cambria Math" panose="02040503050406030204" pitchFamily="18" charset="0"/>
                      </a:rPr>
                      <m:t>+</m:t>
                    </m:r>
                    <m:nary>
                      <m:naryPr>
                        <m:chr m:val="∑"/>
                        <m:supHide m:val="on"/>
                        <m:ctrlPr>
                          <a:rPr lang="en-US" sz="3000" i="1">
                            <a:latin typeface="Cambria Math" panose="02040503050406030204" pitchFamily="18" charset="0"/>
                          </a:rPr>
                        </m:ctrlPr>
                      </m:naryPr>
                      <m:sub>
                        <m:r>
                          <m:rPr>
                            <m:brk m:alnAt="7"/>
                          </m:rPr>
                          <a:rPr lang="en-US" sz="3000" i="1">
                            <a:latin typeface="Cambria Math" panose="02040503050406030204" pitchFamily="18" charset="0"/>
                          </a:rPr>
                          <m:t>𝑖</m:t>
                        </m:r>
                      </m:sub>
                      <m:sup/>
                      <m:e>
                        <m:sSub>
                          <m:sSubPr>
                            <m:ctrlPr>
                              <a:rPr lang="en-US" sz="3000" i="1">
                                <a:latin typeface="Cambria Math" panose="02040503050406030204" pitchFamily="18" charset="0"/>
                              </a:rPr>
                            </m:ctrlPr>
                          </m:sSubPr>
                          <m:e>
                            <m:r>
                              <a:rPr lang="en-US" sz="3000" i="1">
                                <a:latin typeface="Cambria Math" panose="02040503050406030204" pitchFamily="18" charset="0"/>
                              </a:rPr>
                              <m:t>1</m:t>
                            </m:r>
                          </m:e>
                          <m:sub>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𝑖</m:t>
                                </m:r>
                              </m:sub>
                            </m:sSub>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𝑤</m:t>
                            </m:r>
                          </m:e>
                          <m:sub>
                            <m:r>
                              <a:rPr lang="en-US" sz="3000" i="1">
                                <a:latin typeface="Cambria Math" panose="02040503050406030204" pitchFamily="18" charset="0"/>
                              </a:rPr>
                              <m:t>𝑘</m:t>
                            </m:r>
                          </m:sub>
                        </m:sSub>
                        <m:r>
                          <a:rPr lang="en-US" sz="3000" i="1">
                            <a:latin typeface="Cambria Math" panose="02040503050406030204" pitchFamily="18" charset="0"/>
                          </a:rPr>
                          <m:t>)</m:t>
                        </m:r>
                        <m:nary>
                          <m:naryPr>
                            <m:limLoc m:val="undOvr"/>
                            <m:subHide m:val="on"/>
                            <m:supHide m:val="on"/>
                            <m:ctrlPr>
                              <a:rPr lang="en-US" sz="3000" i="1">
                                <a:latin typeface="Cambria Math" panose="02040503050406030204" pitchFamily="18" charset="0"/>
                              </a:rPr>
                            </m:ctrlPr>
                          </m:naryPr>
                          <m:sub/>
                          <m:sup/>
                          <m:e>
                            <m:sSub>
                              <m:sSubPr>
                                <m:ctrlPr>
                                  <a:rPr lang="en-US" sz="3000" i="1">
                                    <a:latin typeface="Cambria Math" panose="02040503050406030204" pitchFamily="18" charset="0"/>
                                  </a:rPr>
                                </m:ctrlPr>
                              </m:sSubPr>
                              <m:e>
                                <m:r>
                                  <a:rPr lang="en-US" sz="3000" i="1">
                                    <a:latin typeface="Cambria Math" panose="02040503050406030204" pitchFamily="18" charset="0"/>
                                  </a:rPr>
                                  <m:t>1</m:t>
                                </m:r>
                              </m:e>
                              <m:sub>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𝑖</m:t>
                                    </m:r>
                                  </m:sub>
                                </m:sSub>
                                <m:r>
                                  <a:rPr lang="en-US" sz="3000" i="1">
                                    <a:latin typeface="Cambria Math" panose="02040503050406030204" pitchFamily="18" charset="0"/>
                                    <a:ea typeface="Cambria Math" panose="02040503050406030204" pitchFamily="18" charset="0"/>
                                  </a:rPr>
                                  <m:t>∩[0,</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𝑤</m:t>
                                    </m:r>
                                  </m:e>
                                  <m:sub>
                                    <m:r>
                                      <a:rPr lang="en-US" sz="3000" i="1">
                                        <a:latin typeface="Cambria Math" panose="02040503050406030204" pitchFamily="18" charset="0"/>
                                        <a:ea typeface="Cambria Math" panose="02040503050406030204" pitchFamily="18" charset="0"/>
                                      </a:rPr>
                                      <m:t>𝑘</m:t>
                                    </m:r>
                                  </m:sub>
                                </m:sSub>
                                <m:r>
                                  <a:rPr lang="en-US" sz="3000" i="1">
                                    <a:latin typeface="Cambria Math" panose="02040503050406030204" pitchFamily="18" charset="0"/>
                                    <a:ea typeface="Cambria Math" panose="02040503050406030204" pitchFamily="18" charset="0"/>
                                  </a:rPr>
                                  <m:t>]</m:t>
                                </m:r>
                              </m:sub>
                            </m:sSub>
                            <m:r>
                              <a:rPr lang="en-US" sz="3000" i="1">
                                <a:latin typeface="Cambria Math" panose="02040503050406030204" pitchFamily="18" charset="0"/>
                              </a:rPr>
                              <m:t>𝑢</m:t>
                            </m:r>
                          </m:e>
                        </m:nary>
                        <m:r>
                          <a:rPr lang="en-US" sz="3000" i="1">
                            <a:latin typeface="Cambria Math" panose="02040503050406030204" pitchFamily="18" charset="0"/>
                          </a:rPr>
                          <m:t>𝑑𝑢</m:t>
                        </m:r>
                      </m:e>
                    </m:nary>
                  </m:oMath>
                </a14:m>
                <a:r>
                  <a:rPr lang="en-US" dirty="0">
                    <a:latin typeface="Arail"/>
                    <a:cs typeface="Arial" panose="020B0604020202020204" pitchFamily="34" charset="0"/>
                  </a:rPr>
                  <a:t> </a:t>
                </a:r>
                <a:endParaRPr lang="en-US" dirty="0" smtClean="0">
                  <a:latin typeface="Arail"/>
                  <a:cs typeface="Arial" panose="020B0604020202020204" pitchFamily="34" charset="0"/>
                </a:endParaRPr>
              </a:p>
              <a:p>
                <a:pPr marL="457200" lvl="1" indent="0">
                  <a:buNone/>
                </a:pPr>
                <a:r>
                  <a:rPr lang="en-US" dirty="0" smtClean="0">
                    <a:latin typeface="Arail"/>
                    <a:cs typeface="Arial" panose="020B0604020202020204" pitchFamily="34" charset="0"/>
                  </a:rPr>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oMath>
                </a14:m>
                <a:r>
                  <a:rPr lang="en-US" dirty="0">
                    <a:latin typeface="Arail"/>
                    <a:cs typeface="Arial" panose="020B0604020202020204" pitchFamily="34" charset="0"/>
                  </a:rPr>
                  <a:t> is the random number for unit </a:t>
                </a:r>
                <a14:m>
                  <m:oMath xmlns:m="http://schemas.openxmlformats.org/officeDocument/2006/math">
                    <m:r>
                      <a:rPr lang="en-US" i="1">
                        <a:latin typeface="Cambria Math" panose="02040503050406030204" pitchFamily="18" charset="0"/>
                        <a:cs typeface="Arial" panose="020B0604020202020204" pitchFamily="34" charset="0"/>
                      </a:rPr>
                      <m:t>𝑘</m:t>
                    </m:r>
                  </m:oMath>
                </a14:m>
                <a:endParaRPr lang="en-US" dirty="0">
                  <a:latin typeface="Arail"/>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249996"/>
                <a:ext cx="10666447" cy="5254565"/>
              </a:xfrm>
              <a:blipFill rotWithShape="0">
                <a:blip r:embed="rId3"/>
                <a:stretch>
                  <a:fillRect l="-857" t="-15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40050B-916A-41D1-B55D-6B7270855E1B}" type="slidenum">
              <a:rPr lang="en-US" smtClean="0"/>
              <a:pPr/>
              <a:t>6</a:t>
            </a:fld>
            <a:endParaRPr lang="en-US" dirty="0"/>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68398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47" y="0"/>
            <a:ext cx="10515600" cy="1325563"/>
          </a:xfrm>
        </p:spPr>
        <p:txBody>
          <a:bodyPr>
            <a:normAutofit/>
          </a:bodyPr>
          <a:lstStyle/>
          <a:p>
            <a:pPr algn="ctr"/>
            <a:r>
              <a:rPr lang="en-US" sz="3200" dirty="0">
                <a:solidFill>
                  <a:srgbClr val="1F497D"/>
                </a:solidFill>
                <a:latin typeface="Arial" panose="020B0604020202020204" pitchFamily="34" charset="0"/>
                <a:cs typeface="Arial" panose="020B0604020202020204" pitchFamily="34" charset="0"/>
              </a:rPr>
              <a:t>Coordination </a:t>
            </a:r>
            <a:r>
              <a:rPr lang="en-US" sz="3200" dirty="0" smtClean="0">
                <a:solidFill>
                  <a:srgbClr val="1F497D"/>
                </a:solidFill>
                <a:latin typeface="Arial" panose="020B0604020202020204" pitchFamily="34" charset="0"/>
                <a:cs typeface="Arial" panose="020B0604020202020204" pitchFamily="34" charset="0"/>
              </a:rPr>
              <a:t>Function (Continued)</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25562"/>
                <a:ext cx="10666228" cy="5002023"/>
              </a:xfrm>
            </p:spPr>
            <p:txBody>
              <a:bodyPr>
                <a:normAutofit/>
              </a:bodyPr>
              <a:lstStyle/>
              <a:p>
                <a:pPr marL="0" indent="0">
                  <a:buNone/>
                </a:pPr>
                <a:r>
                  <a:rPr lang="en-US" sz="2400" u="sng" dirty="0" smtClean="0">
                    <a:latin typeface="Arail"/>
                    <a:cs typeface="Arial" panose="020B0604020202020204" pitchFamily="34" charset="0"/>
                  </a:rPr>
                  <a:t>Steps</a:t>
                </a:r>
              </a:p>
              <a:p>
                <a:pPr marL="514350" indent="-514350">
                  <a:buFont typeface="+mj-lt"/>
                  <a:buAutoNum type="arabicPeriod" startAt="4"/>
                </a:pPr>
                <a:r>
                  <a:rPr lang="en-US" sz="2400" dirty="0" smtClean="0">
                    <a:latin typeface="Arail"/>
                    <a:cs typeface="Arial" panose="020B0604020202020204" pitchFamily="34" charset="0"/>
                  </a:rPr>
                  <a:t>Update the random number for each unit to the current value of the coordination function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𝑡</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𝑘</m:t>
                            </m:r>
                          </m:sub>
                        </m:sSub>
                      </m:e>
                    </m:d>
                  </m:oMath>
                </a14:m>
                <a:endParaRPr lang="en-US" sz="2400" dirty="0">
                  <a:latin typeface="Arail"/>
                  <a:cs typeface="Arial" panose="020B0604020202020204" pitchFamily="34" charset="0"/>
                </a:endParaRPr>
              </a:p>
              <a:p>
                <a:pPr marL="514350" indent="-514350">
                  <a:buFont typeface="+mj-lt"/>
                  <a:buAutoNum type="arabicPeriod" startAt="4"/>
                </a:pPr>
                <a:r>
                  <a:rPr lang="en-US" sz="2400" dirty="0" smtClean="0">
                    <a:latin typeface="Arail"/>
                    <a:cs typeface="Arial" panose="020B0604020202020204" pitchFamily="34" charset="0"/>
                  </a:rPr>
                  <a:t>Select a unit based on its “new” updated random number</a:t>
                </a:r>
              </a:p>
              <a:p>
                <a:pPr marL="514350" indent="-514350">
                  <a:buFont typeface="+mj-lt"/>
                  <a:buAutoNum type="arabicPeriod" startAt="4"/>
                </a:pPr>
                <a:r>
                  <a:rPr lang="en-US" sz="2400" dirty="0" smtClean="0">
                    <a:latin typeface="Arail"/>
                    <a:cs typeface="Arial" panose="020B0604020202020204" pitchFamily="34" charset="0"/>
                  </a:rPr>
                  <a:t>Repeat </a:t>
                </a:r>
                <a:r>
                  <a:rPr lang="en-US" sz="2400" i="1" dirty="0">
                    <a:latin typeface="Arail"/>
                    <a:cs typeface="Arial" panose="020B0604020202020204" pitchFamily="34" charset="0"/>
                  </a:rPr>
                  <a:t>n </a:t>
                </a:r>
                <a:r>
                  <a:rPr lang="en-US" sz="2400" dirty="0" smtClean="0">
                    <a:latin typeface="Arail"/>
                    <a:cs typeface="Arial" panose="020B0604020202020204" pitchFamily="34" charset="0"/>
                  </a:rPr>
                  <a:t>times steps 1 – 5 to select samples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b="0" i="1" smtClean="0">
                            <a:latin typeface="Cambria Math" panose="02040503050406030204" pitchFamily="18" charset="0"/>
                          </a:rPr>
                          <m:t>1</m:t>
                        </m:r>
                      </m:sub>
                    </m:sSub>
                  </m:oMath>
                </a14:m>
                <a:r>
                  <a:rPr lang="en-US" sz="2400" dirty="0" smtClean="0">
                    <a:latin typeface="Arail"/>
                    <a:cs typeface="Arial" panose="020B0604020202020204" pitchFamily="34"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b="0" i="1" smtClean="0">
                            <a:latin typeface="Cambria Math" panose="02040503050406030204" pitchFamily="18" charset="0"/>
                          </a:rPr>
                          <m:t>2</m:t>
                        </m:r>
                      </m:sub>
                    </m:sSub>
                  </m:oMath>
                </a14:m>
                <a:r>
                  <a:rPr lang="en-US" sz="2400" dirty="0" smtClean="0">
                    <a:latin typeface="Arail"/>
                    <a:cs typeface="Arial" panose="020B0604020202020204" pitchFamily="34" charset="0"/>
                  </a:rPr>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𝑛</m:t>
                        </m:r>
                      </m:sub>
                    </m:sSub>
                  </m:oMath>
                </a14:m>
                <a:endParaRPr lang="en-US" sz="2400" dirty="0">
                  <a:latin typeface="Arail"/>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25562"/>
                <a:ext cx="10666228" cy="5002023"/>
              </a:xfrm>
              <a:blipFill rotWithShape="0">
                <a:blip r:embed="rId3"/>
                <a:stretch>
                  <a:fillRect l="-915" t="-158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40050B-916A-41D1-B55D-6B7270855E1B}" type="slidenum">
              <a:rPr lang="en-US" smtClean="0"/>
              <a:pPr/>
              <a:t>7</a:t>
            </a:fld>
            <a:endParaRPr lang="en-US" dirty="0"/>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261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pPr algn="ctr"/>
            <a:r>
              <a:rPr lang="en-US" sz="3200" dirty="0" smtClean="0">
                <a:solidFill>
                  <a:srgbClr val="1F497D"/>
                </a:solidFill>
                <a:latin typeface="Arial" panose="020B0604020202020204" pitchFamily="34" charset="0"/>
                <a:cs typeface="Arial" panose="020B0604020202020204" pitchFamily="34" charset="0"/>
              </a:rPr>
              <a:t>Previous Studies</a:t>
            </a:r>
            <a:endParaRPr lang="en-US" sz="3200" dirty="0"/>
          </a:p>
        </p:txBody>
      </p:sp>
      <p:sp>
        <p:nvSpPr>
          <p:cNvPr id="3" name="Content Placeholder 2"/>
          <p:cNvSpPr>
            <a:spLocks noGrp="1"/>
          </p:cNvSpPr>
          <p:nvPr>
            <p:ph idx="1"/>
          </p:nvPr>
        </p:nvSpPr>
        <p:spPr>
          <a:xfrm>
            <a:off x="662715" y="966474"/>
            <a:ext cx="10826269" cy="5362215"/>
          </a:xfrm>
        </p:spPr>
        <p:txBody>
          <a:bodyPr>
            <a:normAutofit/>
          </a:bodyPr>
          <a:lstStyle/>
          <a:p>
            <a:pPr>
              <a:lnSpc>
                <a:spcPct val="100000"/>
              </a:lnSpc>
              <a:spcBef>
                <a:spcPts val="0"/>
              </a:spcBef>
            </a:pPr>
            <a:r>
              <a:rPr lang="en-US" sz="2400" dirty="0" smtClean="0">
                <a:latin typeface="Arial" panose="020B0604020202020204" pitchFamily="34" charset="0"/>
                <a:cs typeface="Arial" panose="020B0604020202020204" pitchFamily="34" charset="0"/>
              </a:rPr>
              <a:t>First study:</a:t>
            </a:r>
          </a:p>
          <a:p>
            <a:pPr lvl="1">
              <a:lnSpc>
                <a:spcPct val="100000"/>
              </a:lnSpc>
              <a:spcBef>
                <a:spcPts val="0"/>
              </a:spcBef>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Simulated population of 100</a:t>
            </a:r>
          </a:p>
          <a:p>
            <a:pPr lvl="1">
              <a:lnSpc>
                <a:spcPct val="100000"/>
              </a:lnSpc>
              <a:spcBef>
                <a:spcPts val="0"/>
              </a:spcBef>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Sampling </a:t>
            </a:r>
            <a:r>
              <a:rPr lang="en-US" sz="2000" dirty="0">
                <a:latin typeface="Arial" panose="020B0604020202020204" pitchFamily="34" charset="0"/>
                <a:cs typeface="Arial" panose="020B0604020202020204" pitchFamily="34" charset="0"/>
              </a:rPr>
              <a:t>rate is 25% for each </a:t>
            </a:r>
            <a:r>
              <a:rPr lang="en-US" sz="2000" dirty="0" smtClean="0">
                <a:latin typeface="Arial" panose="020B0604020202020204" pitchFamily="34" charset="0"/>
                <a:cs typeface="Arial" panose="020B0604020202020204" pitchFamily="34" charset="0"/>
              </a:rPr>
              <a:t>of 10 samples</a:t>
            </a:r>
          </a:p>
          <a:p>
            <a:pPr lvl="1">
              <a:lnSpc>
                <a:spcPct val="100000"/>
              </a:lnSpc>
              <a:spcBef>
                <a:spcPts val="0"/>
              </a:spcBef>
              <a:buFont typeface="Courier New" panose="02070309020205020404" pitchFamily="49" charset="0"/>
              <a:buChar char="o"/>
            </a:pPr>
            <a:endParaRPr lang="en-US" sz="100" dirty="0" smtClean="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2000" dirty="0" smtClean="0">
                <a:latin typeface="Arail"/>
              </a:rPr>
              <a:t>Coordination function led </a:t>
            </a:r>
            <a:r>
              <a:rPr lang="en-US" sz="2000" dirty="0">
                <a:latin typeface="Arail"/>
              </a:rPr>
              <a:t>to reduced respondent burden </a:t>
            </a:r>
            <a:r>
              <a:rPr lang="en-US" sz="2000" dirty="0" smtClean="0">
                <a:latin typeface="Arail"/>
              </a:rPr>
              <a:t>compared </a:t>
            </a:r>
            <a:r>
              <a:rPr lang="en-US" sz="2000" dirty="0">
                <a:latin typeface="Arail"/>
              </a:rPr>
              <a:t>to SRS, PPS, or a combination of SRS and </a:t>
            </a:r>
            <a:r>
              <a:rPr lang="en-US" sz="2000" dirty="0" smtClean="0">
                <a:latin typeface="Arail"/>
              </a:rPr>
              <a:t>PPS</a:t>
            </a:r>
          </a:p>
          <a:p>
            <a:pPr lvl="1"/>
            <a:endParaRPr lang="en-US" dirty="0">
              <a:latin typeface="Arail"/>
            </a:endParaRPr>
          </a:p>
          <a:p>
            <a:r>
              <a:rPr lang="en-US" sz="2400" dirty="0" smtClean="0">
                <a:latin typeface="Arail"/>
              </a:rPr>
              <a:t>Second study:</a:t>
            </a:r>
          </a:p>
          <a:p>
            <a:pPr lvl="1">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NASS Agricultural Yield Row Crops, Agricultural Yield Small Grains, and Crop APS Survey data</a:t>
            </a:r>
            <a:endParaRPr lang="en-US" sz="2000" dirty="0" smtClean="0">
              <a:latin typeface="Arail"/>
            </a:endParaRPr>
          </a:p>
          <a:p>
            <a:pPr lvl="1">
              <a:buFont typeface="Courier New" panose="02070309020205020404" pitchFamily="49" charset="0"/>
              <a:buChar char="o"/>
            </a:pPr>
            <a:r>
              <a:rPr lang="en-US" sz="2000" dirty="0" smtClean="0">
                <a:latin typeface="Arail"/>
              </a:rPr>
              <a:t>Sampling rate is about 10% for each of 3 samples</a:t>
            </a:r>
          </a:p>
          <a:p>
            <a:pPr lvl="1">
              <a:buFont typeface="Courier New" panose="02070309020205020404" pitchFamily="49" charset="0"/>
              <a:buChar char="o"/>
            </a:pPr>
            <a:r>
              <a:rPr lang="en-US" sz="2000" dirty="0" smtClean="0">
                <a:latin typeface="Arail"/>
              </a:rPr>
              <a:t>Coordination </a:t>
            </a:r>
            <a:r>
              <a:rPr lang="en-US" sz="2000" dirty="0">
                <a:latin typeface="Arail"/>
              </a:rPr>
              <a:t>function led to marginal reduction in respondent burden </a:t>
            </a:r>
            <a:r>
              <a:rPr lang="en-US" sz="2000" dirty="0" smtClean="0">
                <a:latin typeface="Arail"/>
              </a:rPr>
              <a:t>compared </a:t>
            </a:r>
            <a:r>
              <a:rPr lang="en-US" sz="2000" dirty="0">
                <a:latin typeface="Arail"/>
              </a:rPr>
              <a:t>to SIP</a:t>
            </a:r>
          </a:p>
          <a:p>
            <a:pPr lvl="1"/>
            <a:endParaRPr lang="en-US" dirty="0">
              <a:latin typeface="Arail"/>
            </a:endParaRPr>
          </a:p>
        </p:txBody>
      </p:sp>
      <p:sp>
        <p:nvSpPr>
          <p:cNvPr id="4" name="Slide Number Placeholder 3"/>
          <p:cNvSpPr>
            <a:spLocks noGrp="1"/>
          </p:cNvSpPr>
          <p:nvPr>
            <p:ph type="sldNum" sz="quarter" idx="12"/>
          </p:nvPr>
        </p:nvSpPr>
        <p:spPr/>
        <p:txBody>
          <a:bodyPr/>
          <a:lstStyle/>
          <a:p>
            <a:fld id="{5B40050B-916A-41D1-B55D-6B7270855E1B}" type="slidenum">
              <a:rPr lang="en-US" smtClean="0"/>
              <a:t>8</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4866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pPr algn="ctr"/>
            <a:r>
              <a:rPr lang="en-US" sz="3200" dirty="0">
                <a:solidFill>
                  <a:srgbClr val="1F497D"/>
                </a:solidFill>
                <a:latin typeface="Arial" panose="020B0604020202020204" pitchFamily="34" charset="0"/>
                <a:cs typeface="Arial" panose="020B0604020202020204" pitchFamily="34" charset="0"/>
              </a:rPr>
              <a:t>Third </a:t>
            </a:r>
            <a:r>
              <a:rPr lang="en-US" sz="3200" dirty="0" smtClean="0">
                <a:solidFill>
                  <a:srgbClr val="1F497D"/>
                </a:solidFill>
                <a:latin typeface="Arial" panose="020B0604020202020204" pitchFamily="34" charset="0"/>
                <a:cs typeface="Arial" panose="020B0604020202020204" pitchFamily="34" charset="0"/>
              </a:rPr>
              <a:t>Study</a:t>
            </a:r>
            <a:endParaRPr lang="en-US" sz="3200" dirty="0"/>
          </a:p>
        </p:txBody>
      </p:sp>
      <p:sp>
        <p:nvSpPr>
          <p:cNvPr id="3" name="Content Placeholder 2"/>
          <p:cNvSpPr>
            <a:spLocks noGrp="1"/>
          </p:cNvSpPr>
          <p:nvPr>
            <p:ph idx="1"/>
          </p:nvPr>
        </p:nvSpPr>
        <p:spPr>
          <a:xfrm>
            <a:off x="353007" y="954742"/>
            <a:ext cx="10808051" cy="5618818"/>
          </a:xfrm>
        </p:spPr>
        <p:txBody>
          <a:bodyPr>
            <a:normAutofit/>
          </a:bodyPr>
          <a:lstStyle/>
          <a:p>
            <a:r>
              <a:rPr lang="en-US" sz="2400" dirty="0">
                <a:latin typeface="Arial" panose="020B0604020202020204" pitchFamily="34" charset="0"/>
                <a:cs typeface="Arial" panose="020B0604020202020204" pitchFamily="34" charset="0"/>
              </a:rPr>
              <a:t>Simulated farm population:  100,000 farms</a:t>
            </a:r>
          </a:p>
          <a:p>
            <a:pPr lvl="1"/>
            <a:r>
              <a:rPr lang="en-US" dirty="0">
                <a:latin typeface="Arial" panose="020B0604020202020204" pitchFamily="34" charset="0"/>
                <a:cs typeface="Arial" panose="020B0604020202020204" pitchFamily="34" charset="0"/>
              </a:rPr>
              <a:t>Farm simulated data</a:t>
            </a:r>
          </a:p>
          <a:p>
            <a:pPr lvl="2">
              <a:buFont typeface="Courier New" panose="02070309020205020404" pitchFamily="49" charset="0"/>
              <a:buChar char="o"/>
            </a:pPr>
            <a:r>
              <a:rPr lang="en-US" dirty="0">
                <a:latin typeface="Arial" panose="020B0604020202020204" pitchFamily="34" charset="0"/>
                <a:cs typeface="Arial" panose="020B0604020202020204" pitchFamily="34" charset="0"/>
              </a:rPr>
              <a:t>ID: farm number </a:t>
            </a:r>
          </a:p>
          <a:p>
            <a:pPr lvl="2">
              <a:buFont typeface="Courier New" panose="02070309020205020404" pitchFamily="49" charset="0"/>
              <a:buChar char="o"/>
            </a:pPr>
            <a:r>
              <a:rPr lang="en-US" dirty="0">
                <a:latin typeface="Arial" panose="020B0604020202020204" pitchFamily="34" charset="0"/>
                <a:cs typeface="Arial" panose="020B0604020202020204" pitchFamily="34" charset="0"/>
              </a:rPr>
              <a:t>Farm size (continuous) in acreage </a:t>
            </a:r>
          </a:p>
          <a:p>
            <a:pPr lvl="2">
              <a:buFont typeface="Courier New" panose="02070309020205020404" pitchFamily="49" charset="0"/>
              <a:buChar char="o"/>
            </a:pPr>
            <a:r>
              <a:rPr lang="en-US" dirty="0">
                <a:latin typeface="Arial" panose="020B0604020202020204" pitchFamily="34" charset="0"/>
                <a:cs typeface="Arial" panose="020B0604020202020204" pitchFamily="34" charset="0"/>
              </a:rPr>
              <a:t>Farm size category (12 categories)</a:t>
            </a:r>
          </a:p>
          <a:p>
            <a:pPr lvl="2">
              <a:buFont typeface="Courier New" panose="02070309020205020404" pitchFamily="49" charset="0"/>
              <a:buChar char="o"/>
            </a:pPr>
            <a:r>
              <a:rPr lang="en-US" dirty="0">
                <a:latin typeface="Arial" panose="020B0604020202020204" pitchFamily="34" charset="0"/>
                <a:cs typeface="Arial" panose="020B0604020202020204" pitchFamily="34" charset="0"/>
              </a:rPr>
              <a:t>Farm type: crop or livestock</a:t>
            </a:r>
          </a:p>
          <a:p>
            <a:pPr lvl="1"/>
            <a:r>
              <a:rPr lang="en-US" dirty="0">
                <a:latin typeface="Arial" panose="020B0604020202020204" pitchFamily="34" charset="0"/>
                <a:cs typeface="Arial" panose="020B0604020202020204" pitchFamily="34" charset="0"/>
              </a:rPr>
              <a:t>Frequencies proportional to </a:t>
            </a:r>
            <a:r>
              <a:rPr lang="en-US" dirty="0" smtClean="0">
                <a:latin typeface="Arial" panose="020B0604020202020204" pitchFamily="34" charset="0"/>
                <a:cs typeface="Arial" panose="020B0604020202020204" pitchFamily="34" charset="0"/>
              </a:rPr>
              <a:t>2012 Census of Agriculture data </a:t>
            </a:r>
            <a:r>
              <a:rPr lang="en-US" dirty="0">
                <a:latin typeface="Arial" panose="020B0604020202020204" pitchFamily="34" charset="0"/>
                <a:cs typeface="Arial" panose="020B0604020202020204" pitchFamily="34" charset="0"/>
              </a:rPr>
              <a:t>frequencies</a:t>
            </a:r>
          </a:p>
          <a:p>
            <a:pPr lvl="2">
              <a:buFont typeface="Courier New" panose="02070309020205020404" pitchFamily="49" charset="0"/>
              <a:buChar char="o"/>
            </a:pPr>
            <a:r>
              <a:rPr lang="en-US" dirty="0">
                <a:latin typeface="Arial" panose="020B0604020202020204" pitchFamily="34" charset="0"/>
                <a:cs typeface="Arial" panose="020B0604020202020204" pitchFamily="34" charset="0"/>
              </a:rPr>
              <a:t>Stratification: Farm size category x Farm type</a:t>
            </a:r>
          </a:p>
          <a:p>
            <a:pPr lvl="1"/>
            <a:r>
              <a:rPr lang="en-US" dirty="0">
                <a:latin typeface="Arial" panose="020B0604020202020204" pitchFamily="34" charset="0"/>
                <a:cs typeface="Arial" panose="020B0604020202020204" pitchFamily="34" charset="0"/>
              </a:rPr>
              <a:t>Acreage (continuous)</a:t>
            </a:r>
          </a:p>
          <a:p>
            <a:pPr lvl="2">
              <a:buFont typeface="Courier New" panose="02070309020205020404" pitchFamily="49" charset="0"/>
              <a:buChar char="o"/>
            </a:pPr>
            <a:r>
              <a:rPr lang="en-US" dirty="0">
                <a:latin typeface="Arial" panose="020B0604020202020204" pitchFamily="34" charset="0"/>
                <a:cs typeface="Arial" panose="020B0604020202020204" pitchFamily="34" charset="0"/>
              </a:rPr>
              <a:t>Random Uniform [min acreage, max acreage] within stratum (except for largest size category)</a:t>
            </a:r>
          </a:p>
          <a:p>
            <a:pPr lvl="2">
              <a:buFont typeface="Courier New" panose="02070309020205020404" pitchFamily="49" charset="0"/>
              <a:buChar char="o"/>
            </a:pPr>
            <a:r>
              <a:rPr lang="en-US" dirty="0">
                <a:latin typeface="Arial" panose="020B0604020202020204" pitchFamily="34" charset="0"/>
                <a:cs typeface="Arial" panose="020B0604020202020204" pitchFamily="34" charset="0"/>
              </a:rPr>
              <a:t>For largest size category: Allow for long-tail distribution of </a:t>
            </a:r>
            <a:r>
              <a:rPr lang="en-US" dirty="0" smtClean="0">
                <a:latin typeface="Arial" panose="020B0604020202020204" pitchFamily="34" charset="0"/>
                <a:cs typeface="Arial" panose="020B0604020202020204" pitchFamily="34" charset="0"/>
              </a:rPr>
              <a:t>size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B40050B-916A-41D1-B55D-6B7270855E1B}" type="slidenum">
              <a:rPr lang="en-US" smtClean="0"/>
              <a:pPr/>
              <a:t>9</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25380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13208</TotalTime>
  <Words>2304</Words>
  <Application>Microsoft Office PowerPoint</Application>
  <PresentationFormat>Widescreen</PresentationFormat>
  <Paragraphs>329</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宋体</vt:lpstr>
      <vt:lpstr>Arail</vt:lpstr>
      <vt:lpstr>Arial</vt:lpstr>
      <vt:lpstr>Calibri</vt:lpstr>
      <vt:lpstr>Calibri Light</vt:lpstr>
      <vt:lpstr>Cambria Math</vt:lpstr>
      <vt:lpstr>Courier New</vt:lpstr>
      <vt:lpstr>Times New Roman</vt:lpstr>
      <vt:lpstr>Office Theme</vt:lpstr>
      <vt:lpstr>Exploring Sampling Techniques to Reduce Respondent Burden   Wei, Yijun(Frank) USDA-NASS Yijun.Wei@nass.usda.gov  Bejleri, Valbona USDA-NASS Valbona.Bejleri@nass.usda.gov</vt:lpstr>
      <vt:lpstr>Outline</vt:lpstr>
      <vt:lpstr>National Agricultural Statistics Service (NASS)</vt:lpstr>
      <vt:lpstr>Purpose of Research</vt:lpstr>
      <vt:lpstr>PowerPoint Presentation</vt:lpstr>
      <vt:lpstr>Coordination Function</vt:lpstr>
      <vt:lpstr>Coordination Function (Continued)</vt:lpstr>
      <vt:lpstr>Previous Studies</vt:lpstr>
      <vt:lpstr>Third Study</vt:lpstr>
      <vt:lpstr>Third Study</vt:lpstr>
      <vt:lpstr>Table 3: Sampling rate (percentage of total population)</vt:lpstr>
      <vt:lpstr>Difference of proportion (CF% – SIP%) using SIP and Coordination function. No stratification</vt:lpstr>
      <vt:lpstr>Difference of proportion (CF% – SIP%) using SIP and Coordination function. One way stratification by size</vt:lpstr>
      <vt:lpstr>Difference of proportion (CF% – SIP%) using SIP and Coordination function. Two-way stratification by size and type</vt:lpstr>
      <vt:lpstr>Summary</vt:lpstr>
      <vt:lpstr>Acknowledgements</vt:lpstr>
      <vt:lpstr>References     </vt:lpstr>
      <vt:lpstr>References     </vt:lpstr>
      <vt:lpstr>PowerPoint Presentation</vt:lpstr>
    </vt:vector>
  </TitlesOfParts>
  <Company>NASS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SAMU</dc:title>
  <dc:creator>Wei, Yijun - NASS</dc:creator>
  <cp:lastModifiedBy>Wei, Yijun - NASS</cp:lastModifiedBy>
  <cp:revision>730</cp:revision>
  <cp:lastPrinted>2018-03-06T14:57:10Z</cp:lastPrinted>
  <dcterms:created xsi:type="dcterms:W3CDTF">2016-08-12T15:02:14Z</dcterms:created>
  <dcterms:modified xsi:type="dcterms:W3CDTF">2018-03-06T18:51:03Z</dcterms:modified>
</cp:coreProperties>
</file>