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74" r:id="rId6"/>
    <p:sldId id="293" r:id="rId7"/>
    <p:sldId id="275" r:id="rId8"/>
    <p:sldId id="276" r:id="rId9"/>
    <p:sldId id="285" r:id="rId10"/>
    <p:sldId id="277" r:id="rId11"/>
    <p:sldId id="278" r:id="rId12"/>
    <p:sldId id="279" r:id="rId13"/>
    <p:sldId id="290" r:id="rId14"/>
    <p:sldId id="280" r:id="rId15"/>
    <p:sldId id="284" r:id="rId16"/>
    <p:sldId id="283" r:id="rId17"/>
    <p:sldId id="270" r:id="rId18"/>
    <p:sldId id="292" r:id="rId19"/>
    <p:sldId id="288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 Sedransk" initials="NS" lastIdx="10" clrIdx="0">
    <p:extLst>
      <p:ext uri="{19B8F6BF-5375-455C-9EA6-DF929625EA0E}">
        <p15:presenceInfo xmlns:p15="http://schemas.microsoft.com/office/powerpoint/2012/main" userId="S-1-5-21-2007553936-3181905033-3680423750-11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72552" autoAdjust="0"/>
  </p:normalViewPr>
  <p:slideViewPr>
    <p:cSldViewPr snapToGrid="0">
      <p:cViewPr varScale="1">
        <p:scale>
          <a:sx n="85" d="100"/>
          <a:sy n="85" d="100"/>
        </p:scale>
        <p:origin x="21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4T12:14:21.503" idx="7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4134-463A-4312-91E2-B2EAA34AD971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1CA07-AFAF-4820-AF92-D1588DF47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49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999A23-DF3F-44B0-ABB2-7A34F0EB122E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EA3A35-BED6-4B29-9DEB-87131CE13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89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9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5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0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3A35-BED6-4B29-9DEB-87131CE132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2C1-04AC-42CF-A67C-AFEF41E5ED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8845" y="6356350"/>
            <a:ext cx="903605" cy="365125"/>
          </a:xfrm>
        </p:spPr>
        <p:txBody>
          <a:bodyPr/>
          <a:lstStyle/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495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80D-AB13-4A0B-9B91-B967572D20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51355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A735-7F78-4996-88D6-031E989BBB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962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EE7F-C9E2-4D04-A42E-D74C8C54EB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193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19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51A0-8365-46BA-A10D-7A19A1E97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41D-C433-435B-9435-46607C5AE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6EC3-E507-486C-A430-5D6B8DE452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495-138F-4F49-B1FD-E313B62CB1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4B33-595D-4FAD-A436-A036154F85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1"/>
            <a:ext cx="5111750" cy="4832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24051"/>
            <a:ext cx="3008313" cy="3670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B1D6-6240-40F9-93A1-6D9C59B6AA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579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3400"/>
            <a:ext cx="5486400" cy="3889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253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05C-6994-40FF-82F7-E733B814B3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/>
        </p:nvSpPr>
        <p:spPr>
          <a:xfrm>
            <a:off x="7268845" y="6356350"/>
            <a:ext cx="90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6017036"/>
            <a:ext cx="8989691" cy="840964"/>
            <a:chOff x="0" y="6017036"/>
            <a:chExt cx="8989691" cy="84096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40"/>
            <a:stretch>
              <a:fillRect/>
            </a:stretch>
          </p:blipFill>
          <p:spPr>
            <a:xfrm>
              <a:off x="0" y="6017036"/>
              <a:ext cx="8052179" cy="8409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6172200"/>
              <a:ext cx="607691" cy="6096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96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ABC1-D6CD-4D38-9863-108FE37A14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National Institute of Statistical Sciences. National Agricultural Statistics Service, United States Department of Agriculture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2130425"/>
            <a:ext cx="84328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Generative Adversarial Network to Generate Synthetic Population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800" y="3898900"/>
            <a:ext cx="6400800" cy="1752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Yijun Wei</a:t>
            </a:r>
            <a:r>
              <a:rPr lang="en-US" baseline="24000" dirty="0">
                <a:solidFill>
                  <a:schemeClr val="tx1"/>
                </a:solidFill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</a:rPr>
              <a:t>Luca Sartore</a:t>
            </a:r>
            <a:r>
              <a:rPr lang="en-US" baseline="24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Nell Sedransk</a:t>
            </a:r>
            <a:r>
              <a:rPr lang="en-US" baseline="24000" dirty="0">
                <a:solidFill>
                  <a:schemeClr val="tx1"/>
                </a:solidFill>
              </a:rPr>
              <a:t>1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94526" y="6358082"/>
            <a:ext cx="45142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 National Institute of Statistical Sciences. National Agricultural Statistics Service, United States Department of Agriculture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of identification disclosure risk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183"/>
                <a:ext cx="8229600" cy="46020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Disclosure risk measure using neighborhood-based approach adapted from Hu and </a:t>
                </a:r>
                <a:r>
                  <a:rPr lang="en-US" dirty="0" err="1">
                    <a:latin typeface="+mj-lt"/>
                  </a:rPr>
                  <a:t>Savitsky</a:t>
                </a:r>
                <a:r>
                  <a:rPr lang="en-US" dirty="0">
                    <a:latin typeface="+mj-lt"/>
                  </a:rPr>
                  <a:t> (2019)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Risk score</a:t>
                </a:r>
              </a:p>
              <a:p>
                <a:pPr marL="0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: Total number of records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i="1" dirty="0"/>
                  <a:t>1</a:t>
                </a:r>
                <a:r>
                  <a:rPr lang="en-US" dirty="0"/>
                  <a:t> if the </a:t>
                </a:r>
                <a:r>
                  <a:rPr lang="en-US" i="1" dirty="0" err="1"/>
                  <a:t>i-th</a:t>
                </a:r>
                <a:r>
                  <a:rPr lang="en-US" dirty="0"/>
                  <a:t> synthetic record lies in the 10-neighbors of the </a:t>
                </a:r>
                <a:r>
                  <a:rPr lang="en-US" i="1" dirty="0" err="1"/>
                  <a:t>i-th</a:t>
                </a:r>
                <a:r>
                  <a:rPr lang="en-US" dirty="0"/>
                  <a:t> original record, otherwise </a:t>
                </a:r>
                <a:r>
                  <a:rPr lang="en-US" i="1" dirty="0"/>
                  <a:t>0</a:t>
                </a:r>
              </a:p>
              <a:p>
                <a:r>
                  <a:rPr lang="en-US" dirty="0"/>
                  <a:t>Completely distinguishable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183"/>
                <a:ext cx="8229600" cy="4602018"/>
              </a:xfrm>
              <a:blipFill rotWithShape="0">
                <a:blip r:embed="rId2"/>
                <a:stretch>
                  <a:fillRect l="-1407" t="-2119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2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Pilot experiment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subset of 2012 Census of Agriculture dataset</a:t>
            </a:r>
          </a:p>
          <a:p>
            <a:pPr lvl="1"/>
            <a:r>
              <a:rPr lang="en-US" dirty="0"/>
              <a:t>One million records</a:t>
            </a:r>
          </a:p>
          <a:p>
            <a:pPr lvl="1"/>
            <a:r>
              <a:rPr lang="en-US" dirty="0"/>
              <a:t>No missing values</a:t>
            </a:r>
          </a:p>
          <a:p>
            <a:pPr lvl="1"/>
            <a:r>
              <a:rPr lang="en-US" dirty="0"/>
              <a:t>A subset of items selected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Total </a:t>
            </a:r>
            <a:r>
              <a:rPr lang="en-US" dirty="0">
                <a:solidFill>
                  <a:schemeClr val="accent1"/>
                </a:solidFill>
              </a:rPr>
              <a:t>Land in </a:t>
            </a:r>
            <a:r>
              <a:rPr lang="en-US" dirty="0" smtClean="0">
                <a:solidFill>
                  <a:schemeClr val="accent1"/>
                </a:solidFill>
              </a:rPr>
              <a:t>Farms</a:t>
            </a:r>
            <a:endParaRPr lang="en-US" dirty="0">
              <a:solidFill>
                <a:schemeClr val="accent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Total </a:t>
            </a:r>
            <a:r>
              <a:rPr lang="en-US" dirty="0">
                <a:solidFill>
                  <a:schemeClr val="accent1"/>
                </a:solidFill>
              </a:rPr>
              <a:t>Value </a:t>
            </a:r>
            <a:r>
              <a:rPr lang="en-US" dirty="0" smtClean="0">
                <a:solidFill>
                  <a:schemeClr val="accent1"/>
                </a:solidFill>
              </a:rPr>
              <a:t>Production</a:t>
            </a:r>
            <a:endParaRPr lang="en-US" dirty="0">
              <a:solidFill>
                <a:schemeClr val="accent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State (State id)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County (County id)</a:t>
            </a:r>
          </a:p>
          <a:p>
            <a:r>
              <a:rPr lang="en-US" dirty="0"/>
              <a:t>Rescale to -1 and 1</a:t>
            </a:r>
          </a:p>
        </p:txBody>
      </p:sp>
    </p:spTree>
    <p:extLst>
      <p:ext uri="{BB962C8B-B14F-4D97-AF65-F5344CB8AC3E}">
        <p14:creationId xmlns:p14="http://schemas.microsoft.com/office/powerpoint/2010/main" val="149188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Pilot experiment - continued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GAN is trained on the subset of one million records dataset considering the loss function</a:t>
            </a:r>
          </a:p>
          <a:p>
            <a:pPr lvl="1"/>
            <a:r>
              <a:rPr lang="en-US" dirty="0"/>
              <a:t>In G-network</a:t>
            </a:r>
          </a:p>
          <a:p>
            <a:pPr lvl="2"/>
            <a:r>
              <a:rPr lang="en-US" dirty="0"/>
              <a:t>The cross entropy </a:t>
            </a:r>
            <a:r>
              <a:rPr lang="en-US" dirty="0" smtClean="0"/>
              <a:t>to penalize </a:t>
            </a:r>
            <a:r>
              <a:rPr lang="en-US" dirty="0"/>
              <a:t>the output from G-network </a:t>
            </a:r>
            <a:r>
              <a:rPr lang="en-US" dirty="0" smtClean="0"/>
              <a:t>classified as synthetic by </a:t>
            </a:r>
            <a:r>
              <a:rPr lang="en-US" dirty="0"/>
              <a:t>D-network</a:t>
            </a:r>
          </a:p>
          <a:p>
            <a:pPr lvl="2"/>
            <a:r>
              <a:rPr lang="en-US" dirty="0"/>
              <a:t>First, and second moments of the original distribution added to </a:t>
            </a:r>
            <a:r>
              <a:rPr lang="en-US" dirty="0" smtClean="0"/>
              <a:t>the loss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In D-network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cross </a:t>
            </a:r>
            <a:r>
              <a:rPr lang="en-US" dirty="0" smtClean="0"/>
              <a:t>entropy to penalize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wrongly </a:t>
            </a:r>
            <a:r>
              <a:rPr lang="en-US" dirty="0"/>
              <a:t>assigning the output from G-network to real, and real to synthetic </a:t>
            </a:r>
          </a:p>
          <a:p>
            <a:r>
              <a:rPr lang="en-US" dirty="0"/>
              <a:t>Utility measures are calculated to evaluate the synthetic population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Evaluation of identification disclosure risk measure is calculated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7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Result </a:t>
            </a:r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6322069" y="3239077"/>
            <a:ext cx="128016" cy="128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32862" y="3576221"/>
            <a:ext cx="128016" cy="12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1299" y="3104503"/>
            <a:ext cx="2281381" cy="397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0721" y="3441647"/>
            <a:ext cx="2281381" cy="397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Synthetic Distribution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06063" y="3325223"/>
            <a:ext cx="2346036" cy="341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Land in </a:t>
            </a:r>
            <a:r>
              <a:rPr lang="en-US" dirty="0" smtClean="0">
                <a:solidFill>
                  <a:schemeClr val="tx1"/>
                </a:solidFill>
              </a:rPr>
              <a:t>Farms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06063" y="5895377"/>
            <a:ext cx="2346036" cy="341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Value </a:t>
            </a:r>
            <a:r>
              <a:rPr lang="en-US" dirty="0" smtClean="0">
                <a:solidFill>
                  <a:schemeClr val="tx1"/>
                </a:solidFill>
              </a:rPr>
              <a:t>Production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3" y="1220924"/>
            <a:ext cx="5052869" cy="21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63" y="3666539"/>
            <a:ext cx="4977816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Result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continued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Propensity Score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= 0.97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Clustering Score Measure: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/>
                  <a:t>G</a:t>
                </a:r>
                <a:r>
                  <a:rPr lang="en-US" dirty="0"/>
                  <a:t> =200,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= 0.92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Risk Score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= 0.02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51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 worked well for generating synthetic population for two continuous Census of Agriculture variables in terms of </a:t>
            </a:r>
          </a:p>
          <a:p>
            <a:pPr lvl="1"/>
            <a:r>
              <a:rPr lang="en-US" dirty="0"/>
              <a:t>Propensity score measure</a:t>
            </a:r>
          </a:p>
          <a:p>
            <a:pPr lvl="1"/>
            <a:r>
              <a:rPr lang="en-US" dirty="0"/>
              <a:t>Clustering score measure</a:t>
            </a:r>
          </a:p>
          <a:p>
            <a:r>
              <a:rPr lang="en-US" dirty="0"/>
              <a:t>GAN failed to capture extreme values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Identification disclosure risk of </a:t>
            </a:r>
            <a:r>
              <a:rPr lang="en-US" dirty="0">
                <a:latin typeface="+mj-lt"/>
              </a:rPr>
              <a:t>synthetic population is low</a:t>
            </a:r>
          </a:p>
          <a:p>
            <a:pPr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6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Future work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Comprehensive experimentation</a:t>
            </a:r>
          </a:p>
          <a:p>
            <a:pPr lvl="1"/>
            <a:r>
              <a:rPr lang="en-US" dirty="0"/>
              <a:t>Multiple variables</a:t>
            </a:r>
          </a:p>
          <a:p>
            <a:pPr lvl="1"/>
            <a:r>
              <a:rPr lang="en-US" dirty="0"/>
              <a:t>Different numbers of clusters </a:t>
            </a:r>
          </a:p>
          <a:p>
            <a:pPr lvl="1"/>
            <a:r>
              <a:rPr lang="en-US" dirty="0"/>
              <a:t>Categorical, count, and skewed variables</a:t>
            </a:r>
          </a:p>
          <a:p>
            <a:r>
              <a:rPr lang="en-US" dirty="0"/>
              <a:t>Further tuning of GAN’s hyper-parameters </a:t>
            </a:r>
          </a:p>
          <a:p>
            <a:r>
              <a:rPr lang="en-US" dirty="0">
                <a:latin typeface="+mj-lt"/>
              </a:rPr>
              <a:t>Other measures of utility and of </a:t>
            </a:r>
            <a:r>
              <a:rPr lang="en-US" dirty="0">
                <a:latin typeface="+mj-lt"/>
                <a:cs typeface="Arial" panose="020B0604020202020204" pitchFamily="34" charset="0"/>
              </a:rPr>
              <a:t>identification disclosure risks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Adaptation to better fit distribution extremes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08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Selected 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8" y="1371600"/>
            <a:ext cx="8229600" cy="4571999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Goodfellow</a:t>
            </a:r>
            <a:r>
              <a:rPr lang="en-US" sz="2000" dirty="0"/>
              <a:t>, I., </a:t>
            </a:r>
            <a:r>
              <a:rPr lang="en-US" sz="2000" dirty="0" err="1"/>
              <a:t>Pouget-Abadie</a:t>
            </a:r>
            <a:r>
              <a:rPr lang="en-US" sz="2000" dirty="0"/>
              <a:t>, J., Mirza, M., Xu, B., </a:t>
            </a:r>
            <a:r>
              <a:rPr lang="en-US" sz="2000" dirty="0" err="1"/>
              <a:t>Warde</a:t>
            </a:r>
            <a:r>
              <a:rPr lang="en-US" sz="2000" dirty="0"/>
              <a:t>-Farley, D., </a:t>
            </a:r>
            <a:r>
              <a:rPr lang="en-US" sz="2000" dirty="0" err="1"/>
              <a:t>Ozair</a:t>
            </a:r>
            <a:r>
              <a:rPr lang="en-US" sz="2000" dirty="0"/>
              <a:t>, S., ... &amp; </a:t>
            </a:r>
            <a:r>
              <a:rPr lang="en-US" sz="2000" dirty="0" err="1"/>
              <a:t>Bengio</a:t>
            </a:r>
            <a:r>
              <a:rPr lang="en-US" sz="2000" dirty="0"/>
              <a:t>, Y. (2014). Generative adversarial nets. In 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 (pp. 2672-2680).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Hu, J., &amp; </a:t>
            </a:r>
            <a:r>
              <a:rPr lang="en-US" sz="2000" dirty="0" err="1"/>
              <a:t>Savitsky</a:t>
            </a:r>
            <a:r>
              <a:rPr lang="en-US" sz="2000" dirty="0"/>
              <a:t>, T. D. (2018). Bayesian data synthesis and disclosure risk quantification: An application to the Consumer Expenditure Surveys.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arXiv:1809.10074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Paiva</a:t>
            </a:r>
            <a:r>
              <a:rPr lang="en-US" sz="2000" dirty="0"/>
              <a:t>, T., Chakraborty, A., Reiter, J. P., and </a:t>
            </a:r>
            <a:r>
              <a:rPr lang="en-US" sz="2000" dirty="0" err="1"/>
              <a:t>Gelfand</a:t>
            </a:r>
            <a:r>
              <a:rPr lang="en-US" sz="2000" dirty="0"/>
              <a:t>, A. E. (2014). Imputation of confidential data sets with spatial locations using disease mapping models. Statistics in Medicine 33, 1928–1945.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Reiter, J. P. (2005a). Estimating risks of identification disclosure in microdata. Journal of the American Statistical Association 100, 1103–1112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Reiter, J. P. (2005b). Releasing multiply-imputed, synthetic public use microdata: An illustration and empirical study. Journal of the Royal Statistical Society, Series A 168, 185–205.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19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Selected 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Reiter</a:t>
            </a:r>
            <a:r>
              <a:rPr lang="en-US" sz="2000" dirty="0"/>
              <a:t>, J. P. (2005c). Using cart to generate partially synthetic public use microdata. Journal of Official Statistics 21, 441–462.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Rubin, D. B. (1993). Discussion statistical disclosure limitation. Journal of Official Statistics 9, 461–468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Truta</a:t>
            </a:r>
            <a:r>
              <a:rPr lang="en-US" sz="2000" dirty="0"/>
              <a:t>, T. M., </a:t>
            </a:r>
            <a:r>
              <a:rPr lang="en-US" sz="2000" dirty="0" err="1"/>
              <a:t>Fotouhi</a:t>
            </a:r>
            <a:r>
              <a:rPr lang="en-US" sz="2000" dirty="0"/>
              <a:t>, F., &amp; Barth-Jones, D. (2003, July). Disclosure risk measures for microdata. In </a:t>
            </a:r>
            <a:r>
              <a:rPr lang="en-US" sz="2000" i="1" dirty="0"/>
              <a:t>15th International Conference on Scientific and Statistical Database Management, 2003.</a:t>
            </a:r>
            <a:r>
              <a:rPr lang="en-US" sz="2000" dirty="0"/>
              <a:t> (pp. 15-22). IEEE.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Woo, M. J., Reiter, J. P., </a:t>
            </a:r>
            <a:r>
              <a:rPr lang="en-US" sz="2000" dirty="0" err="1"/>
              <a:t>Oganian</a:t>
            </a:r>
            <a:r>
              <a:rPr lang="en-US" sz="2000" dirty="0"/>
              <a:t>, A., &amp; Karr, A. F. (2009). Global measures of data utility for microdata masked for disclosure limitation. </a:t>
            </a:r>
            <a:r>
              <a:rPr lang="en-US" sz="2000" i="1" dirty="0"/>
              <a:t>Journal of Privacy and Confidentiality</a:t>
            </a:r>
            <a:r>
              <a:rPr lang="en-US" sz="2000" dirty="0"/>
              <a:t>, </a:t>
            </a:r>
            <a:r>
              <a:rPr lang="en-US" sz="2000" i="1" dirty="0"/>
              <a:t>1</a:t>
            </a:r>
            <a:r>
              <a:rPr lang="en-US" sz="2000" dirty="0"/>
              <a:t>(1</a:t>
            </a:r>
            <a:r>
              <a:rPr lang="en-US" sz="2000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Drechsler</a:t>
            </a:r>
            <a:r>
              <a:rPr lang="en-US" sz="2000" dirty="0"/>
              <a:t>, J. and Reiter, J. P. (2009), Disclosure risk and data utility for partially synthetic data: An empirical study using the German IAB Establishment Survey, Journal of Official Statistics, 25, 589 - 603.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588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41601"/>
            <a:ext cx="8229600" cy="4571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FF0000"/>
                </a:solidFill>
              </a:rPr>
              <a:t>Questions?</a:t>
            </a:r>
            <a:endParaRPr sz="8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9100" y="4116211"/>
            <a:ext cx="33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ywei@niss.org</a:t>
            </a:r>
          </a:p>
        </p:txBody>
      </p:sp>
    </p:spTree>
    <p:extLst>
      <p:ext uri="{BB962C8B-B14F-4D97-AF65-F5344CB8AC3E}">
        <p14:creationId xmlns:p14="http://schemas.microsoft.com/office/powerpoint/2010/main" val="401009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findings and conclusions in this presentation are those of the authors and should not be construed to represent any official USDA, </a:t>
            </a:r>
            <a:r>
              <a:rPr lang="en-US" dirty="0" smtClean="0"/>
              <a:t>or </a:t>
            </a:r>
            <a:r>
              <a:rPr lang="en-US" dirty="0"/>
              <a:t>U.S. Government determination or policy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research was supported in part by the intramural research program of the U.S. Department of Agriculture, National </a:t>
            </a:r>
            <a:r>
              <a:rPr lang="en-US" dirty="0" smtClean="0"/>
              <a:t>Agricultural </a:t>
            </a:r>
            <a:r>
              <a:rPr lang="en-US" dirty="0"/>
              <a:t>Statistics Service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- Census of Agriculture</a:t>
            </a:r>
          </a:p>
          <a:p>
            <a:r>
              <a:rPr lang="en-US" dirty="0"/>
              <a:t>Goal of the research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Arial" panose="020B0604020202020204" pitchFamily="34" charset="0"/>
              </a:rPr>
              <a:t>Approach: </a:t>
            </a:r>
            <a:r>
              <a:rPr lang="en-US" dirty="0"/>
              <a:t>Generative Adversarial Network (</a:t>
            </a:r>
            <a:r>
              <a:rPr lang="en-US" dirty="0">
                <a:latin typeface="+mj-lt"/>
                <a:cs typeface="Arial" panose="020B0604020202020204" pitchFamily="34" charset="0"/>
              </a:rPr>
              <a:t>GAN)</a:t>
            </a:r>
          </a:p>
          <a:p>
            <a:pPr marL="514350" indent="-457200">
              <a:spcBef>
                <a:spcPts val="600"/>
              </a:spcBef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Experiment and result</a:t>
            </a:r>
            <a:endParaRPr lang="en-US" sz="1300" dirty="0">
              <a:latin typeface="+mj-lt"/>
              <a:cs typeface="Arial" panose="020B0604020202020204" pitchFamily="34" charset="0"/>
            </a:endParaRPr>
          </a:p>
          <a:p>
            <a:pPr marL="514350" indent="-457200">
              <a:spcBef>
                <a:spcPts val="600"/>
              </a:spcBef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Conclusion and future </a:t>
            </a:r>
            <a:r>
              <a:rPr lang="en-US" dirty="0">
                <a:latin typeface="+mj-lt"/>
                <a:cs typeface="Arial" panose="020B0604020202020204" pitchFamily="34" charset="0"/>
              </a:rPr>
              <a:t>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of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sz="2600" dirty="0"/>
              <a:t>Every five years, USDA’s National Agricultural Statistics Service (NASS) conducts the U.S. Census of Agriculture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The Census provides a detailed picture of U.S. farms, ranches and the people who operate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It is the only source of uniform, comprehensive agricultural data for every state and county in the United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NASS </a:t>
            </a:r>
            <a:r>
              <a:rPr lang="en-US" sz="2600" dirty="0">
                <a:solidFill>
                  <a:srgbClr val="FF0000"/>
                </a:solidFill>
              </a:rPr>
              <a:t>makes Census data publicly available only as summary </a:t>
            </a:r>
            <a:r>
              <a:rPr lang="en-US" sz="2600" dirty="0" smtClean="0">
                <a:solidFill>
                  <a:srgbClr val="FF0000"/>
                </a:solidFill>
              </a:rPr>
              <a:t>statistics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Record-level </a:t>
            </a:r>
            <a:r>
              <a:rPr lang="en-US" dirty="0"/>
              <a:t>information </a:t>
            </a:r>
            <a:r>
              <a:rPr lang="en-US" dirty="0" smtClean="0"/>
              <a:t>should be provided and </a:t>
            </a:r>
            <a:r>
              <a:rPr lang="en-US" dirty="0"/>
              <a:t>disclosure of the confidential </a:t>
            </a:r>
            <a:r>
              <a:rPr lang="en-US" dirty="0" smtClean="0"/>
              <a:t>information should be averted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Goal of the research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Problem: To provide detailed information based on </a:t>
            </a:r>
            <a:r>
              <a:rPr lang="en-US" dirty="0" smtClean="0"/>
              <a:t>the Census </a:t>
            </a:r>
            <a:r>
              <a:rPr lang="en-US" dirty="0"/>
              <a:t>data</a:t>
            </a:r>
          </a:p>
          <a:p>
            <a:r>
              <a:rPr lang="en-US" dirty="0"/>
              <a:t>Constraint: To avoid the disclosure of the confidential information</a:t>
            </a:r>
          </a:p>
          <a:p>
            <a:r>
              <a:rPr lang="en-US" dirty="0"/>
              <a:t>Solution: A modified or synthetic dataset that preserves the internal relationship of the original dataset</a:t>
            </a:r>
          </a:p>
          <a:p>
            <a:r>
              <a:rPr lang="en-US" dirty="0"/>
              <a:t>Previous approaches (Rubin, 1993; Reiter, 2005a,b,c; </a:t>
            </a:r>
            <a:r>
              <a:rPr lang="en-US" dirty="0" err="1"/>
              <a:t>Paiva</a:t>
            </a:r>
            <a:r>
              <a:rPr lang="en-US" dirty="0"/>
              <a:t> et al., </a:t>
            </a:r>
            <a:r>
              <a:rPr lang="en-US" dirty="0" smtClean="0"/>
              <a:t>2014; </a:t>
            </a:r>
            <a:r>
              <a:rPr lang="en-US" dirty="0" err="1" smtClean="0"/>
              <a:t>Drechsler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 smtClean="0"/>
              <a:t>Reiter, 2009): </a:t>
            </a:r>
            <a:endParaRPr lang="en-US" dirty="0"/>
          </a:p>
          <a:p>
            <a:pPr lvl="1"/>
            <a:r>
              <a:rPr lang="en-US" dirty="0"/>
              <a:t>Synthetic data distributions generated from models</a:t>
            </a:r>
          </a:p>
          <a:p>
            <a:pPr lvl="1"/>
            <a:r>
              <a:rPr lang="en-US" dirty="0"/>
              <a:t>Pooled or near-neighbors, used as exchangeable observations</a:t>
            </a:r>
          </a:p>
          <a:p>
            <a:pPr lvl="1"/>
            <a:r>
              <a:rPr lang="en-US" dirty="0"/>
              <a:t>Inter-changes of data elements among units</a:t>
            </a:r>
          </a:p>
          <a:p>
            <a:r>
              <a:rPr lang="en-US" dirty="0"/>
              <a:t>The trade-off for synthetic data is disclosure protection vs preservation of </a:t>
            </a:r>
            <a:r>
              <a:rPr lang="en-US" dirty="0" smtClean="0"/>
              <a:t>data </a:t>
            </a:r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41106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Motivation of Generative Adversarial Network (GAN)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Idea: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preserve finer internal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duplicate statistical properties with the original dataset</a:t>
            </a:r>
          </a:p>
          <a:p>
            <a:pPr marL="0" indent="0">
              <a:buNone/>
            </a:pPr>
            <a:r>
              <a:rPr lang="en-US" dirty="0"/>
              <a:t>Approach: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use deep learning networks to synthesize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revise until synthetic data cannot be distinguished from the original data</a:t>
            </a:r>
          </a:p>
          <a:p>
            <a:pPr marL="0" indent="0">
              <a:buNone/>
            </a:pPr>
            <a:r>
              <a:rPr lang="en-US" dirty="0"/>
              <a:t>Solution: Pair of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Generative network (G-network) creates record-level synthetic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Discriminative network (D-network) distinguishes real data from the synthetic</a:t>
            </a:r>
          </a:p>
        </p:txBody>
      </p:sp>
    </p:spTree>
    <p:extLst>
      <p:ext uri="{BB962C8B-B14F-4D97-AF65-F5344CB8AC3E}">
        <p14:creationId xmlns:p14="http://schemas.microsoft.com/office/powerpoint/2010/main" val="151078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167511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Generative Adversarial Network (GAN)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74800"/>
            <a:ext cx="8229600" cy="49148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/>
              <a:t>GAN (</a:t>
            </a:r>
            <a:r>
              <a:rPr lang="en-US" sz="2800" dirty="0" err="1"/>
              <a:t>Goodfellow</a:t>
            </a:r>
            <a:r>
              <a:rPr lang="en-US" sz="2800" dirty="0"/>
              <a:t> et al., 2014</a:t>
            </a:r>
            <a:r>
              <a:rPr lang="en-US" sz="3000" dirty="0"/>
              <a:t>) consists of two neural networks </a:t>
            </a:r>
            <a:r>
              <a:rPr lang="en-US" sz="2800" dirty="0"/>
              <a:t>that train simultaneously and </a:t>
            </a:r>
            <a:r>
              <a:rPr lang="en-US" sz="2800" dirty="0">
                <a:solidFill>
                  <a:schemeClr val="accent1"/>
                </a:solidFill>
              </a:rPr>
              <a:t>“compete” </a:t>
            </a:r>
            <a:r>
              <a:rPr lang="en-US" sz="2800" dirty="0"/>
              <a:t>with each other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G-network takes in random numbers and returns record-level synthetic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generated synthetic data concatenated with the real data are fed into the D-network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D-network learns to distinguish real data from </a:t>
            </a:r>
            <a:r>
              <a:rPr lang="en-US" dirty="0" smtClean="0"/>
              <a:t>synthetic data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Parameters of G-network are updated to </a:t>
            </a:r>
            <a:r>
              <a:rPr lang="en-US" dirty="0">
                <a:solidFill>
                  <a:schemeClr val="accent1"/>
                </a:solidFill>
              </a:rPr>
              <a:t>“fool” </a:t>
            </a:r>
            <a:r>
              <a:rPr lang="en-US" dirty="0"/>
              <a:t>the discriminator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Iterate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 stops when the G-network’s output (synthetic data) can’t be distinguished by D-network from the real population</a:t>
            </a:r>
          </a:p>
        </p:txBody>
      </p:sp>
    </p:spTree>
    <p:extLst>
      <p:ext uri="{BB962C8B-B14F-4D97-AF65-F5344CB8AC3E}">
        <p14:creationId xmlns:p14="http://schemas.microsoft.com/office/powerpoint/2010/main" val="98104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utility measures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6249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utility measures are used adapted from Woo et al. (2009)</a:t>
                </a:r>
              </a:p>
              <a:p>
                <a:pPr marL="0" indent="0">
                  <a:buNone/>
                </a:pPr>
                <a:r>
                  <a:rPr lang="en-US" dirty="0"/>
                  <a:t>Propensity score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</a:t>
                </a:r>
                <a:r>
                  <a:rPr lang="en-US" dirty="0"/>
                  <a:t>: Original </a:t>
                </a:r>
                <a:r>
                  <a:rPr lang="en-US" dirty="0" smtClean="0"/>
                  <a:t>population and </a:t>
                </a:r>
                <a:r>
                  <a:rPr lang="en-US" dirty="0"/>
                  <a:t>synthetic </a:t>
                </a:r>
                <a:r>
                  <a:rPr lang="en-US" dirty="0" smtClean="0"/>
                  <a:t>population have the same size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Original </a:t>
                </a:r>
                <a:r>
                  <a:rPr lang="en-US" dirty="0"/>
                  <a:t>records labeled 0, synthetic records labeled 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Propensity score for each record is generated by a </a:t>
                </a:r>
                <a:r>
                  <a:rPr lang="en-US" dirty="0" smtClean="0"/>
                  <a:t>model </a:t>
                </a:r>
                <a:r>
                  <a:rPr lang="en-US" dirty="0"/>
                  <a:t>with response either 0 or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Propensity utility score</a:t>
                </a:r>
              </a:p>
              <a:p>
                <a:pPr marL="0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: Total number of records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 Estimated propensity score for unit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c</a:t>
                </a:r>
                <a:r>
                  <a:rPr lang="en-US" dirty="0"/>
                  <a:t>: </a:t>
                </a:r>
                <a:r>
                  <a:rPr lang="en-US" i="1" dirty="0"/>
                  <a:t>0.5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Completely indistinguishable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62499"/>
              </a:xfrm>
              <a:blipFill rotWithShape="0">
                <a:blip r:embed="rId3"/>
                <a:stretch>
                  <a:fillRect l="-963" t="-2177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0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utility measures - continued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Clustering Score Measure</a:t>
                </a:r>
              </a:p>
              <a:p>
                <a:r>
                  <a:rPr lang="en-US" dirty="0"/>
                  <a:t>Assume: Original population and synthetic population have the same </a:t>
                </a:r>
                <a:r>
                  <a:rPr lang="en-US" dirty="0" smtClean="0"/>
                  <a:t>size</a:t>
                </a:r>
              </a:p>
              <a:p>
                <a:r>
                  <a:rPr lang="en-US" dirty="0" smtClean="0"/>
                  <a:t>All the clusters are equally important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i="1" dirty="0"/>
                  <a:t> </a:t>
                </a:r>
                <a:r>
                  <a:rPr lang="en-US" dirty="0"/>
                  <a:t>Clustering utility score</a:t>
                </a:r>
              </a:p>
              <a:p>
                <a:pPr marL="0" indent="0">
                  <a:buNone/>
                </a:pPr>
                <a:r>
                  <a:rPr lang="en-US" i="1" dirty="0"/>
                  <a:t>G</a:t>
                </a:r>
                <a:r>
                  <a:rPr lang="en-US" dirty="0"/>
                  <a:t>: Total number of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:Number of observations in the </a:t>
                </a:r>
                <a:r>
                  <a:rPr lang="en-US" i="1" dirty="0" err="1"/>
                  <a:t>i-th</a:t>
                </a:r>
                <a:r>
                  <a:rPr lang="en-US" dirty="0"/>
                  <a:t> cluster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𝑖𝑜</m:t>
                        </m:r>
                      </m:sub>
                    </m:sSub>
                  </m:oMath>
                </a14:m>
                <a:r>
                  <a:rPr lang="en-US" dirty="0"/>
                  <a:t>: Number of original observations in the </a:t>
                </a:r>
                <a:r>
                  <a:rPr lang="en-US" i="1" dirty="0" err="1"/>
                  <a:t>i-th</a:t>
                </a:r>
                <a:r>
                  <a:rPr lang="en-US" dirty="0"/>
                  <a:t> cluster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i="1" dirty="0"/>
                  <a:t>1</a:t>
                </a:r>
              </a:p>
              <a:p>
                <a:pPr marL="0" indent="0">
                  <a:buNone/>
                </a:pPr>
                <a:r>
                  <a:rPr lang="en-US" i="1" dirty="0"/>
                  <a:t>c</a:t>
                </a:r>
                <a:r>
                  <a:rPr lang="en-US" dirty="0"/>
                  <a:t>: 0.5</a:t>
                </a:r>
              </a:p>
              <a:p>
                <a:r>
                  <a:rPr lang="en-US" dirty="0"/>
                  <a:t>Completely indistinguishable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.75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66763"/>
      </p:ext>
    </p:extLst>
  </p:cSld>
  <p:clrMapOvr>
    <a:masterClrMapping/>
  </p:clrMapOvr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906</Words>
  <Application>Microsoft Office PowerPoint</Application>
  <PresentationFormat>On-screen Show (4:3)</PresentationFormat>
  <Paragraphs>145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14_Custom Design</vt:lpstr>
      <vt:lpstr>Using Generative Adversarial Network to Generate Synthetic Population</vt:lpstr>
      <vt:lpstr>Disclaimer</vt:lpstr>
      <vt:lpstr>Outline</vt:lpstr>
      <vt:lpstr>Census of Agriculture</vt:lpstr>
      <vt:lpstr>Goal of the research</vt:lpstr>
      <vt:lpstr>Motivation of Generative Adversarial Network (GAN)</vt:lpstr>
      <vt:lpstr>Generative Adversarial Network (GAN)</vt:lpstr>
      <vt:lpstr>Two utility measures</vt:lpstr>
      <vt:lpstr>Two utility measures - continued</vt:lpstr>
      <vt:lpstr>Evaluation of identification disclosure risk</vt:lpstr>
      <vt:lpstr>Pilot experiment</vt:lpstr>
      <vt:lpstr>Pilot experiment - continued</vt:lpstr>
      <vt:lpstr>Result </vt:lpstr>
      <vt:lpstr>Result - continued</vt:lpstr>
      <vt:lpstr>Conclusion</vt:lpstr>
      <vt:lpstr>Future work</vt:lpstr>
      <vt:lpstr>Selected references</vt:lpstr>
      <vt:lpstr>Selected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微软雅黑</vt:lpstr>
      <vt:lpstr>思源黑体 CN</vt:lpstr>
      <vt:lpstr>Arial Unicode MS</vt:lpstr>
      <vt:lpstr>14_Custom Design</vt:lpstr>
      <vt:lpstr>PowerPoint 演示文稿</vt:lpstr>
      <vt:lpstr>PowerPoint 演示文稿</vt:lpstr>
      <vt:lpstr>PowerPoint 演示文稿</vt:lpstr>
    </vt:vector>
  </TitlesOfParts>
  <Company>NASS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Swine Population Dynamics</dc:title>
  <dc:creator>Luca Sartore and Yijun Wei</dc:creator>
  <cp:keywords/>
  <cp:lastModifiedBy>Wei, Yijun - NASS</cp:lastModifiedBy>
  <cp:revision>212</cp:revision>
  <cp:lastPrinted>2019-07-25T13:32:50Z</cp:lastPrinted>
  <dcterms:created xsi:type="dcterms:W3CDTF">2019-05-03T21:07:53Z</dcterms:created>
  <dcterms:modified xsi:type="dcterms:W3CDTF">2019-07-25T21:07:55Z</dcterms:modified>
</cp:coreProperties>
</file>