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0"/>
  </p:notesMasterIdLst>
  <p:sldIdLst>
    <p:sldId id="256" r:id="rId2"/>
    <p:sldId id="257" r:id="rId3"/>
    <p:sldId id="274" r:id="rId4"/>
    <p:sldId id="292" r:id="rId5"/>
    <p:sldId id="273" r:id="rId6"/>
    <p:sldId id="271" r:id="rId7"/>
    <p:sldId id="258" r:id="rId8"/>
    <p:sldId id="268" r:id="rId9"/>
    <p:sldId id="269" r:id="rId10"/>
    <p:sldId id="270" r:id="rId11"/>
    <p:sldId id="259" r:id="rId12"/>
    <p:sldId id="283" r:id="rId13"/>
    <p:sldId id="288" r:id="rId14"/>
    <p:sldId id="276" r:id="rId15"/>
    <p:sldId id="289" r:id="rId16"/>
    <p:sldId id="293" r:id="rId17"/>
    <p:sldId id="291" r:id="rId18"/>
    <p:sldId id="294" r:id="rId19"/>
    <p:sldId id="296" r:id="rId20"/>
    <p:sldId id="297" r:id="rId21"/>
    <p:sldId id="278" r:id="rId22"/>
    <p:sldId id="280" r:id="rId23"/>
    <p:sldId id="277" r:id="rId24"/>
    <p:sldId id="298" r:id="rId25"/>
    <p:sldId id="303" r:id="rId26"/>
    <p:sldId id="279" r:id="rId27"/>
    <p:sldId id="304" r:id="rId28"/>
    <p:sldId id="30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1046" autoAdjust="0"/>
  </p:normalViewPr>
  <p:slideViewPr>
    <p:cSldViewPr snapToGrid="0">
      <p:cViewPr varScale="1">
        <p:scale>
          <a:sx n="68" d="100"/>
          <a:sy n="68" d="100"/>
        </p:scale>
        <p:origin x="-564"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F036DF-D11B-4C06-972F-6B43DEC9C767}" type="datetimeFigureOut">
              <a:rPr lang="zh-CN" altLang="en-US" smtClean="0"/>
              <a:pPr/>
              <a:t>2019-9-2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9D39C3-3FFE-4319-9973-803F514A80CA}" type="slidenum">
              <a:rPr lang="zh-CN" altLang="en-US" smtClean="0"/>
              <a:pPr/>
              <a:t>‹#›</a:t>
            </a:fld>
            <a:endParaRPr lang="zh-CN" altLang="en-US"/>
          </a:p>
        </p:txBody>
      </p:sp>
    </p:spTree>
    <p:extLst>
      <p:ext uri="{BB962C8B-B14F-4D97-AF65-F5344CB8AC3E}">
        <p14:creationId xmlns="" xmlns:p14="http://schemas.microsoft.com/office/powerpoint/2010/main" val="1001091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Here, we have different states with different successors, e.g. in Class 1 you might go to Class 2 with probability 0.5 or Facebook with probability 0.5. An episode would be for example [Class 1 →Class 2 → Class 3 → Pass →Sleep]. Sleep is the terminal state or absorbing state that terminates an episode.</a:t>
            </a:r>
            <a:endParaRPr lang="zh-CN" altLang="en-US" dirty="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13</a:t>
            </a:fld>
            <a:endParaRPr lang="zh-CN" altLang="en-US"/>
          </a:p>
        </p:txBody>
      </p:sp>
    </p:spTree>
    <p:extLst>
      <p:ext uri="{BB962C8B-B14F-4D97-AF65-F5344CB8AC3E}">
        <p14:creationId xmlns="" xmlns:p14="http://schemas.microsoft.com/office/powerpoint/2010/main" val="649323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 It turns out to be mathematically convenient to discount rewards, here we guarantee that the algorithm will converge, and avoid infinite returns in loopy </a:t>
            </a:r>
            <a:r>
              <a:rPr lang="en-US" altLang="zh-CN" sz="1200" b="0" i="1" kern="1200" dirty="0" smtClean="0">
                <a:solidFill>
                  <a:schemeClr val="tx1"/>
                </a:solidFill>
                <a:latin typeface="+mn-lt"/>
                <a:ea typeface="+mn-ea"/>
                <a:cs typeface="+mn-cs"/>
              </a:rPr>
              <a:t>Markov</a:t>
            </a:r>
            <a:r>
              <a:rPr lang="en-US" altLang="zh-CN" sz="1200" b="0" i="0" kern="1200" dirty="0" smtClean="0">
                <a:solidFill>
                  <a:schemeClr val="tx1"/>
                </a:solidFill>
                <a:latin typeface="+mn-lt"/>
                <a:ea typeface="+mn-ea"/>
                <a:cs typeface="+mn-cs"/>
              </a:rPr>
              <a:t> processes.</a:t>
            </a:r>
          </a:p>
          <a:p>
            <a:r>
              <a:rPr lang="en-US" altLang="zh-CN" sz="1200" b="0" i="0" kern="1200" dirty="0" smtClean="0">
                <a:solidFill>
                  <a:schemeClr val="tx1"/>
                </a:solidFill>
                <a:latin typeface="+mn-lt"/>
                <a:ea typeface="+mn-ea"/>
                <a:cs typeface="+mn-cs"/>
              </a:rPr>
              <a:t>Another reason to discount rewards is that, the agent is not certain about what would happen in the future, it might be better to take the immediate reward rather than waiting in the hope to get a larger reward in the future, </a:t>
            </a:r>
            <a:endParaRPr lang="zh-CN" altLang="en-US" dirty="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14</a:t>
            </a:fld>
            <a:endParaRPr lang="zh-CN" altLang="en-US"/>
          </a:p>
        </p:txBody>
      </p:sp>
    </p:spTree>
    <p:extLst>
      <p:ext uri="{BB962C8B-B14F-4D97-AF65-F5344CB8AC3E}">
        <p14:creationId xmlns="" xmlns:p14="http://schemas.microsoft.com/office/powerpoint/2010/main" val="672808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 It turns out to be mathematically convenient to discount rewards, here we guarantee that the algorithm will converge, and avoid infinite returns in loopy </a:t>
            </a:r>
            <a:r>
              <a:rPr lang="en-US" altLang="zh-CN" sz="1200" b="0" i="1" kern="1200" dirty="0" smtClean="0">
                <a:solidFill>
                  <a:schemeClr val="tx1"/>
                </a:solidFill>
                <a:latin typeface="+mn-lt"/>
                <a:ea typeface="+mn-ea"/>
                <a:cs typeface="+mn-cs"/>
              </a:rPr>
              <a:t>Markov</a:t>
            </a:r>
            <a:r>
              <a:rPr lang="en-US" altLang="zh-CN" sz="1200" b="0" i="0" kern="1200" dirty="0" smtClean="0">
                <a:solidFill>
                  <a:schemeClr val="tx1"/>
                </a:solidFill>
                <a:latin typeface="+mn-lt"/>
                <a:ea typeface="+mn-ea"/>
                <a:cs typeface="+mn-cs"/>
              </a:rPr>
              <a:t> processes.</a:t>
            </a:r>
          </a:p>
          <a:p>
            <a:r>
              <a:rPr lang="en-US" altLang="zh-CN" sz="1200" b="0" i="0" kern="1200" dirty="0" smtClean="0">
                <a:solidFill>
                  <a:schemeClr val="tx1"/>
                </a:solidFill>
                <a:latin typeface="+mn-lt"/>
                <a:ea typeface="+mn-ea"/>
                <a:cs typeface="+mn-cs"/>
              </a:rPr>
              <a:t>Another reason to discount rewards is that, the agent is not certain about what would happen in the future, it might be better to take the immediate reward rather than waiting in the hope to get a larger reward in the future, </a:t>
            </a:r>
            <a:endParaRPr lang="zh-CN" altLang="en-US" dirty="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17</a:t>
            </a:fld>
            <a:endParaRPr lang="zh-CN" altLang="en-US"/>
          </a:p>
        </p:txBody>
      </p:sp>
    </p:spTree>
    <p:extLst>
      <p:ext uri="{BB962C8B-B14F-4D97-AF65-F5344CB8AC3E}">
        <p14:creationId xmlns="" xmlns:p14="http://schemas.microsoft.com/office/powerpoint/2010/main" val="3732107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Almost all reinforcement learning algorithms involve estimating value functions—functions</a:t>
            </a:r>
          </a:p>
          <a:p>
            <a:r>
              <a:rPr lang="en-US" altLang="zh-CN" sz="1200" b="0" i="0" kern="1200" dirty="0" smtClean="0">
                <a:solidFill>
                  <a:schemeClr val="tx1"/>
                </a:solidFill>
                <a:latin typeface="+mn-lt"/>
                <a:ea typeface="+mn-ea"/>
                <a:cs typeface="+mn-cs"/>
              </a:rPr>
              <a:t>of states (or of state–action pairs) that estimate how good it is for the agent to be in a</a:t>
            </a:r>
          </a:p>
          <a:p>
            <a:r>
              <a:rPr lang="en-US" altLang="zh-CN" sz="1200" b="0" i="0" kern="1200" dirty="0" smtClean="0">
                <a:solidFill>
                  <a:schemeClr val="tx1"/>
                </a:solidFill>
                <a:latin typeface="+mn-lt"/>
                <a:ea typeface="+mn-ea"/>
                <a:cs typeface="+mn-cs"/>
              </a:rPr>
              <a:t>given state (or how good it is to perform a given action in a given state). The notion</a:t>
            </a:r>
          </a:p>
          <a:p>
            <a:r>
              <a:rPr lang="en-US" altLang="zh-CN" sz="1200" b="0" i="0" kern="1200" dirty="0" smtClean="0">
                <a:solidFill>
                  <a:schemeClr val="tx1"/>
                </a:solidFill>
                <a:latin typeface="+mn-lt"/>
                <a:ea typeface="+mn-ea"/>
                <a:cs typeface="+mn-cs"/>
              </a:rPr>
              <a:t>of “how good” here is defined in terms of future rewards that can be expected, or, to</a:t>
            </a:r>
          </a:p>
          <a:p>
            <a:r>
              <a:rPr lang="en-US" altLang="zh-CN" sz="1200" b="0" i="0" kern="1200" dirty="0" smtClean="0">
                <a:solidFill>
                  <a:schemeClr val="tx1"/>
                </a:solidFill>
                <a:latin typeface="+mn-lt"/>
                <a:ea typeface="+mn-ea"/>
                <a:cs typeface="+mn-cs"/>
              </a:rPr>
              <a:t>be precise, in terms of expected return. Of course the rewards the agent can expect to</a:t>
            </a:r>
          </a:p>
          <a:p>
            <a:r>
              <a:rPr lang="en-US" altLang="zh-CN" sz="1200" b="0" i="0" kern="1200" dirty="0" smtClean="0">
                <a:solidFill>
                  <a:schemeClr val="tx1"/>
                </a:solidFill>
                <a:latin typeface="+mn-lt"/>
                <a:ea typeface="+mn-ea"/>
                <a:cs typeface="+mn-cs"/>
              </a:rPr>
              <a:t>receive in the future depend on what actions it will take. Accordingly, value functions</a:t>
            </a:r>
          </a:p>
          <a:p>
            <a:r>
              <a:rPr lang="en-US" altLang="zh-CN" sz="1200" b="0" i="0" kern="1200" dirty="0" smtClean="0">
                <a:solidFill>
                  <a:schemeClr val="tx1"/>
                </a:solidFill>
                <a:latin typeface="+mn-lt"/>
                <a:ea typeface="+mn-ea"/>
                <a:cs typeface="+mn-cs"/>
              </a:rPr>
              <a:t>are defined with respect to particular ways of acting, called policies</a:t>
            </a:r>
            <a:endParaRPr lang="zh-CN" altLang="en-US" dirty="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18</a:t>
            </a:fld>
            <a:endParaRPr lang="zh-CN" altLang="en-US"/>
          </a:p>
        </p:txBody>
      </p:sp>
    </p:spTree>
    <p:extLst>
      <p:ext uri="{BB962C8B-B14F-4D97-AF65-F5344CB8AC3E}">
        <p14:creationId xmlns="" xmlns:p14="http://schemas.microsoft.com/office/powerpoint/2010/main" val="2948878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Almost all reinforcement learning algorithms involve estimating value functions—functions</a:t>
            </a:r>
          </a:p>
          <a:p>
            <a:r>
              <a:rPr lang="en-US" altLang="zh-CN" sz="1200" b="0" i="0" kern="1200" dirty="0" smtClean="0">
                <a:solidFill>
                  <a:schemeClr val="tx1"/>
                </a:solidFill>
                <a:latin typeface="+mn-lt"/>
                <a:ea typeface="+mn-ea"/>
                <a:cs typeface="+mn-cs"/>
              </a:rPr>
              <a:t>of states (or of state–action pairs) that estimate how good it is for the agent to be in a</a:t>
            </a:r>
          </a:p>
          <a:p>
            <a:r>
              <a:rPr lang="en-US" altLang="zh-CN" sz="1200" b="0" i="0" kern="1200" dirty="0" smtClean="0">
                <a:solidFill>
                  <a:schemeClr val="tx1"/>
                </a:solidFill>
                <a:latin typeface="+mn-lt"/>
                <a:ea typeface="+mn-ea"/>
                <a:cs typeface="+mn-cs"/>
              </a:rPr>
              <a:t>given state (or how good it is to perform a given action in a given state). The notion</a:t>
            </a:r>
          </a:p>
          <a:p>
            <a:r>
              <a:rPr lang="en-US" altLang="zh-CN" sz="1200" b="0" i="0" kern="1200" dirty="0" smtClean="0">
                <a:solidFill>
                  <a:schemeClr val="tx1"/>
                </a:solidFill>
                <a:latin typeface="+mn-lt"/>
                <a:ea typeface="+mn-ea"/>
                <a:cs typeface="+mn-cs"/>
              </a:rPr>
              <a:t>of “how good” here is defined in terms of future rewards that can be expected, or, to</a:t>
            </a:r>
          </a:p>
          <a:p>
            <a:r>
              <a:rPr lang="en-US" altLang="zh-CN" sz="1200" b="0" i="0" kern="1200" dirty="0" smtClean="0">
                <a:solidFill>
                  <a:schemeClr val="tx1"/>
                </a:solidFill>
                <a:latin typeface="+mn-lt"/>
                <a:ea typeface="+mn-ea"/>
                <a:cs typeface="+mn-cs"/>
              </a:rPr>
              <a:t>be precise, in terms of expected return. Of course the rewards the agent can expect to</a:t>
            </a:r>
          </a:p>
          <a:p>
            <a:r>
              <a:rPr lang="en-US" altLang="zh-CN" sz="1200" b="0" i="0" kern="1200" dirty="0" smtClean="0">
                <a:solidFill>
                  <a:schemeClr val="tx1"/>
                </a:solidFill>
                <a:latin typeface="+mn-lt"/>
                <a:ea typeface="+mn-ea"/>
                <a:cs typeface="+mn-cs"/>
              </a:rPr>
              <a:t>receive in the future depend on what actions it will take. Accordingly, value functions</a:t>
            </a:r>
          </a:p>
          <a:p>
            <a:r>
              <a:rPr lang="en-US" altLang="zh-CN" sz="1200" b="0" i="0" kern="1200" dirty="0" smtClean="0">
                <a:solidFill>
                  <a:schemeClr val="tx1"/>
                </a:solidFill>
                <a:latin typeface="+mn-lt"/>
                <a:ea typeface="+mn-ea"/>
                <a:cs typeface="+mn-cs"/>
              </a:rPr>
              <a:t>are defined with respect to particular ways of acting, called policies.</a:t>
            </a:r>
            <a:endParaRPr lang="zh-CN" altLang="en-US" dirty="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19</a:t>
            </a:fld>
            <a:endParaRPr lang="zh-CN" altLang="en-US"/>
          </a:p>
        </p:txBody>
      </p:sp>
    </p:spTree>
    <p:extLst>
      <p:ext uri="{BB962C8B-B14F-4D97-AF65-F5344CB8AC3E}">
        <p14:creationId xmlns="" xmlns:p14="http://schemas.microsoft.com/office/powerpoint/2010/main" val="2956922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altLang="zh-CN" sz="1200" b="1" i="0" kern="1200" dirty="0" smtClean="0">
                <a:solidFill>
                  <a:schemeClr val="tx1"/>
                </a:solidFill>
                <a:latin typeface="+mn-lt"/>
                <a:ea typeface="+mn-ea"/>
                <a:cs typeface="+mn-cs"/>
              </a:rPr>
              <a:t>Model-free</a:t>
            </a:r>
            <a:r>
              <a:rPr lang="zh-CN" altLang="en-US" sz="1200" b="0" i="0" kern="1200" dirty="0" smtClean="0">
                <a:solidFill>
                  <a:schemeClr val="tx1"/>
                </a:solidFill>
                <a:latin typeface="+mn-lt"/>
                <a:ea typeface="+mn-ea"/>
                <a:cs typeface="+mn-cs"/>
              </a:rPr>
              <a:t>：不尝试去理解环境</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环境给什么就是什么，一步一步等待真实世界的反馈</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再根据反馈采取下一步行动。</a:t>
            </a:r>
          </a:p>
          <a:p>
            <a:r>
              <a:rPr lang="en-US" altLang="zh-CN" sz="1200" b="1" i="0" kern="1200" dirty="0" smtClean="0">
                <a:solidFill>
                  <a:schemeClr val="tx1"/>
                </a:solidFill>
                <a:latin typeface="+mn-lt"/>
                <a:ea typeface="+mn-ea"/>
                <a:cs typeface="+mn-cs"/>
              </a:rPr>
              <a:t>Model-based</a:t>
            </a:r>
            <a:r>
              <a:rPr lang="zh-CN" altLang="en-US" sz="1200" b="0" i="0" kern="1200" dirty="0" smtClean="0">
                <a:solidFill>
                  <a:schemeClr val="tx1"/>
                </a:solidFill>
                <a:latin typeface="+mn-lt"/>
                <a:ea typeface="+mn-ea"/>
                <a:cs typeface="+mn-cs"/>
              </a:rPr>
              <a:t>：先理解真实世界是怎样的</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并建立一个模型来模拟现实世界的反馈，通过想象来预判断接下来将要发生的所有情况，然后选择这些想象情况中最好的那种，并依据这种情况来采取下一步的策略。它比 </a:t>
            </a:r>
            <a:r>
              <a:rPr lang="en-US" altLang="zh-CN" sz="1200" b="0" i="0" kern="1200" dirty="0" smtClean="0">
                <a:solidFill>
                  <a:schemeClr val="tx1"/>
                </a:solidFill>
                <a:latin typeface="+mn-lt"/>
                <a:ea typeface="+mn-ea"/>
                <a:cs typeface="+mn-cs"/>
              </a:rPr>
              <a:t>Model-free </a:t>
            </a:r>
            <a:r>
              <a:rPr lang="zh-CN" altLang="en-US" sz="1200" b="0" i="0" kern="1200" dirty="0" smtClean="0">
                <a:solidFill>
                  <a:schemeClr val="tx1"/>
                </a:solidFill>
                <a:latin typeface="+mn-lt"/>
                <a:ea typeface="+mn-ea"/>
                <a:cs typeface="+mn-cs"/>
              </a:rPr>
              <a:t>多出了一个虚拟环境，还有想象力。</a:t>
            </a:r>
          </a:p>
          <a:p>
            <a:r>
              <a:rPr lang="en-US" altLang="zh-CN" sz="1200" b="1" i="0" kern="1200" dirty="0" smtClean="0">
                <a:solidFill>
                  <a:schemeClr val="tx1"/>
                </a:solidFill>
                <a:latin typeface="+mn-lt"/>
                <a:ea typeface="+mn-ea"/>
                <a:cs typeface="+mn-cs"/>
              </a:rPr>
              <a:t>Policy based</a:t>
            </a:r>
            <a:r>
              <a:rPr lang="zh-CN" altLang="en-US" sz="1200" b="0" i="0" kern="1200" dirty="0" smtClean="0">
                <a:solidFill>
                  <a:schemeClr val="tx1"/>
                </a:solidFill>
                <a:latin typeface="+mn-lt"/>
                <a:ea typeface="+mn-ea"/>
                <a:cs typeface="+mn-cs"/>
              </a:rPr>
              <a:t>：通过感官分析所处的环境</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直接输出下一步要采取的各种动作的概率</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然后根据概率采取行动。</a:t>
            </a:r>
          </a:p>
          <a:p>
            <a:r>
              <a:rPr lang="en-US" altLang="zh-CN" sz="1200" b="1" i="0" kern="1200" dirty="0" smtClean="0">
                <a:solidFill>
                  <a:schemeClr val="tx1"/>
                </a:solidFill>
                <a:latin typeface="+mn-lt"/>
                <a:ea typeface="+mn-ea"/>
                <a:cs typeface="+mn-cs"/>
              </a:rPr>
              <a:t>Value based</a:t>
            </a:r>
            <a:r>
              <a:rPr lang="zh-CN" altLang="en-US" sz="1200" b="0" i="0" kern="1200" dirty="0" smtClean="0">
                <a:solidFill>
                  <a:schemeClr val="tx1"/>
                </a:solidFill>
                <a:latin typeface="+mn-lt"/>
                <a:ea typeface="+mn-ea"/>
                <a:cs typeface="+mn-cs"/>
              </a:rPr>
              <a:t>：输出的是所有动作的价值</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根据最高价值来选动作，这类方法不能选取连续的动作。</a:t>
            </a:r>
          </a:p>
          <a:p>
            <a:r>
              <a:rPr lang="en-US" altLang="zh-CN" sz="1200" b="1" i="0" kern="1200" dirty="0" smtClean="0">
                <a:solidFill>
                  <a:schemeClr val="tx1"/>
                </a:solidFill>
                <a:latin typeface="+mn-lt"/>
                <a:ea typeface="+mn-ea"/>
                <a:cs typeface="+mn-cs"/>
              </a:rPr>
              <a:t>Monte-</a:t>
            </a:r>
            <a:r>
              <a:rPr lang="en-US" altLang="zh-CN" sz="1200" b="1" i="0" kern="1200" dirty="0" err="1" smtClean="0">
                <a:solidFill>
                  <a:schemeClr val="tx1"/>
                </a:solidFill>
                <a:latin typeface="+mn-lt"/>
                <a:ea typeface="+mn-ea"/>
                <a:cs typeface="+mn-cs"/>
              </a:rPr>
              <a:t>carlo</a:t>
            </a:r>
            <a:r>
              <a:rPr lang="en-US" altLang="zh-CN" sz="1200" b="1" i="0" kern="1200" dirty="0" smtClean="0">
                <a:solidFill>
                  <a:schemeClr val="tx1"/>
                </a:solidFill>
                <a:latin typeface="+mn-lt"/>
                <a:ea typeface="+mn-ea"/>
                <a:cs typeface="+mn-cs"/>
              </a:rPr>
              <a:t> update</a:t>
            </a:r>
            <a:r>
              <a:rPr lang="zh-CN" altLang="en-US" sz="1200" b="0" i="0" kern="1200" dirty="0" smtClean="0">
                <a:solidFill>
                  <a:schemeClr val="tx1"/>
                </a:solidFill>
                <a:latin typeface="+mn-lt"/>
                <a:ea typeface="+mn-ea"/>
                <a:cs typeface="+mn-cs"/>
              </a:rPr>
              <a:t>：游戏开始后</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要等待游戏结束</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然后再总结这一回合中的所有转折点</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再更新行为准则。</a:t>
            </a:r>
          </a:p>
          <a:p>
            <a:r>
              <a:rPr lang="en-US" altLang="zh-CN" sz="1200" b="1" i="0" kern="1200" dirty="0" smtClean="0">
                <a:solidFill>
                  <a:schemeClr val="tx1"/>
                </a:solidFill>
                <a:latin typeface="+mn-lt"/>
                <a:ea typeface="+mn-ea"/>
                <a:cs typeface="+mn-cs"/>
              </a:rPr>
              <a:t>Temporal-difference update</a:t>
            </a:r>
            <a:r>
              <a:rPr lang="zh-CN" altLang="en-US" sz="1200" b="0" i="0" kern="1200" dirty="0" smtClean="0">
                <a:solidFill>
                  <a:schemeClr val="tx1"/>
                </a:solidFill>
                <a:latin typeface="+mn-lt"/>
                <a:ea typeface="+mn-ea"/>
                <a:cs typeface="+mn-cs"/>
              </a:rPr>
              <a:t>：在游戏进行中每一步都在更新</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不用等待游戏的结束</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这样就能边玩边学习了。</a:t>
            </a:r>
          </a:p>
          <a:p>
            <a:r>
              <a:rPr lang="en-US" altLang="zh-CN" sz="1200" b="1" i="0" kern="1200" dirty="0" smtClean="0">
                <a:solidFill>
                  <a:schemeClr val="tx1"/>
                </a:solidFill>
                <a:latin typeface="+mn-lt"/>
                <a:ea typeface="+mn-ea"/>
                <a:cs typeface="+mn-cs"/>
              </a:rPr>
              <a:t>On-policy</a:t>
            </a:r>
            <a:r>
              <a:rPr lang="zh-CN" altLang="en-US" sz="1200" b="0" i="0" kern="1200" dirty="0" smtClean="0">
                <a:solidFill>
                  <a:schemeClr val="tx1"/>
                </a:solidFill>
                <a:latin typeface="+mn-lt"/>
                <a:ea typeface="+mn-ea"/>
                <a:cs typeface="+mn-cs"/>
              </a:rPr>
              <a:t>：必须本人在场</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并且一定是本人边玩边学习。</a:t>
            </a:r>
            <a:r>
              <a:rPr lang="en-US" altLang="zh-CN" sz="1200" b="0" i="0" kern="1200" dirty="0" smtClean="0">
                <a:solidFill>
                  <a:schemeClr val="tx1"/>
                </a:solidFill>
                <a:latin typeface="+mn-lt"/>
                <a:ea typeface="+mn-ea"/>
                <a:cs typeface="+mn-cs"/>
              </a:rPr>
              <a:t>Use samples generated from the current policy</a:t>
            </a:r>
            <a:endParaRPr lang="zh-CN" altLang="en-US" sz="1200" b="0" i="0" kern="1200" dirty="0" smtClean="0">
              <a:solidFill>
                <a:schemeClr val="tx1"/>
              </a:solidFill>
              <a:latin typeface="+mn-lt"/>
              <a:ea typeface="+mn-ea"/>
              <a:cs typeface="+mn-cs"/>
            </a:endParaRPr>
          </a:p>
          <a:p>
            <a:r>
              <a:rPr lang="en-US" altLang="zh-CN" sz="1200" b="1" i="0" kern="1200" dirty="0" smtClean="0">
                <a:solidFill>
                  <a:schemeClr val="tx1"/>
                </a:solidFill>
                <a:latin typeface="+mn-lt"/>
                <a:ea typeface="+mn-ea"/>
                <a:cs typeface="+mn-cs"/>
              </a:rPr>
              <a:t>Off-policy</a:t>
            </a:r>
            <a:r>
              <a:rPr lang="zh-CN" altLang="en-US" sz="1200" b="0" i="0" kern="1200" dirty="0" smtClean="0">
                <a:solidFill>
                  <a:schemeClr val="tx1"/>
                </a:solidFill>
                <a:latin typeface="+mn-lt"/>
                <a:ea typeface="+mn-ea"/>
                <a:cs typeface="+mn-cs"/>
              </a:rPr>
              <a:t>：可以选择自己玩</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也可以选择看着别人玩</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通过看别人玩来学习别人的行为准则。</a:t>
            </a:r>
            <a:r>
              <a:rPr lang="en-US" altLang="zh-CN" sz="1200" b="0" i="0" kern="1200" dirty="0" smtClean="0">
                <a:solidFill>
                  <a:schemeClr val="tx1"/>
                </a:solidFill>
                <a:latin typeface="+mn-lt"/>
                <a:ea typeface="+mn-ea"/>
                <a:cs typeface="+mn-cs"/>
              </a:rPr>
              <a:t>Use</a:t>
            </a:r>
            <a:r>
              <a:rPr lang="en-US" altLang="zh-CN" sz="1200" b="0" i="0" kern="1200" baseline="0" dirty="0" smtClean="0">
                <a:solidFill>
                  <a:schemeClr val="tx1"/>
                </a:solidFill>
                <a:latin typeface="+mn-lt"/>
                <a:ea typeface="+mn-ea"/>
                <a:cs typeface="+mn-cs"/>
              </a:rPr>
              <a:t> samples from other policies</a:t>
            </a:r>
            <a:endParaRPr lang="zh-CN" altLang="en-US" sz="1200" b="0" i="0" kern="1200" dirty="0" smtClean="0">
              <a:solidFill>
                <a:schemeClr val="tx1"/>
              </a:solidFill>
              <a:latin typeface="+mn-lt"/>
              <a:ea typeface="+mn-ea"/>
              <a:cs typeface="+mn-cs"/>
            </a:endParaRPr>
          </a:p>
          <a:p>
            <a:endParaRPr lang="en-US" altLang="zh-CN" dirty="0" smtClean="0"/>
          </a:p>
          <a:p>
            <a:endParaRPr lang="en-US" altLang="zh-CN" dirty="0" smtClean="0"/>
          </a:p>
          <a:p>
            <a:pPr latinLnBrk="1"/>
            <a:r>
              <a:rPr lang="zh-CN" altLang="en-US" sz="1200" b="0" i="0" kern="1200" dirty="0" smtClean="0">
                <a:solidFill>
                  <a:schemeClr val="tx1"/>
                </a:solidFill>
                <a:latin typeface="+mn-lt"/>
                <a:ea typeface="+mn-ea"/>
                <a:cs typeface="+mn-cs"/>
              </a:rPr>
              <a:t>按照环境是否已知可以分为</a:t>
            </a:r>
            <a:r>
              <a:rPr lang="en-US" altLang="zh-CN" sz="1200" b="0" i="0" kern="1200" dirty="0" smtClean="0">
                <a:solidFill>
                  <a:schemeClr val="tx1"/>
                </a:solidFill>
                <a:latin typeface="+mn-lt"/>
                <a:ea typeface="+mn-ea"/>
                <a:cs typeface="+mn-cs"/>
              </a:rPr>
              <a:t>Model-based &amp; Model-free</a:t>
            </a:r>
            <a:r>
              <a:rPr lang="zh-CN" altLang="en-US" sz="1200" b="0" i="0" kern="1200" dirty="0" smtClean="0">
                <a:solidFill>
                  <a:schemeClr val="tx1"/>
                </a:solidFill>
                <a:latin typeface="+mn-lt"/>
                <a:ea typeface="+mn-ea"/>
                <a:cs typeface="+mn-cs"/>
              </a:rPr>
              <a:t>；</a:t>
            </a:r>
          </a:p>
          <a:p>
            <a:pPr latinLnBrk="1"/>
            <a:r>
              <a:rPr lang="zh-CN" altLang="en-US" sz="1200" b="0" i="0" kern="1200" dirty="0" smtClean="0">
                <a:solidFill>
                  <a:schemeClr val="tx1"/>
                </a:solidFill>
                <a:latin typeface="+mn-lt"/>
                <a:ea typeface="+mn-ea"/>
                <a:cs typeface="+mn-cs"/>
              </a:rPr>
              <a:t>按照学习方式可以分为</a:t>
            </a:r>
            <a:r>
              <a:rPr lang="en-US" altLang="zh-CN" sz="1200" b="0" i="0" kern="1200" dirty="0" smtClean="0">
                <a:solidFill>
                  <a:schemeClr val="tx1"/>
                </a:solidFill>
                <a:latin typeface="+mn-lt"/>
                <a:ea typeface="+mn-ea"/>
                <a:cs typeface="+mn-cs"/>
              </a:rPr>
              <a:t>On-Policy &amp; Off-Policy</a:t>
            </a:r>
            <a:r>
              <a:rPr lang="zh-CN" altLang="en-US" sz="1200" b="0" i="0" kern="1200" dirty="0" smtClean="0">
                <a:solidFill>
                  <a:schemeClr val="tx1"/>
                </a:solidFill>
                <a:latin typeface="+mn-lt"/>
                <a:ea typeface="+mn-ea"/>
                <a:cs typeface="+mn-cs"/>
              </a:rPr>
              <a:t>；</a:t>
            </a:r>
          </a:p>
          <a:p>
            <a:pPr latinLnBrk="1"/>
            <a:r>
              <a:rPr lang="zh-CN" altLang="en-US" sz="1200" b="0" i="0" kern="1200" dirty="0" smtClean="0">
                <a:solidFill>
                  <a:schemeClr val="tx1"/>
                </a:solidFill>
                <a:latin typeface="+mn-lt"/>
                <a:ea typeface="+mn-ea"/>
                <a:cs typeface="+mn-cs"/>
              </a:rPr>
              <a:t>按照学习目标可以分为</a:t>
            </a:r>
            <a:r>
              <a:rPr lang="en-US" altLang="zh-CN" sz="1200" b="0" i="0" kern="1200" dirty="0" smtClean="0">
                <a:solidFill>
                  <a:schemeClr val="tx1"/>
                </a:solidFill>
                <a:latin typeface="+mn-lt"/>
                <a:ea typeface="+mn-ea"/>
                <a:cs typeface="+mn-cs"/>
              </a:rPr>
              <a:t>Value-based &amp; Policy-based</a:t>
            </a:r>
            <a:r>
              <a:rPr lang="zh-CN" altLang="en-US" sz="1200" b="0" i="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09D39C3-3FFE-4319-9973-803F514A80CA}" type="slidenum">
              <a:rPr lang="zh-CN" altLang="en-US" smtClean="0"/>
              <a:pPr/>
              <a:t>20</a:t>
            </a:fld>
            <a:endParaRPr lang="zh-CN" altLang="en-US"/>
          </a:p>
        </p:txBody>
      </p:sp>
    </p:spTree>
    <p:extLst>
      <p:ext uri="{BB962C8B-B14F-4D97-AF65-F5344CB8AC3E}">
        <p14:creationId xmlns="" xmlns:p14="http://schemas.microsoft.com/office/powerpoint/2010/main" val="3391957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作者：天津包子馅儿</a:t>
            </a:r>
            <a:br>
              <a:rPr lang="zh-CN" altLang="en-US" dirty="0" smtClean="0"/>
            </a:br>
            <a:r>
              <a:rPr lang="zh-CN" altLang="en-US" dirty="0" smtClean="0"/>
              <a:t>链接：</a:t>
            </a:r>
            <a:r>
              <a:rPr lang="en-US" altLang="zh-CN" dirty="0" smtClean="0"/>
              <a:t>https://zhuanlan.zhihu.com/p/26052182</a:t>
            </a:r>
            <a:br>
              <a:rPr lang="en-US" altLang="zh-CN" dirty="0" smtClean="0"/>
            </a:br>
            <a:r>
              <a:rPr lang="zh-CN" altLang="en-US" dirty="0" smtClean="0"/>
              <a:t>来源：知乎</a:t>
            </a:r>
            <a:br>
              <a:rPr lang="zh-CN" altLang="en-US" dirty="0" smtClean="0"/>
            </a:br>
            <a:r>
              <a:rPr lang="zh-CN" altLang="en-US" dirty="0" smtClean="0"/>
              <a:t>著作权归作者所有。商业转载请联系作者获得授权，非商业转载请注明出处。</a:t>
            </a:r>
            <a:br>
              <a:rPr lang="zh-CN" altLang="en-US" dirty="0" smtClean="0"/>
            </a:br>
            <a:r>
              <a:rPr lang="zh-CN" altLang="en-US" dirty="0" smtClean="0"/>
              <a:t/>
            </a:r>
            <a:br>
              <a:rPr lang="zh-CN" altLang="en-US" dirty="0" smtClean="0"/>
            </a:br>
            <a:r>
              <a:rPr lang="zh-CN" altLang="en-US" dirty="0" smtClean="0"/>
              <a:t>强化学习逐渐引起公众的注意要归功于谷歌</a:t>
            </a:r>
            <a:r>
              <a:rPr lang="en-US" altLang="zh-CN" dirty="0" err="1" smtClean="0"/>
              <a:t>DeepMind</a:t>
            </a:r>
            <a:r>
              <a:rPr lang="zh-CN" altLang="en-US" dirty="0" smtClean="0"/>
              <a:t>公司。</a:t>
            </a:r>
            <a:r>
              <a:rPr lang="en-US" altLang="zh-CN" dirty="0" err="1" smtClean="0"/>
              <a:t>DeepMind</a:t>
            </a:r>
            <a:r>
              <a:rPr lang="zh-CN" altLang="en-US" dirty="0" smtClean="0"/>
              <a:t>公司最初是由</a:t>
            </a:r>
            <a:r>
              <a:rPr lang="en-US" altLang="zh-CN" dirty="0" err="1" smtClean="0"/>
              <a:t>Demis</a:t>
            </a:r>
            <a:r>
              <a:rPr lang="en-US" altLang="zh-CN" dirty="0" smtClean="0"/>
              <a:t> </a:t>
            </a:r>
            <a:r>
              <a:rPr lang="en-US" altLang="zh-CN" dirty="0" err="1" smtClean="0"/>
              <a:t>Hassabis</a:t>
            </a:r>
            <a:r>
              <a:rPr lang="en-US" altLang="zh-CN" dirty="0" smtClean="0"/>
              <a:t>, Shane Legg</a:t>
            </a:r>
            <a:r>
              <a:rPr lang="zh-CN" altLang="en-US" dirty="0" smtClean="0"/>
              <a:t>和</a:t>
            </a:r>
            <a:r>
              <a:rPr lang="en-US" altLang="zh-CN" dirty="0" smtClean="0"/>
              <a:t>Mustafa </a:t>
            </a:r>
            <a:r>
              <a:rPr lang="en-US" altLang="zh-CN" dirty="0" err="1" smtClean="0"/>
              <a:t>Suleyman</a:t>
            </a:r>
            <a:r>
              <a:rPr lang="zh-CN" altLang="en-US" dirty="0" smtClean="0"/>
              <a:t>于</a:t>
            </a:r>
            <a:r>
              <a:rPr lang="en-US" altLang="zh-CN" dirty="0" smtClean="0"/>
              <a:t>2010</a:t>
            </a:r>
            <a:r>
              <a:rPr lang="zh-CN" altLang="en-US" dirty="0" smtClean="0"/>
              <a:t>年创立的。创始人</a:t>
            </a:r>
            <a:r>
              <a:rPr lang="en-US" altLang="zh-CN" dirty="0" err="1" smtClean="0"/>
              <a:t>Hassabis</a:t>
            </a:r>
            <a:r>
              <a:rPr lang="zh-CN" altLang="en-US" dirty="0" smtClean="0"/>
              <a:t>有三重身份：游戏开发者，神经科学家以及人工智能创业者。</a:t>
            </a:r>
            <a:r>
              <a:rPr lang="en-US" altLang="zh-CN" dirty="0" err="1" smtClean="0"/>
              <a:t>Hassabis</a:t>
            </a:r>
            <a:r>
              <a:rPr lang="zh-CN" altLang="en-US" dirty="0" smtClean="0"/>
              <a:t>的游戏开发者的身份使人不难理解</a:t>
            </a:r>
            <a:r>
              <a:rPr lang="en-US" altLang="zh-CN" dirty="0" err="1" smtClean="0"/>
              <a:t>DeepMind</a:t>
            </a:r>
            <a:r>
              <a:rPr lang="zh-CN" altLang="en-US" dirty="0" smtClean="0"/>
              <a:t>在</a:t>
            </a:r>
            <a:r>
              <a:rPr lang="en-US" altLang="zh-CN" dirty="0" smtClean="0"/>
              <a:t>nature</a:t>
            </a:r>
            <a:r>
              <a:rPr lang="zh-CN" altLang="en-US" dirty="0" smtClean="0"/>
              <a:t>上发表的第一篇论文是以雅达利（</a:t>
            </a:r>
            <a:r>
              <a:rPr lang="en-US" altLang="zh-CN" dirty="0" err="1" smtClean="0"/>
              <a:t>atari</a:t>
            </a:r>
            <a:r>
              <a:rPr lang="zh-CN" altLang="en-US" dirty="0" smtClean="0"/>
              <a:t>）游戏为背景的。同时，</a:t>
            </a:r>
            <a:r>
              <a:rPr lang="en-US" altLang="zh-CN" dirty="0" err="1" smtClean="0"/>
              <a:t>Hassabis</a:t>
            </a:r>
            <a:r>
              <a:rPr lang="zh-CN" altLang="en-US" dirty="0" smtClean="0"/>
              <a:t>又是国际象棋高手，对棋类很擅长，挑战完简单地</a:t>
            </a:r>
            <a:r>
              <a:rPr lang="en-US" altLang="zh-CN" dirty="0" err="1" smtClean="0"/>
              <a:t>atari</a:t>
            </a:r>
            <a:r>
              <a:rPr lang="zh-CN" altLang="en-US" dirty="0" smtClean="0"/>
              <a:t>游戏后再挑战公认的极其难的围棋游戏也很自然，于是就有了</a:t>
            </a:r>
            <a:r>
              <a:rPr lang="en-US" altLang="zh-CN" dirty="0" err="1" smtClean="0"/>
              <a:t>AlphaGo</a:t>
            </a:r>
            <a:r>
              <a:rPr lang="zh-CN" altLang="en-US" dirty="0" smtClean="0"/>
              <a:t>和李世石的</a:t>
            </a:r>
            <a:r>
              <a:rPr lang="en-US" altLang="zh-CN" dirty="0" smtClean="0"/>
              <a:t>2016</a:t>
            </a:r>
            <a:r>
              <a:rPr lang="zh-CN" altLang="en-US" dirty="0" smtClean="0"/>
              <a:t>之战和</a:t>
            </a:r>
            <a:r>
              <a:rPr lang="en-US" altLang="zh-CN" dirty="0" smtClean="0"/>
              <a:t>nature</a:t>
            </a:r>
            <a:r>
              <a:rPr lang="zh-CN" altLang="en-US" dirty="0" smtClean="0"/>
              <a:t>上的第二篇论文。一战成名之后，深度强化学习技术再次博得人的眼球。当然，</a:t>
            </a:r>
            <a:r>
              <a:rPr lang="en-US" altLang="zh-CN" dirty="0" err="1" smtClean="0"/>
              <a:t>DeepMind</a:t>
            </a:r>
            <a:r>
              <a:rPr lang="zh-CN" altLang="en-US" dirty="0" smtClean="0"/>
              <a:t>的成功离不开近几年取得突破进展的深度学习技术。本讲主要讲解</a:t>
            </a:r>
            <a:r>
              <a:rPr lang="en-US" altLang="zh-CN" dirty="0" smtClean="0"/>
              <a:t>DQN</a:t>
            </a:r>
            <a:r>
              <a:rPr lang="zh-CN" altLang="en-US" dirty="0" smtClean="0"/>
              <a:t>，也就是</a:t>
            </a:r>
            <a:r>
              <a:rPr lang="en-US" altLang="zh-CN" dirty="0" err="1" smtClean="0"/>
              <a:t>DeepMind</a:t>
            </a:r>
            <a:r>
              <a:rPr lang="zh-CN" altLang="en-US" dirty="0" smtClean="0"/>
              <a:t>发表在</a:t>
            </a:r>
            <a:r>
              <a:rPr lang="en-US" altLang="zh-CN" dirty="0" smtClean="0"/>
              <a:t>《Nature》</a:t>
            </a:r>
            <a:r>
              <a:rPr lang="zh-CN" altLang="en-US" dirty="0" smtClean="0"/>
              <a:t>上的第一篇论文。题目是：</a:t>
            </a:r>
            <a:r>
              <a:rPr lang="en-US" altLang="zh-CN" dirty="0" smtClean="0"/>
              <a:t>《Human-level control through deep reinforcement learning》</a:t>
            </a:r>
          </a:p>
          <a:p>
            <a:r>
              <a:rPr lang="zh-CN" altLang="en-US" dirty="0" smtClean="0"/>
              <a:t>平心而论，这篇论文只有两个创新点，算法的大体框架是传统强化学习中的</a:t>
            </a:r>
            <a:r>
              <a:rPr lang="en-US" altLang="zh-CN" dirty="0" smtClean="0"/>
              <a:t>Q-learning</a:t>
            </a:r>
            <a:r>
              <a:rPr lang="zh-CN" altLang="en-US" dirty="0" smtClean="0"/>
              <a:t>。该算法，我们已经在强化学习入门第四讲时间差分方法中讲了。为了讲解方便，在这里，我们重复讲一遍。</a:t>
            </a:r>
          </a:p>
          <a:p>
            <a:endParaRPr lang="zh-CN" altLang="en-US" dirty="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Waste resources</a:t>
            </a:r>
            <a:r>
              <a:rPr lang="en-US" baseline="0" dirty="0" smtClean="0"/>
              <a:t> (recall experiences)</a:t>
            </a:r>
          </a:p>
          <a:p>
            <a:r>
              <a:rPr lang="en-US" baseline="0" dirty="0" smtClean="0"/>
              <a:t>Could learn multiple times</a:t>
            </a:r>
          </a:p>
          <a:p>
            <a:r>
              <a:rPr lang="en-US" baseline="0" dirty="0" smtClean="0"/>
              <a:t>Sample </a:t>
            </a:r>
            <a:endParaRPr lang="en-US" dirty="0" smtClean="0"/>
          </a:p>
          <a:p>
            <a:r>
              <a:rPr lang="en-US" dirty="0" smtClean="0"/>
              <a:t>When the agent interacts with the environment, the sequence of experience tuples can be highly correlated. The naive Q-learning algorithm that learns from each of these experience tuples in sequential order runs the risk of getting swayed by the effects of this correlation. By instead keeping track of a replay buffer and using experience replay to sample from the buffer at random, we can prevent action values from oscillating or diverging catastrophically.</a:t>
            </a:r>
          </a:p>
          <a:p>
            <a:r>
              <a:rPr lang="en-US" altLang="zh-CN" sz="1200" b="0" i="0" kern="1200" dirty="0" smtClean="0">
                <a:solidFill>
                  <a:schemeClr val="tx1"/>
                </a:solidFill>
                <a:latin typeface="+mn-lt"/>
                <a:ea typeface="+mn-ea"/>
                <a:cs typeface="+mn-cs"/>
              </a:rPr>
              <a:t>DQN</a:t>
            </a:r>
            <a:r>
              <a:rPr lang="zh-CN" altLang="en-US" sz="1200" b="0" i="0" kern="1200" dirty="0" smtClean="0">
                <a:solidFill>
                  <a:schemeClr val="tx1"/>
                </a:solidFill>
                <a:latin typeface="+mn-lt"/>
                <a:ea typeface="+mn-ea"/>
                <a:cs typeface="+mn-cs"/>
              </a:rPr>
              <a:t>对</a:t>
            </a:r>
            <a:r>
              <a:rPr lang="en-US" altLang="zh-CN" sz="1200" b="0" i="0" kern="1200" dirty="0" smtClean="0">
                <a:solidFill>
                  <a:schemeClr val="tx1"/>
                </a:solidFill>
                <a:latin typeface="+mn-lt"/>
                <a:ea typeface="+mn-ea"/>
                <a:cs typeface="+mn-cs"/>
              </a:rPr>
              <a:t>Q-learning</a:t>
            </a:r>
            <a:r>
              <a:rPr lang="zh-CN" altLang="en-US" sz="1200" b="0" i="0" kern="1200" dirty="0" smtClean="0">
                <a:solidFill>
                  <a:schemeClr val="tx1"/>
                </a:solidFill>
                <a:latin typeface="+mn-lt"/>
                <a:ea typeface="+mn-ea"/>
                <a:cs typeface="+mn-cs"/>
              </a:rPr>
              <a:t>的修改主要体现在以下三个方面：</a:t>
            </a:r>
          </a:p>
          <a:p>
            <a:r>
              <a:rPr lang="en-US" altLang="zh-CN" sz="1200" b="0" i="0" kern="1200" dirty="0" smtClean="0">
                <a:solidFill>
                  <a:schemeClr val="tx1"/>
                </a:solidFill>
                <a:latin typeface="+mn-lt"/>
                <a:ea typeface="+mn-ea"/>
                <a:cs typeface="+mn-cs"/>
              </a:rPr>
              <a:t>DQN</a:t>
            </a:r>
            <a:r>
              <a:rPr lang="zh-CN" altLang="en-US" sz="1200" b="0" i="0" kern="1200" dirty="0" smtClean="0">
                <a:solidFill>
                  <a:schemeClr val="tx1"/>
                </a:solidFill>
                <a:latin typeface="+mn-lt"/>
                <a:ea typeface="+mn-ea"/>
                <a:cs typeface="+mn-cs"/>
              </a:rPr>
              <a:t>利用深度卷积神经网络逼近值函数</a:t>
            </a:r>
          </a:p>
          <a:p>
            <a:r>
              <a:rPr lang="en-US" altLang="zh-CN" sz="1200" b="0" i="0" kern="1200" dirty="0" smtClean="0">
                <a:solidFill>
                  <a:schemeClr val="tx1"/>
                </a:solidFill>
                <a:latin typeface="+mn-lt"/>
                <a:ea typeface="+mn-ea"/>
                <a:cs typeface="+mn-cs"/>
              </a:rPr>
              <a:t>DQN</a:t>
            </a:r>
            <a:r>
              <a:rPr lang="zh-CN" altLang="en-US" sz="1200" b="0" i="0" kern="1200" dirty="0" smtClean="0">
                <a:solidFill>
                  <a:schemeClr val="tx1"/>
                </a:solidFill>
                <a:latin typeface="+mn-lt"/>
                <a:ea typeface="+mn-ea"/>
                <a:cs typeface="+mn-cs"/>
              </a:rPr>
              <a:t>利用了经验回放对强化学习的学习过程进行训练</a:t>
            </a:r>
          </a:p>
          <a:p>
            <a:r>
              <a:rPr lang="en-US" altLang="zh-CN" sz="1200" b="0" i="0" kern="1200" dirty="0" smtClean="0">
                <a:solidFill>
                  <a:schemeClr val="tx1"/>
                </a:solidFill>
                <a:latin typeface="+mn-lt"/>
                <a:ea typeface="+mn-ea"/>
                <a:cs typeface="+mn-cs"/>
              </a:rPr>
              <a:t>DQN</a:t>
            </a:r>
            <a:r>
              <a:rPr lang="zh-CN" altLang="en-US" sz="1200" b="0" i="0" kern="1200" dirty="0" smtClean="0">
                <a:solidFill>
                  <a:schemeClr val="tx1"/>
                </a:solidFill>
                <a:latin typeface="+mn-lt"/>
                <a:ea typeface="+mn-ea"/>
                <a:cs typeface="+mn-cs"/>
              </a:rPr>
              <a:t>独立设置了目标网络来单独处理时间差分算法中的</a:t>
            </a:r>
            <a:r>
              <a:rPr lang="en-US" altLang="zh-CN" sz="1200" b="0" i="0" kern="1200" dirty="0" smtClean="0">
                <a:solidFill>
                  <a:schemeClr val="tx1"/>
                </a:solidFill>
                <a:latin typeface="+mn-lt"/>
                <a:ea typeface="+mn-ea"/>
                <a:cs typeface="+mn-cs"/>
              </a:rPr>
              <a:t>TD</a:t>
            </a:r>
            <a:r>
              <a:rPr lang="zh-CN" altLang="en-US" sz="1200" b="0" i="0" kern="1200" dirty="0" smtClean="0">
                <a:solidFill>
                  <a:schemeClr val="tx1"/>
                </a:solidFill>
                <a:latin typeface="+mn-lt"/>
                <a:ea typeface="+mn-ea"/>
                <a:cs typeface="+mn-cs"/>
              </a:rPr>
              <a:t>偏差。</a:t>
            </a:r>
          </a:p>
          <a:p>
            <a:endParaRPr lang="en-US" dirty="0"/>
          </a:p>
        </p:txBody>
      </p:sp>
      <p:sp>
        <p:nvSpPr>
          <p:cNvPr id="4" name="Slide Number Placeholder 3"/>
          <p:cNvSpPr>
            <a:spLocks noGrp="1"/>
          </p:cNvSpPr>
          <p:nvPr>
            <p:ph type="sldNum" sz="quarter" idx="10"/>
          </p:nvPr>
        </p:nvSpPr>
        <p:spPr/>
        <p:txBody>
          <a:bodyPr/>
          <a:lstStyle/>
          <a:p>
            <a:fld id="{709D39C3-3FFE-4319-9973-803F514A80CA}" type="slidenum">
              <a:rPr lang="zh-CN" altLang="en-US" smtClean="0"/>
              <a:pPr/>
              <a:t>22</a:t>
            </a:fld>
            <a:endParaRPr lang="zh-CN" altLang="en-US"/>
          </a:p>
        </p:txBody>
      </p:sp>
    </p:spTree>
    <p:extLst>
      <p:ext uri="{BB962C8B-B14F-4D97-AF65-F5344CB8AC3E}">
        <p14:creationId xmlns="" xmlns:p14="http://schemas.microsoft.com/office/powerpoint/2010/main" val="3857562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9D39C3-3FFE-4319-9973-803F514A80CA}" type="slidenum">
              <a:rPr lang="zh-CN" altLang="en-US" smtClean="0"/>
              <a:pPr/>
              <a:t>23</a:t>
            </a:fld>
            <a:endParaRPr lang="zh-CN" altLang="en-US"/>
          </a:p>
        </p:txBody>
      </p:sp>
    </p:spTree>
    <p:extLst>
      <p:ext uri="{BB962C8B-B14F-4D97-AF65-F5344CB8AC3E}">
        <p14:creationId xmlns="" xmlns:p14="http://schemas.microsoft.com/office/powerpoint/2010/main" val="2844530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dirty="0" smtClean="0"/>
              <a:t>我叫</a:t>
            </a:r>
            <a:r>
              <a:rPr lang="en-US" altLang="zh-CN" dirty="0" smtClean="0"/>
              <a:t>frank</a:t>
            </a:r>
            <a:r>
              <a:rPr lang="zh-CN" altLang="en-US" dirty="0" smtClean="0"/>
              <a:t>，非常高兴被邀请来分享我在</a:t>
            </a:r>
            <a:r>
              <a:rPr lang="en-US" altLang="zh-CN" dirty="0" smtClean="0"/>
              <a:t>data</a:t>
            </a:r>
            <a:r>
              <a:rPr lang="en-US" altLang="zh-CN" baseline="0" dirty="0" smtClean="0"/>
              <a:t> science</a:t>
            </a:r>
            <a:r>
              <a:rPr lang="zh-CN" altLang="en-US" baseline="0" dirty="0" smtClean="0"/>
              <a:t>这个领域，尤其是在</a:t>
            </a:r>
            <a:r>
              <a:rPr lang="en-US" altLang="zh-CN" baseline="0" dirty="0" smtClean="0"/>
              <a:t>reinforcement learning</a:t>
            </a:r>
            <a:r>
              <a:rPr lang="zh-CN" altLang="en-US" baseline="0" dirty="0" smtClean="0"/>
              <a:t>，的一些经验。</a:t>
            </a:r>
            <a:endParaRPr lang="en-US" altLang="zh-CN" baseline="0" dirty="0" smtClean="0"/>
          </a:p>
          <a:p>
            <a:r>
              <a:rPr lang="zh-CN" altLang="en-US" baseline="0" dirty="0" smtClean="0"/>
              <a:t>我现在的职位是一个</a:t>
            </a:r>
            <a:r>
              <a:rPr lang="en-US" altLang="zh-CN" baseline="0" dirty="0" err="1" smtClean="0"/>
              <a:t>r&amp;d</a:t>
            </a:r>
            <a:r>
              <a:rPr lang="en-US" altLang="zh-CN" baseline="0" dirty="0" smtClean="0"/>
              <a:t> role</a:t>
            </a:r>
            <a:r>
              <a:rPr lang="zh-CN" altLang="en-US" baseline="0" dirty="0" smtClean="0"/>
              <a:t>。需要做</a:t>
            </a:r>
            <a:r>
              <a:rPr lang="en-US" altLang="zh-CN" baseline="0" dirty="0" smtClean="0"/>
              <a:t>research</a:t>
            </a:r>
            <a:r>
              <a:rPr lang="zh-CN" altLang="en-US" baseline="0" dirty="0" smtClean="0"/>
              <a:t>同时也会有</a:t>
            </a:r>
            <a:r>
              <a:rPr lang="en-US" altLang="zh-CN" baseline="0" dirty="0" smtClean="0"/>
              <a:t>development</a:t>
            </a:r>
            <a:r>
              <a:rPr lang="zh-CN" altLang="en-US" baseline="0" dirty="0" smtClean="0"/>
              <a:t>的工作。</a:t>
            </a:r>
            <a:endParaRPr lang="en-US" altLang="zh-CN" baseline="0" dirty="0" smtClean="0"/>
          </a:p>
          <a:p>
            <a:r>
              <a:rPr lang="zh-CN" altLang="en-US" baseline="0" dirty="0" smtClean="0"/>
              <a:t>我们是一个</a:t>
            </a:r>
            <a:r>
              <a:rPr lang="en-US" altLang="zh-CN" baseline="0" dirty="0" smtClean="0"/>
              <a:t>statistical agency</a:t>
            </a:r>
            <a:r>
              <a:rPr lang="zh-CN" altLang="en-US" baseline="0" dirty="0" smtClean="0"/>
              <a:t>，有很多和</a:t>
            </a:r>
            <a:r>
              <a:rPr lang="en-US" altLang="zh-CN" baseline="0" dirty="0" smtClean="0"/>
              <a:t>survey</a:t>
            </a:r>
            <a:r>
              <a:rPr lang="zh-CN" altLang="en-US" baseline="0" dirty="0" smtClean="0"/>
              <a:t>相关的工作。</a:t>
            </a:r>
            <a:endParaRPr lang="en-US" altLang="zh-CN" baseline="0" dirty="0" smtClean="0"/>
          </a:p>
          <a:p>
            <a:r>
              <a:rPr lang="zh-CN" altLang="en-US" baseline="0" dirty="0" smtClean="0"/>
              <a:t>职业初期，我做的更多的是统计方面的工作，关于一些统计推断，用</a:t>
            </a:r>
            <a:r>
              <a:rPr lang="en-US" altLang="zh-CN" baseline="0" dirty="0" smtClean="0"/>
              <a:t>MCMC</a:t>
            </a:r>
            <a:r>
              <a:rPr lang="zh-CN" altLang="en-US" baseline="0" dirty="0" smtClean="0"/>
              <a:t>做数据</a:t>
            </a:r>
            <a:r>
              <a:rPr lang="en-US" altLang="zh-CN" baseline="0" dirty="0" smtClean="0"/>
              <a:t>imputation</a:t>
            </a:r>
            <a:r>
              <a:rPr lang="zh-CN" altLang="en-US" baseline="0" dirty="0" smtClean="0"/>
              <a:t>，</a:t>
            </a:r>
            <a:r>
              <a:rPr lang="en-US" altLang="zh-CN" baseline="0" dirty="0" smtClean="0"/>
              <a:t>survey weight calibration</a:t>
            </a:r>
            <a:r>
              <a:rPr lang="zh-CN" altLang="en-US" baseline="0" dirty="0" smtClean="0"/>
              <a:t>这样。</a:t>
            </a:r>
            <a:r>
              <a:rPr lang="en-US" altLang="zh-CN" baseline="0" dirty="0" smtClean="0"/>
              <a:t>Work mostly with statisticians</a:t>
            </a:r>
            <a:r>
              <a:rPr lang="zh-CN" altLang="en-US" baseline="0" dirty="0" smtClean="0"/>
              <a:t>。</a:t>
            </a:r>
            <a:endParaRPr lang="en-US" altLang="zh-CN" baseline="0" dirty="0" smtClean="0"/>
          </a:p>
          <a:p>
            <a:r>
              <a:rPr lang="zh-CN" altLang="en-US" baseline="0" dirty="0" smtClean="0"/>
              <a:t>后来，随着机器学习的发展，我开始更多的变成了一个</a:t>
            </a:r>
            <a:r>
              <a:rPr lang="en-US" altLang="zh-CN" baseline="0" dirty="0" smtClean="0"/>
              <a:t>problem-driven</a:t>
            </a:r>
            <a:r>
              <a:rPr lang="zh-CN" altLang="en-US" baseline="0" dirty="0" smtClean="0"/>
              <a:t>的人。最近两个</a:t>
            </a:r>
            <a:r>
              <a:rPr lang="en-US" altLang="zh-CN" baseline="0" dirty="0" smtClean="0"/>
              <a:t>project</a:t>
            </a:r>
            <a:r>
              <a:rPr lang="zh-CN" altLang="en-US" baseline="0" dirty="0" smtClean="0"/>
              <a:t>，</a:t>
            </a:r>
            <a:r>
              <a:rPr lang="en-US" altLang="zh-CN" baseline="0" dirty="0" smtClean="0"/>
              <a:t>reinforcement learning</a:t>
            </a:r>
            <a:r>
              <a:rPr lang="zh-CN" altLang="en-US" baseline="0" dirty="0" smtClean="0"/>
              <a:t>用来改进</a:t>
            </a:r>
            <a:r>
              <a:rPr lang="en-US" altLang="zh-CN" baseline="0" dirty="0" smtClean="0"/>
              <a:t>synthetic population</a:t>
            </a:r>
            <a:r>
              <a:rPr lang="zh-CN" altLang="en-US" baseline="0" dirty="0" smtClean="0"/>
              <a:t>。</a:t>
            </a:r>
            <a:endParaRPr lang="en-US" altLang="zh-CN" baseline="0" dirty="0" smtClean="0"/>
          </a:p>
          <a:p>
            <a:r>
              <a:rPr lang="zh-CN" altLang="en-US" baseline="0" dirty="0" smtClean="0"/>
              <a:t>对于统计来讲，更注重的是数学上的合理性，而不是给予结果的表现。比如对于线性模型，要先去看</a:t>
            </a:r>
            <a:r>
              <a:rPr lang="en-US" altLang="zh-CN" baseline="0" dirty="0" smtClean="0"/>
              <a:t>goodness of fit</a:t>
            </a:r>
            <a:r>
              <a:rPr lang="zh-CN" altLang="en-US" baseline="0" dirty="0" smtClean="0"/>
              <a:t>，而不是简简单单的从模型结果来评估模型。所以</a:t>
            </a:r>
            <a:r>
              <a:rPr lang="en-US" altLang="zh-CN" baseline="0" dirty="0" smtClean="0"/>
              <a:t>prediction</a:t>
            </a:r>
            <a:r>
              <a:rPr lang="zh-CN" altLang="en-US" baseline="0" dirty="0" smtClean="0"/>
              <a:t>并不是它所擅长的。</a:t>
            </a:r>
            <a:endParaRPr lang="en-US" altLang="zh-CN" baseline="0" dirty="0" smtClean="0"/>
          </a:p>
          <a:p>
            <a:r>
              <a:rPr lang="zh-CN" altLang="en-US" baseline="0" dirty="0" smtClean="0"/>
              <a:t>而对于机器学习，结果是它更大的</a:t>
            </a:r>
            <a:r>
              <a:rPr lang="en-US" altLang="zh-CN" baseline="0" dirty="0" smtClean="0"/>
              <a:t>concern</a:t>
            </a:r>
            <a:r>
              <a:rPr lang="zh-CN" altLang="en-US" baseline="0" dirty="0" smtClean="0"/>
              <a:t>，所以机器模型的很大一部分工作就是调</a:t>
            </a:r>
            <a:r>
              <a:rPr lang="en-US" altLang="zh-CN" baseline="0" dirty="0" smtClean="0"/>
              <a:t>loss function</a:t>
            </a:r>
            <a:r>
              <a:rPr lang="zh-CN" altLang="en-US" baseline="0" dirty="0" smtClean="0"/>
              <a:t>。我的困惑</a:t>
            </a:r>
            <a:endParaRPr lang="en-US" altLang="zh-CN" baseline="0" dirty="0" smtClean="0"/>
          </a:p>
          <a:p>
            <a:r>
              <a:rPr lang="en-US" altLang="zh-CN" sz="1200" b="0" i="0" kern="1200" dirty="0" smtClean="0">
                <a:solidFill>
                  <a:schemeClr val="tx1"/>
                </a:solidFill>
                <a:latin typeface="+mn-lt"/>
                <a:ea typeface="+mn-ea"/>
                <a:cs typeface="+mn-cs"/>
              </a:rPr>
              <a:t>Firstly, we must understand that statistics and statistical models are not the same. Statistics is the mathematical study of data. You cannot do statistics unless you have data. A statistical model is a model for the data that is used either to infer something about the relationships within the data or to create a model that is able to predict future values. Often, these two go hand-in-hand.</a:t>
            </a:r>
          </a:p>
          <a:p>
            <a:r>
              <a:rPr lang="en-US" altLang="zh-CN" sz="1200" b="0" i="0" kern="1200" dirty="0" smtClean="0">
                <a:solidFill>
                  <a:schemeClr val="tx1"/>
                </a:solidFill>
                <a:latin typeface="+mn-lt"/>
                <a:ea typeface="+mn-ea"/>
                <a:cs typeface="+mn-cs"/>
              </a:rPr>
              <a:t>To make this slightly more explicit, there are lots of statistical models that can make predictions, but predictive accuracy is not their strength.</a:t>
            </a:r>
          </a:p>
          <a:p>
            <a:r>
              <a:rPr lang="en-US" altLang="zh-CN" dirty="0" smtClean="0"/>
              <a:t/>
            </a:r>
            <a:br>
              <a:rPr lang="en-US" altLang="zh-CN" dirty="0" smtClean="0"/>
            </a:br>
            <a:endParaRPr lang="en-US" altLang="zh-CN" sz="1200" b="0" i="0" kern="1200" dirty="0" smtClean="0">
              <a:solidFill>
                <a:schemeClr val="tx1"/>
              </a:solidFill>
              <a:latin typeface="+mn-lt"/>
              <a:ea typeface="+mn-ea"/>
              <a:cs typeface="+mn-cs"/>
            </a:endParaRPr>
          </a:p>
          <a:p>
            <a:r>
              <a:rPr lang="en-US" altLang="zh-CN" dirty="0" smtClean="0"/>
              <a:t/>
            </a:r>
            <a:br>
              <a:rPr lang="en-US" altLang="zh-CN" dirty="0" smtClean="0"/>
            </a:br>
            <a:endParaRPr lang="en-US" altLang="zh-CN" dirty="0" smtClean="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2</a:t>
            </a:fld>
            <a:endParaRPr lang="zh-CN" altLang="en-US"/>
          </a:p>
        </p:txBody>
      </p:sp>
    </p:spTree>
    <p:extLst>
      <p:ext uri="{BB962C8B-B14F-4D97-AF65-F5344CB8AC3E}">
        <p14:creationId xmlns="" xmlns:p14="http://schemas.microsoft.com/office/powerpoint/2010/main" val="884424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GAN </a:t>
            </a:r>
            <a:r>
              <a:rPr lang="zh-CN" altLang="en-US" sz="1200" b="0" i="0" kern="1200" dirty="0" smtClean="0">
                <a:solidFill>
                  <a:schemeClr val="tx1"/>
                </a:solidFill>
                <a:latin typeface="+mn-lt"/>
                <a:ea typeface="+mn-ea"/>
                <a:cs typeface="+mn-cs"/>
              </a:rPr>
              <a:t>主要分为两部分：生成模型和判别模型。生成模型的作用是模拟真实数据的分布，判别模型的作用是判断一个样本是真实的样本还是生成的样本，</a:t>
            </a:r>
            <a:r>
              <a:rPr lang="en-US" altLang="zh-CN" sz="1200" b="0" i="0" kern="1200" dirty="0" smtClean="0">
                <a:solidFill>
                  <a:schemeClr val="tx1"/>
                </a:solidFill>
                <a:latin typeface="+mn-lt"/>
                <a:ea typeface="+mn-ea"/>
                <a:cs typeface="+mn-cs"/>
              </a:rPr>
              <a:t>GAN </a:t>
            </a:r>
            <a:r>
              <a:rPr lang="zh-CN" altLang="en-US" sz="1200" b="0" i="0" kern="1200" dirty="0" smtClean="0">
                <a:solidFill>
                  <a:schemeClr val="tx1"/>
                </a:solidFill>
                <a:latin typeface="+mn-lt"/>
                <a:ea typeface="+mn-ea"/>
                <a:cs typeface="+mn-cs"/>
              </a:rPr>
              <a:t>的目标是训练一个生成模型完美的拟合真实数据分布使得判别模型无法区分。</a:t>
            </a:r>
          </a:p>
          <a:p>
            <a:r>
              <a:rPr lang="zh-CN" altLang="en-US" dirty="0" smtClean="0"/>
              <a:t/>
            </a:r>
            <a:br>
              <a:rPr lang="zh-CN" altLang="en-US" dirty="0" smtClean="0"/>
            </a:br>
            <a:r>
              <a:rPr lang="zh-CN" altLang="en-US" sz="1200" b="0" i="0" kern="1200" dirty="0" smtClean="0">
                <a:solidFill>
                  <a:schemeClr val="tx1"/>
                </a:solidFill>
                <a:latin typeface="+mn-lt"/>
                <a:ea typeface="+mn-ea"/>
                <a:cs typeface="+mn-cs"/>
              </a:rPr>
              <a:t>具体解释为：</a:t>
            </a:r>
          </a:p>
          <a:p>
            <a:r>
              <a:rPr lang="zh-CN" altLang="en-US" sz="1200" b="0" i="0" kern="1200" dirty="0" smtClean="0">
                <a:solidFill>
                  <a:schemeClr val="tx1"/>
                </a:solidFill>
                <a:latin typeface="+mn-lt"/>
                <a:ea typeface="+mn-ea"/>
                <a:cs typeface="+mn-cs"/>
              </a:rPr>
              <a:t>对于生成模型</a:t>
            </a:r>
            <a:r>
              <a:rPr lang="en-US" altLang="zh-CN" sz="1200" b="0" i="0" kern="1200" dirty="0" smtClean="0">
                <a:solidFill>
                  <a:schemeClr val="tx1"/>
                </a:solidFill>
                <a:latin typeface="+mn-lt"/>
                <a:ea typeface="+mn-ea"/>
                <a:cs typeface="+mn-cs"/>
              </a:rPr>
              <a:t>G </a:t>
            </a:r>
            <a:r>
              <a:rPr lang="zh-CN" altLang="en-US" sz="1200" b="0" i="0" kern="1200" dirty="0" smtClean="0">
                <a:solidFill>
                  <a:schemeClr val="tx1"/>
                </a:solidFill>
                <a:latin typeface="+mn-lt"/>
                <a:ea typeface="+mn-ea"/>
                <a:cs typeface="+mn-cs"/>
              </a:rPr>
              <a:t>，它希望</a:t>
            </a:r>
            <a:r>
              <a:rPr lang="en-US" altLang="zh-CN" sz="1200" b="0" i="0" kern="1200" dirty="0" smtClean="0">
                <a:solidFill>
                  <a:schemeClr val="tx1"/>
                </a:solidFill>
                <a:latin typeface="+mn-lt"/>
                <a:ea typeface="+mn-ea"/>
                <a:cs typeface="+mn-cs"/>
              </a:rPr>
              <a:t>D </a:t>
            </a:r>
            <a:r>
              <a:rPr lang="zh-CN" altLang="en-US" sz="1200" b="0" i="0" kern="1200" dirty="0" smtClean="0">
                <a:solidFill>
                  <a:schemeClr val="tx1"/>
                </a:solidFill>
                <a:latin typeface="+mn-lt"/>
                <a:ea typeface="+mn-ea"/>
                <a:cs typeface="+mn-cs"/>
              </a:rPr>
              <a:t>判别真实数</a:t>
            </a:r>
            <a:r>
              <a:rPr lang="en-US" altLang="zh-CN" sz="1200" b="0" i="0" kern="1200" dirty="0" smtClean="0">
                <a:solidFill>
                  <a:schemeClr val="tx1"/>
                </a:solidFill>
                <a:latin typeface="+mn-lt"/>
                <a:ea typeface="+mn-ea"/>
                <a:cs typeface="+mn-cs"/>
              </a:rPr>
              <a:t>x</a:t>
            </a:r>
            <a:r>
              <a:rPr lang="zh-CN" altLang="en-US" sz="1200" b="0" i="0" kern="1200" dirty="0" smtClean="0">
                <a:solidFill>
                  <a:schemeClr val="tx1"/>
                </a:solidFill>
                <a:latin typeface="+mn-lt"/>
                <a:ea typeface="+mn-ea"/>
                <a:cs typeface="+mn-cs"/>
              </a:rPr>
              <a:t>的概率低，判别生成数据</a:t>
            </a:r>
            <a:r>
              <a:rPr lang="en-US" altLang="zh-CN" sz="1200" b="0" i="0" kern="1200" dirty="0" smtClean="0">
                <a:solidFill>
                  <a:schemeClr val="tx1"/>
                </a:solidFill>
                <a:latin typeface="+mn-lt"/>
                <a:ea typeface="+mn-ea"/>
                <a:cs typeface="+mn-cs"/>
              </a:rPr>
              <a:t>G(z)</a:t>
            </a:r>
            <a:r>
              <a:rPr lang="zh-CN" altLang="en-US" sz="1200" b="0" i="0" kern="1200" dirty="0" smtClean="0">
                <a:solidFill>
                  <a:schemeClr val="tx1"/>
                </a:solidFill>
                <a:latin typeface="+mn-lt"/>
                <a:ea typeface="+mn-ea"/>
                <a:cs typeface="+mn-cs"/>
              </a:rPr>
              <a:t>的概率高，所以</a:t>
            </a:r>
            <a:r>
              <a:rPr lang="en-US" altLang="zh-CN" sz="1200" b="0" i="0" kern="1200" dirty="0" smtClean="0">
                <a:solidFill>
                  <a:schemeClr val="tx1"/>
                </a:solidFill>
                <a:latin typeface="+mn-lt"/>
                <a:ea typeface="+mn-ea"/>
                <a:cs typeface="+mn-cs"/>
              </a:rPr>
              <a:t>V(D,G)</a:t>
            </a:r>
            <a:r>
              <a:rPr lang="zh-CN" altLang="en-US" sz="1200" b="0" i="0" kern="1200" dirty="0" smtClean="0">
                <a:solidFill>
                  <a:schemeClr val="tx1"/>
                </a:solidFill>
                <a:latin typeface="+mn-lt"/>
                <a:ea typeface="+mn-ea"/>
                <a:cs typeface="+mn-cs"/>
              </a:rPr>
              <a:t>的值小；</a:t>
            </a:r>
          </a:p>
          <a:p>
            <a:r>
              <a:rPr lang="zh-CN" altLang="en-US" sz="1200" b="0" i="0" kern="1200" dirty="0" smtClean="0">
                <a:solidFill>
                  <a:schemeClr val="tx1"/>
                </a:solidFill>
                <a:latin typeface="+mn-lt"/>
                <a:ea typeface="+mn-ea"/>
                <a:cs typeface="+mn-cs"/>
              </a:rPr>
              <a:t>对于判别模型</a:t>
            </a:r>
            <a:r>
              <a:rPr lang="en-US" altLang="zh-CN" sz="1200" b="0" i="0" kern="1200" dirty="0" smtClean="0">
                <a:solidFill>
                  <a:schemeClr val="tx1"/>
                </a:solidFill>
                <a:latin typeface="+mn-lt"/>
                <a:ea typeface="+mn-ea"/>
                <a:cs typeface="+mn-cs"/>
              </a:rPr>
              <a:t>D</a:t>
            </a:r>
            <a:r>
              <a:rPr lang="zh-CN" altLang="en-US" sz="1200" b="0" i="0" kern="1200" dirty="0" smtClean="0">
                <a:solidFill>
                  <a:schemeClr val="tx1"/>
                </a:solidFill>
                <a:latin typeface="+mn-lt"/>
                <a:ea typeface="+mn-ea"/>
                <a:cs typeface="+mn-cs"/>
              </a:rPr>
              <a:t>它希望判别真实数据</a:t>
            </a:r>
            <a:r>
              <a:rPr lang="en-US" altLang="zh-CN" sz="1200" b="0" i="0" kern="1200" dirty="0" smtClean="0">
                <a:solidFill>
                  <a:schemeClr val="tx1"/>
                </a:solidFill>
                <a:latin typeface="+mn-lt"/>
                <a:ea typeface="+mn-ea"/>
                <a:cs typeface="+mn-cs"/>
              </a:rPr>
              <a:t>x </a:t>
            </a:r>
            <a:r>
              <a:rPr lang="zh-CN" altLang="en-US" sz="1200" b="0" i="0" kern="1200" dirty="0" smtClean="0">
                <a:solidFill>
                  <a:schemeClr val="tx1"/>
                </a:solidFill>
                <a:latin typeface="+mn-lt"/>
                <a:ea typeface="+mn-ea"/>
                <a:cs typeface="+mn-cs"/>
              </a:rPr>
              <a:t>的概率高，判别生成数据</a:t>
            </a:r>
            <a:r>
              <a:rPr lang="en-US" altLang="zh-CN" sz="1200" b="0" i="0" kern="1200" dirty="0" smtClean="0">
                <a:solidFill>
                  <a:schemeClr val="tx1"/>
                </a:solidFill>
                <a:latin typeface="+mn-lt"/>
                <a:ea typeface="+mn-ea"/>
                <a:cs typeface="+mn-cs"/>
              </a:rPr>
              <a:t>G(z) </a:t>
            </a:r>
            <a:r>
              <a:rPr lang="zh-CN" altLang="en-US" sz="1200" b="0" i="0" kern="1200" dirty="0" smtClean="0">
                <a:solidFill>
                  <a:schemeClr val="tx1"/>
                </a:solidFill>
                <a:latin typeface="+mn-lt"/>
                <a:ea typeface="+mn-ea"/>
                <a:cs typeface="+mn-cs"/>
              </a:rPr>
              <a:t>的概率低，所以</a:t>
            </a:r>
            <a:r>
              <a:rPr lang="en-US" altLang="zh-CN" sz="1200" b="0" i="0" kern="1200" dirty="0" smtClean="0">
                <a:solidFill>
                  <a:schemeClr val="tx1"/>
                </a:solidFill>
                <a:latin typeface="+mn-lt"/>
                <a:ea typeface="+mn-ea"/>
                <a:cs typeface="+mn-cs"/>
              </a:rPr>
              <a:t>V(D,G) </a:t>
            </a:r>
            <a:r>
              <a:rPr lang="zh-CN" altLang="en-US" sz="1200" b="0" i="0" kern="1200" dirty="0" smtClean="0">
                <a:solidFill>
                  <a:schemeClr val="tx1"/>
                </a:solidFill>
                <a:latin typeface="+mn-lt"/>
                <a:ea typeface="+mn-ea"/>
                <a:cs typeface="+mn-cs"/>
              </a:rPr>
              <a:t>的值大。</a:t>
            </a:r>
          </a:p>
          <a:p>
            <a:r>
              <a:rPr lang="en-US" altLang="zh-CN" sz="1200" b="0" i="0" kern="1200" dirty="0" smtClean="0">
                <a:solidFill>
                  <a:schemeClr val="tx1"/>
                </a:solidFill>
                <a:latin typeface="+mn-lt"/>
                <a:ea typeface="+mn-ea"/>
                <a:cs typeface="+mn-cs"/>
              </a:rPr>
              <a:t>GAN</a:t>
            </a:r>
            <a:r>
              <a:rPr lang="zh-CN" altLang="en-US" sz="1200" b="0" i="0" kern="1200" dirty="0" smtClean="0">
                <a:solidFill>
                  <a:schemeClr val="tx1"/>
                </a:solidFill>
                <a:latin typeface="+mn-lt"/>
                <a:ea typeface="+mn-ea"/>
                <a:cs typeface="+mn-cs"/>
              </a:rPr>
              <a:t>在图像领域的应用较多，在文本方面效果不佳的原因主要是</a:t>
            </a:r>
            <a:r>
              <a:rPr lang="en-US" altLang="zh-CN" sz="1200" b="0" i="0" kern="1200" dirty="0" smtClean="0">
                <a:solidFill>
                  <a:schemeClr val="tx1"/>
                </a:solidFill>
                <a:latin typeface="+mn-lt"/>
                <a:ea typeface="+mn-ea"/>
                <a:cs typeface="+mn-cs"/>
              </a:rPr>
              <a:t>GAN </a:t>
            </a:r>
            <a:r>
              <a:rPr lang="zh-CN" altLang="en-US" sz="1200" b="0" i="0" kern="1200" dirty="0" smtClean="0">
                <a:solidFill>
                  <a:schemeClr val="tx1"/>
                </a:solidFill>
                <a:latin typeface="+mn-lt"/>
                <a:ea typeface="+mn-ea"/>
                <a:cs typeface="+mn-cs"/>
              </a:rPr>
              <a:t>在生成连续离散序列时会遇到两个问题：一是因为生成器的输出是离散的，梯度更新从判别器传到生成器比较困难；二是判别器只有当序列被完全生成后才能进行判断，但此刻指导用处已不太大，而如果生成器生成序列的同时判别器来判断，如何平衡当前序列的分数和未来序列的分数又是一个难题。</a:t>
            </a:r>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25</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1200" b="0" i="0" kern="1200" dirty="0" smtClean="0">
                <a:solidFill>
                  <a:schemeClr val="tx1"/>
                </a:solidFill>
                <a:latin typeface="+mn-lt"/>
                <a:ea typeface="+mn-ea"/>
                <a:cs typeface="+mn-cs"/>
              </a:rPr>
              <a:t>在这篇论文中，作者提出了一个序列生成模型</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SeqGAN</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，来解决上述这两个问题。作者将生成器看作是强化学习中的</a:t>
            </a:r>
            <a:r>
              <a:rPr lang="en-US" altLang="zh-CN" sz="1200" b="0" i="0" kern="1200" dirty="0" smtClean="0">
                <a:solidFill>
                  <a:schemeClr val="tx1"/>
                </a:solidFill>
                <a:latin typeface="+mn-lt"/>
                <a:ea typeface="+mn-ea"/>
                <a:cs typeface="+mn-cs"/>
              </a:rPr>
              <a:t>stochastic policy</a:t>
            </a:r>
            <a:r>
              <a:rPr lang="zh-CN" altLang="en-US" sz="1200" b="0" i="0" kern="1200" dirty="0" smtClean="0">
                <a:solidFill>
                  <a:schemeClr val="tx1"/>
                </a:solidFill>
                <a:latin typeface="+mn-lt"/>
                <a:ea typeface="+mn-ea"/>
                <a:cs typeface="+mn-cs"/>
              </a:rPr>
              <a:t>，这样</a:t>
            </a:r>
            <a:r>
              <a:rPr lang="en-US" altLang="zh-CN" sz="1200" b="0" i="0" kern="1200" dirty="0" err="1" smtClean="0">
                <a:solidFill>
                  <a:schemeClr val="tx1"/>
                </a:solidFill>
                <a:latin typeface="+mn-lt"/>
                <a:ea typeface="+mn-ea"/>
                <a:cs typeface="+mn-cs"/>
              </a:rPr>
              <a:t>SeqGAN</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就可以直接通过</a:t>
            </a:r>
            <a:r>
              <a:rPr lang="en-US" altLang="zh-CN" sz="1200" b="0" i="0" kern="1200" dirty="0" smtClean="0">
                <a:solidFill>
                  <a:schemeClr val="tx1"/>
                </a:solidFill>
                <a:latin typeface="+mn-lt"/>
                <a:ea typeface="+mn-ea"/>
                <a:cs typeface="+mn-cs"/>
              </a:rPr>
              <a:t>gradient policy update </a:t>
            </a:r>
            <a:r>
              <a:rPr lang="zh-CN" altLang="en-US" sz="1200" b="0" i="0" kern="1200" dirty="0" smtClean="0">
                <a:solidFill>
                  <a:schemeClr val="tx1"/>
                </a:solidFill>
                <a:latin typeface="+mn-lt"/>
                <a:ea typeface="+mn-ea"/>
                <a:cs typeface="+mn-cs"/>
              </a:rPr>
              <a:t>避免生成器中的可导问题。同时，判别器对整个序列的评分作为强化学习的奖励信号可以通过</a:t>
            </a:r>
            <a:r>
              <a:rPr lang="en-US" altLang="zh-CN" sz="1200" b="0" i="0" kern="1200" dirty="0" smtClean="0">
                <a:solidFill>
                  <a:schemeClr val="tx1"/>
                </a:solidFill>
                <a:latin typeface="+mn-lt"/>
                <a:ea typeface="+mn-ea"/>
                <a:cs typeface="+mn-cs"/>
              </a:rPr>
              <a:t>Monte Carlo </a:t>
            </a:r>
            <a:r>
              <a:rPr lang="zh-CN" altLang="en-US" sz="1200" b="0" i="0" kern="1200" dirty="0" smtClean="0">
                <a:solidFill>
                  <a:schemeClr val="tx1"/>
                </a:solidFill>
                <a:latin typeface="+mn-lt"/>
                <a:ea typeface="+mn-ea"/>
                <a:cs typeface="+mn-cs"/>
              </a:rPr>
              <a:t>搜索传递到序列生成的中间时刻。</a:t>
            </a:r>
          </a:p>
          <a:p>
            <a:r>
              <a:rPr lang="zh-CN" altLang="en-US" dirty="0" smtClean="0"/>
              <a:t/>
            </a:r>
            <a:br>
              <a:rPr lang="zh-CN" altLang="en-US" dirty="0" smtClean="0"/>
            </a:br>
            <a:r>
              <a:rPr lang="zh-CN" altLang="en-US" sz="1200" b="0" i="0" kern="1200" dirty="0" smtClean="0">
                <a:solidFill>
                  <a:schemeClr val="tx1"/>
                </a:solidFill>
                <a:latin typeface="+mn-lt"/>
                <a:ea typeface="+mn-ea"/>
                <a:cs typeface="+mn-cs"/>
              </a:rPr>
              <a:t>具体来说，作者将生成器生成序列的过程看做是一个强化学习中的序列决策过程。生成模型被看作一个</a:t>
            </a:r>
            <a:r>
              <a:rPr lang="en-US" altLang="zh-CN" sz="1200" b="0" i="0" kern="1200" dirty="0" smtClean="0">
                <a:solidFill>
                  <a:schemeClr val="tx1"/>
                </a:solidFill>
                <a:latin typeface="+mn-lt"/>
                <a:ea typeface="+mn-ea"/>
                <a:cs typeface="+mn-cs"/>
              </a:rPr>
              <a:t>agent</a:t>
            </a:r>
            <a:r>
              <a:rPr lang="zh-CN" altLang="en-US" sz="1200" b="0" i="0" kern="1200" dirty="0" smtClean="0">
                <a:solidFill>
                  <a:schemeClr val="tx1"/>
                </a:solidFill>
                <a:latin typeface="+mn-lt"/>
                <a:ea typeface="+mn-ea"/>
                <a:cs typeface="+mn-cs"/>
              </a:rPr>
              <a:t>，目前为止已生成的序列表示当前</a:t>
            </a:r>
            <a:r>
              <a:rPr lang="en-US" altLang="zh-CN" sz="1200" b="0" i="0" kern="1200" dirty="0" smtClean="0">
                <a:solidFill>
                  <a:schemeClr val="tx1"/>
                </a:solidFill>
                <a:latin typeface="+mn-lt"/>
                <a:ea typeface="+mn-ea"/>
                <a:cs typeface="+mn-cs"/>
              </a:rPr>
              <a:t>state</a:t>
            </a:r>
            <a:r>
              <a:rPr lang="zh-CN" altLang="en-US" sz="1200" b="0" i="0" kern="1200" dirty="0" smtClean="0">
                <a:solidFill>
                  <a:schemeClr val="tx1"/>
                </a:solidFill>
                <a:latin typeface="+mn-lt"/>
                <a:ea typeface="+mn-ea"/>
                <a:cs typeface="+mn-cs"/>
              </a:rPr>
              <a:t>，下一个要生成的单词则是采取的</a:t>
            </a:r>
            <a:r>
              <a:rPr lang="en-US" altLang="zh-CN" sz="1200" b="0" i="0" kern="1200" dirty="0" smtClean="0">
                <a:solidFill>
                  <a:schemeClr val="tx1"/>
                </a:solidFill>
                <a:latin typeface="+mn-lt"/>
                <a:ea typeface="+mn-ea"/>
                <a:cs typeface="+mn-cs"/>
              </a:rPr>
              <a:t>action</a:t>
            </a:r>
            <a:r>
              <a:rPr lang="zh-CN" altLang="en-US" sz="1200" b="0" i="0" kern="1200" dirty="0" smtClean="0">
                <a:solidFill>
                  <a:schemeClr val="tx1"/>
                </a:solidFill>
                <a:latin typeface="+mn-lt"/>
                <a:ea typeface="+mn-ea"/>
                <a:cs typeface="+mn-cs"/>
              </a:rPr>
              <a:t>，判别模型对序列的评价分数则是返回的</a:t>
            </a:r>
            <a:r>
              <a:rPr lang="en-US" altLang="zh-CN" sz="1200" b="0" i="0" kern="1200" dirty="0" smtClean="0">
                <a:solidFill>
                  <a:schemeClr val="tx1"/>
                </a:solidFill>
                <a:latin typeface="+mn-lt"/>
                <a:ea typeface="+mn-ea"/>
                <a:cs typeface="+mn-cs"/>
              </a:rPr>
              <a:t>reward</a:t>
            </a:r>
            <a:r>
              <a:rPr lang="zh-CN" altLang="en-US" sz="1200" b="0" i="0" kern="1200" dirty="0" smtClean="0">
                <a:solidFill>
                  <a:schemeClr val="tx1"/>
                </a:solidFill>
                <a:latin typeface="+mn-lt"/>
                <a:ea typeface="+mn-ea"/>
                <a:cs typeface="+mn-cs"/>
              </a:rPr>
              <a:t>。</a:t>
            </a:r>
          </a:p>
          <a:p>
            <a:r>
              <a:rPr lang="en-US" altLang="zh-CN" dirty="0" smtClean="0"/>
              <a:t/>
            </a:r>
            <a:br>
              <a:rPr lang="en-US" altLang="zh-CN" dirty="0" smtClean="0"/>
            </a:b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、左图为</a:t>
            </a:r>
            <a:r>
              <a:rPr lang="en-US" altLang="zh-CN" sz="1200" b="0" i="0" kern="1200" dirty="0" smtClean="0">
                <a:solidFill>
                  <a:schemeClr val="tx1"/>
                </a:solidFill>
                <a:latin typeface="+mn-lt"/>
                <a:ea typeface="+mn-ea"/>
                <a:cs typeface="+mn-cs"/>
              </a:rPr>
              <a:t>GAN</a:t>
            </a:r>
            <a:r>
              <a:rPr lang="zh-CN" altLang="en-US" sz="1200" b="0" i="0" kern="1200" dirty="0" smtClean="0">
                <a:solidFill>
                  <a:schemeClr val="tx1"/>
                </a:solidFill>
                <a:latin typeface="+mn-lt"/>
                <a:ea typeface="+mn-ea"/>
                <a:cs typeface="+mn-cs"/>
              </a:rPr>
              <a:t>网络训练的步骤</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，即根据真实样本和伪造样本训练判别器</a:t>
            </a:r>
            <a:r>
              <a:rPr lang="en-US" altLang="zh-CN" sz="1200" b="0" i="0" kern="1200" dirty="0" smtClean="0">
                <a:solidFill>
                  <a:schemeClr val="tx1"/>
                </a:solidFill>
                <a:latin typeface="+mn-lt"/>
                <a:ea typeface="+mn-ea"/>
                <a:cs typeface="+mn-cs"/>
              </a:rPr>
              <a:t>D</a:t>
            </a:r>
            <a:r>
              <a:rPr lang="zh-CN" altLang="en-US" sz="1200" b="0" i="0" kern="1200" dirty="0" smtClean="0">
                <a:solidFill>
                  <a:schemeClr val="tx1"/>
                </a:solidFill>
                <a:latin typeface="+mn-lt"/>
                <a:ea typeface="+mn-ea"/>
                <a:cs typeface="+mn-cs"/>
              </a:rPr>
              <a:t>网 络，这里的</a:t>
            </a:r>
            <a:r>
              <a:rPr lang="en-US" altLang="zh-CN" sz="1200" b="0" i="0" kern="1200" dirty="0" smtClean="0">
                <a:solidFill>
                  <a:schemeClr val="tx1"/>
                </a:solidFill>
                <a:latin typeface="+mn-lt"/>
                <a:ea typeface="+mn-ea"/>
                <a:cs typeface="+mn-cs"/>
              </a:rPr>
              <a:t>D</a:t>
            </a:r>
            <a:r>
              <a:rPr lang="zh-CN" altLang="en-US" sz="1200" b="0" i="0" kern="1200" dirty="0" smtClean="0">
                <a:solidFill>
                  <a:schemeClr val="tx1"/>
                </a:solidFill>
                <a:latin typeface="+mn-lt"/>
                <a:ea typeface="+mn-ea"/>
                <a:cs typeface="+mn-cs"/>
              </a:rPr>
              <a:t>网络用的</a:t>
            </a:r>
            <a:r>
              <a:rPr lang="en-US" altLang="zh-CN" sz="1200" b="0" i="0" kern="1200" dirty="0" smtClean="0">
                <a:solidFill>
                  <a:schemeClr val="tx1"/>
                </a:solidFill>
                <a:latin typeface="+mn-lt"/>
                <a:ea typeface="+mn-ea"/>
                <a:cs typeface="+mn-cs"/>
              </a:rPr>
              <a:t>CNN</a:t>
            </a:r>
            <a:r>
              <a:rPr lang="zh-CN" altLang="en-US" sz="1200" b="0" i="0" kern="1200" dirty="0" smtClean="0">
                <a:solidFill>
                  <a:schemeClr val="tx1"/>
                </a:solidFill>
                <a:latin typeface="+mn-lt"/>
                <a:ea typeface="+mn-ea"/>
                <a:cs typeface="+mn-cs"/>
              </a:rPr>
              <a:t>实现。</a:t>
            </a:r>
          </a:p>
          <a:p>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、右图为</a:t>
            </a:r>
            <a:r>
              <a:rPr lang="en-US" altLang="zh-CN" sz="1200" b="0" i="0" kern="1200" dirty="0" smtClean="0">
                <a:solidFill>
                  <a:schemeClr val="tx1"/>
                </a:solidFill>
                <a:latin typeface="+mn-lt"/>
                <a:ea typeface="+mn-ea"/>
                <a:cs typeface="+mn-cs"/>
              </a:rPr>
              <a:t>GAN</a:t>
            </a:r>
            <a:r>
              <a:rPr lang="zh-CN" altLang="en-US" sz="1200" b="0" i="0" kern="1200" dirty="0" smtClean="0">
                <a:solidFill>
                  <a:schemeClr val="tx1"/>
                </a:solidFill>
                <a:latin typeface="+mn-lt"/>
                <a:ea typeface="+mn-ea"/>
                <a:cs typeface="+mn-cs"/>
              </a:rPr>
              <a:t>网络训练的步骤</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，根据</a:t>
            </a:r>
            <a:r>
              <a:rPr lang="en-US" altLang="zh-CN" sz="1200" b="0" i="0" kern="1200" dirty="0" smtClean="0">
                <a:solidFill>
                  <a:schemeClr val="tx1"/>
                </a:solidFill>
                <a:latin typeface="+mn-lt"/>
                <a:ea typeface="+mn-ea"/>
                <a:cs typeface="+mn-cs"/>
              </a:rPr>
              <a:t>D</a:t>
            </a:r>
            <a:r>
              <a:rPr lang="zh-CN" altLang="en-US" sz="1200" b="0" i="0" kern="1200" dirty="0" smtClean="0">
                <a:solidFill>
                  <a:schemeClr val="tx1"/>
                </a:solidFill>
                <a:latin typeface="+mn-lt"/>
                <a:ea typeface="+mn-ea"/>
                <a:cs typeface="+mn-cs"/>
              </a:rPr>
              <a:t>网络回传的判别概率通过增强学习更新</a:t>
            </a:r>
            <a:r>
              <a:rPr lang="en-US" altLang="zh-CN" sz="1200" b="0" i="0" kern="1200" dirty="0" smtClean="0">
                <a:solidFill>
                  <a:schemeClr val="tx1"/>
                </a:solidFill>
                <a:latin typeface="+mn-lt"/>
                <a:ea typeface="+mn-ea"/>
                <a:cs typeface="+mn-cs"/>
              </a:rPr>
              <a:t>G</a:t>
            </a:r>
            <a:r>
              <a:rPr lang="zh-CN" altLang="en-US" sz="1200" b="0" i="0" kern="1200" dirty="0" smtClean="0">
                <a:solidFill>
                  <a:schemeClr val="tx1"/>
                </a:solidFill>
                <a:latin typeface="+mn-lt"/>
                <a:ea typeface="+mn-ea"/>
                <a:cs typeface="+mn-cs"/>
              </a:rPr>
              <a:t>网络，这里的</a:t>
            </a:r>
            <a:r>
              <a:rPr lang="en-US" altLang="zh-CN" sz="1200" b="0" i="0" kern="1200" dirty="0" smtClean="0">
                <a:solidFill>
                  <a:schemeClr val="tx1"/>
                </a:solidFill>
                <a:latin typeface="+mn-lt"/>
                <a:ea typeface="+mn-ea"/>
                <a:cs typeface="+mn-cs"/>
              </a:rPr>
              <a:t>G</a:t>
            </a:r>
            <a:r>
              <a:rPr lang="zh-CN" altLang="en-US" sz="1200" b="0" i="0" kern="1200" dirty="0" smtClean="0">
                <a:solidFill>
                  <a:schemeClr val="tx1"/>
                </a:solidFill>
                <a:latin typeface="+mn-lt"/>
                <a:ea typeface="+mn-ea"/>
                <a:cs typeface="+mn-cs"/>
              </a:rPr>
              <a:t>网络用的</a:t>
            </a:r>
            <a:r>
              <a:rPr lang="en-US" altLang="zh-CN" sz="1200" b="0" i="0" kern="1200" dirty="0" smtClean="0">
                <a:solidFill>
                  <a:schemeClr val="tx1"/>
                </a:solidFill>
                <a:latin typeface="+mn-lt"/>
                <a:ea typeface="+mn-ea"/>
                <a:cs typeface="+mn-cs"/>
              </a:rPr>
              <a:t>LSTM</a:t>
            </a:r>
            <a:r>
              <a:rPr lang="zh-CN" altLang="en-US" sz="1200" b="0" i="0" kern="1200" dirty="0" smtClean="0">
                <a:solidFill>
                  <a:schemeClr val="tx1"/>
                </a:solidFill>
                <a:latin typeface="+mn-lt"/>
                <a:ea typeface="+mn-ea"/>
                <a:cs typeface="+mn-cs"/>
              </a:rPr>
              <a:t>实现。</a:t>
            </a:r>
          </a:p>
          <a:p>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、已知</a:t>
            </a:r>
            <a:r>
              <a:rPr lang="en-US" altLang="zh-CN" sz="1200" b="0" i="0" kern="1200" dirty="0" smtClean="0">
                <a:solidFill>
                  <a:schemeClr val="tx1"/>
                </a:solidFill>
                <a:latin typeface="+mn-lt"/>
                <a:ea typeface="+mn-ea"/>
                <a:cs typeface="+mn-cs"/>
              </a:rPr>
              <a:t>G</a:t>
            </a:r>
            <a:r>
              <a:rPr lang="zh-CN" altLang="en-US" sz="1200" b="0" i="0" kern="1200" dirty="0" smtClean="0">
                <a:solidFill>
                  <a:schemeClr val="tx1"/>
                </a:solidFill>
                <a:latin typeface="+mn-lt"/>
                <a:ea typeface="+mn-ea"/>
                <a:cs typeface="+mn-cs"/>
              </a:rPr>
              <a:t>网络的更新策略是增强学习，而增强学习的三个要素点状态</a:t>
            </a:r>
            <a:r>
              <a:rPr lang="en-US" altLang="zh-CN" sz="1200" b="0" i="0" kern="1200" dirty="0" smtClean="0">
                <a:solidFill>
                  <a:schemeClr val="tx1"/>
                </a:solidFill>
                <a:latin typeface="+mn-lt"/>
                <a:ea typeface="+mn-ea"/>
                <a:cs typeface="+mn-cs"/>
              </a:rPr>
              <a:t>state</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action</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reward</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本文</a:t>
            </a:r>
            <a:r>
              <a:rPr lang="en-US" altLang="zh-CN" sz="1200" b="0" i="0" kern="1200" dirty="0" smtClean="0">
                <a:solidFill>
                  <a:schemeClr val="tx1"/>
                </a:solidFill>
                <a:latin typeface="+mn-lt"/>
                <a:ea typeface="+mn-ea"/>
                <a:cs typeface="+mn-cs"/>
              </a:rPr>
              <a:t>state</a:t>
            </a:r>
            <a:r>
              <a:rPr lang="zh-CN" altLang="en-US" sz="1200" b="0" i="0" kern="1200" dirty="0" smtClean="0">
                <a:solidFill>
                  <a:schemeClr val="tx1"/>
                </a:solidFill>
                <a:latin typeface="+mn-lt"/>
                <a:ea typeface="+mn-ea"/>
                <a:cs typeface="+mn-cs"/>
              </a:rPr>
              <a:t>指的当前</a:t>
            </a:r>
            <a:r>
              <a:rPr lang="en-US" altLang="zh-CN" sz="1200" b="0" i="0" kern="1200" dirty="0" err="1" smtClean="0">
                <a:solidFill>
                  <a:schemeClr val="tx1"/>
                </a:solidFill>
                <a:latin typeface="+mn-lt"/>
                <a:ea typeface="+mn-ea"/>
                <a:cs typeface="+mn-cs"/>
              </a:rPr>
              <a:t>timestep</a:t>
            </a:r>
            <a:r>
              <a:rPr lang="zh-CN" altLang="en-US" sz="1200" b="0" i="0" kern="1200" dirty="0" smtClean="0">
                <a:solidFill>
                  <a:schemeClr val="tx1"/>
                </a:solidFill>
                <a:latin typeface="+mn-lt"/>
                <a:ea typeface="+mn-ea"/>
                <a:cs typeface="+mn-cs"/>
              </a:rPr>
              <a:t>之前的</a:t>
            </a:r>
            <a:r>
              <a:rPr lang="en-US" altLang="zh-CN" sz="1200" b="0" i="0" kern="1200" dirty="0" smtClean="0">
                <a:solidFill>
                  <a:schemeClr val="tx1"/>
                </a:solidFill>
                <a:latin typeface="+mn-lt"/>
                <a:ea typeface="+mn-ea"/>
                <a:cs typeface="+mn-cs"/>
              </a:rPr>
              <a:t>decode</a:t>
            </a:r>
            <a:r>
              <a:rPr lang="zh-CN" altLang="en-US" sz="1200" b="0" i="0" kern="1200" dirty="0" smtClean="0">
                <a:solidFill>
                  <a:schemeClr val="tx1"/>
                </a:solidFill>
                <a:latin typeface="+mn-lt"/>
                <a:ea typeface="+mn-ea"/>
                <a:cs typeface="+mn-cs"/>
              </a:rPr>
              <a:t>结果，</a:t>
            </a:r>
            <a:r>
              <a:rPr lang="en-US" altLang="zh-CN" sz="1200" b="0" i="0" kern="1200" dirty="0" smtClean="0">
                <a:solidFill>
                  <a:schemeClr val="tx1"/>
                </a:solidFill>
                <a:latin typeface="+mn-lt"/>
                <a:ea typeface="+mn-ea"/>
                <a:cs typeface="+mn-cs"/>
              </a:rPr>
              <a:t>action</a:t>
            </a:r>
            <a:r>
              <a:rPr lang="zh-CN" altLang="en-US" sz="1200" b="0" i="0" kern="1200" dirty="0" smtClean="0">
                <a:solidFill>
                  <a:schemeClr val="tx1"/>
                </a:solidFill>
                <a:latin typeface="+mn-lt"/>
                <a:ea typeface="+mn-ea"/>
                <a:cs typeface="+mn-cs"/>
              </a:rPr>
              <a:t>指的当前待解码词，</a:t>
            </a:r>
            <a:r>
              <a:rPr lang="en-US" altLang="zh-CN" sz="1200" b="0" i="0" kern="1200" dirty="0" smtClean="0">
                <a:solidFill>
                  <a:schemeClr val="tx1"/>
                </a:solidFill>
                <a:latin typeface="+mn-lt"/>
                <a:ea typeface="+mn-ea"/>
                <a:cs typeface="+mn-cs"/>
              </a:rPr>
              <a:t>D</a:t>
            </a:r>
            <a:r>
              <a:rPr lang="zh-CN" altLang="en-US" sz="1200" b="0" i="0" kern="1200" dirty="0" smtClean="0">
                <a:solidFill>
                  <a:schemeClr val="tx1"/>
                </a:solidFill>
                <a:latin typeface="+mn-lt"/>
                <a:ea typeface="+mn-ea"/>
                <a:cs typeface="+mn-cs"/>
              </a:rPr>
              <a:t>网络判别伪造数据的置信度即为奖励，伪造数据越逼真则相应奖励越大，但该奖励是总的奖励，分配到每个词选择上的</a:t>
            </a:r>
            <a:r>
              <a:rPr lang="en-US" altLang="zh-CN" sz="1200" b="0" i="0" kern="1200" dirty="0" smtClean="0">
                <a:solidFill>
                  <a:schemeClr val="tx1"/>
                </a:solidFill>
                <a:latin typeface="+mn-lt"/>
                <a:ea typeface="+mn-ea"/>
                <a:cs typeface="+mn-cs"/>
              </a:rPr>
              <a:t>reward</a:t>
            </a:r>
            <a:r>
              <a:rPr lang="zh-CN" altLang="en-US" sz="1200" b="0" i="0" kern="1200" dirty="0" smtClean="0">
                <a:solidFill>
                  <a:schemeClr val="tx1"/>
                </a:solidFill>
                <a:latin typeface="+mn-lt"/>
                <a:ea typeface="+mn-ea"/>
                <a:cs typeface="+mn-cs"/>
              </a:rPr>
              <a:t>则采用了以下的近似方法。</a:t>
            </a:r>
          </a:p>
          <a:p>
            <a:r>
              <a:rPr lang="zh-CN" altLang="en-US" sz="1200" b="0" i="0" kern="1200" dirty="0" smtClean="0">
                <a:solidFill>
                  <a:schemeClr val="tx1"/>
                </a:solidFill>
                <a:latin typeface="+mn-lt"/>
                <a:ea typeface="+mn-ea"/>
                <a:cs typeface="+mn-cs"/>
              </a:rPr>
              <a:t>简单解释，即当解码到</a:t>
            </a:r>
            <a:r>
              <a:rPr lang="en-US" altLang="zh-CN" sz="1200" b="0" i="0" kern="1200" dirty="0"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时，即对后面</a:t>
            </a:r>
            <a:r>
              <a:rPr lang="en-US" altLang="zh-CN" sz="1200" b="0" i="0" kern="1200" dirty="0" smtClean="0">
                <a:solidFill>
                  <a:schemeClr val="tx1"/>
                </a:solidFill>
                <a:latin typeface="+mn-lt"/>
                <a:ea typeface="+mn-ea"/>
                <a:cs typeface="+mn-cs"/>
              </a:rPr>
              <a:t>T-t</a:t>
            </a:r>
            <a:r>
              <a:rPr lang="zh-CN" altLang="en-US" sz="1200" b="0" i="0" kern="1200" dirty="0" smtClean="0">
                <a:solidFill>
                  <a:schemeClr val="tx1"/>
                </a:solidFill>
                <a:latin typeface="+mn-lt"/>
                <a:ea typeface="+mn-ea"/>
                <a:cs typeface="+mn-cs"/>
              </a:rPr>
              <a:t>个</a:t>
            </a:r>
            <a:r>
              <a:rPr lang="en-US" altLang="zh-CN" sz="1200" b="0" i="0" kern="1200" dirty="0" err="1" smtClean="0">
                <a:solidFill>
                  <a:schemeClr val="tx1"/>
                </a:solidFill>
                <a:latin typeface="+mn-lt"/>
                <a:ea typeface="+mn-ea"/>
                <a:cs typeface="+mn-cs"/>
              </a:rPr>
              <a:t>timestep</a:t>
            </a:r>
            <a:r>
              <a:rPr lang="zh-CN" altLang="en-US" sz="1200" b="0" i="0" kern="1200" dirty="0" smtClean="0">
                <a:solidFill>
                  <a:schemeClr val="tx1"/>
                </a:solidFill>
                <a:latin typeface="+mn-lt"/>
                <a:ea typeface="+mn-ea"/>
                <a:cs typeface="+mn-cs"/>
              </a:rPr>
              <a:t>采用蒙特卡洛搜索搜索出</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条路径，将这</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条路径分别和已经</a:t>
            </a:r>
            <a:r>
              <a:rPr lang="en-US" altLang="zh-CN" sz="1200" b="0" i="0" kern="1200" dirty="0" smtClean="0">
                <a:solidFill>
                  <a:schemeClr val="tx1"/>
                </a:solidFill>
                <a:latin typeface="+mn-lt"/>
                <a:ea typeface="+mn-ea"/>
                <a:cs typeface="+mn-cs"/>
              </a:rPr>
              <a:t>decode</a:t>
            </a:r>
            <a:r>
              <a:rPr lang="zh-CN" altLang="en-US" sz="1200" b="0" i="0" kern="1200" dirty="0" smtClean="0">
                <a:solidFill>
                  <a:schemeClr val="tx1"/>
                </a:solidFill>
                <a:latin typeface="+mn-lt"/>
                <a:ea typeface="+mn-ea"/>
                <a:cs typeface="+mn-cs"/>
              </a:rPr>
              <a:t>的结果组成</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条完整输出，然后将</a:t>
            </a:r>
            <a:r>
              <a:rPr lang="en-US" altLang="zh-CN" sz="1200" b="0" i="0" kern="1200" dirty="0" smtClean="0">
                <a:solidFill>
                  <a:schemeClr val="tx1"/>
                </a:solidFill>
                <a:latin typeface="+mn-lt"/>
                <a:ea typeface="+mn-ea"/>
                <a:cs typeface="+mn-cs"/>
              </a:rPr>
              <a:t>D</a:t>
            </a:r>
            <a:r>
              <a:rPr lang="zh-CN" altLang="en-US" sz="1200" b="0" i="0" kern="1200" dirty="0" smtClean="0">
                <a:solidFill>
                  <a:schemeClr val="tx1"/>
                </a:solidFill>
                <a:latin typeface="+mn-lt"/>
                <a:ea typeface="+mn-ea"/>
                <a:cs typeface="+mn-cs"/>
              </a:rPr>
              <a:t>网络对应奖励的平均值作为</a:t>
            </a:r>
            <a:r>
              <a:rPr lang="en-US" altLang="zh-CN" sz="1200" b="0" i="0" kern="1200" dirty="0" smtClean="0">
                <a:solidFill>
                  <a:schemeClr val="tx1"/>
                </a:solidFill>
                <a:latin typeface="+mn-lt"/>
                <a:ea typeface="+mn-ea"/>
                <a:cs typeface="+mn-cs"/>
              </a:rPr>
              <a:t>reward.</a:t>
            </a:r>
            <a:r>
              <a:rPr lang="zh-CN" altLang="en-US" sz="1200" b="0" i="0" kern="1200" dirty="0" smtClean="0">
                <a:solidFill>
                  <a:schemeClr val="tx1"/>
                </a:solidFill>
                <a:latin typeface="+mn-lt"/>
                <a:ea typeface="+mn-ea"/>
                <a:cs typeface="+mn-cs"/>
              </a:rPr>
              <a:t>因为当</a:t>
            </a:r>
            <a:r>
              <a:rPr lang="en-US" altLang="zh-CN" sz="1200" b="0" i="0" kern="1200" dirty="0" smtClean="0">
                <a:solidFill>
                  <a:schemeClr val="tx1"/>
                </a:solidFill>
                <a:latin typeface="+mn-lt"/>
                <a:ea typeface="+mn-ea"/>
                <a:cs typeface="+mn-cs"/>
              </a:rPr>
              <a:t>t=</a:t>
            </a:r>
            <a:r>
              <a:rPr lang="en-US" altLang="zh-CN" sz="1200" b="0" i="0" kern="1200" dirty="0" err="1" smtClean="0">
                <a:solidFill>
                  <a:schemeClr val="tx1"/>
                </a:solidFill>
                <a:latin typeface="+mn-lt"/>
                <a:ea typeface="+mn-ea"/>
                <a:cs typeface="+mn-cs"/>
              </a:rPr>
              <a:t>T</a:t>
            </a:r>
            <a:r>
              <a:rPr lang="zh-CN" altLang="en-US" sz="1200" b="0" i="0" kern="1200" dirty="0" smtClean="0">
                <a:solidFill>
                  <a:schemeClr val="tx1"/>
                </a:solidFill>
                <a:latin typeface="+mn-lt"/>
                <a:ea typeface="+mn-ea"/>
                <a:cs typeface="+mn-cs"/>
              </a:rPr>
              <a:t>时无法再向后探索路径，所以直接以完整</a:t>
            </a:r>
            <a:r>
              <a:rPr lang="en-US" altLang="zh-CN" sz="1200" b="0" i="0" kern="1200" dirty="0" smtClean="0">
                <a:solidFill>
                  <a:schemeClr val="tx1"/>
                </a:solidFill>
                <a:latin typeface="+mn-lt"/>
                <a:ea typeface="+mn-ea"/>
                <a:cs typeface="+mn-cs"/>
              </a:rPr>
              <a:t>decode</a:t>
            </a:r>
            <a:r>
              <a:rPr lang="zh-CN" altLang="en-US" sz="1200" b="0" i="0" kern="1200" dirty="0" smtClean="0">
                <a:solidFill>
                  <a:schemeClr val="tx1"/>
                </a:solidFill>
                <a:latin typeface="+mn-lt"/>
                <a:ea typeface="+mn-ea"/>
                <a:cs typeface="+mn-cs"/>
              </a:rPr>
              <a:t>结果的奖励作为</a:t>
            </a:r>
            <a:r>
              <a:rPr lang="en-US" altLang="zh-CN" sz="1200" b="0" i="0" kern="1200" dirty="0" smtClean="0">
                <a:solidFill>
                  <a:schemeClr val="tx1"/>
                </a:solidFill>
                <a:latin typeface="+mn-lt"/>
                <a:ea typeface="+mn-ea"/>
                <a:cs typeface="+mn-cs"/>
              </a:rPr>
              <a:t>reward</a:t>
            </a:r>
            <a:r>
              <a:rPr lang="zh-CN" altLang="en-US" sz="1200" b="0" i="0" kern="1200" dirty="0" smtClean="0">
                <a:solidFill>
                  <a:schemeClr val="tx1"/>
                </a:solidFill>
                <a:latin typeface="+mn-lt"/>
                <a:ea typeface="+mn-ea"/>
                <a:cs typeface="+mn-cs"/>
              </a:rPr>
              <a:t>。蒙特卡洛搜索是指在选择下一个节点的时候用蒙特卡洛采样的方式，而蒙特卡洛采样是指根据当前输出词表的置信度随机采样。</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、随机初始化</a:t>
            </a:r>
            <a:r>
              <a:rPr lang="en-US" altLang="zh-CN" sz="1200" b="0" i="0" kern="1200" dirty="0" smtClean="0">
                <a:solidFill>
                  <a:schemeClr val="tx1"/>
                </a:solidFill>
                <a:latin typeface="+mn-lt"/>
                <a:ea typeface="+mn-ea"/>
                <a:cs typeface="+mn-cs"/>
              </a:rPr>
              <a:t>G</a:t>
            </a:r>
            <a:r>
              <a:rPr lang="zh-CN" altLang="en-US" sz="1200" b="0" i="0" kern="1200" dirty="0" smtClean="0">
                <a:solidFill>
                  <a:schemeClr val="tx1"/>
                </a:solidFill>
                <a:latin typeface="+mn-lt"/>
                <a:ea typeface="+mn-ea"/>
                <a:cs typeface="+mn-cs"/>
              </a:rPr>
              <a:t>网络和</a:t>
            </a:r>
            <a:r>
              <a:rPr lang="en-US" altLang="zh-CN" sz="1200" b="0" i="0" kern="1200" dirty="0" smtClean="0">
                <a:solidFill>
                  <a:schemeClr val="tx1"/>
                </a:solidFill>
                <a:latin typeface="+mn-lt"/>
                <a:ea typeface="+mn-ea"/>
                <a:cs typeface="+mn-cs"/>
              </a:rPr>
              <a:t>D</a:t>
            </a:r>
            <a:r>
              <a:rPr lang="zh-CN" altLang="en-US" sz="1200" b="0" i="0" kern="1200" dirty="0" smtClean="0">
                <a:solidFill>
                  <a:schemeClr val="tx1"/>
                </a:solidFill>
                <a:latin typeface="+mn-lt"/>
                <a:ea typeface="+mn-ea"/>
                <a:cs typeface="+mn-cs"/>
              </a:rPr>
              <a:t>网络参数</a:t>
            </a:r>
          </a:p>
          <a:p>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、通过</a:t>
            </a:r>
            <a:r>
              <a:rPr lang="en-US" altLang="zh-CN" sz="1200" b="0" i="0" kern="1200" dirty="0" smtClean="0">
                <a:solidFill>
                  <a:schemeClr val="tx1"/>
                </a:solidFill>
                <a:latin typeface="+mn-lt"/>
                <a:ea typeface="+mn-ea"/>
                <a:cs typeface="+mn-cs"/>
              </a:rPr>
              <a:t>MLE</a:t>
            </a:r>
            <a:r>
              <a:rPr lang="zh-CN" altLang="en-US" sz="1200" b="0" i="0" kern="1200" dirty="0" smtClean="0">
                <a:solidFill>
                  <a:schemeClr val="tx1"/>
                </a:solidFill>
                <a:latin typeface="+mn-lt"/>
                <a:ea typeface="+mn-ea"/>
                <a:cs typeface="+mn-cs"/>
              </a:rPr>
              <a:t>预训练</a:t>
            </a:r>
            <a:r>
              <a:rPr lang="en-US" altLang="zh-CN" sz="1200" b="0" i="0" kern="1200" dirty="0" smtClean="0">
                <a:solidFill>
                  <a:schemeClr val="tx1"/>
                </a:solidFill>
                <a:latin typeface="+mn-lt"/>
                <a:ea typeface="+mn-ea"/>
                <a:cs typeface="+mn-cs"/>
              </a:rPr>
              <a:t>G</a:t>
            </a:r>
            <a:r>
              <a:rPr lang="zh-CN" altLang="en-US" sz="1200" b="0" i="0" kern="1200" dirty="0" smtClean="0">
                <a:solidFill>
                  <a:schemeClr val="tx1"/>
                </a:solidFill>
                <a:latin typeface="+mn-lt"/>
                <a:ea typeface="+mn-ea"/>
                <a:cs typeface="+mn-cs"/>
              </a:rPr>
              <a:t>网络，目的是提高</a:t>
            </a:r>
            <a:r>
              <a:rPr lang="en-US" altLang="zh-CN" sz="1200" b="0" i="0" kern="1200" dirty="0" smtClean="0">
                <a:solidFill>
                  <a:schemeClr val="tx1"/>
                </a:solidFill>
                <a:latin typeface="+mn-lt"/>
                <a:ea typeface="+mn-ea"/>
                <a:cs typeface="+mn-cs"/>
              </a:rPr>
              <a:t>G</a:t>
            </a:r>
            <a:r>
              <a:rPr lang="zh-CN" altLang="en-US" sz="1200" b="0" i="0" kern="1200" dirty="0" smtClean="0">
                <a:solidFill>
                  <a:schemeClr val="tx1"/>
                </a:solidFill>
                <a:latin typeface="+mn-lt"/>
                <a:ea typeface="+mn-ea"/>
                <a:cs typeface="+mn-cs"/>
              </a:rPr>
              <a:t>网络的搜索效率</a:t>
            </a:r>
          </a:p>
          <a:p>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、通过</a:t>
            </a:r>
            <a:r>
              <a:rPr lang="en-US" altLang="zh-CN" sz="1200" b="0" i="0" kern="1200" dirty="0" smtClean="0">
                <a:solidFill>
                  <a:schemeClr val="tx1"/>
                </a:solidFill>
                <a:latin typeface="+mn-lt"/>
                <a:ea typeface="+mn-ea"/>
                <a:cs typeface="+mn-cs"/>
              </a:rPr>
              <a:t>G</a:t>
            </a:r>
            <a:r>
              <a:rPr lang="zh-CN" altLang="en-US" sz="1200" b="0" i="0" kern="1200" dirty="0" smtClean="0">
                <a:solidFill>
                  <a:schemeClr val="tx1"/>
                </a:solidFill>
                <a:latin typeface="+mn-lt"/>
                <a:ea typeface="+mn-ea"/>
                <a:cs typeface="+mn-cs"/>
              </a:rPr>
              <a:t>网络生成部分负样预训练</a:t>
            </a:r>
            <a:r>
              <a:rPr lang="en-US" altLang="zh-CN" sz="1200" b="0" i="0" kern="1200" dirty="0" smtClean="0">
                <a:solidFill>
                  <a:schemeClr val="tx1"/>
                </a:solidFill>
                <a:latin typeface="+mn-lt"/>
                <a:ea typeface="+mn-ea"/>
                <a:cs typeface="+mn-cs"/>
              </a:rPr>
              <a:t>D</a:t>
            </a:r>
            <a:r>
              <a:rPr lang="zh-CN" altLang="en-US" sz="1200" b="0" i="0" kern="1200" dirty="0" smtClean="0">
                <a:solidFill>
                  <a:schemeClr val="tx1"/>
                </a:solidFill>
                <a:latin typeface="+mn-lt"/>
                <a:ea typeface="+mn-ea"/>
                <a:cs typeface="+mn-cs"/>
              </a:rPr>
              <a:t>网络。</a:t>
            </a:r>
          </a:p>
          <a:p>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、通过</a:t>
            </a:r>
            <a:r>
              <a:rPr lang="en-US" altLang="zh-CN" sz="1200" b="0" i="0" kern="1200" dirty="0" smtClean="0">
                <a:solidFill>
                  <a:schemeClr val="tx1"/>
                </a:solidFill>
                <a:latin typeface="+mn-lt"/>
                <a:ea typeface="+mn-ea"/>
                <a:cs typeface="+mn-cs"/>
              </a:rPr>
              <a:t>G</a:t>
            </a:r>
            <a:r>
              <a:rPr lang="zh-CN" altLang="en-US" sz="1200" b="0" i="0" kern="1200" dirty="0" smtClean="0">
                <a:solidFill>
                  <a:schemeClr val="tx1"/>
                </a:solidFill>
                <a:latin typeface="+mn-lt"/>
                <a:ea typeface="+mn-ea"/>
                <a:cs typeface="+mn-cs"/>
              </a:rPr>
              <a:t>网络生成</a:t>
            </a:r>
            <a:r>
              <a:rPr lang="en-US" altLang="zh-CN" sz="1200" b="0" i="0" kern="1200" dirty="0" smtClean="0">
                <a:solidFill>
                  <a:schemeClr val="tx1"/>
                </a:solidFill>
                <a:latin typeface="+mn-lt"/>
                <a:ea typeface="+mn-ea"/>
                <a:cs typeface="+mn-cs"/>
              </a:rPr>
              <a:t>sequence</a:t>
            </a:r>
            <a:r>
              <a:rPr lang="zh-CN" altLang="en-US" sz="1200" b="0" i="0" kern="1200" dirty="0" smtClean="0">
                <a:solidFill>
                  <a:schemeClr val="tx1"/>
                </a:solidFill>
                <a:latin typeface="+mn-lt"/>
                <a:ea typeface="+mn-ea"/>
                <a:cs typeface="+mn-cs"/>
              </a:rPr>
              <a:t>用</a:t>
            </a:r>
            <a:r>
              <a:rPr lang="en-US" altLang="zh-CN" sz="1200" b="0" i="0" kern="1200" dirty="0" smtClean="0">
                <a:solidFill>
                  <a:schemeClr val="tx1"/>
                </a:solidFill>
                <a:latin typeface="+mn-lt"/>
                <a:ea typeface="+mn-ea"/>
                <a:cs typeface="+mn-cs"/>
              </a:rPr>
              <a:t>D</a:t>
            </a:r>
            <a:r>
              <a:rPr lang="zh-CN" altLang="en-US" sz="1200" b="0" i="0" kern="1200" dirty="0" smtClean="0">
                <a:solidFill>
                  <a:schemeClr val="tx1"/>
                </a:solidFill>
                <a:latin typeface="+mn-lt"/>
                <a:ea typeface="+mn-ea"/>
                <a:cs typeface="+mn-cs"/>
              </a:rPr>
              <a:t>网络去评判，得到</a:t>
            </a:r>
            <a:r>
              <a:rPr lang="en-US" altLang="zh-CN" sz="1200" b="0" i="0" kern="1200" dirty="0" smtClean="0">
                <a:solidFill>
                  <a:schemeClr val="tx1"/>
                </a:solidFill>
                <a:latin typeface="+mn-lt"/>
                <a:ea typeface="+mn-ea"/>
                <a:cs typeface="+mn-cs"/>
              </a:rPr>
              <a:t>reward</a:t>
            </a:r>
            <a:r>
              <a:rPr lang="zh-CN" altLang="en-US" sz="1200" b="0" i="0" kern="1200" dirty="0" smtClean="0">
                <a:solidFill>
                  <a:schemeClr val="tx1"/>
                </a:solidFill>
                <a:latin typeface="+mn-lt"/>
                <a:ea typeface="+mn-ea"/>
                <a:cs typeface="+mn-cs"/>
              </a:rPr>
              <a:t>。</a:t>
            </a:r>
          </a:p>
          <a:p>
            <a:r>
              <a:rPr lang="en-US" altLang="zh-CN" dirty="0" smtClean="0"/>
              <a:t/>
            </a:r>
            <a:br>
              <a:rPr lang="en-US" altLang="zh-CN" dirty="0" smtClean="0"/>
            </a:br>
            <a:endParaRPr lang="zh-CN" altLang="en-US" sz="1200" b="0" i="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26</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27</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交叉学科</a:t>
            </a:r>
            <a:endParaRPr lang="en-US" altLang="zh-CN" dirty="0" smtClean="0"/>
          </a:p>
          <a:p>
            <a:r>
              <a:rPr lang="en-US" altLang="zh-CN" dirty="0" smtClean="0"/>
              <a:t>Tell</a:t>
            </a:r>
            <a:r>
              <a:rPr lang="en-US" altLang="zh-CN" baseline="0" dirty="0" smtClean="0"/>
              <a:t> a story from the data</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发现问题，理解问题，理解数据，和</a:t>
            </a:r>
            <a:r>
              <a:rPr lang="en-US" altLang="zh-CN" baseline="0" dirty="0" smtClean="0"/>
              <a:t>business </a:t>
            </a:r>
            <a:r>
              <a:rPr lang="en-US" altLang="zh-CN" baseline="0" dirty="0" err="1" smtClean="0"/>
              <a:t>ppl</a:t>
            </a:r>
            <a:r>
              <a:rPr lang="zh-CN" altLang="en-US" baseline="0" dirty="0" smtClean="0"/>
              <a:t>或者</a:t>
            </a:r>
            <a:r>
              <a:rPr lang="en-US" altLang="zh-CN" baseline="0" dirty="0" smtClean="0"/>
              <a:t>domain scientist</a:t>
            </a:r>
            <a:r>
              <a:rPr lang="zh-CN" altLang="en-US" baseline="0" dirty="0" smtClean="0"/>
              <a:t>多交流，</a:t>
            </a:r>
            <a:r>
              <a:rPr lang="en-US" altLang="zh-CN" baseline="0" dirty="0" smtClean="0"/>
              <a:t>process data</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寻找合适模型，解释结果</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3</a:t>
            </a:fld>
            <a:endParaRPr lang="zh-CN" altLang="en-US"/>
          </a:p>
        </p:txBody>
      </p:sp>
    </p:spTree>
    <p:extLst>
      <p:ext uri="{BB962C8B-B14F-4D97-AF65-F5344CB8AC3E}">
        <p14:creationId xmlns="" xmlns:p14="http://schemas.microsoft.com/office/powerpoint/2010/main" val="3620680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交叉学科</a:t>
            </a:r>
            <a:endParaRPr lang="en-US" altLang="zh-CN" dirty="0" smtClean="0"/>
          </a:p>
          <a:p>
            <a:r>
              <a:rPr lang="en-US" altLang="zh-CN" dirty="0" smtClean="0"/>
              <a:t>Tell</a:t>
            </a:r>
            <a:r>
              <a:rPr lang="en-US" altLang="zh-CN" baseline="0" dirty="0" smtClean="0"/>
              <a:t> a story from the data</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发现问题，理解问题，理解数据，和</a:t>
            </a:r>
            <a:r>
              <a:rPr lang="en-US" altLang="zh-CN" baseline="0" dirty="0" smtClean="0"/>
              <a:t>business </a:t>
            </a:r>
            <a:r>
              <a:rPr lang="en-US" altLang="zh-CN" baseline="0" dirty="0" err="1" smtClean="0"/>
              <a:t>ppl</a:t>
            </a:r>
            <a:r>
              <a:rPr lang="zh-CN" altLang="en-US" baseline="0" dirty="0" smtClean="0"/>
              <a:t>或者</a:t>
            </a:r>
            <a:r>
              <a:rPr lang="en-US" altLang="zh-CN" baseline="0" dirty="0" smtClean="0"/>
              <a:t>domain scientist</a:t>
            </a:r>
            <a:r>
              <a:rPr lang="zh-CN" altLang="en-US" baseline="0" dirty="0" smtClean="0"/>
              <a:t>多交流，</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寻找合适模型，解释结果</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4</a:t>
            </a:fld>
            <a:endParaRPr lang="zh-CN" altLang="en-US"/>
          </a:p>
        </p:txBody>
      </p:sp>
    </p:spTree>
    <p:extLst>
      <p:ext uri="{BB962C8B-B14F-4D97-AF65-F5344CB8AC3E}">
        <p14:creationId xmlns="" xmlns:p14="http://schemas.microsoft.com/office/powerpoint/2010/main" val="48832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强化学习的中心思想，就是</a:t>
            </a:r>
            <a:r>
              <a:rPr lang="zh-CN" altLang="en-US" b="1" dirty="0" smtClean="0"/>
              <a:t>让智能体在环境里学习</a:t>
            </a:r>
            <a:r>
              <a:rPr lang="zh-CN" altLang="en-US" dirty="0" smtClean="0"/>
              <a:t>。每个行动会对应各自的奖励，智能体通过分析数据来学习，怎样的情况下应该做怎样的事情。</a:t>
            </a:r>
          </a:p>
          <a:p>
            <a:endParaRPr lang="en-US" altLang="zh-CN" dirty="0" smtClean="0"/>
          </a:p>
          <a:p>
            <a:r>
              <a:rPr lang="zh-CN" altLang="en-US" sz="1200" b="0" i="0" kern="1200" dirty="0" smtClean="0">
                <a:solidFill>
                  <a:schemeClr val="tx1"/>
                </a:solidFill>
                <a:latin typeface="+mn-lt"/>
                <a:ea typeface="+mn-ea"/>
                <a:cs typeface="+mn-cs"/>
              </a:rPr>
              <a:t>其实，这样的学习过程和我们自然的经历非常相似。</a:t>
            </a:r>
            <a:r>
              <a:rPr lang="zh-CN" altLang="en-US" sz="1200" b="1" i="0" kern="1200" dirty="0" smtClean="0">
                <a:solidFill>
                  <a:schemeClr val="tx1"/>
                </a:solidFill>
                <a:latin typeface="+mn-lt"/>
                <a:ea typeface="+mn-ea"/>
                <a:cs typeface="+mn-cs"/>
              </a:rPr>
              <a:t>想象</a:t>
            </a:r>
            <a:r>
              <a:rPr lang="en-US" altLang="zh-CN" sz="1200" b="1" i="0" kern="1200" dirty="0" smtClean="0">
                <a:solidFill>
                  <a:schemeClr val="tx1"/>
                </a:solidFill>
                <a:latin typeface="+mn-lt"/>
                <a:ea typeface="+mn-ea"/>
                <a:cs typeface="+mn-cs"/>
              </a:rPr>
              <a:t>1</a:t>
            </a:r>
            <a:r>
              <a:rPr lang="zh-CN" altLang="en-US" sz="1200" b="1" i="0" kern="1200" dirty="0" smtClean="0">
                <a:solidFill>
                  <a:schemeClr val="tx1"/>
                </a:solidFill>
                <a:latin typeface="+mn-lt"/>
                <a:ea typeface="+mn-ea"/>
                <a:cs typeface="+mn-cs"/>
              </a:rPr>
              <a:t>个小孩子</a:t>
            </a:r>
            <a:r>
              <a:rPr lang="zh-CN" altLang="en-US" sz="1200" b="0" i="0" kern="1200" dirty="0" smtClean="0">
                <a:solidFill>
                  <a:schemeClr val="tx1"/>
                </a:solidFill>
                <a:latin typeface="+mn-lt"/>
                <a:ea typeface="+mn-ea"/>
                <a:cs typeface="+mn-cs"/>
              </a:rPr>
              <a:t>，第一次看到了火，然后走到了火边。</a:t>
            </a:r>
          </a:p>
          <a:p>
            <a:r>
              <a:rPr lang="zh-CN" altLang="en-US" sz="1200" b="0" i="0" kern="1200" dirty="0" smtClean="0">
                <a:solidFill>
                  <a:schemeClr val="tx1"/>
                </a:solidFill>
                <a:latin typeface="+mn-lt"/>
                <a:ea typeface="+mn-ea"/>
                <a:cs typeface="+mn-cs"/>
              </a:rPr>
              <a:t>你感受到了温暖。火是个好东西 </a:t>
            </a:r>
            <a:r>
              <a:rPr lang="en-US" altLang="zh-CN" sz="1200" b="0" i="0" kern="1200" dirty="0" smtClean="0">
                <a:solidFill>
                  <a:schemeClr val="tx1"/>
                </a:solidFill>
                <a:latin typeface="+mn-lt"/>
                <a:ea typeface="+mn-ea"/>
                <a:cs typeface="+mn-cs"/>
              </a:rPr>
              <a:t>(</a:t>
            </a:r>
            <a:r>
              <a:rPr lang="en-US" altLang="zh-CN" sz="1200" b="1" i="0" kern="1200" dirty="0" smtClean="0">
                <a:solidFill>
                  <a:schemeClr val="tx1"/>
                </a:solidFill>
                <a:latin typeface="+mn-lt"/>
                <a:ea typeface="+mn-ea"/>
                <a:cs typeface="+mn-cs"/>
              </a:rPr>
              <a:t>+1</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a:t>
            </a:r>
          </a:p>
          <a:p>
            <a:r>
              <a:rPr lang="zh-CN" altLang="en-US" dirty="0" smtClean="0"/>
              <a:t>然后就试着去摸。卧槽，这么烫 </a:t>
            </a:r>
            <a:r>
              <a:rPr lang="en-US" altLang="zh-CN" dirty="0" smtClean="0"/>
              <a:t>(</a:t>
            </a:r>
            <a:r>
              <a:rPr lang="en-US" altLang="zh-CN" b="1" dirty="0" smtClean="0"/>
              <a:t>-1</a:t>
            </a:r>
            <a:r>
              <a:rPr lang="en-US" altLang="zh-CN" dirty="0" smtClean="0"/>
              <a:t>) </a:t>
            </a:r>
            <a:r>
              <a:rPr lang="zh-CN" altLang="en-US" dirty="0" smtClean="0"/>
              <a:t>。</a:t>
            </a:r>
            <a:endParaRPr lang="en-US" altLang="zh-CN" dirty="0" smtClean="0"/>
          </a:p>
          <a:p>
            <a:r>
              <a:rPr lang="zh-CN" altLang="en-US" sz="1200" b="0" i="0" kern="1200" dirty="0" smtClean="0">
                <a:solidFill>
                  <a:schemeClr val="tx1"/>
                </a:solidFill>
                <a:latin typeface="+mn-lt"/>
                <a:ea typeface="+mn-ea"/>
                <a:cs typeface="+mn-cs"/>
              </a:rPr>
              <a:t>结论是，在稍远的地方火是好的，靠得太近就不好。</a:t>
            </a:r>
          </a:p>
          <a:p>
            <a:r>
              <a:rPr lang="zh-CN" altLang="en-US" sz="1200" b="0" i="0" kern="1200" dirty="0" smtClean="0">
                <a:solidFill>
                  <a:schemeClr val="tx1"/>
                </a:solidFill>
                <a:latin typeface="+mn-lt"/>
                <a:ea typeface="+mn-ea"/>
                <a:cs typeface="+mn-cs"/>
              </a:rPr>
              <a:t>这就是人类学习的方式，</a:t>
            </a:r>
            <a:r>
              <a:rPr lang="zh-CN" altLang="en-US" sz="1200" b="1" i="0" kern="1200" dirty="0" smtClean="0">
                <a:solidFill>
                  <a:schemeClr val="tx1"/>
                </a:solidFill>
                <a:latin typeface="+mn-lt"/>
                <a:ea typeface="+mn-ea"/>
                <a:cs typeface="+mn-cs"/>
              </a:rPr>
              <a:t>与环境交互</a:t>
            </a:r>
            <a:r>
              <a:rPr lang="zh-CN" altLang="en-US" sz="1200" b="0" i="0" kern="1200" dirty="0" smtClean="0">
                <a:solidFill>
                  <a:schemeClr val="tx1"/>
                </a:solidFill>
                <a:latin typeface="+mn-lt"/>
                <a:ea typeface="+mn-ea"/>
                <a:cs typeface="+mn-cs"/>
              </a:rPr>
              <a:t>。强化学习也是一样的道理，只是主角换成了计算机。</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它主要包含四个元素，</a:t>
            </a:r>
            <a:r>
              <a:rPr lang="en-US" altLang="zh-CN" sz="1200" b="1" i="0" kern="1200" dirty="0" smtClean="0">
                <a:solidFill>
                  <a:schemeClr val="tx1"/>
                </a:solidFill>
                <a:latin typeface="+mn-lt"/>
                <a:ea typeface="+mn-ea"/>
                <a:cs typeface="+mn-cs"/>
              </a:rPr>
              <a:t>agent</a:t>
            </a:r>
            <a:r>
              <a:rPr lang="zh-CN" altLang="en-US" sz="1200" b="1" i="0" kern="1200" dirty="0" smtClean="0">
                <a:solidFill>
                  <a:schemeClr val="tx1"/>
                </a:solidFill>
                <a:latin typeface="+mn-lt"/>
                <a:ea typeface="+mn-ea"/>
                <a:cs typeface="+mn-cs"/>
              </a:rPr>
              <a:t>，环境状态，行动，奖励</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强化学习的目标就是获得最多的累计奖励。</a:t>
            </a:r>
          </a:p>
          <a:p>
            <a:r>
              <a:rPr lang="zh-CN" altLang="en-US" sz="1200" b="0" i="0" kern="1200" dirty="0" smtClean="0">
                <a:solidFill>
                  <a:schemeClr val="tx1"/>
                </a:solidFill>
                <a:latin typeface="+mn-lt"/>
                <a:ea typeface="+mn-ea"/>
                <a:cs typeface="+mn-cs"/>
              </a:rPr>
              <a:t>让我们以小孩学习走路来做个形象的例子：</a:t>
            </a:r>
          </a:p>
          <a:p>
            <a:r>
              <a:rPr lang="zh-CN" altLang="en-US" sz="1200" b="0" i="0" kern="1200" dirty="0" smtClean="0">
                <a:solidFill>
                  <a:schemeClr val="tx1"/>
                </a:solidFill>
                <a:latin typeface="+mn-lt"/>
                <a:ea typeface="+mn-ea"/>
                <a:cs typeface="+mn-cs"/>
              </a:rPr>
              <a:t>小孩想要走路，但在这之前，他需要先站起来，站起来之后还要保持平衡，接下来还要先迈出一条腿，是左腿还是右腿，迈出一步后还要迈出下一步。</a:t>
            </a:r>
          </a:p>
          <a:p>
            <a:r>
              <a:rPr lang="zh-CN" altLang="en-US" sz="1200" b="0" i="0" kern="1200" dirty="0" smtClean="0">
                <a:solidFill>
                  <a:schemeClr val="tx1"/>
                </a:solidFill>
                <a:latin typeface="+mn-lt"/>
                <a:ea typeface="+mn-ea"/>
                <a:cs typeface="+mn-cs"/>
              </a:rPr>
              <a:t>小孩就是 </a:t>
            </a:r>
            <a:r>
              <a:rPr lang="en-US" altLang="zh-CN" sz="1200" b="0" i="0" kern="1200" dirty="0" smtClean="0">
                <a:solidFill>
                  <a:schemeClr val="tx1"/>
                </a:solidFill>
                <a:latin typeface="+mn-lt"/>
                <a:ea typeface="+mn-ea"/>
                <a:cs typeface="+mn-cs"/>
              </a:rPr>
              <a:t>agent</a:t>
            </a:r>
            <a:r>
              <a:rPr lang="zh-CN" altLang="en-US" sz="1200" b="0" i="0" kern="1200" dirty="0" smtClean="0">
                <a:solidFill>
                  <a:schemeClr val="tx1"/>
                </a:solidFill>
                <a:latin typeface="+mn-lt"/>
                <a:ea typeface="+mn-ea"/>
                <a:cs typeface="+mn-cs"/>
              </a:rPr>
              <a:t>，他试图通过采取行动（即行走）来操纵环境（行走的表面），并且从一个状态转变到另一个状态（即他走的每一步），当他完成任务的子任务（即走了几步）时，孩子得到奖励（给巧克力吃），并且当他不能走路时，就不会给巧克力。</a:t>
            </a:r>
          </a:p>
          <a:p>
            <a:endParaRPr lang="zh-CN" altLang="en-US" sz="1200" b="0" i="0" kern="1200" dirty="0" smtClean="0">
              <a:solidFill>
                <a:schemeClr val="tx1"/>
              </a:solidFill>
              <a:latin typeface="+mn-lt"/>
              <a:ea typeface="+mn-ea"/>
              <a:cs typeface="+mn-cs"/>
            </a:endParaRPr>
          </a:p>
          <a:p>
            <a:endParaRPr lang="zh-CN" altLang="en-US" dirty="0" smtClean="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9</a:t>
            </a:fld>
            <a:endParaRPr lang="zh-CN" altLang="en-US"/>
          </a:p>
        </p:txBody>
      </p:sp>
    </p:spTree>
    <p:extLst>
      <p:ext uri="{BB962C8B-B14F-4D97-AF65-F5344CB8AC3E}">
        <p14:creationId xmlns="" xmlns:p14="http://schemas.microsoft.com/office/powerpoint/2010/main" val="2702366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sz="1200" b="1" i="0" kern="1200" dirty="0" smtClean="0">
                <a:solidFill>
                  <a:schemeClr val="tx1"/>
                </a:solidFill>
                <a:latin typeface="+mn-lt"/>
                <a:ea typeface="+mn-ea"/>
                <a:cs typeface="+mn-cs"/>
              </a:rPr>
              <a:t>强化学习介于监管和非监督式学习之间，监督式学习需要告诉机器训练数据</a:t>
            </a:r>
            <a:r>
              <a:rPr lang="en-US" altLang="zh-CN" sz="1200" b="1" i="0" kern="1200" dirty="0" smtClean="0">
                <a:solidFill>
                  <a:schemeClr val="tx1"/>
                </a:solidFill>
                <a:latin typeface="+mn-lt"/>
                <a:ea typeface="+mn-ea"/>
                <a:cs typeface="+mn-cs"/>
              </a:rPr>
              <a:t>label</a:t>
            </a:r>
            <a:r>
              <a:rPr lang="zh-CN" altLang="en-US" sz="1200" b="1" i="0" kern="1200" dirty="0" smtClean="0">
                <a:solidFill>
                  <a:schemeClr val="tx1"/>
                </a:solidFill>
                <a:latin typeface="+mn-lt"/>
                <a:ea typeface="+mn-ea"/>
                <a:cs typeface="+mn-cs"/>
              </a:rPr>
              <a:t>，非监督式学习不需要，而强化学习是稀疏和延时的标签</a:t>
            </a:r>
            <a:r>
              <a:rPr lang="en-US" altLang="zh-CN" sz="1200" b="1"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即奖励</a:t>
            </a:r>
            <a:r>
              <a:rPr lang="zh-CN" altLang="en-US" sz="1200" b="0" i="0" kern="1200" dirty="0" smtClean="0">
                <a:solidFill>
                  <a:schemeClr val="tx1"/>
                </a:solidFill>
                <a:latin typeface="+mn-lt"/>
                <a:ea typeface="+mn-ea"/>
                <a:cs typeface="+mn-cs"/>
              </a:rPr>
              <a:t>。 仅仅基于这些奖励，代理必须学习在环境中的行为。</a:t>
            </a:r>
            <a:endParaRPr lang="en-US" altLang="zh-CN" sz="1200" b="0" i="0" kern="1200" dirty="0" smtClean="0">
              <a:solidFill>
                <a:schemeClr val="tx1"/>
              </a:solidFill>
              <a:latin typeface="+mn-lt"/>
              <a:ea typeface="+mn-ea"/>
              <a:cs typeface="+mn-cs"/>
            </a:endParaRPr>
          </a:p>
          <a:p>
            <a:r>
              <a:rPr lang="en-US" altLang="zh-CN" dirty="0" smtClean="0"/>
              <a:t>&lt;A, S, R, P&gt;</a:t>
            </a:r>
            <a:r>
              <a:rPr lang="zh-CN" altLang="en-US" dirty="0" smtClean="0"/>
              <a:t>就是</a:t>
            </a:r>
            <a:r>
              <a:rPr lang="en-US" altLang="zh-CN" dirty="0" smtClean="0"/>
              <a:t>RL</a:t>
            </a:r>
            <a:r>
              <a:rPr lang="zh-CN" altLang="en-US" dirty="0" smtClean="0"/>
              <a:t>中经典的四元组了。</a:t>
            </a:r>
            <a:r>
              <a:rPr lang="en-US" altLang="zh-CN" dirty="0" smtClean="0"/>
              <a:t>A</a:t>
            </a:r>
            <a:r>
              <a:rPr lang="zh-CN" altLang="en-US" dirty="0" smtClean="0"/>
              <a:t>代表的是</a:t>
            </a:r>
            <a:r>
              <a:rPr lang="en-US" altLang="zh-CN" dirty="0" smtClean="0"/>
              <a:t>Agent</a:t>
            </a:r>
            <a:r>
              <a:rPr lang="zh-CN" altLang="en-US" dirty="0" smtClean="0"/>
              <a:t>的所有动作；</a:t>
            </a:r>
            <a:r>
              <a:rPr lang="en-US" altLang="zh-CN" dirty="0" smtClean="0"/>
              <a:t>State</a:t>
            </a:r>
            <a:r>
              <a:rPr lang="zh-CN" altLang="en-US" dirty="0" smtClean="0"/>
              <a:t>是</a:t>
            </a:r>
            <a:r>
              <a:rPr lang="en-US" altLang="zh-CN" dirty="0" smtClean="0"/>
              <a:t>Agent</a:t>
            </a:r>
            <a:r>
              <a:rPr lang="zh-CN" altLang="en-US" dirty="0" smtClean="0"/>
              <a:t>所能感知的世界的状态；</a:t>
            </a:r>
            <a:r>
              <a:rPr lang="en-US" altLang="zh-CN" dirty="0" smtClean="0"/>
              <a:t>Reward</a:t>
            </a:r>
            <a:r>
              <a:rPr lang="zh-CN" altLang="en-US" dirty="0" smtClean="0"/>
              <a:t>是一个实数值，代表奖励或惩罚；</a:t>
            </a:r>
            <a:r>
              <a:rPr lang="en-US" altLang="zh-CN" dirty="0" smtClean="0"/>
              <a:t>P</a:t>
            </a:r>
            <a:r>
              <a:rPr lang="zh-CN" altLang="en-US" dirty="0" smtClean="0"/>
              <a:t>则是</a:t>
            </a:r>
            <a:r>
              <a:rPr lang="en-US" altLang="zh-CN" dirty="0" smtClean="0"/>
              <a:t>Agent</a:t>
            </a:r>
            <a:r>
              <a:rPr lang="zh-CN" altLang="en-US" dirty="0" smtClean="0"/>
              <a:t>所交互世界，也被称为</a:t>
            </a:r>
            <a:r>
              <a:rPr lang="en-US" altLang="zh-CN" dirty="0" smtClean="0"/>
              <a:t>model</a:t>
            </a:r>
            <a:r>
              <a:rPr lang="zh-CN" altLang="en-US" dirty="0" smtClean="0"/>
              <a:t>。</a:t>
            </a:r>
            <a:endParaRPr lang="en-US" altLang="zh-CN" dirty="0" smtClean="0"/>
          </a:p>
          <a:p>
            <a:endParaRPr lang="en-US" altLang="zh-CN" dirty="0" smtClean="0"/>
          </a:p>
          <a:p>
            <a:r>
              <a:rPr lang="zh-CN" altLang="en-US" sz="1200" b="0" i="0" kern="1200" dirty="0" smtClean="0">
                <a:solidFill>
                  <a:schemeClr val="tx1"/>
                </a:solidFill>
                <a:latin typeface="+mn-lt"/>
                <a:ea typeface="+mn-ea"/>
                <a:cs typeface="+mn-cs"/>
              </a:rPr>
              <a:t>强化学习的过程是智能体通过与环境交互，不断试错并提升决策能力的过程。通过观察状态，执行动作并获得回报，智能体根据某种学习方法不断进步并习得最优决策。深度强化学习是指将深度神经网络与强化学习相结合，利用神经网络的拟合能力和强化学习的决策能力，在广泛的任务上取得了优异的效果。</a:t>
            </a:r>
            <a:endParaRPr lang="zh-CN" altLang="en-US" dirty="0" smtClean="0"/>
          </a:p>
          <a:p>
            <a:endParaRPr lang="en-US" altLang="zh-CN" dirty="0" smtClean="0"/>
          </a:p>
          <a:p>
            <a:r>
              <a:rPr lang="zh-CN" altLang="en-US" sz="1200" b="0" i="0" kern="1200" dirty="0" smtClean="0">
                <a:solidFill>
                  <a:schemeClr val="tx1"/>
                </a:solidFill>
                <a:latin typeface="+mn-lt"/>
                <a:ea typeface="+mn-ea"/>
                <a:cs typeface="+mn-cs"/>
              </a:rPr>
              <a:t>监督式学习就好比你在学习的时候，有一个导师在旁边指点，他知道怎么是对的怎么是错的，但在很多实际问题中，例如 </a:t>
            </a:r>
            <a:r>
              <a:rPr lang="en-US" altLang="zh-CN" sz="1200" b="0" i="0" kern="1200" dirty="0" smtClean="0">
                <a:solidFill>
                  <a:schemeClr val="tx1"/>
                </a:solidFill>
                <a:latin typeface="+mn-lt"/>
                <a:ea typeface="+mn-ea"/>
                <a:cs typeface="+mn-cs"/>
              </a:rPr>
              <a:t>chess</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go</a:t>
            </a:r>
            <a:r>
              <a:rPr lang="zh-CN" altLang="en-US" sz="1200" b="0" i="0" kern="1200" dirty="0" smtClean="0">
                <a:solidFill>
                  <a:schemeClr val="tx1"/>
                </a:solidFill>
                <a:latin typeface="+mn-lt"/>
                <a:ea typeface="+mn-ea"/>
                <a:cs typeface="+mn-cs"/>
              </a:rPr>
              <a:t>，这种有成千上万种组合方式的情况，不可能有一个导师知道所有可能的结果。</a:t>
            </a:r>
          </a:p>
          <a:p>
            <a:r>
              <a:rPr lang="zh-CN" altLang="en-US" sz="1200" b="0" i="0" kern="1200" dirty="0" smtClean="0">
                <a:solidFill>
                  <a:schemeClr val="tx1"/>
                </a:solidFill>
                <a:latin typeface="+mn-lt"/>
                <a:ea typeface="+mn-ea"/>
                <a:cs typeface="+mn-cs"/>
              </a:rPr>
              <a:t>而这时，强化学习会在没有任何标签的情况下，通过先尝试做出一些行为得到一个结果，通过这个结果是对还是错的反馈，调整之前的行为，就这样不断的调整，算法能够学习到在什么样的情况下选择什么样的行为可以得到最好的结果。</a:t>
            </a:r>
          </a:p>
          <a:p>
            <a:r>
              <a:rPr lang="zh-CN" altLang="en-US" sz="1200" kern="1200" dirty="0" smtClean="0">
                <a:solidFill>
                  <a:schemeClr val="tx1"/>
                </a:solidFill>
                <a:latin typeface="+mn-lt"/>
                <a:ea typeface="+mn-ea"/>
                <a:cs typeface="+mn-cs"/>
              </a:rPr>
              <a:t>两种学习方式都会学习出输入到输出的一个映射，监督式学习出的是之间的关系，可以告诉算法什么样的输入对应着什么样的输出，强化学习出的是给机器的反馈 </a:t>
            </a:r>
            <a:r>
              <a:rPr lang="en-US" altLang="zh-CN" sz="1200" kern="1200" dirty="0" smtClean="0">
                <a:solidFill>
                  <a:schemeClr val="tx1"/>
                </a:solidFill>
                <a:latin typeface="+mn-lt"/>
                <a:ea typeface="+mn-ea"/>
                <a:cs typeface="+mn-cs"/>
              </a:rPr>
              <a:t>reward function</a:t>
            </a:r>
            <a:r>
              <a:rPr lang="zh-CN" altLang="en-US" sz="1200" kern="1200" dirty="0" smtClean="0">
                <a:solidFill>
                  <a:schemeClr val="tx1"/>
                </a:solidFill>
                <a:latin typeface="+mn-lt"/>
                <a:ea typeface="+mn-ea"/>
                <a:cs typeface="+mn-cs"/>
              </a:rPr>
              <a:t>，即用来判断这个行为是好是坏。</a:t>
            </a:r>
            <a:endParaRPr lang="zh-CN" altLang="en-US" dirty="0" smtClean="0"/>
          </a:p>
          <a:p>
            <a:r>
              <a:rPr lang="zh-CN" altLang="en-US" sz="1200" kern="1200" dirty="0" smtClean="0">
                <a:solidFill>
                  <a:schemeClr val="tx1"/>
                </a:solidFill>
                <a:latin typeface="+mn-lt"/>
                <a:ea typeface="+mn-ea"/>
                <a:cs typeface="+mn-cs"/>
              </a:rPr>
              <a:t>另外强化学习的结果反馈有延时，有时候可能需要走了很多步以后才知道以前的某一步的选择是好还是坏，而监督学习做了比较坏的选择会立刻反馈给算法。</a:t>
            </a:r>
            <a:endParaRPr lang="zh-CN" altLang="en-US" dirty="0" smtClean="0"/>
          </a:p>
          <a:p>
            <a:r>
              <a:rPr lang="zh-CN" altLang="en-US" sz="1200" kern="1200" dirty="0" smtClean="0">
                <a:solidFill>
                  <a:schemeClr val="tx1"/>
                </a:solidFill>
                <a:latin typeface="+mn-lt"/>
                <a:ea typeface="+mn-ea"/>
                <a:cs typeface="+mn-cs"/>
              </a:rPr>
              <a:t>而且强化学习面对的输入总是在变化，每当算法做出一个行为，它影响下一次决策的输入，而监督学习的输入是独立同分布的。</a:t>
            </a:r>
            <a:endParaRPr lang="zh-CN" altLang="en-US" dirty="0" smtClean="0"/>
          </a:p>
          <a:p>
            <a:r>
              <a:rPr lang="zh-CN" altLang="en-US" sz="1200" kern="1200" dirty="0" smtClean="0">
                <a:solidFill>
                  <a:schemeClr val="tx1"/>
                </a:solidFill>
                <a:latin typeface="+mn-lt"/>
                <a:ea typeface="+mn-ea"/>
                <a:cs typeface="+mn-cs"/>
              </a:rPr>
              <a:t>通过强化学习，一个 </a:t>
            </a:r>
            <a:r>
              <a:rPr lang="en-US" altLang="zh-CN" sz="1200" kern="1200" dirty="0" smtClean="0">
                <a:solidFill>
                  <a:schemeClr val="tx1"/>
                </a:solidFill>
                <a:latin typeface="+mn-lt"/>
                <a:ea typeface="+mn-ea"/>
                <a:cs typeface="+mn-cs"/>
              </a:rPr>
              <a:t>agent </a:t>
            </a:r>
            <a:r>
              <a:rPr lang="zh-CN" altLang="en-US" sz="1200" kern="1200" dirty="0" smtClean="0">
                <a:solidFill>
                  <a:schemeClr val="tx1"/>
                </a:solidFill>
                <a:latin typeface="+mn-lt"/>
                <a:ea typeface="+mn-ea"/>
                <a:cs typeface="+mn-cs"/>
              </a:rPr>
              <a:t>可以在探索和开发（</a:t>
            </a:r>
            <a:r>
              <a:rPr lang="en-US" altLang="zh-CN" sz="1200" kern="1200" dirty="0" smtClean="0">
                <a:solidFill>
                  <a:schemeClr val="tx1"/>
                </a:solidFill>
                <a:latin typeface="+mn-lt"/>
                <a:ea typeface="+mn-ea"/>
                <a:cs typeface="+mn-cs"/>
              </a:rPr>
              <a:t>exploration and exploitation</a:t>
            </a:r>
            <a:r>
              <a:rPr lang="zh-CN" altLang="en-US" sz="1200" kern="1200" dirty="0" smtClean="0">
                <a:solidFill>
                  <a:schemeClr val="tx1"/>
                </a:solidFill>
                <a:latin typeface="+mn-lt"/>
                <a:ea typeface="+mn-ea"/>
                <a:cs typeface="+mn-cs"/>
              </a:rPr>
              <a:t>）之间做权衡，并且选择一个最大的回报。 </a:t>
            </a:r>
            <a:r>
              <a:rPr lang="en-US" altLang="zh-CN" sz="1200" kern="1200" dirty="0" smtClean="0">
                <a:solidFill>
                  <a:schemeClr val="tx1"/>
                </a:solidFill>
                <a:latin typeface="+mn-lt"/>
                <a:ea typeface="+mn-ea"/>
                <a:cs typeface="+mn-cs"/>
              </a:rPr>
              <a:t>exploration </a:t>
            </a:r>
            <a:r>
              <a:rPr lang="zh-CN" altLang="en-US" sz="1200" kern="1200" dirty="0" smtClean="0">
                <a:solidFill>
                  <a:schemeClr val="tx1"/>
                </a:solidFill>
                <a:latin typeface="+mn-lt"/>
                <a:ea typeface="+mn-ea"/>
                <a:cs typeface="+mn-cs"/>
              </a:rPr>
              <a:t>会尝试很多不同的事情，看它们是否比以前尝试过的更好。 </a:t>
            </a:r>
            <a:r>
              <a:rPr lang="en-US" altLang="zh-CN" sz="1200" kern="1200" dirty="0" smtClean="0">
                <a:solidFill>
                  <a:schemeClr val="tx1"/>
                </a:solidFill>
                <a:latin typeface="+mn-lt"/>
                <a:ea typeface="+mn-ea"/>
                <a:cs typeface="+mn-cs"/>
              </a:rPr>
              <a:t>exploitation </a:t>
            </a:r>
            <a:r>
              <a:rPr lang="zh-CN" altLang="en-US" sz="1200" kern="1200" dirty="0" smtClean="0">
                <a:solidFill>
                  <a:schemeClr val="tx1"/>
                </a:solidFill>
                <a:latin typeface="+mn-lt"/>
                <a:ea typeface="+mn-ea"/>
                <a:cs typeface="+mn-cs"/>
              </a:rPr>
              <a:t>会尝试过去经验中最有效的行为。</a:t>
            </a:r>
            <a:endParaRPr lang="zh-CN" altLang="en-US" dirty="0" smtClean="0"/>
          </a:p>
          <a:p>
            <a:r>
              <a:rPr lang="zh-CN" altLang="en-US" sz="1200" kern="1200" dirty="0" smtClean="0">
                <a:solidFill>
                  <a:schemeClr val="tx1"/>
                </a:solidFill>
                <a:latin typeface="+mn-lt"/>
                <a:ea typeface="+mn-ea"/>
                <a:cs typeface="+mn-cs"/>
              </a:rPr>
              <a:t>一般的监督学习算法不考虑这种平衡，就只是是 </a:t>
            </a:r>
            <a:r>
              <a:rPr lang="en-US" altLang="zh-CN" sz="1200" kern="1200" dirty="0" smtClean="0">
                <a:solidFill>
                  <a:schemeClr val="tx1"/>
                </a:solidFill>
                <a:latin typeface="+mn-lt"/>
                <a:ea typeface="+mn-ea"/>
                <a:cs typeface="+mn-cs"/>
              </a:rPr>
              <a:t>exploitative</a:t>
            </a:r>
            <a:r>
              <a:rPr lang="zh-CN" altLang="en-US" sz="1200" kern="1200" dirty="0" smtClean="0">
                <a:solidFill>
                  <a:schemeClr val="tx1"/>
                </a:solidFill>
                <a:latin typeface="+mn-lt"/>
                <a:ea typeface="+mn-ea"/>
                <a:cs typeface="+mn-cs"/>
              </a:rPr>
              <a:t>。</a:t>
            </a:r>
            <a:endParaRPr lang="en-US" altLang="zh-CN" dirty="0" smtClean="0"/>
          </a:p>
          <a:p>
            <a:r>
              <a:rPr lang="zh-CN" altLang="en-US" sz="1200" b="1" kern="1200" dirty="0" smtClean="0">
                <a:solidFill>
                  <a:schemeClr val="tx1"/>
                </a:solidFill>
                <a:latin typeface="+mn-lt"/>
                <a:ea typeface="+mn-ea"/>
                <a:cs typeface="+mn-cs"/>
              </a:rPr>
              <a:t>强化学习和非监督式学习的区别：</a:t>
            </a:r>
            <a:endParaRPr lang="zh-CN" altLang="en-US" dirty="0" smtClean="0"/>
          </a:p>
          <a:p>
            <a:r>
              <a:rPr lang="zh-CN" altLang="en-US" sz="1200" kern="1200" dirty="0" smtClean="0">
                <a:solidFill>
                  <a:schemeClr val="tx1"/>
                </a:solidFill>
                <a:latin typeface="+mn-lt"/>
                <a:ea typeface="+mn-ea"/>
                <a:cs typeface="+mn-cs"/>
              </a:rPr>
              <a:t>非监督式不是学习输入到输出的映射，而是模式。例如在向用户推荐新闻文章的任务中，非监督式会找到用户先前已经阅读过类似的文章并向他们推荐其一，而强化学习将通过向用户先推荐少量的新闻，并不断获得来自用户的反馈，最后构建用户可能会喜欢的文章的“知识图”。</a:t>
            </a:r>
            <a:endParaRPr lang="zh-CN" altLang="en-US" dirty="0" smtClean="0"/>
          </a:p>
          <a:p>
            <a:r>
              <a:rPr lang="zh-CN" altLang="en-US" sz="1200" b="1" kern="1200" dirty="0" smtClean="0">
                <a:solidFill>
                  <a:schemeClr val="tx1"/>
                </a:solidFill>
                <a:latin typeface="+mn-lt"/>
                <a:ea typeface="+mn-ea"/>
                <a:cs typeface="+mn-cs"/>
              </a:rPr>
              <a:t/>
            </a:r>
            <a:br>
              <a:rPr lang="zh-CN" altLang="en-US" sz="1200" b="1" kern="1200" dirty="0" smtClean="0">
                <a:solidFill>
                  <a:schemeClr val="tx1"/>
                </a:solidFill>
                <a:latin typeface="+mn-lt"/>
                <a:ea typeface="+mn-ea"/>
                <a:cs typeface="+mn-cs"/>
              </a:rPr>
            </a:b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10</a:t>
            </a:fld>
            <a:endParaRPr lang="zh-CN" altLang="en-US"/>
          </a:p>
        </p:txBody>
      </p:sp>
    </p:spTree>
    <p:extLst>
      <p:ext uri="{BB962C8B-B14F-4D97-AF65-F5344CB8AC3E}">
        <p14:creationId xmlns="" xmlns:p14="http://schemas.microsoft.com/office/powerpoint/2010/main" val="649076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1"/>
            <a:endParaRPr lang="zh-CN" altLang="en-US" dirty="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11</a:t>
            </a:fld>
            <a:endParaRPr lang="zh-CN" altLang="en-US"/>
          </a:p>
        </p:txBody>
      </p:sp>
    </p:spTree>
    <p:extLst>
      <p:ext uri="{BB962C8B-B14F-4D97-AF65-F5344CB8AC3E}">
        <p14:creationId xmlns="" xmlns:p14="http://schemas.microsoft.com/office/powerpoint/2010/main" val="1820252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09D39C3-3FFE-4319-9973-803F514A80CA}" type="slidenum">
              <a:rPr lang="zh-CN" altLang="en-US" smtClean="0"/>
              <a:pPr/>
              <a:t>12</a:t>
            </a:fld>
            <a:endParaRPr lang="zh-CN" altLang="en-US"/>
          </a:p>
        </p:txBody>
      </p:sp>
    </p:spTree>
    <p:extLst>
      <p:ext uri="{BB962C8B-B14F-4D97-AF65-F5344CB8AC3E}">
        <p14:creationId xmlns="" xmlns:p14="http://schemas.microsoft.com/office/powerpoint/2010/main" val="2535818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5D5F2A-A22A-48F7-B9E6-61786CC38E25}" type="datetime1">
              <a:rPr lang="en-US" altLang="zh-CN"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F7EDA-BE68-440D-95F1-F2948DD28820}" type="slidenum">
              <a:rPr lang="en-US" smtClean="0"/>
              <a:pPr/>
              <a:t>‹#›</a:t>
            </a:fld>
            <a:endParaRPr lang="en-US"/>
          </a:p>
        </p:txBody>
      </p:sp>
    </p:spTree>
    <p:extLst>
      <p:ext uri="{BB962C8B-B14F-4D97-AF65-F5344CB8AC3E}">
        <p14:creationId xmlns="" xmlns:p14="http://schemas.microsoft.com/office/powerpoint/2010/main" val="136081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98E59C-9FDC-47EF-BFDF-1755542F39BC}" type="datetime1">
              <a:rPr lang="en-US" altLang="zh-CN"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F7EDA-BE68-440D-95F1-F2948DD28820}" type="slidenum">
              <a:rPr lang="en-US" smtClean="0"/>
              <a:pPr/>
              <a:t>‹#›</a:t>
            </a:fld>
            <a:endParaRPr lang="en-US"/>
          </a:p>
        </p:txBody>
      </p:sp>
    </p:spTree>
    <p:extLst>
      <p:ext uri="{BB962C8B-B14F-4D97-AF65-F5344CB8AC3E}">
        <p14:creationId xmlns="" xmlns:p14="http://schemas.microsoft.com/office/powerpoint/2010/main" val="2572376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D828EB-D78F-4AE0-8A66-C1C6CE9FCB6E}" type="datetime1">
              <a:rPr lang="en-US" altLang="zh-CN"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F7EDA-BE68-440D-95F1-F2948DD28820}"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1451066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1943F-6094-4236-90B7-CAFF59B1F4AC}" type="datetime1">
              <a:rPr lang="en-US" altLang="zh-CN"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F7EDA-BE68-440D-95F1-F2948DD28820}" type="slidenum">
              <a:rPr lang="en-US" smtClean="0"/>
              <a:pPr/>
              <a:t>‹#›</a:t>
            </a:fld>
            <a:endParaRPr lang="en-US"/>
          </a:p>
        </p:txBody>
      </p:sp>
    </p:spTree>
    <p:extLst>
      <p:ext uri="{BB962C8B-B14F-4D97-AF65-F5344CB8AC3E}">
        <p14:creationId xmlns="" xmlns:p14="http://schemas.microsoft.com/office/powerpoint/2010/main" val="1666263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BBC313-2C55-49F7-A729-5F295F0621EA}" type="datetime1">
              <a:rPr lang="en-US" altLang="zh-CN"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F7EDA-BE68-440D-95F1-F2948DD28820}"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470128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CB8ACE-8452-4F3C-9F7F-2BC89B5578AB}" type="datetime1">
              <a:rPr lang="en-US" altLang="zh-CN"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F7EDA-BE68-440D-95F1-F2948DD28820}" type="slidenum">
              <a:rPr lang="en-US" smtClean="0"/>
              <a:pPr/>
              <a:t>‹#›</a:t>
            </a:fld>
            <a:endParaRPr lang="en-US"/>
          </a:p>
        </p:txBody>
      </p:sp>
    </p:spTree>
    <p:extLst>
      <p:ext uri="{BB962C8B-B14F-4D97-AF65-F5344CB8AC3E}">
        <p14:creationId xmlns="" xmlns:p14="http://schemas.microsoft.com/office/powerpoint/2010/main" val="1341233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CD603D-779A-40E5-B97B-1BA11C9821EF}" type="datetime1">
              <a:rPr lang="en-US" altLang="zh-CN"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F7EDA-BE68-440D-95F1-F2948DD28820}" type="slidenum">
              <a:rPr lang="en-US" smtClean="0"/>
              <a:pPr/>
              <a:t>‹#›</a:t>
            </a:fld>
            <a:endParaRPr lang="en-US"/>
          </a:p>
        </p:txBody>
      </p:sp>
    </p:spTree>
    <p:extLst>
      <p:ext uri="{BB962C8B-B14F-4D97-AF65-F5344CB8AC3E}">
        <p14:creationId xmlns="" xmlns:p14="http://schemas.microsoft.com/office/powerpoint/2010/main" val="1095137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43B812-F2EC-4B5F-A2F1-8B906D91D57B}" type="datetime1">
              <a:rPr lang="en-US" altLang="zh-CN"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F7EDA-BE68-440D-95F1-F2948DD28820}" type="slidenum">
              <a:rPr lang="en-US" smtClean="0"/>
              <a:pPr/>
              <a:t>‹#›</a:t>
            </a:fld>
            <a:endParaRPr lang="en-US"/>
          </a:p>
        </p:txBody>
      </p:sp>
    </p:spTree>
    <p:extLst>
      <p:ext uri="{BB962C8B-B14F-4D97-AF65-F5344CB8AC3E}">
        <p14:creationId xmlns="" xmlns:p14="http://schemas.microsoft.com/office/powerpoint/2010/main" val="82372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C46334-C4DB-4938-923A-5883DB2C7E5E}" type="datetime1">
              <a:rPr lang="en-US" altLang="zh-CN"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F7EDA-BE68-440D-95F1-F2948DD28820}" type="slidenum">
              <a:rPr lang="en-US" smtClean="0"/>
              <a:pPr/>
              <a:t>‹#›</a:t>
            </a:fld>
            <a:endParaRPr lang="en-US"/>
          </a:p>
        </p:txBody>
      </p:sp>
    </p:spTree>
    <p:extLst>
      <p:ext uri="{BB962C8B-B14F-4D97-AF65-F5344CB8AC3E}">
        <p14:creationId xmlns="" xmlns:p14="http://schemas.microsoft.com/office/powerpoint/2010/main" val="241868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C7753E-651E-46B1-A476-A501F5B6E004}" type="datetime1">
              <a:rPr lang="en-US" altLang="zh-CN"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F7EDA-BE68-440D-95F1-F2948DD28820}" type="slidenum">
              <a:rPr lang="en-US" smtClean="0"/>
              <a:pPr/>
              <a:t>‹#›</a:t>
            </a:fld>
            <a:endParaRPr lang="en-US"/>
          </a:p>
        </p:txBody>
      </p:sp>
    </p:spTree>
    <p:extLst>
      <p:ext uri="{BB962C8B-B14F-4D97-AF65-F5344CB8AC3E}">
        <p14:creationId xmlns="" xmlns:p14="http://schemas.microsoft.com/office/powerpoint/2010/main" val="2402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EE625B-F279-49C7-B876-43EDACAAD52A}" type="datetime1">
              <a:rPr lang="en-US" altLang="zh-CN" smtClean="0"/>
              <a:pPr/>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2F7EDA-BE68-440D-95F1-F2948DD28820}" type="slidenum">
              <a:rPr lang="en-US" smtClean="0"/>
              <a:pPr/>
              <a:t>‹#›</a:t>
            </a:fld>
            <a:endParaRPr lang="en-US"/>
          </a:p>
        </p:txBody>
      </p:sp>
    </p:spTree>
    <p:extLst>
      <p:ext uri="{BB962C8B-B14F-4D97-AF65-F5344CB8AC3E}">
        <p14:creationId xmlns="" xmlns:p14="http://schemas.microsoft.com/office/powerpoint/2010/main" val="183551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F08E28-A07B-44A4-BA82-C47B577296F0}" type="datetime1">
              <a:rPr lang="en-US" altLang="zh-CN" smtClean="0"/>
              <a:pPr/>
              <a:t>9/2/2019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2F7EDA-BE68-440D-95F1-F2948DD28820}" type="slidenum">
              <a:rPr lang="en-US" smtClean="0"/>
              <a:pPr/>
              <a:t>‹#›</a:t>
            </a:fld>
            <a:endParaRPr lang="en-US"/>
          </a:p>
        </p:txBody>
      </p:sp>
    </p:spTree>
    <p:extLst>
      <p:ext uri="{BB962C8B-B14F-4D97-AF65-F5344CB8AC3E}">
        <p14:creationId xmlns="" xmlns:p14="http://schemas.microsoft.com/office/powerpoint/2010/main" val="2375083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6E48FA-DE48-4E81-A339-401C2E79ACD2}" type="datetime1">
              <a:rPr lang="en-US" altLang="zh-CN" smtClean="0"/>
              <a:pPr/>
              <a:t>9/2/2019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2F7EDA-BE68-440D-95F1-F2948DD28820}" type="slidenum">
              <a:rPr lang="en-US" smtClean="0"/>
              <a:pPr/>
              <a:t>‹#›</a:t>
            </a:fld>
            <a:endParaRPr lang="en-US"/>
          </a:p>
        </p:txBody>
      </p:sp>
    </p:spTree>
    <p:extLst>
      <p:ext uri="{BB962C8B-B14F-4D97-AF65-F5344CB8AC3E}">
        <p14:creationId xmlns="" xmlns:p14="http://schemas.microsoft.com/office/powerpoint/2010/main" val="3135896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05B144-E7CC-43A8-BC7D-F82B8484784F}" type="datetime1">
              <a:rPr lang="en-US" altLang="zh-CN" smtClean="0"/>
              <a:pPr/>
              <a:t>9/2/2019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2F7EDA-BE68-440D-95F1-F2948DD28820}" type="slidenum">
              <a:rPr lang="en-US" smtClean="0"/>
              <a:pPr/>
              <a:t>‹#›</a:t>
            </a:fld>
            <a:endParaRPr lang="en-US"/>
          </a:p>
        </p:txBody>
      </p:sp>
    </p:spTree>
    <p:extLst>
      <p:ext uri="{BB962C8B-B14F-4D97-AF65-F5344CB8AC3E}">
        <p14:creationId xmlns="" xmlns:p14="http://schemas.microsoft.com/office/powerpoint/2010/main" val="62646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99259D-4C10-4C5C-BBEF-87E73294F8D1}" type="datetime1">
              <a:rPr lang="en-US" altLang="zh-CN" smtClean="0"/>
              <a:pPr/>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2F7EDA-BE68-440D-95F1-F2948DD28820}" type="slidenum">
              <a:rPr lang="en-US" smtClean="0"/>
              <a:pPr/>
              <a:t>‹#›</a:t>
            </a:fld>
            <a:endParaRPr lang="en-US"/>
          </a:p>
        </p:txBody>
      </p:sp>
    </p:spTree>
    <p:extLst>
      <p:ext uri="{BB962C8B-B14F-4D97-AF65-F5344CB8AC3E}">
        <p14:creationId xmlns="" xmlns:p14="http://schemas.microsoft.com/office/powerpoint/2010/main" val="122852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98FAA-D817-40CB-A676-E976961ACE60}" type="datetime1">
              <a:rPr lang="en-US" altLang="zh-CN" smtClean="0"/>
              <a:pPr/>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2F7EDA-BE68-440D-95F1-F2948DD28820}" type="slidenum">
              <a:rPr lang="en-US" smtClean="0"/>
              <a:pPr/>
              <a:t>‹#›</a:t>
            </a:fld>
            <a:endParaRPr lang="en-US"/>
          </a:p>
        </p:txBody>
      </p:sp>
    </p:spTree>
    <p:extLst>
      <p:ext uri="{BB962C8B-B14F-4D97-AF65-F5344CB8AC3E}">
        <p14:creationId xmlns="" xmlns:p14="http://schemas.microsoft.com/office/powerpoint/2010/main" val="1185167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98CA99-FDAD-4020-935A-A3951FFB5F54}" type="datetime1">
              <a:rPr lang="en-US" altLang="zh-CN" smtClean="0"/>
              <a:pPr/>
              <a:t>9/2/2019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2F7EDA-BE68-440D-95F1-F2948DD28820}" type="slidenum">
              <a:rPr lang="en-US" smtClean="0"/>
              <a:pPr/>
              <a:t>‹#›</a:t>
            </a:fld>
            <a:endParaRPr lang="en-US"/>
          </a:p>
        </p:txBody>
      </p:sp>
    </p:spTree>
    <p:extLst>
      <p:ext uri="{BB962C8B-B14F-4D97-AF65-F5344CB8AC3E}">
        <p14:creationId xmlns="" xmlns:p14="http://schemas.microsoft.com/office/powerpoint/2010/main" val="56100689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ideo" Target="https://www.youtube.com/embed/W2CAghUiofY" TargetMode="Externa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 - Reinforcement Learning</a:t>
            </a:r>
            <a:endParaRPr lang="en-US" dirty="0"/>
          </a:p>
        </p:txBody>
      </p:sp>
      <p:sp>
        <p:nvSpPr>
          <p:cNvPr id="3" name="Subtitle 2"/>
          <p:cNvSpPr>
            <a:spLocks noGrp="1"/>
          </p:cNvSpPr>
          <p:nvPr>
            <p:ph type="subTitle" idx="1"/>
          </p:nvPr>
        </p:nvSpPr>
        <p:spPr>
          <a:xfrm>
            <a:off x="1524000" y="4282974"/>
            <a:ext cx="9144000" cy="1655762"/>
          </a:xfrm>
        </p:spPr>
        <p:txBody>
          <a:bodyPr>
            <a:normAutofit/>
          </a:bodyPr>
          <a:lstStyle/>
          <a:p>
            <a:pPr algn="ctr"/>
            <a:r>
              <a:rPr lang="en-US" sz="3200" dirty="0" smtClean="0"/>
              <a:t>Frank Wei</a:t>
            </a:r>
          </a:p>
          <a:p>
            <a:pPr algn="ctr"/>
            <a:r>
              <a:rPr lang="en-US" sz="3200" dirty="0" smtClean="0"/>
              <a:t>fweital@gmail.com</a:t>
            </a:r>
            <a:endParaRPr lang="en-US" sz="3200" dirty="0"/>
          </a:p>
        </p:txBody>
      </p:sp>
      <p:sp>
        <p:nvSpPr>
          <p:cNvPr id="4" name="灯片编号占位符 3"/>
          <p:cNvSpPr>
            <a:spLocks noGrp="1"/>
          </p:cNvSpPr>
          <p:nvPr>
            <p:ph type="sldNum" sz="quarter" idx="12"/>
          </p:nvPr>
        </p:nvSpPr>
        <p:spPr/>
        <p:txBody>
          <a:bodyPr/>
          <a:lstStyle/>
          <a:p>
            <a:fld id="{1C2F7EDA-BE68-440D-95F1-F2948DD28820}" type="slidenum">
              <a:rPr lang="en-US" smtClean="0"/>
              <a:pPr/>
              <a:t>1</a:t>
            </a:fld>
            <a:endParaRPr lang="en-US"/>
          </a:p>
        </p:txBody>
      </p:sp>
    </p:spTree>
    <p:extLst>
      <p:ext uri="{BB962C8B-B14F-4D97-AF65-F5344CB8AC3E}">
        <p14:creationId xmlns="" xmlns:p14="http://schemas.microsoft.com/office/powerpoint/2010/main" val="3640851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fontScale="90000"/>
          </a:bodyPr>
          <a:lstStyle/>
          <a:p>
            <a:r>
              <a:rPr lang="en-US" dirty="0"/>
              <a:t>Introduction to Reinforcement </a:t>
            </a:r>
            <a:r>
              <a:rPr lang="en-US" dirty="0" smtClean="0"/>
              <a:t>Learning -</a:t>
            </a:r>
            <a:br>
              <a:rPr lang="en-US" dirty="0" smtClean="0"/>
            </a:br>
            <a:r>
              <a:rPr lang="en-US" dirty="0" smtClean="0"/>
              <a:t>Reinforcement Learning</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677334" y="2160589"/>
            <a:ext cx="3847369" cy="3880773"/>
          </a:xfrm>
        </p:spPr>
        <p:txBody>
          <a:bodyPr>
            <a:normAutofit/>
          </a:bodyPr>
          <a:lstStyle/>
          <a:p>
            <a:pPr>
              <a:buNone/>
            </a:pPr>
            <a:r>
              <a:rPr lang="en-US" sz="3200" dirty="0" smtClean="0"/>
              <a:t>Goal:</a:t>
            </a:r>
          </a:p>
          <a:p>
            <a:pPr>
              <a:buNone/>
            </a:pPr>
            <a:endParaRPr lang="en-US" sz="3200" dirty="0" smtClean="0"/>
          </a:p>
          <a:p>
            <a:pPr>
              <a:buNone/>
            </a:pPr>
            <a:r>
              <a:rPr lang="en-US" altLang="zh-CN" sz="3200" dirty="0" smtClean="0"/>
              <a:t>Learn how to take actions in order to maximize reward</a:t>
            </a:r>
            <a:endParaRPr lang="en-US" sz="3200" dirty="0"/>
          </a:p>
        </p:txBody>
      </p:sp>
      <p:pic>
        <p:nvPicPr>
          <p:cNvPr id="4098" name="Picture 2"/>
          <p:cNvPicPr>
            <a:picLocks noChangeAspect="1" noChangeArrowheads="1"/>
          </p:cNvPicPr>
          <p:nvPr/>
        </p:nvPicPr>
        <p:blipFill>
          <a:blip r:embed="rId3" cstate="print"/>
          <a:srcRect/>
          <a:stretch>
            <a:fillRect/>
          </a:stretch>
        </p:blipFill>
        <p:spPr bwMode="auto">
          <a:xfrm>
            <a:off x="4458322" y="1560786"/>
            <a:ext cx="4654147" cy="459153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1C2F7EDA-BE68-440D-95F1-F2948DD28820}" type="slidenum">
              <a:rPr lang="en-US" smtClean="0"/>
              <a:pPr/>
              <a:t>10</a:t>
            </a:fld>
            <a:endParaRPr lang="en-US"/>
          </a:p>
        </p:txBody>
      </p:sp>
    </p:spTree>
    <p:extLst>
      <p:ext uri="{BB962C8B-B14F-4D97-AF65-F5344CB8AC3E}">
        <p14:creationId xmlns="" xmlns:p14="http://schemas.microsoft.com/office/powerpoint/2010/main" val="401917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ltLang="zh-CN" dirty="0" smtClean="0"/>
              <a:t>Introduction to Reinforcement Learning</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677334" y="977463"/>
                <a:ext cx="8596668" cy="5063900"/>
              </a:xfrm>
            </p:spPr>
            <p:txBody>
              <a:bodyPr>
                <a:noAutofit/>
              </a:bodyPr>
              <a:lstStyle/>
              <a:p>
                <a:r>
                  <a:rPr lang="en-US" altLang="zh-CN" sz="2200" dirty="0" smtClean="0"/>
                  <a:t>Action (</a:t>
                </a:r>
                <a:r>
                  <a:rPr lang="en-US" altLang="zh-CN" sz="2200" i="1" dirty="0" smtClean="0"/>
                  <a:t>A</a:t>
                </a:r>
                <a:r>
                  <a:rPr lang="en-US" altLang="zh-CN" sz="2200" dirty="0" smtClean="0"/>
                  <a:t>): All the possible moves that the agent can take</a:t>
                </a:r>
              </a:p>
              <a:p>
                <a:r>
                  <a:rPr lang="en-US" altLang="zh-CN" sz="2200" dirty="0" smtClean="0"/>
                  <a:t>State (</a:t>
                </a:r>
                <a:r>
                  <a:rPr lang="en-US" altLang="zh-CN" sz="2200" i="1" dirty="0" smtClean="0"/>
                  <a:t>S</a:t>
                </a:r>
                <a:r>
                  <a:rPr lang="en-US" altLang="zh-CN" sz="2200" dirty="0" smtClean="0"/>
                  <a:t>): Current situation returned by the environment.</a:t>
                </a:r>
              </a:p>
              <a:p>
                <a:r>
                  <a:rPr lang="en-US" altLang="zh-CN" sz="2200" dirty="0" smtClean="0"/>
                  <a:t>Reward (</a:t>
                </a:r>
                <a:r>
                  <a:rPr lang="en-US" altLang="zh-CN" sz="2200" i="1" dirty="0" smtClean="0"/>
                  <a:t>R</a:t>
                </a:r>
                <a:r>
                  <a:rPr lang="en-US" altLang="zh-CN" sz="2200" dirty="0" smtClean="0"/>
                  <a:t>): An immediate return send back from the environment to evaluate the last action.</a:t>
                </a:r>
              </a:p>
              <a:p>
                <a:r>
                  <a:rPr lang="en-US" altLang="zh-CN" sz="2200" dirty="0" smtClean="0"/>
                  <a:t>Policy </a:t>
                </a:r>
                <a:r>
                  <a:rPr lang="en-US" altLang="zh-CN" sz="2200" dirty="0" smtClean="0"/>
                  <a:t>(</a:t>
                </a:r>
                <a14:m>
                  <m:oMath xmlns:m="http://schemas.openxmlformats.org/officeDocument/2006/math">
                    <m:r>
                      <a:rPr lang="zh-CN" altLang="en-US" sz="2200" i="1" smtClean="0">
                        <a:latin typeface="Cambria Math" panose="02040503050406030204" pitchFamily="18" charset="0"/>
                      </a:rPr>
                      <m:t>𝜋</m:t>
                    </m:r>
                  </m:oMath>
                </a14:m>
                <a:r>
                  <a:rPr lang="el-GR" altLang="zh-CN" sz="2200" dirty="0" smtClean="0"/>
                  <a:t>): </a:t>
                </a:r>
                <a:r>
                  <a:rPr lang="en-US" altLang="zh-CN" sz="2200" dirty="0" smtClean="0"/>
                  <a:t>The strategy that the agent employs to determine next action based on the current state.</a:t>
                </a:r>
              </a:p>
              <a:p>
                <a:r>
                  <a:rPr lang="en-US" altLang="zh-CN" sz="2200" dirty="0" smtClean="0"/>
                  <a:t>Value (</a:t>
                </a:r>
                <a:r>
                  <a:rPr lang="en-US" altLang="zh-CN" sz="2200" i="1" dirty="0" smtClean="0"/>
                  <a:t>V</a:t>
                </a:r>
                <a:r>
                  <a:rPr lang="en-US" altLang="zh-CN" sz="2200" dirty="0" smtClean="0"/>
                  <a:t>): The expected long-term return with discount, as opposed to the short-term reward R.</a:t>
                </a:r>
                <a:r>
                  <a:rPr lang="en-US" altLang="zh-CN" sz="2200" i="1" dirty="0" smtClean="0"/>
                  <a:t> </a:t>
                </a:r>
                <a14:m>
                  <m:oMath xmlns:m="http://schemas.openxmlformats.org/officeDocument/2006/math">
                    <m:sSub>
                      <m:sSubPr>
                        <m:ctrlPr>
                          <a:rPr lang="en-US" altLang="zh-CN" sz="2200" i="1" smtClean="0">
                            <a:latin typeface="Cambria Math" panose="02040503050406030204" pitchFamily="18" charset="0"/>
                          </a:rPr>
                        </m:ctrlPr>
                      </m:sSubPr>
                      <m:e>
                        <m:r>
                          <a:rPr lang="en-US" altLang="zh-CN" sz="2200" b="0" i="1" smtClean="0">
                            <a:latin typeface="Cambria Math" panose="02040503050406030204" pitchFamily="18" charset="0"/>
                          </a:rPr>
                          <m:t>𝑉</m:t>
                        </m:r>
                      </m:e>
                      <m:sub>
                        <m:r>
                          <a:rPr lang="zh-CN" altLang="en-US" sz="2200" i="1">
                            <a:latin typeface="Cambria Math" panose="02040503050406030204" pitchFamily="18" charset="0"/>
                          </a:rPr>
                          <m:t>𝜋</m:t>
                        </m:r>
                      </m:sub>
                    </m:sSub>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𝑆</m:t>
                    </m:r>
                    <m:r>
                      <a:rPr lang="en-US" altLang="zh-CN" sz="2200" b="0" i="1" smtClean="0">
                        <a:latin typeface="Cambria Math" panose="02040503050406030204" pitchFamily="18" charset="0"/>
                      </a:rPr>
                      <m:t>)</m:t>
                    </m:r>
                  </m:oMath>
                </a14:m>
                <a:r>
                  <a:rPr lang="en-US" altLang="zh-CN" sz="2200" dirty="0" smtClean="0"/>
                  <a:t> is defined as the expected long-term return of the current state sunder policy </a:t>
                </a:r>
                <a:r>
                  <a:rPr lang="el-GR" altLang="zh-CN" sz="2200" dirty="0" smtClean="0"/>
                  <a:t>π.</a:t>
                </a:r>
              </a:p>
              <a:p>
                <a:r>
                  <a:rPr lang="en-US" altLang="zh-CN" sz="2200" dirty="0" smtClean="0"/>
                  <a:t>Q-value or action-value (</a:t>
                </a:r>
                <a:r>
                  <a:rPr lang="en-US" altLang="zh-CN" sz="2200" i="1" dirty="0" smtClean="0"/>
                  <a:t>Q</a:t>
                </a:r>
                <a:r>
                  <a:rPr lang="en-US" altLang="zh-CN" sz="2200" dirty="0" smtClean="0"/>
                  <a:t>): </a:t>
                </a:r>
                <a:r>
                  <a:rPr lang="en-US" altLang="zh-CN" sz="2200" i="1" dirty="0" smtClean="0"/>
                  <a:t>Q</a:t>
                </a:r>
                <a:r>
                  <a:rPr lang="en-US" altLang="zh-CN" sz="2200" dirty="0" smtClean="0"/>
                  <a:t>-value is similar to Value, except that it takes an extra parameter, the current action </a:t>
                </a:r>
                <a:r>
                  <a:rPr lang="en-US" altLang="zh-CN" sz="2200" i="1" dirty="0" smtClean="0"/>
                  <a:t>A</a:t>
                </a:r>
                <a:r>
                  <a:rPr lang="en-US" altLang="zh-CN" sz="2200" dirty="0" smtClean="0"/>
                  <a:t>.</a:t>
                </a:r>
                <a:r>
                  <a:rPr lang="en-US" altLang="zh-CN" sz="2200" dirty="0" smtClean="0"/>
                  <a:t> </a:t>
                </a:r>
                <a14:m>
                  <m:oMath xmlns:m="http://schemas.openxmlformats.org/officeDocument/2006/math">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𝑄</m:t>
                        </m:r>
                      </m:e>
                      <m:sub>
                        <m:r>
                          <a:rPr lang="zh-CN" altLang="en-US" sz="2200" i="1">
                            <a:latin typeface="Cambria Math" panose="02040503050406030204" pitchFamily="18" charset="0"/>
                          </a:rPr>
                          <m:t>𝜋</m:t>
                        </m:r>
                      </m:sub>
                    </m:sSub>
                    <m:r>
                      <a:rPr lang="en-US" altLang="zh-CN" sz="2200" i="1">
                        <a:latin typeface="Cambria Math" panose="02040503050406030204" pitchFamily="18" charset="0"/>
                      </a:rPr>
                      <m:t>(</m:t>
                    </m:r>
                    <m:r>
                      <a:rPr lang="en-US" altLang="zh-CN" sz="2200" i="1">
                        <a:latin typeface="Cambria Math" panose="02040503050406030204" pitchFamily="18" charset="0"/>
                      </a:rPr>
                      <m:t>𝑆</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𝐴</m:t>
                    </m:r>
                    <m:r>
                      <a:rPr lang="en-US" altLang="zh-CN" sz="2200" i="1">
                        <a:latin typeface="Cambria Math" panose="02040503050406030204" pitchFamily="18" charset="0"/>
                      </a:rPr>
                      <m:t>)</m:t>
                    </m:r>
                  </m:oMath>
                </a14:m>
                <a:r>
                  <a:rPr lang="en-US" altLang="zh-CN" sz="2200" i="1" dirty="0" smtClean="0"/>
                  <a:t> </a:t>
                </a:r>
                <a:r>
                  <a:rPr lang="en-US" altLang="zh-CN" sz="2200" dirty="0" smtClean="0"/>
                  <a:t>refers </a:t>
                </a:r>
                <a:r>
                  <a:rPr lang="en-US" altLang="zh-CN" sz="2200" dirty="0" smtClean="0"/>
                  <a:t>to the long-term return of the current state </a:t>
                </a:r>
                <a:r>
                  <a:rPr lang="en-US" altLang="zh-CN" sz="2200" i="1" dirty="0" smtClean="0"/>
                  <a:t>S</a:t>
                </a:r>
                <a:r>
                  <a:rPr lang="en-US" altLang="zh-CN" sz="2200" dirty="0" smtClean="0"/>
                  <a:t>, </a:t>
                </a:r>
                <a:r>
                  <a:rPr lang="en-US" altLang="zh-CN" sz="2200" dirty="0" smtClean="0"/>
                  <a:t>taking action </a:t>
                </a:r>
                <a:r>
                  <a:rPr lang="en-US" altLang="zh-CN" sz="2200" i="1" dirty="0" smtClean="0"/>
                  <a:t>A</a:t>
                </a:r>
                <a:r>
                  <a:rPr lang="en-US" altLang="zh-CN" sz="2200" dirty="0" smtClean="0"/>
                  <a:t> under policy</a:t>
                </a:r>
                <a:r>
                  <a:rPr lang="en-US" altLang="zh-CN" sz="2200" dirty="0" smtClean="0"/>
                  <a:t> </a:t>
                </a:r>
                <a14:m>
                  <m:oMath xmlns:m="http://schemas.openxmlformats.org/officeDocument/2006/math">
                    <m:r>
                      <a:rPr lang="zh-CN" altLang="en-US" sz="2200" i="1">
                        <a:latin typeface="Cambria Math" panose="02040503050406030204" pitchFamily="18" charset="0"/>
                      </a:rPr>
                      <m:t>𝜋</m:t>
                    </m:r>
                  </m:oMath>
                </a14:m>
                <a:r>
                  <a:rPr lang="el-GR" altLang="zh-CN" sz="2200"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977463"/>
                <a:ext cx="8596668" cy="5063900"/>
              </a:xfrm>
              <a:blipFill rotWithShape="0">
                <a:blip r:embed="rId3" cstate="print"/>
                <a:stretch>
                  <a:fillRect l="-426" t="-842" r="-142" b="-2888"/>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1C2F7EDA-BE68-440D-95F1-F2948DD28820}" type="slidenum">
              <a:rPr lang="en-US" smtClean="0"/>
              <a:pPr/>
              <a:t>11</a:t>
            </a:fld>
            <a:endParaRPr lang="en-US"/>
          </a:p>
        </p:txBody>
      </p:sp>
    </p:spTree>
    <p:extLst>
      <p:ext uri="{BB962C8B-B14F-4D97-AF65-F5344CB8AC3E}">
        <p14:creationId xmlns="" xmlns:p14="http://schemas.microsoft.com/office/powerpoint/2010/main" val="3060357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fontScale="90000"/>
          </a:bodyPr>
          <a:lstStyle/>
          <a:p>
            <a:r>
              <a:rPr lang="en-US" altLang="zh-CN" dirty="0" smtClean="0"/>
              <a:t>Introduction to Reinforcement Learning-</a:t>
            </a:r>
            <a:br>
              <a:rPr lang="en-US" altLang="zh-CN" dirty="0" smtClean="0"/>
            </a:br>
            <a:r>
              <a:rPr lang="en-US" altLang="zh-CN" dirty="0" smtClean="0"/>
              <a:t>Markov decision process (MDP)</a:t>
            </a:r>
            <a:br>
              <a:rPr lang="en-US" altLang="zh-CN" dirty="0" smtClean="0"/>
            </a:b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677334" y="1277007"/>
                <a:ext cx="8596668" cy="4764355"/>
              </a:xfrm>
            </p:spPr>
            <p:txBody>
              <a:bodyPr>
                <a:noAutofit/>
              </a:bodyPr>
              <a:lstStyle/>
              <a:p>
                <a:r>
                  <a:rPr lang="en-US" altLang="zh-CN" sz="2000" dirty="0" smtClean="0"/>
                  <a:t>Markov property</a:t>
                </a:r>
              </a:p>
              <a:p>
                <a:pPr lvl="1"/>
                <a:r>
                  <a:rPr lang="en-US" altLang="zh-CN" sz="2000" dirty="0" smtClean="0"/>
                  <a:t>The future is independent of the past given present</a:t>
                </a:r>
              </a:p>
              <a:p>
                <a:pPr lvl="1"/>
                <a14:m>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𝑆</m:t>
                        </m:r>
                      </m:e>
                      <m:sub>
                        <m:r>
                          <a:rPr lang="en-US" altLang="zh-CN" sz="2000" b="0" i="1">
                            <a:latin typeface="Cambria Math" panose="02040503050406030204" pitchFamily="18" charset="0"/>
                          </a:rPr>
                          <m:t>𝑡</m:t>
                        </m:r>
                        <m:r>
                          <a:rPr lang="en-US" altLang="zh-CN" sz="2000" b="0" i="1">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oMath>
                </a14:m>
                <a:endParaRPr lang="en-US" altLang="zh-CN" sz="2000" i="1" dirty="0" smtClean="0"/>
              </a:p>
              <a:p>
                <a:r>
                  <a:rPr lang="en-US" altLang="zh-CN" sz="2200" dirty="0" smtClean="0"/>
                  <a:t> </a:t>
                </a:r>
                <a:r>
                  <a:rPr lang="en-US" altLang="zh-CN" sz="2200" dirty="0" smtClean="0"/>
                  <a:t>Markov process</a:t>
                </a:r>
              </a:p>
              <a:p>
                <a:pPr lvl="1"/>
                <a:r>
                  <a:rPr lang="en-US" altLang="zh-CN" sz="2000" dirty="0" smtClean="0"/>
                  <a:t>A memory-less random process, i.e. a sequence of random states </a:t>
                </a:r>
                <a14:m>
                  <m:oMath xmlns:m="http://schemas.openxmlformats.org/officeDocument/2006/math">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𝑆</m:t>
                        </m:r>
                      </m:e>
                      <m:sub>
                        <m:r>
                          <a:rPr lang="en-US" altLang="zh-CN" sz="2000" b="0" i="1">
                            <a:latin typeface="Cambria Math" panose="02040503050406030204" pitchFamily="18" charset="0"/>
                          </a:rPr>
                          <m:t>1</m:t>
                        </m:r>
                      </m:sub>
                    </m:sSub>
                    <m:r>
                      <a:rPr lang="en-US" altLang="zh-CN" sz="2000" b="0" i="0"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𝑆</m:t>
                        </m:r>
                      </m:e>
                      <m:sub>
                        <m:r>
                          <a:rPr lang="en-US" altLang="zh-CN" sz="2000" b="0" i="1" smtClean="0">
                            <a:latin typeface="Cambria Math" panose="02040503050406030204" pitchFamily="18" charset="0"/>
                          </a:rPr>
                          <m:t>2</m:t>
                        </m:r>
                      </m:sub>
                    </m:sSub>
                  </m:oMath>
                </a14:m>
                <a:r>
                  <a:rPr lang="en-US" altLang="zh-CN" sz="2000" dirty="0" smtClean="0"/>
                  <a:t>, </a:t>
                </a:r>
                <a:r>
                  <a:rPr lang="en-US" altLang="zh-CN" sz="2000" dirty="0" smtClean="0"/>
                  <a:t>….. with the </a:t>
                </a:r>
                <a:r>
                  <a:rPr lang="en-US" altLang="zh-CN" sz="2000" i="1" dirty="0" smtClean="0"/>
                  <a:t>Markov</a:t>
                </a:r>
                <a:r>
                  <a:rPr lang="en-US" altLang="zh-CN" sz="2000" dirty="0" smtClean="0"/>
                  <a:t> property</a:t>
                </a:r>
                <a:endParaRPr lang="en-US" altLang="zh-CN" dirty="0" smtClean="0"/>
              </a:p>
              <a:p>
                <a:pPr lvl="1"/>
                <a:r>
                  <a:rPr lang="en-US" altLang="zh-CN" sz="2000" dirty="0" smtClean="0"/>
                  <a:t>Can be presented as a tuple </a:t>
                </a:r>
                <a:r>
                  <a:rPr lang="en-US" altLang="zh-CN" sz="2000" dirty="0" smtClean="0"/>
                  <a:t>&lt;</a:t>
                </a:r>
                <a:r>
                  <a:rPr lang="en-US" altLang="zh-CN" sz="2000" i="1" dirty="0" smtClean="0"/>
                  <a:t>S</a:t>
                </a:r>
                <a:r>
                  <a:rPr lang="en-US" altLang="zh-CN" sz="2000" dirty="0" smtClean="0"/>
                  <a:t>(state</a:t>
                </a:r>
                <a:r>
                  <a:rPr lang="en-US" altLang="zh-CN" sz="2000" dirty="0" smtClean="0"/>
                  <a:t>), </a:t>
                </a:r>
                <a:r>
                  <a:rPr lang="en-US" altLang="zh-CN" sz="2000" i="1" dirty="0" smtClean="0"/>
                  <a:t>P</a:t>
                </a:r>
                <a:r>
                  <a:rPr lang="en-US" altLang="zh-CN" sz="2000" dirty="0" smtClean="0"/>
                  <a:t> (probability)&gt;</a:t>
                </a:r>
              </a:p>
              <a:p>
                <a:pPr lvl="1"/>
                <a:r>
                  <a:rPr lang="en-US" altLang="zh-CN" sz="2000" dirty="0" smtClean="0"/>
                  <a:t>For a Markov state </a:t>
                </a:r>
                <a:r>
                  <a:rPr lang="en-US" altLang="zh-CN" sz="2000" i="1" dirty="0" smtClean="0"/>
                  <a:t>S</a:t>
                </a:r>
                <a:r>
                  <a:rPr lang="en-US" altLang="zh-CN" sz="2000" dirty="0" smtClean="0"/>
                  <a:t> and successor state </a:t>
                </a:r>
                <a:r>
                  <a:rPr lang="en-US" altLang="zh-CN" sz="2000" i="1" dirty="0" smtClean="0"/>
                  <a:t>S′</a:t>
                </a:r>
                <a:r>
                  <a:rPr lang="en-US" altLang="zh-CN" sz="2000" dirty="0" smtClean="0"/>
                  <a:t>, the state transition probability function is defined </a:t>
                </a:r>
                <a:r>
                  <a:rPr lang="en-US" altLang="zh-CN" sz="2000" dirty="0" smtClean="0"/>
                  <a:t>by</a:t>
                </a:r>
              </a:p>
              <a:p>
                <a:pPr marL="457200" lvl="1" indent="0" algn="ctr">
                  <a:buNone/>
                </a:pP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𝑃</m:t>
                        </m:r>
                      </m:e>
                      <m:sub>
                        <m:r>
                          <a:rPr lang="en-US" altLang="zh-CN" sz="1800" b="0" i="1" smtClean="0">
                            <a:latin typeface="Cambria Math" panose="02040503050406030204" pitchFamily="18" charset="0"/>
                          </a:rPr>
                          <m:t>𝑠</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𝑠</m:t>
                            </m:r>
                          </m:e>
                          <m:sup>
                            <m:r>
                              <a:rPr lang="en-US" altLang="zh-CN" sz="1800" b="0" i="1" smtClean="0">
                                <a:latin typeface="Cambria Math" panose="02040503050406030204" pitchFamily="18" charset="0"/>
                              </a:rPr>
                              <m:t>′</m:t>
                            </m:r>
                          </m:sup>
                        </m:sSup>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𝑃</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𝑆</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𝑠</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𝑆</m:t>
                        </m:r>
                      </m:e>
                      <m:sub>
                        <m:r>
                          <a:rPr lang="en-US" altLang="zh-CN" sz="1800" b="0" i="1" smtClean="0">
                            <a:latin typeface="Cambria Math" panose="02040503050406030204" pitchFamily="18" charset="0"/>
                          </a:rPr>
                          <m:t>𝑡</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oMath>
                </a14:m>
                <a:r>
                  <a:rPr lang="en-US" altLang="zh-CN" sz="1800" dirty="0" smtClean="0"/>
                  <a:t> </a:t>
                </a:r>
                <a:endParaRPr lang="en-US" altLang="zh-CN" sz="1800" dirty="0" smtClean="0"/>
              </a:p>
              <a:p>
                <a:pPr lvl="1"/>
                <a:endParaRPr lang="en-US" altLang="zh-CN" sz="2000" dirty="0" smtClean="0"/>
              </a:p>
              <a:p>
                <a:pPr lvl="1"/>
                <a:endParaRPr lang="en-US" altLang="zh-CN" sz="2000" dirty="0" smtClean="0"/>
              </a:p>
              <a:p>
                <a:endParaRPr lang="en-US" altLang="zh-CN" sz="2000" dirty="0" smtClean="0"/>
              </a:p>
              <a:p>
                <a:pPr lvl="1"/>
                <a:endParaRPr lang="el-GR" altLang="zh-CN" sz="20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277007"/>
                <a:ext cx="8596668" cy="4764355"/>
              </a:xfrm>
              <a:blipFill rotWithShape="0">
                <a:blip r:embed="rId3" cstate="print"/>
                <a:stretch>
                  <a:fillRect l="-426" t="-767"/>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1C2F7EDA-BE68-440D-95F1-F2948DD28820}" type="slidenum">
              <a:rPr lang="en-US" smtClean="0"/>
              <a:pPr/>
              <a:t>12</a:t>
            </a:fld>
            <a:endParaRPr lang="en-US"/>
          </a:p>
        </p:txBody>
      </p:sp>
    </p:spTree>
    <p:extLst>
      <p:ext uri="{BB962C8B-B14F-4D97-AF65-F5344CB8AC3E}">
        <p14:creationId xmlns="" xmlns:p14="http://schemas.microsoft.com/office/powerpoint/2010/main" val="3060357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fontScale="90000"/>
          </a:bodyPr>
          <a:lstStyle/>
          <a:p>
            <a:r>
              <a:rPr lang="en-US" altLang="zh-CN" dirty="0" smtClean="0"/>
              <a:t>Introduction to Reinforcement Learning-</a:t>
            </a:r>
            <a:br>
              <a:rPr lang="en-US" altLang="zh-CN" dirty="0" smtClean="0"/>
            </a:br>
            <a:r>
              <a:rPr lang="en-US" altLang="zh-CN" dirty="0" smtClean="0"/>
              <a:t>Markov decision process (MDP)</a:t>
            </a:r>
            <a:br>
              <a:rPr lang="en-US" altLang="zh-CN" dirty="0" smtClean="0"/>
            </a:br>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066799" y="1193000"/>
            <a:ext cx="7099739" cy="5444283"/>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1C2F7EDA-BE68-440D-95F1-F2948DD28820}" type="slidenum">
              <a:rPr lang="en-US" smtClean="0"/>
              <a:pPr/>
              <a:t>13</a:t>
            </a:fld>
            <a:endParaRPr lang="en-US"/>
          </a:p>
        </p:txBody>
      </p:sp>
    </p:spTree>
    <p:extLst>
      <p:ext uri="{BB962C8B-B14F-4D97-AF65-F5344CB8AC3E}">
        <p14:creationId xmlns="" xmlns:p14="http://schemas.microsoft.com/office/powerpoint/2010/main" val="3060357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fontScale="90000"/>
          </a:bodyPr>
          <a:lstStyle/>
          <a:p>
            <a:r>
              <a:rPr lang="en-US" altLang="zh-CN" dirty="0" smtClean="0"/>
              <a:t>Introduction to Reinforcement Learning</a:t>
            </a:r>
            <a:br>
              <a:rPr lang="en-US" altLang="zh-CN" dirty="0" smtClean="0"/>
            </a:br>
            <a:r>
              <a:rPr lang="en-US" altLang="zh-CN" dirty="0" smtClean="0"/>
              <a:t>Markov decision process (MDP)</a:t>
            </a:r>
            <a:br>
              <a:rPr lang="en-US" altLang="zh-CN" dirty="0" smtClean="0"/>
            </a:b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677334" y="1403131"/>
                <a:ext cx="8596668" cy="5454869"/>
              </a:xfrm>
            </p:spPr>
            <p:txBody>
              <a:bodyPr/>
              <a:lstStyle/>
              <a:p>
                <a:r>
                  <a:rPr lang="en-US" altLang="zh-CN" sz="2000" dirty="0" smtClean="0"/>
                  <a:t>Markov Reward Process</a:t>
                </a:r>
                <a:r>
                  <a:rPr lang="en-US" altLang="zh-CN" dirty="0" smtClean="0"/>
                  <a:t> (MRP)</a:t>
                </a:r>
              </a:p>
              <a:p>
                <a:pPr lvl="1"/>
                <a:r>
                  <a:rPr lang="en-US" altLang="zh-CN" sz="2000" dirty="0" smtClean="0"/>
                  <a:t>A Markov Process with values (rewards)</a:t>
                </a:r>
              </a:p>
              <a:p>
                <a:pPr lvl="1"/>
                <a:r>
                  <a:rPr lang="en-US" altLang="zh-CN" sz="2000" dirty="0" smtClean="0"/>
                  <a:t>Can be presented as a </a:t>
                </a:r>
                <a:r>
                  <a:rPr lang="en-US" altLang="zh-CN" sz="2000" dirty="0" err="1" smtClean="0"/>
                  <a:t>tuple</a:t>
                </a:r>
                <a:r>
                  <a:rPr lang="en-US" altLang="zh-CN" sz="2000" dirty="0" smtClean="0"/>
                  <a:t> &lt;</a:t>
                </a:r>
                <a:r>
                  <a:rPr lang="en-US" altLang="zh-CN" sz="2000" i="1" dirty="0" smtClean="0"/>
                  <a:t>S</a:t>
                </a:r>
                <a:r>
                  <a:rPr lang="en-US" altLang="zh-CN" sz="2000" dirty="0" smtClean="0"/>
                  <a:t> (state), </a:t>
                </a:r>
                <a:r>
                  <a:rPr lang="en-US" altLang="zh-CN" sz="2000" i="1" dirty="0" smtClean="0"/>
                  <a:t>P </a:t>
                </a:r>
                <a:r>
                  <a:rPr lang="en-US" altLang="zh-CN" sz="2000" dirty="0" smtClean="0"/>
                  <a:t>(probability), </a:t>
                </a:r>
                <a:r>
                  <a:rPr lang="en-US" altLang="zh-CN" sz="2000" i="1" dirty="0" smtClean="0"/>
                  <a:t>R</a:t>
                </a:r>
                <a:r>
                  <a:rPr lang="en-US" altLang="zh-CN" sz="2000" dirty="0" smtClean="0"/>
                  <a:t> (reward), </a:t>
                </a:r>
                <a:r>
                  <a:rPr lang="el-GR" altLang="zh-CN" sz="2000" dirty="0" smtClean="0"/>
                  <a:t>γ</a:t>
                </a:r>
                <a:r>
                  <a:rPr lang="en-US" altLang="zh-CN" sz="2000" dirty="0" smtClean="0"/>
                  <a:t> (discount)&gt;</a:t>
                </a:r>
              </a:p>
              <a:p>
                <a:pPr lvl="2"/>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𝑠</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𝐸</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i="1">
                            <a:latin typeface="Cambria Math" panose="02040503050406030204" pitchFamily="18" charset="0"/>
                          </a:rPr>
                          <m:t>𝑡</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𝑆</m:t>
                    </m:r>
                    <m:r>
                      <a:rPr lang="en-US" altLang="zh-CN" sz="2000" i="1">
                        <a:latin typeface="Cambria Math" panose="02040503050406030204" pitchFamily="18" charset="0"/>
                      </a:rPr>
                      <m:t>]</m:t>
                    </m:r>
                  </m:oMath>
                </a14:m>
                <a:endParaRPr lang="en-US" altLang="zh-CN" sz="2000" i="1" dirty="0"/>
              </a:p>
              <a:p>
                <a:pPr lvl="2"/>
                <a:endParaRPr lang="en-US" altLang="zh-CN" sz="2000" dirty="0" smtClean="0"/>
              </a:p>
              <a:p>
                <a:pPr lvl="2"/>
                <a:r>
                  <a:rPr lang="en-US" altLang="zh-CN" sz="2000" dirty="0" smtClean="0"/>
                  <a:t>Return</a:t>
                </a:r>
                <a:r>
                  <a:rPr lang="en-US" altLang="zh-CN" sz="2000" i="1" dirty="0" smtClean="0"/>
                  <a:t> </a:t>
                </a:r>
                <a:r>
                  <a:rPr lang="en-US" altLang="zh-CN" sz="2000" i="1" dirty="0" smtClean="0"/>
                  <a:t>G</a:t>
                </a:r>
                <a:r>
                  <a:rPr lang="en-US" altLang="zh-CN" sz="1200" i="1" dirty="0" smtClean="0"/>
                  <a:t>t</a:t>
                </a:r>
              </a:p>
              <a:p>
                <a:pPr marL="914400" lvl="2" indent="0">
                  <a:buNone/>
                </a:pPr>
                <a:r>
                  <a:rPr lang="en-US" altLang="zh-CN" sz="1800" b="0" dirty="0" smtClean="0"/>
                  <a:t>	</a:t>
                </a:r>
                <a14:m>
                  <m:oMath xmlns:m="http://schemas.openxmlformats.org/officeDocument/2006/math">
                    <m:sSub>
                      <m:sSubPr>
                        <m:ctrlPr>
                          <a:rPr lang="en-US" altLang="zh-CN" sz="1800" b="0" i="0" smtClean="0">
                            <a:latin typeface="Cambria Math" panose="02040503050406030204" pitchFamily="18" charset="0"/>
                          </a:rPr>
                        </m:ctrlPr>
                      </m:sSubPr>
                      <m:e>
                        <m:r>
                          <m:rPr>
                            <m:sty m:val="p"/>
                          </m:rPr>
                          <a:rPr lang="en-US" altLang="zh-CN" sz="1800" b="0" i="0" smtClean="0">
                            <a:latin typeface="Cambria Math" panose="02040503050406030204" pitchFamily="18" charset="0"/>
                          </a:rPr>
                          <m:t>G</m:t>
                        </m:r>
                      </m:e>
                      <m:sub>
                        <m:r>
                          <m:rPr>
                            <m:sty m:val="p"/>
                          </m:rPr>
                          <a:rPr lang="en-US" altLang="zh-CN" sz="1800" b="0" i="0" smtClean="0">
                            <a:latin typeface="Cambria Math" panose="02040503050406030204" pitchFamily="18" charset="0"/>
                          </a:rPr>
                          <m:t>t</m:t>
                        </m:r>
                      </m:sub>
                    </m:sSub>
                    <m:r>
                      <a:rPr lang="en-US" altLang="zh-CN" sz="1800" i="1">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𝑅</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r>
                      <a:rPr lang="zh-CN" altLang="en-US" sz="1800" i="1">
                        <a:latin typeface="Cambria Math" panose="02040503050406030204" pitchFamily="18" charset="0"/>
                      </a:rPr>
                      <m:t>𝛾</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𝑅</m:t>
                        </m:r>
                      </m:e>
                      <m:sub>
                        <m:r>
                          <a:rPr lang="en-US" altLang="zh-CN" sz="1800" i="1">
                            <a:latin typeface="Cambria Math" panose="02040503050406030204" pitchFamily="18" charset="0"/>
                          </a:rPr>
                          <m:t>𝑡</m:t>
                        </m:r>
                        <m:r>
                          <a:rPr lang="en-US" altLang="zh-CN" sz="1800" i="1">
                            <a:latin typeface="Cambria Math" panose="02040503050406030204" pitchFamily="18" charset="0"/>
                          </a:rPr>
                          <m:t>+1</m:t>
                        </m:r>
                      </m:sub>
                    </m:sSub>
                  </m:oMath>
                </a14:m>
                <a:r>
                  <a:rPr lang="en-US" altLang="zh-CN" sz="1800" i="1" dirty="0" smtClean="0"/>
                  <a:t>+</a:t>
                </a:r>
                <a14:m>
                  <m:oMath xmlns:m="http://schemas.openxmlformats.org/officeDocument/2006/math">
                    <m:sSub>
                      <m:sSubPr>
                        <m:ctrlPr>
                          <a:rPr lang="en-US" altLang="zh-CN" sz="1800" i="1">
                            <a:latin typeface="Cambria Math" panose="02040503050406030204" pitchFamily="18" charset="0"/>
                          </a:rPr>
                        </m:ctrlPr>
                      </m:sSubPr>
                      <m:e>
                        <m:sSup>
                          <m:sSupPr>
                            <m:ctrlPr>
                              <a:rPr lang="en-US" altLang="zh-CN" sz="1800" b="0" i="1" smtClean="0">
                                <a:latin typeface="Cambria Math" panose="02040503050406030204" pitchFamily="18" charset="0"/>
                              </a:rPr>
                            </m:ctrlPr>
                          </m:sSupPr>
                          <m:e>
                            <m:r>
                              <a:rPr lang="zh-CN" altLang="en-US" sz="1800" i="1">
                                <a:latin typeface="Cambria Math" panose="02040503050406030204" pitchFamily="18" charset="0"/>
                              </a:rPr>
                              <m:t>𝛾</m:t>
                            </m:r>
                          </m:e>
                          <m:sup>
                            <m:r>
                              <a:rPr lang="en-US" altLang="zh-CN" sz="1800" b="0" i="1" smtClean="0">
                                <a:latin typeface="Cambria Math" panose="02040503050406030204" pitchFamily="18" charset="0"/>
                              </a:rPr>
                              <m:t>2</m:t>
                            </m:r>
                          </m:sup>
                        </m:sSup>
                        <m:r>
                          <a:rPr lang="en-US" altLang="zh-CN" sz="1800" i="1">
                            <a:latin typeface="Cambria Math" panose="02040503050406030204" pitchFamily="18" charset="0"/>
                          </a:rPr>
                          <m:t>𝑅</m:t>
                        </m:r>
                      </m:e>
                      <m:sub>
                        <m:r>
                          <a:rPr lang="en-US" altLang="zh-CN" sz="1800" i="1">
                            <a:latin typeface="Cambria Math" panose="02040503050406030204" pitchFamily="18" charset="0"/>
                          </a:rPr>
                          <m:t>𝑡</m:t>
                        </m:r>
                        <m:r>
                          <a:rPr lang="en-US" altLang="zh-CN" sz="1800" i="1">
                            <a:latin typeface="Cambria Math" panose="02040503050406030204" pitchFamily="18" charset="0"/>
                          </a:rPr>
                          <m:t>+1</m:t>
                        </m:r>
                      </m:sub>
                    </m:sSub>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=0</m:t>
                        </m:r>
                      </m:sub>
                      <m:sup>
                        <m:r>
                          <a:rPr lang="en-US" altLang="zh-CN" sz="1800" b="0" i="1" smtClean="0">
                            <a:latin typeface="Cambria Math" panose="02040503050406030204" pitchFamily="18" charset="0"/>
                            <a:ea typeface="Cambria Math" panose="02040503050406030204" pitchFamily="18" charset="0"/>
                          </a:rPr>
                          <m:t>∞</m:t>
                        </m:r>
                      </m:sup>
                      <m:e>
                        <m:sSup>
                          <m:sSupPr>
                            <m:ctrlPr>
                              <a:rPr lang="en-US" altLang="zh-CN" sz="1800" b="0" i="1" smtClean="0">
                                <a:latin typeface="Cambria Math" panose="02040503050406030204" pitchFamily="18" charset="0"/>
                              </a:rPr>
                            </m:ctrlPr>
                          </m:sSupPr>
                          <m:e>
                            <m:r>
                              <a:rPr lang="zh-CN" altLang="en-US" sz="1800" i="1">
                                <a:latin typeface="Cambria Math" panose="02040503050406030204" pitchFamily="18" charset="0"/>
                              </a:rPr>
                              <m:t>𝛾</m:t>
                            </m:r>
                          </m:e>
                          <m:sup>
                            <m:r>
                              <a:rPr lang="en-US" altLang="zh-CN" sz="1800" b="0" i="1" smtClean="0">
                                <a:latin typeface="Cambria Math" panose="02040503050406030204" pitchFamily="18" charset="0"/>
                              </a:rPr>
                              <m:t>𝑘</m:t>
                            </m:r>
                          </m:sup>
                        </m:sSup>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𝑅</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+1</m:t>
                            </m:r>
                          </m:sub>
                        </m:sSub>
                      </m:e>
                    </m:nary>
                  </m:oMath>
                </a14:m>
                <a:endParaRPr lang="en-US" altLang="zh-CN" dirty="0" smtClean="0"/>
              </a:p>
              <a:p>
                <a:pPr lvl="2"/>
                <a:r>
                  <a:rPr lang="en-US" altLang="zh-CN" sz="2000" dirty="0" smtClean="0"/>
                  <a:t>state-value function: the expected return starting from state </a:t>
                </a:r>
                <a:r>
                  <a:rPr lang="en-US" altLang="zh-CN" sz="2000" b="1" i="1" dirty="0" smtClean="0"/>
                  <a:t>s</a:t>
                </a:r>
              </a:p>
              <a:p>
                <a:pPr marL="914400" lvl="2" indent="0">
                  <a:buNone/>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rPr>
                        <m:t>V</m:t>
                      </m:r>
                      <m:r>
                        <a:rPr lang="en-US" altLang="zh-CN" sz="2000">
                          <a:latin typeface="Cambria Math" panose="02040503050406030204" pitchFamily="18" charset="0"/>
                        </a:rPr>
                        <m:t>(</m:t>
                      </m:r>
                      <m:r>
                        <m:rPr>
                          <m:sty m:val="p"/>
                        </m:rPr>
                        <a:rPr lang="en-US" altLang="zh-CN" sz="2000">
                          <a:latin typeface="Cambria Math" panose="02040503050406030204" pitchFamily="18" charset="0"/>
                        </a:rPr>
                        <m:t>s</m:t>
                      </m:r>
                      <m:r>
                        <a:rPr lang="en-US" altLang="zh-CN" sz="2000">
                          <a:latin typeface="Cambria Math" panose="02040503050406030204" pitchFamily="18" charset="0"/>
                        </a:rPr>
                        <m:t>)</m:t>
                      </m:r>
                      <m:r>
                        <a:rPr lang="en-US" altLang="zh-CN" sz="2000" i="1">
                          <a:latin typeface="Cambria Math" panose="02040503050406030204" pitchFamily="18" charset="0"/>
                        </a:rPr>
                        <m:t>=</m:t>
                      </m:r>
                      <m:r>
                        <a:rPr lang="en-US" altLang="zh-CN" sz="2000" i="1">
                          <a:latin typeface="Cambria Math" panose="02040503050406030204" pitchFamily="18" charset="0"/>
                        </a:rPr>
                        <m:t>𝐸</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i="1">
                          <a:latin typeface="Cambria Math" panose="02040503050406030204" pitchFamily="18" charset="0"/>
                        </a:rPr>
                        <m:t>𝑆</m:t>
                      </m:r>
                      <m:r>
                        <a:rPr lang="en-US" altLang="zh-CN" sz="2000" i="1">
                          <a:latin typeface="Cambria Math" panose="02040503050406030204" pitchFamily="18" charset="0"/>
                        </a:rPr>
                        <m:t>]</m:t>
                      </m:r>
                    </m:oMath>
                  </m:oMathPara>
                </a14:m>
                <a:endParaRPr lang="en-US" altLang="zh-CN" sz="2000" i="1" dirty="0"/>
              </a:p>
              <a:p>
                <a:pPr lvl="2"/>
                <a:endParaRPr lang="en-US" altLang="zh-CN" sz="2000" b="1" i="1" dirty="0" smtClean="0"/>
              </a:p>
              <a:p>
                <a:pPr lvl="2"/>
                <a:endParaRPr lang="en-US" altLang="zh-CN" sz="2000" b="1" i="1" dirty="0" smtClean="0"/>
              </a:p>
              <a:p>
                <a:pPr lvl="2"/>
                <a:endParaRPr lang="en-US" dirty="0" smtClean="0"/>
              </a:p>
              <a:p>
                <a:pPr lvl="2"/>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403131"/>
                <a:ext cx="8596668" cy="5454869"/>
              </a:xfrm>
              <a:blipFill rotWithShape="0">
                <a:blip r:embed="rId3" cstate="print"/>
                <a:stretch>
                  <a:fillRect l="-284" t="-670" r="-1206"/>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1C2F7EDA-BE68-440D-95F1-F2948DD28820}" type="slidenum">
              <a:rPr lang="en-US" smtClean="0"/>
              <a:pPr/>
              <a:t>14</a:t>
            </a:fld>
            <a:endParaRPr lang="en-US"/>
          </a:p>
        </p:txBody>
      </p:sp>
    </p:spTree>
    <p:extLst>
      <p:ext uri="{BB962C8B-B14F-4D97-AF65-F5344CB8AC3E}">
        <p14:creationId xmlns="" xmlns:p14="http://schemas.microsoft.com/office/powerpoint/2010/main" val="2683592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fontScale="90000"/>
          </a:bodyPr>
          <a:lstStyle/>
          <a:p>
            <a:r>
              <a:rPr lang="en-US" altLang="zh-CN" dirty="0" smtClean="0"/>
              <a:t>Introduction to Reinforcement Learning</a:t>
            </a:r>
            <a:br>
              <a:rPr lang="en-US" altLang="zh-CN" dirty="0" smtClean="0"/>
            </a:br>
            <a:r>
              <a:rPr lang="en-US" altLang="zh-CN" dirty="0" smtClean="0"/>
              <a:t>Markov decision process (MDP)</a:t>
            </a:r>
            <a:br>
              <a:rPr lang="en-US" altLang="zh-CN" dirty="0" smtClean="0"/>
            </a:br>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1278319" y="1637642"/>
            <a:ext cx="6604439" cy="4870734"/>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1C2F7EDA-BE68-440D-95F1-F2948DD28820}" type="slidenum">
              <a:rPr lang="en-US" smtClean="0"/>
              <a:pPr/>
              <a:t>15</a:t>
            </a:fld>
            <a:endParaRPr lang="en-US"/>
          </a:p>
        </p:txBody>
      </p:sp>
    </p:spTree>
    <p:extLst>
      <p:ext uri="{BB962C8B-B14F-4D97-AF65-F5344CB8AC3E}">
        <p14:creationId xmlns="" xmlns:p14="http://schemas.microsoft.com/office/powerpoint/2010/main" val="2683592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fontScale="90000"/>
          </a:bodyPr>
          <a:lstStyle/>
          <a:p>
            <a:r>
              <a:rPr lang="en-US" altLang="zh-CN" dirty="0" smtClean="0"/>
              <a:t>Introduction to Reinforcement Learning</a:t>
            </a:r>
            <a:br>
              <a:rPr lang="en-US" altLang="zh-CN" dirty="0" smtClean="0"/>
            </a:br>
            <a:r>
              <a:rPr lang="en-US" altLang="zh-CN" dirty="0" smtClean="0"/>
              <a:t>Markov decision process (MDP)</a:t>
            </a:r>
            <a:br>
              <a:rPr lang="en-US" altLang="zh-CN" dirty="0" smtClean="0"/>
            </a:br>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1292608" y="1426121"/>
            <a:ext cx="6353668" cy="5106421"/>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1C2F7EDA-BE68-440D-95F1-F2948DD28820}" type="slidenum">
              <a:rPr lang="en-US" smtClean="0"/>
              <a:pPr/>
              <a:t>16</a:t>
            </a:fld>
            <a:endParaRPr lang="en-US"/>
          </a:p>
        </p:txBody>
      </p:sp>
    </p:spTree>
    <p:extLst>
      <p:ext uri="{BB962C8B-B14F-4D97-AF65-F5344CB8AC3E}">
        <p14:creationId xmlns="" xmlns:p14="http://schemas.microsoft.com/office/powerpoint/2010/main" val="2683592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fontScale="90000"/>
          </a:bodyPr>
          <a:lstStyle/>
          <a:p>
            <a:r>
              <a:rPr lang="en-US" altLang="zh-CN" dirty="0" smtClean="0"/>
              <a:t>Introduction to Reinforcement Learning</a:t>
            </a:r>
            <a:br>
              <a:rPr lang="en-US" altLang="zh-CN" dirty="0" smtClean="0"/>
            </a:br>
            <a:r>
              <a:rPr lang="en-US" altLang="zh-CN" dirty="0" smtClean="0"/>
              <a:t>Markov decision process (MDP)</a:t>
            </a:r>
            <a:br>
              <a:rPr lang="en-US" altLang="zh-CN" dirty="0" smtClean="0"/>
            </a:b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519678" y="1371600"/>
                <a:ext cx="8933603" cy="4638231"/>
              </a:xfrm>
            </p:spPr>
            <p:txBody>
              <a:bodyPr>
                <a:normAutofit/>
              </a:bodyPr>
              <a:lstStyle/>
              <a:p>
                <a:r>
                  <a:rPr lang="en-US" altLang="zh-CN" i="1" dirty="0" smtClean="0"/>
                  <a:t>Markov Decision Process  (MDP ) </a:t>
                </a:r>
              </a:p>
              <a:p>
                <a:pPr lvl="1"/>
                <a:r>
                  <a:rPr lang="en-US" altLang="zh-CN" i="1" dirty="0" smtClean="0"/>
                  <a:t> Markov Reward Process with decisions, it’s an environment in which all states are Markov.</a:t>
                </a:r>
              </a:p>
              <a:p>
                <a:pPr lvl="1"/>
                <a:r>
                  <a:rPr lang="en-US" altLang="zh-CN" dirty="0" smtClean="0"/>
                  <a:t>Can be presented as &lt;S (state), A (action), P (probability), R (reward), </a:t>
                </a:r>
                <a:r>
                  <a:rPr lang="el-GR" altLang="zh-CN" dirty="0" smtClean="0"/>
                  <a:t>γ</a:t>
                </a:r>
                <a:r>
                  <a:rPr lang="en-US" altLang="zh-CN" dirty="0" smtClean="0"/>
                  <a:t> (discount)&gt;</a:t>
                </a:r>
              </a:p>
              <a:p>
                <a:pPr lvl="2"/>
                <a:r>
                  <a:rPr lang="en-US" altLang="zh-CN" dirty="0" smtClean="0"/>
                  <a:t>A: action take at each time</a:t>
                </a:r>
              </a:p>
              <a:p>
                <a:pPr lvl="1"/>
                <a:r>
                  <a:rPr lang="en-US" altLang="zh-CN" dirty="0" smtClean="0"/>
                  <a:t>Policy: defines the </a:t>
                </a:r>
                <a:r>
                  <a:rPr lang="en-US" altLang="zh-CN" dirty="0" smtClean="0"/>
                  <a:t>behavior </a:t>
                </a:r>
                <a:r>
                  <a:rPr lang="en-US" altLang="zh-CN" dirty="0" smtClean="0"/>
                  <a:t>of an </a:t>
                </a:r>
                <a:r>
                  <a:rPr lang="en-US" altLang="zh-CN" dirty="0" smtClean="0"/>
                  <a:t>agent</a:t>
                </a:r>
                <a:r>
                  <a:rPr lang="en-US" altLang="zh-CN" dirty="0" smtClean="0"/>
                  <a:t/>
                </a:r>
                <a:br>
                  <a:rPr lang="en-US" altLang="zh-CN" dirty="0" smtClean="0"/>
                </a:br>
                <a14:m>
                  <m:oMath xmlns:m="http://schemas.openxmlformats.org/officeDocument/2006/math">
                    <m:r>
                      <a:rPr lang="zh-CN" altLang="en-US" sz="2000" i="1" smtClean="0">
                        <a:latin typeface="Cambria Math" panose="02040503050406030204" pitchFamily="18" charset="0"/>
                      </a:rPr>
                      <m:t>𝜋</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e>
                      <m:e>
                        <m:r>
                          <a:rPr lang="en-US" altLang="zh-CN" sz="2000" b="0" i="1" smtClean="0">
                            <a:latin typeface="Cambria Math" panose="02040503050406030204" pitchFamily="18" charset="0"/>
                          </a:rPr>
                          <m:t>𝑠</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oMath>
                </a14:m>
                <a:r>
                  <a:rPr lang="en-US" altLang="zh-CN" sz="2000" dirty="0" smtClean="0"/>
                  <a:t/>
                </a:r>
                <a:br>
                  <a:rPr lang="en-US" altLang="zh-CN" sz="2000" dirty="0" smtClean="0"/>
                </a:br>
                <a:endParaRPr lang="en-US" altLang="zh-CN" sz="2000" dirty="0" smtClean="0"/>
              </a:p>
              <a:p>
                <a:pPr lvl="1"/>
                <a:r>
                  <a:rPr lang="en-US" dirty="0" smtClean="0"/>
                  <a:t>State value function: </a:t>
                </a:r>
                <a:r>
                  <a:rPr lang="en-US" altLang="zh-CN" dirty="0" smtClean="0"/>
                  <a:t>the expected return starting from state </a:t>
                </a:r>
                <a:r>
                  <a:rPr lang="en-US" altLang="zh-CN" b="1" i="1" dirty="0" smtClean="0"/>
                  <a:t>s</a:t>
                </a:r>
                <a:endParaRPr lang="en-US" dirty="0" smtClean="0"/>
              </a:p>
              <a:p>
                <a:pPr marL="457200" lvl="1" indent="0" algn="ctr">
                  <a:buNone/>
                </a:pPr>
                <a:r>
                  <a:rPr lang="en-US" altLang="zh-CN" dirty="0" smtClean="0"/>
                  <a:t>	</a:t>
                </a:r>
                <a14:m>
                  <m:oMath xmlns:m="http://schemas.openxmlformats.org/officeDocument/2006/math">
                    <m:sSub>
                      <m:sSubPr>
                        <m:ctrlPr>
                          <a:rPr lang="en-US" altLang="zh-CN" sz="2000" b="0" i="0" smtClean="0">
                            <a:latin typeface="Cambria Math" panose="02040503050406030204" pitchFamily="18" charset="0"/>
                          </a:rPr>
                        </m:ctrlPr>
                      </m:sSubPr>
                      <m:e>
                        <m:r>
                          <m:rPr>
                            <m:sty m:val="p"/>
                          </m:rPr>
                          <a:rPr lang="en-US" altLang="zh-CN" sz="2000" b="0" i="0" smtClean="0">
                            <a:latin typeface="Cambria Math" panose="02040503050406030204" pitchFamily="18" charset="0"/>
                          </a:rPr>
                          <m:t>v</m:t>
                        </m:r>
                      </m:e>
                      <m:sub>
                        <m:r>
                          <a:rPr lang="zh-CN" altLang="en-US" sz="2000" i="1">
                            <a:latin typeface="Cambria Math" panose="02040503050406030204" pitchFamily="18" charset="0"/>
                          </a:rPr>
                          <m:t>𝜋</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e>
                    </m:d>
                    <m:r>
                      <a:rPr lang="en-US" altLang="zh-CN" sz="2000" i="1">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zh-CN" altLang="en-US" sz="2000" i="1">
                            <a:latin typeface="Cambria Math" panose="02040503050406030204" pitchFamily="18" charset="0"/>
                          </a:rPr>
                          <m:t>𝜋</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i="1">
                        <a:latin typeface="Cambria Math" panose="02040503050406030204" pitchFamily="18" charset="0"/>
                      </a:rPr>
                      <m:t>]</m:t>
                    </m:r>
                  </m:oMath>
                </a14:m>
                <a:endParaRPr lang="en-US" sz="2000" dirty="0" smtClean="0"/>
              </a:p>
              <a:p>
                <a:pPr lvl="1"/>
                <a:r>
                  <a:rPr lang="en-US" dirty="0" smtClean="0"/>
                  <a:t>Action value function: </a:t>
                </a:r>
                <a:r>
                  <a:rPr lang="en-US" altLang="zh-CN" dirty="0" smtClean="0"/>
                  <a:t>expected return starting from state </a:t>
                </a:r>
                <a:r>
                  <a:rPr lang="en-US" altLang="zh-CN" dirty="0" smtClean="0"/>
                  <a:t>s</a:t>
                </a:r>
              </a:p>
              <a:p>
                <a:pPr lvl="1"/>
                <a:endParaRPr lang="en-US" dirty="0" smtClean="0"/>
              </a:p>
              <a:p>
                <a:pPr marL="457200" lvl="1" indent="0">
                  <a:buNone/>
                </a:pPr>
                <a14:m>
                  <m:oMathPara xmlns:m="http://schemas.openxmlformats.org/officeDocument/2006/math">
                    <m:oMathParaPr>
                      <m:jc m:val="center"/>
                    </m:oMathParaPr>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b="0" i="0" smtClean="0">
                              <a:latin typeface="Cambria Math" panose="02040503050406030204" pitchFamily="18" charset="0"/>
                            </a:rPr>
                            <m:t>q</m:t>
                          </m:r>
                        </m:e>
                        <m:sub>
                          <m:r>
                            <a:rPr lang="zh-CN" altLang="en-US" sz="2000" i="1">
                              <a:latin typeface="Cambria Math" panose="02040503050406030204" pitchFamily="18" charset="0"/>
                            </a:rPr>
                            <m:t>𝜋</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zh-CN" altLang="en-US" sz="2000" i="1">
                              <a:latin typeface="Cambria Math" panose="02040503050406030204" pitchFamily="18" charset="0"/>
                            </a:rPr>
                            <m:t>𝜋</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𝑡</m:t>
                          </m:r>
                        </m:sub>
                      </m:sSub>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i="1">
                          <a:latin typeface="Cambria Math" panose="02040503050406030204" pitchFamily="18" charset="0"/>
                        </a:rPr>
                        <m:t>]</m:t>
                      </m:r>
                    </m:oMath>
                  </m:oMathPara>
                </a14:m>
                <a:r>
                  <a:rPr lang="en-US" altLang="zh-CN" sz="2000" dirty="0"/>
                  <a:t/>
                </a:r>
                <a:br>
                  <a:rPr lang="en-US" altLang="zh-CN" sz="2000" dirty="0"/>
                </a:br>
                <a:endParaRPr lang="en-US" sz="2000" dirty="0" smtClean="0"/>
              </a:p>
              <a:p>
                <a:pPr lvl="2"/>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19678" y="1371600"/>
                <a:ext cx="8933603" cy="4638231"/>
              </a:xfrm>
              <a:blipFill rotWithShape="0">
                <a:blip r:embed="rId3" cstate="print"/>
                <a:stretch>
                  <a:fillRect l="-136" t="-788"/>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1C2F7EDA-BE68-440D-95F1-F2948DD28820}" type="slidenum">
              <a:rPr lang="en-US" smtClean="0"/>
              <a:pPr/>
              <a:t>17</a:t>
            </a:fld>
            <a:endParaRPr lang="en-US"/>
          </a:p>
        </p:txBody>
      </p:sp>
    </p:spTree>
    <p:extLst>
      <p:ext uri="{BB962C8B-B14F-4D97-AF65-F5344CB8AC3E}">
        <p14:creationId xmlns="" xmlns:p14="http://schemas.microsoft.com/office/powerpoint/2010/main" val="2683592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fontScale="90000"/>
          </a:bodyPr>
          <a:lstStyle/>
          <a:p>
            <a:r>
              <a:rPr lang="en-US" altLang="zh-CN" dirty="0" smtClean="0"/>
              <a:t>Introduction to Reinforcement Learning</a:t>
            </a:r>
            <a:br>
              <a:rPr lang="en-US" altLang="zh-CN" dirty="0" smtClean="0"/>
            </a:br>
            <a:r>
              <a:rPr lang="en-US" altLang="zh-CN" dirty="0" smtClean="0"/>
              <a:t>Markov decision process (MDP)</a:t>
            </a:r>
            <a:br>
              <a:rPr lang="en-US" altLang="zh-CN" dirty="0" smtClean="0"/>
            </a:b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519678" y="1371600"/>
                <a:ext cx="8933603" cy="4638231"/>
              </a:xfrm>
            </p:spPr>
            <p:txBody>
              <a:bodyPr/>
              <a:lstStyle/>
              <a:p>
                <a:r>
                  <a:rPr lang="en-US" altLang="zh-CN" sz="2000" dirty="0" smtClean="0"/>
                  <a:t>Objective: find optimal that maximize the </a:t>
                </a:r>
                <a:r>
                  <a:rPr lang="en-US" sz="2000" dirty="0" smtClean="0"/>
                  <a:t>sum of the reward</a:t>
                </a:r>
                <a:endParaRPr lang="en-US" altLang="zh-CN" sz="2000" dirty="0" smtClean="0"/>
              </a:p>
              <a:p>
                <a:pPr lvl="1"/>
                <a:r>
                  <a:rPr lang="en-US" altLang="zh-CN" sz="2000" dirty="0" smtClean="0"/>
                  <a:t>Can be achieved by Bellman equation</a:t>
                </a:r>
              </a:p>
              <a:p>
                <a:pPr lvl="2"/>
                <a14:m>
                  <m:oMath xmlns:m="http://schemas.openxmlformats.org/officeDocument/2006/math">
                    <m:r>
                      <a:rPr lang="en-US" altLang="zh-CN" sz="2000" b="0" i="1" smtClean="0">
                        <a:latin typeface="Cambria Math" panose="02040503050406030204" pitchFamily="18" charset="0"/>
                      </a:rPr>
                      <m:t>𝑉</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𝛾</m:t>
                    </m:r>
                    <m:r>
                      <a:rPr lang="en-US" altLang="zh-CN" sz="2000" b="0" i="1" smtClean="0">
                        <a:latin typeface="Cambria Math" panose="02040503050406030204" pitchFamily="18" charset="0"/>
                      </a:rPr>
                      <m:t>𝑉</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oMath>
                </a14:m>
                <a:endParaRPr lang="en-US" altLang="zh-CN" sz="2000" dirty="0" smtClean="0"/>
              </a:p>
              <a:p>
                <a:pPr lvl="2"/>
                <a14:m>
                  <m:oMath xmlns:m="http://schemas.openxmlformats.org/officeDocument/2006/math">
                    <m:r>
                      <a:rPr lang="en-US" altLang="zh-CN" sz="2000" i="1">
                        <a:latin typeface="Cambria Math" panose="02040503050406030204" pitchFamily="18" charset="0"/>
                      </a:rPr>
                      <m:t>𝑉</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e>
                    </m:d>
                    <m:r>
                      <a:rPr lang="en-US" altLang="zh-CN" sz="2000" i="1">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𝑠</m:t>
                        </m:r>
                      </m:sub>
                    </m:sSub>
                    <m:r>
                      <a:rPr lang="en-US" altLang="zh-CN" sz="2000" b="0" i="1" smtClean="0">
                        <a:latin typeface="Cambria Math" panose="02040503050406030204" pitchFamily="18" charset="0"/>
                      </a:rPr>
                      <m:t>+</m:t>
                    </m:r>
                    <m:r>
                      <a:rPr lang="zh-CN" altLang="en-US" sz="2000" i="1">
                        <a:latin typeface="Cambria Math" panose="02040503050406030204" pitchFamily="18" charset="0"/>
                      </a:rPr>
                      <m:t>𝛾</m:t>
                    </m:r>
                    <m:nary>
                      <m:naryPr>
                        <m:chr m:val="∑"/>
                        <m:supHide m:val="on"/>
                        <m:ctrlPr>
                          <a:rPr lang="zh-CN" altLang="en-US" sz="2000" i="1" smtClean="0">
                            <a:latin typeface="Cambria Math" panose="02040503050406030204" pitchFamily="18" charset="0"/>
                          </a:rPr>
                        </m:ctrlPr>
                      </m:naryPr>
                      <m:sub>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𝑠</m:t>
                            </m:r>
                          </m:e>
                          <m:sup>
                            <m:r>
                              <a:rPr lang="en-US" altLang="zh-CN" sz="2000" b="0" i="1" smtClean="0">
                                <a:latin typeface="Cambria Math" panose="02040503050406030204" pitchFamily="18" charset="0"/>
                              </a:rPr>
                              <m:t>′</m:t>
                            </m:r>
                          </m:sup>
                        </m:sSup>
                        <m:r>
                          <m:rPr>
                            <m:brk m:alnAt="7"/>
                          </m:rP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𝑆</m:t>
                        </m:r>
                      </m:sub>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𝑠</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𝑠</m:t>
                                </m:r>
                              </m:e>
                              <m:sup>
                                <m:r>
                                  <a:rPr lang="en-US" altLang="zh-CN" sz="2000" b="0" i="1" smtClean="0">
                                    <a:latin typeface="Cambria Math" panose="02040503050406030204" pitchFamily="18" charset="0"/>
                                  </a:rPr>
                                  <m:t>′</m:t>
                                </m:r>
                              </m:sup>
                            </m:sSup>
                          </m:sub>
                        </m:sSub>
                        <m:r>
                          <a:rPr lang="en-US" altLang="zh-CN" sz="2000" b="0" i="1" smtClean="0">
                            <a:latin typeface="Cambria Math" panose="02040503050406030204" pitchFamily="18" charset="0"/>
                          </a:rPr>
                          <m:t>𝑉</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𝑠</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e>
                    </m:nary>
                  </m:oMath>
                </a14:m>
                <a:endParaRPr lang="en-US" altLang="zh-CN" sz="2000" dirty="0" smtClean="0"/>
              </a:p>
              <a:p>
                <a:pPr lvl="1"/>
                <a:r>
                  <a:rPr lang="en-US" altLang="zh-CN" sz="2000" dirty="0"/>
                  <a:t>Bellman o</a:t>
                </a:r>
                <a:r>
                  <a:rPr lang="en-US" altLang="zh-CN" sz="2000" dirty="0" smtClean="0"/>
                  <a:t>ptimal value function</a:t>
                </a:r>
              </a:p>
              <a:p>
                <a:pPr lvl="2"/>
                <a14:m>
                  <m:oMath xmlns:m="http://schemas.openxmlformats.org/officeDocument/2006/math">
                    <m:sSup>
                      <m:sSupPr>
                        <m:ctrlPr>
                          <a:rPr lang="en-US" altLang="zh-CN" sz="2000" i="1" smtClean="0">
                            <a:latin typeface="Cambria Math" panose="02040503050406030204" pitchFamily="18" charset="0"/>
                          </a:rPr>
                        </m:ctrlPr>
                      </m:sSupPr>
                      <m:e>
                        <m:r>
                          <a:rPr lang="en-US" altLang="zh-CN" sz="2000" i="1">
                            <a:latin typeface="Cambria Math" panose="02040503050406030204" pitchFamily="18" charset="0"/>
                          </a:rPr>
                          <m:t>𝑉</m:t>
                        </m:r>
                      </m:e>
                      <m:sup>
                        <m:r>
                          <a:rPr lang="en-US" altLang="zh-CN" sz="2000" b="0" i="1" smtClean="0">
                            <a:latin typeface="Cambria Math" panose="02040503050406030204" pitchFamily="18" charset="0"/>
                          </a:rPr>
                          <m:t>∗</m:t>
                        </m:r>
                      </m:sup>
                    </m:s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e>
                    </m:d>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𝑚𝑎𝑥</m:t>
                        </m:r>
                      </m:e>
                      <m:sub>
                        <m:r>
                          <a:rPr lang="en-US" altLang="zh-CN" sz="2000" b="0" i="1" smtClean="0">
                            <a:latin typeface="Cambria Math" panose="02040503050406030204" pitchFamily="18" charset="0"/>
                          </a:rPr>
                          <m:t>𝑎</m:t>
                        </m:r>
                      </m:sub>
                    </m:sSub>
                    <m:nary>
                      <m:naryPr>
                        <m:chr m:val="∑"/>
                        <m:supHide m:val="on"/>
                        <m:ctrlPr>
                          <a:rPr lang="zh-CN" altLang="en-US" sz="2000" i="1">
                            <a:latin typeface="Cambria Math" panose="02040503050406030204" pitchFamily="18" charset="0"/>
                          </a:rPr>
                        </m:ctrlPr>
                      </m:naryPr>
                      <m:sub>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𝑠</m:t>
                            </m:r>
                          </m:e>
                          <m:sup>
                            <m:r>
                              <a:rPr lang="en-US" altLang="zh-CN" sz="2000" i="1">
                                <a:latin typeface="Cambria Math" panose="02040503050406030204" pitchFamily="18" charset="0"/>
                              </a:rPr>
                              <m:t>′</m:t>
                            </m:r>
                          </m:sup>
                        </m:sSup>
                        <m:r>
                          <m:rPr>
                            <m:brk m:alnAt="7"/>
                          </m:rP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𝑆</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𝑠</m:t>
                            </m:r>
                            <m:sSup>
                              <m:sSupPr>
                                <m:ctrlPr>
                                  <a:rPr lang="en-US" altLang="zh-CN" sz="2000" i="1">
                                    <a:latin typeface="Cambria Math" panose="02040503050406030204" pitchFamily="18" charset="0"/>
                                  </a:rPr>
                                </m:ctrlPr>
                              </m:sSupPr>
                              <m:e>
                                <m:r>
                                  <a:rPr lang="en-US" altLang="zh-CN" sz="2000" b="0" i="1" smtClean="0">
                                    <a:latin typeface="Cambria Math" panose="02040503050406030204" pitchFamily="18" charset="0"/>
                                  </a:rPr>
                                  <m:t>𝑠</m:t>
                                </m:r>
                              </m:e>
                              <m:sup>
                                <m:r>
                                  <a:rPr lang="en-US" altLang="zh-CN" sz="2000" i="1">
                                    <a:latin typeface="Cambria Math" panose="02040503050406030204" pitchFamily="18" charset="0"/>
                                  </a:rPr>
                                  <m:t>′</m:t>
                                </m:r>
                              </m:sup>
                            </m:sSup>
                          </m:sub>
                        </m:sSub>
                        <m:r>
                          <a:rPr lang="en-US" altLang="zh-CN" sz="2000" b="0" i="1" smtClean="0">
                            <a:latin typeface="Cambria Math" panose="02040503050406030204" pitchFamily="18" charset="0"/>
                          </a:rPr>
                          <m:t>(</m:t>
                        </m:r>
                        <m:r>
                          <a:rPr lang="zh-CN" altLang="en-US" sz="2000" i="1">
                            <a:latin typeface="Cambria Math" panose="02040503050406030204" pitchFamily="18" charset="0"/>
                          </a:rPr>
                          <m:t>𝛾</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𝑉</m:t>
                            </m:r>
                          </m:e>
                          <m:sup>
                            <m:r>
                              <a:rPr lang="en-US" altLang="zh-CN" sz="2000" i="1">
                                <a:latin typeface="Cambria Math" panose="02040503050406030204" pitchFamily="18" charset="0"/>
                              </a:rPr>
                              <m:t>∗</m:t>
                            </m:r>
                          </m:sup>
                        </m:sSup>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𝑠</m:t>
                                </m:r>
                              </m:e>
                              <m:sup>
                                <m:r>
                                  <a:rPr lang="en-US" altLang="zh-CN" sz="2000" i="1">
                                    <a:latin typeface="Cambria Math" panose="02040503050406030204" pitchFamily="18" charset="0"/>
                                  </a:rPr>
                                  <m:t>′</m:t>
                                </m:r>
                              </m:sup>
                            </m:sSup>
                          </m:e>
                        </m:d>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𝑠</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𝑠</m:t>
                                </m:r>
                              </m:e>
                              <m:sup>
                                <m:r>
                                  <a:rPr lang="en-US" altLang="zh-CN" sz="2000" i="1">
                                    <a:latin typeface="Cambria Math" panose="02040503050406030204" pitchFamily="18" charset="0"/>
                                  </a:rPr>
                                  <m:t>′</m:t>
                                </m:r>
                              </m:sup>
                            </m:sSup>
                          </m:sub>
                        </m:sSub>
                        <m:r>
                          <a:rPr lang="en-US" altLang="zh-CN" sz="2000" b="0" i="1" smtClean="0">
                            <a:latin typeface="Cambria Math" panose="02040503050406030204" pitchFamily="18" charset="0"/>
                          </a:rPr>
                          <m:t>)</m:t>
                        </m:r>
                      </m:e>
                    </m:nary>
                  </m:oMath>
                </a14:m>
                <a:endParaRPr lang="en-US" altLang="zh-CN" sz="2000" i="1" dirty="0" smtClean="0"/>
              </a:p>
              <a:p>
                <a:pPr lvl="1"/>
                <a:r>
                  <a:rPr lang="en-US" altLang="zh-CN" sz="2000" dirty="0" smtClean="0"/>
                  <a:t> </a:t>
                </a:r>
                <a:r>
                  <a:rPr lang="en-US" altLang="zh-CN" sz="2000" dirty="0"/>
                  <a:t>C</a:t>
                </a:r>
                <a:r>
                  <a:rPr lang="en-US" altLang="zh-CN" sz="2000" dirty="0" smtClean="0"/>
                  <a:t>an be achieved by value iteration algorithm:</a:t>
                </a:r>
              </a:p>
              <a:p>
                <a:pPr lvl="2"/>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𝑚𝑎𝑥</m:t>
                        </m:r>
                      </m:e>
                      <m:sub>
                        <m:r>
                          <a:rPr lang="en-US" altLang="zh-CN" sz="2000" i="1">
                            <a:latin typeface="Cambria Math" panose="02040503050406030204" pitchFamily="18" charset="0"/>
                          </a:rPr>
                          <m:t>𝑎</m:t>
                        </m:r>
                      </m:sub>
                    </m:sSub>
                    <m:nary>
                      <m:naryPr>
                        <m:chr m:val="∑"/>
                        <m:supHide m:val="on"/>
                        <m:ctrlPr>
                          <a:rPr lang="zh-CN" altLang="en-US" sz="2000" i="1">
                            <a:latin typeface="Cambria Math" panose="02040503050406030204" pitchFamily="18" charset="0"/>
                          </a:rPr>
                        </m:ctrlPr>
                      </m:naryPr>
                      <m:sub>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𝑠</m:t>
                            </m:r>
                          </m:e>
                          <m:sup>
                            <m:r>
                              <a:rPr lang="en-US" altLang="zh-CN" sz="2000" i="1">
                                <a:latin typeface="Cambria Math" panose="02040503050406030204" pitchFamily="18" charset="0"/>
                              </a:rPr>
                              <m:t>′</m:t>
                            </m:r>
                          </m:sup>
                        </m:sSup>
                        <m:r>
                          <m:rPr>
                            <m:brk m:alnAt="7"/>
                          </m:rP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𝑆</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𝑠</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𝑠</m:t>
                                </m:r>
                              </m:e>
                              <m:sup>
                                <m:r>
                                  <a:rPr lang="en-US" altLang="zh-CN" sz="2000" i="1">
                                    <a:latin typeface="Cambria Math" panose="02040503050406030204" pitchFamily="18" charset="0"/>
                                  </a:rPr>
                                  <m:t>′</m:t>
                                </m:r>
                              </m:sup>
                            </m:sSup>
                          </m:sub>
                        </m:sSub>
                        <m:r>
                          <a:rPr lang="en-US" altLang="zh-CN" sz="2000" i="1">
                            <a:latin typeface="Cambria Math" panose="02040503050406030204" pitchFamily="18" charset="0"/>
                          </a:rPr>
                          <m:t>(</m:t>
                        </m:r>
                        <m:r>
                          <a:rPr lang="zh-CN" altLang="en-US" sz="2000" i="1">
                            <a:latin typeface="Cambria Math" panose="02040503050406030204" pitchFamily="18" charset="0"/>
                          </a:rPr>
                          <m:t>𝛾</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𝑘</m:t>
                            </m:r>
                          </m:sub>
                        </m:sSub>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𝑠</m:t>
                                </m:r>
                              </m:e>
                              <m:sup>
                                <m:r>
                                  <a:rPr lang="en-US" altLang="zh-CN" sz="2000" i="1">
                                    <a:latin typeface="Cambria Math" panose="02040503050406030204" pitchFamily="18" charset="0"/>
                                  </a:rPr>
                                  <m:t>′</m:t>
                                </m:r>
                              </m:sup>
                            </m:sSup>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𝑠</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𝑠</m:t>
                                </m:r>
                              </m:e>
                              <m:sup>
                                <m:r>
                                  <a:rPr lang="en-US" altLang="zh-CN" sz="2000" i="1">
                                    <a:latin typeface="Cambria Math" panose="02040503050406030204" pitchFamily="18" charset="0"/>
                                  </a:rPr>
                                  <m:t>′</m:t>
                                </m:r>
                              </m:sup>
                            </m:sSup>
                          </m:sub>
                        </m:sSub>
                        <m:r>
                          <a:rPr lang="en-US" altLang="zh-CN" sz="2000" i="1">
                            <a:latin typeface="Cambria Math" panose="02040503050406030204" pitchFamily="18" charset="0"/>
                          </a:rPr>
                          <m:t>)</m:t>
                        </m:r>
                      </m:e>
                    </m:nary>
                  </m:oMath>
                </a14:m>
                <a:endParaRPr lang="en-US" sz="2000" dirty="0"/>
              </a:p>
              <a:p>
                <a:pPr lvl="2"/>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𝑄</m:t>
                        </m:r>
                      </m:e>
                      <m:sub>
                        <m:r>
                          <a:rPr lang="en-US" altLang="zh-CN" sz="2000" i="1">
                            <a:latin typeface="Cambria Math" panose="02040503050406030204" pitchFamily="18" charset="0"/>
                          </a:rPr>
                          <m:t>𝑘</m:t>
                        </m:r>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e>
                    </m:d>
                    <m:r>
                      <a:rPr lang="en-US" altLang="zh-CN" sz="2000" i="1">
                        <a:latin typeface="Cambria Math" panose="02040503050406030204" pitchFamily="18" charset="0"/>
                      </a:rPr>
                      <m:t>=</m:t>
                    </m:r>
                    <m:nary>
                      <m:naryPr>
                        <m:chr m:val="∑"/>
                        <m:supHide m:val="on"/>
                        <m:ctrlPr>
                          <a:rPr lang="zh-CN" altLang="en-US" sz="2000" i="1">
                            <a:latin typeface="Cambria Math" panose="02040503050406030204" pitchFamily="18" charset="0"/>
                          </a:rPr>
                        </m:ctrlPr>
                      </m:naryPr>
                      <m:sub>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𝑠</m:t>
                            </m:r>
                          </m:e>
                          <m:sup>
                            <m:r>
                              <a:rPr lang="en-US" altLang="zh-CN" sz="2000" i="1">
                                <a:latin typeface="Cambria Math" panose="02040503050406030204" pitchFamily="18" charset="0"/>
                              </a:rPr>
                              <m:t>′</m:t>
                            </m:r>
                          </m:sup>
                        </m:sSup>
                        <m:r>
                          <m:rPr>
                            <m:brk m:alnAt="7"/>
                          </m:rP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𝑆</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𝑠</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𝑠</m:t>
                                </m:r>
                              </m:e>
                              <m:sup>
                                <m:r>
                                  <a:rPr lang="en-US" altLang="zh-CN" sz="2000" i="1">
                                    <a:latin typeface="Cambria Math" panose="02040503050406030204" pitchFamily="18" charset="0"/>
                                  </a:rPr>
                                  <m:t>′</m:t>
                                </m:r>
                              </m:sup>
                            </m:sSup>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zh-CN" altLang="en-US" sz="2000" i="1">
                            <a:latin typeface="Cambria Math" panose="02040503050406030204" pitchFamily="18" charset="0"/>
                          </a:rPr>
                          <m:t>𝛾</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𝑚𝑎𝑥</m:t>
                            </m:r>
                          </m:e>
                          <m:sub>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𝑎</m:t>
                                </m:r>
                              </m:e>
                              <m:sup>
                                <m:r>
                                  <a:rPr lang="en-US" altLang="zh-CN" sz="2000" b="0" i="1" smtClean="0">
                                    <a:latin typeface="Cambria Math" panose="02040503050406030204" pitchFamily="18" charset="0"/>
                                  </a:rPr>
                                  <m:t>′</m:t>
                                </m:r>
                              </m:sup>
                            </m:sSup>
                          </m:sub>
                        </m:sSub>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𝑄</m:t>
                            </m:r>
                          </m:e>
                          <m:sub>
                            <m:r>
                              <a:rPr lang="en-US" altLang="zh-CN" sz="2000" i="1">
                                <a:latin typeface="Cambria Math" panose="02040503050406030204" pitchFamily="18" charset="0"/>
                              </a:rPr>
                              <m:t>𝑘</m:t>
                            </m:r>
                          </m:sub>
                        </m:sSub>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𝑠</m:t>
                                </m:r>
                              </m:e>
                              <m:sup>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𝑎</m:t>
                                </m:r>
                              </m:e>
                              <m:sup>
                                <m:r>
                                  <a:rPr lang="en-US" altLang="zh-CN" sz="2000" b="0" i="1" smtClean="0">
                                    <a:latin typeface="Cambria Math" panose="02040503050406030204" pitchFamily="18" charset="0"/>
                                  </a:rPr>
                                  <m:t>′</m:t>
                                </m:r>
                              </m:sup>
                            </m:sSup>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𝑠</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𝑠</m:t>
                                </m:r>
                              </m:e>
                              <m:sup>
                                <m:r>
                                  <a:rPr lang="en-US" altLang="zh-CN" sz="2000" i="1">
                                    <a:latin typeface="Cambria Math" panose="02040503050406030204" pitchFamily="18" charset="0"/>
                                  </a:rPr>
                                  <m:t>′</m:t>
                                </m:r>
                              </m:sup>
                            </m:sSup>
                          </m:sub>
                        </m:sSub>
                        <m:r>
                          <a:rPr lang="en-US" altLang="zh-CN" sz="2000" i="1">
                            <a:latin typeface="Cambria Math" panose="02040503050406030204" pitchFamily="18" charset="0"/>
                          </a:rPr>
                          <m:t>)</m:t>
                        </m:r>
                      </m:e>
                    </m:nary>
                  </m:oMath>
                </a14:m>
                <a:endParaRPr lang="en-US" sz="2000" dirty="0" smtClean="0"/>
              </a:p>
              <a:p>
                <a:pPr lvl="2"/>
                <a:r>
                  <a:rPr lang="en-US" sz="2000" dirty="0"/>
                  <a:t>The optimal policy</a:t>
                </a:r>
                <a14:m>
                  <m:oMath xmlns:m="http://schemas.openxmlformats.org/officeDocument/2006/math">
                    <m:r>
                      <a:rPr lang="zh-CN" altLang="en-US" sz="2000" i="1">
                        <a:latin typeface="Cambria Math" panose="02040503050406030204" pitchFamily="18" charset="0"/>
                      </a:rPr>
                      <m:t>𝜋</m:t>
                    </m:r>
                  </m:oMath>
                </a14:m>
                <a:r>
                  <a:rPr lang="en-US" sz="2000" dirty="0" smtClean="0"/>
                  <a:t>*corresponds </a:t>
                </a:r>
                <a:r>
                  <a:rPr lang="en-US" sz="2000" dirty="0"/>
                  <a:t>to taking the best action in any state as specified by </a:t>
                </a:r>
                <a:r>
                  <a:rPr lang="en-US" sz="2000" i="1" dirty="0"/>
                  <a:t>Q</a:t>
                </a:r>
                <a:r>
                  <a:rPr lang="en-US" sz="2000" dirty="0"/>
                  <a:t>*</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19678" y="1371600"/>
                <a:ext cx="8933603" cy="4638231"/>
              </a:xfrm>
              <a:blipFill rotWithShape="0">
                <a:blip r:embed="rId3" cstate="print"/>
                <a:stretch>
                  <a:fillRect l="-273" t="-788" b="-2102"/>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1C2F7EDA-BE68-440D-95F1-F2948DD28820}" type="slidenum">
              <a:rPr lang="en-US" smtClean="0"/>
              <a:pPr/>
              <a:t>18</a:t>
            </a:fld>
            <a:endParaRPr lang="en-US"/>
          </a:p>
        </p:txBody>
      </p:sp>
    </p:spTree>
    <p:extLst>
      <p:ext uri="{BB962C8B-B14F-4D97-AF65-F5344CB8AC3E}">
        <p14:creationId xmlns="" xmlns:p14="http://schemas.microsoft.com/office/powerpoint/2010/main" val="2473894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a:bodyPr>
          <a:lstStyle/>
          <a:p>
            <a:r>
              <a:rPr lang="en-US" altLang="zh-CN" dirty="0"/>
              <a:t>Overview reinforcement learning approaches</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519678" y="1371600"/>
                <a:ext cx="8933603" cy="4638231"/>
              </a:xfrm>
            </p:spPr>
            <p:txBody>
              <a:bodyPr/>
              <a:lstStyle/>
              <a:p>
                <a:pPr latinLnBrk="1"/>
                <a:r>
                  <a:rPr lang="en-US" altLang="zh-CN" dirty="0" smtClean="0">
                    <a:solidFill>
                      <a:schemeClr val="tx1"/>
                    </a:solidFill>
                  </a:rPr>
                  <a:t>Model-based &amp; Model-free</a:t>
                </a:r>
              </a:p>
              <a:p>
                <a:pPr lvl="1" latinLnBrk="1"/>
                <a:r>
                  <a:rPr lang="en-US" altLang="zh-CN" dirty="0" smtClean="0">
                    <a:solidFill>
                      <a:schemeClr val="tx1"/>
                    </a:solidFill>
                  </a:rPr>
                  <a:t>Model-based: Attempt to model the environment, then choose the best policy based on the model</a:t>
                </a:r>
              </a:p>
              <a:p>
                <a:pPr lvl="1" latinLnBrk="1"/>
                <a:r>
                  <a:rPr lang="en-US" altLang="zh-CN" dirty="0" smtClean="0">
                    <a:solidFill>
                      <a:schemeClr val="tx1"/>
                    </a:solidFill>
                  </a:rPr>
                  <a:t>Model-free: Attempt </a:t>
                </a:r>
                <a:r>
                  <a:rPr lang="en-US" altLang="zh-CN" dirty="0">
                    <a:solidFill>
                      <a:schemeClr val="tx1"/>
                    </a:solidFill>
                  </a:rPr>
                  <a:t>to </a:t>
                </a:r>
                <a:r>
                  <a:rPr lang="en-US" altLang="zh-CN" dirty="0" smtClean="0">
                    <a:solidFill>
                      <a:schemeClr val="tx1"/>
                    </a:solidFill>
                  </a:rPr>
                  <a:t>learn the optimal policy in one step</a:t>
                </a:r>
                <a:endParaRPr lang="en-US" altLang="zh-CN" dirty="0">
                  <a:solidFill>
                    <a:schemeClr val="tx1"/>
                  </a:solidFill>
                </a:endParaRPr>
              </a:p>
              <a:p>
                <a:pPr lvl="1" latinLnBrk="1"/>
                <a:endParaRPr lang="zh-CN" altLang="en-US" dirty="0">
                  <a:solidFill>
                    <a:schemeClr val="tx1"/>
                  </a:solidFill>
                </a:endParaRPr>
              </a:p>
              <a:p>
                <a:pPr latinLnBrk="1"/>
                <a:r>
                  <a:rPr lang="en-US" altLang="zh-CN" dirty="0" smtClean="0">
                    <a:solidFill>
                      <a:schemeClr val="tx1"/>
                    </a:solidFill>
                  </a:rPr>
                  <a:t>On-Policy </a:t>
                </a:r>
                <a:r>
                  <a:rPr lang="en-US" altLang="zh-CN" dirty="0">
                    <a:solidFill>
                      <a:schemeClr val="tx1"/>
                    </a:solidFill>
                  </a:rPr>
                  <a:t>&amp; </a:t>
                </a:r>
                <a:r>
                  <a:rPr lang="en-US" altLang="zh-CN" dirty="0" smtClean="0">
                    <a:solidFill>
                      <a:schemeClr val="tx1"/>
                    </a:solidFill>
                  </a:rPr>
                  <a:t>Off-Policy</a:t>
                </a:r>
              </a:p>
              <a:p>
                <a:pPr lvl="1" latinLnBrk="1"/>
                <a:r>
                  <a:rPr lang="en-US" altLang="zh-CN" dirty="0" smtClean="0">
                    <a:solidFill>
                      <a:schemeClr val="tx1"/>
                    </a:solidFill>
                  </a:rPr>
                  <a:t>On-Policy: learn from self-playing (update the policy when interacting with environment)</a:t>
                </a:r>
              </a:p>
              <a:p>
                <a:pPr lvl="1" latinLnBrk="1"/>
                <a:r>
                  <a:rPr lang="en-US" altLang="zh-CN" dirty="0" smtClean="0">
                    <a:solidFill>
                      <a:schemeClr val="tx1"/>
                    </a:solidFill>
                  </a:rPr>
                  <a:t>Off-Policy: learn from watching other’s playing</a:t>
                </a:r>
                <a:endParaRPr lang="en-US" altLang="zh-CN" dirty="0">
                  <a:solidFill>
                    <a:schemeClr val="tx1"/>
                  </a:solidFill>
                </a:endParaRPr>
              </a:p>
              <a:p>
                <a:pPr lvl="1" latinLnBrk="1"/>
                <a:endParaRPr lang="zh-CN" altLang="en-US" dirty="0">
                  <a:solidFill>
                    <a:schemeClr val="tx1"/>
                  </a:solidFill>
                </a:endParaRPr>
              </a:p>
              <a:p>
                <a:pPr latinLnBrk="1"/>
                <a:r>
                  <a:rPr lang="en-US" altLang="zh-CN" dirty="0" smtClean="0">
                    <a:solidFill>
                      <a:schemeClr val="tx1"/>
                    </a:solidFill>
                  </a:rPr>
                  <a:t>Value-based </a:t>
                </a:r>
                <a:r>
                  <a:rPr lang="en-US" altLang="zh-CN" dirty="0">
                    <a:solidFill>
                      <a:schemeClr val="tx1"/>
                    </a:solidFill>
                  </a:rPr>
                  <a:t>&amp; </a:t>
                </a:r>
                <a:r>
                  <a:rPr lang="en-US" altLang="zh-CN" dirty="0" smtClean="0">
                    <a:solidFill>
                      <a:schemeClr val="tx1"/>
                    </a:solidFill>
                  </a:rPr>
                  <a:t>Policy-based</a:t>
                </a:r>
              </a:p>
              <a:p>
                <a:pPr lvl="1" latinLnBrk="1"/>
                <a:r>
                  <a:rPr lang="en-US" altLang="zh-CN" dirty="0" smtClean="0">
                    <a:solidFill>
                      <a:schemeClr val="tx1"/>
                    </a:solidFill>
                  </a:rPr>
                  <a:t>Value-based: Interaction -&gt; Optimal value function </a:t>
                </a:r>
                <a14:m>
                  <m:oMath xmlns:m="http://schemas.openxmlformats.org/officeDocument/2006/math">
                    <m:sSub>
                      <m:sSubPr>
                        <m:ctrlPr>
                          <a:rPr lang="en-US" altLang="zh-CN" b="0" i="1" dirty="0" smtClean="0">
                            <a:solidFill>
                              <a:schemeClr val="tx1"/>
                            </a:solidFill>
                            <a:latin typeface="Cambria Math" panose="02040503050406030204" pitchFamily="18" charset="0"/>
                          </a:rPr>
                        </m:ctrlPr>
                      </m:sSubPr>
                      <m:e>
                        <m:r>
                          <a:rPr lang="en-US" altLang="zh-CN" b="0" i="1" dirty="0" smtClean="0">
                            <a:solidFill>
                              <a:schemeClr val="tx1"/>
                            </a:solidFill>
                            <a:latin typeface="Cambria Math" panose="02040503050406030204" pitchFamily="18" charset="0"/>
                          </a:rPr>
                          <m:t>𝑞</m:t>
                        </m:r>
                      </m:e>
                      <m:sub>
                        <m:r>
                          <a:rPr lang="en-US" altLang="zh-CN" b="0" i="1" dirty="0" smtClean="0">
                            <a:solidFill>
                              <a:schemeClr val="tx1"/>
                            </a:solidFill>
                            <a:latin typeface="Cambria Math" panose="02040503050406030204" pitchFamily="18" charset="0"/>
                          </a:rPr>
                          <m:t>∗</m:t>
                        </m:r>
                      </m:sub>
                    </m:sSub>
                  </m:oMath>
                </a14:m>
                <a:r>
                  <a:rPr lang="en-US" altLang="zh-CN" dirty="0" smtClean="0">
                    <a:solidFill>
                      <a:schemeClr val="tx1"/>
                    </a:solidFill>
                  </a:rPr>
                  <a:t> -&gt; Optimal policy </a:t>
                </a:r>
                <a14:m>
                  <m:oMath xmlns:m="http://schemas.openxmlformats.org/officeDocument/2006/math">
                    <m:sSub>
                      <m:sSubPr>
                        <m:ctrlPr>
                          <a:rPr lang="en-US" altLang="zh-CN" i="1" dirty="0">
                            <a:solidFill>
                              <a:schemeClr val="tx1"/>
                            </a:solidFill>
                            <a:latin typeface="Cambria Math" panose="02040503050406030204" pitchFamily="18" charset="0"/>
                          </a:rPr>
                        </m:ctrlPr>
                      </m:sSubPr>
                      <m:e>
                        <m:r>
                          <a:rPr lang="zh-CN" altLang="en-US" i="1" dirty="0" smtClean="0">
                            <a:solidFill>
                              <a:schemeClr val="tx1"/>
                            </a:solidFill>
                            <a:latin typeface="Cambria Math" panose="02040503050406030204" pitchFamily="18" charset="0"/>
                          </a:rPr>
                          <m:t>𝜋</m:t>
                        </m:r>
                      </m:e>
                      <m:sub>
                        <m:r>
                          <a:rPr lang="en-US" altLang="zh-CN" i="1" dirty="0">
                            <a:solidFill>
                              <a:schemeClr val="tx1"/>
                            </a:solidFill>
                            <a:latin typeface="Cambria Math" panose="02040503050406030204" pitchFamily="18" charset="0"/>
                          </a:rPr>
                          <m:t>∗</m:t>
                        </m:r>
                      </m:sub>
                    </m:sSub>
                  </m:oMath>
                </a14:m>
                <a:endParaRPr lang="en-US" altLang="zh-CN" dirty="0" smtClean="0">
                  <a:solidFill>
                    <a:schemeClr val="tx1"/>
                  </a:solidFill>
                </a:endParaRPr>
              </a:p>
              <a:p>
                <a:pPr lvl="1" latinLnBrk="1"/>
                <a:r>
                  <a:rPr lang="en-US" altLang="zh-CN" dirty="0" smtClean="0">
                    <a:solidFill>
                      <a:schemeClr val="tx1"/>
                    </a:solidFill>
                  </a:rPr>
                  <a:t>Policy-based: </a:t>
                </a:r>
                <a:r>
                  <a:rPr lang="en-US" altLang="zh-CN" dirty="0">
                    <a:solidFill>
                      <a:schemeClr val="tx1"/>
                    </a:solidFill>
                  </a:rPr>
                  <a:t>Interaction -&gt; </a:t>
                </a:r>
                <a:r>
                  <a:rPr lang="en-US" altLang="zh-CN" dirty="0">
                    <a:solidFill>
                      <a:schemeClr val="tx1"/>
                    </a:solidFill>
                  </a:rPr>
                  <a:t>Optimal policy </a:t>
                </a:r>
                <a14:m>
                  <m:oMath xmlns:m="http://schemas.openxmlformats.org/officeDocument/2006/math">
                    <m:sSub>
                      <m:sSubPr>
                        <m:ctrlPr>
                          <a:rPr lang="en-US" altLang="zh-CN" i="1" dirty="0">
                            <a:solidFill>
                              <a:schemeClr val="tx1"/>
                            </a:solidFill>
                            <a:latin typeface="Cambria Math" panose="02040503050406030204" pitchFamily="18" charset="0"/>
                          </a:rPr>
                        </m:ctrlPr>
                      </m:sSubPr>
                      <m:e>
                        <m:r>
                          <a:rPr lang="zh-CN" altLang="en-US" i="1" dirty="0">
                            <a:solidFill>
                              <a:schemeClr val="tx1"/>
                            </a:solidFill>
                            <a:latin typeface="Cambria Math" panose="02040503050406030204" pitchFamily="18" charset="0"/>
                          </a:rPr>
                          <m:t>𝜋</m:t>
                        </m:r>
                      </m:e>
                      <m:sub>
                        <m:r>
                          <a:rPr lang="en-US" altLang="zh-CN" i="1" dirty="0">
                            <a:solidFill>
                              <a:schemeClr val="tx1"/>
                            </a:solidFill>
                            <a:latin typeface="Cambria Math" panose="02040503050406030204" pitchFamily="18" charset="0"/>
                          </a:rPr>
                          <m:t>∗</m:t>
                        </m:r>
                      </m:sub>
                    </m:sSub>
                  </m:oMath>
                </a14:m>
                <a:endParaRPr lang="zh-CN" altLang="en-US" dirty="0">
                  <a:solidFill>
                    <a:schemeClr val="tx1"/>
                  </a:solidFill>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19678" y="1371600"/>
                <a:ext cx="8933603" cy="4638231"/>
              </a:xfrm>
              <a:blipFill rotWithShape="0">
                <a:blip r:embed="rId3" cstate="print"/>
                <a:stretch>
                  <a:fillRect l="-136" t="-788" r="-955" b="-1314"/>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1C2F7EDA-BE68-440D-95F1-F2948DD28820}" type="slidenum">
              <a:rPr lang="en-US" smtClean="0"/>
              <a:pPr/>
              <a:t>19</a:t>
            </a:fld>
            <a:endParaRPr lang="en-US"/>
          </a:p>
        </p:txBody>
      </p:sp>
    </p:spTree>
    <p:extLst>
      <p:ext uri="{BB962C8B-B14F-4D97-AF65-F5344CB8AC3E}">
        <p14:creationId xmlns="" xmlns:p14="http://schemas.microsoft.com/office/powerpoint/2010/main" val="2265141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smtClean="0"/>
              <a:t>Who am I?</a:t>
            </a:r>
            <a:endParaRPr lang="en-US" dirty="0"/>
          </a:p>
        </p:txBody>
      </p:sp>
      <p:sp>
        <p:nvSpPr>
          <p:cNvPr id="3" name="Content Placeholder 2"/>
          <p:cNvSpPr>
            <a:spLocks noGrp="1"/>
          </p:cNvSpPr>
          <p:nvPr>
            <p:ph idx="1"/>
          </p:nvPr>
        </p:nvSpPr>
        <p:spPr/>
        <p:txBody>
          <a:bodyPr>
            <a:normAutofit/>
          </a:bodyPr>
          <a:lstStyle/>
          <a:p>
            <a:r>
              <a:rPr lang="en-US" altLang="zh-CN" sz="3200" dirty="0" smtClean="0"/>
              <a:t>Expert in delivering solutions for research and industry problems</a:t>
            </a:r>
          </a:p>
          <a:p>
            <a:r>
              <a:rPr lang="en-US" altLang="zh-CN" sz="3200" dirty="0" smtClean="0"/>
              <a:t>Problem driven professional experienced in data science </a:t>
            </a:r>
          </a:p>
          <a:p>
            <a:r>
              <a:rPr lang="en-US" altLang="zh-CN" sz="3200" dirty="0" smtClean="0"/>
              <a:t>Hands on expertise in statistical analysis and artificial intelligence</a:t>
            </a:r>
          </a:p>
        </p:txBody>
      </p:sp>
      <p:sp>
        <p:nvSpPr>
          <p:cNvPr id="4" name="灯片编号占位符 3"/>
          <p:cNvSpPr>
            <a:spLocks noGrp="1"/>
          </p:cNvSpPr>
          <p:nvPr>
            <p:ph type="sldNum" sz="quarter" idx="12"/>
          </p:nvPr>
        </p:nvSpPr>
        <p:spPr/>
        <p:txBody>
          <a:bodyPr/>
          <a:lstStyle/>
          <a:p>
            <a:fld id="{1C2F7EDA-BE68-440D-95F1-F2948DD28820}" type="slidenum">
              <a:rPr lang="en-US" smtClean="0"/>
              <a:pPr/>
              <a:t>2</a:t>
            </a:fld>
            <a:endParaRPr lang="en-US"/>
          </a:p>
        </p:txBody>
      </p:sp>
    </p:spTree>
    <p:extLst>
      <p:ext uri="{BB962C8B-B14F-4D97-AF65-F5344CB8AC3E}">
        <p14:creationId xmlns="" xmlns:p14="http://schemas.microsoft.com/office/powerpoint/2010/main" val="22753390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480"/>
            <a:ext cx="8596668" cy="1320800"/>
          </a:xfrm>
        </p:spPr>
        <p:txBody>
          <a:bodyPr/>
          <a:lstStyle/>
          <a:p>
            <a:r>
              <a:rPr lang="en-US" altLang="zh-CN" dirty="0"/>
              <a:t>Overview reinforcement learning approaches</a:t>
            </a:r>
            <a:endParaRPr lang="en-US" dirty="0"/>
          </a:p>
        </p:txBody>
      </p:sp>
      <p:sp>
        <p:nvSpPr>
          <p:cNvPr id="5" name="Left Brace 4"/>
          <p:cNvSpPr/>
          <p:nvPr/>
        </p:nvSpPr>
        <p:spPr>
          <a:xfrm>
            <a:off x="3356721" y="2998477"/>
            <a:ext cx="403412" cy="20305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23605" y="2867620"/>
            <a:ext cx="1464610" cy="369332"/>
          </a:xfrm>
          <a:prstGeom prst="rect">
            <a:avLst/>
          </a:prstGeom>
          <a:noFill/>
        </p:spPr>
        <p:txBody>
          <a:bodyPr wrap="square" rtlCol="0">
            <a:spAutoFit/>
          </a:bodyPr>
          <a:lstStyle/>
          <a:p>
            <a:r>
              <a:rPr lang="en-US" dirty="0" smtClean="0"/>
              <a:t>MDP-Based</a:t>
            </a:r>
            <a:endParaRPr lang="en-US" dirty="0"/>
          </a:p>
        </p:txBody>
      </p:sp>
      <p:sp>
        <p:nvSpPr>
          <p:cNvPr id="8" name="TextBox 7"/>
          <p:cNvSpPr txBox="1"/>
          <p:nvPr/>
        </p:nvSpPr>
        <p:spPr>
          <a:xfrm>
            <a:off x="2476501" y="1805790"/>
            <a:ext cx="1504949" cy="369332"/>
          </a:xfrm>
          <a:prstGeom prst="rect">
            <a:avLst/>
          </a:prstGeom>
          <a:noFill/>
        </p:spPr>
        <p:txBody>
          <a:bodyPr wrap="square" rtlCol="0">
            <a:spAutoFit/>
          </a:bodyPr>
          <a:lstStyle/>
          <a:p>
            <a:r>
              <a:rPr lang="en-US" dirty="0" smtClean="0"/>
              <a:t>Model-Based</a:t>
            </a:r>
            <a:endParaRPr lang="en-US" dirty="0"/>
          </a:p>
        </p:txBody>
      </p:sp>
      <p:sp>
        <p:nvSpPr>
          <p:cNvPr id="9" name="TextBox 8"/>
          <p:cNvSpPr txBox="1"/>
          <p:nvPr/>
        </p:nvSpPr>
        <p:spPr>
          <a:xfrm>
            <a:off x="2446244" y="3690565"/>
            <a:ext cx="1129841" cy="646331"/>
          </a:xfrm>
          <a:prstGeom prst="rect">
            <a:avLst/>
          </a:prstGeom>
          <a:noFill/>
        </p:spPr>
        <p:txBody>
          <a:bodyPr wrap="square" rtlCol="0">
            <a:spAutoFit/>
          </a:bodyPr>
          <a:lstStyle/>
          <a:p>
            <a:r>
              <a:rPr lang="en-US" dirty="0" smtClean="0"/>
              <a:t>Model-free</a:t>
            </a:r>
            <a:endParaRPr lang="en-US" dirty="0"/>
          </a:p>
        </p:txBody>
      </p:sp>
      <p:sp>
        <p:nvSpPr>
          <p:cNvPr id="10" name="Left Brace 9"/>
          <p:cNvSpPr/>
          <p:nvPr/>
        </p:nvSpPr>
        <p:spPr>
          <a:xfrm>
            <a:off x="1994648" y="2048436"/>
            <a:ext cx="403412" cy="20305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a:off x="5141263" y="4013729"/>
            <a:ext cx="403412" cy="20305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810560" y="2813811"/>
            <a:ext cx="2457451" cy="369332"/>
          </a:xfrm>
          <a:prstGeom prst="rect">
            <a:avLst/>
          </a:prstGeom>
          <a:noFill/>
        </p:spPr>
        <p:txBody>
          <a:bodyPr wrap="square" rtlCol="0">
            <a:spAutoFit/>
          </a:bodyPr>
          <a:lstStyle/>
          <a:p>
            <a:pPr algn="ctr"/>
            <a:r>
              <a:rPr lang="en-US" altLang="zh-CN" dirty="0">
                <a:solidFill>
                  <a:sysClr val="windowText" lastClr="000000"/>
                </a:solidFill>
                <a:latin typeface="+mj-lt"/>
                <a:cs typeface="Calibri" pitchFamily="34" charset="0"/>
              </a:rPr>
              <a:t>Monte-</a:t>
            </a:r>
            <a:r>
              <a:rPr lang="en-US" altLang="zh-CN" dirty="0" err="1">
                <a:solidFill>
                  <a:sysClr val="windowText" lastClr="000000"/>
                </a:solidFill>
                <a:latin typeface="+mj-lt"/>
                <a:cs typeface="Calibri" pitchFamily="34" charset="0"/>
              </a:rPr>
              <a:t>carlo</a:t>
            </a:r>
            <a:r>
              <a:rPr lang="en-US" altLang="zh-CN" dirty="0">
                <a:solidFill>
                  <a:sysClr val="windowText" lastClr="000000"/>
                </a:solidFill>
                <a:latin typeface="+mj-lt"/>
                <a:cs typeface="Calibri" pitchFamily="34" charset="0"/>
              </a:rPr>
              <a:t> update</a:t>
            </a:r>
            <a:endParaRPr lang="zh-CN" altLang="en-US" dirty="0">
              <a:solidFill>
                <a:sysClr val="windowText" lastClr="000000"/>
              </a:solidFill>
              <a:latin typeface="+mj-lt"/>
              <a:cs typeface="Calibri" pitchFamily="34" charset="0"/>
            </a:endParaRPr>
          </a:p>
        </p:txBody>
      </p:sp>
      <p:sp>
        <p:nvSpPr>
          <p:cNvPr id="13" name="TextBox 12"/>
          <p:cNvSpPr txBox="1"/>
          <p:nvPr/>
        </p:nvSpPr>
        <p:spPr>
          <a:xfrm>
            <a:off x="3913094" y="4637923"/>
            <a:ext cx="1260663" cy="646331"/>
          </a:xfrm>
          <a:prstGeom prst="rect">
            <a:avLst/>
          </a:prstGeom>
          <a:noFill/>
        </p:spPr>
        <p:txBody>
          <a:bodyPr wrap="square" rtlCol="0">
            <a:spAutoFit/>
          </a:bodyPr>
          <a:lstStyle/>
          <a:p>
            <a:r>
              <a:rPr lang="en-US" dirty="0" smtClean="0"/>
              <a:t>Temporal Difference</a:t>
            </a:r>
            <a:endParaRPr lang="en-US" dirty="0"/>
          </a:p>
        </p:txBody>
      </p:sp>
      <p:sp>
        <p:nvSpPr>
          <p:cNvPr id="14" name="TextBox 13"/>
          <p:cNvSpPr txBox="1"/>
          <p:nvPr/>
        </p:nvSpPr>
        <p:spPr>
          <a:xfrm>
            <a:off x="5683905" y="3741075"/>
            <a:ext cx="874059" cy="646331"/>
          </a:xfrm>
          <a:prstGeom prst="rect">
            <a:avLst/>
          </a:prstGeom>
          <a:noFill/>
        </p:spPr>
        <p:txBody>
          <a:bodyPr wrap="square" rtlCol="0">
            <a:spAutoFit/>
          </a:bodyPr>
          <a:lstStyle/>
          <a:p>
            <a:r>
              <a:rPr lang="en-US" dirty="0" smtClean="0"/>
              <a:t>Value-based</a:t>
            </a:r>
            <a:endParaRPr lang="en-US" dirty="0"/>
          </a:p>
        </p:txBody>
      </p:sp>
      <p:sp>
        <p:nvSpPr>
          <p:cNvPr id="15" name="TextBox 14"/>
          <p:cNvSpPr txBox="1"/>
          <p:nvPr/>
        </p:nvSpPr>
        <p:spPr>
          <a:xfrm>
            <a:off x="5599021" y="5572041"/>
            <a:ext cx="874059" cy="646331"/>
          </a:xfrm>
          <a:prstGeom prst="rect">
            <a:avLst/>
          </a:prstGeom>
          <a:noFill/>
        </p:spPr>
        <p:txBody>
          <a:bodyPr wrap="square" rtlCol="0">
            <a:spAutoFit/>
          </a:bodyPr>
          <a:lstStyle/>
          <a:p>
            <a:r>
              <a:rPr lang="en-US" dirty="0" smtClean="0"/>
              <a:t>Policy-based</a:t>
            </a:r>
            <a:endParaRPr lang="en-US" dirty="0"/>
          </a:p>
        </p:txBody>
      </p:sp>
      <p:sp>
        <p:nvSpPr>
          <p:cNvPr id="16" name="Left Brace 15"/>
          <p:cNvSpPr/>
          <p:nvPr/>
        </p:nvSpPr>
        <p:spPr>
          <a:xfrm>
            <a:off x="6571138" y="3063688"/>
            <a:ext cx="403412" cy="20305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7024977" y="2825065"/>
            <a:ext cx="1358151" cy="369332"/>
          </a:xfrm>
          <a:prstGeom prst="rect">
            <a:avLst/>
          </a:prstGeom>
          <a:noFill/>
        </p:spPr>
        <p:txBody>
          <a:bodyPr wrap="square" rtlCol="0">
            <a:spAutoFit/>
          </a:bodyPr>
          <a:lstStyle/>
          <a:p>
            <a:r>
              <a:rPr lang="en-US" dirty="0" smtClean="0"/>
              <a:t>Off-policy</a:t>
            </a:r>
            <a:endParaRPr lang="en-US" dirty="0"/>
          </a:p>
        </p:txBody>
      </p:sp>
      <p:sp>
        <p:nvSpPr>
          <p:cNvPr id="18" name="TextBox 17"/>
          <p:cNvSpPr txBox="1"/>
          <p:nvPr/>
        </p:nvSpPr>
        <p:spPr>
          <a:xfrm>
            <a:off x="7031702" y="4714183"/>
            <a:ext cx="1351426" cy="369332"/>
          </a:xfrm>
          <a:prstGeom prst="rect">
            <a:avLst/>
          </a:prstGeom>
          <a:noFill/>
        </p:spPr>
        <p:txBody>
          <a:bodyPr wrap="square" rtlCol="0">
            <a:spAutoFit/>
          </a:bodyPr>
          <a:lstStyle/>
          <a:p>
            <a:r>
              <a:rPr lang="en-US" dirty="0" smtClean="0"/>
              <a:t>On-policy</a:t>
            </a:r>
            <a:endParaRPr lang="en-US" dirty="0"/>
          </a:p>
        </p:txBody>
      </p:sp>
      <p:sp>
        <p:nvSpPr>
          <p:cNvPr id="19" name="TextBox 18"/>
          <p:cNvSpPr txBox="1"/>
          <p:nvPr/>
        </p:nvSpPr>
        <p:spPr>
          <a:xfrm>
            <a:off x="8301892" y="2813811"/>
            <a:ext cx="1554248" cy="369332"/>
          </a:xfrm>
          <a:prstGeom prst="rect">
            <a:avLst/>
          </a:prstGeom>
          <a:noFill/>
        </p:spPr>
        <p:txBody>
          <a:bodyPr wrap="square" rtlCol="0">
            <a:spAutoFit/>
          </a:bodyPr>
          <a:lstStyle/>
          <a:p>
            <a:r>
              <a:rPr lang="en-US" dirty="0" smtClean="0">
                <a:solidFill>
                  <a:srgbClr val="FF0000"/>
                </a:solidFill>
              </a:rPr>
              <a:t>Q-learning</a:t>
            </a:r>
            <a:endParaRPr lang="en-US" dirty="0">
              <a:solidFill>
                <a:srgbClr val="FF0000"/>
              </a:solidFill>
            </a:endParaRPr>
          </a:p>
        </p:txBody>
      </p:sp>
      <p:sp>
        <p:nvSpPr>
          <p:cNvPr id="22" name="TextBox 21"/>
          <p:cNvSpPr txBox="1"/>
          <p:nvPr/>
        </p:nvSpPr>
        <p:spPr>
          <a:xfrm>
            <a:off x="6571138" y="5689021"/>
            <a:ext cx="1730754" cy="369332"/>
          </a:xfrm>
          <a:prstGeom prst="rect">
            <a:avLst/>
          </a:prstGeom>
          <a:noFill/>
        </p:spPr>
        <p:txBody>
          <a:bodyPr wrap="square" rtlCol="0">
            <a:spAutoFit/>
          </a:bodyPr>
          <a:lstStyle/>
          <a:p>
            <a:r>
              <a:rPr lang="en-US" dirty="0" smtClean="0">
                <a:solidFill>
                  <a:srgbClr val="FF0000"/>
                </a:solidFill>
              </a:rPr>
              <a:t>Policy gradient</a:t>
            </a:r>
            <a:endParaRPr lang="en-US" dirty="0">
              <a:solidFill>
                <a:srgbClr val="FF0000"/>
              </a:solidFill>
            </a:endParaRPr>
          </a:p>
        </p:txBody>
      </p:sp>
      <p:sp>
        <p:nvSpPr>
          <p:cNvPr id="23" name="TextBox 22"/>
          <p:cNvSpPr txBox="1"/>
          <p:nvPr/>
        </p:nvSpPr>
        <p:spPr>
          <a:xfrm>
            <a:off x="8359039" y="4724861"/>
            <a:ext cx="801213" cy="369332"/>
          </a:xfrm>
          <a:prstGeom prst="rect">
            <a:avLst/>
          </a:prstGeom>
          <a:noFill/>
        </p:spPr>
        <p:txBody>
          <a:bodyPr wrap="square" rtlCol="0">
            <a:spAutoFit/>
          </a:bodyPr>
          <a:lstStyle/>
          <a:p>
            <a:r>
              <a:rPr lang="en-US" dirty="0" err="1" smtClean="0">
                <a:solidFill>
                  <a:srgbClr val="FF0000"/>
                </a:solidFill>
              </a:rPr>
              <a:t>Sarsa</a:t>
            </a:r>
            <a:endParaRPr lang="en-US" dirty="0">
              <a:solidFill>
                <a:srgbClr val="FF0000"/>
              </a:solidFill>
            </a:endParaRPr>
          </a:p>
        </p:txBody>
      </p:sp>
      <p:sp>
        <p:nvSpPr>
          <p:cNvPr id="20" name="灯片编号占位符 19"/>
          <p:cNvSpPr>
            <a:spLocks noGrp="1"/>
          </p:cNvSpPr>
          <p:nvPr>
            <p:ph type="sldNum" sz="quarter" idx="12"/>
          </p:nvPr>
        </p:nvSpPr>
        <p:spPr/>
        <p:txBody>
          <a:bodyPr/>
          <a:lstStyle/>
          <a:p>
            <a:fld id="{1C2F7EDA-BE68-440D-95F1-F2948DD28820}" type="slidenum">
              <a:rPr lang="en-US" smtClean="0"/>
              <a:pPr/>
              <a:t>20</a:t>
            </a:fld>
            <a:endParaRPr lang="en-US"/>
          </a:p>
        </p:txBody>
      </p:sp>
    </p:spTree>
    <p:extLst>
      <p:ext uri="{BB962C8B-B14F-4D97-AF65-F5344CB8AC3E}">
        <p14:creationId xmlns="" xmlns:p14="http://schemas.microsoft.com/office/powerpoint/2010/main" val="1631863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ltLang="zh-CN" dirty="0"/>
              <a:t>Case study – Atari games</a:t>
            </a:r>
            <a:endParaRPr lang="en-US" dirty="0"/>
          </a:p>
        </p:txBody>
      </p:sp>
      <p:sp>
        <p:nvSpPr>
          <p:cNvPr id="5" name="Content Placeholder 4"/>
          <p:cNvSpPr>
            <a:spLocks noGrp="1"/>
          </p:cNvSpPr>
          <p:nvPr>
            <p:ph idx="1"/>
          </p:nvPr>
        </p:nvSpPr>
        <p:spPr/>
        <p:txBody>
          <a:bodyPr/>
          <a:lstStyle/>
          <a:p>
            <a:r>
              <a:rPr lang="en-US" dirty="0"/>
              <a:t>https://www.youtube.com/watch?v=W2CAghUiofY</a:t>
            </a:r>
          </a:p>
        </p:txBody>
      </p:sp>
      <p:pic>
        <p:nvPicPr>
          <p:cNvPr id="7" name="W2CAghUiofY"/>
          <p:cNvPicPr>
            <a:picLocks noRot="1" noChangeAspect="1"/>
          </p:cNvPicPr>
          <p:nvPr>
            <a:videoFile r:link="rId1"/>
          </p:nvPr>
        </p:nvPicPr>
        <p:blipFill>
          <a:blip r:embed="rId4" cstate="print"/>
          <a:stretch>
            <a:fillRect/>
          </a:stretch>
        </p:blipFill>
        <p:spPr>
          <a:xfrm>
            <a:off x="434787" y="1119094"/>
            <a:ext cx="7727577" cy="4346762"/>
          </a:xfrm>
          <a:prstGeom prst="rect">
            <a:avLst/>
          </a:prstGeom>
        </p:spPr>
      </p:pic>
      <p:sp>
        <p:nvSpPr>
          <p:cNvPr id="6" name="灯片编号占位符 5"/>
          <p:cNvSpPr>
            <a:spLocks noGrp="1"/>
          </p:cNvSpPr>
          <p:nvPr>
            <p:ph type="sldNum" sz="quarter" idx="12"/>
          </p:nvPr>
        </p:nvSpPr>
        <p:spPr/>
        <p:txBody>
          <a:bodyPr/>
          <a:lstStyle/>
          <a:p>
            <a:fld id="{1C2F7EDA-BE68-440D-95F1-F2948DD28820}" type="slidenum">
              <a:rPr lang="en-US" smtClean="0"/>
              <a:pPr/>
              <a:t>21</a:t>
            </a:fld>
            <a:endParaRPr lang="en-US"/>
          </a:p>
        </p:txBody>
      </p:sp>
    </p:spTree>
    <p:extLst>
      <p:ext uri="{BB962C8B-B14F-4D97-AF65-F5344CB8AC3E}">
        <p14:creationId xmlns="" xmlns:p14="http://schemas.microsoft.com/office/powerpoint/2010/main" val="2683592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ltLang="zh-CN" dirty="0"/>
              <a:t>Case study – Atari games</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677334" y="1320801"/>
                <a:ext cx="8596668" cy="4720562"/>
              </a:xfrm>
            </p:spPr>
            <p:txBody>
              <a:bodyPr/>
              <a:lstStyle/>
              <a:p>
                <a:r>
                  <a:rPr lang="en-US" dirty="0" smtClean="0"/>
                  <a:t>Input: raw pixel (160*210 to 84*84)</a:t>
                </a:r>
              </a:p>
              <a:p>
                <a:pPr lvl="1"/>
                <a:r>
                  <a:rPr lang="en-US" dirty="0" smtClean="0"/>
                  <a:t>Scale down from </a:t>
                </a:r>
                <a:r>
                  <a:rPr lang="en-US" dirty="0"/>
                  <a:t>160*210</a:t>
                </a:r>
                <a:r>
                  <a:rPr lang="en-US" dirty="0" smtClean="0"/>
                  <a:t> to 84*84</a:t>
                </a:r>
              </a:p>
              <a:p>
                <a:pPr lvl="1"/>
                <a:r>
                  <a:rPr lang="en-US" dirty="0" smtClean="0"/>
                  <a:t>Convert to 4 gray scale images</a:t>
                </a:r>
              </a:p>
              <a:p>
                <a:pPr lvl="1"/>
                <a:r>
                  <a:rPr lang="en-US" dirty="0" smtClean="0"/>
                  <a:t>Convolutional Neural Network (3 layers, fully connected layers)</a:t>
                </a:r>
                <a:endParaRPr lang="en-US" dirty="0" smtClean="0"/>
              </a:p>
              <a:p>
                <a:r>
                  <a:rPr lang="en-US" dirty="0" smtClean="0"/>
                  <a:t>Experience Replay</a:t>
                </a:r>
                <a:endParaRPr lang="en-US" dirty="0" smtClean="0"/>
              </a:p>
              <a:p>
                <a:pPr lvl="1"/>
                <a:r>
                  <a:rPr lang="en-US" dirty="0" smtClean="0"/>
                  <a:t>A </a:t>
                </a:r>
                <a:r>
                  <a:rPr lang="en-US" dirty="0"/>
                  <a:t>collection of experience tuples </a:t>
                </a:r>
                <a:r>
                  <a:rPr lang="en-US" dirty="0" smtClean="0"/>
                  <a:t>(</a:t>
                </a:r>
                <a:r>
                  <a:rPr lang="en-US" i="1" dirty="0" smtClean="0"/>
                  <a:t>S, A, R</a:t>
                </a:r>
                <a:r>
                  <a:rPr lang="en-US" dirty="0" smtClean="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dirty="0" smtClean="0"/>
                  <a:t>)</a:t>
                </a:r>
              </a:p>
              <a:p>
                <a:pPr lvl="1"/>
                <a:r>
                  <a:rPr lang="en-US" dirty="0" smtClean="0"/>
                  <a:t>Break correlation between </a:t>
                </a:r>
              </a:p>
              <a:p>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smtClean="0"/>
                  <a:t>-greedy</a:t>
                </a:r>
              </a:p>
              <a:p>
                <a:pPr lvl="1"/>
                <a:r>
                  <a:rPr lang="en-US" dirty="0" smtClean="0"/>
                  <a:t>Avoid local optimum</a:t>
                </a:r>
              </a:p>
              <a:p>
                <a:pPr lvl="1"/>
                <a:r>
                  <a:rPr lang="en-US" dirty="0" smtClean="0"/>
                  <a:t>Small probability of taking a random action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320801"/>
                <a:ext cx="8596668" cy="4720562"/>
              </a:xfrm>
              <a:blipFill rotWithShape="0">
                <a:blip r:embed="rId3" cstate="print"/>
                <a:stretch>
                  <a:fillRect l="-142" t="-904"/>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1C2F7EDA-BE68-440D-95F1-F2948DD28820}" type="slidenum">
              <a:rPr lang="en-US" smtClean="0"/>
              <a:pPr/>
              <a:t>22</a:t>
            </a:fld>
            <a:endParaRPr lang="en-US"/>
          </a:p>
        </p:txBody>
      </p:sp>
    </p:spTree>
    <p:extLst>
      <p:ext uri="{BB962C8B-B14F-4D97-AF65-F5344CB8AC3E}">
        <p14:creationId xmlns="" xmlns:p14="http://schemas.microsoft.com/office/powerpoint/2010/main" val="2683592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altLang="zh-CN" dirty="0"/>
              <a:t>Case study – Atari games</a:t>
            </a:r>
            <a:endParaRPr lang="en-US" dirty="0"/>
          </a:p>
        </p:txBody>
      </p:sp>
      <p:pic>
        <p:nvPicPr>
          <p:cNvPr id="4" name="Picture 3"/>
          <p:cNvPicPr>
            <a:picLocks noChangeAspect="1"/>
          </p:cNvPicPr>
          <p:nvPr/>
        </p:nvPicPr>
        <p:blipFill>
          <a:blip r:embed="rId3" cstate="print"/>
          <a:stretch>
            <a:fillRect/>
          </a:stretch>
        </p:blipFill>
        <p:spPr>
          <a:xfrm>
            <a:off x="669270" y="798139"/>
            <a:ext cx="7927398" cy="5495239"/>
          </a:xfrm>
          <a:prstGeom prst="rect">
            <a:avLst/>
          </a:prstGeom>
        </p:spPr>
      </p:pic>
      <p:sp>
        <p:nvSpPr>
          <p:cNvPr id="5" name="灯片编号占位符 4"/>
          <p:cNvSpPr>
            <a:spLocks noGrp="1"/>
          </p:cNvSpPr>
          <p:nvPr>
            <p:ph type="sldNum" sz="quarter" idx="12"/>
          </p:nvPr>
        </p:nvSpPr>
        <p:spPr/>
        <p:txBody>
          <a:bodyPr/>
          <a:lstStyle/>
          <a:p>
            <a:fld id="{1C2F7EDA-BE68-440D-95F1-F2948DD28820}" type="slidenum">
              <a:rPr lang="en-US" smtClean="0"/>
              <a:pPr/>
              <a:t>23</a:t>
            </a:fld>
            <a:endParaRPr lang="en-US"/>
          </a:p>
        </p:txBody>
      </p:sp>
    </p:spTree>
    <p:extLst>
      <p:ext uri="{BB962C8B-B14F-4D97-AF65-F5344CB8AC3E}">
        <p14:creationId xmlns="" xmlns:p14="http://schemas.microsoft.com/office/powerpoint/2010/main" val="26835925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364717" cy="1320800"/>
          </a:xfrm>
        </p:spPr>
        <p:txBody>
          <a:bodyPr>
            <a:normAutofit fontScale="90000"/>
          </a:bodyPr>
          <a:lstStyle/>
          <a:p>
            <a:r>
              <a:rPr lang="en-US" altLang="zh-CN" dirty="0" smtClean="0"/>
              <a:t>Other applications - </a:t>
            </a:r>
            <a:r>
              <a:rPr lang="en-US" altLang="zh-CN" dirty="0" err="1" smtClean="0"/>
              <a:t>SeqGAN</a:t>
            </a:r>
            <a:r>
              <a:rPr lang="en-US" altLang="zh-CN" dirty="0" smtClean="0"/>
              <a:t>: Sequence Generative Adversarial Nets with Policy Gradient</a:t>
            </a:r>
            <a:br>
              <a:rPr lang="en-US" altLang="zh-CN" dirty="0" smtClean="0"/>
            </a:br>
            <a:endParaRPr lang="en-US" altLang="zh-CN" dirty="0" smtClean="0"/>
          </a:p>
        </p:txBody>
      </p:sp>
      <p:sp>
        <p:nvSpPr>
          <p:cNvPr id="3" name="Content Placeholder 2"/>
          <p:cNvSpPr>
            <a:spLocks noGrp="1"/>
          </p:cNvSpPr>
          <p:nvPr>
            <p:ph idx="1"/>
          </p:nvPr>
        </p:nvSpPr>
        <p:spPr>
          <a:xfrm>
            <a:off x="677334" y="1627095"/>
            <a:ext cx="8596668" cy="4414268"/>
          </a:xfrm>
        </p:spPr>
        <p:txBody>
          <a:bodyPr/>
          <a:lstStyle/>
          <a:p>
            <a:pPr>
              <a:buNone/>
            </a:pPr>
            <a:r>
              <a:rPr lang="en-US" dirty="0" smtClean="0"/>
              <a:t>Problem:</a:t>
            </a:r>
          </a:p>
          <a:p>
            <a:pPr>
              <a:buNone/>
            </a:pPr>
            <a:endParaRPr lang="en-US" dirty="0" smtClean="0"/>
          </a:p>
          <a:p>
            <a:pPr>
              <a:buNone/>
            </a:pPr>
            <a:r>
              <a:rPr lang="en-US" dirty="0" smtClean="0"/>
              <a:t>   How to use Generative Adversarial Nets to generate synthetic population imitating the original population . The synthetic population hides the record-level information, while keeping the statistical properties of the original population</a:t>
            </a:r>
          </a:p>
          <a:p>
            <a:pPr>
              <a:buNone/>
            </a:pPr>
            <a:endParaRPr lang="en-US" dirty="0" smtClean="0"/>
          </a:p>
          <a:p>
            <a:pPr>
              <a:buNone/>
            </a:pPr>
            <a:r>
              <a:rPr lang="en-US" dirty="0" smtClean="0"/>
              <a:t>Difficulty:</a:t>
            </a:r>
          </a:p>
          <a:p>
            <a:pPr>
              <a:buNone/>
            </a:pPr>
            <a:endParaRPr lang="en-US" dirty="0" smtClean="0"/>
          </a:p>
          <a:p>
            <a:pPr>
              <a:buNone/>
            </a:pPr>
            <a:r>
              <a:rPr lang="en-US" dirty="0" smtClean="0"/>
              <a:t>    Cannot use back propagation on categorical variables</a:t>
            </a:r>
          </a:p>
          <a:p>
            <a:pPr>
              <a:buNone/>
            </a:pPr>
            <a:endParaRPr lang="en-US" dirty="0" smtClean="0"/>
          </a:p>
          <a:p>
            <a:pPr>
              <a:buNone/>
            </a:pPr>
            <a:r>
              <a:rPr lang="en-US" dirty="0"/>
              <a:t> </a:t>
            </a:r>
            <a:r>
              <a:rPr lang="en-US" dirty="0" smtClean="0"/>
              <a:t> </a:t>
            </a:r>
          </a:p>
        </p:txBody>
      </p:sp>
      <p:sp>
        <p:nvSpPr>
          <p:cNvPr id="7" name="灯片编号占位符 6"/>
          <p:cNvSpPr>
            <a:spLocks noGrp="1"/>
          </p:cNvSpPr>
          <p:nvPr>
            <p:ph type="sldNum" sz="quarter" idx="12"/>
          </p:nvPr>
        </p:nvSpPr>
        <p:spPr/>
        <p:txBody>
          <a:bodyPr/>
          <a:lstStyle/>
          <a:p>
            <a:fld id="{1C2F7EDA-BE68-440D-95F1-F2948DD28820}" type="slidenum">
              <a:rPr lang="en-US" smtClean="0"/>
              <a:pPr/>
              <a:t>24</a:t>
            </a:fld>
            <a:endParaRPr lang="en-US"/>
          </a:p>
        </p:txBody>
      </p:sp>
    </p:spTree>
    <p:extLst>
      <p:ext uri="{BB962C8B-B14F-4D97-AF65-F5344CB8AC3E}">
        <p14:creationId xmlns="" xmlns:p14="http://schemas.microsoft.com/office/powerpoint/2010/main" val="26835925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364717" cy="1320800"/>
          </a:xfrm>
        </p:spPr>
        <p:txBody>
          <a:bodyPr>
            <a:normAutofit fontScale="90000"/>
          </a:bodyPr>
          <a:lstStyle/>
          <a:p>
            <a:r>
              <a:rPr lang="en-US" altLang="zh-CN" dirty="0" smtClean="0"/>
              <a:t>Other applications - </a:t>
            </a:r>
            <a:r>
              <a:rPr lang="en-US" altLang="zh-CN" dirty="0" err="1" smtClean="0"/>
              <a:t>SeqGAN</a:t>
            </a:r>
            <a:r>
              <a:rPr lang="en-US" altLang="zh-CN" dirty="0" smtClean="0"/>
              <a:t>: Sequence Generative Adversarial Nets with Policy Gradient</a:t>
            </a:r>
            <a:br>
              <a:rPr lang="en-US" altLang="zh-CN" dirty="0" smtClean="0"/>
            </a:br>
            <a:endParaRPr lang="en-US" altLang="zh-CN" dirty="0" smtClean="0"/>
          </a:p>
        </p:txBody>
      </p:sp>
      <p:sp>
        <p:nvSpPr>
          <p:cNvPr id="3" name="Content Placeholder 2"/>
          <p:cNvSpPr>
            <a:spLocks noGrp="1"/>
          </p:cNvSpPr>
          <p:nvPr>
            <p:ph idx="1"/>
          </p:nvPr>
        </p:nvSpPr>
        <p:spPr>
          <a:xfrm>
            <a:off x="677334" y="1627095"/>
            <a:ext cx="8596668" cy="4414268"/>
          </a:xfrm>
        </p:spPr>
        <p:txBody>
          <a:bodyPr/>
          <a:lstStyle/>
          <a:p>
            <a:pPr>
              <a:buNone/>
            </a:pPr>
            <a:r>
              <a:rPr lang="en-US" dirty="0" smtClean="0"/>
              <a:t>Generative </a:t>
            </a:r>
            <a:r>
              <a:rPr lang="en-US" dirty="0"/>
              <a:t>Adversarial </a:t>
            </a:r>
            <a:r>
              <a:rPr lang="en-US" dirty="0" smtClean="0"/>
              <a:t>Nets: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929180" y="3637893"/>
            <a:ext cx="8829675" cy="685800"/>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740979" y="2086795"/>
            <a:ext cx="9033641" cy="3819525"/>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1C2F7EDA-BE68-440D-95F1-F2948DD28820}" type="slidenum">
              <a:rPr lang="en-US" smtClean="0"/>
              <a:pPr/>
              <a:t>25</a:t>
            </a:fld>
            <a:endParaRPr lang="en-US"/>
          </a:p>
        </p:txBody>
      </p:sp>
    </p:spTree>
    <p:extLst>
      <p:ext uri="{BB962C8B-B14F-4D97-AF65-F5344CB8AC3E}">
        <p14:creationId xmlns="" xmlns:p14="http://schemas.microsoft.com/office/powerpoint/2010/main" val="26835925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fontScale="90000"/>
          </a:bodyPr>
          <a:lstStyle/>
          <a:p>
            <a:r>
              <a:rPr lang="en-US" altLang="zh-CN" dirty="0" smtClean="0"/>
              <a:t>Other applications - </a:t>
            </a:r>
            <a:r>
              <a:rPr lang="en-US" altLang="zh-CN" dirty="0" err="1" smtClean="0"/>
              <a:t>SeqGAN</a:t>
            </a:r>
            <a:r>
              <a:rPr lang="en-US" altLang="zh-CN" dirty="0" smtClean="0"/>
              <a:t>: Sequence Generative Adversarial Nets with Policy Gradient</a:t>
            </a:r>
            <a:br>
              <a:rPr lang="en-US" altLang="zh-CN" dirty="0" smtClean="0"/>
            </a:br>
            <a:endParaRPr lang="en-US" altLang="zh-CN" dirty="0" smtClean="0"/>
          </a:p>
        </p:txBody>
      </p:sp>
      <p:pic>
        <p:nvPicPr>
          <p:cNvPr id="1028" name="Picture 4"/>
          <p:cNvPicPr>
            <a:picLocks noChangeAspect="1" noChangeArrowheads="1"/>
          </p:cNvPicPr>
          <p:nvPr/>
        </p:nvPicPr>
        <p:blipFill>
          <a:blip r:embed="rId3" cstate="print"/>
          <a:srcRect/>
          <a:stretch>
            <a:fillRect/>
          </a:stretch>
        </p:blipFill>
        <p:spPr bwMode="auto">
          <a:xfrm>
            <a:off x="734903" y="1913868"/>
            <a:ext cx="8430358" cy="3824780"/>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1C2F7EDA-BE68-440D-95F1-F2948DD28820}" type="slidenum">
              <a:rPr lang="en-US" smtClean="0"/>
              <a:pPr/>
              <a:t>26</a:t>
            </a:fld>
            <a:endParaRPr lang="en-US"/>
          </a:p>
        </p:txBody>
      </p:sp>
    </p:spTree>
    <p:extLst>
      <p:ext uri="{BB962C8B-B14F-4D97-AF65-F5344CB8AC3E}">
        <p14:creationId xmlns="" xmlns:p14="http://schemas.microsoft.com/office/powerpoint/2010/main" val="26835925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fontScale="90000"/>
          </a:bodyPr>
          <a:lstStyle/>
          <a:p>
            <a:r>
              <a:rPr lang="en-US" altLang="zh-CN" dirty="0" smtClean="0"/>
              <a:t>Other applications - </a:t>
            </a:r>
            <a:r>
              <a:rPr lang="en-US" altLang="zh-CN" dirty="0" err="1" smtClean="0"/>
              <a:t>SeqGAN</a:t>
            </a:r>
            <a:r>
              <a:rPr lang="en-US" altLang="zh-CN" dirty="0" smtClean="0"/>
              <a:t>: Sequence Generative Adversarial Nets with Policy Gradient</a:t>
            </a:r>
            <a:br>
              <a:rPr lang="en-US" altLang="zh-CN" dirty="0" smtClean="0"/>
            </a:br>
            <a:endParaRPr lang="en-US" altLang="zh-CN" dirty="0" smtClean="0"/>
          </a:p>
        </p:txBody>
      </p:sp>
      <p:pic>
        <p:nvPicPr>
          <p:cNvPr id="1027" name="Picture 3"/>
          <p:cNvPicPr>
            <a:picLocks noChangeAspect="1" noChangeArrowheads="1"/>
          </p:cNvPicPr>
          <p:nvPr/>
        </p:nvPicPr>
        <p:blipFill>
          <a:blip r:embed="rId3" cstate="print"/>
          <a:srcRect/>
          <a:stretch>
            <a:fillRect/>
          </a:stretch>
        </p:blipFill>
        <p:spPr bwMode="auto">
          <a:xfrm>
            <a:off x="1251059" y="1608905"/>
            <a:ext cx="6915150" cy="4333875"/>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1C2F7EDA-BE68-440D-95F1-F2948DD28820}" type="slidenum">
              <a:rPr lang="en-US" smtClean="0"/>
              <a:pPr/>
              <a:t>27</a:t>
            </a:fld>
            <a:endParaRPr lang="en-US"/>
          </a:p>
        </p:txBody>
      </p:sp>
    </p:spTree>
    <p:extLst>
      <p:ext uri="{BB962C8B-B14F-4D97-AF65-F5344CB8AC3E}">
        <p14:creationId xmlns="" xmlns:p14="http://schemas.microsoft.com/office/powerpoint/2010/main" val="26835925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834" y="2632841"/>
            <a:ext cx="8596668" cy="1954924"/>
          </a:xfrm>
        </p:spPr>
        <p:txBody>
          <a:bodyPr>
            <a:noAutofit/>
          </a:bodyPr>
          <a:lstStyle/>
          <a:p>
            <a:r>
              <a:rPr lang="en-US" altLang="zh-CN" sz="12000" dirty="0" smtClean="0">
                <a:solidFill>
                  <a:srgbClr val="FF0000"/>
                </a:solidFill>
              </a:rPr>
              <a:t>Question?</a:t>
            </a:r>
          </a:p>
        </p:txBody>
      </p:sp>
      <p:sp>
        <p:nvSpPr>
          <p:cNvPr id="4" name="灯片编号占位符 3"/>
          <p:cNvSpPr>
            <a:spLocks noGrp="1"/>
          </p:cNvSpPr>
          <p:nvPr>
            <p:ph type="sldNum" sz="quarter" idx="12"/>
          </p:nvPr>
        </p:nvSpPr>
        <p:spPr/>
        <p:txBody>
          <a:bodyPr/>
          <a:lstStyle/>
          <a:p>
            <a:fld id="{1C2F7EDA-BE68-440D-95F1-F2948DD28820}" type="slidenum">
              <a:rPr lang="en-US" smtClean="0"/>
              <a:pPr/>
              <a:t>28</a:t>
            </a:fld>
            <a:endParaRPr lang="en-US"/>
          </a:p>
        </p:txBody>
      </p:sp>
    </p:spTree>
    <p:extLst>
      <p:ext uri="{BB962C8B-B14F-4D97-AF65-F5344CB8AC3E}">
        <p14:creationId xmlns="" xmlns:p14="http://schemas.microsoft.com/office/powerpoint/2010/main" val="2683592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smtClean="0"/>
              <a:t>What is data science</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730633" y="810937"/>
            <a:ext cx="8066526" cy="5085365"/>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1C2F7EDA-BE68-440D-95F1-F2948DD28820}" type="slidenum">
              <a:rPr lang="en-US" smtClean="0"/>
              <a:pPr/>
              <a:t>3</a:t>
            </a:fld>
            <a:endParaRPr lang="en-US"/>
          </a:p>
        </p:txBody>
      </p:sp>
    </p:spTree>
    <p:extLst>
      <p:ext uri="{BB962C8B-B14F-4D97-AF65-F5344CB8AC3E}">
        <p14:creationId xmlns="" xmlns:p14="http://schemas.microsoft.com/office/powerpoint/2010/main" val="2275339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smtClean="0"/>
              <a:t>What is data science</a:t>
            </a:r>
            <a:endParaRPr lang="en-US" dirty="0"/>
          </a:p>
        </p:txBody>
      </p:sp>
      <p:sp>
        <p:nvSpPr>
          <p:cNvPr id="4" name="TextBox 3"/>
          <p:cNvSpPr txBox="1"/>
          <p:nvPr/>
        </p:nvSpPr>
        <p:spPr>
          <a:xfrm>
            <a:off x="1671145" y="2254469"/>
            <a:ext cx="5770179" cy="2400657"/>
          </a:xfrm>
          <a:prstGeom prst="rect">
            <a:avLst/>
          </a:prstGeom>
          <a:noFill/>
        </p:spPr>
        <p:txBody>
          <a:bodyPr wrap="square" rtlCol="0">
            <a:spAutoFit/>
          </a:bodyPr>
          <a:lstStyle/>
          <a:p>
            <a:r>
              <a:rPr lang="en-US" altLang="zh-CN" sz="15000" dirty="0" smtClean="0">
                <a:solidFill>
                  <a:srgbClr val="FF0000"/>
                </a:solidFill>
              </a:rPr>
              <a:t>Slides!</a:t>
            </a:r>
            <a:endParaRPr lang="zh-CN" altLang="en-US" sz="15000" dirty="0">
              <a:solidFill>
                <a:srgbClr val="FF0000"/>
              </a:solidFill>
            </a:endParaRPr>
          </a:p>
        </p:txBody>
      </p:sp>
      <p:sp>
        <p:nvSpPr>
          <p:cNvPr id="5" name="灯片编号占位符 4"/>
          <p:cNvSpPr>
            <a:spLocks noGrp="1"/>
          </p:cNvSpPr>
          <p:nvPr>
            <p:ph type="sldNum" sz="quarter" idx="12"/>
          </p:nvPr>
        </p:nvSpPr>
        <p:spPr/>
        <p:txBody>
          <a:bodyPr/>
          <a:lstStyle/>
          <a:p>
            <a:fld id="{1C2F7EDA-BE68-440D-95F1-F2948DD28820}" type="slidenum">
              <a:rPr lang="en-US" smtClean="0"/>
              <a:pPr/>
              <a:t>4</a:t>
            </a:fld>
            <a:endParaRPr lang="en-US"/>
          </a:p>
        </p:txBody>
      </p:sp>
    </p:spTree>
    <p:extLst>
      <p:ext uri="{BB962C8B-B14F-4D97-AF65-F5344CB8AC3E}">
        <p14:creationId xmlns="" xmlns:p14="http://schemas.microsoft.com/office/powerpoint/2010/main" val="2275339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a:t>Outline</a:t>
            </a:r>
          </a:p>
        </p:txBody>
      </p:sp>
      <p:sp>
        <p:nvSpPr>
          <p:cNvPr id="3" name="Content Placeholder 2"/>
          <p:cNvSpPr>
            <a:spLocks noGrp="1"/>
          </p:cNvSpPr>
          <p:nvPr>
            <p:ph idx="1"/>
          </p:nvPr>
        </p:nvSpPr>
        <p:spPr/>
        <p:txBody>
          <a:bodyPr/>
          <a:lstStyle/>
          <a:p>
            <a:r>
              <a:rPr lang="en-US" sz="3200" dirty="0" smtClean="0"/>
              <a:t>Introduction to Reinforcement Learning</a:t>
            </a:r>
          </a:p>
          <a:p>
            <a:pPr lvl="1"/>
            <a:r>
              <a:rPr lang="en-US" sz="3000" dirty="0" smtClean="0"/>
              <a:t>Scale down problem to math form</a:t>
            </a:r>
          </a:p>
          <a:p>
            <a:r>
              <a:rPr lang="en-US" altLang="zh-CN" sz="3200" dirty="0" smtClean="0"/>
              <a:t>Case study – Atari games</a:t>
            </a:r>
            <a:endParaRPr lang="en-US" sz="3200" dirty="0" smtClean="0"/>
          </a:p>
          <a:p>
            <a:r>
              <a:rPr lang="en-US" sz="3200" dirty="0" smtClean="0"/>
              <a:t>Integrated with my research</a:t>
            </a:r>
            <a:endParaRPr lang="en-US" sz="3200" dirty="0"/>
          </a:p>
        </p:txBody>
      </p:sp>
      <p:sp>
        <p:nvSpPr>
          <p:cNvPr id="4" name="灯片编号占位符 3"/>
          <p:cNvSpPr>
            <a:spLocks noGrp="1"/>
          </p:cNvSpPr>
          <p:nvPr>
            <p:ph type="sldNum" sz="quarter" idx="12"/>
          </p:nvPr>
        </p:nvSpPr>
        <p:spPr/>
        <p:txBody>
          <a:bodyPr/>
          <a:lstStyle/>
          <a:p>
            <a:fld id="{1C2F7EDA-BE68-440D-95F1-F2948DD28820}" type="slidenum">
              <a:rPr lang="en-US" smtClean="0"/>
              <a:pPr/>
              <a:t>5</a:t>
            </a:fld>
            <a:endParaRPr lang="en-US"/>
          </a:p>
        </p:txBody>
      </p:sp>
    </p:spTree>
    <p:extLst>
      <p:ext uri="{BB962C8B-B14F-4D97-AF65-F5344CB8AC3E}">
        <p14:creationId xmlns="" xmlns:p14="http://schemas.microsoft.com/office/powerpoint/2010/main" val="2275339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fontScale="90000"/>
          </a:bodyPr>
          <a:lstStyle/>
          <a:p>
            <a:r>
              <a:rPr lang="en-US" dirty="0"/>
              <a:t>Introduction to Reinforcement </a:t>
            </a:r>
            <a:r>
              <a:rPr lang="en-US" dirty="0" smtClean="0"/>
              <a:t>Learning - </a:t>
            </a:r>
            <a:br>
              <a:rPr lang="en-US" dirty="0" smtClean="0"/>
            </a:br>
            <a:r>
              <a:rPr lang="en-US" altLang="zh-CN" dirty="0" smtClean="0"/>
              <a:t>Machine Learning </a:t>
            </a:r>
            <a:br>
              <a:rPr lang="en-US" altLang="zh-CN" dirty="0" smtClean="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1">
              <a:buNone/>
            </a:pPr>
            <a:r>
              <a:rPr lang="en-US" sz="3000" dirty="0" smtClean="0"/>
              <a:t>Gives </a:t>
            </a:r>
            <a:r>
              <a:rPr lang="en-US" sz="3000" dirty="0"/>
              <a:t>the computer that which makes it more similar to humans: The ability to </a:t>
            </a:r>
            <a:r>
              <a:rPr lang="en-US" sz="3000" dirty="0" smtClean="0"/>
              <a:t>learn</a:t>
            </a:r>
          </a:p>
          <a:p>
            <a:pPr lvl="2"/>
            <a:r>
              <a:rPr lang="en-US" sz="3000" dirty="0" smtClean="0"/>
              <a:t>Supervised Learning</a:t>
            </a:r>
          </a:p>
          <a:p>
            <a:pPr lvl="2"/>
            <a:r>
              <a:rPr lang="en-US" sz="3000" dirty="0" smtClean="0"/>
              <a:t>Unsupervised learning</a:t>
            </a:r>
          </a:p>
          <a:p>
            <a:pPr lvl="2"/>
            <a:r>
              <a:rPr lang="en-US" sz="3000" dirty="0" smtClean="0"/>
              <a:t>Reinforcement learning</a:t>
            </a:r>
            <a:endParaRPr lang="en-US" sz="3000" dirty="0"/>
          </a:p>
        </p:txBody>
      </p:sp>
      <p:sp>
        <p:nvSpPr>
          <p:cNvPr id="4" name="灯片编号占位符 3"/>
          <p:cNvSpPr>
            <a:spLocks noGrp="1"/>
          </p:cNvSpPr>
          <p:nvPr>
            <p:ph type="sldNum" sz="quarter" idx="12"/>
          </p:nvPr>
        </p:nvSpPr>
        <p:spPr/>
        <p:txBody>
          <a:bodyPr/>
          <a:lstStyle/>
          <a:p>
            <a:fld id="{1C2F7EDA-BE68-440D-95F1-F2948DD28820}" type="slidenum">
              <a:rPr lang="en-US" smtClean="0"/>
              <a:pPr/>
              <a:t>6</a:t>
            </a:fld>
            <a:endParaRPr lang="en-US"/>
          </a:p>
        </p:txBody>
      </p:sp>
    </p:spTree>
    <p:extLst>
      <p:ext uri="{BB962C8B-B14F-4D97-AF65-F5344CB8AC3E}">
        <p14:creationId xmlns="" xmlns:p14="http://schemas.microsoft.com/office/powerpoint/2010/main" val="3391158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fontScale="90000"/>
          </a:bodyPr>
          <a:lstStyle/>
          <a:p>
            <a:r>
              <a:rPr lang="en-US" dirty="0"/>
              <a:t>Introduction to Reinforcement </a:t>
            </a:r>
            <a:r>
              <a:rPr lang="en-US" dirty="0" smtClean="0"/>
              <a:t>Learning - </a:t>
            </a:r>
            <a:br>
              <a:rPr lang="en-US" dirty="0" smtClean="0"/>
            </a:br>
            <a:r>
              <a:rPr lang="en-US" dirty="0"/>
              <a:t>Supervised Learning</a:t>
            </a:r>
            <a:br>
              <a:rPr lang="en-US" dirty="0"/>
            </a:br>
            <a:r>
              <a:rPr lang="en-US" dirty="0"/>
              <a:t/>
            </a:r>
            <a:br>
              <a:rPr lang="en-US" dirty="0"/>
            </a:br>
            <a:endParaRPr lang="en-US" dirty="0"/>
          </a:p>
        </p:txBody>
      </p:sp>
      <p:sp>
        <p:nvSpPr>
          <p:cNvPr id="3" name="Content Placeholder 2"/>
          <p:cNvSpPr>
            <a:spLocks noGrp="1"/>
          </p:cNvSpPr>
          <p:nvPr>
            <p:ph idx="1"/>
          </p:nvPr>
        </p:nvSpPr>
        <p:spPr>
          <a:xfrm>
            <a:off x="657456" y="2130772"/>
            <a:ext cx="8596668" cy="3880773"/>
          </a:xfrm>
        </p:spPr>
        <p:txBody>
          <a:bodyPr>
            <a:normAutofit fontScale="92500" lnSpcReduction="10000"/>
          </a:bodyPr>
          <a:lstStyle/>
          <a:p>
            <a:pPr marL="0" indent="0">
              <a:buNone/>
            </a:pPr>
            <a:r>
              <a:rPr lang="en-US" sz="2400" dirty="0" smtClean="0"/>
              <a:t>Data (</a:t>
            </a:r>
            <a:r>
              <a:rPr lang="en-US" sz="2400" i="1" dirty="0" smtClean="0"/>
              <a:t>X, Y</a:t>
            </a:r>
            <a:r>
              <a:rPr lang="en-US" sz="2400" dirty="0" smtClean="0"/>
              <a:t>)</a:t>
            </a:r>
          </a:p>
          <a:p>
            <a:pPr marL="0" indent="0">
              <a:buNone/>
            </a:pPr>
            <a:r>
              <a:rPr lang="en-US" sz="2400" i="1" dirty="0" smtClean="0"/>
              <a:t>X</a:t>
            </a:r>
            <a:r>
              <a:rPr lang="en-US" sz="2400" dirty="0" smtClean="0"/>
              <a:t> is data, </a:t>
            </a:r>
            <a:r>
              <a:rPr lang="en-US" sz="2400" i="1" dirty="0" smtClean="0"/>
              <a:t>Y</a:t>
            </a:r>
            <a:r>
              <a:rPr lang="en-US" sz="2400" dirty="0" smtClean="0"/>
              <a:t> is label</a:t>
            </a:r>
          </a:p>
          <a:p>
            <a:pPr marL="0" indent="0">
              <a:buNone/>
            </a:pPr>
            <a:endParaRPr lang="en-US" sz="2400" dirty="0"/>
          </a:p>
          <a:p>
            <a:pPr marL="0" indent="0">
              <a:buNone/>
            </a:pPr>
            <a:r>
              <a:rPr lang="en-US" sz="2400" dirty="0" smtClean="0"/>
              <a:t>Goal: </a:t>
            </a:r>
          </a:p>
          <a:p>
            <a:pPr marL="0" indent="0">
              <a:buNone/>
            </a:pPr>
            <a:r>
              <a:rPr lang="en-US" sz="2400" dirty="0" smtClean="0"/>
              <a:t>Learn a function to map </a:t>
            </a:r>
            <a:r>
              <a:rPr lang="en-US" sz="2400" i="1" dirty="0" smtClean="0"/>
              <a:t>X</a:t>
            </a:r>
            <a:r>
              <a:rPr lang="en-US" sz="2400" dirty="0" smtClean="0"/>
              <a:t>-&gt;</a:t>
            </a:r>
            <a:r>
              <a:rPr lang="en-US" sz="2400" i="1" dirty="0" smtClean="0"/>
              <a:t>Y</a:t>
            </a:r>
          </a:p>
          <a:p>
            <a:pPr marL="0" indent="0">
              <a:buNone/>
            </a:pPr>
            <a:endParaRPr lang="en-US" sz="2400" dirty="0" smtClean="0"/>
          </a:p>
          <a:p>
            <a:pPr marL="0" indent="0">
              <a:buNone/>
            </a:pPr>
            <a:r>
              <a:rPr lang="en-US" altLang="zh-CN" sz="2400" dirty="0" smtClean="0"/>
              <a:t>Examples: Classification, regression, </a:t>
            </a:r>
          </a:p>
          <a:p>
            <a:pPr marL="0" indent="0">
              <a:buNone/>
            </a:pPr>
            <a:r>
              <a:rPr lang="en-US" altLang="zh-CN" sz="2400" dirty="0" smtClean="0"/>
              <a:t>object detection, semantic</a:t>
            </a:r>
          </a:p>
          <a:p>
            <a:pPr marL="0" indent="0">
              <a:buNone/>
            </a:pPr>
            <a:r>
              <a:rPr lang="en-US" altLang="zh-CN" sz="2400" dirty="0" smtClean="0"/>
              <a:t> segmentation, image captioning, etc</a:t>
            </a:r>
            <a:endParaRPr lang="en-US" sz="2400" dirty="0" smtClean="0"/>
          </a:p>
          <a:p>
            <a:pPr marL="0" indent="0">
              <a:buNone/>
            </a:pPr>
            <a:endParaRPr lang="en-US" dirty="0"/>
          </a:p>
          <a:p>
            <a:pPr marL="0" indent="0">
              <a:buNone/>
            </a:pPr>
            <a:endParaRPr lang="en-US" dirty="0" smtClean="0"/>
          </a:p>
        </p:txBody>
      </p:sp>
      <p:pic>
        <p:nvPicPr>
          <p:cNvPr id="6" name="Picture 2"/>
          <p:cNvPicPr>
            <a:picLocks noChangeAspect="1" noChangeArrowheads="1"/>
          </p:cNvPicPr>
          <p:nvPr/>
        </p:nvPicPr>
        <p:blipFill>
          <a:blip r:embed="rId2" cstate="print"/>
          <a:srcRect/>
          <a:stretch>
            <a:fillRect/>
          </a:stretch>
        </p:blipFill>
        <p:spPr bwMode="auto">
          <a:xfrm>
            <a:off x="4075284" y="1531213"/>
            <a:ext cx="3534543" cy="2186023"/>
          </a:xfrm>
          <a:prstGeom prst="rect">
            <a:avLst/>
          </a:prstGeom>
          <a:noFill/>
          <a:ln w="9525">
            <a:noFill/>
            <a:miter lim="800000"/>
            <a:headEnd/>
            <a:tailEnd/>
          </a:ln>
        </p:spPr>
      </p:pic>
      <p:sp>
        <p:nvSpPr>
          <p:cNvPr id="7" name="矩形 6"/>
          <p:cNvSpPr/>
          <p:nvPr/>
        </p:nvSpPr>
        <p:spPr>
          <a:xfrm>
            <a:off x="5714999" y="3886201"/>
            <a:ext cx="4114800" cy="1192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solidFill>
              </a:rPr>
              <a:t>Classification</a:t>
            </a:r>
            <a:endParaRPr lang="zh-CN" altLang="en-US" sz="3200" dirty="0">
              <a:solidFill>
                <a:schemeClr val="tx1"/>
              </a:solidFill>
            </a:endParaRPr>
          </a:p>
        </p:txBody>
      </p:sp>
      <p:pic>
        <p:nvPicPr>
          <p:cNvPr id="10" name="Picture 3"/>
          <p:cNvPicPr>
            <a:picLocks noChangeAspect="1" noChangeArrowheads="1"/>
          </p:cNvPicPr>
          <p:nvPr/>
        </p:nvPicPr>
        <p:blipFill>
          <a:blip r:embed="rId3" cstate="print"/>
          <a:srcRect/>
          <a:stretch>
            <a:fillRect/>
          </a:stretch>
        </p:blipFill>
        <p:spPr bwMode="auto">
          <a:xfrm>
            <a:off x="7564715" y="2297389"/>
            <a:ext cx="1038225" cy="295275"/>
          </a:xfrm>
          <a:prstGeom prst="rect">
            <a:avLst/>
          </a:prstGeom>
          <a:noFill/>
          <a:ln w="9525">
            <a:noFill/>
            <a:miter lim="800000"/>
            <a:headEnd/>
            <a:tailEnd/>
          </a:ln>
        </p:spPr>
      </p:pic>
      <p:sp>
        <p:nvSpPr>
          <p:cNvPr id="11" name="矩形 10"/>
          <p:cNvSpPr/>
          <p:nvPr/>
        </p:nvSpPr>
        <p:spPr>
          <a:xfrm>
            <a:off x="8319052" y="1987827"/>
            <a:ext cx="1798983" cy="894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solidFill>
              </a:rPr>
              <a:t>Dog</a:t>
            </a:r>
            <a:endParaRPr lang="zh-CN" altLang="en-US" sz="3200" dirty="0">
              <a:solidFill>
                <a:schemeClr val="tx1"/>
              </a:solidFill>
            </a:endParaRPr>
          </a:p>
        </p:txBody>
      </p:sp>
      <p:sp>
        <p:nvSpPr>
          <p:cNvPr id="8" name="灯片编号占位符 7"/>
          <p:cNvSpPr>
            <a:spLocks noGrp="1"/>
          </p:cNvSpPr>
          <p:nvPr>
            <p:ph type="sldNum" sz="quarter" idx="12"/>
          </p:nvPr>
        </p:nvSpPr>
        <p:spPr/>
        <p:txBody>
          <a:bodyPr/>
          <a:lstStyle/>
          <a:p>
            <a:fld id="{1C2F7EDA-BE68-440D-95F1-F2948DD28820}" type="slidenum">
              <a:rPr lang="en-US" smtClean="0"/>
              <a:pPr/>
              <a:t>7</a:t>
            </a:fld>
            <a:endParaRPr lang="en-US"/>
          </a:p>
        </p:txBody>
      </p:sp>
    </p:spTree>
    <p:extLst>
      <p:ext uri="{BB962C8B-B14F-4D97-AF65-F5344CB8AC3E}">
        <p14:creationId xmlns="" xmlns:p14="http://schemas.microsoft.com/office/powerpoint/2010/main" val="3597421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fontScale="90000"/>
          </a:bodyPr>
          <a:lstStyle/>
          <a:p>
            <a:r>
              <a:rPr lang="en-US" dirty="0"/>
              <a:t>Introduction to Reinforcement </a:t>
            </a:r>
            <a:r>
              <a:rPr lang="en-US" dirty="0" smtClean="0"/>
              <a:t>Learning - </a:t>
            </a:r>
            <a:br>
              <a:rPr lang="en-US" dirty="0" smtClean="0"/>
            </a:br>
            <a:r>
              <a:rPr lang="en-US" dirty="0" smtClean="0"/>
              <a:t>Unsupervised </a:t>
            </a:r>
            <a:r>
              <a:rPr lang="en-US" dirty="0"/>
              <a:t>Learning</a:t>
            </a:r>
            <a:br>
              <a:rPr lang="en-US" dirty="0"/>
            </a:br>
            <a:r>
              <a:rPr lang="en-US" dirty="0"/>
              <a:t/>
            </a:r>
            <a:br>
              <a:rPr lang="en-US" dirty="0"/>
            </a:br>
            <a:endParaRPr lang="en-US" dirty="0"/>
          </a:p>
        </p:txBody>
      </p:sp>
      <p:sp>
        <p:nvSpPr>
          <p:cNvPr id="3" name="Content Placeholder 2"/>
          <p:cNvSpPr>
            <a:spLocks noGrp="1"/>
          </p:cNvSpPr>
          <p:nvPr>
            <p:ph idx="1"/>
          </p:nvPr>
        </p:nvSpPr>
        <p:spPr>
          <a:xfrm>
            <a:off x="677334" y="1545021"/>
            <a:ext cx="8596668" cy="4496341"/>
          </a:xfrm>
        </p:spPr>
        <p:txBody>
          <a:bodyPr>
            <a:normAutofit/>
          </a:bodyPr>
          <a:lstStyle/>
          <a:p>
            <a:pPr>
              <a:buNone/>
            </a:pPr>
            <a:r>
              <a:rPr lang="en-US" altLang="zh-CN" sz="2800" dirty="0" smtClean="0"/>
              <a:t>Data: </a:t>
            </a:r>
            <a:r>
              <a:rPr lang="en-US" altLang="zh-CN" sz="2800" i="1" dirty="0" smtClean="0"/>
              <a:t>X. </a:t>
            </a:r>
            <a:r>
              <a:rPr lang="en-US" altLang="zh-CN" sz="2800" dirty="0" smtClean="0"/>
              <a:t>Just data, no labels!</a:t>
            </a:r>
          </a:p>
          <a:p>
            <a:pPr>
              <a:buNone/>
            </a:pPr>
            <a:r>
              <a:rPr lang="en-US" altLang="zh-CN" sz="2800" dirty="0" smtClean="0"/>
              <a:t> </a:t>
            </a:r>
          </a:p>
          <a:p>
            <a:pPr>
              <a:buNone/>
            </a:pPr>
            <a:r>
              <a:rPr lang="en-US" altLang="zh-CN" sz="2800" dirty="0" smtClean="0"/>
              <a:t>Goal: Learn some underlying </a:t>
            </a:r>
          </a:p>
          <a:p>
            <a:pPr>
              <a:buNone/>
            </a:pPr>
            <a:r>
              <a:rPr lang="en-US" altLang="zh-CN" sz="2800" dirty="0" smtClean="0"/>
              <a:t>hidden structure of the data </a:t>
            </a:r>
          </a:p>
          <a:p>
            <a:pPr>
              <a:buNone/>
            </a:pPr>
            <a:endParaRPr lang="en-US" altLang="zh-CN" sz="2800" dirty="0" smtClean="0"/>
          </a:p>
          <a:p>
            <a:pPr>
              <a:buNone/>
            </a:pPr>
            <a:r>
              <a:rPr lang="en-US" altLang="zh-CN" sz="2800" dirty="0" smtClean="0"/>
              <a:t>Examples: Clustering, </a:t>
            </a:r>
          </a:p>
          <a:p>
            <a:pPr>
              <a:buNone/>
            </a:pPr>
            <a:r>
              <a:rPr lang="en-US" altLang="zh-CN" sz="2800" dirty="0" smtClean="0"/>
              <a:t>dimensionality reduction,</a:t>
            </a:r>
          </a:p>
          <a:p>
            <a:pPr>
              <a:buNone/>
            </a:pPr>
            <a:r>
              <a:rPr lang="en-US" altLang="zh-CN" sz="2800" dirty="0" smtClean="0"/>
              <a:t> feature learning, density estimation, etc </a:t>
            </a:r>
            <a:endParaRPr lang="en-US" sz="2800" dirty="0"/>
          </a:p>
        </p:txBody>
      </p:sp>
      <p:pic>
        <p:nvPicPr>
          <p:cNvPr id="2051" name="Picture 3"/>
          <p:cNvPicPr>
            <a:picLocks noChangeAspect="1" noChangeArrowheads="1"/>
          </p:cNvPicPr>
          <p:nvPr/>
        </p:nvPicPr>
        <p:blipFill>
          <a:blip r:embed="rId3" cstate="print"/>
          <a:srcRect/>
          <a:stretch>
            <a:fillRect/>
          </a:stretch>
        </p:blipFill>
        <p:spPr bwMode="auto">
          <a:xfrm>
            <a:off x="5575852" y="1331844"/>
            <a:ext cx="4293705" cy="3833612"/>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1C2F7EDA-BE68-440D-95F1-F2948DD28820}" type="slidenum">
              <a:rPr lang="en-US" smtClean="0"/>
              <a:pPr/>
              <a:t>8</a:t>
            </a:fld>
            <a:endParaRPr lang="en-US"/>
          </a:p>
        </p:txBody>
      </p:sp>
    </p:spTree>
    <p:extLst>
      <p:ext uri="{BB962C8B-B14F-4D97-AF65-F5344CB8AC3E}">
        <p14:creationId xmlns="" xmlns:p14="http://schemas.microsoft.com/office/powerpoint/2010/main" val="2642731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fontScale="90000"/>
          </a:bodyPr>
          <a:lstStyle/>
          <a:p>
            <a:r>
              <a:rPr lang="en-US" dirty="0"/>
              <a:t>Introduction to Reinforcement </a:t>
            </a:r>
            <a:r>
              <a:rPr lang="en-US" dirty="0" smtClean="0"/>
              <a:t>Learning - </a:t>
            </a:r>
            <a:br>
              <a:rPr lang="en-US" dirty="0" smtClean="0"/>
            </a:br>
            <a:r>
              <a:rPr lang="en-US" dirty="0" smtClean="0"/>
              <a:t>Reinforcement Learning</a:t>
            </a:r>
            <a:r>
              <a:rPr lang="en-US" dirty="0"/>
              <a:t/>
            </a:r>
            <a:br>
              <a:rPr lang="en-US" dirty="0"/>
            </a:br>
            <a:r>
              <a:rPr lang="en-US" dirty="0"/>
              <a:t/>
            </a:r>
            <a:br>
              <a:rPr lang="en-US" dirty="0"/>
            </a:b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276433" y="1333708"/>
            <a:ext cx="8677275" cy="214312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741707" y="3713302"/>
            <a:ext cx="7905750" cy="187642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1C2F7EDA-BE68-440D-95F1-F2948DD28820}" type="slidenum">
              <a:rPr lang="en-US" smtClean="0"/>
              <a:pPr/>
              <a:t>9</a:t>
            </a:fld>
            <a:endParaRPr lang="en-US"/>
          </a:p>
        </p:txBody>
      </p:sp>
    </p:spTree>
    <p:extLst>
      <p:ext uri="{BB962C8B-B14F-4D97-AF65-F5344CB8AC3E}">
        <p14:creationId xmlns="" xmlns:p14="http://schemas.microsoft.com/office/powerpoint/2010/main" val="401917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2287</TotalTime>
  <Words>3245</Words>
  <Application>Microsoft Office PowerPoint</Application>
  <PresentationFormat>自定义</PresentationFormat>
  <Paragraphs>254</Paragraphs>
  <Slides>28</Slides>
  <Notes>23</Notes>
  <HiddenSlides>0</HiddenSlides>
  <MMClips>1</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Facet</vt:lpstr>
      <vt:lpstr>Data Science - Reinforcement Learning</vt:lpstr>
      <vt:lpstr>Who am I?</vt:lpstr>
      <vt:lpstr>What is data science</vt:lpstr>
      <vt:lpstr>What is data science</vt:lpstr>
      <vt:lpstr>Outline</vt:lpstr>
      <vt:lpstr>Introduction to Reinforcement Learning -  Machine Learning   </vt:lpstr>
      <vt:lpstr>Introduction to Reinforcement Learning -  Supervised Learning  </vt:lpstr>
      <vt:lpstr>Introduction to Reinforcement Learning -  Unsupervised Learning  </vt:lpstr>
      <vt:lpstr>Introduction to Reinforcement Learning -  Reinforcement Learning  </vt:lpstr>
      <vt:lpstr>Introduction to Reinforcement Learning - Reinforcement Learning  </vt:lpstr>
      <vt:lpstr>Introduction to Reinforcement Learning</vt:lpstr>
      <vt:lpstr>Introduction to Reinforcement Learning- Markov decision process (MDP) </vt:lpstr>
      <vt:lpstr>Introduction to Reinforcement Learning- Markov decision process (MDP) </vt:lpstr>
      <vt:lpstr>Introduction to Reinforcement Learning Markov decision process (MDP) </vt:lpstr>
      <vt:lpstr>Introduction to Reinforcement Learning Markov decision process (MDP) </vt:lpstr>
      <vt:lpstr>Introduction to Reinforcement Learning Markov decision process (MDP) </vt:lpstr>
      <vt:lpstr>Introduction to Reinforcement Learning Markov decision process (MDP) </vt:lpstr>
      <vt:lpstr>Introduction to Reinforcement Learning Markov decision process (MDP) </vt:lpstr>
      <vt:lpstr>Overview reinforcement learning approaches</vt:lpstr>
      <vt:lpstr>Overview reinforcement learning approaches</vt:lpstr>
      <vt:lpstr>Case study – Atari games</vt:lpstr>
      <vt:lpstr>Case study – Atari games</vt:lpstr>
      <vt:lpstr>Case study – Atari games</vt:lpstr>
      <vt:lpstr>Other applications - SeqGAN: Sequence Generative Adversarial Nets with Policy Gradient </vt:lpstr>
      <vt:lpstr>Other applications - SeqGAN: Sequence Generative Adversarial Nets with Policy Gradient </vt:lpstr>
      <vt:lpstr>Other applications - SeqGAN: Sequence Generative Adversarial Nets with Policy Gradient </vt:lpstr>
      <vt:lpstr>Other applications - SeqGAN: Sequence Generative Adversarial Nets with Policy Gradient </vt:lpstr>
      <vt:lpstr>Question?</vt:lpstr>
    </vt:vector>
  </TitlesOfParts>
  <Company>NASS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Reinforcement Learning</dc:title>
  <dc:creator>Wei, Yijun - NASS</dc:creator>
  <cp:lastModifiedBy>987</cp:lastModifiedBy>
  <cp:revision>135</cp:revision>
  <dcterms:created xsi:type="dcterms:W3CDTF">2019-07-18T22:00:02Z</dcterms:created>
  <dcterms:modified xsi:type="dcterms:W3CDTF">2019-09-02T04:48:19Z</dcterms:modified>
</cp:coreProperties>
</file>