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4" r:id="rId7"/>
    <p:sldId id="265" r:id="rId8"/>
    <p:sldId id="266" r:id="rId9"/>
    <p:sldId id="261" r:id="rId10"/>
    <p:sldId id="267"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86" autoAdjust="0"/>
  </p:normalViewPr>
  <p:slideViewPr>
    <p:cSldViewPr snapToGrid="0">
      <p:cViewPr varScale="1">
        <p:scale>
          <a:sx n="84" d="100"/>
          <a:sy n="84" d="100"/>
        </p:scale>
        <p:origin x="15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EF2DA-6651-4176-B78B-25D687717EA8}" type="datetimeFigureOut">
              <a:rPr lang="en-US" smtClean="0"/>
              <a:t>4/6/2019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F9CA2-170B-46F4-B709-A08385C2ABFF}" type="slidenum">
              <a:rPr lang="en-US" smtClean="0"/>
              <a:t>‹#›</a:t>
            </a:fld>
            <a:endParaRPr lang="en-US"/>
          </a:p>
        </p:txBody>
      </p:sp>
    </p:spTree>
    <p:extLst>
      <p:ext uri="{BB962C8B-B14F-4D97-AF65-F5344CB8AC3E}">
        <p14:creationId xmlns:p14="http://schemas.microsoft.com/office/powerpoint/2010/main" val="386679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smtClean="0">
                <a:solidFill>
                  <a:schemeClr val="tx1"/>
                </a:solidFill>
                <a:effectLst/>
                <a:latin typeface="+mn-lt"/>
                <a:ea typeface="+mn-ea"/>
                <a:cs typeface="+mn-cs"/>
              </a:rPr>
              <a:t>Defining a neural network architecture</a:t>
            </a:r>
            <a:r>
              <a:rPr lang="en-US" sz="1200" b="0" i="0" kern="1200" smtClean="0">
                <a:solidFill>
                  <a:schemeClr val="tx1"/>
                </a:solidFill>
                <a:effectLst/>
                <a:latin typeface="+mn-lt"/>
                <a:ea typeface="+mn-ea"/>
                <a:cs typeface="+mn-cs"/>
              </a:rPr>
              <a:t> that lends itself to the nature of the dataset</a:t>
            </a:r>
          </a:p>
          <a:p>
            <a:pPr fontAlgn="base"/>
            <a:r>
              <a:rPr lang="en-US" sz="1200" b="1" i="0" kern="1200" smtClean="0">
                <a:solidFill>
                  <a:schemeClr val="tx1"/>
                </a:solidFill>
                <a:effectLst/>
                <a:latin typeface="+mn-lt"/>
                <a:ea typeface="+mn-ea"/>
                <a:cs typeface="+mn-cs"/>
              </a:rPr>
              <a:t>Tuning a set of hyperparameters over many experiments</a:t>
            </a:r>
            <a:r>
              <a:rPr lang="en-US" sz="1200" b="0" i="0" kern="1200" smtClean="0">
                <a:solidFill>
                  <a:schemeClr val="tx1"/>
                </a:solidFill>
                <a:effectLst/>
                <a:latin typeface="+mn-lt"/>
                <a:ea typeface="+mn-ea"/>
                <a:cs typeface="+mn-cs"/>
              </a:rPr>
              <a:t> that will lead to a model with high accuracy and ability to generalize to data outside the training and testing sets. Typical hyperparameters that need to be tuned include the optimizer algorithm (SGD, Adam, etc.), learning rate and learning rate scheduling, and regularization, to name a few</a:t>
            </a:r>
          </a:p>
          <a:p>
            <a:endParaRPr lang="en-US"/>
          </a:p>
        </p:txBody>
      </p:sp>
      <p:sp>
        <p:nvSpPr>
          <p:cNvPr id="4" name="Slide Number Placeholder 3"/>
          <p:cNvSpPr>
            <a:spLocks noGrp="1"/>
          </p:cNvSpPr>
          <p:nvPr>
            <p:ph type="sldNum" sz="quarter" idx="10"/>
          </p:nvPr>
        </p:nvSpPr>
        <p:spPr/>
        <p:txBody>
          <a:bodyPr/>
          <a:lstStyle/>
          <a:p>
            <a:fld id="{ED5F9CA2-170B-46F4-B709-A08385C2ABFF}" type="slidenum">
              <a:rPr lang="en-US" smtClean="0"/>
              <a:t>3</a:t>
            </a:fld>
            <a:endParaRPr lang="en-US"/>
          </a:p>
        </p:txBody>
      </p:sp>
    </p:spTree>
    <p:extLst>
      <p:ext uri="{BB962C8B-B14F-4D97-AF65-F5344CB8AC3E}">
        <p14:creationId xmlns:p14="http://schemas.microsoft.com/office/powerpoint/2010/main" val="405121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66B8FC-3891-4D79-8EE0-3D166C5E1287}"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183706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6B8FC-3891-4D79-8EE0-3D166C5E1287}"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119775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6B8FC-3891-4D79-8EE0-3D166C5E1287}"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408821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6B8FC-3891-4D79-8EE0-3D166C5E1287}"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421921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66B8FC-3891-4D79-8EE0-3D166C5E1287}"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324322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66B8FC-3891-4D79-8EE0-3D166C5E1287}"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395714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66B8FC-3891-4D79-8EE0-3D166C5E1287}" type="datetimeFigureOut">
              <a:rPr lang="en-US" smtClean="0"/>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100279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66B8FC-3891-4D79-8EE0-3D166C5E1287}"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196404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6B8FC-3891-4D79-8EE0-3D166C5E1287}"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338287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6B8FC-3891-4D79-8EE0-3D166C5E1287}"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21873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6B8FC-3891-4D79-8EE0-3D166C5E1287}"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BA90C-4ED2-41CF-A42C-04A81CED380D}" type="slidenum">
              <a:rPr lang="en-US" smtClean="0"/>
              <a:t>‹#›</a:t>
            </a:fld>
            <a:endParaRPr lang="en-US"/>
          </a:p>
        </p:txBody>
      </p:sp>
    </p:spTree>
    <p:extLst>
      <p:ext uri="{BB962C8B-B14F-4D97-AF65-F5344CB8AC3E}">
        <p14:creationId xmlns:p14="http://schemas.microsoft.com/office/powerpoint/2010/main" val="276867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6B8FC-3891-4D79-8EE0-3D166C5E1287}" type="datetimeFigureOut">
              <a:rPr lang="en-US" smtClean="0"/>
              <a:t>4/6/2019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BA90C-4ED2-41CF-A42C-04A81CED380D}" type="slidenum">
              <a:rPr lang="en-US" smtClean="0"/>
              <a:t>‹#›</a:t>
            </a:fld>
            <a:endParaRPr lang="en-US"/>
          </a:p>
        </p:txBody>
      </p:sp>
    </p:spTree>
    <p:extLst>
      <p:ext uri="{BB962C8B-B14F-4D97-AF65-F5344CB8AC3E}">
        <p14:creationId xmlns:p14="http://schemas.microsoft.com/office/powerpoint/2010/main" val="4087353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Auto-Keras</a:t>
            </a:r>
            <a:br>
              <a:rPr lang="en-US" smtClean="0"/>
            </a:br>
            <a:r>
              <a:rPr lang="en-US" smtClean="0"/>
              <a:t>An efficient Neural Architecture Search System</a:t>
            </a:r>
            <a:endParaRPr lang="en-US"/>
          </a:p>
        </p:txBody>
      </p:sp>
      <p:sp>
        <p:nvSpPr>
          <p:cNvPr id="3" name="Subtitle 2"/>
          <p:cNvSpPr>
            <a:spLocks noGrp="1"/>
          </p:cNvSpPr>
          <p:nvPr>
            <p:ph type="subTitle" idx="1"/>
          </p:nvPr>
        </p:nvSpPr>
        <p:spPr/>
        <p:txBody>
          <a:bodyPr/>
          <a:lstStyle/>
          <a:p>
            <a:r>
              <a:rPr lang="en-US" smtClean="0"/>
              <a:t>Frank Wei</a:t>
            </a:r>
          </a:p>
          <a:p>
            <a:r>
              <a:rPr lang="en-US" smtClean="0"/>
              <a:t>Data Scientist</a:t>
            </a:r>
            <a:endParaRPr lang="en-US"/>
          </a:p>
        </p:txBody>
      </p:sp>
    </p:spTree>
    <p:extLst>
      <p:ext uri="{BB962C8B-B14F-4D97-AF65-F5344CB8AC3E}">
        <p14:creationId xmlns:p14="http://schemas.microsoft.com/office/powerpoint/2010/main" val="84268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latin typeface="Arial" panose="020B0604020202020204" pitchFamily="34" charset="0"/>
                <a:cs typeface="Arial" panose="020B0604020202020204" pitchFamily="34" charset="0"/>
              </a:rPr>
              <a:t>Auto-</a:t>
            </a:r>
            <a:r>
              <a:rPr lang="en-US" dirty="0" err="1" smtClean="0">
                <a:latin typeface="Arial" panose="020B0604020202020204" pitchFamily="34" charset="0"/>
                <a:cs typeface="Arial" panose="020B0604020202020204" pitchFamily="34" charset="0"/>
              </a:rPr>
              <a:t>Keras</a:t>
            </a:r>
            <a:r>
              <a:rPr lang="en-US" dirty="0" smtClean="0">
                <a:latin typeface="Arial" panose="020B0604020202020204" pitchFamily="34" charset="0"/>
                <a:cs typeface="Arial" panose="020B0604020202020204" pitchFamily="34" charset="0"/>
              </a:rPr>
              <a:t> structure</a:t>
            </a:r>
            <a:endParaRPr lang="en-US" dirty="0"/>
          </a:p>
        </p:txBody>
      </p:sp>
      <p:pic>
        <p:nvPicPr>
          <p:cNvPr id="5" name="Picture 4"/>
          <p:cNvPicPr>
            <a:picLocks noChangeAspect="1"/>
          </p:cNvPicPr>
          <p:nvPr/>
        </p:nvPicPr>
        <p:blipFill>
          <a:blip r:embed="rId2"/>
          <a:stretch>
            <a:fillRect/>
          </a:stretch>
        </p:blipFill>
        <p:spPr>
          <a:xfrm>
            <a:off x="1924050" y="1099185"/>
            <a:ext cx="7265670" cy="5303104"/>
          </a:xfrm>
          <a:prstGeom prst="rect">
            <a:avLst/>
          </a:prstGeom>
        </p:spPr>
      </p:pic>
    </p:spTree>
    <p:extLst>
      <p:ext uri="{BB962C8B-B14F-4D97-AF65-F5344CB8AC3E}">
        <p14:creationId xmlns:p14="http://schemas.microsoft.com/office/powerpoint/2010/main" val="62190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mtClean="0">
                <a:latin typeface="Arial" panose="020B0604020202020204" pitchFamily="34" charset="0"/>
                <a:cs typeface="Arial" panose="020B0604020202020204" pitchFamily="34" charset="0"/>
              </a:rPr>
              <a:t>Experiment and result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7983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mtClean="0">
                <a:latin typeface="Arial" panose="020B0604020202020204" pitchFamily="34" charset="0"/>
                <a:cs typeface="Arial" panose="020B0604020202020204" pitchFamily="34" charset="0"/>
              </a:rPr>
              <a:t>Conclusion</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01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mtClean="0"/>
              <a:t>Outline</a:t>
            </a:r>
            <a:endParaRPr lang="en-US"/>
          </a:p>
        </p:txBody>
      </p:sp>
      <p:sp>
        <p:nvSpPr>
          <p:cNvPr id="3" name="Content Placeholder 2"/>
          <p:cNvSpPr>
            <a:spLocks noGrp="1"/>
          </p:cNvSpPr>
          <p:nvPr>
            <p:ph idx="1"/>
          </p:nvPr>
        </p:nvSpPr>
        <p:spPr/>
        <p:txBody>
          <a:bodyPr/>
          <a:lstStyle/>
          <a:p>
            <a:pPr>
              <a:lnSpc>
                <a:spcPct val="100000"/>
              </a:lnSpc>
              <a:spcBef>
                <a:spcPts val="600"/>
              </a:spcBef>
            </a:pPr>
            <a:r>
              <a:rPr lang="en-US" smtClean="0">
                <a:latin typeface="Arial" panose="020B0604020202020204" pitchFamily="34" charset="0"/>
                <a:cs typeface="Arial" panose="020B0604020202020204" pitchFamily="34" charset="0"/>
              </a:rPr>
              <a:t>Purpose of the Auto-Keras</a:t>
            </a:r>
          </a:p>
          <a:p>
            <a:pPr>
              <a:lnSpc>
                <a:spcPct val="100000"/>
              </a:lnSpc>
              <a:spcBef>
                <a:spcPts val="600"/>
              </a:spcBef>
            </a:pPr>
            <a:r>
              <a:rPr lang="en-US" smtClean="0">
                <a:latin typeface="Arial" panose="020B0604020202020204" pitchFamily="34" charset="0"/>
                <a:cs typeface="Arial" panose="020B0604020202020204" pitchFamily="34" charset="0"/>
              </a:rPr>
              <a:t>Background</a:t>
            </a:r>
          </a:p>
          <a:p>
            <a:pPr>
              <a:lnSpc>
                <a:spcPct val="100000"/>
              </a:lnSpc>
              <a:spcBef>
                <a:spcPts val="600"/>
              </a:spcBef>
            </a:pPr>
            <a:r>
              <a:rPr lang="en-US" smtClean="0">
                <a:latin typeface="Arial" panose="020B0604020202020204" pitchFamily="34" charset="0"/>
                <a:cs typeface="Arial" panose="020B0604020202020204" pitchFamily="34" charset="0"/>
              </a:rPr>
              <a:t>Bayesian Optimization</a:t>
            </a:r>
          </a:p>
          <a:p>
            <a:pPr>
              <a:lnSpc>
                <a:spcPct val="100000"/>
              </a:lnSpc>
              <a:spcBef>
                <a:spcPts val="600"/>
              </a:spcBef>
            </a:pPr>
            <a:r>
              <a:rPr lang="en-US" smtClean="0">
                <a:latin typeface="Arial" panose="020B0604020202020204" pitchFamily="34" charset="0"/>
                <a:cs typeface="Arial" panose="020B0604020202020204" pitchFamily="34" charset="0"/>
              </a:rPr>
              <a:t>Kernel transformation</a:t>
            </a:r>
          </a:p>
          <a:p>
            <a:pPr>
              <a:lnSpc>
                <a:spcPct val="100000"/>
              </a:lnSpc>
              <a:spcBef>
                <a:spcPts val="600"/>
              </a:spcBef>
            </a:pPr>
            <a:r>
              <a:rPr lang="en-US" smtClean="0">
                <a:latin typeface="Arial" panose="020B0604020202020204" pitchFamily="34" charset="0"/>
                <a:cs typeface="Arial" panose="020B0604020202020204" pitchFamily="34" charset="0"/>
              </a:rPr>
              <a:t>Experiment and result</a:t>
            </a:r>
            <a:endParaRPr lang="en-US" smtClean="0">
              <a:latin typeface="Arial" panose="020B0604020202020204" pitchFamily="34" charset="0"/>
              <a:cs typeface="Arial" panose="020B0604020202020204" pitchFamily="34" charset="0"/>
            </a:endParaRPr>
          </a:p>
          <a:p>
            <a:pPr>
              <a:lnSpc>
                <a:spcPct val="100000"/>
              </a:lnSpc>
              <a:spcBef>
                <a:spcPts val="600"/>
              </a:spcBef>
            </a:pPr>
            <a:r>
              <a:rPr lang="en-US" smtClean="0">
                <a:latin typeface="Arial" panose="020B0604020202020204" pitchFamily="34" charset="0"/>
                <a:cs typeface="Arial" panose="020B0604020202020204" pitchFamily="34" charset="0"/>
              </a:rPr>
              <a:t>Conclusion</a:t>
            </a:r>
          </a:p>
          <a:p>
            <a:endParaRPr lang="en-US"/>
          </a:p>
        </p:txBody>
      </p:sp>
    </p:spTree>
    <p:extLst>
      <p:ext uri="{BB962C8B-B14F-4D97-AF65-F5344CB8AC3E}">
        <p14:creationId xmlns:p14="http://schemas.microsoft.com/office/powerpoint/2010/main" val="210140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mtClean="0">
                <a:latin typeface="Arial" panose="020B0604020202020204" pitchFamily="34" charset="0"/>
                <a:cs typeface="Arial" panose="020B0604020202020204" pitchFamily="34" charset="0"/>
              </a:rPr>
              <a:t>Purpose of the Auto-Keras</a:t>
            </a:r>
            <a:br>
              <a:rPr lang="en-US" smtClean="0">
                <a:latin typeface="Arial" panose="020B0604020202020204" pitchFamily="34" charset="0"/>
                <a:cs typeface="Arial" panose="020B0604020202020204" pitchFamily="34" charset="0"/>
              </a:rPr>
            </a:br>
            <a:endParaRPr lang="en-US"/>
          </a:p>
        </p:txBody>
      </p:sp>
      <p:sp>
        <p:nvSpPr>
          <p:cNvPr id="3" name="Content Placeholder 2"/>
          <p:cNvSpPr>
            <a:spLocks noGrp="1"/>
          </p:cNvSpPr>
          <p:nvPr>
            <p:ph idx="1"/>
          </p:nvPr>
        </p:nvSpPr>
        <p:spPr/>
        <p:txBody>
          <a:bodyPr>
            <a:normAutofit/>
          </a:bodyPr>
          <a:lstStyle/>
          <a:p>
            <a:pPr marL="0" indent="0">
              <a:buNone/>
            </a:pPr>
            <a:r>
              <a:rPr lang="en-US" smtClean="0"/>
              <a:t>Two primary purposes for training a neural network on a dataset</a:t>
            </a:r>
          </a:p>
          <a:p>
            <a:r>
              <a:rPr lang="en-US" sz="2400"/>
              <a:t>Defining a neural network architecture that </a:t>
            </a:r>
            <a:r>
              <a:rPr lang="en-US" sz="2400" smtClean="0"/>
              <a:t>learn the </a:t>
            </a:r>
            <a:r>
              <a:rPr lang="en-US" sz="2400"/>
              <a:t>nature of the </a:t>
            </a:r>
            <a:r>
              <a:rPr lang="en-US" sz="2400" smtClean="0"/>
              <a:t>dataset</a:t>
            </a:r>
          </a:p>
          <a:p>
            <a:r>
              <a:rPr lang="en-US" sz="2400"/>
              <a:t>Tuning a set of hyperparameters over many </a:t>
            </a:r>
            <a:r>
              <a:rPr lang="en-US" sz="2400" smtClean="0"/>
              <a:t>experiments to lead model with high accuracy</a:t>
            </a:r>
          </a:p>
          <a:p>
            <a:r>
              <a:rPr lang="en-US" sz="2400" smtClean="0"/>
              <a:t>These experiments can add up to </a:t>
            </a:r>
            <a:r>
              <a:rPr lang="en-US" sz="2400" i="1" smtClean="0"/>
              <a:t>hundreds</a:t>
            </a:r>
            <a:r>
              <a:rPr lang="en-US" sz="2400" smtClean="0"/>
              <a:t> to </a:t>
            </a:r>
            <a:r>
              <a:rPr lang="en-US" sz="2400" i="1" smtClean="0"/>
              <a:t>thousands</a:t>
            </a:r>
            <a:r>
              <a:rPr lang="en-US" sz="2400" smtClean="0"/>
              <a:t> of hours in GPU compute time</a:t>
            </a:r>
            <a:endParaRPr lang="en-US"/>
          </a:p>
          <a:p>
            <a:pPr marL="0" indent="0">
              <a:buNone/>
            </a:pPr>
            <a:r>
              <a:rPr lang="en-US" smtClean="0"/>
              <a:t>Auto-Keras is used to let</a:t>
            </a:r>
            <a:r>
              <a:rPr lang="en-US"/>
              <a:t> </a:t>
            </a:r>
            <a:r>
              <a:rPr lang="en-US" b="1"/>
              <a:t>non-deep learning experts </a:t>
            </a:r>
            <a:r>
              <a:rPr lang="en-US"/>
              <a:t>to train their own models with </a:t>
            </a:r>
            <a:r>
              <a:rPr lang="en-US" i="1"/>
              <a:t>minimal</a:t>
            </a:r>
            <a:r>
              <a:rPr lang="en-US"/>
              <a:t> domain knowledge of either deep learning or their actual data.</a:t>
            </a:r>
          </a:p>
        </p:txBody>
      </p:sp>
    </p:spTree>
    <p:extLst>
      <p:ext uri="{BB962C8B-B14F-4D97-AF65-F5344CB8AC3E}">
        <p14:creationId xmlns:p14="http://schemas.microsoft.com/office/powerpoint/2010/main" val="132283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mtClean="0">
                <a:latin typeface="Arial" panose="020B0604020202020204" pitchFamily="34" charset="0"/>
                <a:cs typeface="Arial" panose="020B0604020202020204" pitchFamily="34" charset="0"/>
              </a:rPr>
              <a:t>Background</a:t>
            </a:r>
            <a:endParaRPr lang="en-US"/>
          </a:p>
        </p:txBody>
      </p:sp>
      <p:sp>
        <p:nvSpPr>
          <p:cNvPr id="3" name="Content Placeholder 2"/>
          <p:cNvSpPr>
            <a:spLocks noGrp="1"/>
          </p:cNvSpPr>
          <p:nvPr>
            <p:ph idx="1"/>
          </p:nvPr>
        </p:nvSpPr>
        <p:spPr/>
        <p:txBody>
          <a:bodyPr/>
          <a:lstStyle/>
          <a:p>
            <a:pPr marL="0" indent="0">
              <a:buNone/>
            </a:pPr>
            <a:r>
              <a:rPr lang="en-US" dirty="0" smtClean="0"/>
              <a:t>A lot of efforts are made before in neural architecture search (NAS)</a:t>
            </a:r>
          </a:p>
          <a:p>
            <a:r>
              <a:rPr lang="en-US" dirty="0" smtClean="0"/>
              <a:t>Deep reinforcement learning</a:t>
            </a:r>
          </a:p>
          <a:p>
            <a:r>
              <a:rPr lang="en-US" dirty="0" smtClean="0"/>
              <a:t>Evolutionary algorithm</a:t>
            </a:r>
          </a:p>
          <a:p>
            <a:pPr marL="0" indent="0">
              <a:buNone/>
            </a:pPr>
            <a:r>
              <a:rPr lang="en-US" dirty="0" smtClean="0"/>
              <a:t>They are too time consuming! Bayesian Optimization approach is adopted to further improve the computational efficiency</a:t>
            </a:r>
          </a:p>
          <a:p>
            <a:pPr marL="0" indent="0">
              <a:buNone/>
            </a:pPr>
            <a:r>
              <a:rPr lang="en-US" dirty="0" smtClean="0"/>
              <a:t>Challenges:</a:t>
            </a:r>
          </a:p>
          <a:p>
            <a:r>
              <a:rPr lang="en-US" dirty="0" smtClean="0"/>
              <a:t>Discrete hyper-parameter space</a:t>
            </a:r>
          </a:p>
          <a:p>
            <a:r>
              <a:rPr lang="en-US" dirty="0" smtClean="0"/>
              <a:t>Usual acquisition function does not work</a:t>
            </a:r>
          </a:p>
          <a:p>
            <a:endParaRPr lang="en-US" dirty="0"/>
          </a:p>
          <a:p>
            <a:pPr marL="0" indent="0">
              <a:buNone/>
            </a:pPr>
            <a:endParaRPr lang="en-US" dirty="0"/>
          </a:p>
        </p:txBody>
      </p:sp>
    </p:spTree>
    <p:extLst>
      <p:ext uri="{BB962C8B-B14F-4D97-AF65-F5344CB8AC3E}">
        <p14:creationId xmlns:p14="http://schemas.microsoft.com/office/powerpoint/2010/main" val="120259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mtClean="0">
                <a:latin typeface="Arial" panose="020B0604020202020204" pitchFamily="34" charset="0"/>
                <a:cs typeface="Arial" panose="020B0604020202020204" pitchFamily="34" charset="0"/>
              </a:rPr>
              <a:t>Bayesian Optimization</a:t>
            </a:r>
            <a:br>
              <a:rPr lang="en-US" smtClean="0">
                <a:latin typeface="Arial" panose="020B0604020202020204" pitchFamily="34" charset="0"/>
                <a:cs typeface="Arial" panose="020B0604020202020204" pitchFamily="34" charset="0"/>
              </a:rPr>
            </a:b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 xmlns:m="http://schemas.openxmlformats.org/officeDocument/2006/math">
                    <m:sSup>
                      <m:sSupPr>
                        <m:ctrlPr>
                          <a:rPr lang="en-US" i="1"/>
                        </m:ctrlPr>
                      </m:sSupPr>
                      <m:e>
                        <m:r>
                          <a:rPr lang="en-US" i="1"/>
                          <m:t>𝑥</m:t>
                        </m:r>
                      </m:e>
                      <m:sup>
                        <m:r>
                          <a:rPr lang="en-US" i="1"/>
                          <m:t>∗</m:t>
                        </m:r>
                      </m:sup>
                    </m:sSup>
                  </m:oMath>
                </a14:m>
                <a:r>
                  <a:rPr lang="en-US" i="1" dirty="0"/>
                  <a:t> </a:t>
                </a:r>
                <a:r>
                  <a:rPr lang="en-US" dirty="0"/>
                  <a:t>is a hyper-parameter set and is searched such that</a:t>
                </a:r>
              </a:p>
              <a:p>
                <a:pPr marL="0" indent="0">
                  <a:buNone/>
                </a:pPr>
                <a14:m>
                  <m:oMathPara xmlns:m="http://schemas.openxmlformats.org/officeDocument/2006/math">
                    <m:oMathParaPr>
                      <m:jc m:val="centerGroup"/>
                    </m:oMathParaPr>
                    <m:oMath xmlns:m="http://schemas.openxmlformats.org/officeDocument/2006/math">
                      <m:sSup>
                        <m:sSupPr>
                          <m:ctrlPr>
                            <a:rPr lang="en-US" i="1"/>
                          </m:ctrlPr>
                        </m:sSupPr>
                        <m:e>
                          <m:r>
                            <a:rPr lang="en-US" i="1"/>
                            <m:t>𝑥</m:t>
                          </m:r>
                        </m:e>
                        <m:sup>
                          <m:r>
                            <a:rPr lang="en-US" i="1"/>
                            <m:t>∗</m:t>
                          </m:r>
                        </m:sup>
                      </m:sSup>
                      <m:r>
                        <a:rPr lang="en-US" i="1"/>
                        <m:t>=</m:t>
                      </m:r>
                      <m:m>
                        <m:mPr>
                          <m:mcs>
                            <m:mc>
                              <m:mcPr>
                                <m:count m:val="1"/>
                                <m:mcJc m:val="center"/>
                              </m:mcPr>
                            </m:mc>
                          </m:mcs>
                          <m:ctrlPr>
                            <a:rPr lang="en-US" i="1"/>
                          </m:ctrlPr>
                        </m:mPr>
                        <m:mr>
                          <m:e>
                            <m:r>
                              <a:rPr lang="en-US" i="1"/>
                              <m:t>𝑎𝑟𝑔𝑚𝑎𝑥</m:t>
                            </m:r>
                          </m:e>
                        </m:mr>
                        <m:mr>
                          <m:e>
                            <m:r>
                              <a:rPr lang="en-US" i="1"/>
                              <m:t>𝑥</m:t>
                            </m:r>
                            <m:r>
                              <a:rPr lang="en-US" i="1"/>
                              <m:t>∈</m:t>
                            </m:r>
                            <m:r>
                              <a:rPr lang="en-US" i="1"/>
                              <m:t>𝑋</m:t>
                            </m:r>
                          </m:e>
                        </m:mr>
                      </m:m>
                      <m:r>
                        <a:rPr lang="en-US" i="1"/>
                        <m:t>𝑓</m:t>
                      </m:r>
                      <m:r>
                        <a:rPr lang="en-US" i="1"/>
                        <m:t>(</m:t>
                      </m:r>
                      <m:r>
                        <a:rPr lang="en-US" i="1"/>
                        <m:t>𝑥</m:t>
                      </m:r>
                      <m:r>
                        <a:rPr lang="en-US" i="1"/>
                        <m:t>)</m:t>
                      </m:r>
                    </m:oMath>
                  </m:oMathPara>
                </a14:m>
                <a:endParaRPr lang="en-US" dirty="0"/>
              </a:p>
              <a:p>
                <a:r>
                  <a:rPr lang="en-US" dirty="0" smtClean="0"/>
                  <a:t>Step 1:</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285999" y="3138488"/>
            <a:ext cx="7818121" cy="3369945"/>
          </a:xfrm>
          <a:prstGeom prst="rect">
            <a:avLst/>
          </a:prstGeom>
        </p:spPr>
      </p:pic>
    </p:spTree>
    <p:extLst>
      <p:ext uri="{BB962C8B-B14F-4D97-AF65-F5344CB8AC3E}">
        <p14:creationId xmlns:p14="http://schemas.microsoft.com/office/powerpoint/2010/main" val="174648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mtClean="0">
                <a:latin typeface="Arial" panose="020B0604020202020204" pitchFamily="34" charset="0"/>
                <a:cs typeface="Arial" panose="020B0604020202020204" pitchFamily="34" charset="0"/>
              </a:rPr>
              <a:t>Bayesian Optimization</a:t>
            </a:r>
            <a:br>
              <a:rPr lang="en-US" smtClean="0">
                <a:latin typeface="Arial" panose="020B0604020202020204" pitchFamily="34"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smtClean="0"/>
              <a:t>Step 2:</a:t>
            </a:r>
            <a:endParaRPr lang="en-US" dirty="0"/>
          </a:p>
        </p:txBody>
      </p:sp>
      <p:pic>
        <p:nvPicPr>
          <p:cNvPr id="5" name="Picture 4"/>
          <p:cNvPicPr>
            <a:picLocks noChangeAspect="1"/>
          </p:cNvPicPr>
          <p:nvPr/>
        </p:nvPicPr>
        <p:blipFill>
          <a:blip r:embed="rId2"/>
          <a:stretch>
            <a:fillRect/>
          </a:stretch>
        </p:blipFill>
        <p:spPr>
          <a:xfrm>
            <a:off x="3077527" y="2095500"/>
            <a:ext cx="6677025" cy="3467100"/>
          </a:xfrm>
          <a:prstGeom prst="rect">
            <a:avLst/>
          </a:prstGeom>
        </p:spPr>
      </p:pic>
    </p:spTree>
    <p:extLst>
      <p:ext uri="{BB962C8B-B14F-4D97-AF65-F5344CB8AC3E}">
        <p14:creationId xmlns:p14="http://schemas.microsoft.com/office/powerpoint/2010/main" val="34434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mtClean="0">
                <a:latin typeface="Arial" panose="020B0604020202020204" pitchFamily="34" charset="0"/>
                <a:cs typeface="Arial" panose="020B0604020202020204" pitchFamily="34" charset="0"/>
              </a:rPr>
              <a:t>Bayesian Optimization</a:t>
            </a:r>
            <a:br>
              <a:rPr lang="en-US" smtClean="0">
                <a:latin typeface="Arial" panose="020B0604020202020204" pitchFamily="34"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smtClean="0"/>
              <a:t>Step 3:</a:t>
            </a:r>
            <a:endParaRPr lang="en-US" dirty="0"/>
          </a:p>
        </p:txBody>
      </p:sp>
      <p:pic>
        <p:nvPicPr>
          <p:cNvPr id="5" name="Picture 4"/>
          <p:cNvPicPr>
            <a:picLocks noChangeAspect="1"/>
          </p:cNvPicPr>
          <p:nvPr/>
        </p:nvPicPr>
        <p:blipFill>
          <a:blip r:embed="rId2"/>
          <a:stretch>
            <a:fillRect/>
          </a:stretch>
        </p:blipFill>
        <p:spPr>
          <a:xfrm>
            <a:off x="2930842" y="2224881"/>
            <a:ext cx="6810375" cy="3552825"/>
          </a:xfrm>
          <a:prstGeom prst="rect">
            <a:avLst/>
          </a:prstGeom>
        </p:spPr>
      </p:pic>
    </p:spTree>
    <p:extLst>
      <p:ext uri="{BB962C8B-B14F-4D97-AF65-F5344CB8AC3E}">
        <p14:creationId xmlns:p14="http://schemas.microsoft.com/office/powerpoint/2010/main" val="418704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mtClean="0">
                <a:latin typeface="Arial" panose="020B0604020202020204" pitchFamily="34" charset="0"/>
                <a:cs typeface="Arial" panose="020B0604020202020204" pitchFamily="34" charset="0"/>
              </a:rPr>
              <a:t>Bayesian Optimization</a:t>
            </a:r>
            <a:br>
              <a:rPr lang="en-US" smtClean="0">
                <a:latin typeface="Arial" panose="020B0604020202020204" pitchFamily="34"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smtClean="0"/>
              <a:t>Step 4:</a:t>
            </a:r>
            <a:endParaRPr lang="en-US" dirty="0"/>
          </a:p>
        </p:txBody>
      </p:sp>
      <p:pic>
        <p:nvPicPr>
          <p:cNvPr id="5" name="Picture 4"/>
          <p:cNvPicPr>
            <a:picLocks noChangeAspect="1"/>
          </p:cNvPicPr>
          <p:nvPr/>
        </p:nvPicPr>
        <p:blipFill>
          <a:blip r:embed="rId2"/>
          <a:stretch>
            <a:fillRect/>
          </a:stretch>
        </p:blipFill>
        <p:spPr>
          <a:xfrm>
            <a:off x="2820352" y="2167731"/>
            <a:ext cx="6848475" cy="3667125"/>
          </a:xfrm>
          <a:prstGeom prst="rect">
            <a:avLst/>
          </a:prstGeom>
        </p:spPr>
      </p:pic>
    </p:spTree>
    <p:extLst>
      <p:ext uri="{BB962C8B-B14F-4D97-AF65-F5344CB8AC3E}">
        <p14:creationId xmlns:p14="http://schemas.microsoft.com/office/powerpoint/2010/main" val="24776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latin typeface="Arial" panose="020B0604020202020204" pitchFamily="34" charset="0"/>
                <a:cs typeface="Arial" panose="020B0604020202020204" pitchFamily="34" charset="0"/>
              </a:rPr>
              <a:t>Kernel matrix and acquisition function</a:t>
            </a:r>
            <a:endParaRPr lang="en-US" dirty="0"/>
          </a:p>
        </p:txBody>
      </p:sp>
      <p:sp>
        <p:nvSpPr>
          <p:cNvPr id="3" name="Content Placeholder 2"/>
          <p:cNvSpPr>
            <a:spLocks noGrp="1"/>
          </p:cNvSpPr>
          <p:nvPr>
            <p:ph idx="1"/>
          </p:nvPr>
        </p:nvSpPr>
        <p:spPr/>
        <p:txBody>
          <a:bodyPr/>
          <a:lstStyle/>
          <a:p>
            <a:r>
              <a:rPr lang="en-US" dirty="0" smtClean="0"/>
              <a:t>A kernel function is used to map the original discrete hyper-parameter space to a space with distance that can be used for Gaussian process</a:t>
            </a:r>
          </a:p>
          <a:p>
            <a:endParaRPr lang="en-US" dirty="0"/>
          </a:p>
        </p:txBody>
      </p:sp>
      <p:pic>
        <p:nvPicPr>
          <p:cNvPr id="4" name="Picture 3"/>
          <p:cNvPicPr>
            <a:picLocks noChangeAspect="1"/>
          </p:cNvPicPr>
          <p:nvPr/>
        </p:nvPicPr>
        <p:blipFill>
          <a:blip r:embed="rId2"/>
          <a:stretch>
            <a:fillRect/>
          </a:stretch>
        </p:blipFill>
        <p:spPr>
          <a:xfrm>
            <a:off x="2226944" y="3202305"/>
            <a:ext cx="5271135" cy="3105150"/>
          </a:xfrm>
          <a:prstGeom prst="rect">
            <a:avLst/>
          </a:prstGeom>
        </p:spPr>
      </p:pic>
    </p:spTree>
    <p:extLst>
      <p:ext uri="{BB962C8B-B14F-4D97-AF65-F5344CB8AC3E}">
        <p14:creationId xmlns:p14="http://schemas.microsoft.com/office/powerpoint/2010/main" val="1597513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145</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Auto-Keras An efficient Neural Architecture Search System</vt:lpstr>
      <vt:lpstr>Outline</vt:lpstr>
      <vt:lpstr>Purpose of the Auto-Keras </vt:lpstr>
      <vt:lpstr>Background</vt:lpstr>
      <vt:lpstr>Bayesian Optimization </vt:lpstr>
      <vt:lpstr>Bayesian Optimization </vt:lpstr>
      <vt:lpstr>Bayesian Optimization </vt:lpstr>
      <vt:lpstr>Bayesian Optimization </vt:lpstr>
      <vt:lpstr>Kernel matrix and acquisition function</vt:lpstr>
      <vt:lpstr>Auto-Keras structure</vt:lpstr>
      <vt:lpstr>Experiment and result</vt:lpstr>
      <vt:lpstr>Conclusion</vt:lpstr>
    </vt:vector>
  </TitlesOfParts>
  <Company>NASS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Auto-Keras An efficient Neural Architecture Search System</dc:title>
  <dc:creator>Wei, Yijun - NASS</dc:creator>
  <cp:lastModifiedBy>Wei, Yijun - NASS</cp:lastModifiedBy>
  <cp:revision>10</cp:revision>
  <dcterms:created xsi:type="dcterms:W3CDTF">2019-04-06T22:12:57Z</dcterms:created>
  <dcterms:modified xsi:type="dcterms:W3CDTF">2019-04-07T00:01:16Z</dcterms:modified>
</cp:coreProperties>
</file>