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9" r:id="rId3"/>
    <p:sldId id="257" r:id="rId4"/>
    <p:sldId id="259" r:id="rId5"/>
    <p:sldId id="273" r:id="rId6"/>
    <p:sldId id="274" r:id="rId7"/>
    <p:sldId id="269" r:id="rId8"/>
    <p:sldId id="271" r:id="rId9"/>
    <p:sldId id="277" r:id="rId10"/>
    <p:sldId id="272" r:id="rId11"/>
    <p:sldId id="278" r:id="rId12"/>
    <p:sldId id="276" r:id="rId13"/>
    <p:sldId id="261" r:id="rId14"/>
    <p:sldId id="270" r:id="rId15"/>
    <p:sldId id="263" r:id="rId16"/>
    <p:sldId id="266" r:id="rId17"/>
    <p:sldId id="267" r:id="rId18"/>
    <p:sldId id="275"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850" autoAdjust="0"/>
  </p:normalViewPr>
  <p:slideViewPr>
    <p:cSldViewPr snapToGrid="0">
      <p:cViewPr varScale="1">
        <p:scale>
          <a:sx n="53" d="100"/>
          <a:sy n="53" d="100"/>
        </p:scale>
        <p:origin x="15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3AF4618-D000-43C8-9806-C9B160761F72}" type="datetimeFigureOut">
              <a:rPr lang="en-US" smtClean="0"/>
              <a:t>8/19/2019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80A71A9-052E-4577-AB25-EB1F89949403}" type="slidenum">
              <a:rPr lang="en-US" smtClean="0"/>
              <a:t>‹#›</a:t>
            </a:fld>
            <a:endParaRPr lang="en-US"/>
          </a:p>
        </p:txBody>
      </p:sp>
    </p:spTree>
    <p:extLst>
      <p:ext uri="{BB962C8B-B14F-4D97-AF65-F5344CB8AC3E}">
        <p14:creationId xmlns:p14="http://schemas.microsoft.com/office/powerpoint/2010/main" val="2749030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ADAC886-9D7E-4C84-BAC5-80812E4335DD}" type="datetimeFigureOut">
              <a:rPr lang="en-US" smtClean="0"/>
              <a:t>8/19/2019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FB19D6A-D9E4-4339-9228-D5497A07DB8E}" type="slidenum">
              <a:rPr lang="en-US" smtClean="0"/>
              <a:t>‹#›</a:t>
            </a:fld>
            <a:endParaRPr lang="en-US"/>
          </a:p>
        </p:txBody>
      </p:sp>
    </p:spTree>
    <p:extLst>
      <p:ext uri="{BB962C8B-B14F-4D97-AF65-F5344CB8AC3E}">
        <p14:creationId xmlns:p14="http://schemas.microsoft.com/office/powerpoint/2010/main" val="157836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My name </a:t>
            </a:r>
            <a:r>
              <a:rPr lang="en-US" smtClean="0"/>
              <a:t>is  Yijun </a:t>
            </a:r>
            <a:r>
              <a:rPr lang="en-US" dirty="0" smtClean="0"/>
              <a:t>Wei and I am going to talk about "Solving Big Data Problem Using  Deep Learning Models".  The projects I talked today are either ongoing project or </a:t>
            </a:r>
            <a:r>
              <a:rPr lang="en-US" baseline="0" dirty="0" smtClean="0"/>
              <a:t>the plan for the future so no result will be presented.</a:t>
            </a:r>
            <a:endParaRPr lang="en-US" dirty="0"/>
          </a:p>
        </p:txBody>
      </p:sp>
      <p:sp>
        <p:nvSpPr>
          <p:cNvPr id="4" name="Slide Number Placeholder 3"/>
          <p:cNvSpPr>
            <a:spLocks noGrp="1"/>
          </p:cNvSpPr>
          <p:nvPr>
            <p:ph type="sldNum" sz="quarter" idx="10"/>
          </p:nvPr>
        </p:nvSpPr>
        <p:spPr/>
        <p:txBody>
          <a:bodyPr/>
          <a:lstStyle/>
          <a:p>
            <a:fld id="{CFB19D6A-D9E4-4339-9228-D5497A07DB8E}" type="slidenum">
              <a:rPr lang="en-US" smtClean="0"/>
              <a:t>1</a:t>
            </a:fld>
            <a:endParaRPr lang="en-US"/>
          </a:p>
        </p:txBody>
      </p:sp>
    </p:spTree>
    <p:extLst>
      <p:ext uri="{BB962C8B-B14F-4D97-AF65-F5344CB8AC3E}">
        <p14:creationId xmlns:p14="http://schemas.microsoft.com/office/powerpoint/2010/main" val="3453664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19D6A-D9E4-4339-9228-D5497A07DB8E}" type="slidenum">
              <a:rPr lang="en-US" smtClean="0"/>
              <a:t>12</a:t>
            </a:fld>
            <a:endParaRPr lang="en-US"/>
          </a:p>
        </p:txBody>
      </p:sp>
    </p:spTree>
    <p:extLst>
      <p:ext uri="{BB962C8B-B14F-4D97-AF65-F5344CB8AC3E}">
        <p14:creationId xmlns:p14="http://schemas.microsoft.com/office/powerpoint/2010/main" val="2240536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USDA’s National Agricultural Statistics Service (NASS) surveys are affected by nonresponse and by incomplete responses that may not be homogeneous across farm types and sizes. To address item nonresponse, NASS employs a variety of imputation methods such as ratio imputation, iterative sequential regression, fully conditional specification, K-nearest neighbor, carry forward of previously reported data and manual imputation to provide reliable and consistent values on NASS data. To address unit nonresponse and some other sources of error, NASS currently uses a set of generalized linear regression models to estimate the number of US farms by calibrating their corresponding weights. However, linear models cannot always capture important nonlinear features of the population. </a:t>
            </a:r>
          </a:p>
          <a:p>
            <a:endParaRPr lang="en-US" dirty="0"/>
          </a:p>
          <a:p>
            <a:r>
              <a:rPr lang="en-US" dirty="0"/>
              <a:t>Deep learning (including artificial neural network) models are used successfully in numerous other applications in order to capture nonlinear properties </a:t>
            </a:r>
            <a:r>
              <a:rPr lang="en-US" dirty="0" smtClean="0"/>
              <a:t>efficiently. Therefore</a:t>
            </a:r>
            <a:r>
              <a:rPr lang="en-US" baseline="0" dirty="0" smtClean="0"/>
              <a:t> is tested in the </a:t>
            </a:r>
            <a:r>
              <a:rPr lang="en-US" sz="1200" kern="1200" dirty="0" smtClean="0">
                <a:solidFill>
                  <a:schemeClr val="tx1"/>
                </a:solidFill>
                <a:latin typeface="+mn-lt"/>
                <a:ea typeface="+mn-ea"/>
                <a:cs typeface="+mn-cs"/>
              </a:rPr>
              <a:t>2012 using Census of Agriculture data.</a:t>
            </a:r>
            <a:endParaRPr lang="en-US" dirty="0" smtClean="0"/>
          </a:p>
          <a:p>
            <a:endParaRPr lang="en-US" dirty="0" smtClean="0"/>
          </a:p>
          <a:p>
            <a:endParaRPr lang="en-US" dirty="0" smtClean="0"/>
          </a:p>
          <a:p>
            <a:r>
              <a:rPr lang="en-US" dirty="0" smtClean="0"/>
              <a:t>these </a:t>
            </a:r>
            <a:r>
              <a:rPr lang="en-US" dirty="0"/>
              <a:t>removed values are used as the ground truth to evaluate the performance of the dep learning model. </a:t>
            </a:r>
            <a:endParaRPr lang="en-US" dirty="0" smtClean="0"/>
          </a:p>
          <a:p>
            <a:endParaRPr lang="en-US" dirty="0"/>
          </a:p>
          <a:p>
            <a:r>
              <a:rPr lang="en-US" dirty="0" smtClean="0"/>
              <a:t>#After </a:t>
            </a:r>
            <a:r>
              <a:rPr lang="en-US" dirty="0"/>
              <a:t>imputation, a unified deep learning method (based on traditional artificial neural networks and auto-encoder techniques) is proposed to simultaneously adjust survey weights and impute missing values. Adjustments take into account </a:t>
            </a:r>
            <a:r>
              <a:rPr lang="en-US" dirty="0" smtClean="0"/>
              <a:t>#coverage</a:t>
            </a:r>
            <a:r>
              <a:rPr lang="en-US" dirty="0"/>
              <a:t>, nonresponse and misclassification. Based on USDA survey data, simulation studies with split samples for training and testing are employed to evaluate different deep learning models with respect to ground truth. </a:t>
            </a:r>
          </a:p>
          <a:p>
            <a:endParaRPr lang="en-US" dirty="0"/>
          </a:p>
        </p:txBody>
      </p:sp>
      <p:sp>
        <p:nvSpPr>
          <p:cNvPr id="4" name="Slide Number Placeholder 3"/>
          <p:cNvSpPr>
            <a:spLocks noGrp="1"/>
          </p:cNvSpPr>
          <p:nvPr>
            <p:ph type="sldNum" sz="quarter" idx="10"/>
          </p:nvPr>
        </p:nvSpPr>
        <p:spPr/>
        <p:txBody>
          <a:bodyPr/>
          <a:lstStyle/>
          <a:p>
            <a:fld id="{CFB19D6A-D9E4-4339-9228-D5497A07DB8E}" type="slidenum">
              <a:rPr lang="en-US" smtClean="0"/>
              <a:t>13</a:t>
            </a:fld>
            <a:endParaRPr lang="en-US"/>
          </a:p>
        </p:txBody>
      </p:sp>
    </p:spTree>
    <p:extLst>
      <p:ext uri="{BB962C8B-B14F-4D97-AF65-F5344CB8AC3E}">
        <p14:creationId xmlns:p14="http://schemas.microsoft.com/office/powerpoint/2010/main" val="1477409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data collected from real traffic system always have corrupted or missing points due to monitor’s malfunction. Traffic data imputation is to estimate the corrupted or missing traffic data points. Multiple approaches, for example, autoregressive integrated moving-average model (</a:t>
            </a:r>
            <a:r>
              <a:rPr lang="en-US" dirty="0" err="1"/>
              <a:t>Nihan</a:t>
            </a:r>
            <a:r>
              <a:rPr lang="en-US" dirty="0"/>
              <a:t>, 1997), and Markov Chain Monte Carlo multiple imputation method (Ni and Lenard, 2005), have been used to impute the missing data and correct the corrupted data. However, with the increasing quality and quantity of the traffic data, an automatic and more efficient model should be developed to handle massive traffic data. </a:t>
            </a:r>
            <a:endParaRPr lang="en-US" dirty="0" smtClean="0"/>
          </a:p>
          <a:p>
            <a:endParaRPr lang="en-US" dirty="0" smtClean="0"/>
          </a:p>
          <a:p>
            <a:r>
              <a:rPr lang="en-US" dirty="0" smtClean="0"/>
              <a:t>Therefore</a:t>
            </a:r>
            <a:r>
              <a:rPr lang="en-US" dirty="0"/>
              <a:t>, </a:t>
            </a:r>
            <a:r>
              <a:rPr lang="en-US" dirty="0" err="1"/>
              <a:t>Duan</a:t>
            </a:r>
            <a:r>
              <a:rPr lang="en-US" dirty="0"/>
              <a:t> et al. (2016) proposed </a:t>
            </a:r>
            <a:r>
              <a:rPr lang="en-US" dirty="0" err="1"/>
              <a:t>denoising</a:t>
            </a:r>
            <a:r>
              <a:rPr lang="en-US" dirty="0"/>
              <a:t> stacked </a:t>
            </a:r>
            <a:r>
              <a:rPr lang="en-US" dirty="0" err="1"/>
              <a:t>autoencoder</a:t>
            </a:r>
            <a:r>
              <a:rPr lang="en-US" dirty="0"/>
              <a:t> deep learning model to deal with traffic data imputation and the performance of the model is found to outperform that of autoregressive integrated moving-average model and Markov Chain Monte Carlo multiple imputation method in terms of imputation accuracy. The disadvantage of deep learning model is it is difficult to explain the model but in the study </a:t>
            </a:r>
            <a:r>
              <a:rPr lang="en-US" dirty="0" err="1"/>
              <a:t>Duan</a:t>
            </a:r>
            <a:r>
              <a:rPr lang="en-US" dirty="0"/>
              <a:t> et al. (2016) explained the </a:t>
            </a:r>
            <a:r>
              <a:rPr lang="en-US" dirty="0" err="1"/>
              <a:t>denoising</a:t>
            </a:r>
            <a:r>
              <a:rPr lang="en-US" dirty="0"/>
              <a:t> stacked </a:t>
            </a:r>
            <a:r>
              <a:rPr lang="en-US" dirty="0" err="1"/>
              <a:t>autoencoder</a:t>
            </a:r>
            <a:r>
              <a:rPr lang="en-US" dirty="0"/>
              <a:t> model by visualization.</a:t>
            </a:r>
          </a:p>
          <a:p>
            <a:r>
              <a:rPr lang="en-US" dirty="0"/>
              <a:t> </a:t>
            </a:r>
          </a:p>
          <a:p>
            <a:r>
              <a:rPr lang="en-US" dirty="0"/>
              <a:t>In </a:t>
            </a:r>
            <a:r>
              <a:rPr lang="en-US" dirty="0" err="1"/>
              <a:t>Gondara</a:t>
            </a:r>
            <a:r>
              <a:rPr lang="en-US" dirty="0"/>
              <a:t> and Wang (2018), a multiple imputation model based on deep </a:t>
            </a:r>
            <a:r>
              <a:rPr lang="en-US" dirty="0" err="1"/>
              <a:t>denoising</a:t>
            </a:r>
            <a:r>
              <a:rPr lang="en-US" dirty="0"/>
              <a:t> </a:t>
            </a:r>
            <a:r>
              <a:rPr lang="en-US" dirty="0" err="1"/>
              <a:t>autoencoder</a:t>
            </a:r>
            <a:r>
              <a:rPr lang="en-US" dirty="0"/>
              <a:t> model is proposed to handle missing data. Unlike previous studies, which employs the complete observations in training and only deals with the same type of missing mechanism (for example, missing at random), the proposed approach is designed to handle multiple missing mechanisms in the incomplete observation training dataset. The proposed approach is tested in different dataset which is modified by various missing mechanisms and the performance of the approach is better than that of multivariate imputation by chained equations.</a:t>
            </a:r>
          </a:p>
        </p:txBody>
      </p:sp>
      <p:sp>
        <p:nvSpPr>
          <p:cNvPr id="4" name="Slide Number Placeholder 3"/>
          <p:cNvSpPr>
            <a:spLocks noGrp="1"/>
          </p:cNvSpPr>
          <p:nvPr>
            <p:ph type="sldNum" sz="quarter" idx="10"/>
          </p:nvPr>
        </p:nvSpPr>
        <p:spPr/>
        <p:txBody>
          <a:bodyPr/>
          <a:lstStyle/>
          <a:p>
            <a:fld id="{CFB19D6A-D9E4-4339-9228-D5497A07DB8E}" type="slidenum">
              <a:rPr lang="en-US" smtClean="0"/>
              <a:t>14</a:t>
            </a:fld>
            <a:endParaRPr lang="en-US"/>
          </a:p>
        </p:txBody>
      </p:sp>
    </p:spTree>
    <p:extLst>
      <p:ext uri="{BB962C8B-B14F-4D97-AF65-F5344CB8AC3E}">
        <p14:creationId xmlns:p14="http://schemas.microsoft.com/office/powerpoint/2010/main" val="3736490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Satellite images : resolution 30m</a:t>
            </a:r>
          </a:p>
          <a:p>
            <a:endParaRPr lang="en-US" dirty="0" smtClean="0"/>
          </a:p>
          <a:p>
            <a:r>
              <a:rPr lang="en-US" dirty="0" smtClean="0"/>
              <a:t>The main source of agricultural ground truth for the CDL supervised classification training is the USDA’s FSA CLU data. This standardized GIS data layer of the nation’s farms and fields was established to support farm commodity, conservation programs and disaster response (Heard 2002, Anderson et al. 2005). CLU data are updated every growing season when producers report crop type and crop acreage for Figure 2. Indian remote sensing satellite resources at 1 – Advanced Wide Field Sensor imagery acquired on 2 August 2009. Acquisition descriptions include path/row/quad information. The brightly </a:t>
            </a:r>
            <a:r>
              <a:rPr lang="en-US" dirty="0" err="1" smtClean="0"/>
              <a:t>coloured</a:t>
            </a:r>
            <a:r>
              <a:rPr lang="en-US" dirty="0" smtClean="0"/>
              <a:t> quads are those used in CDL processing. 346 C. </a:t>
            </a:r>
            <a:r>
              <a:rPr lang="en-US" dirty="0" err="1" smtClean="0"/>
              <a:t>Boryan</a:t>
            </a:r>
            <a:r>
              <a:rPr lang="en-US" dirty="0" smtClean="0"/>
              <a:t> et al. their fields to FSA county offices. The FSA CLU program is operational in over 2300 FSA county offices. The program includes all states and extensive coverage of ‘major crops’, which are those for which farmers receive financial subsidies. T</a:t>
            </a:r>
            <a:endParaRPr lang="en-US" dirty="0"/>
          </a:p>
        </p:txBody>
      </p:sp>
      <p:sp>
        <p:nvSpPr>
          <p:cNvPr id="4" name="Slide Number Placeholder 3"/>
          <p:cNvSpPr>
            <a:spLocks noGrp="1"/>
          </p:cNvSpPr>
          <p:nvPr>
            <p:ph type="sldNum" sz="quarter" idx="10"/>
          </p:nvPr>
        </p:nvSpPr>
        <p:spPr/>
        <p:txBody>
          <a:bodyPr/>
          <a:lstStyle/>
          <a:p>
            <a:fld id="{CFB19D6A-D9E4-4339-9228-D5497A07DB8E}" type="slidenum">
              <a:rPr lang="en-US" smtClean="0"/>
              <a:t>15</a:t>
            </a:fld>
            <a:endParaRPr lang="en-US"/>
          </a:p>
        </p:txBody>
      </p:sp>
    </p:spTree>
    <p:extLst>
      <p:ext uri="{BB962C8B-B14F-4D97-AF65-F5344CB8AC3E}">
        <p14:creationId xmlns:p14="http://schemas.microsoft.com/office/powerpoint/2010/main" val="2827308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19D6A-D9E4-4339-9228-D5497A07DB8E}" type="slidenum">
              <a:rPr lang="en-US" smtClean="0"/>
              <a:t>17</a:t>
            </a:fld>
            <a:endParaRPr lang="en-US"/>
          </a:p>
        </p:txBody>
      </p:sp>
    </p:spTree>
    <p:extLst>
      <p:ext uri="{BB962C8B-B14F-4D97-AF65-F5344CB8AC3E}">
        <p14:creationId xmlns:p14="http://schemas.microsoft.com/office/powerpoint/2010/main" val="1804530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A3A35-BED6-4B29-9DEB-87131CE13248}" type="slidenum">
              <a:rPr lang="en-US" smtClean="0"/>
              <a:t>2</a:t>
            </a:fld>
            <a:endParaRPr lang="en-US" dirty="0"/>
          </a:p>
        </p:txBody>
      </p:sp>
    </p:spTree>
    <p:extLst>
      <p:ext uri="{BB962C8B-B14F-4D97-AF65-F5344CB8AC3E}">
        <p14:creationId xmlns:p14="http://schemas.microsoft.com/office/powerpoint/2010/main" val="940414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31774">
              <a:defRPr/>
            </a:pPr>
            <a:r>
              <a:rPr lang="en-US" dirty="0" smtClean="0"/>
              <a:t>A simple ANN consists of 3 components, i.e. input layer, hidden layer, and output layer</a:t>
            </a:r>
          </a:p>
          <a:p>
            <a:endParaRPr lang="en-US" dirty="0" smtClean="0"/>
          </a:p>
          <a:p>
            <a:r>
              <a:rPr lang="en-US" dirty="0"/>
              <a:t> In </a:t>
            </a:r>
            <a:r>
              <a:rPr lang="en-US" dirty="0" smtClean="0"/>
              <a:t>figure,</a:t>
            </a:r>
            <a:r>
              <a:rPr lang="en-US" baseline="0" dirty="0" smtClean="0"/>
              <a:t> </a:t>
            </a:r>
            <a:r>
              <a:rPr lang="en-US" dirty="0" smtClean="0"/>
              <a:t>one </a:t>
            </a:r>
            <a:r>
              <a:rPr lang="en-US" dirty="0"/>
              <a:t>hidden layer is located between the input layer and output layer. There can be multiple hidden layers in an ANN but they are of the same form. </a:t>
            </a:r>
          </a:p>
        </p:txBody>
      </p:sp>
      <p:sp>
        <p:nvSpPr>
          <p:cNvPr id="4" name="灯片编号占位符 3"/>
          <p:cNvSpPr>
            <a:spLocks noGrp="1"/>
          </p:cNvSpPr>
          <p:nvPr>
            <p:ph type="sldNum" sz="quarter" idx="10"/>
          </p:nvPr>
        </p:nvSpPr>
        <p:spPr/>
        <p:txBody>
          <a:bodyPr/>
          <a:lstStyle/>
          <a:p>
            <a:fld id="{29FB6D0C-9DAA-4B5A-AC5E-1B66271F3672}" type="slidenum">
              <a:rPr lang="en-US" smtClean="0"/>
              <a:t>5</a:t>
            </a:fld>
            <a:endParaRPr lang="en-US"/>
          </a:p>
        </p:txBody>
      </p:sp>
    </p:spTree>
    <p:extLst>
      <p:ext uri="{BB962C8B-B14F-4D97-AF65-F5344CB8AC3E}">
        <p14:creationId xmlns:p14="http://schemas.microsoft.com/office/powerpoint/2010/main" val="374710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dirty="0"/>
                  <a:t>A hidden layer consists of several neurons and these neurons are used to form output layer. Hidden neurons in hidden layer are calculated as:</a:t>
                </a:r>
              </a:p>
              <a:p>
                <a:r>
                  <a:rPr lang="en-US" dirty="0"/>
                  <a:t>where </a:t>
                </a:r>
                <a14:m>
                  <m:oMath xmlns:m="http://schemas.openxmlformats.org/officeDocument/2006/math">
                    <m:r>
                      <a:rPr lang="en-US" i="1">
                        <a:latin typeface="Cambria Math" panose="02040503050406030204" pitchFamily="18" charset="0"/>
                      </a:rPr>
                      <m:t>𝑖</m:t>
                    </m:r>
                  </m:oMath>
                </a14:m>
                <a:r>
                  <a:rPr lang="en-US" dirty="0"/>
                  <a:t> represents the </a:t>
                </a:r>
                <a14:m>
                  <m:oMath xmlns:m="http://schemas.openxmlformats.org/officeDocument/2006/math">
                    <m:r>
                      <a:rPr lang="en-US" i="1">
                        <a:latin typeface="Cambria Math" panose="02040503050406030204" pitchFamily="18" charset="0"/>
                      </a:rPr>
                      <m:t>𝑖</m:t>
                    </m:r>
                  </m:oMath>
                </a14:m>
                <a:r>
                  <a:rPr lang="en-US" dirty="0"/>
                  <a:t>-</a:t>
                </a:r>
                <a:r>
                  <a:rPr lang="en-US" dirty="0" err="1"/>
                  <a:t>th</a:t>
                </a:r>
                <a:r>
                  <a:rPr lang="en-US" dirty="0"/>
                  <a:t> hidden neuron, </a:t>
                </a:r>
                <a:r>
                  <a:rPr lang="en-US" i="1" dirty="0"/>
                  <a:t>j</a:t>
                </a:r>
                <a:r>
                  <a:rPr lang="en-US" dirty="0"/>
                  <a:t> represents </a:t>
                </a:r>
                <a:r>
                  <a:rPr lang="en-US" i="1" dirty="0"/>
                  <a:t>j</a:t>
                </a:r>
                <a:r>
                  <a:rPr lang="en-US" dirty="0"/>
                  <a:t>-</a:t>
                </a:r>
                <a:r>
                  <a:rPr lang="en-US" dirty="0" err="1"/>
                  <a:t>th</a:t>
                </a:r>
                <a:r>
                  <a:rPr lang="en-US" dirty="0"/>
                  <a:t> input,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dirty="0"/>
                  <a:t> represents weight in </a:t>
                </a:r>
                <a:r>
                  <a:rPr lang="en-US" i="1" dirty="0" err="1"/>
                  <a:t>i</a:t>
                </a:r>
                <a:r>
                  <a:rPr lang="en-US" dirty="0" err="1"/>
                  <a:t>-th</a:t>
                </a:r>
                <a:r>
                  <a:rPr lang="en-US" dirty="0"/>
                  <a:t> neuron,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a14:m>
                <a:r>
                  <a:rPr lang="en-US" dirty="0"/>
                  <a:t> represents bias in </a:t>
                </a:r>
                <a:r>
                  <a:rPr lang="en-US" i="1" dirty="0" err="1"/>
                  <a:t>i</a:t>
                </a:r>
                <a:r>
                  <a:rPr lang="en-US" dirty="0" err="1"/>
                  <a:t>-th</a:t>
                </a:r>
                <a:r>
                  <a:rPr lang="en-US" dirty="0"/>
                  <a:t> neuron,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𝐼𝑛𝑝𝑢𝑡</m:t>
                        </m:r>
                      </m:e>
                      <m:sub>
                        <m:r>
                          <a:rPr lang="en-US" i="1">
                            <a:latin typeface="Cambria Math" panose="02040503050406030204" pitchFamily="18" charset="0"/>
                          </a:rPr>
                          <m:t>𝑗</m:t>
                        </m:r>
                      </m:sub>
                    </m:sSub>
                  </m:oMath>
                </a14:m>
                <a:r>
                  <a:rPr lang="en-US" dirty="0"/>
                  <a:t> represents the </a:t>
                </a:r>
                <a14:m>
                  <m:oMath xmlns:m="http://schemas.openxmlformats.org/officeDocument/2006/math">
                    <m:r>
                      <a:rPr lang="en-US" i="1">
                        <a:latin typeface="Cambria Math" panose="02040503050406030204" pitchFamily="18" charset="0"/>
                      </a:rPr>
                      <m:t>𝑗</m:t>
                    </m:r>
                  </m:oMath>
                </a14:m>
                <a:r>
                  <a:rPr lang="en-US" dirty="0"/>
                  <a:t>-</a:t>
                </a:r>
                <a:r>
                  <a:rPr lang="en-US" dirty="0" err="1"/>
                  <a:t>th</a:t>
                </a:r>
                <a:r>
                  <a:rPr lang="en-US" dirty="0"/>
                  <a:t> component, i.e. observation, of input layer, and </a:t>
                </a:r>
                <a14:m>
                  <m:oMath xmlns:m="http://schemas.openxmlformats.org/officeDocument/2006/math">
                    <m:r>
                      <a:rPr lang="en-US" i="1">
                        <a:latin typeface="Cambria Math" panose="02040503050406030204" pitchFamily="18" charset="0"/>
                      </a:rPr>
                      <m:t>𝜎</m:t>
                    </m:r>
                  </m:oMath>
                </a14:m>
                <a:r>
                  <a:rPr lang="en-US" dirty="0"/>
                  <a:t> is the activation function and is always set as sigmoid function. </a:t>
                </a:r>
              </a:p>
              <a:p>
                <a:r>
                  <a:rPr lang="en-US" dirty="0"/>
                  <a:t> </a:t>
                </a:r>
              </a:p>
              <a:p>
                <a:r>
                  <a:rPr lang="en-US" dirty="0"/>
                  <a:t>where </a:t>
                </a:r>
                <a14:m>
                  <m:oMath xmlns:m="http://schemas.openxmlformats.org/officeDocument/2006/math">
                    <m:r>
                      <a:rPr lang="en-US" i="1">
                        <a:latin typeface="Cambria Math" panose="02040503050406030204" pitchFamily="18" charset="0"/>
                      </a:rPr>
                      <m:t>𝑖</m:t>
                    </m:r>
                  </m:oMath>
                </a14:m>
                <a:r>
                  <a:rPr lang="en-US" dirty="0"/>
                  <a:t> represents the </a:t>
                </a:r>
                <a14:m>
                  <m:oMath xmlns:m="http://schemas.openxmlformats.org/officeDocument/2006/math">
                    <m:r>
                      <a:rPr lang="en-US" i="1">
                        <a:latin typeface="Cambria Math" panose="02040503050406030204" pitchFamily="18" charset="0"/>
                      </a:rPr>
                      <m:t>𝑖</m:t>
                    </m:r>
                  </m:oMath>
                </a14:m>
                <a:r>
                  <a:rPr lang="en-US" dirty="0"/>
                  <a:t>-</a:t>
                </a:r>
                <a:r>
                  <a:rPr lang="en-US" dirty="0" err="1"/>
                  <a:t>th</a:t>
                </a:r>
                <a:r>
                  <a:rPr lang="en-US" dirty="0"/>
                  <a:t> output, </a:t>
                </a:r>
                <a:r>
                  <a:rPr lang="en-US" i="1" dirty="0"/>
                  <a:t>j</a:t>
                </a:r>
                <a:r>
                  <a:rPr lang="en-US" dirty="0"/>
                  <a:t> represents </a:t>
                </a:r>
                <a:r>
                  <a:rPr lang="en-US" i="1" dirty="0"/>
                  <a:t>j</a:t>
                </a:r>
                <a:r>
                  <a:rPr lang="en-US" dirty="0"/>
                  <a:t>-</a:t>
                </a:r>
                <a:r>
                  <a:rPr lang="en-US" dirty="0" err="1"/>
                  <a:t>th</a:t>
                </a:r>
                <a:r>
                  <a:rPr lang="en-US" dirty="0"/>
                  <a:t> hidden neuro,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dirty="0"/>
                  <a:t> represents weight in </a:t>
                </a:r>
                <a:r>
                  <a:rPr lang="en-US" i="1" dirty="0" err="1"/>
                  <a:t>i</a:t>
                </a:r>
                <a:r>
                  <a:rPr lang="en-US" dirty="0" err="1"/>
                  <a:t>-th</a:t>
                </a:r>
                <a:r>
                  <a:rPr lang="en-US" dirty="0"/>
                  <a:t> neuron,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a14:m>
                <a:r>
                  <a:rPr lang="en-US" dirty="0"/>
                  <a:t> represents bias in </a:t>
                </a:r>
                <a:r>
                  <a:rPr lang="en-US" i="1" dirty="0" err="1"/>
                  <a:t>i</a:t>
                </a:r>
                <a:r>
                  <a:rPr lang="en-US" dirty="0" err="1"/>
                  <a:t>-th</a:t>
                </a:r>
                <a:r>
                  <a:rPr lang="en-US" dirty="0"/>
                  <a:t> neuron,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h𝑖𝑑𝑑𝑒𝑛</m:t>
                        </m:r>
                      </m:e>
                      <m:sub>
                        <m:r>
                          <a:rPr lang="en-US" i="1">
                            <a:latin typeface="Cambria Math" panose="02040503050406030204" pitchFamily="18" charset="0"/>
                          </a:rPr>
                          <m:t>𝑗</m:t>
                        </m:r>
                      </m:sub>
                    </m:sSub>
                  </m:oMath>
                </a14:m>
                <a:r>
                  <a:rPr lang="en-US" dirty="0"/>
                  <a:t> presents the </a:t>
                </a:r>
                <a14:m>
                  <m:oMath xmlns:m="http://schemas.openxmlformats.org/officeDocument/2006/math">
                    <m:r>
                      <a:rPr lang="en-US" i="1">
                        <a:latin typeface="Cambria Math" panose="02040503050406030204" pitchFamily="18" charset="0"/>
                      </a:rPr>
                      <m:t>𝑗</m:t>
                    </m:r>
                  </m:oMath>
                </a14:m>
                <a:r>
                  <a:rPr lang="en-US" dirty="0"/>
                  <a:t>-</a:t>
                </a:r>
                <a:r>
                  <a:rPr lang="en-US" dirty="0" err="1"/>
                  <a:t>th</a:t>
                </a:r>
                <a:r>
                  <a:rPr lang="en-US" dirty="0"/>
                  <a:t> component, i.e. observation, of hidden layer, and the activation function is </a:t>
                </a:r>
                <a:r>
                  <a:rPr lang="en-US" dirty="0" err="1"/>
                  <a:t>softmax</a:t>
                </a:r>
                <a:r>
                  <a:rPr lang="en-US" dirty="0"/>
                  <a:t> function. Weight </a:t>
                </a:r>
                <a14:m>
                  <m:oMath xmlns:m="http://schemas.openxmlformats.org/officeDocument/2006/math">
                    <m:r>
                      <m:rPr>
                        <m:sty m:val="p"/>
                      </m:rPr>
                      <a:rPr lang="en-US">
                        <a:latin typeface="Cambria Math" panose="02040503050406030204" pitchFamily="18" charset="0"/>
                      </a:rPr>
                      <m:t>w</m:t>
                    </m:r>
                  </m:oMath>
                </a14:m>
                <a:r>
                  <a:rPr lang="en-US" dirty="0"/>
                  <a:t> and </a:t>
                </a:r>
                <a14:m>
                  <m:oMath xmlns:m="http://schemas.openxmlformats.org/officeDocument/2006/math">
                    <m:r>
                      <a:rPr lang="en-US" i="1">
                        <a:latin typeface="Cambria Math" panose="02040503050406030204" pitchFamily="18" charset="0"/>
                      </a:rPr>
                      <m:t>𝑏</m:t>
                    </m:r>
                  </m:oMath>
                </a14:m>
                <a:r>
                  <a:rPr lang="en-US" dirty="0"/>
                  <a:t> will be randomly initialized and backpropagation will be used to update weights and biases.</a:t>
                </a:r>
              </a:p>
              <a:p>
                <a:endParaRPr lang="en-US" dirty="0" smtClean="0"/>
              </a:p>
              <a:p>
                <a:r>
                  <a:rPr lang="en-US" dirty="0" smtClean="0"/>
                  <a:t>In the next few slides, I am going to talk about two types</a:t>
                </a:r>
                <a:r>
                  <a:rPr lang="en-US" baseline="0" dirty="0" smtClean="0"/>
                  <a:t> of </a:t>
                </a:r>
                <a:r>
                  <a:rPr lang="en-US" dirty="0" smtClean="0"/>
                  <a:t>Artificial Neural Network models</a:t>
                </a:r>
                <a:endParaRPr lang="en-US" dirty="0"/>
              </a:p>
            </p:txBody>
          </p:sp>
        </mc:Choice>
        <mc:Fallback xmlns="">
          <p:sp>
            <p:nvSpPr>
              <p:cNvPr id="3" name="备注占位符 2"/>
              <p:cNvSpPr>
                <a:spLocks noGrp="1"/>
              </p:cNvSpPr>
              <p:nvPr>
                <p:ph type="body" idx="1"/>
              </p:nvPr>
            </p:nvSpPr>
            <p:spPr/>
            <p:txBody>
              <a:bodyPr/>
              <a:lstStyle/>
              <a:p>
                <a:r>
                  <a:rPr lang="en-US" sz="1200" kern="1200" dirty="0" smtClean="0">
                    <a:solidFill>
                      <a:schemeClr val="tx1"/>
                    </a:solidFill>
                    <a:effectLst/>
                    <a:latin typeface="+mn-lt"/>
                    <a:ea typeface="+mn-ea"/>
                    <a:cs typeface="+mn-cs"/>
                  </a:rPr>
                  <a:t>A hidden layer consists of several neurons and these neurons are used to form output layer. Hidden neurons in hidden layer are calculated as:</a:t>
                </a:r>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where </a:t>
                </a:r>
                <a:r>
                  <a:rPr lang="en-US" sz="1200" i="0" kern="1200">
                    <a:solidFill>
                      <a:schemeClr val="tx1"/>
                    </a:solidFill>
                    <a:effectLst/>
                    <a:latin typeface="+mn-lt"/>
                    <a:ea typeface="+mn-ea"/>
                    <a:cs typeface="+mn-cs"/>
                  </a:rPr>
                  <a:t>𝑖</a:t>
                </a:r>
                <a:r>
                  <a:rPr lang="en-US" sz="1200" kern="1200" dirty="0">
                    <a:solidFill>
                      <a:schemeClr val="tx1"/>
                    </a:solidFill>
                    <a:effectLst/>
                    <a:latin typeface="+mn-lt"/>
                    <a:ea typeface="+mn-ea"/>
                    <a:cs typeface="+mn-cs"/>
                  </a:rPr>
                  <a:t> represents the </a:t>
                </a:r>
                <a:r>
                  <a:rPr lang="en-US" sz="1200" i="0" kern="1200">
                    <a:solidFill>
                      <a:schemeClr val="tx1"/>
                    </a:solidFill>
                    <a:effectLst/>
                    <a:latin typeface="+mn-lt"/>
                    <a:ea typeface="+mn-ea"/>
                    <a:cs typeface="+mn-cs"/>
                  </a:rPr>
                  <a:t>𝑖</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hidden neuron, </a:t>
                </a:r>
                <a:r>
                  <a:rPr lang="en-US" sz="1200" i="1" kern="1200" dirty="0">
                    <a:solidFill>
                      <a:schemeClr val="tx1"/>
                    </a:solidFill>
                    <a:effectLst/>
                    <a:latin typeface="+mn-lt"/>
                    <a:ea typeface="+mn-ea"/>
                    <a:cs typeface="+mn-cs"/>
                  </a:rPr>
                  <a:t>j</a:t>
                </a:r>
                <a:r>
                  <a:rPr lang="en-US" sz="1200" kern="1200" dirty="0">
                    <a:solidFill>
                      <a:schemeClr val="tx1"/>
                    </a:solidFill>
                    <a:effectLst/>
                    <a:latin typeface="+mn-lt"/>
                    <a:ea typeface="+mn-ea"/>
                    <a:cs typeface="+mn-cs"/>
                  </a:rPr>
                  <a:t> represents </a:t>
                </a:r>
                <a:r>
                  <a:rPr lang="en-US" sz="1200" i="1" kern="1200" dirty="0">
                    <a:solidFill>
                      <a:schemeClr val="tx1"/>
                    </a:solidFill>
                    <a:effectLst/>
                    <a:latin typeface="+mn-lt"/>
                    <a:ea typeface="+mn-ea"/>
                    <a:cs typeface="+mn-cs"/>
                  </a:rPr>
                  <a:t>j</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input, </a:t>
                </a:r>
                <a:r>
                  <a:rPr lang="en-US" sz="1200" i="0" kern="1200">
                    <a:solidFill>
                      <a:schemeClr val="tx1"/>
                    </a:solidFill>
                    <a:effectLst/>
                    <a:latin typeface="+mn-lt"/>
                    <a:ea typeface="+mn-ea"/>
                    <a:cs typeface="+mn-cs"/>
                  </a:rPr>
                  <a:t>𝑤_𝑖</a:t>
                </a:r>
                <a:r>
                  <a:rPr lang="en-US" sz="1200" kern="1200" dirty="0">
                    <a:solidFill>
                      <a:schemeClr val="tx1"/>
                    </a:solidFill>
                    <a:effectLst/>
                    <a:latin typeface="+mn-lt"/>
                    <a:ea typeface="+mn-ea"/>
                    <a:cs typeface="+mn-cs"/>
                  </a:rPr>
                  <a:t> represents weight in </a:t>
                </a:r>
                <a:r>
                  <a:rPr lang="en-US" sz="1200" i="1" kern="1200" dirty="0" err="1">
                    <a:solidFill>
                      <a:schemeClr val="tx1"/>
                    </a:solidFill>
                    <a:effectLst/>
                    <a:latin typeface="+mn-lt"/>
                    <a:ea typeface="+mn-ea"/>
                    <a:cs typeface="+mn-cs"/>
                  </a:rPr>
                  <a:t>i</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neuron, </a:t>
                </a:r>
                <a:r>
                  <a:rPr lang="en-US" sz="1200" i="0" kern="1200">
                    <a:solidFill>
                      <a:schemeClr val="tx1"/>
                    </a:solidFill>
                    <a:effectLst/>
                    <a:latin typeface="+mn-lt"/>
                    <a:ea typeface="+mn-ea"/>
                    <a:cs typeface="+mn-cs"/>
                  </a:rPr>
                  <a:t>𝑏_𝑖</a:t>
                </a:r>
                <a:r>
                  <a:rPr lang="en-US" sz="1200" kern="1200" dirty="0">
                    <a:solidFill>
                      <a:schemeClr val="tx1"/>
                    </a:solidFill>
                    <a:effectLst/>
                    <a:latin typeface="+mn-lt"/>
                    <a:ea typeface="+mn-ea"/>
                    <a:cs typeface="+mn-cs"/>
                  </a:rPr>
                  <a:t> represents bias in </a:t>
                </a:r>
                <a:r>
                  <a:rPr lang="en-US" sz="1200" i="1" kern="1200" dirty="0" err="1">
                    <a:solidFill>
                      <a:schemeClr val="tx1"/>
                    </a:solidFill>
                    <a:effectLst/>
                    <a:latin typeface="+mn-lt"/>
                    <a:ea typeface="+mn-ea"/>
                    <a:cs typeface="+mn-cs"/>
                  </a:rPr>
                  <a:t>i</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neuron, </a:t>
                </a:r>
                <a:r>
                  <a:rPr lang="en-US" sz="1200" i="0" kern="1200">
                    <a:solidFill>
                      <a:schemeClr val="tx1"/>
                    </a:solidFill>
                    <a:effectLst/>
                    <a:latin typeface="+mn-lt"/>
                    <a:ea typeface="+mn-ea"/>
                    <a:cs typeface="+mn-cs"/>
                  </a:rPr>
                  <a:t>〖𝐼𝑛𝑝𝑢𝑡〗_𝑗</a:t>
                </a:r>
                <a:r>
                  <a:rPr lang="en-US" sz="1200" kern="1200" dirty="0">
                    <a:solidFill>
                      <a:schemeClr val="tx1"/>
                    </a:solidFill>
                    <a:effectLst/>
                    <a:latin typeface="+mn-lt"/>
                    <a:ea typeface="+mn-ea"/>
                    <a:cs typeface="+mn-cs"/>
                  </a:rPr>
                  <a:t> represents the </a:t>
                </a:r>
                <a:r>
                  <a:rPr lang="en-US" sz="1200" i="0" kern="1200">
                    <a:solidFill>
                      <a:schemeClr val="tx1"/>
                    </a:solidFill>
                    <a:effectLst/>
                    <a:latin typeface="+mn-lt"/>
                    <a:ea typeface="+mn-ea"/>
                    <a:cs typeface="+mn-cs"/>
                  </a:rPr>
                  <a:t>𝑗</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component, i.e. observation, of input layer, and </a:t>
                </a:r>
                <a:r>
                  <a:rPr lang="en-US" sz="1200" i="0" kern="1200">
                    <a:solidFill>
                      <a:schemeClr val="tx1"/>
                    </a:solidFill>
                    <a:effectLst/>
                    <a:latin typeface="+mn-lt"/>
                    <a:ea typeface="+mn-ea"/>
                    <a:cs typeface="+mn-cs"/>
                  </a:rPr>
                  <a:t>𝜎</a:t>
                </a:r>
                <a:r>
                  <a:rPr lang="en-US" sz="1200" kern="1200" dirty="0">
                    <a:solidFill>
                      <a:schemeClr val="tx1"/>
                    </a:solidFill>
                    <a:effectLst/>
                    <a:latin typeface="+mn-lt"/>
                    <a:ea typeface="+mn-ea"/>
                    <a:cs typeface="+mn-cs"/>
                  </a:rPr>
                  <a:t> is the activation function and is always set as sigmoid function.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where </a:t>
                </a:r>
                <a:r>
                  <a:rPr lang="en-US" sz="1200" i="0" kern="1200">
                    <a:solidFill>
                      <a:schemeClr val="tx1"/>
                    </a:solidFill>
                    <a:effectLst/>
                    <a:latin typeface="+mn-lt"/>
                    <a:ea typeface="+mn-ea"/>
                    <a:cs typeface="+mn-cs"/>
                  </a:rPr>
                  <a:t>𝑖</a:t>
                </a:r>
                <a:r>
                  <a:rPr lang="en-US" sz="1200" kern="1200" dirty="0">
                    <a:solidFill>
                      <a:schemeClr val="tx1"/>
                    </a:solidFill>
                    <a:effectLst/>
                    <a:latin typeface="+mn-lt"/>
                    <a:ea typeface="+mn-ea"/>
                    <a:cs typeface="+mn-cs"/>
                  </a:rPr>
                  <a:t> represents the </a:t>
                </a:r>
                <a:r>
                  <a:rPr lang="en-US" sz="1200" i="0" kern="1200">
                    <a:solidFill>
                      <a:schemeClr val="tx1"/>
                    </a:solidFill>
                    <a:effectLst/>
                    <a:latin typeface="+mn-lt"/>
                    <a:ea typeface="+mn-ea"/>
                    <a:cs typeface="+mn-cs"/>
                  </a:rPr>
                  <a:t>𝑖</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output, </a:t>
                </a:r>
                <a:r>
                  <a:rPr lang="en-US" sz="1200" i="1" kern="1200" dirty="0">
                    <a:solidFill>
                      <a:schemeClr val="tx1"/>
                    </a:solidFill>
                    <a:effectLst/>
                    <a:latin typeface="+mn-lt"/>
                    <a:ea typeface="+mn-ea"/>
                    <a:cs typeface="+mn-cs"/>
                  </a:rPr>
                  <a:t>j</a:t>
                </a:r>
                <a:r>
                  <a:rPr lang="en-US" sz="1200" kern="1200" dirty="0">
                    <a:solidFill>
                      <a:schemeClr val="tx1"/>
                    </a:solidFill>
                    <a:effectLst/>
                    <a:latin typeface="+mn-lt"/>
                    <a:ea typeface="+mn-ea"/>
                    <a:cs typeface="+mn-cs"/>
                  </a:rPr>
                  <a:t> represents </a:t>
                </a:r>
                <a:r>
                  <a:rPr lang="en-US" sz="1200" i="1" kern="1200" dirty="0">
                    <a:solidFill>
                      <a:schemeClr val="tx1"/>
                    </a:solidFill>
                    <a:effectLst/>
                    <a:latin typeface="+mn-lt"/>
                    <a:ea typeface="+mn-ea"/>
                    <a:cs typeface="+mn-cs"/>
                  </a:rPr>
                  <a:t>j</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hidden neuro, </a:t>
                </a:r>
                <a:r>
                  <a:rPr lang="en-US" sz="1200" i="0" kern="1200">
                    <a:solidFill>
                      <a:schemeClr val="tx1"/>
                    </a:solidFill>
                    <a:effectLst/>
                    <a:latin typeface="+mn-lt"/>
                    <a:ea typeface="+mn-ea"/>
                    <a:cs typeface="+mn-cs"/>
                  </a:rPr>
                  <a:t>𝑤_𝑖</a:t>
                </a:r>
                <a:r>
                  <a:rPr lang="en-US" sz="1200" kern="1200" dirty="0">
                    <a:solidFill>
                      <a:schemeClr val="tx1"/>
                    </a:solidFill>
                    <a:effectLst/>
                    <a:latin typeface="+mn-lt"/>
                    <a:ea typeface="+mn-ea"/>
                    <a:cs typeface="+mn-cs"/>
                  </a:rPr>
                  <a:t> represents weight in </a:t>
                </a:r>
                <a:r>
                  <a:rPr lang="en-US" sz="1200" i="1" kern="1200" dirty="0" err="1">
                    <a:solidFill>
                      <a:schemeClr val="tx1"/>
                    </a:solidFill>
                    <a:effectLst/>
                    <a:latin typeface="+mn-lt"/>
                    <a:ea typeface="+mn-ea"/>
                    <a:cs typeface="+mn-cs"/>
                  </a:rPr>
                  <a:t>i</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neuron, </a:t>
                </a:r>
                <a:r>
                  <a:rPr lang="en-US" sz="1200" i="0" kern="1200">
                    <a:solidFill>
                      <a:schemeClr val="tx1"/>
                    </a:solidFill>
                    <a:effectLst/>
                    <a:latin typeface="+mn-lt"/>
                    <a:ea typeface="+mn-ea"/>
                    <a:cs typeface="+mn-cs"/>
                  </a:rPr>
                  <a:t>𝑏_𝑖</a:t>
                </a:r>
                <a:r>
                  <a:rPr lang="en-US" sz="1200" kern="1200" dirty="0">
                    <a:solidFill>
                      <a:schemeClr val="tx1"/>
                    </a:solidFill>
                    <a:effectLst/>
                    <a:latin typeface="+mn-lt"/>
                    <a:ea typeface="+mn-ea"/>
                    <a:cs typeface="+mn-cs"/>
                  </a:rPr>
                  <a:t> represents bias in </a:t>
                </a:r>
                <a:r>
                  <a:rPr lang="en-US" sz="1200" i="1" kern="1200" dirty="0" err="1">
                    <a:solidFill>
                      <a:schemeClr val="tx1"/>
                    </a:solidFill>
                    <a:effectLst/>
                    <a:latin typeface="+mn-lt"/>
                    <a:ea typeface="+mn-ea"/>
                    <a:cs typeface="+mn-cs"/>
                  </a:rPr>
                  <a:t>i</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neuron, </a:t>
                </a:r>
                <a:r>
                  <a:rPr lang="en-US" sz="1200" i="0" kern="1200">
                    <a:solidFill>
                      <a:schemeClr val="tx1"/>
                    </a:solidFill>
                    <a:effectLst/>
                    <a:latin typeface="+mn-lt"/>
                    <a:ea typeface="+mn-ea"/>
                    <a:cs typeface="+mn-cs"/>
                  </a:rPr>
                  <a:t>〖ℎ𝑖𝑑𝑑𝑒𝑛〗_𝑗</a:t>
                </a:r>
                <a:r>
                  <a:rPr lang="en-US" sz="1200" kern="1200" dirty="0">
                    <a:solidFill>
                      <a:schemeClr val="tx1"/>
                    </a:solidFill>
                    <a:effectLst/>
                    <a:latin typeface="+mn-lt"/>
                    <a:ea typeface="+mn-ea"/>
                    <a:cs typeface="+mn-cs"/>
                  </a:rPr>
                  <a:t> presents the </a:t>
                </a:r>
                <a:r>
                  <a:rPr lang="en-US" sz="1200" i="0" kern="1200">
                    <a:solidFill>
                      <a:schemeClr val="tx1"/>
                    </a:solidFill>
                    <a:effectLst/>
                    <a:latin typeface="+mn-lt"/>
                    <a:ea typeface="+mn-ea"/>
                    <a:cs typeface="+mn-cs"/>
                  </a:rPr>
                  <a:t>𝑗</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component, i.e. observation, of hidden layer, and the activation function is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function. Weight </a:t>
                </a:r>
                <a:r>
                  <a:rPr lang="en-US" sz="1200" i="0" kern="1200">
                    <a:solidFill>
                      <a:schemeClr val="tx1"/>
                    </a:solidFill>
                    <a:effectLst/>
                    <a:latin typeface="+mn-lt"/>
                    <a:ea typeface="+mn-ea"/>
                    <a:cs typeface="+mn-cs"/>
                  </a:rPr>
                  <a:t>w</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𝑏</a:t>
                </a:r>
                <a:r>
                  <a:rPr lang="en-US" sz="1200" kern="1200" dirty="0">
                    <a:solidFill>
                      <a:schemeClr val="tx1"/>
                    </a:solidFill>
                    <a:effectLst/>
                    <a:latin typeface="+mn-lt"/>
                    <a:ea typeface="+mn-ea"/>
                    <a:cs typeface="+mn-cs"/>
                  </a:rPr>
                  <a:t> will be randomly initialized and backpropagation will be used to update weights and biases.</a:t>
                </a:r>
              </a:p>
              <a:p>
                <a:endParaRPr lang="en-US" dirty="0"/>
              </a:p>
            </p:txBody>
          </p:sp>
        </mc:Fallback>
      </mc:AlternateContent>
      <p:sp>
        <p:nvSpPr>
          <p:cNvPr id="4" name="灯片编号占位符 3"/>
          <p:cNvSpPr>
            <a:spLocks noGrp="1"/>
          </p:cNvSpPr>
          <p:nvPr>
            <p:ph type="sldNum" sz="quarter" idx="10"/>
          </p:nvPr>
        </p:nvSpPr>
        <p:spPr/>
        <p:txBody>
          <a:bodyPr/>
          <a:lstStyle/>
          <a:p>
            <a:fld id="{29FB6D0C-9DAA-4B5A-AC5E-1B66271F3672}" type="slidenum">
              <a:rPr lang="en-US" smtClean="0"/>
              <a:t>6</a:t>
            </a:fld>
            <a:endParaRPr lang="en-US"/>
          </a:p>
        </p:txBody>
      </p:sp>
    </p:spTree>
    <p:extLst>
      <p:ext uri="{BB962C8B-B14F-4D97-AF65-F5344CB8AC3E}">
        <p14:creationId xmlns:p14="http://schemas.microsoft.com/office/powerpoint/2010/main" val="1260380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Anautoencoder</a:t>
            </a:r>
            <a:r>
              <a:rPr lang="en-US" dirty="0" smtClean="0"/>
              <a:t> is a neural network that is trained to attempt to copy its input to its output. Internally, it has a hidden layer that describes a code used to represent the input. The network may be viewed as consisting of two parts: an encoder represents a feature extracted process and a decoder that produces a input </a:t>
            </a:r>
            <a:r>
              <a:rPr lang="en-US" dirty="0" err="1" smtClean="0"/>
              <a:t>reconstruction.This</a:t>
            </a:r>
            <a:r>
              <a:rPr lang="en-US" dirty="0" smtClean="0"/>
              <a:t> architecture is presented in ﬁgure. </a:t>
            </a:r>
          </a:p>
          <a:p>
            <a:endParaRPr lang="en-US" dirty="0" smtClean="0"/>
          </a:p>
          <a:p>
            <a:r>
              <a:rPr lang="en-US" dirty="0" err="1" smtClean="0"/>
              <a:t>Denoising</a:t>
            </a:r>
            <a:r>
              <a:rPr lang="en-US" dirty="0" smtClean="0"/>
              <a:t> </a:t>
            </a:r>
            <a:r>
              <a:rPr lang="en-US" dirty="0" err="1" smtClean="0"/>
              <a:t>autoencoders</a:t>
            </a:r>
            <a:r>
              <a:rPr lang="en-US" dirty="0" smtClean="0"/>
              <a:t> is a type of </a:t>
            </a:r>
            <a:r>
              <a:rPr lang="en-US" dirty="0" err="1" smtClean="0"/>
              <a:t>Autoencoder</a:t>
            </a:r>
            <a:r>
              <a:rPr lang="en-US" dirty="0" smtClean="0"/>
              <a:t> network that take a partially corrupted input while training to recover the original undistorted input,</a:t>
            </a:r>
            <a:r>
              <a:rPr lang="en-US" baseline="0" dirty="0" smtClean="0"/>
              <a:t> which is the mechanism of data imputation.</a:t>
            </a:r>
            <a:endParaRPr lang="en-US" dirty="0"/>
          </a:p>
        </p:txBody>
      </p:sp>
      <p:sp>
        <p:nvSpPr>
          <p:cNvPr id="4" name="Slide Number Placeholder 3"/>
          <p:cNvSpPr>
            <a:spLocks noGrp="1"/>
          </p:cNvSpPr>
          <p:nvPr>
            <p:ph type="sldNum" sz="quarter" idx="10"/>
          </p:nvPr>
        </p:nvSpPr>
        <p:spPr/>
        <p:txBody>
          <a:bodyPr/>
          <a:lstStyle/>
          <a:p>
            <a:fld id="{CFB19D6A-D9E4-4339-9228-D5497A07DB8E}" type="slidenum">
              <a:rPr lang="en-US" smtClean="0"/>
              <a:t>7</a:t>
            </a:fld>
            <a:endParaRPr lang="en-US"/>
          </a:p>
        </p:txBody>
      </p:sp>
    </p:spTree>
    <p:extLst>
      <p:ext uri="{BB962C8B-B14F-4D97-AF65-F5344CB8AC3E}">
        <p14:creationId xmlns:p14="http://schemas.microsoft.com/office/powerpoint/2010/main" val="3247137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CNN is usually consisted of multiple core layers followed by a flatten layer, and ends up with several fully connected layers followed by a </a:t>
            </a:r>
            <a:r>
              <a:rPr lang="en-US" dirty="0" err="1"/>
              <a:t>softmax</a:t>
            </a:r>
            <a:r>
              <a:rPr lang="en-US" dirty="0"/>
              <a:t> function to perform classification. Most core layers have at least two components, i.e. convolutional layer, and pooling layer, and generates a set of features, i.e. predictors. In flatten layer, neurons are ordered as a sequence and a </a:t>
            </a:r>
            <a:r>
              <a:rPr lang="en-US" dirty="0" err="1"/>
              <a:t>softmax</a:t>
            </a:r>
            <a:r>
              <a:rPr lang="en-US" dirty="0"/>
              <a:t> function, i.e. classifier, is usually used following last fully connected layer for classification. </a:t>
            </a:r>
          </a:p>
          <a:p>
            <a:r>
              <a:rPr lang="en-US" dirty="0"/>
              <a:t>  A convolutional neural network (CNN) is based on ANN and was first applied in image processing. CNN is comprised of convolutional layers, activation layers, and pooling layers followed by a small amount of fully connected layers.</a:t>
            </a:r>
          </a:p>
          <a:p>
            <a:endParaRPr lang="en-US" dirty="0"/>
          </a:p>
          <a:p>
            <a:pPr defTabSz="931774">
              <a:defRPr/>
            </a:pPr>
            <a:r>
              <a:rPr lang="en-US" dirty="0"/>
              <a:t>an example of a complete CNN. Inputs are several 3 channels (RGB in natural image) 32*32 images. Thirty two 5*5 filters are convolved through the entire image and result in thirty two 28*28 images. After applying max-pooling using 2*2 kernel, thirty two 14*14 images are generated. Then forty eight 5*5 images are generated after being convolved by forty eight 5*5 filters and max-pooling. These forty eight 5*5 images are flattened to 1200 elements flatten layer. Two fully connected layers which have 768 and 500 respectively are followed by a </a:t>
            </a:r>
            <a:r>
              <a:rPr lang="en-US" dirty="0" err="1"/>
              <a:t>softmax</a:t>
            </a:r>
            <a:r>
              <a:rPr lang="en-US" dirty="0"/>
              <a:t> function to perform classification to classify outputs to 2 classes.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In the next few slides, I am going to talk about different layers of CNN.</a:t>
            </a:r>
          </a:p>
          <a:p>
            <a:endParaRPr lang="en-US" dirty="0"/>
          </a:p>
        </p:txBody>
      </p:sp>
      <p:sp>
        <p:nvSpPr>
          <p:cNvPr id="4" name="灯片编号占位符 3"/>
          <p:cNvSpPr>
            <a:spLocks noGrp="1"/>
          </p:cNvSpPr>
          <p:nvPr>
            <p:ph type="sldNum" sz="quarter" idx="10"/>
          </p:nvPr>
        </p:nvSpPr>
        <p:spPr/>
        <p:txBody>
          <a:bodyPr/>
          <a:lstStyle/>
          <a:p>
            <a:fld id="{29FB6D0C-9DAA-4B5A-AC5E-1B66271F3672}" type="slidenum">
              <a:rPr lang="en-US" smtClean="0"/>
              <a:t>8</a:t>
            </a:fld>
            <a:endParaRPr lang="en-US"/>
          </a:p>
        </p:txBody>
      </p:sp>
    </p:spTree>
    <p:extLst>
      <p:ext uri="{BB962C8B-B14F-4D97-AF65-F5344CB8AC3E}">
        <p14:creationId xmlns:p14="http://schemas.microsoft.com/office/powerpoint/2010/main" val="221512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dirty="0"/>
              </a:p>
              <a:p>
                <a:r>
                  <a:rPr lang="en-US" dirty="0"/>
                  <a:t>Convolutional layer is based on local connective and weight sharing of image. Consider a </a:t>
                </a:r>
                <a:r>
                  <a:rPr lang="en-US" i="1" dirty="0"/>
                  <a:t>m</a:t>
                </a:r>
                <a14:m>
                  <m:oMath xmlns:m="http://schemas.openxmlformats.org/officeDocument/2006/math">
                    <m:r>
                      <a:rPr lang="en-US" i="1">
                        <a:latin typeface="Cambria Math" panose="02040503050406030204" pitchFamily="18" charset="0"/>
                      </a:rPr>
                      <m:t>×</m:t>
                    </m:r>
                  </m:oMath>
                </a14:m>
                <a:r>
                  <a:rPr lang="en-US" i="1" dirty="0"/>
                  <a:t>n</a:t>
                </a:r>
                <a:r>
                  <a:rPr lang="en-US" dirty="0"/>
                  <a:t> pixels image where </a:t>
                </a:r>
                <a:r>
                  <a:rPr lang="en-US" i="1" dirty="0"/>
                  <a:t>m</a:t>
                </a:r>
                <a14:m>
                  <m:oMath xmlns:m="http://schemas.openxmlformats.org/officeDocument/2006/math">
                    <m:r>
                      <a:rPr lang="en-US" i="1">
                        <a:latin typeface="Cambria Math" panose="02040503050406030204" pitchFamily="18" charset="0"/>
                      </a:rPr>
                      <m:t>×</m:t>
                    </m:r>
                  </m:oMath>
                </a14:m>
                <a:r>
                  <a:rPr lang="en-US" i="1" dirty="0"/>
                  <a:t>n</a:t>
                </a:r>
                <a:r>
                  <a:rPr lang="en-US" dirty="0"/>
                  <a:t> hidden units need to be used to construct a regular neural network. If each hidden neuron in the neural network is connected to </a:t>
                </a:r>
                <a:r>
                  <a:rPr lang="en-US" i="1" dirty="0"/>
                  <a:t>p</a:t>
                </a:r>
                <a14:m>
                  <m:oMath xmlns:m="http://schemas.openxmlformats.org/officeDocument/2006/math">
                    <m:r>
                      <a:rPr lang="en-US" i="1">
                        <a:latin typeface="Cambria Math" panose="02040503050406030204" pitchFamily="18" charset="0"/>
                      </a:rPr>
                      <m:t>×</m:t>
                    </m:r>
                  </m:oMath>
                </a14:m>
                <a:r>
                  <a:rPr lang="en-US" i="1" dirty="0"/>
                  <a:t>q</a:t>
                </a:r>
                <a:r>
                  <a:rPr lang="en-US" dirty="0"/>
                  <a:t> pixels and the total number of weights will be </a:t>
                </a:r>
                <a:r>
                  <a:rPr lang="en-US" i="1" dirty="0"/>
                  <a:t>p</a:t>
                </a:r>
                <a14:m>
                  <m:oMath xmlns:m="http://schemas.openxmlformats.org/officeDocument/2006/math">
                    <m:r>
                      <a:rPr lang="en-US" i="1">
                        <a:latin typeface="Cambria Math" panose="02040503050406030204" pitchFamily="18" charset="0"/>
                      </a:rPr>
                      <m:t>×</m:t>
                    </m:r>
                  </m:oMath>
                </a14:m>
                <a:r>
                  <a:rPr lang="en-US" i="1" dirty="0"/>
                  <a:t>q</a:t>
                </a:r>
                <a14:m>
                  <m:oMath xmlns:m="http://schemas.openxmlformats.org/officeDocument/2006/math">
                    <m:r>
                      <a:rPr lang="en-US" i="1">
                        <a:latin typeface="Cambria Math" panose="02040503050406030204" pitchFamily="18" charset="0"/>
                      </a:rPr>
                      <m:t>×</m:t>
                    </m:r>
                  </m:oMath>
                </a14:m>
                <a:r>
                  <a:rPr lang="en-US" i="1" dirty="0"/>
                  <a:t>m</a:t>
                </a:r>
                <a14:m>
                  <m:oMath xmlns:m="http://schemas.openxmlformats.org/officeDocument/2006/math">
                    <m:r>
                      <a:rPr lang="en-US" i="1">
                        <a:latin typeface="Cambria Math" panose="02040503050406030204" pitchFamily="18" charset="0"/>
                      </a:rPr>
                      <m:t>×</m:t>
                    </m:r>
                  </m:oMath>
                </a14:m>
                <a:r>
                  <a:rPr lang="en-US" i="1" dirty="0"/>
                  <a:t>n</a:t>
                </a:r>
                <a:r>
                  <a:rPr lang="en-US" dirty="0"/>
                  <a:t> which is too expensive to compute. However, in an image only closely located pixels are related to each other, and pixels further away are less related to each other. Therefore, only pixels close to each other need to be considered, and this is local connective.</a:t>
                </a:r>
              </a:p>
              <a:p>
                <a:endParaRPr lang="en-US" dirty="0"/>
              </a:p>
              <a:p>
                <a:r>
                  <a:rPr lang="en-US" dirty="0"/>
                  <a:t>  Objects in an image (especially in the natural image) are always related to each other, which indicates an image should have the same pattern, or the same statistical properties, regardless of the location. Therefore weights, i.e. the </a:t>
                </a:r>
                <a:r>
                  <a:rPr lang="en-US" dirty="0" err="1"/>
                  <a:t>parameterrs</a:t>
                </a:r>
                <a:r>
                  <a:rPr lang="en-US" dirty="0"/>
                  <a:t> that are used to convolve with pixels, can be shared through the entire image. This is called weight sharing. </a:t>
                </a:r>
              </a:p>
              <a:p>
                <a:pPr defTabSz="931745">
                  <a:defRPr/>
                </a:pPr>
                <a:r>
                  <a:rPr lang="en-US" dirty="0"/>
                  <a:t>  Filter is defined as a </a:t>
                </a:r>
                <a:r>
                  <a:rPr lang="en-US" i="1" dirty="0"/>
                  <a:t>p</a:t>
                </a:r>
                <a14:m>
                  <m:oMath xmlns:m="http://schemas.openxmlformats.org/officeDocument/2006/math">
                    <m:r>
                      <a:rPr lang="en-US" i="1">
                        <a:latin typeface="Cambria Math" panose="02040503050406030204" pitchFamily="18" charset="0"/>
                      </a:rPr>
                      <m:t>×</m:t>
                    </m:r>
                  </m:oMath>
                </a14:m>
                <a:r>
                  <a:rPr lang="en-US" i="1" dirty="0"/>
                  <a:t>q</a:t>
                </a:r>
                <a:r>
                  <a:rPr lang="en-US" dirty="0"/>
                  <a:t> size rectangle that can be convolved through the entire input image. The dot product is computed between the entries of the filter and the image, and producing a </a:t>
                </a:r>
                <a:r>
                  <a:rPr lang="en-US" i="1" dirty="0"/>
                  <a:t>(m-p)</a:t>
                </a:r>
                <a14:m>
                  <m:oMath xmlns:m="http://schemas.openxmlformats.org/officeDocument/2006/math">
                    <m:r>
                      <a:rPr lang="en-US" i="1">
                        <a:latin typeface="Cambria Math" panose="02040503050406030204" pitchFamily="18" charset="0"/>
                      </a:rPr>
                      <m:t> ×</m:t>
                    </m:r>
                  </m:oMath>
                </a14:m>
                <a:r>
                  <a:rPr lang="en-US" i="1" dirty="0"/>
                  <a:t> (n-q)</a:t>
                </a:r>
                <a:r>
                  <a:rPr lang="en-US" dirty="0"/>
                  <a:t> activation maps of that filter. Figure in the next slide displays the convolution operation, the filter is convolved through the entire input image (</a:t>
                </a:r>
                <a:r>
                  <a:rPr lang="en-US" i="1" dirty="0"/>
                  <a:t>4</a:t>
                </a:r>
                <a14:m>
                  <m:oMath xmlns:m="http://schemas.openxmlformats.org/officeDocument/2006/math">
                    <m:r>
                      <a:rPr lang="en-US" i="1">
                        <a:latin typeface="Cambria Math" panose="02040503050406030204" pitchFamily="18" charset="0"/>
                      </a:rPr>
                      <m:t>×</m:t>
                    </m:r>
                  </m:oMath>
                </a14:m>
                <a:r>
                  <a:rPr lang="en-US" i="1" dirty="0"/>
                  <a:t>4</a:t>
                </a:r>
                <a:r>
                  <a:rPr lang="en-US" dirty="0"/>
                  <a:t>) and output a </a:t>
                </a:r>
                <a:r>
                  <a:rPr lang="en-US" i="1" dirty="0"/>
                  <a:t>2</a:t>
                </a:r>
                <a14:m>
                  <m:oMath xmlns:m="http://schemas.openxmlformats.org/officeDocument/2006/math">
                    <m:r>
                      <a:rPr lang="en-US" i="1">
                        <a:latin typeface="Cambria Math" panose="02040503050406030204" pitchFamily="18" charset="0"/>
                      </a:rPr>
                      <m:t>×</m:t>
                    </m:r>
                  </m:oMath>
                </a14:m>
                <a:r>
                  <a:rPr lang="en-US" i="1" dirty="0"/>
                  <a:t>2</a:t>
                </a:r>
                <a:r>
                  <a:rPr lang="en-US" dirty="0"/>
                  <a:t> smaller image with one stride.</a:t>
                </a:r>
              </a:p>
              <a:p>
                <a:pPr defTabSz="931745">
                  <a:defRPr/>
                </a:pPr>
                <a:r>
                  <a:rPr lang="en-US" dirty="0"/>
                  <a:t>In the end of convolution layer, there will be an activation function adding non-linearity to the neural network. If activation layer is not used, the neural network becomes a linear network and no matter how many layers are used the network will end up with the same structure. </a:t>
                </a:r>
              </a:p>
              <a:p>
                <a:pPr defTabSz="931745">
                  <a:defRPr/>
                </a:pPr>
                <a:r>
                  <a:rPr lang="en-US" dirty="0"/>
                  <a:t>each filter can only extract one feature, multiple filters will be convolved through the entire image to extract multiple features. All these features will be stacked along the depth dimension to form the output of the convolutional layer.</a:t>
                </a:r>
              </a:p>
              <a:p>
                <a:pPr defTabSz="931745">
                  <a:defRPr/>
                </a:pPr>
                <a:endParaRPr lang="en-US" dirty="0"/>
              </a:p>
              <a:p>
                <a:pPr defTabSz="931745">
                  <a:defRPr/>
                </a:pPr>
                <a:endParaRPr lang="en-US" dirty="0"/>
              </a:p>
              <a:p>
                <a:endParaRPr lang="en-US" dirty="0"/>
              </a:p>
            </p:txBody>
          </p:sp>
        </mc:Choice>
        <mc:Fallback xmlns="">
          <p:sp>
            <p:nvSpPr>
              <p:cNvPr id="3" name="备注占位符 2"/>
              <p:cNvSpPr>
                <a:spLocks noGrp="1"/>
              </p:cNvSpPr>
              <p:nvPr>
                <p:ph type="body" idx="1"/>
              </p:nvPr>
            </p:nvSpPr>
            <p:spPr/>
            <p:txBody>
              <a:bodyPr/>
              <a:lstStyle/>
              <a:p>
                <a:r>
                  <a:rPr lang="en-US" sz="1200" kern="1200" dirty="0" smtClean="0">
                    <a:solidFill>
                      <a:schemeClr val="tx1"/>
                    </a:solidFill>
                    <a:effectLst/>
                    <a:latin typeface="+mn-lt"/>
                    <a:ea typeface="+mn-ea"/>
                    <a:cs typeface="+mn-cs"/>
                  </a:rPr>
                  <a:t>Before reviewing convolution layer two concepts should be introduced, i.e. local connective and weight sharing. Consider a </a:t>
                </a:r>
                <a:r>
                  <a:rPr lang="en-US" sz="1200" i="1" kern="1200" dirty="0">
                    <a:solidFill>
                      <a:schemeClr val="tx1"/>
                    </a:solidFill>
                    <a:effectLst/>
                    <a:latin typeface="+mn-lt"/>
                    <a:ea typeface="+mn-ea"/>
                    <a:cs typeface="+mn-cs"/>
                  </a:rPr>
                  <a:t>m</a:t>
                </a:r>
                <a:r>
                  <a:rPr lang="en-US" sz="1200" i="0" kern="1200">
                    <a:solidFill>
                      <a:schemeClr val="tx1"/>
                    </a:solidFill>
                    <a:effectLst/>
                    <a:latin typeface="+mn-lt"/>
                    <a:ea typeface="+mn-ea"/>
                    <a:cs typeface="+mn-cs"/>
                  </a:rPr>
                  <a:t>×</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pixels image where </a:t>
                </a:r>
                <a:r>
                  <a:rPr lang="en-US" sz="1200" i="1" kern="1200" dirty="0">
                    <a:solidFill>
                      <a:schemeClr val="tx1"/>
                    </a:solidFill>
                    <a:effectLst/>
                    <a:latin typeface="+mn-lt"/>
                    <a:ea typeface="+mn-ea"/>
                    <a:cs typeface="+mn-cs"/>
                  </a:rPr>
                  <a:t>m</a:t>
                </a:r>
                <a:r>
                  <a:rPr lang="en-US" sz="1200" i="0" kern="1200">
                    <a:solidFill>
                      <a:schemeClr val="tx1"/>
                    </a:solidFill>
                    <a:effectLst/>
                    <a:latin typeface="+mn-lt"/>
                    <a:ea typeface="+mn-ea"/>
                    <a:cs typeface="+mn-cs"/>
                  </a:rPr>
                  <a:t>×</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hidden units need to be used to construct a regular neural network. If each hidden neuron in the neural network is connected to </a:t>
                </a:r>
                <a:r>
                  <a:rPr lang="en-US" sz="1200" i="1" kern="1200" dirty="0">
                    <a:solidFill>
                      <a:schemeClr val="tx1"/>
                    </a:solidFill>
                    <a:effectLst/>
                    <a:latin typeface="+mn-lt"/>
                    <a:ea typeface="+mn-ea"/>
                    <a:cs typeface="+mn-cs"/>
                  </a:rPr>
                  <a:t>p</a:t>
                </a:r>
                <a:r>
                  <a:rPr lang="en-US" sz="1200" i="0" kern="1200">
                    <a:solidFill>
                      <a:schemeClr val="tx1"/>
                    </a:solidFill>
                    <a:effectLst/>
                    <a:latin typeface="+mn-lt"/>
                    <a:ea typeface="+mn-ea"/>
                    <a:cs typeface="+mn-cs"/>
                  </a:rPr>
                  <a:t>×</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 pixels and the total number of weights will be </a:t>
                </a:r>
                <a:r>
                  <a:rPr lang="en-US" sz="1200" i="1" kern="1200" dirty="0">
                    <a:solidFill>
                      <a:schemeClr val="tx1"/>
                    </a:solidFill>
                    <a:effectLst/>
                    <a:latin typeface="+mn-lt"/>
                    <a:ea typeface="+mn-ea"/>
                    <a:cs typeface="+mn-cs"/>
                  </a:rPr>
                  <a:t>p</a:t>
                </a:r>
                <a:r>
                  <a:rPr lang="en-US" sz="1200" i="0" kern="1200">
                    <a:solidFill>
                      <a:schemeClr val="tx1"/>
                    </a:solidFill>
                    <a:effectLst/>
                    <a:latin typeface="+mn-lt"/>
                    <a:ea typeface="+mn-ea"/>
                    <a:cs typeface="+mn-cs"/>
                  </a:rPr>
                  <a:t>×</a:t>
                </a:r>
                <a:r>
                  <a:rPr lang="en-US" sz="1200" i="1" kern="1200" dirty="0">
                    <a:solidFill>
                      <a:schemeClr val="tx1"/>
                    </a:solidFill>
                    <a:effectLst/>
                    <a:latin typeface="+mn-lt"/>
                    <a:ea typeface="+mn-ea"/>
                    <a:cs typeface="+mn-cs"/>
                  </a:rPr>
                  <a:t>q</a:t>
                </a:r>
                <a:r>
                  <a:rPr lang="en-US" sz="1200" i="0" kern="1200">
                    <a:solidFill>
                      <a:schemeClr val="tx1"/>
                    </a:solidFill>
                    <a:effectLst/>
                    <a:latin typeface="+mn-lt"/>
                    <a:ea typeface="+mn-ea"/>
                    <a:cs typeface="+mn-cs"/>
                  </a:rPr>
                  <a:t>×</a:t>
                </a:r>
                <a:r>
                  <a:rPr lang="en-US" sz="1200" i="1" kern="1200" dirty="0">
                    <a:solidFill>
                      <a:schemeClr val="tx1"/>
                    </a:solidFill>
                    <a:effectLst/>
                    <a:latin typeface="+mn-lt"/>
                    <a:ea typeface="+mn-ea"/>
                    <a:cs typeface="+mn-cs"/>
                  </a:rPr>
                  <a:t>m</a:t>
                </a:r>
                <a:r>
                  <a:rPr lang="en-US" sz="1200" i="0" kern="1200">
                    <a:solidFill>
                      <a:schemeClr val="tx1"/>
                    </a:solidFill>
                    <a:effectLst/>
                    <a:latin typeface="+mn-lt"/>
                    <a:ea typeface="+mn-ea"/>
                    <a:cs typeface="+mn-cs"/>
                  </a:rPr>
                  <a:t>×</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which is too expensive to compute. However, in an image only closely located pixels are related to each other, and pixels further away are less related to each other. Therefore, only pixels close to each other need to be considered, and this is local connective.</a:t>
                </a:r>
              </a:p>
              <a:p>
                <a:r>
                  <a:rPr lang="en-US" sz="1200" kern="1200" dirty="0">
                    <a:solidFill>
                      <a:schemeClr val="tx1"/>
                    </a:solidFill>
                    <a:effectLst/>
                    <a:latin typeface="+mn-lt"/>
                    <a:ea typeface="+mn-ea"/>
                    <a:cs typeface="+mn-cs"/>
                  </a:rPr>
                  <a:t>  Objects in an image (especially in the natural image) are always related to each other, which indicates an image should have the same pattern, or the same statistical properties, regardless of the location. Therefore weights, i.e. the </a:t>
                </a:r>
                <a:r>
                  <a:rPr lang="en-US" sz="1200" kern="1200" dirty="0" err="1" smtClean="0">
                    <a:solidFill>
                      <a:schemeClr val="tx1"/>
                    </a:solidFill>
                    <a:effectLst/>
                    <a:latin typeface="+mn-lt"/>
                    <a:ea typeface="+mn-ea"/>
                    <a:cs typeface="+mn-cs"/>
                  </a:rPr>
                  <a:t>parameterrs</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that are used to convolve with pixels, can be shared through the entire image. This is called weight sharing.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Filter is defined as a </a:t>
                </a:r>
                <a:r>
                  <a:rPr lang="en-US" sz="1200" i="1" kern="1200" dirty="0">
                    <a:solidFill>
                      <a:schemeClr val="tx1"/>
                    </a:solidFill>
                    <a:effectLst/>
                    <a:latin typeface="+mn-lt"/>
                    <a:ea typeface="+mn-ea"/>
                    <a:cs typeface="+mn-cs"/>
                  </a:rPr>
                  <a:t>p</a:t>
                </a:r>
                <a:r>
                  <a:rPr lang="en-US" sz="1200" i="0" kern="1200">
                    <a:solidFill>
                      <a:schemeClr val="tx1"/>
                    </a:solidFill>
                    <a:effectLst/>
                    <a:latin typeface="+mn-lt"/>
                    <a:ea typeface="+mn-ea"/>
                    <a:cs typeface="+mn-cs"/>
                  </a:rPr>
                  <a:t>×</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 size rectangle that can be convolved through the entire input image. The dot product is computed between the entries of the filter and the image, and producing a </a:t>
                </a:r>
                <a:r>
                  <a:rPr lang="en-US" sz="1200" i="1" kern="1200" dirty="0">
                    <a:solidFill>
                      <a:schemeClr val="tx1"/>
                    </a:solidFill>
                    <a:effectLst/>
                    <a:latin typeface="+mn-lt"/>
                    <a:ea typeface="+mn-ea"/>
                    <a:cs typeface="+mn-cs"/>
                  </a:rPr>
                  <a:t>(m-p)</a:t>
                </a:r>
                <a:r>
                  <a:rPr lang="en-US" sz="1200" i="0" kern="1200">
                    <a:solidFill>
                      <a:schemeClr val="tx1"/>
                    </a:solidFill>
                    <a:effectLst/>
                    <a:latin typeface="+mn-lt"/>
                    <a:ea typeface="+mn-ea"/>
                    <a:cs typeface="+mn-cs"/>
                  </a:rPr>
                  <a:t> ×</a:t>
                </a:r>
                <a:r>
                  <a:rPr lang="en-US" sz="1200" i="1" kern="1200" dirty="0">
                    <a:solidFill>
                      <a:schemeClr val="tx1"/>
                    </a:solidFill>
                    <a:effectLst/>
                    <a:latin typeface="+mn-lt"/>
                    <a:ea typeface="+mn-ea"/>
                    <a:cs typeface="+mn-cs"/>
                  </a:rPr>
                  <a:t> (n-q)</a:t>
                </a:r>
                <a:r>
                  <a:rPr lang="en-US" sz="1200" kern="1200" dirty="0">
                    <a:solidFill>
                      <a:schemeClr val="tx1"/>
                    </a:solidFill>
                    <a:effectLst/>
                    <a:latin typeface="+mn-lt"/>
                    <a:ea typeface="+mn-ea"/>
                    <a:cs typeface="+mn-cs"/>
                  </a:rPr>
                  <a:t> activation maps of that filter. Figure 2 displays the convolution operation, the filter is convolved through the entire input image (</a:t>
                </a:r>
                <a:r>
                  <a:rPr lang="en-US" sz="1200" i="1" kern="1200" dirty="0">
                    <a:solidFill>
                      <a:schemeClr val="tx1"/>
                    </a:solidFill>
                    <a:effectLst/>
                    <a:latin typeface="+mn-lt"/>
                    <a:ea typeface="+mn-ea"/>
                    <a:cs typeface="+mn-cs"/>
                  </a:rPr>
                  <a:t>4</a:t>
                </a:r>
                <a:r>
                  <a:rPr lang="en-US" sz="1200" i="0" kern="1200">
                    <a:solidFill>
                      <a:schemeClr val="tx1"/>
                    </a:solidFill>
                    <a:effectLst/>
                    <a:latin typeface="+mn-lt"/>
                    <a:ea typeface="+mn-ea"/>
                    <a:cs typeface="+mn-cs"/>
                  </a:rPr>
                  <a:t>×</a:t>
                </a:r>
                <a:r>
                  <a:rPr lang="en-US" sz="1200" i="1" kern="1200" dirty="0">
                    <a:solidFill>
                      <a:schemeClr val="tx1"/>
                    </a:solidFill>
                    <a:effectLst/>
                    <a:latin typeface="+mn-lt"/>
                    <a:ea typeface="+mn-ea"/>
                    <a:cs typeface="+mn-cs"/>
                  </a:rPr>
                  <a:t>4</a:t>
                </a:r>
                <a:r>
                  <a:rPr lang="en-US" sz="1200" kern="1200" dirty="0">
                    <a:solidFill>
                      <a:schemeClr val="tx1"/>
                    </a:solidFill>
                    <a:effectLst/>
                    <a:latin typeface="+mn-lt"/>
                    <a:ea typeface="+mn-ea"/>
                    <a:cs typeface="+mn-cs"/>
                  </a:rPr>
                  <a:t>) and output a </a:t>
                </a:r>
                <a:r>
                  <a:rPr lang="en-US" sz="1200" i="1" kern="1200" dirty="0">
                    <a:solidFill>
                      <a:schemeClr val="tx1"/>
                    </a:solidFill>
                    <a:effectLst/>
                    <a:latin typeface="+mn-lt"/>
                    <a:ea typeface="+mn-ea"/>
                    <a:cs typeface="+mn-cs"/>
                  </a:rPr>
                  <a:t>2</a:t>
                </a:r>
                <a:r>
                  <a:rPr lang="en-US" sz="1200" i="0" kern="1200">
                    <a:solidFill>
                      <a:schemeClr val="tx1"/>
                    </a:solidFill>
                    <a:effectLst/>
                    <a:latin typeface="+mn-lt"/>
                    <a:ea typeface="+mn-ea"/>
                    <a:cs typeface="+mn-cs"/>
                  </a:rPr>
                  <a:t>×</a:t>
                </a:r>
                <a:r>
                  <a:rPr lang="en-US" sz="1200" i="1" kern="12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smaller image with one stride</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end of convolution layer, there will be an activation function adding non-linearity to the neural network. If activation layer is not used, the neural network becomes a linear network and no matter how many layers are used the network will end up with the same structure.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filter can only extract one feature, multiple filters will be convolved through the entire image to extract multiple features. All these features will be stacked along the depth dimension to form the output of the convolutional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29FB6D0C-9DAA-4B5A-AC5E-1B66271F3672}" type="slidenum">
              <a:rPr lang="en-US" smtClean="0"/>
              <a:t>9</a:t>
            </a:fld>
            <a:endParaRPr lang="en-US"/>
          </a:p>
        </p:txBody>
      </p:sp>
    </p:spTree>
    <p:extLst>
      <p:ext uri="{BB962C8B-B14F-4D97-AF65-F5344CB8AC3E}">
        <p14:creationId xmlns:p14="http://schemas.microsoft.com/office/powerpoint/2010/main" val="3293394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reviewing convolution layer two concepts should be introduced, i.e. local connective and weight sharing. Consider a </a:t>
                </a:r>
                <a:r>
                  <a:rPr lang="en-US" sz="1200" i="1" kern="1200" dirty="0">
                    <a:solidFill>
                      <a:schemeClr val="tx1"/>
                    </a:solidFill>
                    <a:effectLst/>
                    <a:latin typeface="+mn-lt"/>
                    <a:ea typeface="+mn-ea"/>
                    <a:cs typeface="+mn-cs"/>
                  </a:rPr>
                  <a:t>m</a:t>
                </a:r>
                <a:r>
                  <a:rPr lang="en-US" sz="1200" i="0" kern="1200">
                    <a:solidFill>
                      <a:schemeClr val="tx1"/>
                    </a:solidFill>
                    <a:effectLst/>
                    <a:latin typeface="Cambria Math" panose="02040503050406030204" pitchFamily="18" charset="0"/>
                    <a:ea typeface="+mn-ea"/>
                    <a:cs typeface="+mn-cs"/>
                  </a:rPr>
                  <a:t>×</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pixels image where </a:t>
                </a:r>
                <a:r>
                  <a:rPr lang="en-US" sz="1200" i="1" kern="1200" dirty="0">
                    <a:solidFill>
                      <a:schemeClr val="tx1"/>
                    </a:solidFill>
                    <a:effectLst/>
                    <a:latin typeface="+mn-lt"/>
                    <a:ea typeface="+mn-ea"/>
                    <a:cs typeface="+mn-cs"/>
                  </a:rPr>
                  <a:t>m</a:t>
                </a:r>
                <a:r>
                  <a:rPr lang="en-US" sz="1200" i="0" kern="1200">
                    <a:solidFill>
                      <a:schemeClr val="tx1"/>
                    </a:solidFill>
                    <a:effectLst/>
                    <a:latin typeface="Cambria Math" panose="02040503050406030204" pitchFamily="18" charset="0"/>
                    <a:ea typeface="+mn-ea"/>
                    <a:cs typeface="+mn-cs"/>
                  </a:rPr>
                  <a:t>×</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hidden units need to be used to construct a regular neural network. If each hidden neuron in the neural network is connected to </a:t>
                </a:r>
                <a:r>
                  <a:rPr lang="en-US" sz="1200" i="1" kern="1200" dirty="0">
                    <a:solidFill>
                      <a:schemeClr val="tx1"/>
                    </a:solidFill>
                    <a:effectLst/>
                    <a:latin typeface="+mn-lt"/>
                    <a:ea typeface="+mn-ea"/>
                    <a:cs typeface="+mn-cs"/>
                  </a:rPr>
                  <a:t>p</a:t>
                </a:r>
                <a:r>
                  <a:rPr lang="en-US" sz="1200" i="0" kern="1200">
                    <a:solidFill>
                      <a:schemeClr val="tx1"/>
                    </a:solidFill>
                    <a:effectLst/>
                    <a:latin typeface="Cambria Math" panose="02040503050406030204" pitchFamily="18" charset="0"/>
                    <a:ea typeface="+mn-ea"/>
                    <a:cs typeface="+mn-cs"/>
                  </a:rPr>
                  <a:t>×</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 pixels and the total number of weights will be </a:t>
                </a:r>
                <a:r>
                  <a:rPr lang="en-US" sz="1200" i="1" kern="1200" dirty="0">
                    <a:solidFill>
                      <a:schemeClr val="tx1"/>
                    </a:solidFill>
                    <a:effectLst/>
                    <a:latin typeface="+mn-lt"/>
                    <a:ea typeface="+mn-ea"/>
                    <a:cs typeface="+mn-cs"/>
                  </a:rPr>
                  <a:t>p</a:t>
                </a:r>
                <a:r>
                  <a:rPr lang="en-US" sz="1200" i="0" kern="1200">
                    <a:solidFill>
                      <a:schemeClr val="tx1"/>
                    </a:solidFill>
                    <a:effectLst/>
                    <a:latin typeface="Cambria Math" panose="02040503050406030204" pitchFamily="18" charset="0"/>
                    <a:ea typeface="+mn-ea"/>
                    <a:cs typeface="+mn-cs"/>
                  </a:rPr>
                  <a:t>×</a:t>
                </a:r>
                <a:r>
                  <a:rPr lang="en-US" sz="1200" i="1" kern="1200" dirty="0">
                    <a:solidFill>
                      <a:schemeClr val="tx1"/>
                    </a:solidFill>
                    <a:effectLst/>
                    <a:latin typeface="+mn-lt"/>
                    <a:ea typeface="+mn-ea"/>
                    <a:cs typeface="+mn-cs"/>
                  </a:rPr>
                  <a:t>q</a:t>
                </a:r>
                <a:r>
                  <a:rPr lang="en-US" sz="1200" i="0" kern="1200">
                    <a:solidFill>
                      <a:schemeClr val="tx1"/>
                    </a:solidFill>
                    <a:effectLst/>
                    <a:latin typeface="Cambria Math" panose="02040503050406030204" pitchFamily="18" charset="0"/>
                    <a:ea typeface="+mn-ea"/>
                    <a:cs typeface="+mn-cs"/>
                  </a:rPr>
                  <a:t>×</a:t>
                </a:r>
                <a:r>
                  <a:rPr lang="en-US" sz="1200" i="1" kern="1200" dirty="0">
                    <a:solidFill>
                      <a:schemeClr val="tx1"/>
                    </a:solidFill>
                    <a:effectLst/>
                    <a:latin typeface="+mn-lt"/>
                    <a:ea typeface="+mn-ea"/>
                    <a:cs typeface="+mn-cs"/>
                  </a:rPr>
                  <a:t>m</a:t>
                </a:r>
                <a:r>
                  <a:rPr lang="en-US" sz="1200" i="0" kern="1200">
                    <a:solidFill>
                      <a:schemeClr val="tx1"/>
                    </a:solidFill>
                    <a:effectLst/>
                    <a:latin typeface="Cambria Math" panose="02040503050406030204" pitchFamily="18" charset="0"/>
                    <a:ea typeface="+mn-ea"/>
                    <a:cs typeface="+mn-cs"/>
                  </a:rPr>
                  <a:t>×</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which is too expensive to compute. However, in an image only closely located pixels are related to each other, and pixels further away are less related to each other. Therefore, only pixels close to each other need to be considered, and this is local connective.</a:t>
                </a:r>
              </a:p>
              <a:p>
                <a:r>
                  <a:rPr lang="en-US" sz="1200" kern="1200" dirty="0">
                    <a:solidFill>
                      <a:schemeClr val="tx1"/>
                    </a:solidFill>
                    <a:effectLst/>
                    <a:latin typeface="+mn-lt"/>
                    <a:ea typeface="+mn-ea"/>
                    <a:cs typeface="+mn-cs"/>
                  </a:rPr>
                  <a:t>  Objects in an image (especially in the natural image) are always related to each other, which indicates an image should have the same pattern, or the same statistical properties, regardless of the location. Therefore weights, i.e. the </a:t>
                </a:r>
                <a:r>
                  <a:rPr lang="en-US" sz="1200" kern="1200" dirty="0" err="1" smtClean="0">
                    <a:solidFill>
                      <a:schemeClr val="tx1"/>
                    </a:solidFill>
                    <a:effectLst/>
                    <a:latin typeface="+mn-lt"/>
                    <a:ea typeface="+mn-ea"/>
                    <a:cs typeface="+mn-cs"/>
                  </a:rPr>
                  <a:t>parameterrs</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that are used to convolve with pixels, can be shared through the entire image. This is called weight sharing.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Filter is defined as a </a:t>
                </a:r>
                <a:r>
                  <a:rPr lang="en-US" sz="1200" i="1" kern="1200" dirty="0">
                    <a:solidFill>
                      <a:schemeClr val="tx1"/>
                    </a:solidFill>
                    <a:effectLst/>
                    <a:latin typeface="+mn-lt"/>
                    <a:ea typeface="+mn-ea"/>
                    <a:cs typeface="+mn-cs"/>
                  </a:rPr>
                  <a:t>p</a:t>
                </a:r>
                <a:r>
                  <a:rPr lang="en-US" sz="1200" i="0" kern="1200">
                    <a:solidFill>
                      <a:schemeClr val="tx1"/>
                    </a:solidFill>
                    <a:effectLst/>
                    <a:latin typeface="Cambria Math" panose="02040503050406030204" pitchFamily="18" charset="0"/>
                    <a:ea typeface="+mn-ea"/>
                    <a:cs typeface="+mn-cs"/>
                  </a:rPr>
                  <a:t>×</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 size rectangle that can be convolved through the entire input image. The dot product is computed between the entries of the filter and the image, and producing a </a:t>
                </a:r>
                <a:r>
                  <a:rPr lang="en-US" sz="1200" i="1" kern="1200" dirty="0">
                    <a:solidFill>
                      <a:schemeClr val="tx1"/>
                    </a:solidFill>
                    <a:effectLst/>
                    <a:latin typeface="+mn-lt"/>
                    <a:ea typeface="+mn-ea"/>
                    <a:cs typeface="+mn-cs"/>
                  </a:rPr>
                  <a:t>(m-p)</a:t>
                </a:r>
                <a:r>
                  <a:rPr lang="en-US" sz="1200" i="0" kern="1200">
                    <a:solidFill>
                      <a:schemeClr val="tx1"/>
                    </a:solidFill>
                    <a:effectLst/>
                    <a:latin typeface="Cambria Math" panose="02040503050406030204" pitchFamily="18" charset="0"/>
                    <a:ea typeface="+mn-ea"/>
                    <a:cs typeface="+mn-cs"/>
                  </a:rPr>
                  <a:t> ×</a:t>
                </a:r>
                <a:r>
                  <a:rPr lang="en-US" sz="1200" i="1" kern="1200" dirty="0">
                    <a:solidFill>
                      <a:schemeClr val="tx1"/>
                    </a:solidFill>
                    <a:effectLst/>
                    <a:latin typeface="+mn-lt"/>
                    <a:ea typeface="+mn-ea"/>
                    <a:cs typeface="+mn-cs"/>
                  </a:rPr>
                  <a:t> (n-q)</a:t>
                </a:r>
                <a:r>
                  <a:rPr lang="en-US" sz="1200" kern="1200" dirty="0">
                    <a:solidFill>
                      <a:schemeClr val="tx1"/>
                    </a:solidFill>
                    <a:effectLst/>
                    <a:latin typeface="+mn-lt"/>
                    <a:ea typeface="+mn-ea"/>
                    <a:cs typeface="+mn-cs"/>
                  </a:rPr>
                  <a:t> activation maps of that filter. Figure 2 displays the convolution operation, the filter is convolved through the entire input image (</a:t>
                </a:r>
                <a:r>
                  <a:rPr lang="en-US" sz="1200" i="1" kern="1200" dirty="0">
                    <a:solidFill>
                      <a:schemeClr val="tx1"/>
                    </a:solidFill>
                    <a:effectLst/>
                    <a:latin typeface="+mn-lt"/>
                    <a:ea typeface="+mn-ea"/>
                    <a:cs typeface="+mn-cs"/>
                  </a:rPr>
                  <a:t>4</a:t>
                </a:r>
                <a:r>
                  <a:rPr lang="en-US" sz="1200" i="0" kern="1200">
                    <a:solidFill>
                      <a:schemeClr val="tx1"/>
                    </a:solidFill>
                    <a:effectLst/>
                    <a:latin typeface="Cambria Math" panose="02040503050406030204" pitchFamily="18" charset="0"/>
                    <a:ea typeface="+mn-ea"/>
                    <a:cs typeface="+mn-cs"/>
                  </a:rPr>
                  <a:t>×</a:t>
                </a:r>
                <a:r>
                  <a:rPr lang="en-US" sz="1200" i="1" kern="1200" dirty="0">
                    <a:solidFill>
                      <a:schemeClr val="tx1"/>
                    </a:solidFill>
                    <a:effectLst/>
                    <a:latin typeface="+mn-lt"/>
                    <a:ea typeface="+mn-ea"/>
                    <a:cs typeface="+mn-cs"/>
                  </a:rPr>
                  <a:t>4</a:t>
                </a:r>
                <a:r>
                  <a:rPr lang="en-US" sz="1200" kern="1200" dirty="0">
                    <a:solidFill>
                      <a:schemeClr val="tx1"/>
                    </a:solidFill>
                    <a:effectLst/>
                    <a:latin typeface="+mn-lt"/>
                    <a:ea typeface="+mn-ea"/>
                    <a:cs typeface="+mn-cs"/>
                  </a:rPr>
                  <a:t>) and output a </a:t>
                </a:r>
                <a:r>
                  <a:rPr lang="en-US" sz="1200" i="1" kern="1200" dirty="0">
                    <a:solidFill>
                      <a:schemeClr val="tx1"/>
                    </a:solidFill>
                    <a:effectLst/>
                    <a:latin typeface="+mn-lt"/>
                    <a:ea typeface="+mn-ea"/>
                    <a:cs typeface="+mn-cs"/>
                  </a:rPr>
                  <a:t>2</a:t>
                </a:r>
                <a:r>
                  <a:rPr lang="en-US" sz="1200" i="0" kern="1200">
                    <a:solidFill>
                      <a:schemeClr val="tx1"/>
                    </a:solidFill>
                    <a:effectLst/>
                    <a:latin typeface="Cambria Math" panose="02040503050406030204" pitchFamily="18" charset="0"/>
                    <a:ea typeface="+mn-ea"/>
                    <a:cs typeface="+mn-cs"/>
                  </a:rPr>
                  <a:t>×</a:t>
                </a:r>
                <a:r>
                  <a:rPr lang="en-US" sz="1200" i="1" kern="12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smaller image with one stride</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end of convolution layer, there will be an activation function adding non-linearity to the neural network. If activation layer is not used, the neural network becomes a linear network and no matter how many layers are used the network will end up with the same structure.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filter can only extract one feature, multiple filters will be convolved through the entire image to extract multiple features. All these features will be stacked along the depth dimension to form the output of the convolutional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Features generated by convolutional layer need to be used to perform classification or prediction. However, if all of those features are adopted to train the classifier, which is employed to classify objects to different classes, there will be too many weights and overfitting cannot be avoided. Subsampling is used to accompany this situation. The layer which performs subsampling is named pooling layer.</a:t>
                </a:r>
              </a:p>
              <a:p>
                <a:r>
                  <a:rPr lang="en-US" sz="1200" kern="1200" dirty="0" smtClean="0">
                    <a:solidFill>
                      <a:schemeClr val="tx1"/>
                    </a:solidFill>
                    <a:effectLst/>
                    <a:latin typeface="+mn-lt"/>
                    <a:ea typeface="+mn-ea"/>
                    <a:cs typeface="+mn-cs"/>
                  </a:rPr>
                  <a:t>  As indicated previously, since pixels closed to each other tend to have the same feature, pooling layer performs non-linear subsampling to summarize the statistical properties in different image location. There are different types of pooling including max pooling and average pooling. Max pooling partitions the image into several rectangles and outputs the maximum for each region. Average pooling, similarly, outputs the average for each region. The pooling layer largely reduces the number of parameters and the computation cost of neural network and hence controls the overfitting. Max pooling is the most widely used pooling methods hence will be used in our study. Figure 3 displays the maximum pooling, the maximum value is taken from each block of original image and output to the pooled image.</a:t>
                </a:r>
              </a:p>
              <a:p>
                <a:endParaRPr lang="en-US" dirty="0"/>
              </a:p>
            </p:txBody>
          </p:sp>
        </mc:Fallback>
      </mc:AlternateContent>
      <p:sp>
        <p:nvSpPr>
          <p:cNvPr id="4" name="Slide Number Placeholder 3"/>
          <p:cNvSpPr>
            <a:spLocks noGrp="1"/>
          </p:cNvSpPr>
          <p:nvPr>
            <p:ph type="sldNum" sz="quarter" idx="10"/>
          </p:nvPr>
        </p:nvSpPr>
        <p:spPr/>
        <p:txBody>
          <a:bodyPr/>
          <a:lstStyle/>
          <a:p>
            <a:fld id="{CFB19D6A-D9E4-4339-9228-D5497A07DB8E}" type="slidenum">
              <a:rPr lang="en-US" smtClean="0"/>
              <a:t>10</a:t>
            </a:fld>
            <a:endParaRPr lang="en-US"/>
          </a:p>
        </p:txBody>
      </p:sp>
    </p:spTree>
    <p:extLst>
      <p:ext uri="{BB962C8B-B14F-4D97-AF65-F5344CB8AC3E}">
        <p14:creationId xmlns:p14="http://schemas.microsoft.com/office/powerpoint/2010/main" val="3238044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Features </a:t>
            </a:r>
            <a:r>
              <a:rPr lang="en-US" dirty="0"/>
              <a:t>generated by convolutional layer need to be used to perform classification or prediction. However, if all of those features are adopted to train the classifier, which is employed to classify objects to different classes, there will be too many weights and overfitting cannot be avoided. Subsampling is used to accompany this situation. The layer which performs subsampling is named pooling layer.</a:t>
            </a:r>
          </a:p>
          <a:p>
            <a:endParaRPr lang="en-US" dirty="0"/>
          </a:p>
          <a:p>
            <a:r>
              <a:rPr lang="en-US" dirty="0" smtClean="0"/>
              <a:t>As </a:t>
            </a:r>
            <a:r>
              <a:rPr lang="en-US" dirty="0"/>
              <a:t>indicated previously, since pixels closed to each other tend to have the same feature, pooling layer performs non-linear subsampling to summarize the statistical properties in different image location. There are different types of pooling including max pooling and average pooling. Max pooling partitions the image into several rectangles and outputs the maximum for each region. Average pooling, similarly, outputs the average for each region. The pooling layer largely reduces the number of parameters and the computation cost of neural network and hence controls the overfitting. Max pooling is the most widely used pooling methods hence will be used in our study. </a:t>
            </a:r>
          </a:p>
          <a:p>
            <a:endParaRPr lang="en-US" dirty="0"/>
          </a:p>
          <a:p>
            <a:pPr defTabSz="931745">
              <a:defRPr/>
            </a:pPr>
            <a:r>
              <a:rPr lang="en-US" dirty="0"/>
              <a:t>Image in the last slide displays the maximum pooling, the maximum value is taken from each block of original image and output to the pooled image.</a:t>
            </a:r>
            <a:endParaRPr lang="en-US" baseline="0" dirty="0" smtClean="0"/>
          </a:p>
          <a:p>
            <a:endParaRPr lang="en-US" dirty="0" smtClean="0"/>
          </a:p>
          <a:p>
            <a:r>
              <a:rPr lang="en-US" dirty="0" smtClean="0"/>
              <a:t>In the fully connected layer, different neurons output from previous convolutional and pooling layers are</a:t>
            </a:r>
            <a:r>
              <a:rPr lang="en-US" baseline="0" dirty="0" smtClean="0"/>
              <a:t> stacked.</a:t>
            </a:r>
            <a:endParaRPr lang="en-US" dirty="0"/>
          </a:p>
        </p:txBody>
      </p:sp>
      <p:sp>
        <p:nvSpPr>
          <p:cNvPr id="4" name="灯片编号占位符 3"/>
          <p:cNvSpPr>
            <a:spLocks noGrp="1"/>
          </p:cNvSpPr>
          <p:nvPr>
            <p:ph type="sldNum" sz="quarter" idx="10"/>
          </p:nvPr>
        </p:nvSpPr>
        <p:spPr/>
        <p:txBody>
          <a:bodyPr/>
          <a:lstStyle/>
          <a:p>
            <a:fld id="{29FB6D0C-9DAA-4B5A-AC5E-1B66271F3672}" type="slidenum">
              <a:rPr lang="en-US" smtClean="0"/>
              <a:t>11</a:t>
            </a:fld>
            <a:endParaRPr lang="en-US"/>
          </a:p>
        </p:txBody>
      </p:sp>
    </p:spTree>
    <p:extLst>
      <p:ext uri="{BB962C8B-B14F-4D97-AF65-F5344CB8AC3E}">
        <p14:creationId xmlns:p14="http://schemas.microsoft.com/office/powerpoint/2010/main" val="2599734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585133-7193-4BAC-9028-B6AAC9B4B486}" type="datetime1">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F003-6530-40A1-81C6-6B7EB69767D5}" type="slidenum">
              <a:rPr lang="en-US" smtClean="0"/>
              <a:t>‹#›</a:t>
            </a:fld>
            <a:endParaRPr lang="en-US"/>
          </a:p>
        </p:txBody>
      </p:sp>
    </p:spTree>
    <p:extLst>
      <p:ext uri="{BB962C8B-B14F-4D97-AF65-F5344CB8AC3E}">
        <p14:creationId xmlns:p14="http://schemas.microsoft.com/office/powerpoint/2010/main" val="207008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D60C0-6DFE-427A-8C94-1DFB9A5212E0}" type="datetime1">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F003-6530-40A1-81C6-6B7EB69767D5}" type="slidenum">
              <a:rPr lang="en-US" smtClean="0"/>
              <a:t>‹#›</a:t>
            </a:fld>
            <a:endParaRPr lang="en-US"/>
          </a:p>
        </p:txBody>
      </p:sp>
    </p:spTree>
    <p:extLst>
      <p:ext uri="{BB962C8B-B14F-4D97-AF65-F5344CB8AC3E}">
        <p14:creationId xmlns:p14="http://schemas.microsoft.com/office/powerpoint/2010/main" val="137180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EB78B-90B1-4D5A-84FC-36412621F061}" type="datetime1">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F003-6530-40A1-81C6-6B7EB69767D5}" type="slidenum">
              <a:rPr lang="en-US" smtClean="0"/>
              <a:t>‹#›</a:t>
            </a:fld>
            <a:endParaRPr lang="en-US"/>
          </a:p>
        </p:txBody>
      </p:sp>
    </p:spTree>
    <p:extLst>
      <p:ext uri="{BB962C8B-B14F-4D97-AF65-F5344CB8AC3E}">
        <p14:creationId xmlns:p14="http://schemas.microsoft.com/office/powerpoint/2010/main" val="399952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BD191-3A55-48D9-9FF0-F1626519DF81}" type="datetime1">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F003-6530-40A1-81C6-6B7EB69767D5}" type="slidenum">
              <a:rPr lang="en-US" smtClean="0"/>
              <a:t>‹#›</a:t>
            </a:fld>
            <a:endParaRPr lang="en-US"/>
          </a:p>
        </p:txBody>
      </p:sp>
    </p:spTree>
    <p:extLst>
      <p:ext uri="{BB962C8B-B14F-4D97-AF65-F5344CB8AC3E}">
        <p14:creationId xmlns:p14="http://schemas.microsoft.com/office/powerpoint/2010/main" val="307506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7602E8-7DAE-4D3A-85A4-9FAE587492E3}" type="datetime1">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F003-6530-40A1-81C6-6B7EB69767D5}" type="slidenum">
              <a:rPr lang="en-US" smtClean="0"/>
              <a:t>‹#›</a:t>
            </a:fld>
            <a:endParaRPr lang="en-US"/>
          </a:p>
        </p:txBody>
      </p:sp>
    </p:spTree>
    <p:extLst>
      <p:ext uri="{BB962C8B-B14F-4D97-AF65-F5344CB8AC3E}">
        <p14:creationId xmlns:p14="http://schemas.microsoft.com/office/powerpoint/2010/main" val="83531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5B4A78-6F98-40CF-97D2-07332C320651}" type="datetime1">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F003-6530-40A1-81C6-6B7EB69767D5}" type="slidenum">
              <a:rPr lang="en-US" smtClean="0"/>
              <a:t>‹#›</a:t>
            </a:fld>
            <a:endParaRPr lang="en-US"/>
          </a:p>
        </p:txBody>
      </p:sp>
    </p:spTree>
    <p:extLst>
      <p:ext uri="{BB962C8B-B14F-4D97-AF65-F5344CB8AC3E}">
        <p14:creationId xmlns:p14="http://schemas.microsoft.com/office/powerpoint/2010/main" val="189476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461999-E9BB-4397-97D7-015B72322C52}" type="datetime1">
              <a:rPr lang="en-US" smtClean="0"/>
              <a:t>8/19/2019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4F003-6530-40A1-81C6-6B7EB69767D5}" type="slidenum">
              <a:rPr lang="en-US" smtClean="0"/>
              <a:t>‹#›</a:t>
            </a:fld>
            <a:endParaRPr lang="en-US"/>
          </a:p>
        </p:txBody>
      </p:sp>
    </p:spTree>
    <p:extLst>
      <p:ext uri="{BB962C8B-B14F-4D97-AF65-F5344CB8AC3E}">
        <p14:creationId xmlns:p14="http://schemas.microsoft.com/office/powerpoint/2010/main" val="10811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C595C9-FC59-4CF1-B495-01A25B423054}" type="datetime1">
              <a:rPr lang="en-US" smtClean="0"/>
              <a:t>8/19/2019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4F003-6530-40A1-81C6-6B7EB69767D5}" type="slidenum">
              <a:rPr lang="en-US" smtClean="0"/>
              <a:t>‹#›</a:t>
            </a:fld>
            <a:endParaRPr lang="en-US"/>
          </a:p>
        </p:txBody>
      </p:sp>
    </p:spTree>
    <p:extLst>
      <p:ext uri="{BB962C8B-B14F-4D97-AF65-F5344CB8AC3E}">
        <p14:creationId xmlns:p14="http://schemas.microsoft.com/office/powerpoint/2010/main" val="354669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61A44-5D60-41BF-AF68-987BD2D3CA6C}" type="datetime1">
              <a:rPr lang="en-US" smtClean="0"/>
              <a:t>8/19/2019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4F003-6530-40A1-81C6-6B7EB69767D5}" type="slidenum">
              <a:rPr lang="en-US" smtClean="0"/>
              <a:t>‹#›</a:t>
            </a:fld>
            <a:endParaRPr lang="en-US"/>
          </a:p>
        </p:txBody>
      </p:sp>
    </p:spTree>
    <p:extLst>
      <p:ext uri="{BB962C8B-B14F-4D97-AF65-F5344CB8AC3E}">
        <p14:creationId xmlns:p14="http://schemas.microsoft.com/office/powerpoint/2010/main" val="1173553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987FD2-CD46-47F8-9AE7-A8A9654DBD9F}" type="datetime1">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F003-6530-40A1-81C6-6B7EB69767D5}" type="slidenum">
              <a:rPr lang="en-US" smtClean="0"/>
              <a:t>‹#›</a:t>
            </a:fld>
            <a:endParaRPr lang="en-US"/>
          </a:p>
        </p:txBody>
      </p:sp>
    </p:spTree>
    <p:extLst>
      <p:ext uri="{BB962C8B-B14F-4D97-AF65-F5344CB8AC3E}">
        <p14:creationId xmlns:p14="http://schemas.microsoft.com/office/powerpoint/2010/main" val="1060678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90E42E-0815-4F1E-8600-9DAF9621A1EC}" type="datetime1">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F003-6530-40A1-81C6-6B7EB69767D5}" type="slidenum">
              <a:rPr lang="en-US" smtClean="0"/>
              <a:t>‹#›</a:t>
            </a:fld>
            <a:endParaRPr lang="en-US"/>
          </a:p>
        </p:txBody>
      </p:sp>
    </p:spTree>
    <p:extLst>
      <p:ext uri="{BB962C8B-B14F-4D97-AF65-F5344CB8AC3E}">
        <p14:creationId xmlns:p14="http://schemas.microsoft.com/office/powerpoint/2010/main" val="213357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DBD90-6485-46BB-B5DD-6150F10424D0}" type="datetime1">
              <a:rPr lang="en-US" smtClean="0"/>
              <a:t>8/19/2019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4F003-6530-40A1-81C6-6B7EB69767D5}" type="slidenum">
              <a:rPr lang="en-US" smtClean="0"/>
              <a:t>‹#›</a:t>
            </a:fld>
            <a:endParaRPr lang="en-US"/>
          </a:p>
        </p:txBody>
      </p:sp>
    </p:spTree>
    <p:extLst>
      <p:ext uri="{BB962C8B-B14F-4D97-AF65-F5344CB8AC3E}">
        <p14:creationId xmlns:p14="http://schemas.microsoft.com/office/powerpoint/2010/main" val="3251561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wei@niss.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Solving </a:t>
            </a:r>
            <a:r>
              <a:rPr lang="en-US" dirty="0" smtClean="0"/>
              <a:t>Big Data Problem Using  Deep Learning</a:t>
            </a:r>
            <a:r>
              <a:rPr lang="en-US" dirty="0"/>
              <a:t> </a:t>
            </a:r>
            <a:r>
              <a:rPr lang="en-US" dirty="0" smtClean="0"/>
              <a:t>Models</a:t>
            </a:r>
            <a:endParaRPr lang="en-US" dirty="0"/>
          </a:p>
        </p:txBody>
      </p:sp>
      <p:sp>
        <p:nvSpPr>
          <p:cNvPr id="3" name="Subtitle 2"/>
          <p:cNvSpPr>
            <a:spLocks noGrp="1"/>
          </p:cNvSpPr>
          <p:nvPr>
            <p:ph type="subTitle" idx="1"/>
          </p:nvPr>
        </p:nvSpPr>
        <p:spPr/>
        <p:txBody>
          <a:bodyPr/>
          <a:lstStyle/>
          <a:p>
            <a:r>
              <a:rPr lang="en-US" dirty="0" err="1" smtClean="0"/>
              <a:t>Yijun</a:t>
            </a:r>
            <a:r>
              <a:rPr lang="en-US" dirty="0" smtClean="0"/>
              <a:t> Wei</a:t>
            </a:r>
          </a:p>
          <a:p>
            <a:r>
              <a:rPr lang="en-US" dirty="0" smtClean="0">
                <a:hlinkClick r:id="rId3"/>
              </a:rPr>
              <a:t>ywei@niss.org</a:t>
            </a:r>
            <a:endParaRPr lang="en-US" dirty="0" smtClean="0"/>
          </a:p>
          <a:p>
            <a:r>
              <a:rPr lang="en-US" dirty="0"/>
              <a:t>Yijun.Wei@nass.usda.gov</a:t>
            </a:r>
          </a:p>
        </p:txBody>
      </p:sp>
      <p:grpSp>
        <p:nvGrpSpPr>
          <p:cNvPr id="4" name="Group 3"/>
          <p:cNvGrpSpPr/>
          <p:nvPr/>
        </p:nvGrpSpPr>
        <p:grpSpPr>
          <a:xfrm>
            <a:off x="0" y="6116313"/>
            <a:ext cx="12060909" cy="695034"/>
            <a:chOff x="-1" y="-1"/>
            <a:chExt cx="12060909" cy="695034"/>
          </a:xfrm>
        </p:grpSpPr>
        <p:sp>
          <p:nvSpPr>
            <p:cNvPr id="5" name="Right Triangle 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8" name="Right Triangle 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0624F003-6530-40A1-81C6-6B7EB69767D5}" type="slidenum">
              <a:rPr lang="en-US" smtClean="0"/>
              <a:t>1</a:t>
            </a:fld>
            <a:endParaRPr lang="en-US"/>
          </a:p>
        </p:txBody>
      </p:sp>
    </p:spTree>
    <p:extLst>
      <p:ext uri="{BB962C8B-B14F-4D97-AF65-F5344CB8AC3E}">
        <p14:creationId xmlns:p14="http://schemas.microsoft.com/office/powerpoint/2010/main" val="73310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en-US" dirty="0"/>
              <a:t>Convolutional </a:t>
            </a:r>
            <a:r>
              <a:rPr lang="en-US" dirty="0" smtClean="0"/>
              <a:t>Neural Network </a:t>
            </a:r>
            <a:r>
              <a:rPr lang="en-US" dirty="0"/>
              <a:t>- </a:t>
            </a:r>
            <a:r>
              <a:rPr lang="en-US" dirty="0" smtClean="0"/>
              <a:t>continued</a:t>
            </a:r>
            <a:endParaRPr lang="en-US" dirty="0"/>
          </a:p>
        </p:txBody>
      </p:sp>
      <p:pic>
        <p:nvPicPr>
          <p:cNvPr id="4" name="Picture 2" descr="][1}UT}]]]@$Q_(6$W(~7ZI"/>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3410" y="1581384"/>
            <a:ext cx="93440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9793941" y="4256555"/>
            <a:ext cx="2178424" cy="145228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Pooling</a:t>
            </a:r>
            <a:endParaRPr lang="en-US" dirty="0"/>
          </a:p>
        </p:txBody>
      </p:sp>
      <p:pic>
        <p:nvPicPr>
          <p:cNvPr id="6" name="image11.png" descr="C:\Users\frank\AppData\Roaming\Tencent\Users\2719563617\QQ\WinTemp\RichOle\[`4ZN}KIWQ88BN3Z7Z3QI05.png"/>
          <p:cNvPicPr/>
          <p:nvPr/>
        </p:nvPicPr>
        <p:blipFill rotWithShape="1">
          <a:blip r:embed="rId4"/>
          <a:srcRect l="6486" t="17562" r="9211" b="24682"/>
          <a:stretch/>
        </p:blipFill>
        <p:spPr bwMode="auto">
          <a:xfrm>
            <a:off x="382120" y="4256555"/>
            <a:ext cx="8479491" cy="1834963"/>
          </a:xfrm>
          <a:prstGeom prst="rect">
            <a:avLst/>
          </a:prstGeom>
          <a:ln>
            <a:noFill/>
          </a:ln>
          <a:extLst>
            <a:ext uri="{53640926-AAD7-44D8-BBD7-CCE9431645EC}">
              <a14:shadowObscured xmlns:a14="http://schemas.microsoft.com/office/drawing/2010/main"/>
            </a:ext>
          </a:extLst>
        </p:spPr>
      </p:pic>
      <p:sp>
        <p:nvSpPr>
          <p:cNvPr id="8" name="矩形 7"/>
          <p:cNvSpPr/>
          <p:nvPr/>
        </p:nvSpPr>
        <p:spPr>
          <a:xfrm>
            <a:off x="9793941" y="2217318"/>
            <a:ext cx="2178424" cy="145228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Convolution</a:t>
            </a:r>
            <a:endParaRPr lang="en-US" dirty="0"/>
          </a:p>
        </p:txBody>
      </p:sp>
      <p:grpSp>
        <p:nvGrpSpPr>
          <p:cNvPr id="7" name="Group 6"/>
          <p:cNvGrpSpPr/>
          <p:nvPr/>
        </p:nvGrpSpPr>
        <p:grpSpPr>
          <a:xfrm>
            <a:off x="0" y="6116313"/>
            <a:ext cx="12060909" cy="695034"/>
            <a:chOff x="-1" y="-1"/>
            <a:chExt cx="12060909" cy="695034"/>
          </a:xfrm>
        </p:grpSpPr>
        <p:sp>
          <p:nvSpPr>
            <p:cNvPr id="9" name="Right Triangle 8"/>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2" name="Right Triangle 11"/>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0624F003-6530-40A1-81C6-6B7EB69767D5}" type="slidenum">
              <a:rPr lang="en-US" smtClean="0"/>
              <a:t>10</a:t>
            </a:fld>
            <a:endParaRPr lang="en-US"/>
          </a:p>
        </p:txBody>
      </p:sp>
    </p:spTree>
    <p:extLst>
      <p:ext uri="{BB962C8B-B14F-4D97-AF65-F5344CB8AC3E}">
        <p14:creationId xmlns:p14="http://schemas.microsoft.com/office/powerpoint/2010/main" val="1364933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en-US" dirty="0"/>
              <a:t>Convolutional neural network - continue</a:t>
            </a:r>
          </a:p>
        </p:txBody>
      </p:sp>
      <p:sp>
        <p:nvSpPr>
          <p:cNvPr id="3" name="内容占位符 2"/>
          <p:cNvSpPr>
            <a:spLocks noGrp="1"/>
          </p:cNvSpPr>
          <p:nvPr>
            <p:ph idx="1"/>
          </p:nvPr>
        </p:nvSpPr>
        <p:spPr/>
        <p:txBody>
          <a:bodyPr/>
          <a:lstStyle/>
          <a:p>
            <a:r>
              <a:rPr lang="en-US" dirty="0" smtClean="0"/>
              <a:t>Pooling layer:</a:t>
            </a:r>
          </a:p>
          <a:p>
            <a:pPr lvl="1"/>
            <a:r>
              <a:rPr lang="en-US" dirty="0"/>
              <a:t>I</a:t>
            </a:r>
            <a:r>
              <a:rPr lang="en-US" dirty="0" smtClean="0"/>
              <a:t>f </a:t>
            </a:r>
            <a:r>
              <a:rPr lang="en-US" dirty="0"/>
              <a:t>all of those features are adopted to train the </a:t>
            </a:r>
            <a:r>
              <a:rPr lang="en-US" dirty="0" smtClean="0"/>
              <a:t>classifier, </a:t>
            </a:r>
            <a:r>
              <a:rPr lang="en-US" dirty="0"/>
              <a:t>there will be too many weights and overfitting cannot be </a:t>
            </a:r>
            <a:r>
              <a:rPr lang="en-US" dirty="0" smtClean="0"/>
              <a:t>avoided</a:t>
            </a:r>
          </a:p>
          <a:p>
            <a:pPr lvl="1"/>
            <a:r>
              <a:rPr lang="en-US" dirty="0" smtClean="0"/>
              <a:t>Subsampling (i.e. pooling) is </a:t>
            </a:r>
            <a:r>
              <a:rPr lang="en-US" dirty="0"/>
              <a:t>used to </a:t>
            </a:r>
            <a:r>
              <a:rPr lang="en-US" dirty="0" smtClean="0"/>
              <a:t>handle this situation</a:t>
            </a:r>
          </a:p>
          <a:p>
            <a:r>
              <a:rPr lang="en-US" dirty="0" smtClean="0"/>
              <a:t>Fully </a:t>
            </a:r>
            <a:r>
              <a:rPr lang="en-US" dirty="0"/>
              <a:t>connected </a:t>
            </a:r>
            <a:r>
              <a:rPr lang="en-US" dirty="0" smtClean="0"/>
              <a:t>layer: </a:t>
            </a:r>
          </a:p>
          <a:p>
            <a:pPr lvl="1"/>
            <a:r>
              <a:rPr lang="en-US" dirty="0"/>
              <a:t>S</a:t>
            </a:r>
            <a:r>
              <a:rPr lang="en-US" dirty="0" smtClean="0"/>
              <a:t>tacks </a:t>
            </a:r>
            <a:r>
              <a:rPr lang="en-US" dirty="0"/>
              <a:t>different neurons that connect features generated by convolutional, and pooling layers, several fully connected </a:t>
            </a:r>
            <a:r>
              <a:rPr lang="en-US" dirty="0" smtClean="0"/>
              <a:t>layers</a:t>
            </a:r>
          </a:p>
          <a:p>
            <a:pPr lvl="1"/>
            <a:r>
              <a:rPr lang="en-US" dirty="0"/>
              <a:t>T</a:t>
            </a:r>
            <a:r>
              <a:rPr lang="en-US" dirty="0" smtClean="0"/>
              <a:t>he </a:t>
            </a:r>
            <a:r>
              <a:rPr lang="en-US" dirty="0"/>
              <a:t>last fully connected layer is followed by </a:t>
            </a:r>
            <a:r>
              <a:rPr lang="en-US" dirty="0" err="1"/>
              <a:t>softmax</a:t>
            </a:r>
            <a:r>
              <a:rPr lang="en-US" dirty="0"/>
              <a:t> function to perform classification </a:t>
            </a:r>
          </a:p>
        </p:txBody>
      </p:sp>
      <p:grpSp>
        <p:nvGrpSpPr>
          <p:cNvPr id="4" name="Group 3"/>
          <p:cNvGrpSpPr/>
          <p:nvPr/>
        </p:nvGrpSpPr>
        <p:grpSpPr>
          <a:xfrm>
            <a:off x="0" y="6116313"/>
            <a:ext cx="12060909" cy="695034"/>
            <a:chOff x="-1" y="-1"/>
            <a:chExt cx="12060909" cy="695034"/>
          </a:xfrm>
        </p:grpSpPr>
        <p:sp>
          <p:nvSpPr>
            <p:cNvPr id="5" name="Right Triangle 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8" name="Right Triangle 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4317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10515600" cy="1325563"/>
          </a:xfrm>
        </p:spPr>
        <p:txBody>
          <a:bodyPr/>
          <a:lstStyle/>
          <a:p>
            <a:r>
              <a:rPr lang="en-US" dirty="0"/>
              <a:t>2012 Census of Agriculture</a:t>
            </a:r>
          </a:p>
        </p:txBody>
      </p:sp>
      <p:sp>
        <p:nvSpPr>
          <p:cNvPr id="3" name="Content Placeholder 2"/>
          <p:cNvSpPr>
            <a:spLocks noGrp="1"/>
          </p:cNvSpPr>
          <p:nvPr>
            <p:ph idx="1"/>
          </p:nvPr>
        </p:nvSpPr>
        <p:spPr/>
        <p:txBody>
          <a:bodyPr>
            <a:normAutofit/>
          </a:bodyPr>
          <a:lstStyle/>
          <a:p>
            <a:r>
              <a:rPr lang="en-US" dirty="0"/>
              <a:t>Every </a:t>
            </a:r>
            <a:r>
              <a:rPr lang="en-US" dirty="0" smtClean="0"/>
              <a:t>five </a:t>
            </a:r>
            <a:r>
              <a:rPr lang="en-US" dirty="0"/>
              <a:t>years, USDA's National Agricultural Statistics Service (NASS) conducts the Census of </a:t>
            </a:r>
            <a:r>
              <a:rPr lang="en-US" dirty="0" smtClean="0"/>
              <a:t>Agriculture</a:t>
            </a:r>
            <a:endParaRPr lang="en-US" dirty="0"/>
          </a:p>
          <a:p>
            <a:pPr lvl="0"/>
            <a:r>
              <a:rPr lang="en-US" dirty="0"/>
              <a:t>The Census provides a detailed picture of U.S. farms, ranches and the people who operate </a:t>
            </a:r>
            <a:r>
              <a:rPr lang="en-US" dirty="0" smtClean="0"/>
              <a:t>them</a:t>
            </a:r>
            <a:endParaRPr lang="en-US" dirty="0"/>
          </a:p>
          <a:p>
            <a:pPr lvl="0"/>
            <a:r>
              <a:rPr lang="en-US" dirty="0"/>
              <a:t>It is the only source of uniform, comprehensive agricultural data for every state and county in the United </a:t>
            </a:r>
            <a:r>
              <a:rPr lang="en-US" dirty="0" smtClean="0"/>
              <a:t>States</a:t>
            </a:r>
            <a:endParaRPr lang="en-US" dirty="0"/>
          </a:p>
          <a:p>
            <a:pPr lvl="0"/>
            <a:r>
              <a:rPr lang="en-US" dirty="0"/>
              <a:t>NASS also obtains information on most commodities from administrative sources or surveys of non-farm </a:t>
            </a:r>
            <a:r>
              <a:rPr lang="en-US" dirty="0" smtClean="0"/>
              <a:t>populations</a:t>
            </a:r>
            <a:endParaRPr lang="en-US" dirty="0"/>
          </a:p>
        </p:txBody>
      </p:sp>
      <p:grpSp>
        <p:nvGrpSpPr>
          <p:cNvPr id="4" name="Group 3"/>
          <p:cNvGrpSpPr/>
          <p:nvPr/>
        </p:nvGrpSpPr>
        <p:grpSpPr>
          <a:xfrm>
            <a:off x="0" y="6116313"/>
            <a:ext cx="12060909" cy="695034"/>
            <a:chOff x="-1" y="-1"/>
            <a:chExt cx="12060909" cy="695034"/>
          </a:xfrm>
        </p:grpSpPr>
        <p:sp>
          <p:nvSpPr>
            <p:cNvPr id="5" name="Right Triangle 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8" name="Right Triangle 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0624F003-6530-40A1-81C6-6B7EB69767D5}" type="slidenum">
              <a:rPr lang="en-US" smtClean="0"/>
              <a:t>12</a:t>
            </a:fld>
            <a:endParaRPr lang="en-US"/>
          </a:p>
        </p:txBody>
      </p:sp>
    </p:spTree>
    <p:extLst>
      <p:ext uri="{BB962C8B-B14F-4D97-AF65-F5344CB8AC3E}">
        <p14:creationId xmlns:p14="http://schemas.microsoft.com/office/powerpoint/2010/main" val="3992428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Autofit/>
          </a:bodyPr>
          <a:lstStyle/>
          <a:p>
            <a:pPr lvl="1"/>
            <a:r>
              <a:rPr lang="en-US" sz="4400" dirty="0" smtClean="0">
                <a:latin typeface="+mj-lt"/>
              </a:rPr>
              <a:t>Deep Learning for Data Imputation </a:t>
            </a:r>
            <a:r>
              <a:rPr lang="en-US" sz="4400" dirty="0">
                <a:latin typeface="+mj-lt"/>
              </a:rPr>
              <a:t>u</a:t>
            </a:r>
            <a:r>
              <a:rPr lang="en-US" sz="4400" dirty="0" smtClean="0">
                <a:latin typeface="+mj-lt"/>
              </a:rPr>
              <a:t>sing 2012 Census of Agriculture data</a:t>
            </a:r>
          </a:p>
        </p:txBody>
      </p:sp>
      <p:sp>
        <p:nvSpPr>
          <p:cNvPr id="3" name="Content Placeholder 2"/>
          <p:cNvSpPr>
            <a:spLocks noGrp="1"/>
          </p:cNvSpPr>
          <p:nvPr>
            <p:ph idx="1"/>
          </p:nvPr>
        </p:nvSpPr>
        <p:spPr/>
        <p:txBody>
          <a:bodyPr>
            <a:normAutofit/>
          </a:bodyPr>
          <a:lstStyle/>
          <a:p>
            <a:r>
              <a:rPr lang="en-US" dirty="0"/>
              <a:t>The USDA’s National Agricultural Statistics Service (NASS) surveys are affected by nonresponse and by incomplete responses that may not be homogeneous across farm types and </a:t>
            </a:r>
            <a:r>
              <a:rPr lang="en-US" dirty="0" smtClean="0"/>
              <a:t>sizes</a:t>
            </a:r>
          </a:p>
          <a:p>
            <a:r>
              <a:rPr lang="en-US" dirty="0"/>
              <a:t>To address unit nonresponse </a:t>
            </a:r>
            <a:r>
              <a:rPr lang="en-US" dirty="0" smtClean="0"/>
              <a:t>(</a:t>
            </a:r>
            <a:r>
              <a:rPr lang="en-US" dirty="0"/>
              <a:t>incomplete </a:t>
            </a:r>
            <a:r>
              <a:rPr lang="en-US" dirty="0" smtClean="0"/>
              <a:t>responses) and </a:t>
            </a:r>
            <a:r>
              <a:rPr lang="en-US" dirty="0"/>
              <a:t>some other sources of error, NASS currently uses a set of generalized linear regression models to estimate the number of US farms by calibrating their corresponding weights </a:t>
            </a:r>
            <a:endParaRPr lang="en-US" dirty="0" smtClean="0"/>
          </a:p>
          <a:p>
            <a:r>
              <a:rPr lang="en-US" dirty="0" smtClean="0"/>
              <a:t>Linear </a:t>
            </a:r>
            <a:r>
              <a:rPr lang="en-US" dirty="0"/>
              <a:t>models </a:t>
            </a:r>
            <a:r>
              <a:rPr lang="en-US" dirty="0" smtClean="0"/>
              <a:t>only explore the linear relationship of the population and non-linear relationships are not presented</a:t>
            </a:r>
            <a:endParaRPr lang="en-US" dirty="0"/>
          </a:p>
        </p:txBody>
      </p:sp>
      <p:grpSp>
        <p:nvGrpSpPr>
          <p:cNvPr id="4" name="Group 3"/>
          <p:cNvGrpSpPr/>
          <p:nvPr/>
        </p:nvGrpSpPr>
        <p:grpSpPr>
          <a:xfrm>
            <a:off x="0" y="6116313"/>
            <a:ext cx="12060909" cy="695034"/>
            <a:chOff x="-1" y="-1"/>
            <a:chExt cx="12060909" cy="695034"/>
          </a:xfrm>
        </p:grpSpPr>
        <p:sp>
          <p:nvSpPr>
            <p:cNvPr id="5" name="Right Triangle 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8" name="Right Triangle 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0624F003-6530-40A1-81C6-6B7EB69767D5}" type="slidenum">
              <a:rPr lang="en-US" smtClean="0"/>
              <a:t>13</a:t>
            </a:fld>
            <a:endParaRPr lang="en-US"/>
          </a:p>
        </p:txBody>
      </p:sp>
    </p:spTree>
    <p:extLst>
      <p:ext uri="{BB962C8B-B14F-4D97-AF65-F5344CB8AC3E}">
        <p14:creationId xmlns:p14="http://schemas.microsoft.com/office/powerpoint/2010/main" val="86090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err="1" smtClean="0"/>
              <a:t>Autoencoder</a:t>
            </a:r>
            <a:r>
              <a:rPr lang="en-US" dirty="0" smtClean="0"/>
              <a:t> in data imputation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Autoencoder</a:t>
            </a:r>
            <a:r>
              <a:rPr lang="en-US" dirty="0" smtClean="0"/>
              <a:t> deep learning model is widely used in data imputation</a:t>
            </a:r>
          </a:p>
          <a:p>
            <a:r>
              <a:rPr lang="en-US" dirty="0" err="1" smtClean="0"/>
              <a:t>Duan</a:t>
            </a:r>
            <a:r>
              <a:rPr lang="en-US" dirty="0" smtClean="0"/>
              <a:t> </a:t>
            </a:r>
            <a:r>
              <a:rPr lang="en-US" dirty="0"/>
              <a:t>et al. (2016) </a:t>
            </a:r>
            <a:r>
              <a:rPr lang="en-US" dirty="0" smtClean="0"/>
              <a:t>proposes </a:t>
            </a:r>
            <a:r>
              <a:rPr lang="en-US" dirty="0" err="1"/>
              <a:t>denoising</a:t>
            </a:r>
            <a:r>
              <a:rPr lang="en-US" dirty="0"/>
              <a:t> </a:t>
            </a:r>
            <a:r>
              <a:rPr lang="en-US" dirty="0" err="1" smtClean="0"/>
              <a:t>autoencoder</a:t>
            </a:r>
            <a:r>
              <a:rPr lang="en-US" dirty="0" smtClean="0"/>
              <a:t> </a:t>
            </a:r>
            <a:r>
              <a:rPr lang="en-US" dirty="0"/>
              <a:t>deep learning model </a:t>
            </a:r>
            <a:r>
              <a:rPr lang="en-US" dirty="0" smtClean="0"/>
              <a:t>for imputing traffic data</a:t>
            </a:r>
            <a:r>
              <a:rPr lang="en-US" dirty="0"/>
              <a:t>, which collected from real traffic system </a:t>
            </a:r>
            <a:endParaRPr lang="en-US" dirty="0" smtClean="0"/>
          </a:p>
          <a:p>
            <a:pPr lvl="1"/>
            <a:r>
              <a:rPr lang="en-US" dirty="0" smtClean="0"/>
              <a:t>The </a:t>
            </a:r>
            <a:r>
              <a:rPr lang="en-US" dirty="0"/>
              <a:t>model </a:t>
            </a:r>
            <a:r>
              <a:rPr lang="en-US" dirty="0" smtClean="0"/>
              <a:t>outperforms the </a:t>
            </a:r>
            <a:r>
              <a:rPr lang="en-US" dirty="0"/>
              <a:t>autoregressive integrated moving-average model and Markov Chain Monte Carlo multiple imputation method</a:t>
            </a:r>
            <a:endParaRPr lang="en-US" dirty="0" smtClean="0"/>
          </a:p>
          <a:p>
            <a:r>
              <a:rPr lang="en-US" dirty="0" err="1"/>
              <a:t>Gondara</a:t>
            </a:r>
            <a:r>
              <a:rPr lang="en-US" dirty="0"/>
              <a:t> and Wang (</a:t>
            </a:r>
            <a:r>
              <a:rPr lang="en-US" dirty="0" smtClean="0"/>
              <a:t>2018) proposes deep </a:t>
            </a:r>
            <a:r>
              <a:rPr lang="en-US" dirty="0" err="1"/>
              <a:t>denoising</a:t>
            </a:r>
            <a:r>
              <a:rPr lang="en-US" dirty="0"/>
              <a:t> </a:t>
            </a:r>
            <a:r>
              <a:rPr lang="en-US" dirty="0" err="1"/>
              <a:t>autoencoder</a:t>
            </a:r>
            <a:r>
              <a:rPr lang="en-US" dirty="0"/>
              <a:t> </a:t>
            </a:r>
            <a:r>
              <a:rPr lang="en-US" dirty="0" smtClean="0"/>
              <a:t>model </a:t>
            </a:r>
            <a:r>
              <a:rPr lang="en-US" dirty="0"/>
              <a:t>to handle missing </a:t>
            </a:r>
            <a:r>
              <a:rPr lang="en-US" dirty="0" smtClean="0"/>
              <a:t>data in various dataset</a:t>
            </a:r>
            <a:r>
              <a:rPr lang="en-US" dirty="0"/>
              <a:t> in UC Irvine Machine </a:t>
            </a:r>
            <a:r>
              <a:rPr lang="en-US" dirty="0" smtClean="0"/>
              <a:t>Learning (UCI) repository</a:t>
            </a:r>
          </a:p>
          <a:p>
            <a:pPr lvl="1"/>
            <a:r>
              <a:rPr lang="en-US" dirty="0" smtClean="0"/>
              <a:t>The model outperforms the popular multivariate </a:t>
            </a:r>
            <a:r>
              <a:rPr lang="en-US" dirty="0"/>
              <a:t>imputation by chained </a:t>
            </a:r>
            <a:r>
              <a:rPr lang="en-US" dirty="0" smtClean="0"/>
              <a:t>equations</a:t>
            </a:r>
            <a:endParaRPr lang="en-US" dirty="0"/>
          </a:p>
        </p:txBody>
      </p:sp>
      <p:grpSp>
        <p:nvGrpSpPr>
          <p:cNvPr id="4" name="Group 3"/>
          <p:cNvGrpSpPr/>
          <p:nvPr/>
        </p:nvGrpSpPr>
        <p:grpSpPr>
          <a:xfrm>
            <a:off x="0" y="6116313"/>
            <a:ext cx="12060909" cy="695034"/>
            <a:chOff x="-1" y="-1"/>
            <a:chExt cx="12060909" cy="695034"/>
          </a:xfrm>
        </p:grpSpPr>
        <p:sp>
          <p:nvSpPr>
            <p:cNvPr id="5" name="Right Triangle 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8" name="Right Triangle 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0624F003-6530-40A1-81C6-6B7EB69767D5}" type="slidenum">
              <a:rPr lang="en-US" smtClean="0"/>
              <a:t>14</a:t>
            </a:fld>
            <a:endParaRPr lang="en-US"/>
          </a:p>
        </p:txBody>
      </p:sp>
    </p:spTree>
    <p:extLst>
      <p:ext uri="{BB962C8B-B14F-4D97-AF65-F5344CB8AC3E}">
        <p14:creationId xmlns:p14="http://schemas.microsoft.com/office/powerpoint/2010/main" val="4151632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Using Deep Learning Model for Crop Prediction in Cropland Data Layer (CDL)</a:t>
            </a:r>
            <a:endParaRPr lang="en-US" dirty="0"/>
          </a:p>
        </p:txBody>
      </p:sp>
      <p:sp>
        <p:nvSpPr>
          <p:cNvPr id="3" name="Content Placeholder 2"/>
          <p:cNvSpPr>
            <a:spLocks noGrp="1"/>
          </p:cNvSpPr>
          <p:nvPr>
            <p:ph idx="1"/>
          </p:nvPr>
        </p:nvSpPr>
        <p:spPr/>
        <p:txBody>
          <a:bodyPr/>
          <a:lstStyle/>
          <a:p>
            <a:r>
              <a:rPr lang="en-US" dirty="0" smtClean="0"/>
              <a:t>CDL is a data product to identify agriculture type and location</a:t>
            </a:r>
          </a:p>
          <a:p>
            <a:r>
              <a:rPr lang="en-US" dirty="0" smtClean="0"/>
              <a:t>The inputs of CDL are satellite images and USDA Farm Service Agency (FSA) Common Land Unit (CLU) data</a:t>
            </a:r>
          </a:p>
          <a:p>
            <a:r>
              <a:rPr lang="en-US" dirty="0" smtClean="0"/>
              <a:t>Satellite images are used as the predictors and </a:t>
            </a:r>
            <a:r>
              <a:rPr lang="en-US" dirty="0"/>
              <a:t>USDA FSA </a:t>
            </a:r>
            <a:r>
              <a:rPr lang="en-US" dirty="0" smtClean="0"/>
              <a:t>CLU data is used as the ground truth</a:t>
            </a:r>
          </a:p>
          <a:p>
            <a:r>
              <a:rPr lang="en-US" dirty="0" smtClean="0"/>
              <a:t>Decision tree model is used to fit the satellite images and predict areas that are not covered by </a:t>
            </a:r>
            <a:r>
              <a:rPr lang="en-US" dirty="0"/>
              <a:t>USDA FSA CLU data </a:t>
            </a:r>
            <a:endParaRPr lang="en-US" dirty="0" smtClean="0"/>
          </a:p>
          <a:p>
            <a:r>
              <a:rPr lang="en-US" dirty="0" smtClean="0"/>
              <a:t>A Convolutional Neural Network (CNN) will be used to replace decision tree model for more accuracy and efficiency</a:t>
            </a:r>
          </a:p>
          <a:p>
            <a:endParaRPr lang="en-US" dirty="0"/>
          </a:p>
        </p:txBody>
      </p:sp>
      <p:grpSp>
        <p:nvGrpSpPr>
          <p:cNvPr id="4" name="Group 3"/>
          <p:cNvGrpSpPr/>
          <p:nvPr/>
        </p:nvGrpSpPr>
        <p:grpSpPr>
          <a:xfrm>
            <a:off x="0" y="6116313"/>
            <a:ext cx="12060909" cy="695034"/>
            <a:chOff x="-1" y="-1"/>
            <a:chExt cx="12060909" cy="695034"/>
          </a:xfrm>
        </p:grpSpPr>
        <p:sp>
          <p:nvSpPr>
            <p:cNvPr id="5" name="Right Triangle 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8" name="Right Triangle 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0624F003-6530-40A1-81C6-6B7EB69767D5}" type="slidenum">
              <a:rPr lang="en-US" smtClean="0"/>
              <a:t>15</a:t>
            </a:fld>
            <a:endParaRPr lang="en-US"/>
          </a:p>
        </p:txBody>
      </p:sp>
    </p:spTree>
    <p:extLst>
      <p:ext uri="{BB962C8B-B14F-4D97-AF65-F5344CB8AC3E}">
        <p14:creationId xmlns:p14="http://schemas.microsoft.com/office/powerpoint/2010/main" val="25501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Expected results</a:t>
            </a:r>
            <a:endParaRPr lang="en-US" dirty="0"/>
          </a:p>
        </p:txBody>
      </p:sp>
      <p:sp>
        <p:nvSpPr>
          <p:cNvPr id="3" name="Content Placeholder 2"/>
          <p:cNvSpPr>
            <a:spLocks noGrp="1"/>
          </p:cNvSpPr>
          <p:nvPr>
            <p:ph idx="1"/>
          </p:nvPr>
        </p:nvSpPr>
        <p:spPr/>
        <p:txBody>
          <a:bodyPr/>
          <a:lstStyle/>
          <a:p>
            <a:r>
              <a:rPr lang="en-US" dirty="0" smtClean="0"/>
              <a:t>As </a:t>
            </a:r>
            <a:r>
              <a:rPr lang="en-US" dirty="0"/>
              <a:t>successfully applied in a number </a:t>
            </a:r>
            <a:r>
              <a:rPr lang="en-US" dirty="0" smtClean="0"/>
              <a:t>areas</a:t>
            </a:r>
            <a:r>
              <a:rPr lang="en-US" dirty="0"/>
              <a:t>, </a:t>
            </a:r>
            <a:r>
              <a:rPr lang="en-US" dirty="0" err="1" smtClean="0"/>
              <a:t>denoising</a:t>
            </a:r>
            <a:r>
              <a:rPr lang="en-US" dirty="0" smtClean="0"/>
              <a:t> </a:t>
            </a:r>
            <a:r>
              <a:rPr lang="en-US" dirty="0" err="1" smtClean="0"/>
              <a:t>autoencoder</a:t>
            </a:r>
            <a:r>
              <a:rPr lang="en-US" dirty="0" smtClean="0"/>
              <a:t> </a:t>
            </a:r>
            <a:r>
              <a:rPr lang="en-US" dirty="0"/>
              <a:t>deep learning model should work better than linear model in </a:t>
            </a:r>
            <a:r>
              <a:rPr lang="en-US" dirty="0" smtClean="0"/>
              <a:t>data imputation </a:t>
            </a:r>
            <a:r>
              <a:rPr lang="en-US" dirty="0"/>
              <a:t>in 2012 census of agriculture data</a:t>
            </a:r>
          </a:p>
          <a:p>
            <a:pPr marL="0" indent="0">
              <a:buNone/>
            </a:pPr>
            <a:endParaRPr lang="en-US" dirty="0" smtClean="0"/>
          </a:p>
          <a:p>
            <a:pPr marL="0" indent="0">
              <a:buNone/>
            </a:pPr>
            <a:endParaRPr lang="en-US" dirty="0" smtClean="0"/>
          </a:p>
          <a:p>
            <a:r>
              <a:rPr lang="en-US" dirty="0" smtClean="0"/>
              <a:t>Using CNN deep learning model is expected to outperform the decision tree model since the spatial information is considered</a:t>
            </a:r>
            <a:endParaRPr lang="en-US" dirty="0"/>
          </a:p>
        </p:txBody>
      </p:sp>
      <p:grpSp>
        <p:nvGrpSpPr>
          <p:cNvPr id="4" name="Group 3"/>
          <p:cNvGrpSpPr/>
          <p:nvPr/>
        </p:nvGrpSpPr>
        <p:grpSpPr>
          <a:xfrm>
            <a:off x="0" y="6116313"/>
            <a:ext cx="12060909" cy="695034"/>
            <a:chOff x="-1" y="-1"/>
            <a:chExt cx="12060909" cy="695034"/>
          </a:xfrm>
        </p:grpSpPr>
        <p:sp>
          <p:nvSpPr>
            <p:cNvPr id="5" name="Right Triangle 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8" name="Right Triangle 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0624F003-6530-40A1-81C6-6B7EB69767D5}" type="slidenum">
              <a:rPr lang="en-US" smtClean="0"/>
              <a:t>16</a:t>
            </a:fld>
            <a:endParaRPr lang="en-US"/>
          </a:p>
        </p:txBody>
      </p:sp>
    </p:spTree>
    <p:extLst>
      <p:ext uri="{BB962C8B-B14F-4D97-AF65-F5344CB8AC3E}">
        <p14:creationId xmlns:p14="http://schemas.microsoft.com/office/powerpoint/2010/main" val="28862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Boryan</a:t>
            </a:r>
            <a:r>
              <a:rPr lang="en-US" dirty="0"/>
              <a:t>, C., Yang, Z., Mueller, R., &amp; Craig, M. (2011). Monitoring US agriculture: the US department of agriculture, national agricultural statistics service, cropland data layer program. </a:t>
            </a:r>
            <a:r>
              <a:rPr lang="en-US" i="1" dirty="0" err="1"/>
              <a:t>Geocarto</a:t>
            </a:r>
            <a:r>
              <a:rPr lang="en-US" i="1" dirty="0"/>
              <a:t> International</a:t>
            </a:r>
            <a:r>
              <a:rPr lang="en-US" dirty="0"/>
              <a:t>, </a:t>
            </a:r>
            <a:r>
              <a:rPr lang="en-US" i="1" dirty="0"/>
              <a:t>26</a:t>
            </a:r>
            <a:r>
              <a:rPr lang="en-US" dirty="0"/>
              <a:t>(5), 341-358</a:t>
            </a:r>
            <a:r>
              <a:rPr lang="en-US" dirty="0" smtClean="0"/>
              <a:t>.</a:t>
            </a:r>
          </a:p>
          <a:p>
            <a:r>
              <a:rPr lang="en-US" dirty="0" err="1" smtClean="0"/>
              <a:t>Gondara</a:t>
            </a:r>
            <a:r>
              <a:rPr lang="en-US" dirty="0"/>
              <a:t>, </a:t>
            </a:r>
            <a:r>
              <a:rPr lang="en-US" dirty="0" err="1"/>
              <a:t>Lovedeep</a:t>
            </a:r>
            <a:r>
              <a:rPr lang="en-US" dirty="0"/>
              <a:t> &amp; Wang, </a:t>
            </a:r>
            <a:r>
              <a:rPr lang="en-US" dirty="0" err="1"/>
              <a:t>Ke</a:t>
            </a:r>
            <a:r>
              <a:rPr lang="en-US" dirty="0"/>
              <a:t>. (2018). MIDA: Multiple Imputation using </a:t>
            </a:r>
            <a:r>
              <a:rPr lang="en-US" dirty="0" err="1"/>
              <a:t>Denoising</a:t>
            </a:r>
            <a:r>
              <a:rPr lang="en-US" dirty="0"/>
              <a:t> </a:t>
            </a:r>
            <a:r>
              <a:rPr lang="en-US" dirty="0" err="1"/>
              <a:t>Autoencoders</a:t>
            </a:r>
            <a:r>
              <a:rPr lang="en-US" dirty="0"/>
              <a:t>. arXiv:1705.02737.</a:t>
            </a:r>
          </a:p>
          <a:p>
            <a:r>
              <a:rPr lang="en-US" dirty="0" err="1"/>
              <a:t>Duan</a:t>
            </a:r>
            <a:r>
              <a:rPr lang="en-US" dirty="0"/>
              <a:t>, Y., </a:t>
            </a:r>
            <a:r>
              <a:rPr lang="en-US" dirty="0" err="1"/>
              <a:t>Lv</a:t>
            </a:r>
            <a:r>
              <a:rPr lang="en-US" dirty="0"/>
              <a:t>, Y., Liu, Y. L., &amp; Wang, F. Y. (2016). An efficient realization of deep learning for traffic data imputation. Transportation research part C: emerging technologies, 72, 168-181.</a:t>
            </a:r>
          </a:p>
          <a:p>
            <a:r>
              <a:rPr lang="en-US" dirty="0" err="1"/>
              <a:t>Nihan</a:t>
            </a:r>
            <a:r>
              <a:rPr lang="en-US" dirty="0"/>
              <a:t>, N.L., 1997. Aid to determining freeway metering rates and detecting loop errors. J. Transp. Eng. 123, 454–458</a:t>
            </a:r>
          </a:p>
          <a:p>
            <a:r>
              <a:rPr lang="en-US" dirty="0"/>
              <a:t>Ni, D., Leonard, J.D., </a:t>
            </a:r>
            <a:r>
              <a:rPr lang="en-US" dirty="0" err="1"/>
              <a:t>Guin</a:t>
            </a:r>
            <a:r>
              <a:rPr lang="en-US" dirty="0"/>
              <a:t>, A., Feng, C., 2005. Multiple imputation scheme for overcoming the missing values and variability issues in ITS data. J. Transp. Eng. 131, 931–938</a:t>
            </a:r>
            <a:r>
              <a:rPr lang="en-US" dirty="0" smtClean="0"/>
              <a:t>.</a:t>
            </a:r>
          </a:p>
          <a:p>
            <a:r>
              <a:rPr lang="en-US" dirty="0" err="1"/>
              <a:t>Simonyan</a:t>
            </a:r>
            <a:r>
              <a:rPr lang="en-US" dirty="0"/>
              <a:t>, K., &amp; Zisserman, A. (2014). Very deep convolutional networks for large-scale image recognition. </a:t>
            </a:r>
            <a:r>
              <a:rPr lang="en-US" i="1" dirty="0" err="1"/>
              <a:t>arXiv</a:t>
            </a:r>
            <a:r>
              <a:rPr lang="en-US" i="1" dirty="0"/>
              <a:t> preprint arXiv:1409.1556</a:t>
            </a:r>
            <a:r>
              <a:rPr lang="en-US" dirty="0" smtClean="0"/>
              <a:t>.</a:t>
            </a:r>
          </a:p>
          <a:p>
            <a:endParaRPr lang="en-US" dirty="0"/>
          </a:p>
          <a:p>
            <a:endParaRPr lang="en-US" dirty="0"/>
          </a:p>
        </p:txBody>
      </p:sp>
      <p:grpSp>
        <p:nvGrpSpPr>
          <p:cNvPr id="4" name="Group 3"/>
          <p:cNvGrpSpPr/>
          <p:nvPr/>
        </p:nvGrpSpPr>
        <p:grpSpPr>
          <a:xfrm>
            <a:off x="0" y="6116313"/>
            <a:ext cx="12060909" cy="695034"/>
            <a:chOff x="-1" y="-1"/>
            <a:chExt cx="12060909" cy="695034"/>
          </a:xfrm>
        </p:grpSpPr>
        <p:sp>
          <p:nvSpPr>
            <p:cNvPr id="5" name="Right Triangle 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8" name="Right Triangle 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0624F003-6530-40A1-81C6-6B7EB69767D5}" type="slidenum">
              <a:rPr lang="en-US" smtClean="0"/>
              <a:t>17</a:t>
            </a:fld>
            <a:endParaRPr lang="en-US"/>
          </a:p>
        </p:txBody>
      </p:sp>
    </p:spTree>
    <p:extLst>
      <p:ext uri="{BB962C8B-B14F-4D97-AF65-F5344CB8AC3E}">
        <p14:creationId xmlns:p14="http://schemas.microsoft.com/office/powerpoint/2010/main" val="2081678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lnSpc>
                <a:spcPct val="200000"/>
              </a:lnSpc>
              <a:buNone/>
            </a:pPr>
            <a:r>
              <a:rPr lang="en-US" sz="8800" dirty="0" smtClean="0">
                <a:solidFill>
                  <a:srgbClr val="FF0000"/>
                </a:solidFill>
              </a:rPr>
              <a:t>Any Questions?</a:t>
            </a:r>
            <a:endParaRPr lang="en-US" sz="8800" dirty="0">
              <a:solidFill>
                <a:srgbClr val="FF0000"/>
              </a:solidFill>
            </a:endParaRPr>
          </a:p>
        </p:txBody>
      </p:sp>
      <p:grpSp>
        <p:nvGrpSpPr>
          <p:cNvPr id="4" name="Group 3"/>
          <p:cNvGrpSpPr/>
          <p:nvPr/>
        </p:nvGrpSpPr>
        <p:grpSpPr>
          <a:xfrm>
            <a:off x="0" y="6116313"/>
            <a:ext cx="12060909" cy="695034"/>
            <a:chOff x="-1" y="-1"/>
            <a:chExt cx="12060909" cy="695034"/>
          </a:xfrm>
        </p:grpSpPr>
        <p:sp>
          <p:nvSpPr>
            <p:cNvPr id="5" name="Right Triangle 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8" name="Right Triangle 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0624F003-6530-40A1-81C6-6B7EB69767D5}" type="slidenum">
              <a:rPr lang="en-US" smtClean="0"/>
              <a:t>18</a:t>
            </a:fld>
            <a:endParaRPr lang="en-US"/>
          </a:p>
        </p:txBody>
      </p:sp>
    </p:spTree>
    <p:extLst>
      <p:ext uri="{BB962C8B-B14F-4D97-AF65-F5344CB8AC3E}">
        <p14:creationId xmlns:p14="http://schemas.microsoft.com/office/powerpoint/2010/main" val="94262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Disclaimer</a:t>
            </a:r>
          </a:p>
        </p:txBody>
      </p:sp>
      <p:sp>
        <p:nvSpPr>
          <p:cNvPr id="3" name="Content Placeholder 2"/>
          <p:cNvSpPr>
            <a:spLocks noGrp="1"/>
          </p:cNvSpPr>
          <p:nvPr>
            <p:ph idx="1"/>
          </p:nvPr>
        </p:nvSpPr>
        <p:spPr/>
        <p:txBody>
          <a:bodyPr>
            <a:normAutofit/>
          </a:bodyPr>
          <a:lstStyle/>
          <a:p>
            <a:pPr marL="0" indent="0">
              <a:buNone/>
            </a:pPr>
            <a:r>
              <a:rPr lang="en-US" dirty="0"/>
              <a:t>The findings and conclusions in this presentation are those of the authors and should not be construed to represent any official USDA, </a:t>
            </a:r>
            <a:r>
              <a:rPr lang="en-US" dirty="0" smtClean="0"/>
              <a:t>or </a:t>
            </a:r>
            <a:r>
              <a:rPr lang="en-US" dirty="0"/>
              <a:t>U.S. Government determination or policy</a:t>
            </a:r>
          </a:p>
          <a:p>
            <a:pPr marL="0" indent="0">
              <a:buNone/>
            </a:pPr>
            <a:endParaRPr lang="en-US" dirty="0"/>
          </a:p>
          <a:p>
            <a:pPr marL="0" indent="0">
              <a:buNone/>
            </a:pPr>
            <a:r>
              <a:rPr lang="en-US" dirty="0"/>
              <a:t>This research was supported in part by the intramural research program of the U.S. Department of Agriculture, National </a:t>
            </a:r>
            <a:r>
              <a:rPr lang="en-US" dirty="0" smtClean="0"/>
              <a:t>Agricultural </a:t>
            </a:r>
            <a:r>
              <a:rPr lang="en-US" dirty="0"/>
              <a:t>Statistics Service</a:t>
            </a:r>
          </a:p>
          <a:p>
            <a:pPr marL="0" indent="0">
              <a:buNone/>
            </a:pPr>
            <a:endParaRPr lang="en-US" dirty="0"/>
          </a:p>
        </p:txBody>
      </p:sp>
    </p:spTree>
    <p:extLst>
      <p:ext uri="{BB962C8B-B14F-4D97-AF65-F5344CB8AC3E}">
        <p14:creationId xmlns:p14="http://schemas.microsoft.com/office/powerpoint/2010/main" val="596202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Work responsibility at USDA- National Agricultural Statistics Service (NASS)</a:t>
            </a:r>
            <a:endParaRPr lang="en-US" dirty="0"/>
          </a:p>
        </p:txBody>
      </p:sp>
      <p:sp>
        <p:nvSpPr>
          <p:cNvPr id="3" name="Content Placeholder 2"/>
          <p:cNvSpPr>
            <a:spLocks noGrp="1"/>
          </p:cNvSpPr>
          <p:nvPr>
            <p:ph idx="1"/>
          </p:nvPr>
        </p:nvSpPr>
        <p:spPr/>
        <p:txBody>
          <a:bodyPr/>
          <a:lstStyle/>
          <a:p>
            <a:pPr marL="0" indent="0">
              <a:buNone/>
            </a:pPr>
            <a:r>
              <a:rPr lang="en-US" dirty="0"/>
              <a:t>Research </a:t>
            </a:r>
            <a:r>
              <a:rPr lang="en-US" dirty="0" smtClean="0"/>
              <a:t>Statistician </a:t>
            </a:r>
            <a:r>
              <a:rPr lang="en-US" dirty="0"/>
              <a:t>at </a:t>
            </a:r>
            <a:r>
              <a:rPr lang="en-US" dirty="0" smtClean="0"/>
              <a:t>NASS (Contractor)</a:t>
            </a:r>
          </a:p>
          <a:p>
            <a:pPr marL="0" indent="0">
              <a:buNone/>
            </a:pPr>
            <a:r>
              <a:rPr lang="en-US" dirty="0" smtClean="0"/>
              <a:t>Research Associate at </a:t>
            </a:r>
            <a:r>
              <a:rPr lang="en-US" dirty="0"/>
              <a:t>National Institute of Statistical Sciences </a:t>
            </a:r>
            <a:r>
              <a:rPr lang="en-US" dirty="0" smtClean="0"/>
              <a:t>(NISS)</a:t>
            </a:r>
          </a:p>
          <a:p>
            <a:pPr marL="0" lvl="0" indent="0">
              <a:buNone/>
            </a:pPr>
            <a:r>
              <a:rPr lang="en-US" dirty="0" smtClean="0"/>
              <a:t>Responsibility:</a:t>
            </a:r>
          </a:p>
          <a:p>
            <a:pPr lvl="1"/>
            <a:r>
              <a:rPr lang="en-US" dirty="0" smtClean="0"/>
              <a:t>Conducting </a:t>
            </a:r>
            <a:r>
              <a:rPr lang="en-US" dirty="0"/>
              <a:t>statistical analysis of different problems </a:t>
            </a:r>
          </a:p>
          <a:p>
            <a:pPr lvl="1"/>
            <a:r>
              <a:rPr lang="en-US" dirty="0"/>
              <a:t>Preparing </a:t>
            </a:r>
            <a:r>
              <a:rPr lang="en-US" dirty="0" smtClean="0"/>
              <a:t>R, SAS</a:t>
            </a:r>
            <a:r>
              <a:rPr lang="en-US" smtClean="0"/>
              <a:t>, Python </a:t>
            </a:r>
            <a:r>
              <a:rPr lang="en-US" dirty="0"/>
              <a:t>code for different projects </a:t>
            </a:r>
          </a:p>
          <a:p>
            <a:pPr lvl="1"/>
            <a:r>
              <a:rPr lang="en-US" dirty="0"/>
              <a:t>Publishing </a:t>
            </a:r>
            <a:r>
              <a:rPr lang="en-US" dirty="0" smtClean="0"/>
              <a:t>papers </a:t>
            </a:r>
            <a:r>
              <a:rPr lang="en-US" dirty="0"/>
              <a:t>and presenting at different conferences </a:t>
            </a:r>
          </a:p>
          <a:p>
            <a:pPr lvl="1"/>
            <a:r>
              <a:rPr lang="en-US" dirty="0"/>
              <a:t>Providing statistical and professional research support</a:t>
            </a:r>
          </a:p>
          <a:p>
            <a:r>
              <a:rPr lang="en-US" dirty="0" smtClean="0"/>
              <a:t>Programming skills:</a:t>
            </a:r>
          </a:p>
          <a:p>
            <a:pPr lvl="1"/>
            <a:r>
              <a:rPr lang="en-US" dirty="0" smtClean="0"/>
              <a:t>Python, SAS, R, </a:t>
            </a:r>
            <a:r>
              <a:rPr lang="en-US" dirty="0" err="1" smtClean="0"/>
              <a:t>tensorflow</a:t>
            </a:r>
            <a:r>
              <a:rPr lang="en-US" dirty="0" smtClean="0"/>
              <a:t>, </a:t>
            </a:r>
            <a:r>
              <a:rPr lang="en-US" dirty="0" err="1" smtClean="0"/>
              <a:t>keras</a:t>
            </a:r>
            <a:r>
              <a:rPr lang="en-US" dirty="0" smtClean="0"/>
              <a:t>, spark</a:t>
            </a:r>
            <a:endParaRPr lang="en-US" dirty="0"/>
          </a:p>
        </p:txBody>
      </p:sp>
      <p:grpSp>
        <p:nvGrpSpPr>
          <p:cNvPr id="4" name="Group 3"/>
          <p:cNvGrpSpPr/>
          <p:nvPr/>
        </p:nvGrpSpPr>
        <p:grpSpPr>
          <a:xfrm>
            <a:off x="0" y="6116313"/>
            <a:ext cx="12060909" cy="695034"/>
            <a:chOff x="-1" y="-1"/>
            <a:chExt cx="12060909" cy="695034"/>
          </a:xfrm>
        </p:grpSpPr>
        <p:sp>
          <p:nvSpPr>
            <p:cNvPr id="5" name="Right Triangle 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8" name="Right Triangle 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0624F003-6530-40A1-81C6-6B7EB69767D5}" type="slidenum">
              <a:rPr lang="en-US" smtClean="0"/>
              <a:t>3</a:t>
            </a:fld>
            <a:endParaRPr lang="en-US"/>
          </a:p>
        </p:txBody>
      </p:sp>
    </p:spTree>
    <p:extLst>
      <p:ext uri="{BB962C8B-B14F-4D97-AF65-F5344CB8AC3E}">
        <p14:creationId xmlns:p14="http://schemas.microsoft.com/office/powerpoint/2010/main" val="363819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Introducing neural network, auto-encoder model, convolutional neural network model</a:t>
            </a:r>
          </a:p>
          <a:p>
            <a:endParaRPr lang="en-US" dirty="0" smtClean="0"/>
          </a:p>
          <a:p>
            <a:r>
              <a:rPr lang="en-US" dirty="0" smtClean="0"/>
              <a:t>Discussing two projects using deep learning models:</a:t>
            </a:r>
          </a:p>
          <a:p>
            <a:pPr lvl="1"/>
            <a:r>
              <a:rPr lang="en-US" dirty="0" smtClean="0"/>
              <a:t>Ongoing project: </a:t>
            </a:r>
            <a:r>
              <a:rPr lang="en-US" dirty="0"/>
              <a:t>Deep </a:t>
            </a:r>
            <a:r>
              <a:rPr lang="en-US" dirty="0" smtClean="0"/>
              <a:t>learning </a:t>
            </a:r>
            <a:r>
              <a:rPr lang="en-US" dirty="0"/>
              <a:t>for </a:t>
            </a:r>
            <a:r>
              <a:rPr lang="en-US" dirty="0" smtClean="0"/>
              <a:t>data imputation using 2012 Census of Agriculture data</a:t>
            </a:r>
          </a:p>
          <a:p>
            <a:pPr lvl="1"/>
            <a:r>
              <a:rPr lang="en-US" dirty="0" smtClean="0"/>
              <a:t>Future plan: Using a deep learning model for crop prediction with Crop Data Layer (CDL)</a:t>
            </a:r>
          </a:p>
        </p:txBody>
      </p:sp>
      <p:grpSp>
        <p:nvGrpSpPr>
          <p:cNvPr id="4" name="Group 3"/>
          <p:cNvGrpSpPr/>
          <p:nvPr/>
        </p:nvGrpSpPr>
        <p:grpSpPr>
          <a:xfrm>
            <a:off x="0" y="6116313"/>
            <a:ext cx="12060909" cy="695034"/>
            <a:chOff x="-1" y="-1"/>
            <a:chExt cx="12060909" cy="695034"/>
          </a:xfrm>
        </p:grpSpPr>
        <p:sp>
          <p:nvSpPr>
            <p:cNvPr id="5" name="Right Triangle 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8" name="Right Triangle 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0624F003-6530-40A1-81C6-6B7EB69767D5}" type="slidenum">
              <a:rPr lang="en-US" smtClean="0"/>
              <a:t>4</a:t>
            </a:fld>
            <a:endParaRPr lang="en-US"/>
          </a:p>
        </p:txBody>
      </p:sp>
    </p:spTree>
    <p:extLst>
      <p:ext uri="{BB962C8B-B14F-4D97-AF65-F5344CB8AC3E}">
        <p14:creationId xmlns:p14="http://schemas.microsoft.com/office/powerpoint/2010/main" val="241113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A</a:t>
            </a:r>
            <a:r>
              <a:rPr lang="en-US" dirty="0" smtClean="0"/>
              <a:t>rtificial Neural Network</a:t>
            </a:r>
            <a:endParaRPr lang="en-US" dirty="0"/>
          </a:p>
        </p:txBody>
      </p:sp>
      <p:sp>
        <p:nvSpPr>
          <p:cNvPr id="3" name="Content Placeholder 2"/>
          <p:cNvSpPr>
            <a:spLocks noGrp="1"/>
          </p:cNvSpPr>
          <p:nvPr>
            <p:ph idx="1"/>
          </p:nvPr>
        </p:nvSpPr>
        <p:spPr/>
        <p:txBody>
          <a:bodyPr/>
          <a:lstStyle/>
          <a:p>
            <a:r>
              <a:rPr lang="en-US" dirty="0"/>
              <a:t>A simple ANN consists of 3 components, i.e. input layer, hidden layer, and output layer</a:t>
            </a:r>
          </a:p>
        </p:txBody>
      </p:sp>
      <p:pic>
        <p:nvPicPr>
          <p:cNvPr id="4" name="image6.png" descr="C:\Users\frank\AppData\Roaming\Tencent\Users\2719563617\QQ\WinTemp\RichOle\UNS}])_23~%LK6}{W)XDIH6.png"/>
          <p:cNvPicPr/>
          <p:nvPr/>
        </p:nvPicPr>
        <p:blipFill>
          <a:blip r:embed="rId3"/>
          <a:srcRect/>
          <a:stretch>
            <a:fillRect/>
          </a:stretch>
        </p:blipFill>
        <p:spPr>
          <a:xfrm>
            <a:off x="2610877" y="2612390"/>
            <a:ext cx="6378575" cy="3699510"/>
          </a:xfrm>
          <a:prstGeom prst="rect">
            <a:avLst/>
          </a:prstGeom>
          <a:ln/>
        </p:spPr>
      </p:pic>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Slide Number Placeholder 9"/>
          <p:cNvSpPr>
            <a:spLocks noGrp="1"/>
          </p:cNvSpPr>
          <p:nvPr>
            <p:ph type="sldNum" sz="quarter" idx="12"/>
          </p:nvPr>
        </p:nvSpPr>
        <p:spPr/>
        <p:txBody>
          <a:bodyPr/>
          <a:lstStyle/>
          <a:p>
            <a:fld id="{0624F003-6530-40A1-81C6-6B7EB69767D5}" type="slidenum">
              <a:rPr lang="en-US" smtClean="0"/>
              <a:t>5</a:t>
            </a:fld>
            <a:endParaRPr lang="en-US"/>
          </a:p>
        </p:txBody>
      </p:sp>
    </p:spTree>
    <p:extLst>
      <p:ext uri="{BB962C8B-B14F-4D97-AF65-F5344CB8AC3E}">
        <p14:creationId xmlns:p14="http://schemas.microsoft.com/office/powerpoint/2010/main" val="206024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A</a:t>
            </a:r>
            <a:r>
              <a:rPr lang="en-US" dirty="0" smtClean="0"/>
              <a:t>rtificial Neural Network -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h𝑖𝑑𝑑𝑒𝑛</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𝜎</m:t>
                      </m:r>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𝐼𝑛𝑝𝑢𝑡</m:t>
                              </m:r>
                            </m:e>
                            <m:sub>
                              <m:r>
                                <a:rPr lang="en-US" i="1">
                                  <a:latin typeface="Cambria Math" panose="02040503050406030204" pitchFamily="18" charset="0"/>
                                </a:rPr>
                                <m:t>𝑗</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dirty="0" smtClean="0"/>
              </a:p>
              <a:p>
                <a:pPr marL="0" indent="0">
                  <a:buNone/>
                </a:pPr>
                <a14:m>
                  <m:oMath xmlns:m="http://schemas.openxmlformats.org/officeDocument/2006/math">
                    <m:r>
                      <a:rPr lang="en-US" i="1">
                        <a:latin typeface="Cambria Math" panose="02040503050406030204" pitchFamily="18" charset="0"/>
                      </a:rPr>
                      <m:t>𝑖</m:t>
                    </m:r>
                  </m:oMath>
                </a14:m>
                <a:r>
                  <a:rPr lang="en-US" dirty="0"/>
                  <a:t> represents the </a:t>
                </a:r>
                <a14:m>
                  <m:oMath xmlns:m="http://schemas.openxmlformats.org/officeDocument/2006/math">
                    <m:r>
                      <a:rPr lang="en-US" i="1">
                        <a:latin typeface="Cambria Math" panose="02040503050406030204" pitchFamily="18" charset="0"/>
                      </a:rPr>
                      <m:t>𝑖</m:t>
                    </m:r>
                  </m:oMath>
                </a14:m>
                <a:r>
                  <a:rPr lang="en-US" dirty="0"/>
                  <a:t>-</a:t>
                </a:r>
                <a:r>
                  <a:rPr lang="en-US" dirty="0" err="1"/>
                  <a:t>th</a:t>
                </a:r>
                <a:r>
                  <a:rPr lang="en-US" dirty="0"/>
                  <a:t> hidden </a:t>
                </a:r>
                <a:r>
                  <a:rPr lang="en-US" dirty="0" smtClean="0"/>
                  <a:t>neuron, </a:t>
                </a:r>
                <a:r>
                  <a:rPr lang="en-US" i="1" dirty="0"/>
                  <a:t>j</a:t>
                </a:r>
                <a:r>
                  <a:rPr lang="en-US" dirty="0"/>
                  <a:t> represents </a:t>
                </a:r>
                <a:r>
                  <a:rPr lang="en-US" i="1" dirty="0"/>
                  <a:t>j</a:t>
                </a:r>
                <a:r>
                  <a:rPr lang="en-US" dirty="0"/>
                  <a:t>-</a:t>
                </a:r>
                <a:r>
                  <a:rPr lang="en-US" dirty="0" err="1"/>
                  <a:t>th</a:t>
                </a:r>
                <a:r>
                  <a:rPr lang="en-US" dirty="0"/>
                  <a:t> </a:t>
                </a:r>
                <a:r>
                  <a:rPr lang="en-US" dirty="0" smtClean="0"/>
                  <a:t>input,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dirty="0"/>
                  <a:t> represents weight in </a:t>
                </a:r>
                <a:r>
                  <a:rPr lang="en-US" i="1" dirty="0" err="1"/>
                  <a:t>i</a:t>
                </a:r>
                <a:r>
                  <a:rPr lang="en-US" dirty="0" err="1"/>
                  <a:t>-th</a:t>
                </a:r>
                <a:r>
                  <a:rPr lang="en-US" dirty="0"/>
                  <a:t> </a:t>
                </a:r>
                <a:r>
                  <a:rPr lang="en-US" dirty="0" smtClean="0"/>
                  <a:t>neuron,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a14:m>
                <a:r>
                  <a:rPr lang="en-US" dirty="0"/>
                  <a:t> represents bias in </a:t>
                </a:r>
                <a:r>
                  <a:rPr lang="en-US" i="1" dirty="0" err="1"/>
                  <a:t>i</a:t>
                </a:r>
                <a:r>
                  <a:rPr lang="en-US" dirty="0" err="1"/>
                  <a:t>-th</a:t>
                </a:r>
                <a:r>
                  <a:rPr lang="en-US" dirty="0"/>
                  <a:t> neuron,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𝐼𝑛𝑝𝑢𝑡</m:t>
                        </m:r>
                      </m:e>
                      <m:sub>
                        <m:r>
                          <a:rPr lang="en-US" i="1">
                            <a:latin typeface="Cambria Math" panose="02040503050406030204" pitchFamily="18" charset="0"/>
                          </a:rPr>
                          <m:t>𝑗</m:t>
                        </m:r>
                      </m:sub>
                    </m:sSub>
                  </m:oMath>
                </a14:m>
                <a:r>
                  <a:rPr lang="en-US" dirty="0"/>
                  <a:t> represents the </a:t>
                </a:r>
                <a14:m>
                  <m:oMath xmlns:m="http://schemas.openxmlformats.org/officeDocument/2006/math">
                    <m:r>
                      <a:rPr lang="en-US" i="1">
                        <a:latin typeface="Cambria Math" panose="02040503050406030204" pitchFamily="18" charset="0"/>
                      </a:rPr>
                      <m:t>𝑗</m:t>
                    </m:r>
                  </m:oMath>
                </a14:m>
                <a:r>
                  <a:rPr lang="en-US" dirty="0"/>
                  <a:t>-</a:t>
                </a:r>
                <a:r>
                  <a:rPr lang="en-US" dirty="0" err="1"/>
                  <a:t>th</a:t>
                </a:r>
                <a:r>
                  <a:rPr lang="en-US" dirty="0"/>
                  <a:t> component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𝑜𝑢𝑡𝑝𝑢𝑡</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𝑠𝑜𝑓𝑡𝑚𝑎𝑥</m:t>
                      </m:r>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h𝑖𝑑𝑑𝑒𝑛</m:t>
                              </m:r>
                            </m:e>
                            <m:sub>
                              <m:r>
                                <a:rPr lang="en-US" i="1">
                                  <a:latin typeface="Cambria Math" panose="02040503050406030204" pitchFamily="18" charset="0"/>
                                </a:rPr>
                                <m:t>𝑗</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dirty="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a14:m>
                <a:r>
                  <a:rPr lang="en-US" dirty="0" smtClean="0"/>
                  <a:t> </a:t>
                </a:r>
                <a:r>
                  <a:rPr lang="en-US" dirty="0"/>
                  <a:t>are randomly initialized </a:t>
                </a:r>
                <a:r>
                  <a:rPr lang="en-US" dirty="0" smtClean="0"/>
                  <a:t>and updated through backpropagation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b="-1541"/>
                </a:stretch>
              </a:blipFill>
            </p:spPr>
            <p:txBody>
              <a:bodyPr/>
              <a:lstStyle/>
              <a:p>
                <a:r>
                  <a:rPr lang="en-US">
                    <a:noFill/>
                  </a:rPr>
                  <a:t> </a:t>
                </a:r>
              </a:p>
            </p:txBody>
          </p:sp>
        </mc:Fallback>
      </mc:AlternateContent>
      <p:grpSp>
        <p:nvGrpSpPr>
          <p:cNvPr id="4" name="Group 3"/>
          <p:cNvGrpSpPr/>
          <p:nvPr/>
        </p:nvGrpSpPr>
        <p:grpSpPr>
          <a:xfrm>
            <a:off x="0" y="6116313"/>
            <a:ext cx="12060909" cy="695034"/>
            <a:chOff x="-1" y="-1"/>
            <a:chExt cx="12060909" cy="695034"/>
          </a:xfrm>
        </p:grpSpPr>
        <p:sp>
          <p:nvSpPr>
            <p:cNvPr id="5" name="Right Triangle 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8" name="Right Triangle 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0624F003-6530-40A1-81C6-6B7EB69767D5}" type="slidenum">
              <a:rPr lang="en-US" smtClean="0"/>
              <a:t>6</a:t>
            </a:fld>
            <a:endParaRPr lang="en-US"/>
          </a:p>
        </p:txBody>
      </p:sp>
    </p:spTree>
    <p:extLst>
      <p:ext uri="{BB962C8B-B14F-4D97-AF65-F5344CB8AC3E}">
        <p14:creationId xmlns:p14="http://schemas.microsoft.com/office/powerpoint/2010/main" val="310149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err="1" smtClean="0"/>
              <a:t>Autoencoder</a:t>
            </a:r>
            <a:endParaRPr lang="en-US" dirty="0"/>
          </a:p>
        </p:txBody>
      </p:sp>
      <p:sp>
        <p:nvSpPr>
          <p:cNvPr id="4" name="Rectangle 3"/>
          <p:cNvSpPr/>
          <p:nvPr/>
        </p:nvSpPr>
        <p:spPr>
          <a:xfrm>
            <a:off x="1045029" y="2030681"/>
            <a:ext cx="855023" cy="3800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a:t>
            </a:r>
            <a:endParaRPr lang="en-US" dirty="0">
              <a:solidFill>
                <a:schemeClr val="tx1"/>
              </a:solidFill>
            </a:endParaRPr>
          </a:p>
        </p:txBody>
      </p:sp>
      <p:sp>
        <p:nvSpPr>
          <p:cNvPr id="5" name="Right Arrow 4"/>
          <p:cNvSpPr/>
          <p:nvPr/>
        </p:nvSpPr>
        <p:spPr>
          <a:xfrm>
            <a:off x="1900052" y="3764478"/>
            <a:ext cx="950026" cy="36813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2850078" y="2481944"/>
            <a:ext cx="855023" cy="277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Hidden layer</a:t>
            </a:r>
            <a:endParaRPr lang="en-US" dirty="0">
              <a:solidFill>
                <a:schemeClr val="tx1"/>
              </a:solidFill>
            </a:endParaRPr>
          </a:p>
        </p:txBody>
      </p:sp>
      <p:sp>
        <p:nvSpPr>
          <p:cNvPr id="7" name="Rectangle 6"/>
          <p:cNvSpPr/>
          <p:nvPr/>
        </p:nvSpPr>
        <p:spPr>
          <a:xfrm>
            <a:off x="4570513" y="2915393"/>
            <a:ext cx="1392382" cy="19119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Compressed feature</a:t>
            </a:r>
            <a:endParaRPr lang="en-US" dirty="0">
              <a:solidFill>
                <a:schemeClr val="tx1"/>
              </a:solidFill>
            </a:endParaRPr>
          </a:p>
        </p:txBody>
      </p:sp>
      <p:sp>
        <p:nvSpPr>
          <p:cNvPr id="8" name="Rectangle 7"/>
          <p:cNvSpPr/>
          <p:nvPr/>
        </p:nvSpPr>
        <p:spPr>
          <a:xfrm>
            <a:off x="8658589" y="2048490"/>
            <a:ext cx="855023" cy="3800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Output(Input)</a:t>
            </a:r>
            <a:endParaRPr lang="en-US" dirty="0">
              <a:solidFill>
                <a:schemeClr val="tx1"/>
              </a:solidFill>
            </a:endParaRPr>
          </a:p>
        </p:txBody>
      </p:sp>
      <p:sp>
        <p:nvSpPr>
          <p:cNvPr id="9" name="Rectangle 8"/>
          <p:cNvSpPr/>
          <p:nvPr/>
        </p:nvSpPr>
        <p:spPr>
          <a:xfrm>
            <a:off x="6828307" y="2481944"/>
            <a:ext cx="855023" cy="2778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Hidden layer</a:t>
            </a:r>
          </a:p>
        </p:txBody>
      </p:sp>
      <p:sp>
        <p:nvSpPr>
          <p:cNvPr id="10" name="Right Arrow 9"/>
          <p:cNvSpPr/>
          <p:nvPr/>
        </p:nvSpPr>
        <p:spPr>
          <a:xfrm>
            <a:off x="3705100" y="3746664"/>
            <a:ext cx="854033" cy="36813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p:cNvSpPr/>
          <p:nvPr/>
        </p:nvSpPr>
        <p:spPr>
          <a:xfrm>
            <a:off x="2327563" y="5712031"/>
            <a:ext cx="1900052" cy="570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Encoder</a:t>
            </a:r>
            <a:endParaRPr lang="en-US" dirty="0">
              <a:solidFill>
                <a:schemeClr val="tx1"/>
              </a:solidFill>
            </a:endParaRPr>
          </a:p>
        </p:txBody>
      </p:sp>
      <p:sp>
        <p:nvSpPr>
          <p:cNvPr id="14" name="Rectangle 13"/>
          <p:cNvSpPr/>
          <p:nvPr/>
        </p:nvSpPr>
        <p:spPr>
          <a:xfrm>
            <a:off x="6389915" y="5712031"/>
            <a:ext cx="1900052" cy="570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Decoder</a:t>
            </a:r>
            <a:endParaRPr lang="en-US" dirty="0">
              <a:solidFill>
                <a:schemeClr val="tx1"/>
              </a:solidFill>
            </a:endParaRPr>
          </a:p>
        </p:txBody>
      </p:sp>
      <p:grpSp>
        <p:nvGrpSpPr>
          <p:cNvPr id="15" name="Group 14"/>
          <p:cNvGrpSpPr/>
          <p:nvPr/>
        </p:nvGrpSpPr>
        <p:grpSpPr>
          <a:xfrm>
            <a:off x="0" y="6116313"/>
            <a:ext cx="12060909" cy="695034"/>
            <a:chOff x="-1" y="-1"/>
            <a:chExt cx="12060909" cy="695034"/>
          </a:xfrm>
        </p:grpSpPr>
        <p:sp>
          <p:nvSpPr>
            <p:cNvPr id="16" name="Right Triangle 1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9" name="Right Triangle 1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ight Arrow 19"/>
          <p:cNvSpPr/>
          <p:nvPr/>
        </p:nvSpPr>
        <p:spPr>
          <a:xfrm>
            <a:off x="7682339" y="3764475"/>
            <a:ext cx="950026" cy="36813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Right Arrow 20"/>
          <p:cNvSpPr/>
          <p:nvPr/>
        </p:nvSpPr>
        <p:spPr>
          <a:xfrm>
            <a:off x="5961226" y="3764475"/>
            <a:ext cx="854033" cy="36813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624F003-6530-40A1-81C6-6B7EB69767D5}" type="slidenum">
              <a:rPr lang="en-US" smtClean="0"/>
              <a:t>7</a:t>
            </a:fld>
            <a:endParaRPr lang="en-US"/>
          </a:p>
        </p:txBody>
      </p:sp>
    </p:spTree>
    <p:extLst>
      <p:ext uri="{BB962C8B-B14F-4D97-AF65-F5344CB8AC3E}">
        <p14:creationId xmlns:p14="http://schemas.microsoft.com/office/powerpoint/2010/main" val="132533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C</a:t>
            </a:r>
            <a:r>
              <a:rPr lang="en-US" dirty="0" smtClean="0"/>
              <a:t>onvolutional Neural Network</a:t>
            </a:r>
            <a:endParaRPr lang="en-US" dirty="0"/>
          </a:p>
        </p:txBody>
      </p:sp>
      <p:sp>
        <p:nvSpPr>
          <p:cNvPr id="3" name="Content Placeholder 2"/>
          <p:cNvSpPr>
            <a:spLocks noGrp="1"/>
          </p:cNvSpPr>
          <p:nvPr>
            <p:ph idx="1"/>
          </p:nvPr>
        </p:nvSpPr>
        <p:spPr/>
        <p:txBody>
          <a:bodyPr/>
          <a:lstStyle/>
          <a:p>
            <a:r>
              <a:rPr lang="en-US" dirty="0"/>
              <a:t>CNN </a:t>
            </a:r>
            <a:r>
              <a:rPr lang="en-US" dirty="0" smtClean="0"/>
              <a:t>usually consists </a:t>
            </a:r>
            <a:r>
              <a:rPr lang="en-US" dirty="0"/>
              <a:t>of multiple core layers followed by a flatten layer, and ends up with several fully connected layers followed by a </a:t>
            </a:r>
            <a:r>
              <a:rPr lang="en-US" dirty="0" err="1"/>
              <a:t>softmax</a:t>
            </a:r>
            <a:r>
              <a:rPr lang="en-US" dirty="0"/>
              <a:t> function to perform classification</a:t>
            </a:r>
            <a:r>
              <a:rPr lang="en-US" dirty="0" smtClean="0"/>
              <a:t>.</a:t>
            </a:r>
          </a:p>
          <a:p>
            <a:pPr lvl="1"/>
            <a:r>
              <a:rPr lang="en-US" dirty="0"/>
              <a:t>Most core layers have at least two </a:t>
            </a:r>
            <a:r>
              <a:rPr lang="en-US" dirty="0" smtClean="0"/>
              <a:t>components - convolutional </a:t>
            </a:r>
            <a:r>
              <a:rPr lang="en-US" dirty="0"/>
              <a:t>layer, and pooling layer</a:t>
            </a:r>
          </a:p>
        </p:txBody>
      </p:sp>
      <p:pic>
        <p:nvPicPr>
          <p:cNvPr id="5" name="image14.png" descr="C:\Users\frank\AppData\Roaming\Tencent\Users\2719563617\QQ\WinTemp\RichOle\8CWC]USS0KE{CALO`KVPMHQ.png"/>
          <p:cNvPicPr/>
          <p:nvPr/>
        </p:nvPicPr>
        <p:blipFill>
          <a:blip r:embed="rId3"/>
          <a:srcRect/>
          <a:stretch>
            <a:fillRect/>
          </a:stretch>
        </p:blipFill>
        <p:spPr>
          <a:xfrm>
            <a:off x="811306" y="3706368"/>
            <a:ext cx="9811870" cy="2344808"/>
          </a:xfrm>
          <a:prstGeom prst="rect">
            <a:avLst/>
          </a:prstGeom>
          <a:ln/>
        </p:spPr>
      </p:pic>
      <p:grpSp>
        <p:nvGrpSpPr>
          <p:cNvPr id="6" name="Group 5"/>
          <p:cNvGrpSpPr/>
          <p:nvPr/>
        </p:nvGrpSpPr>
        <p:grpSpPr>
          <a:xfrm>
            <a:off x="0" y="6116313"/>
            <a:ext cx="12060909" cy="695034"/>
            <a:chOff x="-1" y="-1"/>
            <a:chExt cx="12060909" cy="695034"/>
          </a:xfrm>
        </p:grpSpPr>
        <p:sp>
          <p:nvSpPr>
            <p:cNvPr id="7" name="Right Triangle 6"/>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0" name="Right Triangle 9"/>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p:txBody>
          <a:bodyPr/>
          <a:lstStyle/>
          <a:p>
            <a:fld id="{0624F003-6530-40A1-81C6-6B7EB69767D5}" type="slidenum">
              <a:rPr lang="en-US" smtClean="0"/>
              <a:t>8</a:t>
            </a:fld>
            <a:endParaRPr lang="en-US"/>
          </a:p>
        </p:txBody>
      </p:sp>
    </p:spTree>
    <p:extLst>
      <p:ext uri="{BB962C8B-B14F-4D97-AF65-F5344CB8AC3E}">
        <p14:creationId xmlns:p14="http://schemas.microsoft.com/office/powerpoint/2010/main" val="253983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dirty="0"/>
              <a:t>Convolutional neural </a:t>
            </a:r>
            <a:r>
              <a:rPr lang="en-US" dirty="0" smtClean="0"/>
              <a:t>network - </a:t>
            </a:r>
            <a:r>
              <a:rPr lang="en-US" dirty="0"/>
              <a:t>Convolutional </a:t>
            </a:r>
            <a:r>
              <a:rPr lang="en-US" dirty="0" smtClean="0"/>
              <a:t>layer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sz="3000" dirty="0"/>
                  <a:t>Convolutional </a:t>
                </a:r>
                <a:r>
                  <a:rPr lang="en-US" sz="3000" dirty="0" smtClean="0"/>
                  <a:t>layer</a:t>
                </a:r>
              </a:p>
              <a:p>
                <a:pPr lvl="1"/>
                <a:r>
                  <a:rPr lang="en-US" sz="2600" dirty="0" smtClean="0"/>
                  <a:t>Image</a:t>
                </a:r>
                <a:r>
                  <a:rPr lang="en-US" dirty="0" smtClean="0"/>
                  <a:t>:</a:t>
                </a:r>
              </a:p>
              <a:p>
                <a:pPr lvl="2"/>
                <a:r>
                  <a:rPr lang="en-US" sz="2400" dirty="0" smtClean="0"/>
                  <a:t>Local </a:t>
                </a:r>
                <a:r>
                  <a:rPr lang="en-US" sz="2400" dirty="0"/>
                  <a:t>connective </a:t>
                </a:r>
                <a:r>
                  <a:rPr lang="en-US" sz="2400" dirty="0" smtClean="0"/>
                  <a:t>:</a:t>
                </a:r>
                <a:r>
                  <a:rPr lang="en-US" sz="2400" dirty="0"/>
                  <a:t> </a:t>
                </a:r>
                <a:r>
                  <a:rPr lang="en-US" sz="2400" dirty="0" smtClean="0"/>
                  <a:t>Closely </a:t>
                </a:r>
                <a:r>
                  <a:rPr lang="en-US" sz="2400" dirty="0"/>
                  <a:t>located pixels are related to each </a:t>
                </a:r>
                <a:r>
                  <a:rPr lang="en-US" sz="2400" dirty="0" smtClean="0"/>
                  <a:t>other </a:t>
                </a:r>
                <a:r>
                  <a:rPr lang="en-US" sz="2400" dirty="0"/>
                  <a:t>and pixels further away are less </a:t>
                </a:r>
                <a:r>
                  <a:rPr lang="en-US" sz="2400" dirty="0" smtClean="0"/>
                  <a:t>co-relevant </a:t>
                </a:r>
              </a:p>
              <a:p>
                <a:pPr lvl="2"/>
                <a:r>
                  <a:rPr lang="en-US" sz="2400" dirty="0" smtClean="0"/>
                  <a:t>Weight sharing: An </a:t>
                </a:r>
                <a:r>
                  <a:rPr lang="en-US" sz="2400" dirty="0"/>
                  <a:t>image should have the same pattern, or the same statistical properties, regardless of the </a:t>
                </a:r>
                <a:r>
                  <a:rPr lang="en-US" sz="2400" dirty="0" smtClean="0"/>
                  <a:t>location</a:t>
                </a:r>
              </a:p>
              <a:p>
                <a:pPr lvl="1"/>
                <a:r>
                  <a:rPr lang="en-US" sz="2600" dirty="0" smtClean="0"/>
                  <a:t>Several filters (</a:t>
                </a:r>
                <a:r>
                  <a:rPr lang="en-US" sz="2600" dirty="0"/>
                  <a:t>a </a:t>
                </a:r>
                <a:r>
                  <a:rPr lang="en-US" sz="2600" i="1" dirty="0"/>
                  <a:t>p</a:t>
                </a:r>
                <a14:m>
                  <m:oMath xmlns:m="http://schemas.openxmlformats.org/officeDocument/2006/math">
                    <m:r>
                      <a:rPr lang="en-US" sz="2600" i="1">
                        <a:latin typeface="Cambria Math" panose="02040503050406030204" pitchFamily="18" charset="0"/>
                      </a:rPr>
                      <m:t>×</m:t>
                    </m:r>
                  </m:oMath>
                </a14:m>
                <a:r>
                  <a:rPr lang="en-US" sz="2600" i="1" dirty="0"/>
                  <a:t>q</a:t>
                </a:r>
                <a:r>
                  <a:rPr lang="en-US" sz="2600" dirty="0"/>
                  <a:t> size rectangle</a:t>
                </a:r>
                <a:r>
                  <a:rPr lang="en-US" sz="2600" dirty="0" smtClean="0"/>
                  <a:t>) are convolved through the entire image to extract information</a:t>
                </a:r>
              </a:p>
              <a:p>
                <a:pPr lvl="1"/>
                <a:r>
                  <a:rPr lang="en-US" sz="2600" dirty="0"/>
                  <a:t>In the end of convolution layer, there will be an activation function adding non-linearity to the neural </a:t>
                </a:r>
                <a:r>
                  <a:rPr lang="en-US" sz="2600" dirty="0" smtClean="0"/>
                  <a:t>network</a:t>
                </a:r>
              </a:p>
              <a:p>
                <a:pPr lvl="2"/>
                <a:r>
                  <a:rPr lang="en-US" sz="2400" dirty="0"/>
                  <a:t>The commonly used activation function </a:t>
                </a:r>
                <a:r>
                  <a:rPr lang="en-US" sz="2400" dirty="0" smtClean="0"/>
                  <a:t>is </a:t>
                </a:r>
                <a:r>
                  <a:rPr lang="en-US" sz="2400" dirty="0"/>
                  <a:t>rectified linear unit (</a:t>
                </a:r>
                <a:r>
                  <a:rPr lang="en-US" sz="2400" dirty="0" err="1"/>
                  <a:t>ReLU</a:t>
                </a:r>
                <a:r>
                  <a:rPr lang="en-US" sz="2400" dirty="0"/>
                  <a:t>), i.e. max(0,</a:t>
                </a:r>
                <a:r>
                  <a:rPr lang="en-US" sz="2400" i="1" dirty="0"/>
                  <a:t>x</a:t>
                </a:r>
                <a:r>
                  <a:rPr lang="en-US" sz="2400" dirty="0" smtClean="0"/>
                  <a:t>) </a:t>
                </a:r>
              </a:p>
              <a:p>
                <a:pPr lvl="2"/>
                <a:r>
                  <a:rPr lang="en-US" sz="2400" dirty="0" smtClean="0"/>
                  <a:t>Other activation function are: sigmoid, leaky </a:t>
                </a:r>
                <a:r>
                  <a:rPr lang="en-US" sz="2400" dirty="0" err="1" smtClean="0"/>
                  <a:t>ReLU</a:t>
                </a:r>
                <a:r>
                  <a:rPr lang="en-US" sz="2400" dirty="0" smtClean="0"/>
                  <a:t>, </a:t>
                </a:r>
                <a:r>
                  <a:rPr lang="en-US" sz="2400" dirty="0" err="1" smtClean="0"/>
                  <a:t>etc</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3081"/>
                </a:stretch>
              </a:blipFill>
            </p:spPr>
            <p:txBody>
              <a:bodyPr/>
              <a:lstStyle/>
              <a:p>
                <a:r>
                  <a:rPr lang="en-US">
                    <a:noFill/>
                  </a:rPr>
                  <a:t> </a:t>
                </a:r>
              </a:p>
            </p:txBody>
          </p:sp>
        </mc:Fallback>
      </mc:AlternateContent>
      <p:grpSp>
        <p:nvGrpSpPr>
          <p:cNvPr id="4" name="Group 3"/>
          <p:cNvGrpSpPr/>
          <p:nvPr/>
        </p:nvGrpSpPr>
        <p:grpSpPr>
          <a:xfrm>
            <a:off x="0" y="6116313"/>
            <a:ext cx="12060909" cy="695034"/>
            <a:chOff x="-1" y="-1"/>
            <a:chExt cx="12060909" cy="695034"/>
          </a:xfrm>
        </p:grpSpPr>
        <p:sp>
          <p:nvSpPr>
            <p:cNvPr id="5" name="Right Triangle 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8" name="Right Triangle 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3833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2262</TotalTime>
  <Words>2619</Words>
  <Application>Microsoft Office PowerPoint</Application>
  <PresentationFormat>Widescreen</PresentationFormat>
  <Paragraphs>174</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Solving Big Data Problem Using  Deep Learning Models</vt:lpstr>
      <vt:lpstr>Disclaimer</vt:lpstr>
      <vt:lpstr>Work responsibility at USDA- National Agricultural Statistics Service (NASS)</vt:lpstr>
      <vt:lpstr>Introduction</vt:lpstr>
      <vt:lpstr>Artificial Neural Network</vt:lpstr>
      <vt:lpstr>Artificial Neural Network - continued</vt:lpstr>
      <vt:lpstr>Autoencoder</vt:lpstr>
      <vt:lpstr>Convolutional Neural Network</vt:lpstr>
      <vt:lpstr>Convolutional neural network - Convolutional layer</vt:lpstr>
      <vt:lpstr>Convolutional Neural Network - continued</vt:lpstr>
      <vt:lpstr>Convolutional neural network - continue</vt:lpstr>
      <vt:lpstr>2012 Census of Agriculture</vt:lpstr>
      <vt:lpstr>Deep Learning for Data Imputation using 2012 Census of Agriculture data</vt:lpstr>
      <vt:lpstr>Autoencoder in data imputation</vt:lpstr>
      <vt:lpstr>Using Deep Learning Model for Crop Prediction in Cropland Data Layer (CDL)</vt:lpstr>
      <vt:lpstr>Expected results</vt:lpstr>
      <vt:lpstr>Reference</vt:lpstr>
      <vt:lpstr>PowerPoint Presentation</vt:lpstr>
    </vt:vector>
  </TitlesOfParts>
  <Company>NASS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dc:title>
  <dc:creator>Wei, Yijun - NASS</dc:creator>
  <cp:lastModifiedBy>Wei, Yijun - NASS</cp:lastModifiedBy>
  <cp:revision>69</cp:revision>
  <cp:lastPrinted>2018-06-18T13:48:24Z</cp:lastPrinted>
  <dcterms:created xsi:type="dcterms:W3CDTF">2018-06-14T15:50:34Z</dcterms:created>
  <dcterms:modified xsi:type="dcterms:W3CDTF">2019-08-19T14:07:07Z</dcterms:modified>
</cp:coreProperties>
</file>