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3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валев" initials="АК" lastIdx="1" clrIdx="0">
    <p:extLst>
      <p:ext uri="{19B8F6BF-5375-455C-9EA6-DF929625EA0E}">
        <p15:presenceInfo xmlns:p15="http://schemas.microsoft.com/office/powerpoint/2012/main" userId="88eb41793331e8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[Книга1]Лист2!Сводная таблица1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Динамика количества клиентов, просрочивших платеж</a:t>
            </a:r>
            <a:r>
              <a:rPr lang="ru-RU" sz="2000" baseline="0" dirty="0"/>
              <a:t> *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32396928155933"/>
          <c:y val="0.12190769230769231"/>
          <c:w val="0.88455393432810714"/>
          <c:h val="0.7011389460932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Лист2!$B$3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Лист2!$A$4:$A$16</c:f>
              <c:multiLvlStrCache>
                <c:ptCount val="9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</c:lvl>
                <c:lvl>
                  <c:pt idx="0">
                    <c:v>Кв-л1</c:v>
                  </c:pt>
                  <c:pt idx="3">
                    <c:v>Кв-л2</c:v>
                  </c:pt>
                  <c:pt idx="6">
                    <c:v>Кв-л3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Лист2!$B$4:$B$16</c:f>
              <c:numCache>
                <c:formatCode>0.0%</c:formatCode>
                <c:ptCount val="9"/>
                <c:pt idx="0">
                  <c:v>0.17399999999999999</c:v>
                </c:pt>
                <c:pt idx="1">
                  <c:v>0.16700000000000001</c:v>
                </c:pt>
                <c:pt idx="2">
                  <c:v>0.161</c:v>
                </c:pt>
                <c:pt idx="3">
                  <c:v>0.155</c:v>
                </c:pt>
                <c:pt idx="4">
                  <c:v>0.159</c:v>
                </c:pt>
                <c:pt idx="5">
                  <c:v>0.16400000000000001</c:v>
                </c:pt>
                <c:pt idx="6">
                  <c:v>0.20799999999999999</c:v>
                </c:pt>
                <c:pt idx="7">
                  <c:v>0.20699999999999999</c:v>
                </c:pt>
                <c:pt idx="8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C07-8936-60EADEB0E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701615"/>
        <c:axId val="606897583"/>
      </c:barChart>
      <c:catAx>
        <c:axId val="51670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897583"/>
        <c:crosses val="autoZero"/>
        <c:auto val="1"/>
        <c:lblAlgn val="ctr"/>
        <c:lblOffset val="100"/>
        <c:noMultiLvlLbl val="0"/>
      </c:catAx>
      <c:valAx>
        <c:axId val="606897583"/>
        <c:scaling>
          <c:orientation val="minMax"/>
          <c:max val="0.25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Процент клиентов</a:t>
                </a:r>
              </a:p>
            </c:rich>
          </c:tx>
          <c:layout>
            <c:manualLayout>
              <c:xMode val="edge"/>
              <c:yMode val="edge"/>
              <c:x val="1.7973577224060858E-2"/>
              <c:y val="0.29696935190793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0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9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448711"/>
          </a:xfrm>
        </p:spPr>
        <p:txBody>
          <a:bodyPr anchor="t">
            <a:normAutofit fontScale="90000"/>
          </a:bodyPr>
          <a:lstStyle/>
          <a:p>
            <a:r>
              <a:rPr lang="ru-RU" sz="4400" b="1" cap="none" dirty="0"/>
              <a:t>Вывод менеджера</a:t>
            </a:r>
            <a:r>
              <a:rPr lang="ru-RU" sz="4400" b="1" dirty="0"/>
              <a:t>: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Метрика «% клиентов, которые провалились в просрочку в течение первых 3 месяцев после выдачи кредита» на новых поколениях (июль, август и сентябрь 2021 года) выше на 5 процентных пунктов, чем на старых поколениях (апрель, май, июнь 2021 года)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50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052282" cy="4448711"/>
          </a:xfrm>
        </p:spPr>
        <p:txBody>
          <a:bodyPr anchor="t">
            <a:normAutofit fontScale="90000"/>
          </a:bodyPr>
          <a:lstStyle/>
          <a:p>
            <a:r>
              <a:rPr lang="ru-RU" sz="4900" b="1" cap="none" dirty="0"/>
              <a:t>Гипотеза 3. Как проверим?</a:t>
            </a:r>
            <a:br>
              <a:rPr lang="ru-RU" sz="4900" dirty="0"/>
            </a:br>
            <a:br>
              <a:rPr lang="ru-RU" sz="4000" dirty="0"/>
            </a:br>
            <a:r>
              <a:rPr lang="ru-RU" sz="4000" cap="none" dirty="0"/>
              <a:t>Спрашиваем у дата-инженеров, есть ли у нас данные о времени внесения платежа и времени поступления денежных средств на счет банка. Затем смотрим разницу и анализируем значения на адекватность.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5932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B4C2A-A5DD-4CAF-A2F3-4E45195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2709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613097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1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Проводим </a:t>
            </a:r>
            <a:r>
              <a:rPr lang="en-US" cap="none" dirty="0">
                <a:latin typeface="+mn-lt"/>
              </a:rPr>
              <a:t>A/B</a:t>
            </a:r>
            <a:r>
              <a:rPr lang="ru-RU" cap="none" dirty="0">
                <a:latin typeface="+mn-lt"/>
              </a:rPr>
              <a:t>-тестирование. Одной группе отправляем уведомления незадолго (неделя, день) до наступления дедлайна внесения платежа. Второй группе не отправляем. Сравниваем результаты.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 descr="Колокол">
            <a:extLst>
              <a:ext uri="{FF2B5EF4-FFF2-40B4-BE49-F238E27FC236}">
                <a16:creationId xmlns:a16="http://schemas.microsoft.com/office/drawing/2014/main" id="{DA0E051F-B3AA-4DB9-9E8F-12D621AA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Ссылка на слайд 7">
                <a:extLst>
                  <a:ext uri="{FF2B5EF4-FFF2-40B4-BE49-F238E27FC236}">
                    <a16:creationId xmlns:a16="http://schemas.microsoft.com/office/drawing/2014/main" id="{A89B3A5E-CA86-450C-8C13-61E7B1EB33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2737439"/>
                  </p:ext>
                </p:extLst>
              </p:nvPr>
            </p:nvGraphicFramePr>
            <p:xfrm>
              <a:off x="684212" y="5398253"/>
              <a:ext cx="2129610" cy="1197906"/>
            </p:xfrm>
            <a:graphic>
              <a:graphicData uri="http://schemas.microsoft.com/office/powerpoint/2016/slidezoom">
                <pslz:sldZm>
                  <pslz:sldZmObj sldId="259" cId="2402896442">
                    <pslz:zmPr id="{DCEAE7B8-419A-4386-B8C8-A5CEB1ECA9A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29610" cy="11979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Ссылка на слайд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9B3A5E-CA86-450C-8C13-61E7B1EB33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212" y="5398253"/>
                <a:ext cx="2129610" cy="11979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5856270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1. Валидация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Сравниваем результаты двух групп. Если процент просрочивших платеж одинаковый, то гипотеза не подтвердилась. Если эффект есть, то оставляем напоминания для всех клиентов.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 descr="Колокол">
            <a:extLst>
              <a:ext uri="{FF2B5EF4-FFF2-40B4-BE49-F238E27FC236}">
                <a16:creationId xmlns:a16="http://schemas.microsoft.com/office/drawing/2014/main" id="{DA0E051F-B3AA-4DB9-9E8F-12D621AA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5856270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2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Проводим </a:t>
            </a:r>
            <a:r>
              <a:rPr lang="en-US" cap="none" dirty="0">
                <a:latin typeface="+mn-lt"/>
              </a:rPr>
              <a:t>A/B</a:t>
            </a:r>
            <a:r>
              <a:rPr lang="ru-RU" cap="none" dirty="0">
                <a:latin typeface="+mn-lt"/>
              </a:rPr>
              <a:t>-тестирование. Одной группе увеличиваем срок внесения платежа (например, с 1 месяца до 50 дней). Второй группе не изменяем сроки и не двигаем дедлайн. Сравниваем результаты.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 descr="Пляжный зонт">
            <a:extLst>
              <a:ext uri="{FF2B5EF4-FFF2-40B4-BE49-F238E27FC236}">
                <a16:creationId xmlns:a16="http://schemas.microsoft.com/office/drawing/2014/main" id="{FBA27695-8C96-4742-BBF9-CA81C681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D7800EAF-E7F5-4FDB-B8A5-88E7475244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566804"/>
                  </p:ext>
                </p:extLst>
              </p:nvPr>
            </p:nvGraphicFramePr>
            <p:xfrm>
              <a:off x="684212" y="5405541"/>
              <a:ext cx="2131200" cy="1198800"/>
            </p:xfrm>
            <a:graphic>
              <a:graphicData uri="http://schemas.microsoft.com/office/powerpoint/2016/slidezoom">
                <pslz:sldZm>
                  <pslz:sldZmObj sldId="261" cId="1206634998">
                    <pslz:zmPr id="{43844F49-6A00-4B98-8DA9-58C599313C1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1200" cy="11988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800EAF-E7F5-4FDB-B8A5-88E7475244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212" y="5405541"/>
                <a:ext cx="2131200" cy="11988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58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5856270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2. Валидация</a:t>
            </a:r>
            <a:br>
              <a:rPr lang="ru-RU" dirty="0"/>
            </a:br>
            <a:br>
              <a:rPr lang="ru-RU" dirty="0"/>
            </a:br>
            <a:r>
              <a:rPr lang="ru-RU" cap="none" dirty="0"/>
              <a:t>Сравниваем результаты двух групп. </a:t>
            </a:r>
            <a:r>
              <a:rPr lang="ru-RU" cap="none" dirty="0">
                <a:latin typeface="+mn-lt"/>
              </a:rPr>
              <a:t>Если клиенты из первой группы успевают внести платеж в расширенный срок, то на летний период для всех клиентов увеличиваем срок внесения платежа до 50 дней. Внимательно следим за просрочками осенью (с октября).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 descr="Пляжный зонт">
            <a:extLst>
              <a:ext uri="{FF2B5EF4-FFF2-40B4-BE49-F238E27FC236}">
                <a16:creationId xmlns:a16="http://schemas.microsoft.com/office/drawing/2014/main" id="{FBA27695-8C96-4742-BBF9-CA81C681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5856270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3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Передаем информацию разработчикам, которые ищут и устраняют причины возникших задержек между внесением и поступлением средств.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 descr="Часы">
            <a:extLst>
              <a:ext uri="{FF2B5EF4-FFF2-40B4-BE49-F238E27FC236}">
                <a16:creationId xmlns:a16="http://schemas.microsoft.com/office/drawing/2014/main" id="{62D98A88-65D1-43DF-8993-1BAAD1E4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6219A1EF-A149-4674-BD6D-906C6AFC5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6438980"/>
                  </p:ext>
                </p:extLst>
              </p:nvPr>
            </p:nvGraphicFramePr>
            <p:xfrm>
              <a:off x="684212" y="5399068"/>
              <a:ext cx="2131200" cy="1198800"/>
            </p:xfrm>
            <a:graphic>
              <a:graphicData uri="http://schemas.microsoft.com/office/powerpoint/2016/slidezoom">
                <pslz:sldZm>
                  <pslz:sldZmObj sldId="263" cId="2746809477">
                    <pslz:zmPr id="{175C55EE-35C7-4C3F-8256-95EF8ED41FE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1200" cy="11988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219A1EF-A149-4674-BD6D-906C6AFC5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212" y="5399068"/>
                <a:ext cx="2131200" cy="11988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88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9928992" cy="5856270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3. Валидация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На реальных данных отслеживаем время между внесением платежа со стороны клиента и поступлением средств. Если время сократилось, то гипотеза подтверждена. В противном случае генерируем и проверяем новые гипотезы.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 descr="Часы">
            <a:extLst>
              <a:ext uri="{FF2B5EF4-FFF2-40B4-BE49-F238E27FC236}">
                <a16:creationId xmlns:a16="http://schemas.microsoft.com/office/drawing/2014/main" id="{62D98A88-65D1-43DF-8993-1BAAD1E4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5275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356243"/>
          </a:xfrm>
        </p:spPr>
        <p:txBody>
          <a:bodyPr anchor="t">
            <a:normAutofit fontScale="90000"/>
          </a:bodyPr>
          <a:lstStyle/>
          <a:p>
            <a:r>
              <a:rPr lang="ru-RU" sz="4400" b="1" cap="none" dirty="0"/>
              <a:t>Задание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Предложить:</a:t>
            </a:r>
            <a:br>
              <a:rPr lang="ru-RU" cap="none" dirty="0">
                <a:latin typeface="+mn-lt"/>
              </a:rPr>
            </a:br>
            <a:br>
              <a:rPr lang="ru-RU" cap="none" dirty="0">
                <a:latin typeface="+mn-lt"/>
              </a:rPr>
            </a:br>
            <a:r>
              <a:rPr lang="ru-RU" cap="none" dirty="0">
                <a:latin typeface="+mn-lt"/>
              </a:rPr>
              <a:t>1. Три гипотезы, почему так могло получиться</a:t>
            </a:r>
            <a:br>
              <a:rPr lang="ru-RU" cap="none" dirty="0">
                <a:latin typeface="+mn-lt"/>
              </a:rPr>
            </a:br>
            <a:r>
              <a:rPr lang="ru-RU" cap="none" dirty="0">
                <a:latin typeface="+mn-lt"/>
              </a:rPr>
              <a:t>2. </a:t>
            </a:r>
            <a:r>
              <a:rPr lang="ru-RU" cap="none" dirty="0"/>
              <a:t>Методы проверки этих гипотез.</a:t>
            </a:r>
            <a:br>
              <a:rPr lang="ru-RU" cap="none" dirty="0"/>
            </a:br>
            <a:r>
              <a:rPr lang="ru-RU" cap="none" dirty="0"/>
              <a:t>3. Гипотезы о методах исправления ситуации.</a:t>
            </a:r>
            <a:br>
              <a:rPr lang="ru-RU" cap="none" dirty="0"/>
            </a:br>
            <a:r>
              <a:rPr lang="ru-RU" cap="none" dirty="0"/>
              <a:t>4. Методы проверки того, что ситуация действительно исправлена.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00" y="4582275"/>
            <a:ext cx="8017999" cy="1150705"/>
          </a:xfrm>
        </p:spPr>
        <p:txBody>
          <a:bodyPr anchor="t">
            <a:normAutofit/>
          </a:bodyPr>
          <a:lstStyle/>
          <a:p>
            <a:pPr algn="ctr"/>
            <a:r>
              <a:rPr lang="ru-RU" sz="1600" cap="none" dirty="0">
                <a:latin typeface="+mn-lt"/>
              </a:rPr>
              <a:t>Метрика «% клиентов, которые провалились в просрочку в течение первых 3 месяцев после выдачи кредита» на новых поколениях (июль, август и сентябрь 2021 года) выше на 5 процентных пунктов, чем на старых поколениях (апрель, май, июнь 2021 года)</a:t>
            </a:r>
            <a:endParaRPr lang="ru-RU" sz="1600" dirty="0">
              <a:latin typeface="+mn-lt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21FA027-A2A1-4211-8AEE-C9303E91D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158595"/>
              </p:ext>
            </p:extLst>
          </p:nvPr>
        </p:nvGraphicFramePr>
        <p:xfrm>
          <a:off x="1078787" y="286464"/>
          <a:ext cx="9892299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CCC650-F1A5-4911-AC21-39A49B561BA4}"/>
              </a:ext>
            </a:extLst>
          </p:cNvPr>
          <p:cNvSpPr txBox="1">
            <a:spLocks/>
          </p:cNvSpPr>
          <p:nvPr/>
        </p:nvSpPr>
        <p:spPr>
          <a:xfrm>
            <a:off x="1078787" y="6282647"/>
            <a:ext cx="8017999" cy="11507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400" cap="none" dirty="0">
                <a:latin typeface="+mn-lt"/>
              </a:rPr>
              <a:t>* Гипотетический график для наглядного отображения сложившейся ситуации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04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B4C2A-A5DD-4CAF-A2F3-4E45195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причин</a:t>
            </a:r>
          </a:p>
        </p:txBody>
      </p:sp>
    </p:spTree>
    <p:extLst>
      <p:ext uri="{BB962C8B-B14F-4D97-AF65-F5344CB8AC3E}">
        <p14:creationId xmlns:p14="http://schemas.microsoft.com/office/powerpoint/2010/main" val="36017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448711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1</a:t>
            </a:r>
            <a:br>
              <a:rPr lang="ru-RU" dirty="0"/>
            </a:br>
            <a:br>
              <a:rPr lang="ru-RU" dirty="0"/>
            </a:br>
            <a:r>
              <a:rPr lang="ru-RU" cap="none" dirty="0">
                <a:latin typeface="+mn-lt"/>
              </a:rPr>
              <a:t>Проблема с отправкой напоминаний о внесении платежей по кредиту (несвоевременная отправка или отсутствие напоминаний вообще).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 descr="Колокол">
            <a:extLst>
              <a:ext uri="{FF2B5EF4-FFF2-40B4-BE49-F238E27FC236}">
                <a16:creationId xmlns:a16="http://schemas.microsoft.com/office/drawing/2014/main" id="{DA0E051F-B3AA-4DB9-9E8F-12D621AA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4556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052282" cy="4448711"/>
          </a:xfrm>
        </p:spPr>
        <p:txBody>
          <a:bodyPr anchor="t">
            <a:normAutofit fontScale="90000"/>
          </a:bodyPr>
          <a:lstStyle/>
          <a:p>
            <a:r>
              <a:rPr lang="ru-RU" sz="4900" b="1" cap="none" dirty="0"/>
              <a:t>Гипотеза 1. Как проверим?</a:t>
            </a:r>
            <a:br>
              <a:rPr lang="ru-RU" sz="4900" dirty="0"/>
            </a:br>
            <a:br>
              <a:rPr lang="ru-RU" dirty="0"/>
            </a:br>
            <a:r>
              <a:rPr lang="ru-RU" sz="4000" cap="none" dirty="0"/>
              <a:t>Спрашиваем у разработчиков</a:t>
            </a:r>
            <a:r>
              <a:rPr lang="ru-RU" sz="4000" cap="none" dirty="0">
                <a:latin typeface="+mn-lt"/>
              </a:rPr>
              <a:t>, как должны отправляться уведомления с напоминанием о скором платеже - сколько, как часто и когда. Затем смотрим, как они отправлялись по факту - отправлялись ли, доходили или нет?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0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448711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2</a:t>
            </a:r>
            <a:br>
              <a:rPr lang="ru-RU" dirty="0"/>
            </a:br>
            <a:br>
              <a:rPr lang="ru-RU" dirty="0"/>
            </a:br>
            <a:r>
              <a:rPr lang="ru-RU" cap="none" dirty="0"/>
              <a:t>Лето – время отпусков, поэтому возникает </a:t>
            </a:r>
            <a:r>
              <a:rPr lang="ru-RU" cap="none" dirty="0">
                <a:latin typeface="+mn-lt"/>
              </a:rPr>
              <a:t>временная неплатежеспособность клиентов из-за повышенных трат.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 descr="Пляжный зонт">
            <a:extLst>
              <a:ext uri="{FF2B5EF4-FFF2-40B4-BE49-F238E27FC236}">
                <a16:creationId xmlns:a16="http://schemas.microsoft.com/office/drawing/2014/main" id="{04F96A48-C294-434F-B5D6-9BF5DC02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4556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052282" cy="4448711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2. Как проверим?</a:t>
            </a:r>
            <a:br>
              <a:rPr lang="ru-RU" sz="4900" dirty="0"/>
            </a:br>
            <a:br>
              <a:rPr lang="ru-RU" dirty="0"/>
            </a:br>
            <a:r>
              <a:rPr lang="ru-RU" cap="none" dirty="0"/>
              <a:t>Смотрим на данные за аналогичные периоды прошлых лет и сравниваем с текущей ситуацией.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0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3077-17A7-44E0-8710-2808F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078"/>
            <a:ext cx="10257766" cy="4448711"/>
          </a:xfrm>
        </p:spPr>
        <p:txBody>
          <a:bodyPr anchor="t">
            <a:normAutofit/>
          </a:bodyPr>
          <a:lstStyle/>
          <a:p>
            <a:r>
              <a:rPr lang="ru-RU" sz="4400" b="1" cap="none" dirty="0"/>
              <a:t>Гипотеза 3</a:t>
            </a:r>
            <a:br>
              <a:rPr lang="ru-RU" dirty="0"/>
            </a:br>
            <a:br>
              <a:rPr lang="ru-RU" dirty="0"/>
            </a:br>
            <a:r>
              <a:rPr lang="ru-RU" cap="none" dirty="0"/>
              <a:t>Возникла длительная задержка в поступлении денежных средств на банковский счет после своевременного внесения платежа со стороны клиента.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 descr="Часы">
            <a:extLst>
              <a:ext uri="{FF2B5EF4-FFF2-40B4-BE49-F238E27FC236}">
                <a16:creationId xmlns:a16="http://schemas.microsoft.com/office/drawing/2014/main" id="{4CE34EDF-2155-44F4-8CF3-7EFED3F7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696" y="4556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947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74</Words>
  <Application>Microsoft Office PowerPoint</Application>
  <PresentationFormat>Широкоэкранный</PresentationFormat>
  <Paragraphs>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Сектор</vt:lpstr>
      <vt:lpstr>Вывод менеджера:  Метрика «% клиентов, которые провалились в просрочку в течение первых 3 месяцев после выдачи кредита» на новых поколениях (июль, август и сентябрь 2021 года) выше на 5 процентных пунктов, чем на старых поколениях (апрель, май, июнь 2021 года)</vt:lpstr>
      <vt:lpstr>Задание  Предложить:  1. Три гипотезы, почему так могло получиться 2. Методы проверки этих гипотез. 3. Гипотезы о методах исправления ситуации. 4. Методы проверки того, что ситуация действительно исправлена.</vt:lpstr>
      <vt:lpstr>Метрика «% клиентов, которые провалились в просрочку в течение первых 3 месяцев после выдачи кредита» на новых поколениях (июль, август и сентябрь 2021 года) выше на 5 процентных пунктов, чем на старых поколениях (апрель, май, июнь 2021 года)</vt:lpstr>
      <vt:lpstr>Гипотезы причин</vt:lpstr>
      <vt:lpstr>Гипотеза 1  Проблема с отправкой напоминаний о внесении платежей по кредиту (несвоевременная отправка или отсутствие напоминаний вообще).</vt:lpstr>
      <vt:lpstr>Гипотеза 1. Как проверим?  Спрашиваем у разработчиков, как должны отправляться уведомления с напоминанием о скором платеже - сколько, как часто и когда. Затем смотрим, как они отправлялись по факту - отправлялись ли, доходили или нет?</vt:lpstr>
      <vt:lpstr>Гипотеза 2  Лето – время отпусков, поэтому возникает временная неплатежеспособность клиентов из-за повышенных трат.</vt:lpstr>
      <vt:lpstr>Гипотеза 2. Как проверим?  Смотрим на данные за аналогичные периоды прошлых лет и сравниваем с текущей ситуацией.</vt:lpstr>
      <vt:lpstr>Гипотеза 3  Возникла длительная задержка в поступлении денежных средств на банковский счет после своевременного внесения платежа со стороны клиента.</vt:lpstr>
      <vt:lpstr>Гипотеза 3. Как проверим?  Спрашиваем у дата-инженеров, есть ли у нас данные о времени внесения платежа и времени поступления денежных средств на счет банка. Затем смотрим разницу и анализируем значения на адекватность.</vt:lpstr>
      <vt:lpstr>Гипотезы исправления</vt:lpstr>
      <vt:lpstr>Гипотеза 1  Проводим A/B-тестирование. Одной группе отправляем уведомления незадолго (неделя, день) до наступления дедлайна внесения платежа. Второй группе не отправляем. Сравниваем результаты.</vt:lpstr>
      <vt:lpstr>Гипотеза 1. Валидация  Сравниваем результаты двух групп. Если процент просрочивших платеж одинаковый, то гипотеза не подтвердилась. Если эффект есть, то оставляем напоминания для всех клиентов.</vt:lpstr>
      <vt:lpstr>Гипотеза 2  Проводим A/B-тестирование. Одной группе увеличиваем срок внесения платежа (например, с 1 месяца до 50 дней). Второй группе не изменяем сроки и не двигаем дедлайн. Сравниваем результаты.</vt:lpstr>
      <vt:lpstr>Гипотеза 2. Валидация  Сравниваем результаты двух групп. Если клиенты из первой группы успевают внести платеж в расширенный срок, то на летний период для всех клиентов увеличиваем срок внесения платежа до 50 дней. Внимательно следим за просрочками осенью (с октября).</vt:lpstr>
      <vt:lpstr>Гипотеза 3  Передаем информацию разработчикам, которые ищут и устраняют причины возникших задержек между внесением и поступлением средств.</vt:lpstr>
      <vt:lpstr>Гипотеза 3. Валидация  На реальных данных отслеживаем время между внесением платежа со стороны клиента и поступлением средств. Если время сократилось, то гипотеза подтверждена. В противном случае генерируем и проверяем новые гипотезы.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к уроку №3</dc:title>
  <dc:creator>Антон Ковалев</dc:creator>
  <cp:lastModifiedBy>Антон Ковалев</cp:lastModifiedBy>
  <cp:revision>19</cp:revision>
  <dcterms:created xsi:type="dcterms:W3CDTF">2023-04-12T06:46:38Z</dcterms:created>
  <dcterms:modified xsi:type="dcterms:W3CDTF">2023-06-24T16:29:39Z</dcterms:modified>
</cp:coreProperties>
</file>