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40"/>
  </p:notesMasterIdLst>
  <p:handoutMasterIdLst>
    <p:handoutMasterId r:id="rId41"/>
  </p:handoutMasterIdLst>
  <p:sldIdLst>
    <p:sldId id="256" r:id="rId5"/>
    <p:sldId id="2142533348" r:id="rId6"/>
    <p:sldId id="2142533346" r:id="rId7"/>
    <p:sldId id="2142533350" r:id="rId8"/>
    <p:sldId id="2142533351" r:id="rId9"/>
    <p:sldId id="2142533368" r:id="rId10"/>
    <p:sldId id="2142533352" r:id="rId11"/>
    <p:sldId id="2142533367" r:id="rId12"/>
    <p:sldId id="2142533354" r:id="rId13"/>
    <p:sldId id="2142533349" r:id="rId14"/>
    <p:sldId id="2142533390" r:id="rId15"/>
    <p:sldId id="2142533361" r:id="rId16"/>
    <p:sldId id="2142533370" r:id="rId17"/>
    <p:sldId id="2142533375" r:id="rId18"/>
    <p:sldId id="2142533376" r:id="rId19"/>
    <p:sldId id="2142533377" r:id="rId20"/>
    <p:sldId id="2142533378" r:id="rId21"/>
    <p:sldId id="2142533379" r:id="rId22"/>
    <p:sldId id="2142533380" r:id="rId23"/>
    <p:sldId id="2142533381" r:id="rId24"/>
    <p:sldId id="2142533382" r:id="rId25"/>
    <p:sldId id="2142533383" r:id="rId26"/>
    <p:sldId id="2142533384" r:id="rId27"/>
    <p:sldId id="2142533385" r:id="rId28"/>
    <p:sldId id="2142533386" r:id="rId29"/>
    <p:sldId id="2142533387" r:id="rId30"/>
    <p:sldId id="2142533355" r:id="rId31"/>
    <p:sldId id="2142533356" r:id="rId32"/>
    <p:sldId id="2142533389" r:id="rId33"/>
    <p:sldId id="2142533388" r:id="rId34"/>
    <p:sldId id="2142533364" r:id="rId35"/>
    <p:sldId id="2142533365" r:id="rId36"/>
    <p:sldId id="2142533357" r:id="rId37"/>
    <p:sldId id="2142533358" r:id="rId38"/>
    <p:sldId id="274" r:id="rId39"/>
  </p:sldIdLst>
  <p:sldSz cx="12192000" cy="68580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맑은 고딕"/>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맑은 고딕"/>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맑은 고딕"/>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맑은 고딕"/>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맑은 고딕"/>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맑은 고딕"/>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맑은 고딕"/>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맑은 고딕"/>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맑은 고딕"/>
      </a:defRPr>
    </a:lvl9pPr>
  </p:defaultTextStyle>
  <p:extLst>
    <p:ext uri="{521415D9-36F7-43E2-AB2F-B90AF26B5E84}">
      <p14:sectionLst xmlns:p14="http://schemas.microsoft.com/office/powerpoint/2010/main">
        <p14:section name="기본 구역" id="{9C9F9F8C-48FF-4AAB-8FA6-6FE5F3E6EAB8}">
          <p14:sldIdLst>
            <p14:sldId id="256"/>
            <p14:sldId id="2142533348"/>
            <p14:sldId id="2142533346"/>
            <p14:sldId id="2142533350"/>
            <p14:sldId id="2142533351"/>
            <p14:sldId id="2142533368"/>
            <p14:sldId id="2142533352"/>
            <p14:sldId id="2142533367"/>
            <p14:sldId id="2142533354"/>
            <p14:sldId id="2142533349"/>
            <p14:sldId id="2142533390"/>
            <p14:sldId id="2142533361"/>
            <p14:sldId id="2142533370"/>
            <p14:sldId id="2142533375"/>
            <p14:sldId id="2142533376"/>
            <p14:sldId id="2142533377"/>
            <p14:sldId id="2142533378"/>
            <p14:sldId id="2142533379"/>
            <p14:sldId id="2142533380"/>
            <p14:sldId id="2142533381"/>
            <p14:sldId id="2142533382"/>
            <p14:sldId id="2142533383"/>
            <p14:sldId id="2142533384"/>
            <p14:sldId id="2142533385"/>
            <p14:sldId id="2142533386"/>
            <p14:sldId id="2142533387"/>
            <p14:sldId id="2142533355"/>
            <p14:sldId id="2142533356"/>
            <p14:sldId id="2142533389"/>
            <p14:sldId id="2142533388"/>
            <p14:sldId id="2142533364"/>
            <p14:sldId id="2142533365"/>
            <p14:sldId id="2142533357"/>
            <p14:sldId id="2142533358"/>
            <p14:sldId id="274"/>
          </p14:sldIdLst>
        </p14:section>
      </p14:sectionLst>
    </p:ext>
    <p:ext uri="{EFAFB233-063F-42B5-8137-9DF3F51BA10A}">
      <p15:sldGuideLst xmlns:p15="http://schemas.microsoft.com/office/powerpoint/2012/main">
        <p15:guide id="1" orient="horz" pos="4042" userDrawn="1">
          <p15:clr>
            <a:srgbClr val="A4A3A4"/>
          </p15:clr>
        </p15:guide>
        <p15:guide id="3" orient="horz" pos="981" userDrawn="1">
          <p15:clr>
            <a:srgbClr val="A4A3A4"/>
          </p15:clr>
        </p15:guide>
        <p15:guide id="5" pos="211" userDrawn="1">
          <p15:clr>
            <a:srgbClr val="A4A3A4"/>
          </p15:clr>
        </p15:guide>
        <p15:guide id="7" orient="horz" pos="436" userDrawn="1">
          <p15:clr>
            <a:srgbClr val="A4A3A4"/>
          </p15:clr>
        </p15:guide>
        <p15:guide id="9" pos="3613" userDrawn="1">
          <p15:clr>
            <a:srgbClr val="A4A3A4"/>
          </p15:clr>
        </p15:guide>
        <p15:guide id="11" pos="5632" userDrawn="1">
          <p15:clr>
            <a:srgbClr val="A4A3A4"/>
          </p15:clr>
        </p15:guide>
        <p15:guide id="12" pos="7491" userDrawn="1">
          <p15:clr>
            <a:srgbClr val="A4A3A4"/>
          </p15:clr>
        </p15:guide>
        <p15:guide id="14" pos="5382" userDrawn="1">
          <p15:clr>
            <a:srgbClr val="A4A3A4"/>
          </p15:clr>
        </p15:guide>
        <p15:guide id="15" pos="4044" userDrawn="1">
          <p15:clr>
            <a:srgbClr val="A4A3A4"/>
          </p15:clr>
        </p15:guide>
        <p15:guide id="16"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203864"/>
    <a:srgbClr val="2F5597"/>
    <a:srgbClr val="2B6759"/>
    <a:srgbClr val="C4E5E6"/>
    <a:srgbClr val="F6F6F6"/>
    <a:srgbClr val="DAE3F3"/>
    <a:srgbClr val="EDEDED"/>
    <a:srgbClr val="9A9A9A"/>
    <a:srgbClr val="D7F3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429" autoAdjust="0"/>
  </p:normalViewPr>
  <p:slideViewPr>
    <p:cSldViewPr snapToGrid="0">
      <p:cViewPr varScale="1">
        <p:scale>
          <a:sx n="101" d="100"/>
          <a:sy n="101" d="100"/>
        </p:scale>
        <p:origin x="138" y="342"/>
      </p:cViewPr>
      <p:guideLst>
        <p:guide orient="horz" pos="4042"/>
        <p:guide orient="horz" pos="981"/>
        <p:guide pos="211"/>
        <p:guide orient="horz" pos="436"/>
        <p:guide pos="3613"/>
        <p:guide pos="5632"/>
        <p:guide pos="7491"/>
        <p:guide pos="5382"/>
        <p:guide pos="4044"/>
        <p:guide pos="3840"/>
      </p:guideLst>
    </p:cSldViewPr>
  </p:slideViewPr>
  <p:notesTextViewPr>
    <p:cViewPr>
      <p:scale>
        <a:sx n="1" d="1"/>
        <a:sy n="1" d="1"/>
      </p:scale>
      <p:origin x="0" y="0"/>
    </p:cViewPr>
  </p:notesTextViewPr>
  <p:notesViewPr>
    <p:cSldViewPr snapToGrid="0" showGuides="1">
      <p:cViewPr varScale="1">
        <p:scale>
          <a:sx n="42" d="100"/>
          <a:sy n="42" d="100"/>
        </p:scale>
        <p:origin x="2828"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45BE0138-DB49-4233-86E0-4DA728E00E1B}"/>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6F4AC7D4-B85A-44F2-BC70-6CE0888E8F01}"/>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99804D15-9C6B-481E-9F02-94ED0DC387B7}" type="datetimeFigureOut">
              <a:rPr lang="ko-KR" altLang="en-US" smtClean="0"/>
              <a:t>2022-11-29</a:t>
            </a:fld>
            <a:endParaRPr lang="ko-KR" altLang="en-US"/>
          </a:p>
        </p:txBody>
      </p:sp>
      <p:sp>
        <p:nvSpPr>
          <p:cNvPr id="4" name="바닥글 개체 틀 3">
            <a:extLst>
              <a:ext uri="{FF2B5EF4-FFF2-40B4-BE49-F238E27FC236}">
                <a16:creationId xmlns:a16="http://schemas.microsoft.com/office/drawing/2014/main" id="{9D115491-A1A2-4CCC-96D1-4238FEFDEFAF}"/>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2B84A7A1-E0CB-4DB3-A4D1-7D70C081F6AD}"/>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4E543436-27BF-4B50-81D0-DB10D3F5FFB1}" type="slidenum">
              <a:rPr lang="ko-KR" altLang="en-US" smtClean="0"/>
              <a:t>‹#›</a:t>
            </a:fld>
            <a:endParaRPr lang="ko-KR" altLang="en-US"/>
          </a:p>
        </p:txBody>
      </p:sp>
    </p:spTree>
    <p:extLst>
      <p:ext uri="{BB962C8B-B14F-4D97-AF65-F5344CB8AC3E}">
        <p14:creationId xmlns:p14="http://schemas.microsoft.com/office/powerpoint/2010/main" val="84287447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xfrm>
            <a:off x="90488" y="744538"/>
            <a:ext cx="6616700" cy="3722687"/>
          </a:xfrm>
          <a:prstGeom prst="rect">
            <a:avLst/>
          </a:prstGeom>
        </p:spPr>
        <p:txBody>
          <a:bodyPr/>
          <a:lstStyle/>
          <a:p>
            <a:endParaRPr/>
          </a:p>
        </p:txBody>
      </p:sp>
      <p:sp>
        <p:nvSpPr>
          <p:cNvPr id="77" name="Shape 77"/>
          <p:cNvSpPr>
            <a:spLocks noGrp="1"/>
          </p:cNvSpPr>
          <p:nvPr>
            <p:ph type="body" sz="quarter" idx="1"/>
          </p:nvPr>
        </p:nvSpPr>
        <p:spPr>
          <a:xfrm>
            <a:off x="906357" y="4715153"/>
            <a:ext cx="4984962" cy="4466987"/>
          </a:xfrm>
          <a:prstGeom prst="rect">
            <a:avLst/>
          </a:prstGeom>
        </p:spPr>
        <p:txBody>
          <a:bodyPr/>
          <a:lstStyle/>
          <a:p>
            <a:endParaRPr/>
          </a:p>
        </p:txBody>
      </p:sp>
    </p:spTree>
  </p:cSld>
  <p:clrMap bg1="lt1" tx1="dk1" bg2="lt2" tx2="dk2" accent1="accent1" accent2="accent2" accent3="accent3" accent4="accent4" accent5="accent5" accent6="accent6" hlink="hlink" folHlink="folHlink"/>
  <p:hf sldNum="0" hdr="0" ftr="0" dt="0"/>
  <p:notesStyle>
    <a:lvl1pPr latinLnBrk="0">
      <a:defRPr sz="1200">
        <a:latin typeface="+mj-lt"/>
        <a:ea typeface="+mj-ea"/>
        <a:cs typeface="+mj-cs"/>
        <a:sym typeface="맑은 고딕"/>
      </a:defRPr>
    </a:lvl1pPr>
    <a:lvl2pPr indent="228600" latinLnBrk="0">
      <a:defRPr sz="1200">
        <a:latin typeface="+mj-lt"/>
        <a:ea typeface="+mj-ea"/>
        <a:cs typeface="+mj-cs"/>
        <a:sym typeface="맑은 고딕"/>
      </a:defRPr>
    </a:lvl2pPr>
    <a:lvl3pPr indent="457200" latinLnBrk="0">
      <a:defRPr sz="1200">
        <a:latin typeface="+mj-lt"/>
        <a:ea typeface="+mj-ea"/>
        <a:cs typeface="+mj-cs"/>
        <a:sym typeface="맑은 고딕"/>
      </a:defRPr>
    </a:lvl3pPr>
    <a:lvl4pPr indent="685800" latinLnBrk="0">
      <a:defRPr sz="1200">
        <a:latin typeface="+mj-lt"/>
        <a:ea typeface="+mj-ea"/>
        <a:cs typeface="+mj-cs"/>
        <a:sym typeface="맑은 고딕"/>
      </a:defRPr>
    </a:lvl4pPr>
    <a:lvl5pPr indent="914400" latinLnBrk="0">
      <a:defRPr sz="1200">
        <a:latin typeface="+mj-lt"/>
        <a:ea typeface="+mj-ea"/>
        <a:cs typeface="+mj-cs"/>
        <a:sym typeface="맑은 고딕"/>
      </a:defRPr>
    </a:lvl5pPr>
    <a:lvl6pPr indent="1143000" latinLnBrk="0">
      <a:defRPr sz="1200">
        <a:latin typeface="+mj-lt"/>
        <a:ea typeface="+mj-ea"/>
        <a:cs typeface="+mj-cs"/>
        <a:sym typeface="맑은 고딕"/>
      </a:defRPr>
    </a:lvl6pPr>
    <a:lvl7pPr indent="1371600" latinLnBrk="0">
      <a:defRPr sz="1200">
        <a:latin typeface="+mj-lt"/>
        <a:ea typeface="+mj-ea"/>
        <a:cs typeface="+mj-cs"/>
        <a:sym typeface="맑은 고딕"/>
      </a:defRPr>
    </a:lvl7pPr>
    <a:lvl8pPr indent="1600200" latinLnBrk="0">
      <a:defRPr sz="1200">
        <a:latin typeface="+mj-lt"/>
        <a:ea typeface="+mj-ea"/>
        <a:cs typeface="+mj-cs"/>
        <a:sym typeface="맑은 고딕"/>
      </a:defRPr>
    </a:lvl8pPr>
    <a:lvl9pPr indent="1828800" latinLnBrk="0">
      <a:defRPr sz="1200">
        <a:latin typeface="+mj-lt"/>
        <a:ea typeface="+mj-ea"/>
        <a:cs typeface="+mj-cs"/>
        <a:sym typeface="맑은 고딕"/>
      </a:defRPr>
    </a:lvl9pPr>
  </p:notesStyle>
  <p:extLst>
    <p:ext uri="{620B2872-D7B9-4A21-9093-7833F8D536E1}">
      <p15:sldGuideLst xmlns:p15="http://schemas.microsoft.com/office/powerpoint/2012/main">
        <p15:guide id="1" orient="horz" pos="3126" userDrawn="1">
          <p15:clr>
            <a:srgbClr val="F26B43"/>
          </p15:clr>
        </p15:guide>
        <p15:guide id="2" pos="214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805281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INFC_Title and Text">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40AEB6-D8B5-44EE-A983-81880A5905B8}"/>
              </a:ext>
            </a:extLst>
          </p:cNvPr>
          <p:cNvSpPr>
            <a:spLocks noGrp="1"/>
          </p:cNvSpPr>
          <p:nvPr>
            <p:ph type="title" hasCustomPrompt="1"/>
          </p:nvPr>
        </p:nvSpPr>
        <p:spPr/>
        <p:txBody>
          <a:bodyPr>
            <a:normAutofit/>
          </a:bodyPr>
          <a:lstStyle>
            <a:lvl1pPr>
              <a:defRPr sz="2400">
                <a:latin typeface="나눔스퀘어_ac Bold" panose="020B0600000101010101" pitchFamily="50" charset="-127"/>
                <a:ea typeface="나눔스퀘어_ac Bold" panose="020B0600000101010101" pitchFamily="50" charset="-127"/>
              </a:defRPr>
            </a:lvl1pPr>
          </a:lstStyle>
          <a:p>
            <a:r>
              <a:rPr lang="en-US" altLang="ko-KR"/>
              <a:t>Headline here</a:t>
            </a:r>
            <a:endParaRPr lang="ko-KR" altLang="en-US"/>
          </a:p>
        </p:txBody>
      </p:sp>
      <p:sp>
        <p:nvSpPr>
          <p:cNvPr id="5" name="Subtitle">
            <a:extLst>
              <a:ext uri="{FF2B5EF4-FFF2-40B4-BE49-F238E27FC236}">
                <a16:creationId xmlns:a16="http://schemas.microsoft.com/office/drawing/2014/main" id="{CAE63D81-D01F-4F91-B4E7-7097B0BBCB1E}"/>
              </a:ext>
            </a:extLst>
          </p:cNvPr>
          <p:cNvSpPr>
            <a:spLocks noGrp="1"/>
          </p:cNvSpPr>
          <p:nvPr>
            <p:ph type="subTitle" idx="15" hasCustomPrompt="1"/>
          </p:nvPr>
        </p:nvSpPr>
        <p:spPr>
          <a:xfrm>
            <a:off x="334963" y="775856"/>
            <a:ext cx="11527938" cy="320177"/>
          </a:xfrm>
        </p:spPr>
        <p:txBody>
          <a:bodyPr lIns="0" tIns="0" rIns="0" bIns="0">
            <a:noAutofit/>
          </a:bodyPr>
          <a:lstStyle>
            <a:lvl1pPr marL="0" indent="0" algn="l" latinLnBrk="0">
              <a:lnSpc>
                <a:spcPct val="100000"/>
              </a:lnSpc>
              <a:spcBef>
                <a:spcPts val="0"/>
              </a:spcBef>
              <a:spcAft>
                <a:spcPts val="0"/>
              </a:spcAft>
              <a:buNone/>
              <a:defRPr sz="2000" b="0" baseline="0">
                <a:solidFill>
                  <a:schemeClr val="tx1"/>
                </a:solidFill>
                <a:latin typeface="나눔스퀘어_ac" panose="020B0600000101010101" pitchFamily="50" charset="-127"/>
                <a:ea typeface="나눔스퀘어_ac" panose="020B0600000101010101" pitchFamily="50" charset="-127"/>
              </a:defRPr>
            </a:lvl1pPr>
            <a:lvl2pPr marL="0" indent="0" algn="l">
              <a:lnSpc>
                <a:spcPct val="100000"/>
              </a:lnSpc>
              <a:spcBef>
                <a:spcPts val="0"/>
              </a:spcBef>
              <a:spcAft>
                <a:spcPts val="0"/>
              </a:spcAft>
              <a:buNone/>
              <a:defRPr sz="1800" b="1">
                <a:solidFill>
                  <a:schemeClr val="tx2"/>
                </a:solidFill>
              </a:defRPr>
            </a:lvl2pPr>
            <a:lvl3pPr marL="0" indent="0" algn="l">
              <a:lnSpc>
                <a:spcPct val="100000"/>
              </a:lnSpc>
              <a:spcBef>
                <a:spcPts val="0"/>
              </a:spcBef>
              <a:spcAft>
                <a:spcPts val="0"/>
              </a:spcAft>
              <a:buNone/>
              <a:defRPr sz="1800" b="1">
                <a:solidFill>
                  <a:schemeClr val="tx2"/>
                </a:solidFill>
              </a:defRPr>
            </a:lvl3pPr>
            <a:lvl4pPr marL="0" indent="0" algn="l">
              <a:lnSpc>
                <a:spcPct val="100000"/>
              </a:lnSpc>
              <a:spcBef>
                <a:spcPts val="0"/>
              </a:spcBef>
              <a:spcAft>
                <a:spcPts val="0"/>
              </a:spcAft>
              <a:buNone/>
              <a:defRPr sz="1800" b="1">
                <a:solidFill>
                  <a:schemeClr val="tx2"/>
                </a:solidFill>
              </a:defRPr>
            </a:lvl4pPr>
            <a:lvl5pPr marL="0" indent="0" algn="l">
              <a:lnSpc>
                <a:spcPct val="100000"/>
              </a:lnSpc>
              <a:spcBef>
                <a:spcPts val="0"/>
              </a:spcBef>
              <a:spcAft>
                <a:spcPts val="0"/>
              </a:spcAft>
              <a:buNone/>
              <a:defRPr sz="1800" b="1">
                <a:solidFill>
                  <a:schemeClr val="tx2"/>
                </a:solidFill>
              </a:defRPr>
            </a:lvl5pPr>
            <a:lvl6pPr marL="0" indent="0" algn="l">
              <a:lnSpc>
                <a:spcPct val="100000"/>
              </a:lnSpc>
              <a:spcBef>
                <a:spcPts val="0"/>
              </a:spcBef>
              <a:spcAft>
                <a:spcPts val="0"/>
              </a:spcAft>
              <a:buNone/>
              <a:defRPr sz="1800" b="1">
                <a:solidFill>
                  <a:schemeClr val="tx2"/>
                </a:solidFill>
              </a:defRPr>
            </a:lvl6pPr>
            <a:lvl7pPr marL="0" indent="0" algn="l">
              <a:lnSpc>
                <a:spcPct val="100000"/>
              </a:lnSpc>
              <a:spcBef>
                <a:spcPts val="0"/>
              </a:spcBef>
              <a:spcAft>
                <a:spcPts val="0"/>
              </a:spcAft>
              <a:buNone/>
              <a:defRPr sz="1800" b="1">
                <a:solidFill>
                  <a:schemeClr val="tx2"/>
                </a:solidFill>
              </a:defRPr>
            </a:lvl7pPr>
            <a:lvl8pPr marL="0" indent="0" algn="l">
              <a:lnSpc>
                <a:spcPct val="100000"/>
              </a:lnSpc>
              <a:spcBef>
                <a:spcPts val="0"/>
              </a:spcBef>
              <a:spcAft>
                <a:spcPts val="0"/>
              </a:spcAft>
              <a:buNone/>
              <a:defRPr sz="1800" b="1">
                <a:solidFill>
                  <a:schemeClr val="tx2"/>
                </a:solidFill>
              </a:defRPr>
            </a:lvl8pPr>
            <a:lvl9pPr marL="0" indent="0" algn="l">
              <a:lnSpc>
                <a:spcPct val="100000"/>
              </a:lnSpc>
              <a:spcBef>
                <a:spcPts val="0"/>
              </a:spcBef>
              <a:spcAft>
                <a:spcPts val="0"/>
              </a:spcAft>
              <a:buNone/>
              <a:defRPr sz="1800" b="1">
                <a:solidFill>
                  <a:schemeClr val="tx2"/>
                </a:solidFill>
              </a:defRPr>
            </a:lvl9pPr>
          </a:lstStyle>
          <a:p>
            <a:r>
              <a:rPr lang="en-US"/>
              <a:t>Governing Messages of maximum two lines here</a:t>
            </a:r>
          </a:p>
        </p:txBody>
      </p:sp>
      <p:sp>
        <p:nvSpPr>
          <p:cNvPr id="8" name="텍스트 개체 틀 7">
            <a:extLst>
              <a:ext uri="{FF2B5EF4-FFF2-40B4-BE49-F238E27FC236}">
                <a16:creationId xmlns:a16="http://schemas.microsoft.com/office/drawing/2014/main" id="{49B3D095-6E83-461D-9181-48A8B1FC4FEA}"/>
              </a:ext>
            </a:extLst>
          </p:cNvPr>
          <p:cNvSpPr>
            <a:spLocks noGrp="1"/>
          </p:cNvSpPr>
          <p:nvPr>
            <p:ph type="body" sz="quarter" idx="16" hasCustomPrompt="1"/>
          </p:nvPr>
        </p:nvSpPr>
        <p:spPr>
          <a:xfrm>
            <a:off x="1885768" y="6273799"/>
            <a:ext cx="4213662" cy="428625"/>
          </a:xfrm>
        </p:spPr>
        <p:txBody>
          <a:bodyPr vert="horz" lIns="0" tIns="0" rIns="0" bIns="0" rtlCol="0" anchor="b">
            <a:normAutofit/>
          </a:bodyPr>
          <a:lstStyle>
            <a:lvl1pPr marL="0" indent="0" latinLnBrk="0">
              <a:spcBef>
                <a:spcPts val="0"/>
              </a:spcBef>
              <a:buFont typeface="+mj-lt"/>
              <a:buNone/>
              <a:defRPr lang="en-US" altLang="ko-KR" sz="800" dirty="0">
                <a:solidFill>
                  <a:schemeClr val="tx1">
                    <a:lumMod val="65000"/>
                    <a:lumOff val="35000"/>
                  </a:schemeClr>
                </a:solidFill>
                <a:latin typeface="나눔스퀘어_ac" panose="020B0600000101010101" pitchFamily="50" charset="-127"/>
                <a:ea typeface="나눔스퀘어_ac" panose="020B0600000101010101" pitchFamily="50" charset="-127"/>
              </a:defRPr>
            </a:lvl1pPr>
          </a:lstStyle>
          <a:p>
            <a:pPr marL="0" lvl="0" defTabSz="457200" latinLnBrk="0"/>
            <a:r>
              <a:rPr lang="en-US" altLang="ko-KR"/>
              <a:t>1.  Optional footnotes</a:t>
            </a:r>
          </a:p>
          <a:p>
            <a:pPr marL="0" lvl="0" defTabSz="457200" latinLnBrk="0"/>
            <a:r>
              <a:rPr lang="en-US" altLang="ko-KR"/>
              <a:t>References</a:t>
            </a:r>
          </a:p>
        </p:txBody>
      </p:sp>
      <p:sp>
        <p:nvSpPr>
          <p:cNvPr id="3" name="슬라이드 번호 개체 틀 2">
            <a:extLst>
              <a:ext uri="{FF2B5EF4-FFF2-40B4-BE49-F238E27FC236}">
                <a16:creationId xmlns:a16="http://schemas.microsoft.com/office/drawing/2014/main" id="{5664901D-78C9-4531-95BB-DC4CCA52CA91}"/>
              </a:ext>
            </a:extLst>
          </p:cNvPr>
          <p:cNvSpPr>
            <a:spLocks noGrp="1"/>
          </p:cNvSpPr>
          <p:nvPr>
            <p:ph type="sldNum" sz="quarter" idx="17"/>
          </p:nvPr>
        </p:nvSpPr>
        <p:spPr/>
        <p:txBody>
          <a:bodyPr/>
          <a:lstStyle/>
          <a:p>
            <a:fld id="{86CB4B4D-7CA3-9044-876B-883B54F8677D}" type="slidenum">
              <a:rPr lang="en-US" altLang="ko-KR" smtClean="0"/>
              <a:t>‹#›</a:t>
            </a:fld>
            <a:endParaRPr lang="ko-KR" altLang="en-US"/>
          </a:p>
        </p:txBody>
      </p:sp>
    </p:spTree>
    <p:extLst>
      <p:ext uri="{BB962C8B-B14F-4D97-AF65-F5344CB8AC3E}">
        <p14:creationId xmlns:p14="http://schemas.microsoft.com/office/powerpoint/2010/main" val="58273034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INFC_Disclaimer">
    <p:spTree>
      <p:nvGrpSpPr>
        <p:cNvPr id="1" name=""/>
        <p:cNvGrpSpPr/>
        <p:nvPr/>
      </p:nvGrpSpPr>
      <p:grpSpPr>
        <a:xfrm>
          <a:off x="0" y="0"/>
          <a:ext cx="0" cy="0"/>
          <a:chOff x="0" y="0"/>
          <a:chExt cx="0" cy="0"/>
        </a:xfrm>
      </p:grpSpPr>
      <p:pic>
        <p:nvPicPr>
          <p:cNvPr id="37" name="Picture 2" descr="Picture 2"/>
          <p:cNvPicPr>
            <a:picLocks noChangeAspect="1"/>
          </p:cNvPicPr>
          <p:nvPr/>
        </p:nvPicPr>
        <p:blipFill>
          <a:blip r:embed="rId2"/>
          <a:stretch>
            <a:fillRect/>
          </a:stretch>
        </p:blipFill>
        <p:spPr>
          <a:xfrm>
            <a:off x="0" y="836612"/>
            <a:ext cx="12192000" cy="6021390"/>
          </a:xfrm>
          <a:prstGeom prst="rect">
            <a:avLst/>
          </a:prstGeom>
          <a:ln w="12700">
            <a:miter lim="400000"/>
          </a:ln>
        </p:spPr>
      </p:pic>
      <p:sp>
        <p:nvSpPr>
          <p:cNvPr id="38" name="Google Shape;425;p47"/>
          <p:cNvSpPr txBox="1"/>
          <p:nvPr/>
        </p:nvSpPr>
        <p:spPr>
          <a:xfrm>
            <a:off x="334960" y="5311679"/>
            <a:ext cx="11522082" cy="139201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b">
            <a:spAutoFit/>
          </a:bodyPr>
          <a:lstStyle/>
          <a:p>
            <a:pPr>
              <a:defRPr sz="1200" b="1">
                <a:solidFill>
                  <a:srgbClr val="595959"/>
                </a:solidFill>
                <a:latin typeface="Arial"/>
                <a:ea typeface="Arial"/>
                <a:cs typeface="Arial"/>
                <a:sym typeface="Arial"/>
              </a:defRPr>
            </a:pPr>
            <a:r>
              <a:t>www.infc.co.kr</a:t>
            </a:r>
          </a:p>
          <a:p>
            <a:pPr>
              <a:spcBef>
                <a:spcPts val="1200"/>
              </a:spcBef>
              <a:defRPr sz="1200">
                <a:solidFill>
                  <a:srgbClr val="595959"/>
                </a:solidFill>
                <a:latin typeface="Arial"/>
                <a:ea typeface="Arial"/>
                <a:cs typeface="Arial"/>
                <a:sym typeface="Arial"/>
              </a:defRPr>
            </a:pPr>
            <a:r>
              <a:t>© 2021 INF CONSULTING. All rights reserved.</a:t>
            </a:r>
          </a:p>
          <a:p>
            <a:pPr>
              <a:defRPr sz="1200" b="1">
                <a:solidFill>
                  <a:srgbClr val="595959"/>
                </a:solidFill>
                <a:latin typeface="Arial"/>
                <a:ea typeface="Arial"/>
                <a:cs typeface="Arial"/>
                <a:sym typeface="Arial"/>
              </a:defRPr>
            </a:pPr>
            <a:r>
              <a:t>Disclaimer: </a:t>
            </a:r>
            <a:r>
              <a:rPr b="0"/>
              <a:t>The information contained in these documents is confidential, privileged and only for the information of the intended recipient and may not be used, published or redistributed without the prior written consent of INF CONSULTING. The opinions expressed are in good faith and while every care has been taken in preparing these documents, INF CONSULTING makes no representations and gives no warranties of whatever nature in respect of these documents, including but not limited to the accuracy or completeness of any information, facts and/or opinions contained therein. INF CONSULTING cannot be held liable for the use of and reliance of the opinions, estimates, forecasts and findings in these documents. </a:t>
            </a:r>
          </a:p>
        </p:txBody>
      </p:sp>
      <p:pic>
        <p:nvPicPr>
          <p:cNvPr id="39" name="그림 4" descr="그림 4"/>
          <p:cNvPicPr>
            <a:picLocks noChangeAspect="1"/>
          </p:cNvPicPr>
          <p:nvPr/>
        </p:nvPicPr>
        <p:blipFill>
          <a:blip r:embed="rId3"/>
          <a:stretch>
            <a:fillRect/>
          </a:stretch>
        </p:blipFill>
        <p:spPr>
          <a:xfrm>
            <a:off x="296863" y="712789"/>
            <a:ext cx="2467063" cy="563563"/>
          </a:xfrm>
          <a:prstGeom prst="rect">
            <a:avLst/>
          </a:prstGeom>
          <a:ln w="12700">
            <a:miter lim="400000"/>
          </a:ln>
        </p:spPr>
      </p:pic>
      <p:sp>
        <p:nvSpPr>
          <p:cNvPr id="40" name="슬라이드 번호"/>
          <p:cNvSpPr txBox="1">
            <a:spLocks noGrp="1"/>
          </p:cNvSpPr>
          <p:nvPr>
            <p:ph type="sldNum" sz="quarter" idx="2"/>
          </p:nvPr>
        </p:nvSpPr>
        <p:spPr>
          <a:xfrm>
            <a:off x="8478981" y="6221732"/>
            <a:ext cx="258620" cy="269237"/>
          </a:xfrm>
          <a:prstGeom prst="rect">
            <a:avLst/>
          </a:prstGeom>
        </p:spPr>
        <p:txBody>
          <a:bodyPr lIns="45718" tIns="45718" rIns="45718" bIns="45718" anchor="ctr"/>
          <a:lstStyle>
            <a:lvl1pPr algn="r">
              <a:defRPr sz="1200">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65632227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F6BB77-450B-43D8-A7E3-9C06C080965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415279D-C675-4853-BCDF-A8B282F528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1ADB933-D2FA-4CFF-B1B4-EABDEF0CF9CF}"/>
              </a:ext>
            </a:extLst>
          </p:cNvPr>
          <p:cNvSpPr>
            <a:spLocks noGrp="1"/>
          </p:cNvSpPr>
          <p:nvPr>
            <p:ph type="dt" sz="half" idx="10"/>
          </p:nvPr>
        </p:nvSpPr>
        <p:spPr/>
        <p:txBody>
          <a:bodyPr/>
          <a:lstStyle/>
          <a:p>
            <a:fld id="{23CE173A-4B2C-414A-9FB7-C3DC7D8A0D7D}" type="datetimeFigureOut">
              <a:rPr lang="ko-KR" altLang="en-US" smtClean="0"/>
              <a:t>2022-11-29</a:t>
            </a:fld>
            <a:endParaRPr lang="ko-KR" altLang="en-US"/>
          </a:p>
        </p:txBody>
      </p:sp>
      <p:sp>
        <p:nvSpPr>
          <p:cNvPr id="5" name="바닥글 개체 틀 4">
            <a:extLst>
              <a:ext uri="{FF2B5EF4-FFF2-40B4-BE49-F238E27FC236}">
                <a16:creationId xmlns:a16="http://schemas.microsoft.com/office/drawing/2014/main" id="{EA7371C4-F17B-49E7-B6ED-8B9822DF2B9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9B6C643-2098-4097-8100-308B03E554A5}"/>
              </a:ext>
            </a:extLst>
          </p:cNvPr>
          <p:cNvSpPr>
            <a:spLocks noGrp="1"/>
          </p:cNvSpPr>
          <p:nvPr>
            <p:ph type="sldNum" sz="quarter" idx="12"/>
          </p:nvPr>
        </p:nvSpPr>
        <p:spPr/>
        <p:txBody>
          <a:bodyPr/>
          <a:lstStyle/>
          <a:p>
            <a:fld id="{E05B7BD2-852D-4025-AF45-ABDC12EBF7EF}" type="slidenum">
              <a:rPr lang="ko-KR" altLang="en-US" smtClean="0"/>
              <a:t>‹#›</a:t>
            </a:fld>
            <a:endParaRPr lang="ko-KR" altLang="en-US"/>
          </a:p>
        </p:txBody>
      </p:sp>
    </p:spTree>
    <p:extLst>
      <p:ext uri="{BB962C8B-B14F-4D97-AF65-F5344CB8AC3E}">
        <p14:creationId xmlns:p14="http://schemas.microsoft.com/office/powerpoint/2010/main" val="17265175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직선 연결선 12"/>
          <p:cNvSpPr/>
          <p:nvPr/>
        </p:nvSpPr>
        <p:spPr>
          <a:xfrm>
            <a:off x="335998" y="634701"/>
            <a:ext cx="11520004" cy="1"/>
          </a:xfrm>
          <a:prstGeom prst="line">
            <a:avLst/>
          </a:prstGeom>
          <a:ln w="19050">
            <a:solidFill>
              <a:srgbClr val="1A233E"/>
            </a:solidFill>
            <a:miter/>
          </a:ln>
        </p:spPr>
        <p:txBody>
          <a:bodyPr lIns="45718" tIns="45718" rIns="45718" bIns="45718"/>
          <a:lstStyle/>
          <a:p>
            <a:endParaRPr/>
          </a:p>
        </p:txBody>
      </p:sp>
      <p:pic>
        <p:nvPicPr>
          <p:cNvPr id="3" name="그림 7" descr="그림 7"/>
          <p:cNvPicPr>
            <a:picLocks noChangeAspect="1"/>
          </p:cNvPicPr>
          <p:nvPr/>
        </p:nvPicPr>
        <p:blipFill>
          <a:blip r:embed="rId5"/>
          <a:srcRect t="1" b="50625"/>
          <a:stretch>
            <a:fillRect/>
          </a:stretch>
        </p:blipFill>
        <p:spPr>
          <a:xfrm>
            <a:off x="10496993" y="6538891"/>
            <a:ext cx="1504374" cy="160956"/>
          </a:xfrm>
          <a:prstGeom prst="rect">
            <a:avLst/>
          </a:prstGeom>
          <a:ln w="12700">
            <a:miter lim="400000"/>
          </a:ln>
        </p:spPr>
      </p:pic>
      <p:sp>
        <p:nvSpPr>
          <p:cNvPr id="5" name="제목 텍스트"/>
          <p:cNvSpPr txBox="1">
            <a:spLocks noGrp="1"/>
          </p:cNvSpPr>
          <p:nvPr>
            <p:ph type="title"/>
          </p:nvPr>
        </p:nvSpPr>
        <p:spPr>
          <a:xfrm>
            <a:off x="342900" y="188916"/>
            <a:ext cx="11520001" cy="43179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ctr">
            <a:normAutofit/>
          </a:bodyPr>
          <a:lstStyle/>
          <a:p>
            <a:r>
              <a:t>제목 텍스트</a:t>
            </a:r>
          </a:p>
        </p:txBody>
      </p:sp>
      <p:sp>
        <p:nvSpPr>
          <p:cNvPr id="6" name="본문 첫 번째 줄…"/>
          <p:cNvSpPr txBox="1">
            <a:spLocks noGrp="1"/>
          </p:cNvSpPr>
          <p:nvPr>
            <p:ph type="body" idx="1"/>
          </p:nvPr>
        </p:nvSpPr>
        <p:spPr>
          <a:xfrm>
            <a:off x="334963" y="775855"/>
            <a:ext cx="11527939" cy="32018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p>
            <a:r>
              <a:t>본문 첫 번째 줄</a:t>
            </a:r>
          </a:p>
          <a:p>
            <a:pPr lvl="1"/>
            <a:r>
              <a:t>본문 두 번째 줄</a:t>
            </a:r>
          </a:p>
          <a:p>
            <a:pPr lvl="2"/>
            <a:r>
              <a:t>본문 세 번째 줄</a:t>
            </a:r>
          </a:p>
          <a:p>
            <a:pPr lvl="3"/>
            <a:r>
              <a:t>본문 네 번째 줄</a:t>
            </a:r>
          </a:p>
          <a:p>
            <a:pPr lvl="4"/>
            <a:r>
              <a:t>본문 다섯 번째 줄</a:t>
            </a:r>
          </a:p>
        </p:txBody>
      </p:sp>
      <p:sp>
        <p:nvSpPr>
          <p:cNvPr id="7" name="슬라이드 번호"/>
          <p:cNvSpPr txBox="1">
            <a:spLocks noGrp="1"/>
          </p:cNvSpPr>
          <p:nvPr>
            <p:ph type="sldNum" sz="quarter" idx="2"/>
          </p:nvPr>
        </p:nvSpPr>
        <p:spPr>
          <a:xfrm>
            <a:off x="6025281" y="6538891"/>
            <a:ext cx="141438" cy="165101"/>
          </a:xfrm>
          <a:prstGeom prst="rect">
            <a:avLst/>
          </a:prstGeom>
          <a:ln w="12700">
            <a:miter lim="400000"/>
          </a:ln>
        </p:spPr>
        <p:txBody>
          <a:bodyPr wrap="none" lIns="0" tIns="0" rIns="0" bIns="0" anchor="b">
            <a:spAutoFit/>
          </a:bodyPr>
          <a:lstStyle>
            <a:lvl1pPr algn="ctr">
              <a:defRPr sz="1000">
                <a:solidFill>
                  <a:srgbClr val="595959"/>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64" r:id="rId1"/>
    <p:sldLayoutId id="2147483666" r:id="rId2"/>
    <p:sldLayoutId id="2147483667" r:id="rId3"/>
  </p:sldLayoutIdLst>
  <p:transition spd="med"/>
  <p:hf sldNum="0" hdr="0" ftr="0" dt="0"/>
  <p:txStyles>
    <p:titleStyle>
      <a:lvl1pPr marL="0" marR="0" indent="0" algn="l" defTabSz="914400" rtl="0" latinLnBrk="0">
        <a:lnSpc>
          <a:spcPct val="90000"/>
        </a:lnSpc>
        <a:spcBef>
          <a:spcPts val="0"/>
        </a:spcBef>
        <a:spcAft>
          <a:spcPts val="0"/>
        </a:spcAft>
        <a:buClrTx/>
        <a:buSzTx/>
        <a:buFontTx/>
        <a:buNone/>
        <a:tabLst/>
        <a:defRPr sz="24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24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24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24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2400" b="0"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2400" b="0"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2400" b="0"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2400" b="0"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2400" b="0"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100000"/>
        </a:lnSpc>
        <a:spcBef>
          <a:spcPts val="0"/>
        </a:spcBef>
        <a:spcAft>
          <a:spcPts val="0"/>
        </a:spcAft>
        <a:buClrTx/>
        <a:buSzTx/>
        <a:buFontTx/>
        <a:buNone/>
        <a:tabLst/>
        <a:defRPr sz="20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0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0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0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000" b="0" i="0" u="none" strike="noStrike" cap="none" spc="0" baseline="0">
          <a:solidFill>
            <a:srgbClr val="000000"/>
          </a:solidFill>
          <a:uFillTx/>
          <a:latin typeface="Arial"/>
          <a:ea typeface="Arial"/>
          <a:cs typeface="Arial"/>
          <a:sym typeface="Arial"/>
        </a:defRPr>
      </a:lvl5pPr>
      <a:lvl6pPr marL="1143000" marR="0" indent="-228600" algn="l" defTabSz="914400" rtl="0" latinLnBrk="0">
        <a:lnSpc>
          <a:spcPct val="100000"/>
        </a:lnSpc>
        <a:spcBef>
          <a:spcPts val="0"/>
        </a:spcBef>
        <a:spcAft>
          <a:spcPts val="0"/>
        </a:spcAft>
        <a:buClrTx/>
        <a:buSzPct val="100000"/>
        <a:buFontTx/>
        <a:buChar char="–"/>
        <a:tabLst/>
        <a:defRPr sz="2000" b="0" i="0" u="none" strike="noStrike" cap="none" spc="0" baseline="0">
          <a:solidFill>
            <a:srgbClr val="000000"/>
          </a:solidFill>
          <a:uFillTx/>
          <a:latin typeface="Arial"/>
          <a:ea typeface="Arial"/>
          <a:cs typeface="Arial"/>
          <a:sym typeface="Arial"/>
        </a:defRPr>
      </a:lvl6pPr>
      <a:lvl7pPr marL="1325880" marR="0" indent="-228600" algn="l" defTabSz="914400" rtl="0" latinLnBrk="0">
        <a:lnSpc>
          <a:spcPct val="100000"/>
        </a:lnSpc>
        <a:spcBef>
          <a:spcPts val="0"/>
        </a:spcBef>
        <a:spcAft>
          <a:spcPts val="0"/>
        </a:spcAft>
        <a:buClrTx/>
        <a:buSzPct val="100000"/>
        <a:buFontTx/>
        <a:buChar char="•"/>
        <a:tabLst/>
        <a:defRPr sz="2000" b="0" i="0" u="none" strike="noStrike" cap="none" spc="0" baseline="0">
          <a:solidFill>
            <a:srgbClr val="000000"/>
          </a:solidFill>
          <a:uFillTx/>
          <a:latin typeface="Arial"/>
          <a:ea typeface="Arial"/>
          <a:cs typeface="Arial"/>
          <a:sym typeface="Arial"/>
        </a:defRPr>
      </a:lvl7pPr>
      <a:lvl8pPr marL="1508758" marR="0" indent="-228600" algn="l" defTabSz="914400" rtl="0" latinLnBrk="0">
        <a:lnSpc>
          <a:spcPct val="100000"/>
        </a:lnSpc>
        <a:spcBef>
          <a:spcPts val="0"/>
        </a:spcBef>
        <a:spcAft>
          <a:spcPts val="0"/>
        </a:spcAft>
        <a:buClrTx/>
        <a:buSzPct val="100000"/>
        <a:buFontTx/>
        <a:buChar char="–"/>
        <a:tabLst/>
        <a:defRPr sz="2000" b="0" i="0" u="none" strike="noStrike" cap="none" spc="0" baseline="0">
          <a:solidFill>
            <a:srgbClr val="000000"/>
          </a:solidFill>
          <a:uFillTx/>
          <a:latin typeface="Arial"/>
          <a:ea typeface="Arial"/>
          <a:cs typeface="Arial"/>
          <a:sym typeface="Arial"/>
        </a:defRPr>
      </a:lvl8pPr>
      <a:lvl9pPr marL="1691638" marR="0" indent="-228600" algn="l" defTabSz="914400" rtl="0" latinLnBrk="0">
        <a:lnSpc>
          <a:spcPct val="100000"/>
        </a:lnSpc>
        <a:spcBef>
          <a:spcPts val="0"/>
        </a:spcBef>
        <a:spcAft>
          <a:spcPts val="0"/>
        </a:spcAft>
        <a:buClrTx/>
        <a:buSzPct val="100000"/>
        <a:buFontTx/>
        <a:buChar char="•"/>
        <a:tabLst/>
        <a:defRPr sz="2000" b="0" i="0" u="none" strike="noStrike" cap="none" spc="0" baseline="0">
          <a:solidFill>
            <a:srgbClr val="000000"/>
          </a:solidFill>
          <a:uFillTx/>
          <a:latin typeface="Arial"/>
          <a:ea typeface="Arial"/>
          <a:cs typeface="Arial"/>
          <a:sym typeface="Arial"/>
        </a:defRPr>
      </a:lvl9pPr>
    </p:bodyStyle>
    <p:otherStyle>
      <a:lvl1pPr marL="0" marR="0" indent="0" algn="ct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5pPr>
      <a:lvl6pPr marL="0" marR="0" indent="0" algn="ct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6pPr>
      <a:lvl7pPr marL="0" marR="0" indent="0" algn="ct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7pPr>
      <a:lvl8pPr marL="0" marR="0" indent="0" algn="ct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8pPr>
      <a:lvl9pPr marL="0" marR="0" indent="0" algn="ct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C0B36D76-FED4-44CF-83A9-5B6FC270D2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직사각형 11">
            <a:extLst>
              <a:ext uri="{FF2B5EF4-FFF2-40B4-BE49-F238E27FC236}">
                <a16:creationId xmlns:a16="http://schemas.microsoft.com/office/drawing/2014/main" id="{EC80A456-5813-468F-A3DA-769C10619C79}"/>
              </a:ext>
            </a:extLst>
          </p:cNvPr>
          <p:cNvSpPr/>
          <p:nvPr/>
        </p:nvSpPr>
        <p:spPr>
          <a:xfrm>
            <a:off x="0" y="0"/>
            <a:ext cx="12192000" cy="6858000"/>
          </a:xfrm>
          <a:prstGeom prst="rect">
            <a:avLst/>
          </a:prstGeom>
          <a:solidFill>
            <a:schemeClr val="dk1">
              <a:alpha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pic>
        <p:nvPicPr>
          <p:cNvPr id="15" name="그래픽 14">
            <a:extLst>
              <a:ext uri="{FF2B5EF4-FFF2-40B4-BE49-F238E27FC236}">
                <a16:creationId xmlns:a16="http://schemas.microsoft.com/office/drawing/2014/main" id="{0A1549B3-B41F-49D8-882C-987C1C1DA8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498611" y="2511444"/>
            <a:ext cx="173197" cy="1692000"/>
          </a:xfrm>
          <a:prstGeom prst="rect">
            <a:avLst/>
          </a:prstGeom>
        </p:spPr>
      </p:pic>
      <p:sp>
        <p:nvSpPr>
          <p:cNvPr id="19" name="TextBox 18">
            <a:extLst>
              <a:ext uri="{FF2B5EF4-FFF2-40B4-BE49-F238E27FC236}">
                <a16:creationId xmlns:a16="http://schemas.microsoft.com/office/drawing/2014/main" id="{E91EE2AF-0E9C-4909-BE16-9496B0215AAF}"/>
              </a:ext>
            </a:extLst>
          </p:cNvPr>
          <p:cNvSpPr txBox="1"/>
          <p:nvPr/>
        </p:nvSpPr>
        <p:spPr>
          <a:xfrm>
            <a:off x="771525" y="2439933"/>
            <a:ext cx="10921864" cy="646331"/>
          </a:xfrm>
          <a:prstGeom prst="rect">
            <a:avLst/>
          </a:prstGeom>
          <a:noFill/>
        </p:spPr>
        <p:txBody>
          <a:bodyPr wrap="square" rtlCol="0">
            <a:spAutoFit/>
          </a:bodyPr>
          <a:lstStyle/>
          <a:p>
            <a:r>
              <a:rPr lang="en-US" altLang="ko-KR" sz="3600" dirty="0">
                <a:solidFill>
                  <a:schemeClr val="bg1"/>
                </a:solidFill>
                <a:latin typeface="AppleSDGothicNeoB00" panose="02000503000000000000" pitchFamily="2" charset="-127"/>
                <a:ea typeface="AppleSDGothicNeoB00" panose="02000503000000000000" pitchFamily="2" charset="-127"/>
              </a:rPr>
              <a:t>STO</a:t>
            </a:r>
            <a:r>
              <a:rPr lang="ko-KR" altLang="en-US" sz="3600" dirty="0">
                <a:solidFill>
                  <a:schemeClr val="bg1"/>
                </a:solidFill>
                <a:latin typeface="AppleSDGothicNeoB00" panose="02000503000000000000" pitchFamily="2" charset="-127"/>
                <a:ea typeface="AppleSDGothicNeoB00" panose="02000503000000000000" pitchFamily="2" charset="-127"/>
              </a:rPr>
              <a:t> 플랫폼 </a:t>
            </a:r>
            <a:r>
              <a:rPr lang="en-US" altLang="ko-KR" sz="3600" dirty="0">
                <a:solidFill>
                  <a:schemeClr val="bg1"/>
                </a:solidFill>
                <a:latin typeface="AppleSDGothicNeoB00" panose="02000503000000000000" pitchFamily="2" charset="-127"/>
                <a:ea typeface="AppleSDGothicNeoB00" panose="02000503000000000000" pitchFamily="2" charset="-127"/>
              </a:rPr>
              <a:t>2</a:t>
            </a:r>
            <a:r>
              <a:rPr lang="ko-KR" altLang="en-US" sz="3600" dirty="0">
                <a:solidFill>
                  <a:schemeClr val="bg1"/>
                </a:solidFill>
                <a:latin typeface="AppleSDGothicNeoB00" panose="02000503000000000000" pitchFamily="2" charset="-127"/>
                <a:ea typeface="AppleSDGothicNeoB00" panose="02000503000000000000" pitchFamily="2" charset="-127"/>
              </a:rPr>
              <a:t>단계 </a:t>
            </a:r>
            <a:r>
              <a:rPr lang="en-US" altLang="ko-KR" sz="3600" dirty="0">
                <a:solidFill>
                  <a:schemeClr val="bg1"/>
                </a:solidFill>
                <a:latin typeface="AppleSDGothicNeoB00" panose="02000503000000000000" pitchFamily="2" charset="-127"/>
                <a:ea typeface="AppleSDGothicNeoB00" panose="02000503000000000000" pitchFamily="2" charset="-127"/>
              </a:rPr>
              <a:t>–</a:t>
            </a:r>
            <a:r>
              <a:rPr lang="ko-KR" altLang="en-US" sz="3600" dirty="0">
                <a:solidFill>
                  <a:schemeClr val="bg1"/>
                </a:solidFill>
                <a:latin typeface="AppleSDGothicNeoB00" panose="02000503000000000000" pitchFamily="2" charset="-127"/>
                <a:ea typeface="AppleSDGothicNeoB00" panose="02000503000000000000" pitchFamily="2" charset="-127"/>
              </a:rPr>
              <a:t> </a:t>
            </a:r>
            <a:r>
              <a:rPr lang="en-US" altLang="ko-KR" sz="3600" dirty="0">
                <a:solidFill>
                  <a:schemeClr val="bg1"/>
                </a:solidFill>
                <a:latin typeface="AppleSDGothicNeoB00" panose="02000503000000000000" pitchFamily="2" charset="-127"/>
                <a:ea typeface="AppleSDGothicNeoB00" panose="02000503000000000000" pitchFamily="2" charset="-127"/>
              </a:rPr>
              <a:t>To-Be</a:t>
            </a:r>
            <a:r>
              <a:rPr lang="ko-KR" altLang="en-US" sz="3600" dirty="0">
                <a:solidFill>
                  <a:schemeClr val="bg1"/>
                </a:solidFill>
                <a:latin typeface="AppleSDGothicNeoB00" panose="02000503000000000000" pitchFamily="2" charset="-127"/>
                <a:ea typeface="AppleSDGothicNeoB00" panose="02000503000000000000" pitchFamily="2" charset="-127"/>
              </a:rPr>
              <a:t> 방향성정의서</a:t>
            </a:r>
          </a:p>
        </p:txBody>
      </p:sp>
      <p:sp>
        <p:nvSpPr>
          <p:cNvPr id="20" name="TextBox 19">
            <a:extLst>
              <a:ext uri="{FF2B5EF4-FFF2-40B4-BE49-F238E27FC236}">
                <a16:creationId xmlns:a16="http://schemas.microsoft.com/office/drawing/2014/main" id="{25CCA247-5C5C-4F38-8D1B-17250E6D5A62}"/>
              </a:ext>
            </a:extLst>
          </p:cNvPr>
          <p:cNvSpPr txBox="1"/>
          <p:nvPr/>
        </p:nvSpPr>
        <p:spPr>
          <a:xfrm>
            <a:off x="771525" y="3041402"/>
            <a:ext cx="8351210" cy="400110"/>
          </a:xfrm>
          <a:prstGeom prst="rect">
            <a:avLst/>
          </a:prstGeom>
          <a:noFill/>
        </p:spPr>
        <p:txBody>
          <a:bodyPr wrap="square" rtlCol="0">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2000" dirty="0">
                <a:solidFill>
                  <a:schemeClr val="bg1"/>
                </a:solidFill>
                <a:latin typeface="나눔스퀘어_ac Bold" panose="020B0600000101010101" pitchFamily="50" charset="-127"/>
                <a:ea typeface="나눔스퀘어_ac Bold" panose="020B0600000101010101" pitchFamily="50" charset="-127"/>
              </a:rPr>
              <a:t>KB</a:t>
            </a:r>
            <a:r>
              <a:rPr lang="ko-KR" altLang="en-US" sz="2000" dirty="0">
                <a:solidFill>
                  <a:schemeClr val="bg1"/>
                </a:solidFill>
                <a:latin typeface="나눔스퀘어_ac Bold" panose="020B0600000101010101" pitchFamily="50" charset="-127"/>
                <a:ea typeface="나눔스퀘어_ac Bold" panose="020B0600000101010101" pitchFamily="50" charset="-127"/>
              </a:rPr>
              <a:t>증권</a:t>
            </a:r>
          </a:p>
        </p:txBody>
      </p:sp>
      <p:cxnSp>
        <p:nvCxnSpPr>
          <p:cNvPr id="22" name="직선 연결선 21">
            <a:extLst>
              <a:ext uri="{FF2B5EF4-FFF2-40B4-BE49-F238E27FC236}">
                <a16:creationId xmlns:a16="http://schemas.microsoft.com/office/drawing/2014/main" id="{A21C4D78-B63B-4FB3-ABC7-10B937D84033}"/>
              </a:ext>
            </a:extLst>
          </p:cNvPr>
          <p:cNvCxnSpPr/>
          <p:nvPr/>
        </p:nvCxnSpPr>
        <p:spPr>
          <a:xfrm>
            <a:off x="876300" y="3629025"/>
            <a:ext cx="491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D20C704-644B-4431-9063-FDC0B6077E02}"/>
              </a:ext>
            </a:extLst>
          </p:cNvPr>
          <p:cNvSpPr txBox="1"/>
          <p:nvPr/>
        </p:nvSpPr>
        <p:spPr>
          <a:xfrm>
            <a:off x="838044" y="3726449"/>
            <a:ext cx="5111494" cy="523220"/>
          </a:xfrm>
          <a:prstGeom prst="rect">
            <a:avLst/>
          </a:prstGeom>
          <a:noFill/>
        </p:spPr>
        <p:txBody>
          <a:bodyPr wrap="square" rtlCol="0">
            <a:spAutoFit/>
          </a:bodyPr>
          <a:lstStyle/>
          <a:p>
            <a:r>
              <a:rPr lang="en-US" altLang="ko-KR" sz="1400" dirty="0">
                <a:solidFill>
                  <a:schemeClr val="bg1"/>
                </a:solidFill>
                <a:latin typeface="-윤고딕320" panose="02030504000101010101" pitchFamily="18" charset="-127"/>
                <a:ea typeface="-윤고딕320" panose="02030504000101010101" pitchFamily="18" charset="-127"/>
              </a:rPr>
              <a:t>INF </a:t>
            </a:r>
            <a:r>
              <a:rPr lang="ko-KR" altLang="en-US" sz="1400" dirty="0">
                <a:solidFill>
                  <a:schemeClr val="bg1"/>
                </a:solidFill>
                <a:latin typeface="-윤고딕320" panose="02030504000101010101" pitchFamily="18" charset="-127"/>
                <a:ea typeface="-윤고딕320" panose="02030504000101010101" pitchFamily="18" charset="-127"/>
              </a:rPr>
              <a:t>컨설팅㈜ </a:t>
            </a:r>
            <a:r>
              <a:rPr lang="en-US" altLang="ko-KR" sz="1400" dirty="0">
                <a:solidFill>
                  <a:schemeClr val="bg1"/>
                </a:solidFill>
                <a:latin typeface="-윤고딕320" panose="02030504000101010101" pitchFamily="18" charset="-127"/>
                <a:ea typeface="-윤고딕320" panose="02030504000101010101" pitchFamily="18" charset="-127"/>
              </a:rPr>
              <a:t>| FNF</a:t>
            </a:r>
            <a:r>
              <a:rPr lang="ko-KR" altLang="en-US" sz="1400" dirty="0">
                <a:solidFill>
                  <a:schemeClr val="bg1"/>
                </a:solidFill>
                <a:latin typeface="-윤고딕320" panose="02030504000101010101" pitchFamily="18" charset="-127"/>
                <a:ea typeface="-윤고딕320" panose="02030504000101010101" pitchFamily="18" charset="-127"/>
              </a:rPr>
              <a:t>㈜ </a:t>
            </a:r>
            <a:r>
              <a:rPr lang="en-US" altLang="ko-KR" sz="1400" dirty="0">
                <a:solidFill>
                  <a:schemeClr val="bg1"/>
                </a:solidFill>
                <a:latin typeface="-윤고딕320" panose="02030504000101010101" pitchFamily="18" charset="-127"/>
                <a:ea typeface="-윤고딕320" panose="02030504000101010101" pitchFamily="18" charset="-127"/>
              </a:rPr>
              <a:t>| INF </a:t>
            </a:r>
            <a:r>
              <a:rPr lang="ko-KR" altLang="en-US" sz="1400" dirty="0" err="1">
                <a:solidFill>
                  <a:schemeClr val="bg1"/>
                </a:solidFill>
                <a:latin typeface="-윤고딕320" panose="02030504000101010101" pitchFamily="18" charset="-127"/>
                <a:ea typeface="-윤고딕320" panose="02030504000101010101" pitchFamily="18" charset="-127"/>
              </a:rPr>
              <a:t>로지넷</a:t>
            </a:r>
            <a:r>
              <a:rPr lang="ko-KR" altLang="en-US" sz="1400" dirty="0">
                <a:solidFill>
                  <a:schemeClr val="bg1"/>
                </a:solidFill>
                <a:latin typeface="-윤고딕320" panose="02030504000101010101" pitchFamily="18" charset="-127"/>
                <a:ea typeface="-윤고딕320" panose="02030504000101010101" pitchFamily="18" charset="-127"/>
              </a:rPr>
              <a:t>㈜  </a:t>
            </a:r>
            <a:endParaRPr lang="en-US" altLang="ko-KR" sz="1400" dirty="0">
              <a:solidFill>
                <a:schemeClr val="bg1"/>
              </a:solidFill>
              <a:latin typeface="-윤고딕320" panose="02030504000101010101" pitchFamily="18" charset="-127"/>
              <a:ea typeface="-윤고딕320" panose="02030504000101010101" pitchFamily="18" charset="-127"/>
            </a:endParaRPr>
          </a:p>
          <a:p>
            <a:r>
              <a:rPr lang="en-US" altLang="ko-KR" sz="1400" dirty="0">
                <a:solidFill>
                  <a:schemeClr val="bg1"/>
                </a:solidFill>
                <a:latin typeface="-윤고딕320" panose="02030504000101010101" pitchFamily="18" charset="-127"/>
                <a:ea typeface="-윤고딕320" panose="02030504000101010101" pitchFamily="18" charset="-127"/>
              </a:rPr>
              <a:t>INF </a:t>
            </a:r>
            <a:r>
              <a:rPr lang="ko-KR" altLang="en-US" sz="1400" dirty="0" err="1">
                <a:solidFill>
                  <a:schemeClr val="bg1"/>
                </a:solidFill>
                <a:latin typeface="-윤고딕320" panose="02030504000101010101" pitchFamily="18" charset="-127"/>
                <a:ea typeface="-윤고딕320" panose="02030504000101010101" pitchFamily="18" charset="-127"/>
              </a:rPr>
              <a:t>파트너스</a:t>
            </a:r>
            <a:r>
              <a:rPr lang="ko-KR" altLang="en-US" sz="1400" dirty="0">
                <a:solidFill>
                  <a:schemeClr val="bg1"/>
                </a:solidFill>
                <a:latin typeface="-윤고딕320" panose="02030504000101010101" pitchFamily="18" charset="-127"/>
                <a:ea typeface="-윤고딕320" panose="02030504000101010101" pitchFamily="18" charset="-127"/>
              </a:rPr>
              <a:t>㈜ </a:t>
            </a:r>
            <a:r>
              <a:rPr lang="en-US" altLang="ko-KR" sz="1400" dirty="0">
                <a:solidFill>
                  <a:schemeClr val="bg1"/>
                </a:solidFill>
                <a:latin typeface="-윤고딕320" panose="02030504000101010101" pitchFamily="18" charset="-127"/>
                <a:ea typeface="-윤고딕320" panose="02030504000101010101" pitchFamily="18" charset="-127"/>
              </a:rPr>
              <a:t>| INF Crypto Lab</a:t>
            </a:r>
            <a:r>
              <a:rPr lang="ko-KR" altLang="en-US" sz="1400" dirty="0">
                <a:solidFill>
                  <a:schemeClr val="bg1"/>
                </a:solidFill>
                <a:latin typeface="-윤고딕320" panose="02030504000101010101" pitchFamily="18" charset="-127"/>
                <a:ea typeface="-윤고딕320" panose="02030504000101010101" pitchFamily="18" charset="-127"/>
              </a:rPr>
              <a:t>㈜ </a:t>
            </a:r>
            <a:r>
              <a:rPr lang="en-US" altLang="ko-KR" sz="1400" dirty="0">
                <a:solidFill>
                  <a:schemeClr val="bg1"/>
                </a:solidFill>
                <a:latin typeface="-윤고딕320" panose="02030504000101010101" pitchFamily="18" charset="-127"/>
                <a:ea typeface="-윤고딕320" panose="02030504000101010101" pitchFamily="18" charset="-127"/>
              </a:rPr>
              <a:t>| </a:t>
            </a:r>
            <a:r>
              <a:rPr lang="ko-KR" altLang="en-US" sz="1400" dirty="0">
                <a:solidFill>
                  <a:schemeClr val="bg1"/>
                </a:solidFill>
                <a:latin typeface="-윤고딕320" panose="02030504000101010101" pitchFamily="18" charset="-127"/>
                <a:ea typeface="-윤고딕320" panose="02030504000101010101" pitchFamily="18" charset="-127"/>
              </a:rPr>
              <a:t>㈜</a:t>
            </a:r>
            <a:r>
              <a:rPr lang="en-US" altLang="ko-KR" sz="1400" dirty="0" err="1">
                <a:solidFill>
                  <a:schemeClr val="bg1"/>
                </a:solidFill>
                <a:latin typeface="-윤고딕320" panose="02030504000101010101" pitchFamily="18" charset="-127"/>
                <a:ea typeface="-윤고딕320" panose="02030504000101010101" pitchFamily="18" charset="-127"/>
              </a:rPr>
              <a:t>ToBeWAY</a:t>
            </a:r>
            <a:endParaRPr lang="ko-KR" altLang="en-US" sz="1400" dirty="0">
              <a:solidFill>
                <a:schemeClr val="bg1"/>
              </a:solidFill>
              <a:latin typeface="-윤고딕320" panose="02030504000101010101" pitchFamily="18" charset="-127"/>
              <a:ea typeface="-윤고딕320" panose="02030504000101010101" pitchFamily="18" charset="-127"/>
            </a:endParaRPr>
          </a:p>
        </p:txBody>
      </p:sp>
    </p:spTree>
    <p:extLst>
      <p:ext uri="{BB962C8B-B14F-4D97-AF65-F5344CB8AC3E}">
        <p14:creationId xmlns:p14="http://schemas.microsoft.com/office/powerpoint/2010/main" val="157132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To-Be</a:t>
            </a:r>
            <a:r>
              <a:rPr lang="ko-KR" altLang="en-US" dirty="0"/>
              <a:t> </a:t>
            </a:r>
            <a:r>
              <a:rPr lang="en-US" altLang="ko-KR" dirty="0"/>
              <a:t>STO</a:t>
            </a:r>
            <a:r>
              <a:rPr lang="ko-KR" altLang="en-US" dirty="0"/>
              <a:t> 시스템 구성방안</a:t>
            </a:r>
            <a:r>
              <a:rPr lang="en-US" altLang="ko-KR" dirty="0"/>
              <a:t>(</a:t>
            </a:r>
            <a:r>
              <a:rPr lang="ko-KR" altLang="en-US" dirty="0"/>
              <a:t>案</a:t>
            </a:r>
            <a:r>
              <a:rPr lang="en-US" altLang="ko-KR" dirty="0"/>
              <a:t>)</a:t>
            </a:r>
            <a:r>
              <a:rPr lang="en-US" altLang="ko-KR" baseline="30000" dirty="0"/>
              <a:t>1)</a:t>
            </a:r>
            <a:r>
              <a:rPr lang="en-US" altLang="ko-KR" dirty="0"/>
              <a:t>(</a:t>
            </a:r>
            <a:r>
              <a:rPr lang="ko-KR" altLang="en-US" dirty="0"/>
              <a:t>잠정적</a:t>
            </a:r>
            <a:r>
              <a:rPr lang="en-US" altLang="ko-KR" dirty="0"/>
              <a:t>)</a:t>
            </a:r>
            <a:endParaRPr lang="ko-KR" altLang="en-US" dirty="0"/>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ko-KR" altLang="en-US" dirty="0"/>
              <a:t>당사는 규제 및 시장상황에 유연하게 대응하기 위하여 단계별 시스템 구축방안을 구성하고자 함</a:t>
            </a:r>
            <a:r>
              <a:rPr lang="en-US" altLang="ko-KR" baseline="30000" dirty="0"/>
              <a:t>1)</a:t>
            </a:r>
            <a:endParaRPr lang="ko-KR" altLang="en-US" baseline="30000" dirty="0"/>
          </a:p>
        </p:txBody>
      </p:sp>
      <p:grpSp>
        <p:nvGrpSpPr>
          <p:cNvPr id="2" name="그룹 1">
            <a:extLst>
              <a:ext uri="{FF2B5EF4-FFF2-40B4-BE49-F238E27FC236}">
                <a16:creationId xmlns:a16="http://schemas.microsoft.com/office/drawing/2014/main" id="{E0952A97-8249-F842-DD9C-10A5DE0B219D}"/>
              </a:ext>
            </a:extLst>
          </p:cNvPr>
          <p:cNvGrpSpPr/>
          <p:nvPr/>
        </p:nvGrpSpPr>
        <p:grpSpPr>
          <a:xfrm>
            <a:off x="8067390" y="1689826"/>
            <a:ext cx="3795511" cy="4646238"/>
            <a:chOff x="6195506" y="1689826"/>
            <a:chExt cx="5675329" cy="4646238"/>
          </a:xfrm>
        </p:grpSpPr>
        <p:sp>
          <p:nvSpPr>
            <p:cNvPr id="3" name="직사각형 2">
              <a:extLst>
                <a:ext uri="{FF2B5EF4-FFF2-40B4-BE49-F238E27FC236}">
                  <a16:creationId xmlns:a16="http://schemas.microsoft.com/office/drawing/2014/main" id="{76B79B98-8E0B-31A6-749C-9FB81B1374F5}"/>
                </a:ext>
              </a:extLst>
            </p:cNvPr>
            <p:cNvSpPr/>
            <p:nvPr/>
          </p:nvSpPr>
          <p:spPr>
            <a:xfrm>
              <a:off x="6195506" y="1689826"/>
              <a:ext cx="5675329" cy="496607"/>
            </a:xfrm>
            <a:prstGeom prst="rect">
              <a:avLst/>
            </a:prstGeom>
            <a:solidFill>
              <a:srgbClr val="D8D8D8"/>
            </a:solidFill>
            <a:ln w="6350" cap="flat" cmpd="sng" algn="ctr">
              <a:noFill/>
              <a:prstDash val="solid"/>
              <a:miter lim="800000"/>
            </a:ln>
            <a:effectLst/>
            <a:extLst>
              <a:ext uri="{AF507438-7753-43E0-B8FC-AC1667EBCBE1}">
                <a14:hiddenEffects xmlns:a14="http://schemas.microsoft.com/office/drawing/2010/main">
                  <a:effectLst>
                    <a:outerShdw blurRad="50800" dist="38100" dir="2699985" algn="ctr" rotWithShape="0">
                      <a:schemeClr val="tx1">
                        <a:alpha val="40000"/>
                      </a:schemeClr>
                    </a:outerShdw>
                  </a:effectLst>
                </a14:hiddenEffects>
              </a:ext>
            </a:extLst>
          </p:spPr>
          <p:txBody>
            <a:bodyPr rot="0" spcFirstLastPara="0" vertOverflow="overflow" horzOverflow="overflow" vert="horz" wrap="square" lIns="71120" tIns="71120" rIns="71120" bIns="71120" numCol="1" spcCol="0" rtlCol="0" fromWordArt="0" anchor="ctr" anchorCtr="0" forceAA="0" compatLnSpc="1">
              <a:prstTxWarp prst="textNoShape">
                <a:avLst/>
              </a:prstTxWarp>
              <a:noAutofit/>
            </a:bodyPr>
            <a:lstStyle/>
            <a:p>
              <a:pPr marL="449263" marR="0" lvl="0" indent="0" defTabSz="914400" eaLnBrk="1" fontAlgn="auto" latinLnBrk="0" hangingPunct="1">
                <a:lnSpc>
                  <a:spcPct val="90000"/>
                </a:lnSpc>
                <a:spcBef>
                  <a:spcPts val="900"/>
                </a:spcBef>
                <a:spcAft>
                  <a:spcPts val="0"/>
                </a:spcAft>
                <a:buClrTx/>
                <a:buSzTx/>
                <a:buFontTx/>
                <a:buNone/>
                <a:tabLst/>
                <a:defRPr/>
              </a:pPr>
              <a:r>
                <a:rPr lang="en-US" altLang="ko-KR" sz="1400" b="1" kern="1200" dirty="0">
                  <a:solidFill>
                    <a:schemeClr val="tx1"/>
                  </a:solidFill>
                  <a:latin typeface="맑은 고딕" panose="020B0503020000020004" pitchFamily="50" charset="-127"/>
                  <a:ea typeface="나눔스퀘어_ac" panose="020B0600000101010101"/>
                  <a:cs typeface="Arial" pitchFamily="34" charset="0"/>
                </a:rPr>
                <a:t>3</a:t>
              </a: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단계 </a:t>
              </a:r>
              <a:r>
                <a:rPr lang="en-US" altLang="ko-KR" sz="1400" b="1" kern="1200" dirty="0">
                  <a:solidFill>
                    <a:schemeClr val="tx1"/>
                  </a:solidFill>
                  <a:latin typeface="맑은 고딕" panose="020B0503020000020004" pitchFamily="50" charset="-127"/>
                  <a:ea typeface="나눔스퀘어_ac" panose="020B0600000101010101"/>
                  <a:cs typeface="Arial" pitchFamily="34" charset="0"/>
                </a:rPr>
                <a:t>: </a:t>
              </a: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퍼블릭 블록체인 기반 </a:t>
              </a:r>
              <a:r>
                <a:rPr lang="en-US" altLang="ko-KR" sz="1400" b="1" kern="1200" dirty="0">
                  <a:solidFill>
                    <a:schemeClr val="tx1"/>
                  </a:solidFill>
                  <a:latin typeface="맑은 고딕" panose="020B0503020000020004" pitchFamily="50" charset="-127"/>
                  <a:ea typeface="나눔스퀘어_ac" panose="020B0600000101010101"/>
                  <a:cs typeface="Arial" pitchFamily="34" charset="0"/>
                </a:rPr>
                <a:t>STO</a:t>
              </a: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플랫폼 확대</a:t>
              </a:r>
              <a:endParaRPr kumimoji="0" lang="ko-KR" altLang="en-US" sz="14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sp>
          <p:nvSpPr>
            <p:cNvPr id="4" name="직사각형 3">
              <a:extLst>
                <a:ext uri="{FF2B5EF4-FFF2-40B4-BE49-F238E27FC236}">
                  <a16:creationId xmlns:a16="http://schemas.microsoft.com/office/drawing/2014/main" id="{ACEE5DB7-5651-E5C6-3268-3B2162E518D9}"/>
                </a:ext>
              </a:extLst>
            </p:cNvPr>
            <p:cNvSpPr/>
            <p:nvPr/>
          </p:nvSpPr>
          <p:spPr>
            <a:xfrm>
              <a:off x="6195506" y="2186433"/>
              <a:ext cx="5675329" cy="4149631"/>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marR="0" lvl="0" indent="-97212" defTabSz="914400" eaLnBrk="1" fontAlgn="auto" latinLnBrk="0" hangingPunct="1">
                <a:lnSpc>
                  <a:spcPct val="90000"/>
                </a:lnSpc>
                <a:spcBef>
                  <a:spcPts val="900"/>
                </a:spcBef>
                <a:spcAft>
                  <a:spcPts val="0"/>
                </a:spcAft>
                <a:buClr>
                  <a:srgbClr val="F8F8F8"/>
                </a:buClr>
                <a:buSzPct val="100000"/>
                <a:buFont typeface="Arial" panose="020B0604020202020204" pitchFamily="34" charset="0"/>
                <a:buChar char="•"/>
                <a:tabLst/>
                <a:defRPr/>
              </a:pPr>
              <a:endPar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grpSp>
      <p:grpSp>
        <p:nvGrpSpPr>
          <p:cNvPr id="5" name="그룹 4">
            <a:extLst>
              <a:ext uri="{FF2B5EF4-FFF2-40B4-BE49-F238E27FC236}">
                <a16:creationId xmlns:a16="http://schemas.microsoft.com/office/drawing/2014/main" id="{390FC664-1CFA-9B79-C81E-407ADD5FF818}"/>
              </a:ext>
            </a:extLst>
          </p:cNvPr>
          <p:cNvGrpSpPr/>
          <p:nvPr/>
        </p:nvGrpSpPr>
        <p:grpSpPr>
          <a:xfrm>
            <a:off x="4201176" y="1689826"/>
            <a:ext cx="3795511" cy="4646238"/>
            <a:chOff x="6195506" y="1689826"/>
            <a:chExt cx="5675329" cy="4646238"/>
          </a:xfrm>
        </p:grpSpPr>
        <p:sp>
          <p:nvSpPr>
            <p:cNvPr id="6" name="직사각형 5">
              <a:extLst>
                <a:ext uri="{FF2B5EF4-FFF2-40B4-BE49-F238E27FC236}">
                  <a16:creationId xmlns:a16="http://schemas.microsoft.com/office/drawing/2014/main" id="{A9FC568F-C570-5520-35E5-AC84EC68ADFC}"/>
                </a:ext>
              </a:extLst>
            </p:cNvPr>
            <p:cNvSpPr/>
            <p:nvPr/>
          </p:nvSpPr>
          <p:spPr>
            <a:xfrm>
              <a:off x="6195506" y="1689826"/>
              <a:ext cx="5675329" cy="496607"/>
            </a:xfrm>
            <a:prstGeom prst="rect">
              <a:avLst/>
            </a:prstGeom>
            <a:solidFill>
              <a:srgbClr val="D8D8D8"/>
            </a:solidFill>
            <a:ln w="6350" cap="flat" cmpd="sng" algn="ctr">
              <a:noFill/>
              <a:prstDash val="solid"/>
              <a:miter lim="800000"/>
            </a:ln>
            <a:effectLst/>
            <a:extLst>
              <a:ext uri="{AF507438-7753-43E0-B8FC-AC1667EBCBE1}">
                <a14:hiddenEffects xmlns:a14="http://schemas.microsoft.com/office/drawing/2010/main">
                  <a:effectLst>
                    <a:outerShdw blurRad="50800" dist="38100" dir="2699985" algn="ctr" rotWithShape="0">
                      <a:schemeClr val="tx1">
                        <a:alpha val="40000"/>
                      </a:schemeClr>
                    </a:outerShdw>
                  </a:effectLst>
                </a14:hiddenEffects>
              </a:ext>
            </a:extLst>
          </p:spPr>
          <p:txBody>
            <a:bodyPr rot="0" spcFirstLastPara="0" vertOverflow="overflow" horzOverflow="overflow" vert="horz" wrap="square" lIns="71120" tIns="71120" rIns="71120" bIns="71120" numCol="1" spcCol="0" rtlCol="0" fromWordArt="0" anchor="ctr" anchorCtr="0" forceAA="0" compatLnSpc="1">
              <a:prstTxWarp prst="textNoShape">
                <a:avLst/>
              </a:prstTxWarp>
              <a:noAutofit/>
            </a:bodyPr>
            <a:lstStyle/>
            <a:p>
              <a:pPr marL="449263" marR="0" lvl="0" indent="0" defTabSz="914400" eaLnBrk="1" fontAlgn="auto" latinLnBrk="0" hangingPunct="1">
                <a:lnSpc>
                  <a:spcPct val="90000"/>
                </a:lnSpc>
                <a:spcBef>
                  <a:spcPts val="900"/>
                </a:spcBef>
                <a:spcAft>
                  <a:spcPts val="0"/>
                </a:spcAft>
                <a:buClrTx/>
                <a:buSzTx/>
                <a:buFontTx/>
                <a:buNone/>
                <a:tabLst/>
                <a:defRPr/>
              </a:pPr>
              <a:r>
                <a:rPr lang="en-US" altLang="ko-KR" sz="1400" b="1" kern="1200" dirty="0">
                  <a:solidFill>
                    <a:schemeClr val="tx1"/>
                  </a:solidFill>
                  <a:latin typeface="맑은 고딕" panose="020B0503020000020004" pitchFamily="50" charset="-127"/>
                  <a:ea typeface="나눔스퀘어_ac" panose="020B0600000101010101"/>
                  <a:cs typeface="Arial" pitchFamily="34" charset="0"/>
                </a:rPr>
                <a:t>2</a:t>
              </a: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단계 </a:t>
              </a:r>
              <a:r>
                <a:rPr lang="en-US" altLang="ko-KR" sz="1400" b="1" kern="1200" dirty="0">
                  <a:solidFill>
                    <a:schemeClr val="tx1"/>
                  </a:solidFill>
                  <a:latin typeface="맑은 고딕" panose="020B0503020000020004" pitchFamily="50" charset="-127"/>
                  <a:ea typeface="나눔스퀘어_ac" panose="020B0600000101010101"/>
                  <a:cs typeface="Arial" pitchFamily="34" charset="0"/>
                </a:rPr>
                <a:t>: </a:t>
              </a:r>
              <a:r>
                <a:rPr lang="ko-KR" altLang="en-US" sz="1400" b="1" kern="1200" dirty="0" err="1">
                  <a:solidFill>
                    <a:schemeClr val="tx1"/>
                  </a:solidFill>
                  <a:latin typeface="맑은 고딕" panose="020B0503020000020004" pitchFamily="50" charset="-127"/>
                  <a:ea typeface="나눔스퀘어_ac" panose="020B0600000101010101"/>
                  <a:cs typeface="Arial" pitchFamily="34" charset="0"/>
                </a:rPr>
                <a:t>온체인</a:t>
              </a: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 기반 </a:t>
              </a:r>
              <a:r>
                <a:rPr lang="en-US" altLang="ko-KR" sz="1400" b="1" kern="1200" dirty="0">
                  <a:solidFill>
                    <a:schemeClr val="tx1"/>
                  </a:solidFill>
                  <a:latin typeface="맑은 고딕" panose="020B0503020000020004" pitchFamily="50" charset="-127"/>
                  <a:ea typeface="나눔스퀘어_ac" panose="020B0600000101010101"/>
                  <a:cs typeface="Arial" pitchFamily="34" charset="0"/>
                </a:rPr>
                <a:t>STO</a:t>
              </a: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플랫폼 전환</a:t>
              </a:r>
              <a:endParaRPr kumimoji="0" lang="ko-KR" altLang="en-US" sz="14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sp>
          <p:nvSpPr>
            <p:cNvPr id="7" name="직사각형 6">
              <a:extLst>
                <a:ext uri="{FF2B5EF4-FFF2-40B4-BE49-F238E27FC236}">
                  <a16:creationId xmlns:a16="http://schemas.microsoft.com/office/drawing/2014/main" id="{CE31C270-245E-2158-CAA0-22853465B50C}"/>
                </a:ext>
              </a:extLst>
            </p:cNvPr>
            <p:cNvSpPr/>
            <p:nvPr/>
          </p:nvSpPr>
          <p:spPr>
            <a:xfrm>
              <a:off x="6195506" y="2186433"/>
              <a:ext cx="5675329" cy="4149631"/>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marR="0" lvl="0" indent="-97212" defTabSz="914400" eaLnBrk="1" fontAlgn="auto" latinLnBrk="0" hangingPunct="1">
                <a:lnSpc>
                  <a:spcPct val="90000"/>
                </a:lnSpc>
                <a:spcBef>
                  <a:spcPts val="900"/>
                </a:spcBef>
                <a:spcAft>
                  <a:spcPts val="0"/>
                </a:spcAft>
                <a:buClr>
                  <a:srgbClr val="F8F8F8"/>
                </a:buClr>
                <a:buSzPct val="100000"/>
                <a:buFont typeface="Arial" panose="020B0604020202020204" pitchFamily="34" charset="0"/>
                <a:buChar char="•"/>
                <a:tabLst/>
                <a:defRPr/>
              </a:pPr>
              <a:endPar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grpSp>
      <p:grpSp>
        <p:nvGrpSpPr>
          <p:cNvPr id="9" name="그룹 8">
            <a:extLst>
              <a:ext uri="{FF2B5EF4-FFF2-40B4-BE49-F238E27FC236}">
                <a16:creationId xmlns:a16="http://schemas.microsoft.com/office/drawing/2014/main" id="{DF270EE0-B9DB-00F9-E1A2-BA075F49CCDA}"/>
              </a:ext>
            </a:extLst>
          </p:cNvPr>
          <p:cNvGrpSpPr/>
          <p:nvPr/>
        </p:nvGrpSpPr>
        <p:grpSpPr>
          <a:xfrm>
            <a:off x="334963" y="1689826"/>
            <a:ext cx="3795511" cy="4646238"/>
            <a:chOff x="6195506" y="1689826"/>
            <a:chExt cx="5675329" cy="4646238"/>
          </a:xfrm>
        </p:grpSpPr>
        <p:sp>
          <p:nvSpPr>
            <p:cNvPr id="11" name="직사각형 10">
              <a:extLst>
                <a:ext uri="{FF2B5EF4-FFF2-40B4-BE49-F238E27FC236}">
                  <a16:creationId xmlns:a16="http://schemas.microsoft.com/office/drawing/2014/main" id="{673EEE6A-0D93-2707-37B8-00D2D5990B89}"/>
                </a:ext>
              </a:extLst>
            </p:cNvPr>
            <p:cNvSpPr/>
            <p:nvPr/>
          </p:nvSpPr>
          <p:spPr>
            <a:xfrm>
              <a:off x="6195506" y="1689826"/>
              <a:ext cx="5675329" cy="496607"/>
            </a:xfrm>
            <a:prstGeom prst="rect">
              <a:avLst/>
            </a:prstGeom>
            <a:solidFill>
              <a:srgbClr val="D8D8D8"/>
            </a:solidFill>
            <a:ln w="6350" cap="flat" cmpd="sng" algn="ctr">
              <a:noFill/>
              <a:prstDash val="solid"/>
              <a:miter lim="800000"/>
            </a:ln>
            <a:effectLst/>
            <a:extLst>
              <a:ext uri="{AF507438-7753-43E0-B8FC-AC1667EBCBE1}">
                <a14:hiddenEffects xmlns:a14="http://schemas.microsoft.com/office/drawing/2010/main">
                  <a:effectLst>
                    <a:outerShdw blurRad="50800" dist="38100" dir="2699985" algn="ctr" rotWithShape="0">
                      <a:schemeClr val="tx1">
                        <a:alpha val="40000"/>
                      </a:schemeClr>
                    </a:outerShdw>
                  </a:effectLst>
                </a14:hiddenEffects>
              </a:ext>
            </a:extLst>
          </p:spPr>
          <p:txBody>
            <a:bodyPr rot="0" spcFirstLastPara="0" vertOverflow="overflow" horzOverflow="overflow" vert="horz" wrap="square" lIns="71120" tIns="71120" rIns="71120" bIns="71120" numCol="1" spcCol="0" rtlCol="0" fromWordArt="0" anchor="ctr" anchorCtr="0" forceAA="0" compatLnSpc="1">
              <a:prstTxWarp prst="textNoShape">
                <a:avLst/>
              </a:prstTxWarp>
              <a:noAutofit/>
            </a:bodyPr>
            <a:lstStyle/>
            <a:p>
              <a:pPr marL="449263" marR="0" lvl="0" indent="0" defTabSz="914400" eaLnBrk="1" fontAlgn="auto" latinLnBrk="0" hangingPunct="1">
                <a:lnSpc>
                  <a:spcPct val="90000"/>
                </a:lnSpc>
                <a:spcBef>
                  <a:spcPts val="900"/>
                </a:spcBef>
                <a:spcAft>
                  <a:spcPts val="0"/>
                </a:spcAft>
                <a:buClrTx/>
                <a:buSzTx/>
                <a:buFontTx/>
                <a:buNone/>
                <a:tabLst/>
                <a:defRPr/>
              </a:pPr>
              <a:r>
                <a:rPr kumimoji="0" lang="en-US" altLang="ko-KR" sz="14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rPr>
                <a:t>1</a:t>
              </a:r>
              <a:r>
                <a:rPr kumimoji="0" lang="ko-KR" altLang="en-US" sz="14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rPr>
                <a:t>단계 </a:t>
              </a:r>
              <a:r>
                <a:rPr kumimoji="0" lang="en-US" altLang="ko-KR" sz="14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rPr>
                <a:t>: </a:t>
              </a:r>
              <a:r>
                <a:rPr kumimoji="0" lang="ko-KR" altLang="en-US" sz="14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rPr>
                <a:t>오프체인 기반 </a:t>
              </a:r>
              <a:r>
                <a:rPr kumimoji="0" lang="en-US" altLang="ko-KR" sz="14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rPr>
                <a:t>STO</a:t>
              </a: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플랫폼</a:t>
              </a:r>
              <a:r>
                <a:rPr kumimoji="0" lang="ko-KR" altLang="en-US" sz="14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rPr>
                <a:t> 구축</a:t>
              </a:r>
            </a:p>
          </p:txBody>
        </p:sp>
        <p:sp>
          <p:nvSpPr>
            <p:cNvPr id="12" name="직사각형 11">
              <a:extLst>
                <a:ext uri="{FF2B5EF4-FFF2-40B4-BE49-F238E27FC236}">
                  <a16:creationId xmlns:a16="http://schemas.microsoft.com/office/drawing/2014/main" id="{FDCE3F53-5681-5D55-6BB0-2B5BB7AAB9D7}"/>
                </a:ext>
              </a:extLst>
            </p:cNvPr>
            <p:cNvSpPr/>
            <p:nvPr/>
          </p:nvSpPr>
          <p:spPr>
            <a:xfrm>
              <a:off x="6195506" y="2186433"/>
              <a:ext cx="5675329" cy="4149631"/>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marR="0" lvl="0" indent="-97212" defTabSz="914400" eaLnBrk="1" fontAlgn="auto" latinLnBrk="0" hangingPunct="1">
                <a:lnSpc>
                  <a:spcPct val="90000"/>
                </a:lnSpc>
                <a:spcBef>
                  <a:spcPts val="900"/>
                </a:spcBef>
                <a:spcAft>
                  <a:spcPts val="0"/>
                </a:spcAft>
                <a:buClr>
                  <a:srgbClr val="F8F8F8"/>
                </a:buClr>
                <a:buSzPct val="100000"/>
                <a:buFont typeface="Arial" panose="020B0604020202020204" pitchFamily="34" charset="0"/>
                <a:buChar char="•"/>
                <a:tabLst/>
                <a:defRPr/>
              </a:pPr>
              <a:endPar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grpSp>
      <p:grpSp>
        <p:nvGrpSpPr>
          <p:cNvPr id="14" name="그룹 13">
            <a:extLst>
              <a:ext uri="{FF2B5EF4-FFF2-40B4-BE49-F238E27FC236}">
                <a16:creationId xmlns:a16="http://schemas.microsoft.com/office/drawing/2014/main" id="{2D590A37-FB4A-84D6-22BD-04B09A2D7FB3}"/>
              </a:ext>
            </a:extLst>
          </p:cNvPr>
          <p:cNvGrpSpPr/>
          <p:nvPr/>
        </p:nvGrpSpPr>
        <p:grpSpPr>
          <a:xfrm>
            <a:off x="334963" y="1342643"/>
            <a:ext cx="3794400" cy="199060"/>
            <a:chOff x="8021796" y="2288924"/>
            <a:chExt cx="2793369" cy="199060"/>
          </a:xfrm>
          <a:noFill/>
        </p:grpSpPr>
        <p:cxnSp>
          <p:nvCxnSpPr>
            <p:cNvPr id="15" name="직선 화살표 연결선 14">
              <a:extLst>
                <a:ext uri="{FF2B5EF4-FFF2-40B4-BE49-F238E27FC236}">
                  <a16:creationId xmlns:a16="http://schemas.microsoft.com/office/drawing/2014/main" id="{CCEF908C-1774-E45B-5C28-89CA732F5D8D}"/>
                </a:ext>
              </a:extLst>
            </p:cNvPr>
            <p:cNvCxnSpPr>
              <a:cxnSpLocks/>
            </p:cNvCxnSpPr>
            <p:nvPr/>
          </p:nvCxnSpPr>
          <p:spPr>
            <a:xfrm flipH="1">
              <a:off x="8021796" y="2487651"/>
              <a:ext cx="2793369" cy="333"/>
            </a:xfrm>
            <a:prstGeom prst="straightConnector1">
              <a:avLst/>
            </a:prstGeom>
            <a:grp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16" name="TextBox 15">
              <a:extLst>
                <a:ext uri="{FF2B5EF4-FFF2-40B4-BE49-F238E27FC236}">
                  <a16:creationId xmlns:a16="http://schemas.microsoft.com/office/drawing/2014/main" id="{D2076FDD-30C7-A3E2-822F-B39673CAA545}"/>
                </a:ext>
              </a:extLst>
            </p:cNvPr>
            <p:cNvSpPr txBox="1"/>
            <p:nvPr/>
          </p:nvSpPr>
          <p:spPr>
            <a:xfrm>
              <a:off x="8732155" y="2288924"/>
              <a:ext cx="1013708" cy="184666"/>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latin typeface="나눔스퀘어_ac" panose="020B0600000101010101" pitchFamily="50" charset="-127"/>
                  <a:ea typeface="나눔스퀘어_ac" panose="020B0600000101010101" pitchFamily="50" charset="-127"/>
                </a:rPr>
                <a:t>2023.01 ~ 2023.06</a:t>
              </a:r>
              <a:endParaRPr lang="ko-KR" altLang="en-US" sz="1200" b="1" dirty="0">
                <a:latin typeface="나눔스퀘어_ac" panose="020B0600000101010101" pitchFamily="50" charset="-127"/>
                <a:ea typeface="나눔스퀘어_ac" panose="020B0600000101010101" pitchFamily="50" charset="-127"/>
              </a:endParaRPr>
            </a:p>
          </p:txBody>
        </p:sp>
      </p:grpSp>
      <p:grpSp>
        <p:nvGrpSpPr>
          <p:cNvPr id="17" name="그룹 16">
            <a:extLst>
              <a:ext uri="{FF2B5EF4-FFF2-40B4-BE49-F238E27FC236}">
                <a16:creationId xmlns:a16="http://schemas.microsoft.com/office/drawing/2014/main" id="{A6D4A110-D3D5-B041-237F-46A986E2C9A8}"/>
              </a:ext>
            </a:extLst>
          </p:cNvPr>
          <p:cNvGrpSpPr/>
          <p:nvPr/>
        </p:nvGrpSpPr>
        <p:grpSpPr>
          <a:xfrm>
            <a:off x="4201176" y="1335280"/>
            <a:ext cx="3794400" cy="199060"/>
            <a:chOff x="8021796" y="2288924"/>
            <a:chExt cx="2793369" cy="199060"/>
          </a:xfrm>
          <a:noFill/>
        </p:grpSpPr>
        <p:cxnSp>
          <p:nvCxnSpPr>
            <p:cNvPr id="18" name="직선 화살표 연결선 17">
              <a:extLst>
                <a:ext uri="{FF2B5EF4-FFF2-40B4-BE49-F238E27FC236}">
                  <a16:creationId xmlns:a16="http://schemas.microsoft.com/office/drawing/2014/main" id="{458208E4-5929-89C5-3064-5E90F828C9FE}"/>
                </a:ext>
              </a:extLst>
            </p:cNvPr>
            <p:cNvCxnSpPr>
              <a:cxnSpLocks/>
            </p:cNvCxnSpPr>
            <p:nvPr/>
          </p:nvCxnSpPr>
          <p:spPr>
            <a:xfrm flipH="1">
              <a:off x="8021796" y="2487651"/>
              <a:ext cx="2793369" cy="333"/>
            </a:xfrm>
            <a:prstGeom prst="straightConnector1">
              <a:avLst/>
            </a:prstGeom>
            <a:grp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19" name="TextBox 18">
              <a:extLst>
                <a:ext uri="{FF2B5EF4-FFF2-40B4-BE49-F238E27FC236}">
                  <a16:creationId xmlns:a16="http://schemas.microsoft.com/office/drawing/2014/main" id="{F911CFA6-2706-09F0-3674-5221DEDA5B27}"/>
                </a:ext>
              </a:extLst>
            </p:cNvPr>
            <p:cNvSpPr txBox="1"/>
            <p:nvPr/>
          </p:nvSpPr>
          <p:spPr>
            <a:xfrm>
              <a:off x="8732153" y="2288924"/>
              <a:ext cx="1013708" cy="184666"/>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latin typeface="나눔스퀘어_ac" panose="020B0600000101010101" pitchFamily="50" charset="-127"/>
                  <a:ea typeface="나눔스퀘어_ac" panose="020B0600000101010101" pitchFamily="50" charset="-127"/>
                </a:rPr>
                <a:t>2023.07 ~ 2023.12</a:t>
              </a:r>
              <a:endParaRPr lang="ko-KR" altLang="en-US" sz="1200" b="1" dirty="0">
                <a:latin typeface="나눔스퀘어_ac" panose="020B0600000101010101" pitchFamily="50" charset="-127"/>
                <a:ea typeface="나눔스퀘어_ac" panose="020B0600000101010101" pitchFamily="50" charset="-127"/>
              </a:endParaRPr>
            </a:p>
          </p:txBody>
        </p:sp>
      </p:grpSp>
      <p:grpSp>
        <p:nvGrpSpPr>
          <p:cNvPr id="20" name="그룹 19">
            <a:extLst>
              <a:ext uri="{FF2B5EF4-FFF2-40B4-BE49-F238E27FC236}">
                <a16:creationId xmlns:a16="http://schemas.microsoft.com/office/drawing/2014/main" id="{ADAC5051-6146-9C98-0364-0D0566A461B4}"/>
              </a:ext>
            </a:extLst>
          </p:cNvPr>
          <p:cNvGrpSpPr/>
          <p:nvPr/>
        </p:nvGrpSpPr>
        <p:grpSpPr>
          <a:xfrm>
            <a:off x="8067390" y="1336562"/>
            <a:ext cx="3794400" cy="199060"/>
            <a:chOff x="8021796" y="2288924"/>
            <a:chExt cx="2793369" cy="199060"/>
          </a:xfrm>
          <a:noFill/>
        </p:grpSpPr>
        <p:cxnSp>
          <p:nvCxnSpPr>
            <p:cNvPr id="21" name="직선 화살표 연결선 20">
              <a:extLst>
                <a:ext uri="{FF2B5EF4-FFF2-40B4-BE49-F238E27FC236}">
                  <a16:creationId xmlns:a16="http://schemas.microsoft.com/office/drawing/2014/main" id="{DC031ABC-4E22-ACF3-1003-744E0317B6C8}"/>
                </a:ext>
              </a:extLst>
            </p:cNvPr>
            <p:cNvCxnSpPr>
              <a:cxnSpLocks/>
            </p:cNvCxnSpPr>
            <p:nvPr/>
          </p:nvCxnSpPr>
          <p:spPr>
            <a:xfrm flipH="1">
              <a:off x="8021796" y="2487651"/>
              <a:ext cx="2793369" cy="333"/>
            </a:xfrm>
            <a:prstGeom prst="straightConnector1">
              <a:avLst/>
            </a:prstGeom>
            <a:grp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22" name="TextBox 21">
              <a:extLst>
                <a:ext uri="{FF2B5EF4-FFF2-40B4-BE49-F238E27FC236}">
                  <a16:creationId xmlns:a16="http://schemas.microsoft.com/office/drawing/2014/main" id="{B4486D56-56E7-9482-34F4-685CD78BF360}"/>
                </a:ext>
              </a:extLst>
            </p:cNvPr>
            <p:cNvSpPr txBox="1"/>
            <p:nvPr/>
          </p:nvSpPr>
          <p:spPr>
            <a:xfrm>
              <a:off x="8969352" y="2288924"/>
              <a:ext cx="539307" cy="184666"/>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latin typeface="나눔스퀘어_ac" panose="020B0600000101010101" pitchFamily="50" charset="-127"/>
                  <a:ea typeface="나눔스퀘어_ac" panose="020B0600000101010101" pitchFamily="50" charset="-127"/>
                </a:rPr>
                <a:t>2024</a:t>
              </a:r>
              <a:r>
                <a:rPr lang="ko-KR" altLang="en-US" sz="1200" b="1" dirty="0">
                  <a:latin typeface="나눔스퀘어_ac" panose="020B0600000101010101" pitchFamily="50" charset="-127"/>
                  <a:ea typeface="나눔스퀘어_ac" panose="020B0600000101010101" pitchFamily="50" charset="-127"/>
                </a:rPr>
                <a:t>년 </a:t>
              </a:r>
              <a:r>
                <a:rPr lang="en-US" altLang="ko-KR" sz="1200" b="1" dirty="0">
                  <a:latin typeface="나눔스퀘어_ac" panose="020B0600000101010101" pitchFamily="50" charset="-127"/>
                  <a:ea typeface="나눔스퀘어_ac" panose="020B0600000101010101" pitchFamily="50" charset="-127"/>
                </a:rPr>
                <a:t>~</a:t>
              </a:r>
              <a:r>
                <a:rPr lang="ko-KR" altLang="en-US" sz="1200" b="1" dirty="0">
                  <a:latin typeface="나눔스퀘어_ac" panose="020B0600000101010101" pitchFamily="50" charset="-127"/>
                  <a:ea typeface="나눔스퀘어_ac" panose="020B0600000101010101" pitchFamily="50" charset="-127"/>
                </a:rPr>
                <a:t> </a:t>
              </a:r>
            </a:p>
          </p:txBody>
        </p:sp>
      </p:grpSp>
      <p:sp>
        <p:nvSpPr>
          <p:cNvPr id="24" name="TextBox 23">
            <a:extLst>
              <a:ext uri="{FF2B5EF4-FFF2-40B4-BE49-F238E27FC236}">
                <a16:creationId xmlns:a16="http://schemas.microsoft.com/office/drawing/2014/main" id="{DB7E0E37-A7BA-5456-9653-7B63A2DDDC71}"/>
              </a:ext>
            </a:extLst>
          </p:cNvPr>
          <p:cNvSpPr txBox="1"/>
          <p:nvPr/>
        </p:nvSpPr>
        <p:spPr>
          <a:xfrm>
            <a:off x="342898" y="5103113"/>
            <a:ext cx="3786465" cy="11541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7800" marR="0" indent="-88900" algn="l" defTabSz="457200" rtl="0" fontAlgn="auto" latinLnBrk="0" hangingPunct="0">
              <a:lnSpc>
                <a:spcPts val="1800"/>
              </a:lnSpc>
              <a:spcBef>
                <a:spcPts val="0"/>
              </a:spcBef>
              <a:spcAft>
                <a:spcPts val="0"/>
              </a:spcAft>
              <a:buClrTx/>
              <a:buSzTx/>
              <a:buFont typeface="Wingdings" panose="05000000000000000000" pitchFamily="2" charset="2"/>
              <a:buChar char="§"/>
              <a:tabLst/>
            </a:pPr>
            <a:r>
              <a:rPr lang="ko-KR" altLang="en-US" sz="1200" dirty="0">
                <a:ea typeface="나눔스퀘어_ac" panose="020B0600000101010101" pitchFamily="50" charset="-127"/>
              </a:rPr>
              <a:t>발행</a:t>
            </a:r>
            <a:r>
              <a:rPr lang="en-US" altLang="ko-KR" sz="1200" dirty="0">
                <a:ea typeface="나눔스퀘어_ac" panose="020B0600000101010101" pitchFamily="50" charset="-127"/>
              </a:rPr>
              <a:t>, </a:t>
            </a:r>
            <a:r>
              <a:rPr lang="ko-KR" altLang="en-US" sz="1200" dirty="0">
                <a:ea typeface="나눔스퀘어_ac" panose="020B0600000101010101" pitchFamily="50" charset="-127"/>
              </a:rPr>
              <a:t>매매 기능은 </a:t>
            </a:r>
            <a:r>
              <a:rPr lang="en-US" altLang="ko-KR" sz="1200" dirty="0">
                <a:ea typeface="나눔스퀘어_ac" panose="020B0600000101010101" pitchFamily="50" charset="-127"/>
              </a:rPr>
              <a:t>ST</a:t>
            </a:r>
            <a:r>
              <a:rPr lang="ko-KR" altLang="en-US" sz="1200" dirty="0">
                <a:ea typeface="나눔스퀘어_ac" panose="020B0600000101010101" pitchFamily="50" charset="-127"/>
              </a:rPr>
              <a:t>플랫폼 상에 구현하고 원장</a:t>
            </a:r>
            <a:r>
              <a:rPr lang="en-US" altLang="ko-KR" sz="1200" dirty="0">
                <a:ea typeface="나눔스퀘어_ac" panose="020B0600000101010101" pitchFamily="50" charset="-127"/>
              </a:rPr>
              <a:t>, </a:t>
            </a:r>
            <a:r>
              <a:rPr lang="ko-KR" altLang="en-US" sz="1200" dirty="0">
                <a:ea typeface="나눔스퀘어_ac" panose="020B0600000101010101" pitchFamily="50" charset="-127"/>
              </a:rPr>
              <a:t>계좌관리</a:t>
            </a:r>
            <a:r>
              <a:rPr lang="en-US" altLang="ko-KR" sz="1200" dirty="0">
                <a:ea typeface="나눔스퀘어_ac" panose="020B0600000101010101" pitchFamily="50" charset="-127"/>
              </a:rPr>
              <a:t>,</a:t>
            </a:r>
            <a:r>
              <a:rPr lang="ko-KR" altLang="en-US" sz="1200" dirty="0">
                <a:ea typeface="나눔스퀘어_ac" panose="020B0600000101010101" pitchFamily="50" charset="-127"/>
              </a:rPr>
              <a:t>고객관리 </a:t>
            </a:r>
            <a:r>
              <a:rPr lang="en-US" altLang="ko-KR" sz="1200" dirty="0">
                <a:ea typeface="나눔스퀘어_ac" panose="020B0600000101010101" pitchFamily="50" charset="-127"/>
              </a:rPr>
              <a:t> B/O</a:t>
            </a:r>
            <a:r>
              <a:rPr lang="ko-KR" altLang="en-US" sz="1200" dirty="0">
                <a:ea typeface="나눔스퀘어_ac" panose="020B0600000101010101" pitchFamily="50" charset="-127"/>
              </a:rPr>
              <a:t>기능 등은 </a:t>
            </a:r>
            <a:r>
              <a:rPr lang="en-US" altLang="ko-KR" sz="1200" dirty="0">
                <a:ea typeface="나눔스퀘어_ac" panose="020B0600000101010101" pitchFamily="50" charset="-127"/>
              </a:rPr>
              <a:t>KB Legacy System </a:t>
            </a:r>
            <a:r>
              <a:rPr lang="ko-KR" altLang="en-US" sz="1200" dirty="0">
                <a:ea typeface="나눔스퀘어_ac" panose="020B0600000101010101" pitchFamily="50" charset="-127"/>
              </a:rPr>
              <a:t>활용</a:t>
            </a:r>
            <a:endParaRPr lang="en-US" altLang="ko-KR" sz="1200" dirty="0">
              <a:ea typeface="나눔스퀘어_ac" panose="020B0600000101010101" pitchFamily="50" charset="-127"/>
            </a:endParaRPr>
          </a:p>
          <a:p>
            <a:pPr marL="177800" marR="0" indent="-88900" algn="l" defTabSz="457200" rtl="0" fontAlgn="auto" latinLnBrk="0" hangingPunct="0">
              <a:lnSpc>
                <a:spcPts val="1800"/>
              </a:lnSpc>
              <a:spcBef>
                <a:spcPts val="0"/>
              </a:spcBef>
              <a:spcAft>
                <a:spcPts val="0"/>
              </a:spcAft>
              <a:buClrTx/>
              <a:buSzTx/>
              <a:buFont typeface="Wingdings" panose="05000000000000000000" pitchFamily="2" charset="2"/>
              <a:buChar char="§"/>
              <a:tabLst/>
            </a:pPr>
            <a:r>
              <a:rPr lang="ko-KR" altLang="en-US" sz="1200" dirty="0">
                <a:ea typeface="나눔스퀘어_ac" panose="020B0600000101010101" pitchFamily="50" charset="-127"/>
              </a:rPr>
              <a:t>디지털증권 형태인 </a:t>
            </a:r>
            <a:r>
              <a:rPr lang="en-US" altLang="ko-KR" sz="1200" dirty="0">
                <a:ea typeface="나눔스퀘어_ac" panose="020B0600000101010101" pitchFamily="50" charset="-127"/>
              </a:rPr>
              <a:t>KRX </a:t>
            </a:r>
            <a:r>
              <a:rPr lang="ko-KR" altLang="en-US" sz="1200" dirty="0">
                <a:ea typeface="나눔스퀘어_ac" panose="020B0600000101010101" pitchFamily="50" charset="-127"/>
              </a:rPr>
              <a:t>거래는 </a:t>
            </a:r>
            <a:r>
              <a:rPr lang="en-US" altLang="ko-KR" sz="1200" dirty="0">
                <a:ea typeface="나눔스퀘어_ac" panose="020B0600000101010101" pitchFamily="50" charset="-127"/>
              </a:rPr>
              <a:t>KRX</a:t>
            </a:r>
            <a:r>
              <a:rPr lang="ko-KR" altLang="en-US" sz="1200" dirty="0">
                <a:ea typeface="나눔스퀘어_ac" panose="020B0600000101010101" pitchFamily="50" charset="-127"/>
              </a:rPr>
              <a:t>에서 상품</a:t>
            </a:r>
            <a:r>
              <a:rPr lang="en-US" altLang="ko-KR" sz="1200" dirty="0">
                <a:ea typeface="나눔스퀘어_ac" panose="020B0600000101010101" pitchFamily="50" charset="-127"/>
              </a:rPr>
              <a:t>, </a:t>
            </a:r>
            <a:r>
              <a:rPr lang="ko-KR" altLang="en-US" sz="1200" dirty="0">
                <a:ea typeface="나눔스퀘어_ac" panose="020B0600000101010101" pitchFamily="50" charset="-127"/>
              </a:rPr>
              <a:t>제도</a:t>
            </a:r>
            <a:r>
              <a:rPr lang="en-US" altLang="ko-KR" sz="1200" dirty="0">
                <a:ea typeface="나눔스퀘어_ac" panose="020B0600000101010101" pitchFamily="50" charset="-127"/>
              </a:rPr>
              <a:t>, </a:t>
            </a:r>
            <a:r>
              <a:rPr lang="ko-KR" altLang="en-US" sz="1200" dirty="0">
                <a:ea typeface="나눔스퀘어_ac" panose="020B0600000101010101" pitchFamily="50" charset="-127"/>
              </a:rPr>
              <a:t>규정이 정비된 후 대응개발 형태로 대응</a:t>
            </a:r>
            <a:endParaRPr lang="en-US" altLang="ko-KR" sz="1200" dirty="0">
              <a:ea typeface="나눔스퀘어_ac" panose="020B0600000101010101" pitchFamily="50" charset="-127"/>
            </a:endParaRPr>
          </a:p>
        </p:txBody>
      </p:sp>
      <p:sp>
        <p:nvSpPr>
          <p:cNvPr id="25" name="TextBox 24">
            <a:extLst>
              <a:ext uri="{FF2B5EF4-FFF2-40B4-BE49-F238E27FC236}">
                <a16:creationId xmlns:a16="http://schemas.microsoft.com/office/drawing/2014/main" id="{FE1B31A8-15B7-D790-1F02-E6BA387EC5F3}"/>
              </a:ext>
            </a:extLst>
          </p:cNvPr>
          <p:cNvSpPr txBox="1"/>
          <p:nvPr/>
        </p:nvSpPr>
        <p:spPr>
          <a:xfrm>
            <a:off x="4195489" y="5103113"/>
            <a:ext cx="3786465"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7800" marR="0" indent="-88900" algn="l" defTabSz="457200" rtl="0" fontAlgn="auto" latinLnBrk="0" hangingPunct="0">
              <a:lnSpc>
                <a:spcPts val="1800"/>
              </a:lnSpc>
              <a:spcBef>
                <a:spcPts val="0"/>
              </a:spcBef>
              <a:spcAft>
                <a:spcPts val="0"/>
              </a:spcAft>
              <a:buClrTx/>
              <a:buSzTx/>
              <a:buFont typeface="Wingdings" panose="05000000000000000000" pitchFamily="2" charset="2"/>
              <a:buChar char="§"/>
              <a:tabLst/>
            </a:pPr>
            <a:r>
              <a:rPr lang="en-US" altLang="ko-KR" sz="1200" dirty="0">
                <a:latin typeface="나눔스퀘어_ac" panose="020B0600000101010101" pitchFamily="50" charset="-127"/>
                <a:ea typeface="나눔스퀘어_ac" panose="020B0600000101010101" pitchFamily="50" charset="-127"/>
              </a:rPr>
              <a:t>KB</a:t>
            </a:r>
            <a:r>
              <a:rPr lang="ko-KR" altLang="en-US" sz="1200" dirty="0">
                <a:latin typeface="나눔스퀘어_ac" panose="020B0600000101010101" pitchFamily="50" charset="-127"/>
                <a:ea typeface="나눔스퀘어_ac" panose="020B0600000101010101" pitchFamily="50" charset="-127"/>
              </a:rPr>
              <a:t> </a:t>
            </a:r>
            <a:r>
              <a:rPr lang="en-US" altLang="ko-KR" sz="1200" dirty="0">
                <a:latin typeface="나눔스퀘어_ac" panose="020B0600000101010101" pitchFamily="50" charset="-127"/>
                <a:ea typeface="나눔스퀘어_ac" panose="020B0600000101010101" pitchFamily="50" charset="-127"/>
              </a:rPr>
              <a:t>Legacy System</a:t>
            </a:r>
            <a:r>
              <a:rPr lang="ko-KR" altLang="en-US" sz="1200" dirty="0">
                <a:latin typeface="나눔스퀘어_ac" panose="020B0600000101010101" pitchFamily="50" charset="-127"/>
                <a:ea typeface="나눔스퀘어_ac" panose="020B0600000101010101" pitchFamily="50" charset="-127"/>
              </a:rPr>
              <a:t>에 구현된 </a:t>
            </a:r>
            <a:r>
              <a:rPr lang="en-US" altLang="ko-KR" sz="1200" dirty="0">
                <a:latin typeface="나눔스퀘어_ac" panose="020B0600000101010101" pitchFamily="50" charset="-127"/>
                <a:ea typeface="나눔스퀘어_ac" panose="020B0600000101010101" pitchFamily="50" charset="-127"/>
              </a:rPr>
              <a:t>B/O </a:t>
            </a:r>
            <a:r>
              <a:rPr lang="ko-KR" altLang="en-US" sz="1200" dirty="0">
                <a:latin typeface="나눔스퀘어_ac" panose="020B0600000101010101" pitchFamily="50" charset="-127"/>
                <a:ea typeface="나눔스퀘어_ac" panose="020B0600000101010101" pitchFamily="50" charset="-127"/>
              </a:rPr>
              <a:t>업무처리 기능을 </a:t>
            </a:r>
            <a:r>
              <a:rPr lang="en-US" altLang="ko-KR" sz="1200" dirty="0">
                <a:latin typeface="나눔스퀘어_ac" panose="020B0600000101010101" pitchFamily="50" charset="-127"/>
                <a:ea typeface="나눔스퀘어_ac" panose="020B0600000101010101" pitchFamily="50" charset="-127"/>
              </a:rPr>
              <a:t>ST</a:t>
            </a:r>
            <a:r>
              <a:rPr lang="ko-KR" altLang="en-US" sz="1200" dirty="0">
                <a:latin typeface="나눔스퀘어_ac" panose="020B0600000101010101" pitchFamily="50" charset="-127"/>
                <a:ea typeface="나눔스퀘어_ac" panose="020B0600000101010101" pitchFamily="50" charset="-127"/>
              </a:rPr>
              <a:t>플랫폼에서 자체구축</a:t>
            </a:r>
            <a:endParaRPr lang="en-US" altLang="ko-KR" sz="1200" dirty="0">
              <a:latin typeface="나눔스퀘어_ac" panose="020B0600000101010101" pitchFamily="50" charset="-127"/>
              <a:ea typeface="나눔스퀘어_ac" panose="020B0600000101010101" pitchFamily="50" charset="-127"/>
            </a:endParaRPr>
          </a:p>
          <a:p>
            <a:pPr marL="177800" marR="0" indent="-88900" algn="l" defTabSz="457200" rtl="0" fontAlgn="auto" latinLnBrk="0" hangingPunct="0">
              <a:lnSpc>
                <a:spcPts val="1800"/>
              </a:lnSpc>
              <a:spcBef>
                <a:spcPts val="0"/>
              </a:spcBef>
              <a:spcAft>
                <a:spcPts val="0"/>
              </a:spcAft>
              <a:buClrTx/>
              <a:buSzTx/>
              <a:buFont typeface="Wingdings" panose="05000000000000000000" pitchFamily="2" charset="2"/>
              <a:buChar char="§"/>
              <a:tabLst/>
            </a:pPr>
            <a:r>
              <a:rPr lang="en-US" altLang="ko-KR" sz="1200" dirty="0">
                <a:ea typeface="나눔스퀘어_ac" panose="020B0600000101010101" pitchFamily="50" charset="-127"/>
              </a:rPr>
              <a:t>KB Legacy</a:t>
            </a:r>
            <a:r>
              <a:rPr lang="ko-KR" altLang="en-US" sz="1200" dirty="0">
                <a:ea typeface="나눔스퀘어_ac" panose="020B0600000101010101" pitchFamily="50" charset="-127"/>
              </a:rPr>
              <a:t>와는 별도의 원장을 가진 단독 시스템으로 확장</a:t>
            </a:r>
          </a:p>
        </p:txBody>
      </p:sp>
      <p:sp>
        <p:nvSpPr>
          <p:cNvPr id="26" name="TextBox 25">
            <a:extLst>
              <a:ext uri="{FF2B5EF4-FFF2-40B4-BE49-F238E27FC236}">
                <a16:creationId xmlns:a16="http://schemas.microsoft.com/office/drawing/2014/main" id="{35082EFA-F02C-ACEC-584E-7986750E097D}"/>
              </a:ext>
            </a:extLst>
          </p:cNvPr>
          <p:cNvSpPr txBox="1"/>
          <p:nvPr/>
        </p:nvSpPr>
        <p:spPr>
          <a:xfrm>
            <a:off x="8002374" y="5103113"/>
            <a:ext cx="3786465"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7800" marR="0" indent="-88900" algn="l" defTabSz="457200" rtl="0" fontAlgn="auto" latinLnBrk="0" hangingPunct="0">
              <a:lnSpc>
                <a:spcPts val="1800"/>
              </a:lnSpc>
              <a:spcBef>
                <a:spcPts val="0"/>
              </a:spcBef>
              <a:spcAft>
                <a:spcPts val="0"/>
              </a:spcAft>
              <a:buClrTx/>
              <a:buSzTx/>
              <a:buFont typeface="Wingdings" panose="05000000000000000000" pitchFamily="2" charset="2"/>
              <a:buChar char="§"/>
              <a:tabLst/>
            </a:pPr>
            <a:r>
              <a:rPr lang="ko-KR" altLang="en-US" sz="1200" dirty="0">
                <a:latin typeface="나눔스퀘어_ac" panose="020B0600000101010101" pitchFamily="50" charset="-127"/>
                <a:ea typeface="나눔스퀘어_ac" panose="020B0600000101010101" pitchFamily="50" charset="-127"/>
              </a:rPr>
              <a:t>퍼블릭 블록체인으로 확대 적용하여 다양한 노드 및 </a:t>
            </a:r>
            <a:r>
              <a:rPr lang="ko-KR" altLang="en-US" sz="1200" dirty="0" err="1">
                <a:latin typeface="나눔스퀘어_ac" panose="020B0600000101010101" pitchFamily="50" charset="-127"/>
                <a:ea typeface="나눔스퀘어_ac" panose="020B0600000101010101" pitchFamily="50" charset="-127"/>
              </a:rPr>
              <a:t>브리지존과</a:t>
            </a:r>
            <a:r>
              <a:rPr lang="ko-KR" altLang="en-US" sz="1200" dirty="0">
                <a:latin typeface="나눔스퀘어_ac" panose="020B0600000101010101" pitchFamily="50" charset="-127"/>
                <a:ea typeface="나눔스퀘어_ac" panose="020B0600000101010101" pitchFamily="50" charset="-127"/>
              </a:rPr>
              <a:t> 연계함</a:t>
            </a:r>
            <a:endParaRPr lang="ko-KR" altLang="en-US" sz="1200" dirty="0">
              <a:ea typeface="나눔스퀘어_ac" panose="020B0600000101010101" pitchFamily="50" charset="-127"/>
            </a:endParaRPr>
          </a:p>
        </p:txBody>
      </p:sp>
      <p:cxnSp>
        <p:nvCxnSpPr>
          <p:cNvPr id="27" name="직선 화살표 연결선 26">
            <a:extLst>
              <a:ext uri="{FF2B5EF4-FFF2-40B4-BE49-F238E27FC236}">
                <a16:creationId xmlns:a16="http://schemas.microsoft.com/office/drawing/2014/main" id="{05BBE6E3-09A0-BF0E-435A-3793F89714C7}"/>
              </a:ext>
            </a:extLst>
          </p:cNvPr>
          <p:cNvCxnSpPr>
            <a:cxnSpLocks/>
          </p:cNvCxnSpPr>
          <p:nvPr/>
        </p:nvCxnSpPr>
        <p:spPr>
          <a:xfrm flipH="1">
            <a:off x="2001276" y="3504665"/>
            <a:ext cx="540000" cy="0"/>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29" name="사각형: 둥근 모서리 28">
            <a:extLst>
              <a:ext uri="{FF2B5EF4-FFF2-40B4-BE49-F238E27FC236}">
                <a16:creationId xmlns:a16="http://schemas.microsoft.com/office/drawing/2014/main" id="{887A1904-2574-835F-932F-10C0600C7A4D}"/>
              </a:ext>
            </a:extLst>
          </p:cNvPr>
          <p:cNvSpPr/>
          <p:nvPr/>
        </p:nvSpPr>
        <p:spPr>
          <a:xfrm>
            <a:off x="586968" y="2316173"/>
            <a:ext cx="1425835" cy="2647713"/>
          </a:xfrm>
          <a:prstGeom prst="roundRect">
            <a:avLst>
              <a:gd name="adj" fmla="val 4979"/>
            </a:avLst>
          </a:prstGeom>
          <a:noFill/>
          <a:ln w="317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KB</a:t>
            </a:r>
            <a:r>
              <a:rPr lang="ko-KR" altLang="en-US" sz="1100" b="1" dirty="0">
                <a:ea typeface="나눔스퀘어_ac" panose="020B0600000101010101" pitchFamily="50" charset="-127"/>
              </a:rPr>
              <a:t>증권 </a:t>
            </a:r>
            <a:r>
              <a:rPr lang="ko-KR" altLang="en-US" sz="1100" b="1" dirty="0" err="1">
                <a:ea typeface="나눔스퀘어_ac" panose="020B0600000101010101" pitchFamily="50" charset="-127"/>
              </a:rPr>
              <a:t>기간계</a:t>
            </a:r>
            <a:endParaRPr lang="ko-KR" altLang="en-US" sz="1100" b="1" dirty="0">
              <a:ea typeface="나눔스퀘어_ac" panose="020B0600000101010101" pitchFamily="50" charset="-127"/>
            </a:endParaRPr>
          </a:p>
        </p:txBody>
      </p:sp>
      <p:sp>
        <p:nvSpPr>
          <p:cNvPr id="40" name="사각형: 둥근 모서리 39">
            <a:extLst>
              <a:ext uri="{FF2B5EF4-FFF2-40B4-BE49-F238E27FC236}">
                <a16:creationId xmlns:a16="http://schemas.microsoft.com/office/drawing/2014/main" id="{B6EAB4C4-D494-4E66-C823-D84E1BA41FC0}"/>
              </a:ext>
            </a:extLst>
          </p:cNvPr>
          <p:cNvSpPr/>
          <p:nvPr/>
        </p:nvSpPr>
        <p:spPr>
          <a:xfrm>
            <a:off x="2532359" y="2316173"/>
            <a:ext cx="1384452" cy="2647713"/>
          </a:xfrm>
          <a:prstGeom prst="roundRect">
            <a:avLst>
              <a:gd name="adj" fmla="val 4979"/>
            </a:avLst>
          </a:prstGeom>
          <a:noFill/>
          <a:ln w="19050" cap="flat">
            <a:solidFill>
              <a:srgbClr val="7030A0"/>
            </a:solidFill>
            <a:prstDash val="sysDash"/>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KB</a:t>
            </a:r>
            <a:r>
              <a:rPr lang="ko-KR" altLang="en-US" sz="1100" b="1" dirty="0">
                <a:ea typeface="나눔스퀘어_ac" panose="020B0600000101010101" pitchFamily="50" charset="-127"/>
              </a:rPr>
              <a:t>증권 </a:t>
            </a:r>
            <a:r>
              <a:rPr lang="en-US" altLang="ko-KR" sz="1100" b="1" dirty="0">
                <a:ea typeface="나눔스퀘어_ac" panose="020B0600000101010101" pitchFamily="50" charset="-127"/>
              </a:rPr>
              <a:t>STO</a:t>
            </a:r>
            <a:r>
              <a:rPr lang="ko-KR" altLang="en-US" sz="1100" b="1" dirty="0">
                <a:ea typeface="나눔스퀘어_ac" panose="020B0600000101010101" pitchFamily="50" charset="-127"/>
              </a:rPr>
              <a:t>플랫폼</a:t>
            </a:r>
          </a:p>
        </p:txBody>
      </p:sp>
      <p:sp>
        <p:nvSpPr>
          <p:cNvPr id="44" name="TextBox 43">
            <a:extLst>
              <a:ext uri="{FF2B5EF4-FFF2-40B4-BE49-F238E27FC236}">
                <a16:creationId xmlns:a16="http://schemas.microsoft.com/office/drawing/2014/main" id="{566C7561-DF97-063B-DF0F-8D6ED98DF19B}"/>
              </a:ext>
            </a:extLst>
          </p:cNvPr>
          <p:cNvSpPr txBox="1"/>
          <p:nvPr/>
        </p:nvSpPr>
        <p:spPr>
          <a:xfrm>
            <a:off x="2040461" y="3562124"/>
            <a:ext cx="46166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업데이트</a:t>
            </a:r>
            <a:endParaRPr lang="en-US" altLang="ko-KR" sz="900" dirty="0">
              <a:latin typeface="나눔스퀘어_ac" panose="020B0600000101010101" pitchFamily="50" charset="-127"/>
              <a:ea typeface="나눔스퀘어_ac" panose="020B0600000101010101" pitchFamily="50" charset="-127"/>
            </a:endParaRPr>
          </a:p>
          <a:p>
            <a:pPr marL="0" marR="0" indent="0" algn="l" defTabSz="457200" rtl="0" fontAlgn="auto" latinLnBrk="0" hangingPunct="0">
              <a:lnSpc>
                <a:spcPct val="100000"/>
              </a:lnSpc>
              <a:spcBef>
                <a:spcPts val="0"/>
              </a:spcBef>
              <a:spcAft>
                <a:spcPts val="0"/>
              </a:spcAft>
              <a:buClrTx/>
              <a:buSzTx/>
              <a:buFontTx/>
              <a:buNone/>
              <a:tabLst/>
            </a:pPr>
            <a:r>
              <a:rPr lang="ko-KR" altLang="en-US" sz="900" dirty="0" err="1">
                <a:latin typeface="나눔스퀘어_ac" panose="020B0600000101010101" pitchFamily="50" charset="-127"/>
                <a:ea typeface="나눔스퀘어_ac" panose="020B0600000101010101" pitchFamily="50" charset="-127"/>
              </a:rPr>
              <a:t>미러링</a:t>
            </a:r>
            <a:endParaRPr lang="ko-KR" altLang="en-US" sz="900" dirty="0">
              <a:latin typeface="나눔스퀘어_ac" panose="020B0600000101010101" pitchFamily="50" charset="-127"/>
              <a:ea typeface="나눔스퀘어_ac" panose="020B0600000101010101" pitchFamily="50" charset="-127"/>
            </a:endParaRPr>
          </a:p>
        </p:txBody>
      </p:sp>
      <p:grpSp>
        <p:nvGrpSpPr>
          <p:cNvPr id="53" name="그룹 52">
            <a:extLst>
              <a:ext uri="{FF2B5EF4-FFF2-40B4-BE49-F238E27FC236}">
                <a16:creationId xmlns:a16="http://schemas.microsoft.com/office/drawing/2014/main" id="{2F060438-0E1B-8693-1F99-54C2FD24A014}"/>
              </a:ext>
            </a:extLst>
          </p:cNvPr>
          <p:cNvGrpSpPr/>
          <p:nvPr/>
        </p:nvGrpSpPr>
        <p:grpSpPr>
          <a:xfrm>
            <a:off x="2610606" y="2668539"/>
            <a:ext cx="1203739" cy="2208261"/>
            <a:chOff x="2610606" y="2668539"/>
            <a:chExt cx="1203739" cy="2747001"/>
          </a:xfrm>
        </p:grpSpPr>
        <p:sp>
          <p:nvSpPr>
            <p:cNvPr id="41" name="직사각형 40">
              <a:extLst>
                <a:ext uri="{FF2B5EF4-FFF2-40B4-BE49-F238E27FC236}">
                  <a16:creationId xmlns:a16="http://schemas.microsoft.com/office/drawing/2014/main" id="{23F59EAC-6541-0DC1-B3C2-CD517B14B87B}"/>
                </a:ext>
              </a:extLst>
            </p:cNvPr>
            <p:cNvSpPr/>
            <p:nvPr/>
          </p:nvSpPr>
          <p:spPr>
            <a:xfrm>
              <a:off x="2620026" y="2668539"/>
              <a:ext cx="1194319" cy="634710"/>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서비스플랫폼</a:t>
              </a:r>
            </a:p>
          </p:txBody>
        </p:sp>
        <p:sp>
          <p:nvSpPr>
            <p:cNvPr id="50" name="직사각형 49">
              <a:extLst>
                <a:ext uri="{FF2B5EF4-FFF2-40B4-BE49-F238E27FC236}">
                  <a16:creationId xmlns:a16="http://schemas.microsoft.com/office/drawing/2014/main" id="{A0D5B21F-D166-7186-B297-CA97A8297D77}"/>
                </a:ext>
              </a:extLst>
            </p:cNvPr>
            <p:cNvSpPr/>
            <p:nvPr/>
          </p:nvSpPr>
          <p:spPr>
            <a:xfrm>
              <a:off x="2614170" y="3370900"/>
              <a:ext cx="1194319" cy="634710"/>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발행 플랫폼</a:t>
              </a:r>
            </a:p>
          </p:txBody>
        </p:sp>
        <p:sp>
          <p:nvSpPr>
            <p:cNvPr id="51" name="직사각형 50">
              <a:extLst>
                <a:ext uri="{FF2B5EF4-FFF2-40B4-BE49-F238E27FC236}">
                  <a16:creationId xmlns:a16="http://schemas.microsoft.com/office/drawing/2014/main" id="{29814421-6D1D-3528-3ED6-4735FFB0FB8E}"/>
                </a:ext>
              </a:extLst>
            </p:cNvPr>
            <p:cNvSpPr/>
            <p:nvPr/>
          </p:nvSpPr>
          <p:spPr>
            <a:xfrm>
              <a:off x="2616462" y="4078469"/>
              <a:ext cx="1194319" cy="634710"/>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매매 플랫폼</a:t>
              </a:r>
            </a:p>
          </p:txBody>
        </p:sp>
        <p:sp>
          <p:nvSpPr>
            <p:cNvPr id="52" name="직사각형 51">
              <a:extLst>
                <a:ext uri="{FF2B5EF4-FFF2-40B4-BE49-F238E27FC236}">
                  <a16:creationId xmlns:a16="http://schemas.microsoft.com/office/drawing/2014/main" id="{911A9734-28C2-677A-930C-CD147EB927EC}"/>
                </a:ext>
              </a:extLst>
            </p:cNvPr>
            <p:cNvSpPr/>
            <p:nvPr/>
          </p:nvSpPr>
          <p:spPr>
            <a:xfrm>
              <a:off x="2610606" y="4780830"/>
              <a:ext cx="1194319" cy="634710"/>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블록체인 플랫폼</a:t>
              </a:r>
            </a:p>
          </p:txBody>
        </p:sp>
      </p:grpSp>
      <p:grpSp>
        <p:nvGrpSpPr>
          <p:cNvPr id="60" name="그룹 59">
            <a:extLst>
              <a:ext uri="{FF2B5EF4-FFF2-40B4-BE49-F238E27FC236}">
                <a16:creationId xmlns:a16="http://schemas.microsoft.com/office/drawing/2014/main" id="{FB943B30-E18C-67E9-D667-5D07871D64AC}"/>
              </a:ext>
            </a:extLst>
          </p:cNvPr>
          <p:cNvGrpSpPr/>
          <p:nvPr/>
        </p:nvGrpSpPr>
        <p:grpSpPr>
          <a:xfrm>
            <a:off x="2670590" y="2874671"/>
            <a:ext cx="1044000" cy="285905"/>
            <a:chOff x="2682881" y="2874671"/>
            <a:chExt cx="1044000" cy="285905"/>
          </a:xfrm>
        </p:grpSpPr>
        <p:grpSp>
          <p:nvGrpSpPr>
            <p:cNvPr id="56" name="그룹 55">
              <a:extLst>
                <a:ext uri="{FF2B5EF4-FFF2-40B4-BE49-F238E27FC236}">
                  <a16:creationId xmlns:a16="http://schemas.microsoft.com/office/drawing/2014/main" id="{F7D4A6AB-DF31-AE34-0B7F-2476B266B0F5}"/>
                </a:ext>
              </a:extLst>
            </p:cNvPr>
            <p:cNvGrpSpPr/>
            <p:nvPr/>
          </p:nvGrpSpPr>
          <p:grpSpPr>
            <a:xfrm>
              <a:off x="2682881" y="2874671"/>
              <a:ext cx="1044000" cy="180000"/>
              <a:chOff x="6458578" y="4721470"/>
              <a:chExt cx="1157381" cy="281144"/>
            </a:xfrm>
            <a:solidFill>
              <a:schemeClr val="bg1"/>
            </a:solidFill>
          </p:grpSpPr>
          <p:sp>
            <p:nvSpPr>
              <p:cNvPr id="57" name="직사각형 56">
                <a:extLst>
                  <a:ext uri="{FF2B5EF4-FFF2-40B4-BE49-F238E27FC236}">
                    <a16:creationId xmlns:a16="http://schemas.microsoft.com/office/drawing/2014/main" id="{812046B8-03CC-F701-9086-9FEB4DCCE384}"/>
                  </a:ext>
                </a:extLst>
              </p:cNvPr>
              <p:cNvSpPr/>
              <p:nvPr/>
            </p:nvSpPr>
            <p:spPr>
              <a:xfrm>
                <a:off x="6458578"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컨텐츠</a:t>
                </a:r>
              </a:p>
            </p:txBody>
          </p:sp>
          <p:sp>
            <p:nvSpPr>
              <p:cNvPr id="58" name="직사각형 57">
                <a:extLst>
                  <a:ext uri="{FF2B5EF4-FFF2-40B4-BE49-F238E27FC236}">
                    <a16:creationId xmlns:a16="http://schemas.microsoft.com/office/drawing/2014/main" id="{0A2513A6-1AC4-2B53-4680-EE312A6F50E1}"/>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제휴관리</a:t>
                </a:r>
              </a:p>
            </p:txBody>
          </p:sp>
        </p:grpSp>
        <p:sp>
          <p:nvSpPr>
            <p:cNvPr id="59" name="TextBox 58">
              <a:extLst>
                <a:ext uri="{FF2B5EF4-FFF2-40B4-BE49-F238E27FC236}">
                  <a16:creationId xmlns:a16="http://schemas.microsoft.com/office/drawing/2014/main" id="{B6CDE43C-7155-A5A6-8DB9-EB228880CA81}"/>
                </a:ext>
              </a:extLst>
            </p:cNvPr>
            <p:cNvSpPr txBox="1"/>
            <p:nvPr/>
          </p:nvSpPr>
          <p:spPr>
            <a:xfrm>
              <a:off x="3123846" y="3006688"/>
              <a:ext cx="128783"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1000" b="1" dirty="0">
                  <a:latin typeface="나눔스퀘어_ac" panose="020B0600000101010101" pitchFamily="50" charset="-127"/>
                  <a:ea typeface="나눔스퀘어_ac" panose="020B0600000101010101" pitchFamily="50" charset="-127"/>
                </a:rPr>
                <a:t>….</a:t>
              </a:r>
              <a:endParaRPr lang="ko-KR" altLang="en-US" sz="1000" b="1" dirty="0">
                <a:latin typeface="나눔스퀘어_ac" panose="020B0600000101010101" pitchFamily="50" charset="-127"/>
                <a:ea typeface="나눔스퀘어_ac" panose="020B0600000101010101" pitchFamily="50" charset="-127"/>
              </a:endParaRPr>
            </a:p>
          </p:txBody>
        </p:sp>
      </p:grpSp>
      <p:grpSp>
        <p:nvGrpSpPr>
          <p:cNvPr id="61" name="그룹 60">
            <a:extLst>
              <a:ext uri="{FF2B5EF4-FFF2-40B4-BE49-F238E27FC236}">
                <a16:creationId xmlns:a16="http://schemas.microsoft.com/office/drawing/2014/main" id="{5DAE7031-07F4-C294-38B2-5E07BD0BB9B4}"/>
              </a:ext>
            </a:extLst>
          </p:cNvPr>
          <p:cNvGrpSpPr/>
          <p:nvPr/>
        </p:nvGrpSpPr>
        <p:grpSpPr>
          <a:xfrm>
            <a:off x="2670590" y="3445086"/>
            <a:ext cx="1044000" cy="285905"/>
            <a:chOff x="2682881" y="2874671"/>
            <a:chExt cx="1044000" cy="285905"/>
          </a:xfrm>
        </p:grpSpPr>
        <p:grpSp>
          <p:nvGrpSpPr>
            <p:cNvPr id="62" name="그룹 61">
              <a:extLst>
                <a:ext uri="{FF2B5EF4-FFF2-40B4-BE49-F238E27FC236}">
                  <a16:creationId xmlns:a16="http://schemas.microsoft.com/office/drawing/2014/main" id="{2AE6D65F-6707-A24D-7EAD-5009A8B8F2E5}"/>
                </a:ext>
              </a:extLst>
            </p:cNvPr>
            <p:cNvGrpSpPr/>
            <p:nvPr/>
          </p:nvGrpSpPr>
          <p:grpSpPr>
            <a:xfrm>
              <a:off x="2682881" y="2874671"/>
              <a:ext cx="1044000" cy="180000"/>
              <a:chOff x="6458578" y="4721470"/>
              <a:chExt cx="1157381" cy="281144"/>
            </a:xfrm>
            <a:solidFill>
              <a:schemeClr val="bg1"/>
            </a:solidFill>
          </p:grpSpPr>
          <p:sp>
            <p:nvSpPr>
              <p:cNvPr id="64" name="직사각형 63">
                <a:extLst>
                  <a:ext uri="{FF2B5EF4-FFF2-40B4-BE49-F238E27FC236}">
                    <a16:creationId xmlns:a16="http://schemas.microsoft.com/office/drawing/2014/main" id="{4825889B-C672-05E7-1A09-F90B81CC54BF}"/>
                  </a:ext>
                </a:extLst>
              </p:cNvPr>
              <p:cNvSpPr/>
              <p:nvPr/>
            </p:nvSpPr>
            <p:spPr>
              <a:xfrm>
                <a:off x="6458578"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청약</a:t>
                </a:r>
              </a:p>
            </p:txBody>
          </p:sp>
          <p:sp>
            <p:nvSpPr>
              <p:cNvPr id="65" name="직사각형 64">
                <a:extLst>
                  <a:ext uri="{FF2B5EF4-FFF2-40B4-BE49-F238E27FC236}">
                    <a16:creationId xmlns:a16="http://schemas.microsoft.com/office/drawing/2014/main" id="{43F7C58A-4A94-618D-402B-557A7F29CE7D}"/>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발행</a:t>
                </a:r>
              </a:p>
            </p:txBody>
          </p:sp>
        </p:grpSp>
        <p:sp>
          <p:nvSpPr>
            <p:cNvPr id="63" name="TextBox 62">
              <a:extLst>
                <a:ext uri="{FF2B5EF4-FFF2-40B4-BE49-F238E27FC236}">
                  <a16:creationId xmlns:a16="http://schemas.microsoft.com/office/drawing/2014/main" id="{C252283A-F39F-0B4F-094F-10584987BC9A}"/>
                </a:ext>
              </a:extLst>
            </p:cNvPr>
            <p:cNvSpPr txBox="1"/>
            <p:nvPr/>
          </p:nvSpPr>
          <p:spPr>
            <a:xfrm>
              <a:off x="3123846" y="3006688"/>
              <a:ext cx="128783"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1000" b="1" dirty="0">
                  <a:latin typeface="나눔스퀘어_ac" panose="020B0600000101010101" pitchFamily="50" charset="-127"/>
                  <a:ea typeface="나눔스퀘어_ac" panose="020B0600000101010101" pitchFamily="50" charset="-127"/>
                </a:rPr>
                <a:t>….</a:t>
              </a:r>
              <a:endParaRPr lang="ko-KR" altLang="en-US" sz="1000" b="1" dirty="0">
                <a:latin typeface="나눔스퀘어_ac" panose="020B0600000101010101" pitchFamily="50" charset="-127"/>
                <a:ea typeface="나눔스퀘어_ac" panose="020B0600000101010101" pitchFamily="50" charset="-127"/>
              </a:endParaRPr>
            </a:p>
          </p:txBody>
        </p:sp>
      </p:grpSp>
      <p:grpSp>
        <p:nvGrpSpPr>
          <p:cNvPr id="66" name="그룹 65">
            <a:extLst>
              <a:ext uri="{FF2B5EF4-FFF2-40B4-BE49-F238E27FC236}">
                <a16:creationId xmlns:a16="http://schemas.microsoft.com/office/drawing/2014/main" id="{99CD82D2-D9FD-B17B-AE52-BC3D6937A70E}"/>
              </a:ext>
            </a:extLst>
          </p:cNvPr>
          <p:cNvGrpSpPr/>
          <p:nvPr/>
        </p:nvGrpSpPr>
        <p:grpSpPr>
          <a:xfrm>
            <a:off x="2670590" y="4032918"/>
            <a:ext cx="1044000" cy="285905"/>
            <a:chOff x="2682881" y="2874671"/>
            <a:chExt cx="1044000" cy="285905"/>
          </a:xfrm>
        </p:grpSpPr>
        <p:grpSp>
          <p:nvGrpSpPr>
            <p:cNvPr id="67" name="그룹 66">
              <a:extLst>
                <a:ext uri="{FF2B5EF4-FFF2-40B4-BE49-F238E27FC236}">
                  <a16:creationId xmlns:a16="http://schemas.microsoft.com/office/drawing/2014/main" id="{DD9DBDB6-E685-4BAD-42FA-731130520F2F}"/>
                </a:ext>
              </a:extLst>
            </p:cNvPr>
            <p:cNvGrpSpPr/>
            <p:nvPr/>
          </p:nvGrpSpPr>
          <p:grpSpPr>
            <a:xfrm>
              <a:off x="2682881" y="2874671"/>
              <a:ext cx="1044000" cy="180000"/>
              <a:chOff x="6458578" y="4721470"/>
              <a:chExt cx="1157381" cy="281144"/>
            </a:xfrm>
            <a:solidFill>
              <a:schemeClr val="bg1"/>
            </a:solidFill>
          </p:grpSpPr>
          <p:sp>
            <p:nvSpPr>
              <p:cNvPr id="69" name="직사각형 68">
                <a:extLst>
                  <a:ext uri="{FF2B5EF4-FFF2-40B4-BE49-F238E27FC236}">
                    <a16:creationId xmlns:a16="http://schemas.microsoft.com/office/drawing/2014/main" id="{BADA62CC-6D45-4769-DC3D-3EA00E4DBDA5}"/>
                  </a:ext>
                </a:extLst>
              </p:cNvPr>
              <p:cNvSpPr/>
              <p:nvPr/>
            </p:nvSpPr>
            <p:spPr>
              <a:xfrm>
                <a:off x="6458578"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주문</a:t>
                </a:r>
              </a:p>
            </p:txBody>
          </p:sp>
          <p:sp>
            <p:nvSpPr>
              <p:cNvPr id="70" name="직사각형 69">
                <a:extLst>
                  <a:ext uri="{FF2B5EF4-FFF2-40B4-BE49-F238E27FC236}">
                    <a16:creationId xmlns:a16="http://schemas.microsoft.com/office/drawing/2014/main" id="{A1B131D8-2337-0178-A20D-A29F2D775B62}"/>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매칭</a:t>
                </a:r>
              </a:p>
            </p:txBody>
          </p:sp>
        </p:grpSp>
        <p:sp>
          <p:nvSpPr>
            <p:cNvPr id="68" name="TextBox 67">
              <a:extLst>
                <a:ext uri="{FF2B5EF4-FFF2-40B4-BE49-F238E27FC236}">
                  <a16:creationId xmlns:a16="http://schemas.microsoft.com/office/drawing/2014/main" id="{4E057A05-CA40-9D5B-76BE-A3F2C10247C2}"/>
                </a:ext>
              </a:extLst>
            </p:cNvPr>
            <p:cNvSpPr txBox="1"/>
            <p:nvPr/>
          </p:nvSpPr>
          <p:spPr>
            <a:xfrm>
              <a:off x="3123846" y="3006688"/>
              <a:ext cx="128783"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1000" b="1" dirty="0">
                  <a:latin typeface="나눔스퀘어_ac" panose="020B0600000101010101" pitchFamily="50" charset="-127"/>
                  <a:ea typeface="나눔스퀘어_ac" panose="020B0600000101010101" pitchFamily="50" charset="-127"/>
                </a:rPr>
                <a:t>….</a:t>
              </a:r>
              <a:endParaRPr lang="ko-KR" altLang="en-US" sz="1000" b="1" dirty="0">
                <a:latin typeface="나눔스퀘어_ac" panose="020B0600000101010101" pitchFamily="50" charset="-127"/>
                <a:ea typeface="나눔스퀘어_ac" panose="020B0600000101010101" pitchFamily="50" charset="-127"/>
              </a:endParaRPr>
            </a:p>
          </p:txBody>
        </p:sp>
      </p:grpSp>
      <p:sp>
        <p:nvSpPr>
          <p:cNvPr id="23" name="직사각형 22">
            <a:extLst>
              <a:ext uri="{FF2B5EF4-FFF2-40B4-BE49-F238E27FC236}">
                <a16:creationId xmlns:a16="http://schemas.microsoft.com/office/drawing/2014/main" id="{A459D448-E015-7AE9-A353-AD84976277B3}"/>
              </a:ext>
            </a:extLst>
          </p:cNvPr>
          <p:cNvSpPr/>
          <p:nvPr/>
        </p:nvSpPr>
        <p:spPr>
          <a:xfrm>
            <a:off x="670813" y="2657793"/>
            <a:ext cx="1259760" cy="114416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900" dirty="0">
                <a:latin typeface="나눔스퀘어_ac" panose="020B0600000101010101" pitchFamily="50" charset="-127"/>
                <a:ea typeface="나눔스퀘어_ac" panose="020B0600000101010101" pitchFamily="50" charset="-127"/>
              </a:rPr>
              <a:t>Core</a:t>
            </a:r>
            <a:r>
              <a:rPr lang="ko-KR" altLang="en-US" sz="900" dirty="0">
                <a:latin typeface="나눔스퀘어_ac" panose="020B0600000101010101" pitchFamily="50" charset="-127"/>
                <a:ea typeface="나눔스퀘어_ac" panose="020B0600000101010101" pitchFamily="50" charset="-127"/>
              </a:rPr>
              <a:t>업무처리</a:t>
            </a:r>
          </a:p>
        </p:txBody>
      </p:sp>
      <p:grpSp>
        <p:nvGrpSpPr>
          <p:cNvPr id="71" name="그룹 70">
            <a:extLst>
              <a:ext uri="{FF2B5EF4-FFF2-40B4-BE49-F238E27FC236}">
                <a16:creationId xmlns:a16="http://schemas.microsoft.com/office/drawing/2014/main" id="{FA4B94B0-300B-C902-9F4C-BA3F6EBCA87B}"/>
              </a:ext>
            </a:extLst>
          </p:cNvPr>
          <p:cNvGrpSpPr/>
          <p:nvPr/>
        </p:nvGrpSpPr>
        <p:grpSpPr>
          <a:xfrm>
            <a:off x="2670590" y="4584662"/>
            <a:ext cx="1044000" cy="285905"/>
            <a:chOff x="2682881" y="2874671"/>
            <a:chExt cx="1044000" cy="285905"/>
          </a:xfrm>
        </p:grpSpPr>
        <p:grpSp>
          <p:nvGrpSpPr>
            <p:cNvPr id="72" name="그룹 71">
              <a:extLst>
                <a:ext uri="{FF2B5EF4-FFF2-40B4-BE49-F238E27FC236}">
                  <a16:creationId xmlns:a16="http://schemas.microsoft.com/office/drawing/2014/main" id="{D42F8831-F4FD-E7C1-46BB-A9A3DA3284F7}"/>
                </a:ext>
              </a:extLst>
            </p:cNvPr>
            <p:cNvGrpSpPr/>
            <p:nvPr/>
          </p:nvGrpSpPr>
          <p:grpSpPr>
            <a:xfrm>
              <a:off x="2682881" y="2874671"/>
              <a:ext cx="1044000" cy="180000"/>
              <a:chOff x="6458578" y="4721470"/>
              <a:chExt cx="1157381" cy="281144"/>
            </a:xfrm>
            <a:solidFill>
              <a:schemeClr val="bg1"/>
            </a:solidFill>
          </p:grpSpPr>
          <p:sp>
            <p:nvSpPr>
              <p:cNvPr id="74" name="직사각형 73">
                <a:extLst>
                  <a:ext uri="{FF2B5EF4-FFF2-40B4-BE49-F238E27FC236}">
                    <a16:creationId xmlns:a16="http://schemas.microsoft.com/office/drawing/2014/main" id="{E9CC223D-8F81-C602-FA6C-E59CA71734E4}"/>
                  </a:ext>
                </a:extLst>
              </p:cNvPr>
              <p:cNvSpPr/>
              <p:nvPr/>
            </p:nvSpPr>
            <p:spPr>
              <a:xfrm>
                <a:off x="6458578"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900" dirty="0">
                    <a:latin typeface="나눔스퀘어_ac" panose="020B0600000101010101" pitchFamily="50" charset="-127"/>
                    <a:ea typeface="나눔스퀘어_ac" panose="020B0600000101010101" pitchFamily="50" charset="-127"/>
                  </a:rPr>
                  <a:t>….</a:t>
                </a:r>
                <a:endParaRPr lang="ko-KR" altLang="en-US" sz="900" dirty="0">
                  <a:latin typeface="나눔스퀘어_ac" panose="020B0600000101010101" pitchFamily="50" charset="-127"/>
                  <a:ea typeface="나눔스퀘어_ac" panose="020B0600000101010101" pitchFamily="50" charset="-127"/>
                </a:endParaRPr>
              </a:p>
            </p:txBody>
          </p:sp>
          <p:sp>
            <p:nvSpPr>
              <p:cNvPr id="75" name="직사각형 74">
                <a:extLst>
                  <a:ext uri="{FF2B5EF4-FFF2-40B4-BE49-F238E27FC236}">
                    <a16:creationId xmlns:a16="http://schemas.microsoft.com/office/drawing/2014/main" id="{58FC58A7-2D0D-1FBD-6A37-F31880028F52}"/>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900" dirty="0">
                    <a:latin typeface="나눔스퀘어_ac" panose="020B0600000101010101" pitchFamily="50" charset="-127"/>
                    <a:ea typeface="나눔스퀘어_ac" panose="020B0600000101010101" pitchFamily="50" charset="-127"/>
                  </a:rPr>
                  <a:t>….</a:t>
                </a:r>
                <a:endParaRPr lang="ko-KR" altLang="en-US" sz="900" dirty="0">
                  <a:latin typeface="나눔스퀘어_ac" panose="020B0600000101010101" pitchFamily="50" charset="-127"/>
                  <a:ea typeface="나눔스퀘어_ac" panose="020B0600000101010101" pitchFamily="50" charset="-127"/>
                </a:endParaRPr>
              </a:p>
            </p:txBody>
          </p:sp>
        </p:grpSp>
        <p:sp>
          <p:nvSpPr>
            <p:cNvPr id="73" name="TextBox 72">
              <a:extLst>
                <a:ext uri="{FF2B5EF4-FFF2-40B4-BE49-F238E27FC236}">
                  <a16:creationId xmlns:a16="http://schemas.microsoft.com/office/drawing/2014/main" id="{84DDDF5E-7175-27BB-23FF-843A723F326E}"/>
                </a:ext>
              </a:extLst>
            </p:cNvPr>
            <p:cNvSpPr txBox="1"/>
            <p:nvPr/>
          </p:nvSpPr>
          <p:spPr>
            <a:xfrm>
              <a:off x="3123846" y="3006688"/>
              <a:ext cx="128783"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1000" b="1" dirty="0">
                  <a:latin typeface="나눔스퀘어_ac" panose="020B0600000101010101" pitchFamily="50" charset="-127"/>
                  <a:ea typeface="나눔스퀘어_ac" panose="020B0600000101010101" pitchFamily="50" charset="-127"/>
                </a:rPr>
                <a:t>….</a:t>
              </a:r>
              <a:endParaRPr lang="ko-KR" altLang="en-US" sz="1000" b="1" dirty="0">
                <a:latin typeface="나눔스퀘어_ac" panose="020B0600000101010101" pitchFamily="50" charset="-127"/>
                <a:ea typeface="나눔스퀘어_ac" panose="020B0600000101010101" pitchFamily="50" charset="-127"/>
              </a:endParaRPr>
            </a:p>
          </p:txBody>
        </p:sp>
      </p:grpSp>
      <p:grpSp>
        <p:nvGrpSpPr>
          <p:cNvPr id="13" name="그룹 12">
            <a:extLst>
              <a:ext uri="{FF2B5EF4-FFF2-40B4-BE49-F238E27FC236}">
                <a16:creationId xmlns:a16="http://schemas.microsoft.com/office/drawing/2014/main" id="{4037277F-16D8-D6B4-6EF6-DD6D2BB0C512}"/>
              </a:ext>
            </a:extLst>
          </p:cNvPr>
          <p:cNvGrpSpPr/>
          <p:nvPr/>
        </p:nvGrpSpPr>
        <p:grpSpPr>
          <a:xfrm>
            <a:off x="724060" y="2911176"/>
            <a:ext cx="1152000" cy="723818"/>
            <a:chOff x="668927" y="2647798"/>
            <a:chExt cx="1294225" cy="950691"/>
          </a:xfrm>
          <a:solidFill>
            <a:schemeClr val="bg1"/>
          </a:solidFill>
        </p:grpSpPr>
        <p:grpSp>
          <p:nvGrpSpPr>
            <p:cNvPr id="30" name="그룹 29">
              <a:extLst>
                <a:ext uri="{FF2B5EF4-FFF2-40B4-BE49-F238E27FC236}">
                  <a16:creationId xmlns:a16="http://schemas.microsoft.com/office/drawing/2014/main" id="{FAD7B650-B8F0-B026-5892-34BC78BE41F6}"/>
                </a:ext>
              </a:extLst>
            </p:cNvPr>
            <p:cNvGrpSpPr/>
            <p:nvPr/>
          </p:nvGrpSpPr>
          <p:grpSpPr>
            <a:xfrm>
              <a:off x="671547" y="2647798"/>
              <a:ext cx="1291605" cy="281144"/>
              <a:chOff x="6458578" y="4721470"/>
              <a:chExt cx="1157381" cy="281144"/>
            </a:xfrm>
            <a:grpFill/>
          </p:grpSpPr>
          <p:sp>
            <p:nvSpPr>
              <p:cNvPr id="38" name="직사각형 37">
                <a:extLst>
                  <a:ext uri="{FF2B5EF4-FFF2-40B4-BE49-F238E27FC236}">
                    <a16:creationId xmlns:a16="http://schemas.microsoft.com/office/drawing/2014/main" id="{195BC21B-9092-7F82-20C3-86532A0055E1}"/>
                  </a:ext>
                </a:extLst>
              </p:cNvPr>
              <p:cNvSpPr/>
              <p:nvPr/>
            </p:nvSpPr>
            <p:spPr>
              <a:xfrm>
                <a:off x="6458578"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계좌</a:t>
                </a:r>
              </a:p>
            </p:txBody>
          </p:sp>
          <p:sp>
            <p:nvSpPr>
              <p:cNvPr id="39" name="직사각형 38">
                <a:extLst>
                  <a:ext uri="{FF2B5EF4-FFF2-40B4-BE49-F238E27FC236}">
                    <a16:creationId xmlns:a16="http://schemas.microsoft.com/office/drawing/2014/main" id="{0BC6993C-677A-FE37-6E36-03B965C6CA57}"/>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잔고</a:t>
                </a:r>
              </a:p>
            </p:txBody>
          </p:sp>
        </p:grpSp>
        <p:grpSp>
          <p:nvGrpSpPr>
            <p:cNvPr id="31" name="그룹 30">
              <a:extLst>
                <a:ext uri="{FF2B5EF4-FFF2-40B4-BE49-F238E27FC236}">
                  <a16:creationId xmlns:a16="http://schemas.microsoft.com/office/drawing/2014/main" id="{56AD8299-E049-D607-851B-10BA0849E3F3}"/>
                </a:ext>
              </a:extLst>
            </p:cNvPr>
            <p:cNvGrpSpPr/>
            <p:nvPr/>
          </p:nvGrpSpPr>
          <p:grpSpPr>
            <a:xfrm>
              <a:off x="671184" y="2979422"/>
              <a:ext cx="1291604" cy="281144"/>
              <a:chOff x="6458579" y="4721470"/>
              <a:chExt cx="1157380" cy="281144"/>
            </a:xfrm>
            <a:grpFill/>
          </p:grpSpPr>
          <p:sp>
            <p:nvSpPr>
              <p:cNvPr id="36" name="직사각형 35">
                <a:extLst>
                  <a:ext uri="{FF2B5EF4-FFF2-40B4-BE49-F238E27FC236}">
                    <a16:creationId xmlns:a16="http://schemas.microsoft.com/office/drawing/2014/main" id="{0D174CF1-1E66-6F06-CFAF-742AA9804FE1}"/>
                  </a:ext>
                </a:extLst>
              </p:cNvPr>
              <p:cNvSpPr/>
              <p:nvPr/>
            </p:nvSpPr>
            <p:spPr>
              <a:xfrm>
                <a:off x="6458579"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회계</a:t>
                </a:r>
              </a:p>
            </p:txBody>
          </p:sp>
          <p:sp>
            <p:nvSpPr>
              <p:cNvPr id="37" name="직사각형 36">
                <a:extLst>
                  <a:ext uri="{FF2B5EF4-FFF2-40B4-BE49-F238E27FC236}">
                    <a16:creationId xmlns:a16="http://schemas.microsoft.com/office/drawing/2014/main" id="{17F45DC7-A5BB-9E52-DA9A-B4D8E03FDE49}"/>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출납</a:t>
                </a:r>
              </a:p>
            </p:txBody>
          </p:sp>
        </p:grpSp>
        <p:grpSp>
          <p:nvGrpSpPr>
            <p:cNvPr id="32" name="그룹 31">
              <a:extLst>
                <a:ext uri="{FF2B5EF4-FFF2-40B4-BE49-F238E27FC236}">
                  <a16:creationId xmlns:a16="http://schemas.microsoft.com/office/drawing/2014/main" id="{FE457350-B416-BBA2-9FE5-5759BBB6501C}"/>
                </a:ext>
              </a:extLst>
            </p:cNvPr>
            <p:cNvGrpSpPr/>
            <p:nvPr/>
          </p:nvGrpSpPr>
          <p:grpSpPr>
            <a:xfrm>
              <a:off x="668927" y="3317345"/>
              <a:ext cx="1291604" cy="281144"/>
              <a:chOff x="6458579" y="4721470"/>
              <a:chExt cx="1157380" cy="281144"/>
            </a:xfrm>
            <a:grpFill/>
          </p:grpSpPr>
          <p:sp>
            <p:nvSpPr>
              <p:cNvPr id="34" name="직사각형 33">
                <a:extLst>
                  <a:ext uri="{FF2B5EF4-FFF2-40B4-BE49-F238E27FC236}">
                    <a16:creationId xmlns:a16="http://schemas.microsoft.com/office/drawing/2014/main" id="{5CC9B9B3-11C5-69E1-91E3-54BC4BBBCEE2}"/>
                  </a:ext>
                </a:extLst>
              </p:cNvPr>
              <p:cNvSpPr/>
              <p:nvPr/>
            </p:nvSpPr>
            <p:spPr>
              <a:xfrm>
                <a:off x="6458579"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거래내역</a:t>
                </a:r>
              </a:p>
            </p:txBody>
          </p:sp>
          <p:sp>
            <p:nvSpPr>
              <p:cNvPr id="35" name="직사각형 34">
                <a:extLst>
                  <a:ext uri="{FF2B5EF4-FFF2-40B4-BE49-F238E27FC236}">
                    <a16:creationId xmlns:a16="http://schemas.microsoft.com/office/drawing/2014/main" id="{15C55F28-E51A-6714-17DD-DF8E11E16317}"/>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평가</a:t>
                </a:r>
              </a:p>
            </p:txBody>
          </p:sp>
        </p:grpSp>
      </p:grpSp>
      <p:sp>
        <p:nvSpPr>
          <p:cNvPr id="33" name="TextBox 32">
            <a:extLst>
              <a:ext uri="{FF2B5EF4-FFF2-40B4-BE49-F238E27FC236}">
                <a16:creationId xmlns:a16="http://schemas.microsoft.com/office/drawing/2014/main" id="{69D36420-C4D6-9CA4-041A-6D0FAD68991E}"/>
              </a:ext>
            </a:extLst>
          </p:cNvPr>
          <p:cNvSpPr txBox="1"/>
          <p:nvPr/>
        </p:nvSpPr>
        <p:spPr>
          <a:xfrm>
            <a:off x="1189929" y="3634764"/>
            <a:ext cx="128783"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1000" b="1" dirty="0">
                <a:latin typeface="나눔스퀘어_ac" panose="020B0600000101010101" pitchFamily="50" charset="-127"/>
                <a:ea typeface="나눔스퀘어_ac" panose="020B0600000101010101" pitchFamily="50" charset="-127"/>
              </a:rPr>
              <a:t>….</a:t>
            </a:r>
            <a:endParaRPr lang="ko-KR" altLang="en-US" sz="1000" b="1" dirty="0">
              <a:latin typeface="나눔스퀘어_ac" panose="020B0600000101010101" pitchFamily="50" charset="-127"/>
              <a:ea typeface="나눔스퀘어_ac" panose="020B0600000101010101" pitchFamily="50" charset="-127"/>
            </a:endParaRPr>
          </a:p>
        </p:txBody>
      </p:sp>
      <p:sp>
        <p:nvSpPr>
          <p:cNvPr id="28" name="직사각형 27">
            <a:extLst>
              <a:ext uri="{FF2B5EF4-FFF2-40B4-BE49-F238E27FC236}">
                <a16:creationId xmlns:a16="http://schemas.microsoft.com/office/drawing/2014/main" id="{6E36B782-8498-D99D-77C2-FC60B4C28E96}"/>
              </a:ext>
            </a:extLst>
          </p:cNvPr>
          <p:cNvSpPr/>
          <p:nvPr/>
        </p:nvSpPr>
        <p:spPr>
          <a:xfrm>
            <a:off x="668083" y="3848501"/>
            <a:ext cx="1259760" cy="504000"/>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채널</a:t>
            </a:r>
          </a:p>
        </p:txBody>
      </p:sp>
      <p:sp>
        <p:nvSpPr>
          <p:cNvPr id="42" name="직사각형 41">
            <a:extLst>
              <a:ext uri="{FF2B5EF4-FFF2-40B4-BE49-F238E27FC236}">
                <a16:creationId xmlns:a16="http://schemas.microsoft.com/office/drawing/2014/main" id="{36530953-7F50-9981-8E60-A3602E79428B}"/>
              </a:ext>
            </a:extLst>
          </p:cNvPr>
          <p:cNvSpPr/>
          <p:nvPr/>
        </p:nvSpPr>
        <p:spPr>
          <a:xfrm>
            <a:off x="668083" y="4413549"/>
            <a:ext cx="1259760" cy="504000"/>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900" dirty="0">
                <a:latin typeface="나눔스퀘어_ac" panose="020B0600000101010101" pitchFamily="50" charset="-127"/>
                <a:ea typeface="나눔스퀘어_ac" panose="020B0600000101010101" pitchFamily="50" charset="-127"/>
              </a:rPr>
              <a:t>FEP</a:t>
            </a:r>
            <a:endParaRPr lang="ko-KR" altLang="en-US" sz="900" dirty="0">
              <a:latin typeface="나눔스퀘어_ac" panose="020B0600000101010101" pitchFamily="50" charset="-127"/>
              <a:ea typeface="나눔스퀘어_ac" panose="020B0600000101010101" pitchFamily="50" charset="-127"/>
            </a:endParaRPr>
          </a:p>
        </p:txBody>
      </p:sp>
      <p:grpSp>
        <p:nvGrpSpPr>
          <p:cNvPr id="54" name="그룹 53">
            <a:extLst>
              <a:ext uri="{FF2B5EF4-FFF2-40B4-BE49-F238E27FC236}">
                <a16:creationId xmlns:a16="http://schemas.microsoft.com/office/drawing/2014/main" id="{15A9D2EC-9CEF-8847-468E-3023D8B3DE7C}"/>
              </a:ext>
            </a:extLst>
          </p:cNvPr>
          <p:cNvGrpSpPr/>
          <p:nvPr/>
        </p:nvGrpSpPr>
        <p:grpSpPr>
          <a:xfrm>
            <a:off x="724060" y="4091187"/>
            <a:ext cx="1149668" cy="214052"/>
            <a:chOff x="722034" y="4091187"/>
            <a:chExt cx="1149668" cy="214052"/>
          </a:xfrm>
        </p:grpSpPr>
        <p:sp>
          <p:nvSpPr>
            <p:cNvPr id="43" name="직사각형 42">
              <a:extLst>
                <a:ext uri="{FF2B5EF4-FFF2-40B4-BE49-F238E27FC236}">
                  <a16:creationId xmlns:a16="http://schemas.microsoft.com/office/drawing/2014/main" id="{5F8B0F50-4869-1D4C-8F38-870BEFA13259}"/>
                </a:ext>
              </a:extLst>
            </p:cNvPr>
            <p:cNvSpPr/>
            <p:nvPr/>
          </p:nvSpPr>
          <p:spPr>
            <a:xfrm>
              <a:off x="722034" y="4091187"/>
              <a:ext cx="532075" cy="214052"/>
            </a:xfrm>
            <a:prstGeom prst="rect">
              <a:avLst/>
            </a:prstGeom>
            <a:solidFill>
              <a:schemeClr val="bg1"/>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900" dirty="0">
                  <a:latin typeface="나눔스퀘어_ac" panose="020B0600000101010101" pitchFamily="50" charset="-127"/>
                  <a:ea typeface="나눔스퀘어_ac" panose="020B0600000101010101" pitchFamily="50" charset="-127"/>
                </a:rPr>
                <a:t>M-able</a:t>
              </a:r>
              <a:endParaRPr lang="ko-KR" altLang="en-US" sz="900" dirty="0">
                <a:latin typeface="나눔스퀘어_ac" panose="020B0600000101010101" pitchFamily="50" charset="-127"/>
                <a:ea typeface="나눔스퀘어_ac" panose="020B0600000101010101" pitchFamily="50" charset="-127"/>
              </a:endParaRPr>
            </a:p>
          </p:txBody>
        </p:sp>
        <p:sp>
          <p:nvSpPr>
            <p:cNvPr id="45" name="직사각형 44">
              <a:extLst>
                <a:ext uri="{FF2B5EF4-FFF2-40B4-BE49-F238E27FC236}">
                  <a16:creationId xmlns:a16="http://schemas.microsoft.com/office/drawing/2014/main" id="{E2FBB6AE-87A4-BD8B-69D1-4379C8363EB1}"/>
                </a:ext>
              </a:extLst>
            </p:cNvPr>
            <p:cNvSpPr/>
            <p:nvPr/>
          </p:nvSpPr>
          <p:spPr>
            <a:xfrm>
              <a:off x="1339627" y="4091187"/>
              <a:ext cx="532075" cy="214052"/>
            </a:xfrm>
            <a:prstGeom prst="rect">
              <a:avLst/>
            </a:prstGeom>
            <a:solidFill>
              <a:schemeClr val="bg1"/>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900" dirty="0">
                  <a:latin typeface="나눔스퀘어_ac" panose="020B0600000101010101" pitchFamily="50" charset="-127"/>
                  <a:ea typeface="나눔스퀘어_ac" panose="020B0600000101010101" pitchFamily="50" charset="-127"/>
                </a:rPr>
                <a:t>Mini</a:t>
              </a:r>
              <a:endParaRPr lang="ko-KR" altLang="en-US" sz="900" dirty="0">
                <a:latin typeface="나눔스퀘어_ac" panose="020B0600000101010101" pitchFamily="50" charset="-127"/>
                <a:ea typeface="나눔스퀘어_ac" panose="020B0600000101010101" pitchFamily="50" charset="-127"/>
              </a:endParaRPr>
            </a:p>
          </p:txBody>
        </p:sp>
      </p:grpSp>
      <p:grpSp>
        <p:nvGrpSpPr>
          <p:cNvPr id="55" name="그룹 54">
            <a:extLst>
              <a:ext uri="{FF2B5EF4-FFF2-40B4-BE49-F238E27FC236}">
                <a16:creationId xmlns:a16="http://schemas.microsoft.com/office/drawing/2014/main" id="{B25AE594-C136-CFBB-2AE2-909BFDFADBEB}"/>
              </a:ext>
            </a:extLst>
          </p:cNvPr>
          <p:cNvGrpSpPr/>
          <p:nvPr/>
        </p:nvGrpSpPr>
        <p:grpSpPr>
          <a:xfrm>
            <a:off x="724060" y="4652897"/>
            <a:ext cx="1149668" cy="214052"/>
            <a:chOff x="722034" y="4091187"/>
            <a:chExt cx="1149668" cy="214052"/>
          </a:xfrm>
        </p:grpSpPr>
        <p:sp>
          <p:nvSpPr>
            <p:cNvPr id="76" name="직사각형 75">
              <a:extLst>
                <a:ext uri="{FF2B5EF4-FFF2-40B4-BE49-F238E27FC236}">
                  <a16:creationId xmlns:a16="http://schemas.microsoft.com/office/drawing/2014/main" id="{BF85AB5D-FA14-C38F-EC58-9E81C86B418F}"/>
                </a:ext>
              </a:extLst>
            </p:cNvPr>
            <p:cNvSpPr/>
            <p:nvPr/>
          </p:nvSpPr>
          <p:spPr>
            <a:xfrm>
              <a:off x="722034" y="4091187"/>
              <a:ext cx="532075" cy="214052"/>
            </a:xfrm>
            <a:prstGeom prst="rect">
              <a:avLst/>
            </a:prstGeom>
            <a:solidFill>
              <a:schemeClr val="bg1"/>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시세</a:t>
              </a:r>
            </a:p>
          </p:txBody>
        </p:sp>
        <p:sp>
          <p:nvSpPr>
            <p:cNvPr id="77" name="직사각형 76">
              <a:extLst>
                <a:ext uri="{FF2B5EF4-FFF2-40B4-BE49-F238E27FC236}">
                  <a16:creationId xmlns:a16="http://schemas.microsoft.com/office/drawing/2014/main" id="{FEE17B99-CADF-CF3D-BFDD-05A1D42AFE17}"/>
                </a:ext>
              </a:extLst>
            </p:cNvPr>
            <p:cNvSpPr/>
            <p:nvPr/>
          </p:nvSpPr>
          <p:spPr>
            <a:xfrm>
              <a:off x="1339627" y="4091187"/>
              <a:ext cx="532075" cy="214052"/>
            </a:xfrm>
            <a:prstGeom prst="rect">
              <a:avLst/>
            </a:prstGeom>
            <a:solidFill>
              <a:schemeClr val="bg1"/>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주문</a:t>
              </a:r>
            </a:p>
          </p:txBody>
        </p:sp>
      </p:grpSp>
      <p:sp>
        <p:nvSpPr>
          <p:cNvPr id="78" name="사각형: 둥근 모서리 77">
            <a:extLst>
              <a:ext uri="{FF2B5EF4-FFF2-40B4-BE49-F238E27FC236}">
                <a16:creationId xmlns:a16="http://schemas.microsoft.com/office/drawing/2014/main" id="{636FEA90-6910-F33B-479A-DD74BD2B4BE0}"/>
              </a:ext>
            </a:extLst>
          </p:cNvPr>
          <p:cNvSpPr/>
          <p:nvPr/>
        </p:nvSpPr>
        <p:spPr>
          <a:xfrm>
            <a:off x="5303520" y="2322224"/>
            <a:ext cx="2612571" cy="2647713"/>
          </a:xfrm>
          <a:prstGeom prst="roundRect">
            <a:avLst>
              <a:gd name="adj" fmla="val 4979"/>
            </a:avLst>
          </a:prstGeom>
          <a:noFill/>
          <a:ln w="317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KB</a:t>
            </a:r>
            <a:r>
              <a:rPr lang="ko-KR" altLang="en-US" sz="1100" b="1" dirty="0">
                <a:ea typeface="나눔스퀘어_ac" panose="020B0600000101010101" pitchFamily="50" charset="-127"/>
              </a:rPr>
              <a:t>증권 </a:t>
            </a:r>
            <a:r>
              <a:rPr lang="en-US" altLang="ko-KR" sz="1100" b="1" dirty="0">
                <a:ea typeface="나눔스퀘어_ac" panose="020B0600000101010101" pitchFamily="50" charset="-127"/>
              </a:rPr>
              <a:t>STO</a:t>
            </a:r>
            <a:r>
              <a:rPr lang="ko-KR" altLang="en-US" sz="1100" b="1" dirty="0">
                <a:ea typeface="나눔스퀘어_ac" panose="020B0600000101010101" pitchFamily="50" charset="-127"/>
              </a:rPr>
              <a:t>플랫폼</a:t>
            </a:r>
          </a:p>
        </p:txBody>
      </p:sp>
      <p:sp>
        <p:nvSpPr>
          <p:cNvPr id="108" name="사각형: 둥근 모서리 107">
            <a:extLst>
              <a:ext uri="{FF2B5EF4-FFF2-40B4-BE49-F238E27FC236}">
                <a16:creationId xmlns:a16="http://schemas.microsoft.com/office/drawing/2014/main" id="{1FB5155C-8CA2-E132-7C10-F54A5D5CFE99}"/>
              </a:ext>
            </a:extLst>
          </p:cNvPr>
          <p:cNvSpPr/>
          <p:nvPr/>
        </p:nvSpPr>
        <p:spPr>
          <a:xfrm>
            <a:off x="4417760" y="2330190"/>
            <a:ext cx="748336" cy="2647713"/>
          </a:xfrm>
          <a:prstGeom prst="roundRect">
            <a:avLst>
              <a:gd name="adj" fmla="val 4979"/>
            </a:avLst>
          </a:prstGeom>
          <a:noFill/>
          <a:ln w="317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a:ea typeface="나눔스퀘어_ac" panose="020B0600000101010101" pitchFamily="50" charset="-127"/>
              </a:rPr>
              <a:t>KB</a:t>
            </a:r>
            <a:r>
              <a:rPr lang="ko-KR" altLang="en-US" sz="1100" b="1" dirty="0">
                <a:ea typeface="나눔스퀘어_ac" panose="020B0600000101010101" pitchFamily="50" charset="-127"/>
              </a:rPr>
              <a:t>증권</a:t>
            </a:r>
          </a:p>
        </p:txBody>
      </p:sp>
      <p:sp>
        <p:nvSpPr>
          <p:cNvPr id="109" name="직사각형 108">
            <a:extLst>
              <a:ext uri="{FF2B5EF4-FFF2-40B4-BE49-F238E27FC236}">
                <a16:creationId xmlns:a16="http://schemas.microsoft.com/office/drawing/2014/main" id="{EEA150ED-F86B-8CB8-EAC8-7FA0A7D13737}"/>
              </a:ext>
            </a:extLst>
          </p:cNvPr>
          <p:cNvSpPr/>
          <p:nvPr/>
        </p:nvSpPr>
        <p:spPr>
          <a:xfrm>
            <a:off x="4490843" y="2591722"/>
            <a:ext cx="613172" cy="2282633"/>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채널</a:t>
            </a:r>
          </a:p>
        </p:txBody>
      </p:sp>
      <p:sp>
        <p:nvSpPr>
          <p:cNvPr id="110" name="직사각형 109">
            <a:extLst>
              <a:ext uri="{FF2B5EF4-FFF2-40B4-BE49-F238E27FC236}">
                <a16:creationId xmlns:a16="http://schemas.microsoft.com/office/drawing/2014/main" id="{AC4E4EAB-87F7-F5F3-BC6C-DE72D1B7B41B}"/>
              </a:ext>
            </a:extLst>
          </p:cNvPr>
          <p:cNvSpPr/>
          <p:nvPr/>
        </p:nvSpPr>
        <p:spPr>
          <a:xfrm>
            <a:off x="4533994" y="2976606"/>
            <a:ext cx="532075" cy="214052"/>
          </a:xfrm>
          <a:prstGeom prst="rect">
            <a:avLst/>
          </a:prstGeom>
          <a:solidFill>
            <a:schemeClr val="bg1"/>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900" dirty="0">
                <a:latin typeface="나눔스퀘어_ac" panose="020B0600000101010101" pitchFamily="50" charset="-127"/>
                <a:ea typeface="나눔스퀘어_ac" panose="020B0600000101010101" pitchFamily="50" charset="-127"/>
              </a:rPr>
              <a:t>M-able</a:t>
            </a:r>
            <a:endParaRPr lang="ko-KR" altLang="en-US" sz="900" dirty="0">
              <a:latin typeface="나눔스퀘어_ac" panose="020B0600000101010101" pitchFamily="50" charset="-127"/>
              <a:ea typeface="나눔스퀘어_ac" panose="020B0600000101010101" pitchFamily="50" charset="-127"/>
            </a:endParaRPr>
          </a:p>
        </p:txBody>
      </p:sp>
      <p:grpSp>
        <p:nvGrpSpPr>
          <p:cNvPr id="123" name="그룹 122">
            <a:extLst>
              <a:ext uri="{FF2B5EF4-FFF2-40B4-BE49-F238E27FC236}">
                <a16:creationId xmlns:a16="http://schemas.microsoft.com/office/drawing/2014/main" id="{C1251ACE-C2AD-876C-9674-5B3D5FB8E9E2}"/>
              </a:ext>
            </a:extLst>
          </p:cNvPr>
          <p:cNvGrpSpPr/>
          <p:nvPr/>
        </p:nvGrpSpPr>
        <p:grpSpPr>
          <a:xfrm>
            <a:off x="5382679" y="3395285"/>
            <a:ext cx="2447909" cy="1003630"/>
            <a:chOff x="5382680" y="3503352"/>
            <a:chExt cx="2284010" cy="1003630"/>
          </a:xfrm>
        </p:grpSpPr>
        <p:grpSp>
          <p:nvGrpSpPr>
            <p:cNvPr id="107" name="그룹 106">
              <a:extLst>
                <a:ext uri="{FF2B5EF4-FFF2-40B4-BE49-F238E27FC236}">
                  <a16:creationId xmlns:a16="http://schemas.microsoft.com/office/drawing/2014/main" id="{6176C0C6-B87C-0306-9E9F-51BB697E0827}"/>
                </a:ext>
              </a:extLst>
            </p:cNvPr>
            <p:cNvGrpSpPr/>
            <p:nvPr/>
          </p:nvGrpSpPr>
          <p:grpSpPr>
            <a:xfrm>
              <a:off x="6557193" y="3504665"/>
              <a:ext cx="1109497" cy="1002317"/>
              <a:chOff x="4410153" y="2668540"/>
              <a:chExt cx="1259760" cy="1062452"/>
            </a:xfrm>
          </p:grpSpPr>
          <p:sp>
            <p:nvSpPr>
              <p:cNvPr id="95" name="직사각형 94">
                <a:extLst>
                  <a:ext uri="{FF2B5EF4-FFF2-40B4-BE49-F238E27FC236}">
                    <a16:creationId xmlns:a16="http://schemas.microsoft.com/office/drawing/2014/main" id="{D95EF5CD-9FD2-8FD1-C5AC-C3AE839156D5}"/>
                  </a:ext>
                </a:extLst>
              </p:cNvPr>
              <p:cNvSpPr/>
              <p:nvPr/>
            </p:nvSpPr>
            <p:spPr>
              <a:xfrm>
                <a:off x="4410153" y="2668540"/>
                <a:ext cx="1259760" cy="10624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매매 플랫폼</a:t>
                </a:r>
              </a:p>
            </p:txBody>
          </p:sp>
          <p:grpSp>
            <p:nvGrpSpPr>
              <p:cNvPr id="96" name="그룹 95">
                <a:extLst>
                  <a:ext uri="{FF2B5EF4-FFF2-40B4-BE49-F238E27FC236}">
                    <a16:creationId xmlns:a16="http://schemas.microsoft.com/office/drawing/2014/main" id="{CD466386-945B-74D8-42A1-50271D06BE04}"/>
                  </a:ext>
                </a:extLst>
              </p:cNvPr>
              <p:cNvGrpSpPr/>
              <p:nvPr/>
            </p:nvGrpSpPr>
            <p:grpSpPr>
              <a:xfrm>
                <a:off x="4463400" y="2921922"/>
                <a:ext cx="1152000" cy="723818"/>
                <a:chOff x="668927" y="2647798"/>
                <a:chExt cx="1294225" cy="950691"/>
              </a:xfrm>
              <a:solidFill>
                <a:schemeClr val="bg1"/>
              </a:solidFill>
            </p:grpSpPr>
            <p:grpSp>
              <p:nvGrpSpPr>
                <p:cNvPr id="97" name="그룹 96">
                  <a:extLst>
                    <a:ext uri="{FF2B5EF4-FFF2-40B4-BE49-F238E27FC236}">
                      <a16:creationId xmlns:a16="http://schemas.microsoft.com/office/drawing/2014/main" id="{0F9AA58D-5E76-A849-AB14-A9D8A401AC90}"/>
                    </a:ext>
                  </a:extLst>
                </p:cNvPr>
                <p:cNvGrpSpPr/>
                <p:nvPr/>
              </p:nvGrpSpPr>
              <p:grpSpPr>
                <a:xfrm>
                  <a:off x="671547" y="2647798"/>
                  <a:ext cx="1291605" cy="281144"/>
                  <a:chOff x="6458578" y="4721470"/>
                  <a:chExt cx="1157381" cy="281144"/>
                </a:xfrm>
                <a:grpFill/>
              </p:grpSpPr>
              <p:sp>
                <p:nvSpPr>
                  <p:cNvPr id="104" name="직사각형 103">
                    <a:extLst>
                      <a:ext uri="{FF2B5EF4-FFF2-40B4-BE49-F238E27FC236}">
                        <a16:creationId xmlns:a16="http://schemas.microsoft.com/office/drawing/2014/main" id="{25197011-F173-37E3-9799-E8603A4BDF07}"/>
                      </a:ext>
                    </a:extLst>
                  </p:cNvPr>
                  <p:cNvSpPr/>
                  <p:nvPr/>
                </p:nvSpPr>
                <p:spPr>
                  <a:xfrm>
                    <a:off x="6458578"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주문</a:t>
                    </a:r>
                  </a:p>
                </p:txBody>
              </p:sp>
              <p:sp>
                <p:nvSpPr>
                  <p:cNvPr id="105" name="직사각형 104">
                    <a:extLst>
                      <a:ext uri="{FF2B5EF4-FFF2-40B4-BE49-F238E27FC236}">
                        <a16:creationId xmlns:a16="http://schemas.microsoft.com/office/drawing/2014/main" id="{BDEF7F46-15F0-31CE-EB2D-D3354967FA38}"/>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체결</a:t>
                    </a:r>
                  </a:p>
                </p:txBody>
              </p:sp>
            </p:grpSp>
            <p:grpSp>
              <p:nvGrpSpPr>
                <p:cNvPr id="98" name="그룹 97">
                  <a:extLst>
                    <a:ext uri="{FF2B5EF4-FFF2-40B4-BE49-F238E27FC236}">
                      <a16:creationId xmlns:a16="http://schemas.microsoft.com/office/drawing/2014/main" id="{ACDEC682-F928-3D43-AF0E-C84CE867E52A}"/>
                    </a:ext>
                  </a:extLst>
                </p:cNvPr>
                <p:cNvGrpSpPr/>
                <p:nvPr/>
              </p:nvGrpSpPr>
              <p:grpSpPr>
                <a:xfrm>
                  <a:off x="671184" y="2979422"/>
                  <a:ext cx="1291604" cy="281144"/>
                  <a:chOff x="6458579" y="4721470"/>
                  <a:chExt cx="1157380" cy="281144"/>
                </a:xfrm>
                <a:grpFill/>
              </p:grpSpPr>
              <p:sp>
                <p:nvSpPr>
                  <p:cNvPr id="102" name="직사각형 101">
                    <a:extLst>
                      <a:ext uri="{FF2B5EF4-FFF2-40B4-BE49-F238E27FC236}">
                        <a16:creationId xmlns:a16="http://schemas.microsoft.com/office/drawing/2014/main" id="{87F96E67-D093-F71C-6565-91F0D4B11AAB}"/>
                      </a:ext>
                    </a:extLst>
                  </p:cNvPr>
                  <p:cNvSpPr/>
                  <p:nvPr/>
                </p:nvSpPr>
                <p:spPr>
                  <a:xfrm>
                    <a:off x="6458579"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매칭</a:t>
                    </a:r>
                  </a:p>
                </p:txBody>
              </p:sp>
              <p:sp>
                <p:nvSpPr>
                  <p:cNvPr id="103" name="직사각형 102">
                    <a:extLst>
                      <a:ext uri="{FF2B5EF4-FFF2-40B4-BE49-F238E27FC236}">
                        <a16:creationId xmlns:a16="http://schemas.microsoft.com/office/drawing/2014/main" id="{DACFA46D-F928-2CFE-83B9-11F972680C13}"/>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err="1">
                        <a:latin typeface="나눔스퀘어_ac" panose="020B0600000101010101" pitchFamily="50" charset="-127"/>
                        <a:ea typeface="나눔스퀘어_ac" panose="020B0600000101010101" pitchFamily="50" charset="-127"/>
                      </a:rPr>
                      <a:t>장운영</a:t>
                    </a:r>
                    <a:endParaRPr lang="ko-KR" altLang="en-US" sz="900" dirty="0">
                      <a:latin typeface="나눔스퀘어_ac" panose="020B0600000101010101" pitchFamily="50" charset="-127"/>
                      <a:ea typeface="나눔스퀘어_ac" panose="020B0600000101010101" pitchFamily="50" charset="-127"/>
                    </a:endParaRPr>
                  </a:p>
                </p:txBody>
              </p:sp>
            </p:grpSp>
            <p:sp>
              <p:nvSpPr>
                <p:cNvPr id="100" name="직사각형 99">
                  <a:extLst>
                    <a:ext uri="{FF2B5EF4-FFF2-40B4-BE49-F238E27FC236}">
                      <a16:creationId xmlns:a16="http://schemas.microsoft.com/office/drawing/2014/main" id="{66C122DC-B61A-4068-3DAA-DB024683DACD}"/>
                    </a:ext>
                  </a:extLst>
                </p:cNvPr>
                <p:cNvSpPr/>
                <p:nvPr/>
              </p:nvSpPr>
              <p:spPr>
                <a:xfrm>
                  <a:off x="668927" y="3317346"/>
                  <a:ext cx="597765" cy="281143"/>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정보분배</a:t>
                  </a:r>
                </a:p>
              </p:txBody>
            </p:sp>
          </p:grpSp>
        </p:grpSp>
        <p:grpSp>
          <p:nvGrpSpPr>
            <p:cNvPr id="111" name="그룹 110">
              <a:extLst>
                <a:ext uri="{FF2B5EF4-FFF2-40B4-BE49-F238E27FC236}">
                  <a16:creationId xmlns:a16="http://schemas.microsoft.com/office/drawing/2014/main" id="{E4C7166E-DC62-C25B-4807-63629A68330E}"/>
                </a:ext>
              </a:extLst>
            </p:cNvPr>
            <p:cNvGrpSpPr/>
            <p:nvPr/>
          </p:nvGrpSpPr>
          <p:grpSpPr>
            <a:xfrm>
              <a:off x="5382680" y="3503352"/>
              <a:ext cx="1109497" cy="1002317"/>
              <a:chOff x="4410153" y="2668540"/>
              <a:chExt cx="1259760" cy="1062452"/>
            </a:xfrm>
          </p:grpSpPr>
          <p:sp>
            <p:nvSpPr>
              <p:cNvPr id="112" name="직사각형 111">
                <a:extLst>
                  <a:ext uri="{FF2B5EF4-FFF2-40B4-BE49-F238E27FC236}">
                    <a16:creationId xmlns:a16="http://schemas.microsoft.com/office/drawing/2014/main" id="{EE0CCB32-DEBC-2CC6-CD2B-3FD468967A94}"/>
                  </a:ext>
                </a:extLst>
              </p:cNvPr>
              <p:cNvSpPr/>
              <p:nvPr/>
            </p:nvSpPr>
            <p:spPr>
              <a:xfrm>
                <a:off x="4410153" y="2668540"/>
                <a:ext cx="1259760" cy="10624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결제</a:t>
                </a:r>
                <a:r>
                  <a:rPr lang="en-US" altLang="ko-KR" sz="900" dirty="0">
                    <a:latin typeface="나눔스퀘어_ac" panose="020B0600000101010101" pitchFamily="50" charset="-127"/>
                    <a:ea typeface="나눔스퀘어_ac" panose="020B0600000101010101" pitchFamily="50" charset="-127"/>
                  </a:rPr>
                  <a:t>/</a:t>
                </a:r>
                <a:r>
                  <a:rPr lang="ko-KR" altLang="en-US" sz="900" dirty="0">
                    <a:latin typeface="나눔스퀘어_ac" panose="020B0600000101010101" pitchFamily="50" charset="-127"/>
                    <a:ea typeface="나눔스퀘어_ac" panose="020B0600000101010101" pitchFamily="50" charset="-127"/>
                  </a:rPr>
                  <a:t>청산 플랫폼</a:t>
                </a:r>
              </a:p>
            </p:txBody>
          </p:sp>
          <p:grpSp>
            <p:nvGrpSpPr>
              <p:cNvPr id="113" name="그룹 112">
                <a:extLst>
                  <a:ext uri="{FF2B5EF4-FFF2-40B4-BE49-F238E27FC236}">
                    <a16:creationId xmlns:a16="http://schemas.microsoft.com/office/drawing/2014/main" id="{D70F6707-C862-F177-D1F5-DD5ED1F5898C}"/>
                  </a:ext>
                </a:extLst>
              </p:cNvPr>
              <p:cNvGrpSpPr/>
              <p:nvPr/>
            </p:nvGrpSpPr>
            <p:grpSpPr>
              <a:xfrm>
                <a:off x="4463400" y="2921922"/>
                <a:ext cx="1152000" cy="723818"/>
                <a:chOff x="668927" y="2647798"/>
                <a:chExt cx="1294225" cy="950691"/>
              </a:xfrm>
              <a:solidFill>
                <a:schemeClr val="bg1"/>
              </a:solidFill>
            </p:grpSpPr>
            <p:grpSp>
              <p:nvGrpSpPr>
                <p:cNvPr id="114" name="그룹 113">
                  <a:extLst>
                    <a:ext uri="{FF2B5EF4-FFF2-40B4-BE49-F238E27FC236}">
                      <a16:creationId xmlns:a16="http://schemas.microsoft.com/office/drawing/2014/main" id="{6FC4DBC1-9827-AE18-4124-4A1E7EB4740F}"/>
                    </a:ext>
                  </a:extLst>
                </p:cNvPr>
                <p:cNvGrpSpPr/>
                <p:nvPr/>
              </p:nvGrpSpPr>
              <p:grpSpPr>
                <a:xfrm>
                  <a:off x="671547" y="2647798"/>
                  <a:ext cx="1291605" cy="281144"/>
                  <a:chOff x="6458578" y="4721470"/>
                  <a:chExt cx="1157381" cy="281144"/>
                </a:xfrm>
                <a:grpFill/>
              </p:grpSpPr>
              <p:sp>
                <p:nvSpPr>
                  <p:cNvPr id="121" name="직사각형 120">
                    <a:extLst>
                      <a:ext uri="{FF2B5EF4-FFF2-40B4-BE49-F238E27FC236}">
                        <a16:creationId xmlns:a16="http://schemas.microsoft.com/office/drawing/2014/main" id="{ECF9A40A-D194-F437-50DC-5DE192B8AE89}"/>
                      </a:ext>
                    </a:extLst>
                  </p:cNvPr>
                  <p:cNvSpPr/>
                  <p:nvPr/>
                </p:nvSpPr>
                <p:spPr>
                  <a:xfrm>
                    <a:off x="6458578"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계좌</a:t>
                    </a:r>
                  </a:p>
                </p:txBody>
              </p:sp>
              <p:sp>
                <p:nvSpPr>
                  <p:cNvPr id="122" name="직사각형 121">
                    <a:extLst>
                      <a:ext uri="{FF2B5EF4-FFF2-40B4-BE49-F238E27FC236}">
                        <a16:creationId xmlns:a16="http://schemas.microsoft.com/office/drawing/2014/main" id="{E32DBB7C-BA75-ACFB-1411-B42F192D0D6C}"/>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잔고</a:t>
                    </a:r>
                  </a:p>
                </p:txBody>
              </p:sp>
            </p:grpSp>
            <p:grpSp>
              <p:nvGrpSpPr>
                <p:cNvPr id="115" name="그룹 114">
                  <a:extLst>
                    <a:ext uri="{FF2B5EF4-FFF2-40B4-BE49-F238E27FC236}">
                      <a16:creationId xmlns:a16="http://schemas.microsoft.com/office/drawing/2014/main" id="{F448E33B-EE62-527D-E80B-0CF81A5E6424}"/>
                    </a:ext>
                  </a:extLst>
                </p:cNvPr>
                <p:cNvGrpSpPr/>
                <p:nvPr/>
              </p:nvGrpSpPr>
              <p:grpSpPr>
                <a:xfrm>
                  <a:off x="671184" y="2979422"/>
                  <a:ext cx="1291604" cy="281144"/>
                  <a:chOff x="6458579" y="4721470"/>
                  <a:chExt cx="1157380" cy="281144"/>
                </a:xfrm>
                <a:grpFill/>
              </p:grpSpPr>
              <p:sp>
                <p:nvSpPr>
                  <p:cNvPr id="119" name="직사각형 118">
                    <a:extLst>
                      <a:ext uri="{FF2B5EF4-FFF2-40B4-BE49-F238E27FC236}">
                        <a16:creationId xmlns:a16="http://schemas.microsoft.com/office/drawing/2014/main" id="{AFAC10ED-3A08-CF63-0F55-86C02AB120D6}"/>
                      </a:ext>
                    </a:extLst>
                  </p:cNvPr>
                  <p:cNvSpPr/>
                  <p:nvPr/>
                </p:nvSpPr>
                <p:spPr>
                  <a:xfrm>
                    <a:off x="6458579"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회계</a:t>
                    </a:r>
                  </a:p>
                </p:txBody>
              </p:sp>
              <p:sp>
                <p:nvSpPr>
                  <p:cNvPr id="120" name="직사각형 119">
                    <a:extLst>
                      <a:ext uri="{FF2B5EF4-FFF2-40B4-BE49-F238E27FC236}">
                        <a16:creationId xmlns:a16="http://schemas.microsoft.com/office/drawing/2014/main" id="{1CFE52F0-DD62-D318-88CF-CF1B283C5844}"/>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출납</a:t>
                    </a:r>
                  </a:p>
                </p:txBody>
              </p:sp>
            </p:grpSp>
            <p:grpSp>
              <p:nvGrpSpPr>
                <p:cNvPr id="116" name="그룹 115">
                  <a:extLst>
                    <a:ext uri="{FF2B5EF4-FFF2-40B4-BE49-F238E27FC236}">
                      <a16:creationId xmlns:a16="http://schemas.microsoft.com/office/drawing/2014/main" id="{3FBA74F5-6220-D6A0-4742-33D23F88BF81}"/>
                    </a:ext>
                  </a:extLst>
                </p:cNvPr>
                <p:cNvGrpSpPr/>
                <p:nvPr/>
              </p:nvGrpSpPr>
              <p:grpSpPr>
                <a:xfrm>
                  <a:off x="668927" y="3317345"/>
                  <a:ext cx="1291604" cy="281144"/>
                  <a:chOff x="6458579" y="4721470"/>
                  <a:chExt cx="1157380" cy="281144"/>
                </a:xfrm>
                <a:grpFill/>
              </p:grpSpPr>
              <p:sp>
                <p:nvSpPr>
                  <p:cNvPr id="117" name="직사각형 116">
                    <a:extLst>
                      <a:ext uri="{FF2B5EF4-FFF2-40B4-BE49-F238E27FC236}">
                        <a16:creationId xmlns:a16="http://schemas.microsoft.com/office/drawing/2014/main" id="{D307845A-6793-CEC9-78D7-678C78D3341C}"/>
                      </a:ext>
                    </a:extLst>
                  </p:cNvPr>
                  <p:cNvSpPr/>
                  <p:nvPr/>
                </p:nvSpPr>
                <p:spPr>
                  <a:xfrm>
                    <a:off x="6458579"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거래내역</a:t>
                    </a:r>
                  </a:p>
                </p:txBody>
              </p:sp>
              <p:sp>
                <p:nvSpPr>
                  <p:cNvPr id="118" name="직사각형 117">
                    <a:extLst>
                      <a:ext uri="{FF2B5EF4-FFF2-40B4-BE49-F238E27FC236}">
                        <a16:creationId xmlns:a16="http://schemas.microsoft.com/office/drawing/2014/main" id="{7B0B339C-B379-B110-7D8B-3168B3B90FCB}"/>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평가</a:t>
                    </a:r>
                  </a:p>
                </p:txBody>
              </p:sp>
            </p:grpSp>
          </p:grpSp>
        </p:grpSp>
      </p:grpSp>
      <p:sp>
        <p:nvSpPr>
          <p:cNvPr id="138" name="직사각형 137">
            <a:extLst>
              <a:ext uri="{FF2B5EF4-FFF2-40B4-BE49-F238E27FC236}">
                <a16:creationId xmlns:a16="http://schemas.microsoft.com/office/drawing/2014/main" id="{9E3EBDB3-2BD0-BA0B-D1E7-DFF1C9BC6257}"/>
              </a:ext>
            </a:extLst>
          </p:cNvPr>
          <p:cNvSpPr/>
          <p:nvPr/>
        </p:nvSpPr>
        <p:spPr>
          <a:xfrm>
            <a:off x="6641474" y="2593036"/>
            <a:ext cx="1189114" cy="750408"/>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발행 플랫폼</a:t>
            </a:r>
          </a:p>
        </p:txBody>
      </p:sp>
      <p:grpSp>
        <p:nvGrpSpPr>
          <p:cNvPr id="139" name="그룹 138">
            <a:extLst>
              <a:ext uri="{FF2B5EF4-FFF2-40B4-BE49-F238E27FC236}">
                <a16:creationId xmlns:a16="http://schemas.microsoft.com/office/drawing/2014/main" id="{38F1CDF8-F6F9-DFA2-BA0D-F52EE8A28937}"/>
              </a:ext>
            </a:extLst>
          </p:cNvPr>
          <p:cNvGrpSpPr/>
          <p:nvPr/>
        </p:nvGrpSpPr>
        <p:grpSpPr>
          <a:xfrm>
            <a:off x="6693631" y="2832076"/>
            <a:ext cx="1085501" cy="440131"/>
            <a:chOff x="671184" y="2647798"/>
            <a:chExt cx="1291968" cy="612768"/>
          </a:xfrm>
          <a:solidFill>
            <a:schemeClr val="bg1"/>
          </a:solidFill>
        </p:grpSpPr>
        <p:grpSp>
          <p:nvGrpSpPr>
            <p:cNvPr id="140" name="그룹 139">
              <a:extLst>
                <a:ext uri="{FF2B5EF4-FFF2-40B4-BE49-F238E27FC236}">
                  <a16:creationId xmlns:a16="http://schemas.microsoft.com/office/drawing/2014/main" id="{43ADEC29-3FF4-68C6-1DDC-66E955F343D5}"/>
                </a:ext>
              </a:extLst>
            </p:cNvPr>
            <p:cNvGrpSpPr/>
            <p:nvPr/>
          </p:nvGrpSpPr>
          <p:grpSpPr>
            <a:xfrm>
              <a:off x="671547" y="2647798"/>
              <a:ext cx="1291605" cy="281144"/>
              <a:chOff x="6458578" y="4721470"/>
              <a:chExt cx="1157381" cy="281144"/>
            </a:xfrm>
            <a:grpFill/>
          </p:grpSpPr>
          <p:sp>
            <p:nvSpPr>
              <p:cNvPr id="147" name="직사각형 146">
                <a:extLst>
                  <a:ext uri="{FF2B5EF4-FFF2-40B4-BE49-F238E27FC236}">
                    <a16:creationId xmlns:a16="http://schemas.microsoft.com/office/drawing/2014/main" id="{C3A581BE-8CA8-B907-A880-C98CAE01F689}"/>
                  </a:ext>
                </a:extLst>
              </p:cNvPr>
              <p:cNvSpPr/>
              <p:nvPr/>
            </p:nvSpPr>
            <p:spPr>
              <a:xfrm>
                <a:off x="6458578"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청약</a:t>
                </a:r>
              </a:p>
            </p:txBody>
          </p:sp>
          <p:sp>
            <p:nvSpPr>
              <p:cNvPr id="148" name="직사각형 147">
                <a:extLst>
                  <a:ext uri="{FF2B5EF4-FFF2-40B4-BE49-F238E27FC236}">
                    <a16:creationId xmlns:a16="http://schemas.microsoft.com/office/drawing/2014/main" id="{F7D16D9D-1240-349B-F1AF-B9A96A0E0DAF}"/>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발행</a:t>
                </a:r>
              </a:p>
            </p:txBody>
          </p:sp>
        </p:grpSp>
        <p:grpSp>
          <p:nvGrpSpPr>
            <p:cNvPr id="141" name="그룹 140">
              <a:extLst>
                <a:ext uri="{FF2B5EF4-FFF2-40B4-BE49-F238E27FC236}">
                  <a16:creationId xmlns:a16="http://schemas.microsoft.com/office/drawing/2014/main" id="{AD2C8D5E-BD71-D61C-E581-E776D35B4A50}"/>
                </a:ext>
              </a:extLst>
            </p:cNvPr>
            <p:cNvGrpSpPr/>
            <p:nvPr/>
          </p:nvGrpSpPr>
          <p:grpSpPr>
            <a:xfrm>
              <a:off x="671184" y="2979422"/>
              <a:ext cx="1291604" cy="281144"/>
              <a:chOff x="6458579" y="4721470"/>
              <a:chExt cx="1157380" cy="281144"/>
            </a:xfrm>
            <a:grpFill/>
          </p:grpSpPr>
          <p:sp>
            <p:nvSpPr>
              <p:cNvPr id="145" name="직사각형 144">
                <a:extLst>
                  <a:ext uri="{FF2B5EF4-FFF2-40B4-BE49-F238E27FC236}">
                    <a16:creationId xmlns:a16="http://schemas.microsoft.com/office/drawing/2014/main" id="{6D0D636A-BCD6-D7B4-7D40-A0947D3EC31B}"/>
                  </a:ext>
                </a:extLst>
              </p:cNvPr>
              <p:cNvSpPr/>
              <p:nvPr/>
            </p:nvSpPr>
            <p:spPr>
              <a:xfrm>
                <a:off x="6458579"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배분</a:t>
                </a:r>
              </a:p>
            </p:txBody>
          </p:sp>
          <p:sp>
            <p:nvSpPr>
              <p:cNvPr id="146" name="직사각형 145">
                <a:extLst>
                  <a:ext uri="{FF2B5EF4-FFF2-40B4-BE49-F238E27FC236}">
                    <a16:creationId xmlns:a16="http://schemas.microsoft.com/office/drawing/2014/main" id="{8088AD85-7A77-ED09-41D8-5D0CA83160CE}"/>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거래내역</a:t>
                </a:r>
              </a:p>
            </p:txBody>
          </p:sp>
        </p:grpSp>
      </p:grpSp>
      <p:sp>
        <p:nvSpPr>
          <p:cNvPr id="127" name="직사각형 126">
            <a:extLst>
              <a:ext uri="{FF2B5EF4-FFF2-40B4-BE49-F238E27FC236}">
                <a16:creationId xmlns:a16="http://schemas.microsoft.com/office/drawing/2014/main" id="{E37ED29B-F949-1B37-119E-292C6DF67014}"/>
              </a:ext>
            </a:extLst>
          </p:cNvPr>
          <p:cNvSpPr/>
          <p:nvPr/>
        </p:nvSpPr>
        <p:spPr>
          <a:xfrm>
            <a:off x="5382679" y="2591723"/>
            <a:ext cx="1189114" cy="750408"/>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서비스 플랫폼</a:t>
            </a:r>
          </a:p>
        </p:txBody>
      </p:sp>
      <p:grpSp>
        <p:nvGrpSpPr>
          <p:cNvPr id="128" name="그룹 127">
            <a:extLst>
              <a:ext uri="{FF2B5EF4-FFF2-40B4-BE49-F238E27FC236}">
                <a16:creationId xmlns:a16="http://schemas.microsoft.com/office/drawing/2014/main" id="{F34D1FE3-38DA-CC1D-08DC-787D811E1328}"/>
              </a:ext>
            </a:extLst>
          </p:cNvPr>
          <p:cNvGrpSpPr/>
          <p:nvPr/>
        </p:nvGrpSpPr>
        <p:grpSpPr>
          <a:xfrm>
            <a:off x="5434836" y="2830763"/>
            <a:ext cx="1085501" cy="440131"/>
            <a:chOff x="671184" y="2647798"/>
            <a:chExt cx="1291968" cy="612768"/>
          </a:xfrm>
          <a:solidFill>
            <a:schemeClr val="bg1"/>
          </a:solidFill>
        </p:grpSpPr>
        <p:grpSp>
          <p:nvGrpSpPr>
            <p:cNvPr id="129" name="그룹 128">
              <a:extLst>
                <a:ext uri="{FF2B5EF4-FFF2-40B4-BE49-F238E27FC236}">
                  <a16:creationId xmlns:a16="http://schemas.microsoft.com/office/drawing/2014/main" id="{669DCFD2-68DF-142E-9825-1103FF9CE4A9}"/>
                </a:ext>
              </a:extLst>
            </p:cNvPr>
            <p:cNvGrpSpPr/>
            <p:nvPr/>
          </p:nvGrpSpPr>
          <p:grpSpPr>
            <a:xfrm>
              <a:off x="671547" y="2647798"/>
              <a:ext cx="1291605" cy="281144"/>
              <a:chOff x="6458578" y="4721470"/>
              <a:chExt cx="1157381" cy="281144"/>
            </a:xfrm>
            <a:grpFill/>
          </p:grpSpPr>
          <p:sp>
            <p:nvSpPr>
              <p:cNvPr id="136" name="직사각형 135">
                <a:extLst>
                  <a:ext uri="{FF2B5EF4-FFF2-40B4-BE49-F238E27FC236}">
                    <a16:creationId xmlns:a16="http://schemas.microsoft.com/office/drawing/2014/main" id="{1CCF6AB7-B77B-27C9-0FE5-BB087140D477}"/>
                  </a:ext>
                </a:extLst>
              </p:cNvPr>
              <p:cNvSpPr/>
              <p:nvPr/>
            </p:nvSpPr>
            <p:spPr>
              <a:xfrm>
                <a:off x="6458578"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회원</a:t>
                </a:r>
              </a:p>
            </p:txBody>
          </p:sp>
          <p:sp>
            <p:nvSpPr>
              <p:cNvPr id="137" name="직사각형 136">
                <a:extLst>
                  <a:ext uri="{FF2B5EF4-FFF2-40B4-BE49-F238E27FC236}">
                    <a16:creationId xmlns:a16="http://schemas.microsoft.com/office/drawing/2014/main" id="{05F9F79A-71F0-E48E-38B2-D40B7B2574E2}"/>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900" dirty="0">
                    <a:latin typeface="나눔스퀘어_ac" panose="020B0600000101010101" pitchFamily="50" charset="-127"/>
                    <a:ea typeface="나눔스퀘어_ac" panose="020B0600000101010101" pitchFamily="50" charset="-127"/>
                  </a:rPr>
                  <a:t>ST</a:t>
                </a:r>
                <a:r>
                  <a:rPr lang="ko-KR" altLang="en-US" sz="900" dirty="0">
                    <a:latin typeface="나눔스퀘어_ac" panose="020B0600000101010101" pitchFamily="50" charset="-127"/>
                    <a:ea typeface="나눔스퀘어_ac" panose="020B0600000101010101" pitchFamily="50" charset="-127"/>
                  </a:rPr>
                  <a:t>상품</a:t>
                </a:r>
              </a:p>
            </p:txBody>
          </p:sp>
        </p:grpSp>
        <p:grpSp>
          <p:nvGrpSpPr>
            <p:cNvPr id="130" name="그룹 129">
              <a:extLst>
                <a:ext uri="{FF2B5EF4-FFF2-40B4-BE49-F238E27FC236}">
                  <a16:creationId xmlns:a16="http://schemas.microsoft.com/office/drawing/2014/main" id="{340F42ED-E5BD-635A-56C9-71EC9688C4D2}"/>
                </a:ext>
              </a:extLst>
            </p:cNvPr>
            <p:cNvGrpSpPr/>
            <p:nvPr/>
          </p:nvGrpSpPr>
          <p:grpSpPr>
            <a:xfrm>
              <a:off x="671184" y="2979422"/>
              <a:ext cx="1291604" cy="281144"/>
              <a:chOff x="6458579" y="4721470"/>
              <a:chExt cx="1157380" cy="281144"/>
            </a:xfrm>
            <a:grpFill/>
          </p:grpSpPr>
          <p:sp>
            <p:nvSpPr>
              <p:cNvPr id="134" name="직사각형 133">
                <a:extLst>
                  <a:ext uri="{FF2B5EF4-FFF2-40B4-BE49-F238E27FC236}">
                    <a16:creationId xmlns:a16="http://schemas.microsoft.com/office/drawing/2014/main" id="{5C59ABC2-DE2B-79BA-F447-AA621013A933}"/>
                  </a:ext>
                </a:extLst>
              </p:cNvPr>
              <p:cNvSpPr/>
              <p:nvPr/>
            </p:nvSpPr>
            <p:spPr>
              <a:xfrm>
                <a:off x="6458579"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컨텐츠</a:t>
                </a:r>
              </a:p>
            </p:txBody>
          </p:sp>
          <p:sp>
            <p:nvSpPr>
              <p:cNvPr id="135" name="직사각형 134">
                <a:extLst>
                  <a:ext uri="{FF2B5EF4-FFF2-40B4-BE49-F238E27FC236}">
                    <a16:creationId xmlns:a16="http://schemas.microsoft.com/office/drawing/2014/main" id="{EC852587-CBD1-2A62-0CFB-B8A4EBC8F124}"/>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제휴관리</a:t>
                </a:r>
              </a:p>
            </p:txBody>
          </p:sp>
        </p:grpSp>
      </p:grpSp>
      <p:sp>
        <p:nvSpPr>
          <p:cNvPr id="149" name="타원 148">
            <a:extLst>
              <a:ext uri="{FF2B5EF4-FFF2-40B4-BE49-F238E27FC236}">
                <a16:creationId xmlns:a16="http://schemas.microsoft.com/office/drawing/2014/main" id="{CF84E2AE-7F96-7690-3D6C-E7BAFDF7523E}"/>
              </a:ext>
            </a:extLst>
          </p:cNvPr>
          <p:cNvSpPr/>
          <p:nvPr/>
        </p:nvSpPr>
        <p:spPr>
          <a:xfrm>
            <a:off x="5043988" y="3342130"/>
            <a:ext cx="355801" cy="419289"/>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900" b="1" dirty="0">
                <a:solidFill>
                  <a:schemeClr val="bg1"/>
                </a:solidFill>
                <a:latin typeface="나눔스퀘어_ac" panose="020B0600000101010101" pitchFamily="50" charset="-127"/>
                <a:ea typeface="나눔스퀘어_ac" panose="020B0600000101010101" pitchFamily="50" charset="-127"/>
              </a:rPr>
              <a:t>API</a:t>
            </a:r>
            <a:endParaRPr lang="ko-KR" altLang="en-US" sz="900" b="1" dirty="0">
              <a:solidFill>
                <a:schemeClr val="bg1"/>
              </a:solidFill>
              <a:latin typeface="나눔스퀘어_ac" panose="020B0600000101010101" pitchFamily="50" charset="-127"/>
              <a:ea typeface="나눔스퀘어_ac" panose="020B0600000101010101" pitchFamily="50" charset="-127"/>
            </a:endParaRPr>
          </a:p>
        </p:txBody>
      </p:sp>
      <p:sp>
        <p:nvSpPr>
          <p:cNvPr id="150" name="직사각형 149">
            <a:extLst>
              <a:ext uri="{FF2B5EF4-FFF2-40B4-BE49-F238E27FC236}">
                <a16:creationId xmlns:a16="http://schemas.microsoft.com/office/drawing/2014/main" id="{AAABE59D-47A3-4506-DF7D-5939A507599B}"/>
              </a:ext>
            </a:extLst>
          </p:cNvPr>
          <p:cNvSpPr/>
          <p:nvPr/>
        </p:nvSpPr>
        <p:spPr>
          <a:xfrm>
            <a:off x="4533994" y="3270687"/>
            <a:ext cx="532075" cy="214052"/>
          </a:xfrm>
          <a:prstGeom prst="rect">
            <a:avLst/>
          </a:prstGeom>
          <a:solidFill>
            <a:schemeClr val="bg1"/>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대외</a:t>
            </a:r>
            <a:r>
              <a:rPr lang="en-US" altLang="ko-KR" sz="900" dirty="0">
                <a:latin typeface="나눔스퀘어_ac" panose="020B0600000101010101" pitchFamily="50" charset="-127"/>
                <a:ea typeface="나눔스퀘어_ac" panose="020B0600000101010101" pitchFamily="50" charset="-127"/>
              </a:rPr>
              <a:t>API</a:t>
            </a:r>
            <a:endParaRPr lang="ko-KR" altLang="en-US" sz="900" dirty="0">
              <a:latin typeface="나눔스퀘어_ac" panose="020B0600000101010101" pitchFamily="50" charset="-127"/>
              <a:ea typeface="나눔스퀘어_ac" panose="020B0600000101010101" pitchFamily="50" charset="-127"/>
            </a:endParaRPr>
          </a:p>
        </p:txBody>
      </p:sp>
      <p:sp>
        <p:nvSpPr>
          <p:cNvPr id="151" name="직사각형 150">
            <a:extLst>
              <a:ext uri="{FF2B5EF4-FFF2-40B4-BE49-F238E27FC236}">
                <a16:creationId xmlns:a16="http://schemas.microsoft.com/office/drawing/2014/main" id="{2110B37D-F978-4423-0135-99796C4C6436}"/>
              </a:ext>
            </a:extLst>
          </p:cNvPr>
          <p:cNvSpPr/>
          <p:nvPr/>
        </p:nvSpPr>
        <p:spPr>
          <a:xfrm>
            <a:off x="5381320" y="4448964"/>
            <a:ext cx="2449267" cy="187679"/>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블록체인 플랫폼</a:t>
            </a:r>
          </a:p>
        </p:txBody>
      </p:sp>
      <p:sp>
        <p:nvSpPr>
          <p:cNvPr id="152" name="직사각형 151">
            <a:extLst>
              <a:ext uri="{FF2B5EF4-FFF2-40B4-BE49-F238E27FC236}">
                <a16:creationId xmlns:a16="http://schemas.microsoft.com/office/drawing/2014/main" id="{D0A390D2-4EFF-8B97-209B-23542F18FCED}"/>
              </a:ext>
            </a:extLst>
          </p:cNvPr>
          <p:cNvSpPr/>
          <p:nvPr/>
        </p:nvSpPr>
        <p:spPr>
          <a:xfrm>
            <a:off x="5381320" y="4674662"/>
            <a:ext cx="2449267" cy="187679"/>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시스템 공통</a:t>
            </a:r>
          </a:p>
        </p:txBody>
      </p:sp>
      <p:sp>
        <p:nvSpPr>
          <p:cNvPr id="195" name="사각형: 둥근 모서리 194">
            <a:extLst>
              <a:ext uri="{FF2B5EF4-FFF2-40B4-BE49-F238E27FC236}">
                <a16:creationId xmlns:a16="http://schemas.microsoft.com/office/drawing/2014/main" id="{894926E4-2C21-7252-504A-39A0732FE31F}"/>
              </a:ext>
            </a:extLst>
          </p:cNvPr>
          <p:cNvSpPr/>
          <p:nvPr/>
        </p:nvSpPr>
        <p:spPr>
          <a:xfrm>
            <a:off x="8697876" y="2316683"/>
            <a:ext cx="2612571" cy="2647713"/>
          </a:xfrm>
          <a:prstGeom prst="roundRect">
            <a:avLst>
              <a:gd name="adj" fmla="val 4979"/>
            </a:avLst>
          </a:prstGeom>
          <a:noFill/>
          <a:ln w="317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KB</a:t>
            </a:r>
            <a:r>
              <a:rPr lang="ko-KR" altLang="en-US" sz="1100" b="1" dirty="0">
                <a:ea typeface="나눔스퀘어_ac" panose="020B0600000101010101" pitchFamily="50" charset="-127"/>
              </a:rPr>
              <a:t>증권 </a:t>
            </a:r>
            <a:r>
              <a:rPr lang="en-US" altLang="ko-KR" sz="1100" b="1" dirty="0">
                <a:ea typeface="나눔스퀘어_ac" panose="020B0600000101010101" pitchFamily="50" charset="-127"/>
              </a:rPr>
              <a:t>STO</a:t>
            </a:r>
            <a:r>
              <a:rPr lang="ko-KR" altLang="en-US" sz="1100" b="1" dirty="0">
                <a:ea typeface="나눔스퀘어_ac" panose="020B0600000101010101" pitchFamily="50" charset="-127"/>
              </a:rPr>
              <a:t>플랫폼</a:t>
            </a:r>
          </a:p>
        </p:txBody>
      </p:sp>
      <p:grpSp>
        <p:nvGrpSpPr>
          <p:cNvPr id="196" name="그룹 195">
            <a:extLst>
              <a:ext uri="{FF2B5EF4-FFF2-40B4-BE49-F238E27FC236}">
                <a16:creationId xmlns:a16="http://schemas.microsoft.com/office/drawing/2014/main" id="{D7E49529-CBAE-D5FF-6D72-9BAB8EAA15C8}"/>
              </a:ext>
            </a:extLst>
          </p:cNvPr>
          <p:cNvGrpSpPr/>
          <p:nvPr/>
        </p:nvGrpSpPr>
        <p:grpSpPr>
          <a:xfrm>
            <a:off x="8777035" y="3389744"/>
            <a:ext cx="2447909" cy="1003630"/>
            <a:chOff x="5382680" y="3503352"/>
            <a:chExt cx="2284010" cy="1003630"/>
          </a:xfrm>
        </p:grpSpPr>
        <p:grpSp>
          <p:nvGrpSpPr>
            <p:cNvPr id="197" name="그룹 196">
              <a:extLst>
                <a:ext uri="{FF2B5EF4-FFF2-40B4-BE49-F238E27FC236}">
                  <a16:creationId xmlns:a16="http://schemas.microsoft.com/office/drawing/2014/main" id="{E2928999-F650-DB63-7C2A-DB31FB8AD9AF}"/>
                </a:ext>
              </a:extLst>
            </p:cNvPr>
            <p:cNvGrpSpPr/>
            <p:nvPr/>
          </p:nvGrpSpPr>
          <p:grpSpPr>
            <a:xfrm>
              <a:off x="6557193" y="3504665"/>
              <a:ext cx="1109497" cy="1002317"/>
              <a:chOff x="4410153" y="2668540"/>
              <a:chExt cx="1259760" cy="1062452"/>
            </a:xfrm>
          </p:grpSpPr>
          <p:sp>
            <p:nvSpPr>
              <p:cNvPr id="210" name="직사각형 209">
                <a:extLst>
                  <a:ext uri="{FF2B5EF4-FFF2-40B4-BE49-F238E27FC236}">
                    <a16:creationId xmlns:a16="http://schemas.microsoft.com/office/drawing/2014/main" id="{0FCDA19D-F4F5-F518-9C33-BE1D1DD7B2D2}"/>
                  </a:ext>
                </a:extLst>
              </p:cNvPr>
              <p:cNvSpPr/>
              <p:nvPr/>
            </p:nvSpPr>
            <p:spPr>
              <a:xfrm>
                <a:off x="4410153" y="2668540"/>
                <a:ext cx="1259760" cy="10624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매매 플랫폼</a:t>
                </a:r>
              </a:p>
            </p:txBody>
          </p:sp>
          <p:grpSp>
            <p:nvGrpSpPr>
              <p:cNvPr id="211" name="그룹 210">
                <a:extLst>
                  <a:ext uri="{FF2B5EF4-FFF2-40B4-BE49-F238E27FC236}">
                    <a16:creationId xmlns:a16="http://schemas.microsoft.com/office/drawing/2014/main" id="{DAE78FD2-F15C-3F82-AA9E-2446C03972D5}"/>
                  </a:ext>
                </a:extLst>
              </p:cNvPr>
              <p:cNvGrpSpPr/>
              <p:nvPr/>
            </p:nvGrpSpPr>
            <p:grpSpPr>
              <a:xfrm>
                <a:off x="4463400" y="2921922"/>
                <a:ext cx="1152000" cy="723818"/>
                <a:chOff x="668927" y="2647798"/>
                <a:chExt cx="1294225" cy="950691"/>
              </a:xfrm>
              <a:solidFill>
                <a:schemeClr val="bg1"/>
              </a:solidFill>
            </p:grpSpPr>
            <p:grpSp>
              <p:nvGrpSpPr>
                <p:cNvPr id="212" name="그룹 211">
                  <a:extLst>
                    <a:ext uri="{FF2B5EF4-FFF2-40B4-BE49-F238E27FC236}">
                      <a16:creationId xmlns:a16="http://schemas.microsoft.com/office/drawing/2014/main" id="{9DF128D3-5984-5A5A-911F-002583B07B29}"/>
                    </a:ext>
                  </a:extLst>
                </p:cNvPr>
                <p:cNvGrpSpPr/>
                <p:nvPr/>
              </p:nvGrpSpPr>
              <p:grpSpPr>
                <a:xfrm>
                  <a:off x="671547" y="2647798"/>
                  <a:ext cx="1291605" cy="281144"/>
                  <a:chOff x="6458578" y="4721470"/>
                  <a:chExt cx="1157381" cy="281144"/>
                </a:xfrm>
                <a:grpFill/>
              </p:grpSpPr>
              <p:sp>
                <p:nvSpPr>
                  <p:cNvPr id="217" name="직사각형 216">
                    <a:extLst>
                      <a:ext uri="{FF2B5EF4-FFF2-40B4-BE49-F238E27FC236}">
                        <a16:creationId xmlns:a16="http://schemas.microsoft.com/office/drawing/2014/main" id="{34B884E6-98C4-BD4C-BB90-B292651A5BF3}"/>
                      </a:ext>
                    </a:extLst>
                  </p:cNvPr>
                  <p:cNvSpPr/>
                  <p:nvPr/>
                </p:nvSpPr>
                <p:spPr>
                  <a:xfrm>
                    <a:off x="6458578"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주문</a:t>
                    </a:r>
                  </a:p>
                </p:txBody>
              </p:sp>
              <p:sp>
                <p:nvSpPr>
                  <p:cNvPr id="218" name="직사각형 217">
                    <a:extLst>
                      <a:ext uri="{FF2B5EF4-FFF2-40B4-BE49-F238E27FC236}">
                        <a16:creationId xmlns:a16="http://schemas.microsoft.com/office/drawing/2014/main" id="{D619104B-5450-CF92-9DD5-05FB9BC2F05C}"/>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체결</a:t>
                    </a:r>
                  </a:p>
                </p:txBody>
              </p:sp>
            </p:grpSp>
            <p:grpSp>
              <p:nvGrpSpPr>
                <p:cNvPr id="213" name="그룹 212">
                  <a:extLst>
                    <a:ext uri="{FF2B5EF4-FFF2-40B4-BE49-F238E27FC236}">
                      <a16:creationId xmlns:a16="http://schemas.microsoft.com/office/drawing/2014/main" id="{4D041236-FDED-2408-7727-4A92625EC1CA}"/>
                    </a:ext>
                  </a:extLst>
                </p:cNvPr>
                <p:cNvGrpSpPr/>
                <p:nvPr/>
              </p:nvGrpSpPr>
              <p:grpSpPr>
                <a:xfrm>
                  <a:off x="671184" y="2979422"/>
                  <a:ext cx="1291604" cy="281144"/>
                  <a:chOff x="6458579" y="4721470"/>
                  <a:chExt cx="1157380" cy="281144"/>
                </a:xfrm>
                <a:grpFill/>
              </p:grpSpPr>
              <p:sp>
                <p:nvSpPr>
                  <p:cNvPr id="215" name="직사각형 214">
                    <a:extLst>
                      <a:ext uri="{FF2B5EF4-FFF2-40B4-BE49-F238E27FC236}">
                        <a16:creationId xmlns:a16="http://schemas.microsoft.com/office/drawing/2014/main" id="{9B2BF499-B0CC-56BA-575C-39B9591389B0}"/>
                      </a:ext>
                    </a:extLst>
                  </p:cNvPr>
                  <p:cNvSpPr/>
                  <p:nvPr/>
                </p:nvSpPr>
                <p:spPr>
                  <a:xfrm>
                    <a:off x="6458579"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매칭</a:t>
                    </a:r>
                  </a:p>
                </p:txBody>
              </p:sp>
              <p:sp>
                <p:nvSpPr>
                  <p:cNvPr id="216" name="직사각형 215">
                    <a:extLst>
                      <a:ext uri="{FF2B5EF4-FFF2-40B4-BE49-F238E27FC236}">
                        <a16:creationId xmlns:a16="http://schemas.microsoft.com/office/drawing/2014/main" id="{649A0722-637D-5177-9B0A-CC19AAB7D70A}"/>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err="1">
                        <a:latin typeface="나눔스퀘어_ac" panose="020B0600000101010101" pitchFamily="50" charset="-127"/>
                        <a:ea typeface="나눔스퀘어_ac" panose="020B0600000101010101" pitchFamily="50" charset="-127"/>
                      </a:rPr>
                      <a:t>장운영</a:t>
                    </a:r>
                    <a:endParaRPr lang="ko-KR" altLang="en-US" sz="900" dirty="0">
                      <a:latin typeface="나눔스퀘어_ac" panose="020B0600000101010101" pitchFamily="50" charset="-127"/>
                      <a:ea typeface="나눔스퀘어_ac" panose="020B0600000101010101" pitchFamily="50" charset="-127"/>
                    </a:endParaRPr>
                  </a:p>
                </p:txBody>
              </p:sp>
            </p:grpSp>
            <p:sp>
              <p:nvSpPr>
                <p:cNvPr id="214" name="직사각형 213">
                  <a:extLst>
                    <a:ext uri="{FF2B5EF4-FFF2-40B4-BE49-F238E27FC236}">
                      <a16:creationId xmlns:a16="http://schemas.microsoft.com/office/drawing/2014/main" id="{435D8CCA-0201-646E-FA6D-97AF9092FF08}"/>
                    </a:ext>
                  </a:extLst>
                </p:cNvPr>
                <p:cNvSpPr/>
                <p:nvPr/>
              </p:nvSpPr>
              <p:spPr>
                <a:xfrm>
                  <a:off x="668927" y="3317346"/>
                  <a:ext cx="597765" cy="281143"/>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정보분배</a:t>
                  </a:r>
                </a:p>
              </p:txBody>
            </p:sp>
          </p:grpSp>
        </p:grpSp>
        <p:grpSp>
          <p:nvGrpSpPr>
            <p:cNvPr id="198" name="그룹 197">
              <a:extLst>
                <a:ext uri="{FF2B5EF4-FFF2-40B4-BE49-F238E27FC236}">
                  <a16:creationId xmlns:a16="http://schemas.microsoft.com/office/drawing/2014/main" id="{63FA93DE-AE30-8BB6-8093-AB0949EB4C69}"/>
                </a:ext>
              </a:extLst>
            </p:cNvPr>
            <p:cNvGrpSpPr/>
            <p:nvPr/>
          </p:nvGrpSpPr>
          <p:grpSpPr>
            <a:xfrm>
              <a:off x="5382680" y="3503352"/>
              <a:ext cx="1109497" cy="1002317"/>
              <a:chOff x="4410153" y="2668540"/>
              <a:chExt cx="1259760" cy="1062452"/>
            </a:xfrm>
          </p:grpSpPr>
          <p:sp>
            <p:nvSpPr>
              <p:cNvPr id="199" name="직사각형 198">
                <a:extLst>
                  <a:ext uri="{FF2B5EF4-FFF2-40B4-BE49-F238E27FC236}">
                    <a16:creationId xmlns:a16="http://schemas.microsoft.com/office/drawing/2014/main" id="{525459C9-F639-4DB2-9939-082A6FCF3C86}"/>
                  </a:ext>
                </a:extLst>
              </p:cNvPr>
              <p:cNvSpPr/>
              <p:nvPr/>
            </p:nvSpPr>
            <p:spPr>
              <a:xfrm>
                <a:off x="4410153" y="2668540"/>
                <a:ext cx="1259760" cy="10624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900" dirty="0">
                    <a:latin typeface="나눔스퀘어_ac" panose="020B0600000101010101" pitchFamily="50" charset="-127"/>
                    <a:ea typeface="나눔스퀘어_ac" panose="020B0600000101010101" pitchFamily="50" charset="-127"/>
                  </a:rPr>
                  <a:t>ST</a:t>
                </a:r>
                <a:r>
                  <a:rPr lang="ko-KR" altLang="en-US" sz="900" dirty="0">
                    <a:latin typeface="나눔스퀘어_ac" panose="020B0600000101010101" pitchFamily="50" charset="-127"/>
                    <a:ea typeface="나눔스퀘어_ac" panose="020B0600000101010101" pitchFamily="50" charset="-127"/>
                  </a:rPr>
                  <a:t>업무처리</a:t>
                </a:r>
              </a:p>
            </p:txBody>
          </p:sp>
          <p:grpSp>
            <p:nvGrpSpPr>
              <p:cNvPr id="200" name="그룹 199">
                <a:extLst>
                  <a:ext uri="{FF2B5EF4-FFF2-40B4-BE49-F238E27FC236}">
                    <a16:creationId xmlns:a16="http://schemas.microsoft.com/office/drawing/2014/main" id="{E5A46351-24AE-C558-B8CD-7F4B2247D6D9}"/>
                  </a:ext>
                </a:extLst>
              </p:cNvPr>
              <p:cNvGrpSpPr/>
              <p:nvPr/>
            </p:nvGrpSpPr>
            <p:grpSpPr>
              <a:xfrm>
                <a:off x="4463400" y="2921922"/>
                <a:ext cx="1152000" cy="723818"/>
                <a:chOff x="668927" y="2647798"/>
                <a:chExt cx="1294225" cy="950691"/>
              </a:xfrm>
              <a:solidFill>
                <a:schemeClr val="bg1"/>
              </a:solidFill>
            </p:grpSpPr>
            <p:grpSp>
              <p:nvGrpSpPr>
                <p:cNvPr id="201" name="그룹 200">
                  <a:extLst>
                    <a:ext uri="{FF2B5EF4-FFF2-40B4-BE49-F238E27FC236}">
                      <a16:creationId xmlns:a16="http://schemas.microsoft.com/office/drawing/2014/main" id="{9DC9BBA3-80F6-8C36-6DD2-B343BECA0A8B}"/>
                    </a:ext>
                  </a:extLst>
                </p:cNvPr>
                <p:cNvGrpSpPr/>
                <p:nvPr/>
              </p:nvGrpSpPr>
              <p:grpSpPr>
                <a:xfrm>
                  <a:off x="671547" y="2647798"/>
                  <a:ext cx="1291605" cy="281144"/>
                  <a:chOff x="6458578" y="4721470"/>
                  <a:chExt cx="1157381" cy="281144"/>
                </a:xfrm>
                <a:grpFill/>
              </p:grpSpPr>
              <p:sp>
                <p:nvSpPr>
                  <p:cNvPr id="208" name="직사각형 207">
                    <a:extLst>
                      <a:ext uri="{FF2B5EF4-FFF2-40B4-BE49-F238E27FC236}">
                        <a16:creationId xmlns:a16="http://schemas.microsoft.com/office/drawing/2014/main" id="{7764CDAE-F46A-41F1-6234-D215AD9028A6}"/>
                      </a:ext>
                    </a:extLst>
                  </p:cNvPr>
                  <p:cNvSpPr/>
                  <p:nvPr/>
                </p:nvSpPr>
                <p:spPr>
                  <a:xfrm>
                    <a:off x="6458578"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계좌</a:t>
                    </a:r>
                  </a:p>
                </p:txBody>
              </p:sp>
              <p:sp>
                <p:nvSpPr>
                  <p:cNvPr id="209" name="직사각형 208">
                    <a:extLst>
                      <a:ext uri="{FF2B5EF4-FFF2-40B4-BE49-F238E27FC236}">
                        <a16:creationId xmlns:a16="http://schemas.microsoft.com/office/drawing/2014/main" id="{697F6F28-48CF-1EAA-2195-7517573A3254}"/>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잔고</a:t>
                    </a:r>
                  </a:p>
                </p:txBody>
              </p:sp>
            </p:grpSp>
            <p:grpSp>
              <p:nvGrpSpPr>
                <p:cNvPr id="202" name="그룹 201">
                  <a:extLst>
                    <a:ext uri="{FF2B5EF4-FFF2-40B4-BE49-F238E27FC236}">
                      <a16:creationId xmlns:a16="http://schemas.microsoft.com/office/drawing/2014/main" id="{96ADA1D8-09DF-1790-AB47-9A36B0DA1E1D}"/>
                    </a:ext>
                  </a:extLst>
                </p:cNvPr>
                <p:cNvGrpSpPr/>
                <p:nvPr/>
              </p:nvGrpSpPr>
              <p:grpSpPr>
                <a:xfrm>
                  <a:off x="671184" y="2979422"/>
                  <a:ext cx="1291604" cy="281144"/>
                  <a:chOff x="6458579" y="4721470"/>
                  <a:chExt cx="1157380" cy="281144"/>
                </a:xfrm>
                <a:grpFill/>
              </p:grpSpPr>
              <p:sp>
                <p:nvSpPr>
                  <p:cNvPr id="206" name="직사각형 205">
                    <a:extLst>
                      <a:ext uri="{FF2B5EF4-FFF2-40B4-BE49-F238E27FC236}">
                        <a16:creationId xmlns:a16="http://schemas.microsoft.com/office/drawing/2014/main" id="{CB3AD3B2-0133-B218-FED7-AA485703A1CD}"/>
                      </a:ext>
                    </a:extLst>
                  </p:cNvPr>
                  <p:cNvSpPr/>
                  <p:nvPr/>
                </p:nvSpPr>
                <p:spPr>
                  <a:xfrm>
                    <a:off x="6458579"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회계</a:t>
                    </a:r>
                  </a:p>
                </p:txBody>
              </p:sp>
              <p:sp>
                <p:nvSpPr>
                  <p:cNvPr id="207" name="직사각형 206">
                    <a:extLst>
                      <a:ext uri="{FF2B5EF4-FFF2-40B4-BE49-F238E27FC236}">
                        <a16:creationId xmlns:a16="http://schemas.microsoft.com/office/drawing/2014/main" id="{D1393287-AE41-40A3-EA65-A9D4A2F171AD}"/>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출납</a:t>
                    </a:r>
                  </a:p>
                </p:txBody>
              </p:sp>
            </p:grpSp>
            <p:grpSp>
              <p:nvGrpSpPr>
                <p:cNvPr id="203" name="그룹 202">
                  <a:extLst>
                    <a:ext uri="{FF2B5EF4-FFF2-40B4-BE49-F238E27FC236}">
                      <a16:creationId xmlns:a16="http://schemas.microsoft.com/office/drawing/2014/main" id="{BFB1C6A2-F19F-84B9-D1AD-1CD11D5B38CB}"/>
                    </a:ext>
                  </a:extLst>
                </p:cNvPr>
                <p:cNvGrpSpPr/>
                <p:nvPr/>
              </p:nvGrpSpPr>
              <p:grpSpPr>
                <a:xfrm>
                  <a:off x="668927" y="3317345"/>
                  <a:ext cx="1291604" cy="281144"/>
                  <a:chOff x="6458579" y="4721470"/>
                  <a:chExt cx="1157380" cy="281144"/>
                </a:xfrm>
                <a:grpFill/>
              </p:grpSpPr>
              <p:sp>
                <p:nvSpPr>
                  <p:cNvPr id="204" name="직사각형 203">
                    <a:extLst>
                      <a:ext uri="{FF2B5EF4-FFF2-40B4-BE49-F238E27FC236}">
                        <a16:creationId xmlns:a16="http://schemas.microsoft.com/office/drawing/2014/main" id="{E60EB612-D49D-4434-16A0-D27E3E773702}"/>
                      </a:ext>
                    </a:extLst>
                  </p:cNvPr>
                  <p:cNvSpPr/>
                  <p:nvPr/>
                </p:nvSpPr>
                <p:spPr>
                  <a:xfrm>
                    <a:off x="6458579"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거래내역</a:t>
                    </a:r>
                  </a:p>
                </p:txBody>
              </p:sp>
              <p:sp>
                <p:nvSpPr>
                  <p:cNvPr id="205" name="직사각형 204">
                    <a:extLst>
                      <a:ext uri="{FF2B5EF4-FFF2-40B4-BE49-F238E27FC236}">
                        <a16:creationId xmlns:a16="http://schemas.microsoft.com/office/drawing/2014/main" id="{0E0E46AC-3E78-8081-73BF-525B1E290B94}"/>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평가</a:t>
                    </a:r>
                  </a:p>
                </p:txBody>
              </p:sp>
            </p:grpSp>
          </p:grpSp>
        </p:grpSp>
      </p:grpSp>
      <p:sp>
        <p:nvSpPr>
          <p:cNvPr id="219" name="직사각형 218">
            <a:extLst>
              <a:ext uri="{FF2B5EF4-FFF2-40B4-BE49-F238E27FC236}">
                <a16:creationId xmlns:a16="http://schemas.microsoft.com/office/drawing/2014/main" id="{EC23F3A1-C070-F6D2-4CA5-780D320CDFB8}"/>
              </a:ext>
            </a:extLst>
          </p:cNvPr>
          <p:cNvSpPr/>
          <p:nvPr/>
        </p:nvSpPr>
        <p:spPr>
          <a:xfrm>
            <a:off x="10035830" y="2587495"/>
            <a:ext cx="1189114" cy="750408"/>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발행 플랫폼</a:t>
            </a:r>
          </a:p>
        </p:txBody>
      </p:sp>
      <p:grpSp>
        <p:nvGrpSpPr>
          <p:cNvPr id="220" name="그룹 219">
            <a:extLst>
              <a:ext uri="{FF2B5EF4-FFF2-40B4-BE49-F238E27FC236}">
                <a16:creationId xmlns:a16="http://schemas.microsoft.com/office/drawing/2014/main" id="{4AAF6F70-E7E5-4B58-3D3E-DC4F34FC9213}"/>
              </a:ext>
            </a:extLst>
          </p:cNvPr>
          <p:cNvGrpSpPr/>
          <p:nvPr/>
        </p:nvGrpSpPr>
        <p:grpSpPr>
          <a:xfrm>
            <a:off x="10087987" y="2826535"/>
            <a:ext cx="1085501" cy="440131"/>
            <a:chOff x="671184" y="2647798"/>
            <a:chExt cx="1291968" cy="612768"/>
          </a:xfrm>
          <a:solidFill>
            <a:schemeClr val="bg1"/>
          </a:solidFill>
        </p:grpSpPr>
        <p:grpSp>
          <p:nvGrpSpPr>
            <p:cNvPr id="221" name="그룹 220">
              <a:extLst>
                <a:ext uri="{FF2B5EF4-FFF2-40B4-BE49-F238E27FC236}">
                  <a16:creationId xmlns:a16="http://schemas.microsoft.com/office/drawing/2014/main" id="{56E1A5F2-6EBE-50D4-A741-52A2FCAE31CA}"/>
                </a:ext>
              </a:extLst>
            </p:cNvPr>
            <p:cNvGrpSpPr/>
            <p:nvPr/>
          </p:nvGrpSpPr>
          <p:grpSpPr>
            <a:xfrm>
              <a:off x="671547" y="2647798"/>
              <a:ext cx="1291605" cy="281144"/>
              <a:chOff x="6458578" y="4721470"/>
              <a:chExt cx="1157381" cy="281144"/>
            </a:xfrm>
            <a:grpFill/>
          </p:grpSpPr>
          <p:sp>
            <p:nvSpPr>
              <p:cNvPr id="225" name="직사각형 224">
                <a:extLst>
                  <a:ext uri="{FF2B5EF4-FFF2-40B4-BE49-F238E27FC236}">
                    <a16:creationId xmlns:a16="http://schemas.microsoft.com/office/drawing/2014/main" id="{5553EA20-F83C-F449-1B36-BB254329C6E1}"/>
                  </a:ext>
                </a:extLst>
              </p:cNvPr>
              <p:cNvSpPr/>
              <p:nvPr/>
            </p:nvSpPr>
            <p:spPr>
              <a:xfrm>
                <a:off x="6458578"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청약</a:t>
                </a:r>
              </a:p>
            </p:txBody>
          </p:sp>
          <p:sp>
            <p:nvSpPr>
              <p:cNvPr id="226" name="직사각형 225">
                <a:extLst>
                  <a:ext uri="{FF2B5EF4-FFF2-40B4-BE49-F238E27FC236}">
                    <a16:creationId xmlns:a16="http://schemas.microsoft.com/office/drawing/2014/main" id="{B41B0A5D-7744-000D-627C-E66194C0C7D6}"/>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발행</a:t>
                </a:r>
              </a:p>
            </p:txBody>
          </p:sp>
        </p:grpSp>
        <p:grpSp>
          <p:nvGrpSpPr>
            <p:cNvPr id="222" name="그룹 221">
              <a:extLst>
                <a:ext uri="{FF2B5EF4-FFF2-40B4-BE49-F238E27FC236}">
                  <a16:creationId xmlns:a16="http://schemas.microsoft.com/office/drawing/2014/main" id="{3D0643C0-0729-AE82-944A-E6AE56748803}"/>
                </a:ext>
              </a:extLst>
            </p:cNvPr>
            <p:cNvGrpSpPr/>
            <p:nvPr/>
          </p:nvGrpSpPr>
          <p:grpSpPr>
            <a:xfrm>
              <a:off x="671184" y="2979422"/>
              <a:ext cx="1291604" cy="281144"/>
              <a:chOff x="6458579" y="4721470"/>
              <a:chExt cx="1157380" cy="281144"/>
            </a:xfrm>
            <a:grpFill/>
          </p:grpSpPr>
          <p:sp>
            <p:nvSpPr>
              <p:cNvPr id="223" name="직사각형 222">
                <a:extLst>
                  <a:ext uri="{FF2B5EF4-FFF2-40B4-BE49-F238E27FC236}">
                    <a16:creationId xmlns:a16="http://schemas.microsoft.com/office/drawing/2014/main" id="{516AA07C-3266-81E4-4E93-971D8A071813}"/>
                  </a:ext>
                </a:extLst>
              </p:cNvPr>
              <p:cNvSpPr/>
              <p:nvPr/>
            </p:nvSpPr>
            <p:spPr>
              <a:xfrm>
                <a:off x="6458579"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배분</a:t>
                </a:r>
              </a:p>
            </p:txBody>
          </p:sp>
          <p:sp>
            <p:nvSpPr>
              <p:cNvPr id="224" name="직사각형 223">
                <a:extLst>
                  <a:ext uri="{FF2B5EF4-FFF2-40B4-BE49-F238E27FC236}">
                    <a16:creationId xmlns:a16="http://schemas.microsoft.com/office/drawing/2014/main" id="{6F347245-8F33-FE8F-C268-8AC5FA03FE1A}"/>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거래내역</a:t>
                </a:r>
              </a:p>
            </p:txBody>
          </p:sp>
        </p:grpSp>
      </p:grpSp>
      <p:sp>
        <p:nvSpPr>
          <p:cNvPr id="227" name="직사각형 226">
            <a:extLst>
              <a:ext uri="{FF2B5EF4-FFF2-40B4-BE49-F238E27FC236}">
                <a16:creationId xmlns:a16="http://schemas.microsoft.com/office/drawing/2014/main" id="{419E69C0-8221-5EDF-2C3D-4FA5BE1B979D}"/>
              </a:ext>
            </a:extLst>
          </p:cNvPr>
          <p:cNvSpPr/>
          <p:nvPr/>
        </p:nvSpPr>
        <p:spPr>
          <a:xfrm>
            <a:off x="8777035" y="2586182"/>
            <a:ext cx="1189114" cy="750408"/>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서비스 플랫폼</a:t>
            </a:r>
          </a:p>
        </p:txBody>
      </p:sp>
      <p:grpSp>
        <p:nvGrpSpPr>
          <p:cNvPr id="228" name="그룹 227">
            <a:extLst>
              <a:ext uri="{FF2B5EF4-FFF2-40B4-BE49-F238E27FC236}">
                <a16:creationId xmlns:a16="http://schemas.microsoft.com/office/drawing/2014/main" id="{8AFC7825-1360-08E8-193A-E77B76802E6A}"/>
              </a:ext>
            </a:extLst>
          </p:cNvPr>
          <p:cNvGrpSpPr/>
          <p:nvPr/>
        </p:nvGrpSpPr>
        <p:grpSpPr>
          <a:xfrm>
            <a:off x="8829192" y="2825222"/>
            <a:ext cx="1085501" cy="440131"/>
            <a:chOff x="671184" y="2647798"/>
            <a:chExt cx="1291968" cy="612768"/>
          </a:xfrm>
          <a:solidFill>
            <a:schemeClr val="bg1"/>
          </a:solidFill>
        </p:grpSpPr>
        <p:grpSp>
          <p:nvGrpSpPr>
            <p:cNvPr id="229" name="그룹 228">
              <a:extLst>
                <a:ext uri="{FF2B5EF4-FFF2-40B4-BE49-F238E27FC236}">
                  <a16:creationId xmlns:a16="http://schemas.microsoft.com/office/drawing/2014/main" id="{22490001-7F91-FA52-FECC-F4F33B77DBD6}"/>
                </a:ext>
              </a:extLst>
            </p:cNvPr>
            <p:cNvGrpSpPr/>
            <p:nvPr/>
          </p:nvGrpSpPr>
          <p:grpSpPr>
            <a:xfrm>
              <a:off x="671547" y="2647798"/>
              <a:ext cx="1291605" cy="281144"/>
              <a:chOff x="6458578" y="4721470"/>
              <a:chExt cx="1157381" cy="281144"/>
            </a:xfrm>
            <a:grpFill/>
          </p:grpSpPr>
          <p:sp>
            <p:nvSpPr>
              <p:cNvPr id="233" name="직사각형 232">
                <a:extLst>
                  <a:ext uri="{FF2B5EF4-FFF2-40B4-BE49-F238E27FC236}">
                    <a16:creationId xmlns:a16="http://schemas.microsoft.com/office/drawing/2014/main" id="{417529A0-8B06-A4F3-581F-596954630317}"/>
                  </a:ext>
                </a:extLst>
              </p:cNvPr>
              <p:cNvSpPr/>
              <p:nvPr/>
            </p:nvSpPr>
            <p:spPr>
              <a:xfrm>
                <a:off x="6458578"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회원</a:t>
                </a:r>
              </a:p>
            </p:txBody>
          </p:sp>
          <p:sp>
            <p:nvSpPr>
              <p:cNvPr id="234" name="직사각형 233">
                <a:extLst>
                  <a:ext uri="{FF2B5EF4-FFF2-40B4-BE49-F238E27FC236}">
                    <a16:creationId xmlns:a16="http://schemas.microsoft.com/office/drawing/2014/main" id="{55FCAA05-8767-06F1-ABCE-8D0AE4E10AC6}"/>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900" dirty="0">
                    <a:latin typeface="나눔스퀘어_ac" panose="020B0600000101010101" pitchFamily="50" charset="-127"/>
                    <a:ea typeface="나눔스퀘어_ac" panose="020B0600000101010101" pitchFamily="50" charset="-127"/>
                  </a:rPr>
                  <a:t>ST</a:t>
                </a:r>
                <a:r>
                  <a:rPr lang="ko-KR" altLang="en-US" sz="900" dirty="0">
                    <a:latin typeface="나눔스퀘어_ac" panose="020B0600000101010101" pitchFamily="50" charset="-127"/>
                    <a:ea typeface="나눔스퀘어_ac" panose="020B0600000101010101" pitchFamily="50" charset="-127"/>
                  </a:rPr>
                  <a:t>상품</a:t>
                </a:r>
              </a:p>
            </p:txBody>
          </p:sp>
        </p:grpSp>
        <p:grpSp>
          <p:nvGrpSpPr>
            <p:cNvPr id="230" name="그룹 229">
              <a:extLst>
                <a:ext uri="{FF2B5EF4-FFF2-40B4-BE49-F238E27FC236}">
                  <a16:creationId xmlns:a16="http://schemas.microsoft.com/office/drawing/2014/main" id="{FEF08213-274D-11EC-7B9D-308FC13AA878}"/>
                </a:ext>
              </a:extLst>
            </p:cNvPr>
            <p:cNvGrpSpPr/>
            <p:nvPr/>
          </p:nvGrpSpPr>
          <p:grpSpPr>
            <a:xfrm>
              <a:off x="671184" y="2979422"/>
              <a:ext cx="1291604" cy="281144"/>
              <a:chOff x="6458579" y="4721470"/>
              <a:chExt cx="1157380" cy="281144"/>
            </a:xfrm>
            <a:grpFill/>
          </p:grpSpPr>
          <p:sp>
            <p:nvSpPr>
              <p:cNvPr id="231" name="직사각형 230">
                <a:extLst>
                  <a:ext uri="{FF2B5EF4-FFF2-40B4-BE49-F238E27FC236}">
                    <a16:creationId xmlns:a16="http://schemas.microsoft.com/office/drawing/2014/main" id="{23456187-5177-78B3-F4FE-8DF06582F305}"/>
                  </a:ext>
                </a:extLst>
              </p:cNvPr>
              <p:cNvSpPr/>
              <p:nvPr/>
            </p:nvSpPr>
            <p:spPr>
              <a:xfrm>
                <a:off x="6458579"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컨텐츠</a:t>
                </a:r>
              </a:p>
            </p:txBody>
          </p:sp>
          <p:sp>
            <p:nvSpPr>
              <p:cNvPr id="232" name="직사각형 231">
                <a:extLst>
                  <a:ext uri="{FF2B5EF4-FFF2-40B4-BE49-F238E27FC236}">
                    <a16:creationId xmlns:a16="http://schemas.microsoft.com/office/drawing/2014/main" id="{0A230462-6C19-4973-1E88-F2B55B82891D}"/>
                  </a:ext>
                </a:extLst>
              </p:cNvPr>
              <p:cNvSpPr/>
              <p:nvPr/>
            </p:nvSpPr>
            <p:spPr>
              <a:xfrm>
                <a:off x="7080314" y="4721470"/>
                <a:ext cx="535645" cy="281144"/>
              </a:xfrm>
              <a:prstGeom prst="rect">
                <a:avLst/>
              </a:prstGeom>
              <a:grp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제휴관리</a:t>
                </a:r>
              </a:p>
            </p:txBody>
          </p:sp>
        </p:grpSp>
      </p:grpSp>
      <p:sp>
        <p:nvSpPr>
          <p:cNvPr id="235" name="직사각형 234">
            <a:extLst>
              <a:ext uri="{FF2B5EF4-FFF2-40B4-BE49-F238E27FC236}">
                <a16:creationId xmlns:a16="http://schemas.microsoft.com/office/drawing/2014/main" id="{B6DCFC7A-7BFF-CACA-A92C-C78052ABCCBE}"/>
              </a:ext>
            </a:extLst>
          </p:cNvPr>
          <p:cNvSpPr/>
          <p:nvPr/>
        </p:nvSpPr>
        <p:spPr>
          <a:xfrm>
            <a:off x="8775676" y="4443423"/>
            <a:ext cx="2449267" cy="187679"/>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블록체인 플랫폼</a:t>
            </a:r>
          </a:p>
        </p:txBody>
      </p:sp>
      <p:sp>
        <p:nvSpPr>
          <p:cNvPr id="236" name="직사각형 235">
            <a:extLst>
              <a:ext uri="{FF2B5EF4-FFF2-40B4-BE49-F238E27FC236}">
                <a16:creationId xmlns:a16="http://schemas.microsoft.com/office/drawing/2014/main" id="{B7665843-FEE2-325A-455C-737A7D97B7E9}"/>
              </a:ext>
            </a:extLst>
          </p:cNvPr>
          <p:cNvSpPr/>
          <p:nvPr/>
        </p:nvSpPr>
        <p:spPr>
          <a:xfrm>
            <a:off x="8775676" y="4669121"/>
            <a:ext cx="2449267" cy="187679"/>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시스템 공통</a:t>
            </a:r>
          </a:p>
        </p:txBody>
      </p:sp>
      <p:grpSp>
        <p:nvGrpSpPr>
          <p:cNvPr id="241" name="그룹 240">
            <a:extLst>
              <a:ext uri="{FF2B5EF4-FFF2-40B4-BE49-F238E27FC236}">
                <a16:creationId xmlns:a16="http://schemas.microsoft.com/office/drawing/2014/main" id="{DDE73050-A6BF-AA25-7575-CA8D4A5CF2EC}"/>
              </a:ext>
            </a:extLst>
          </p:cNvPr>
          <p:cNvGrpSpPr/>
          <p:nvPr/>
        </p:nvGrpSpPr>
        <p:grpSpPr>
          <a:xfrm>
            <a:off x="8088576" y="2449929"/>
            <a:ext cx="640138" cy="2457294"/>
            <a:chOff x="8016945" y="2416677"/>
            <a:chExt cx="836464" cy="2457294"/>
          </a:xfrm>
        </p:grpSpPr>
        <p:sp>
          <p:nvSpPr>
            <p:cNvPr id="237" name="타원 236">
              <a:extLst>
                <a:ext uri="{FF2B5EF4-FFF2-40B4-BE49-F238E27FC236}">
                  <a16:creationId xmlns:a16="http://schemas.microsoft.com/office/drawing/2014/main" id="{49863E43-8A82-9818-267F-4A67D01F9452}"/>
                </a:ext>
              </a:extLst>
            </p:cNvPr>
            <p:cNvSpPr/>
            <p:nvPr/>
          </p:nvSpPr>
          <p:spPr>
            <a:xfrm>
              <a:off x="8016945" y="3096012"/>
              <a:ext cx="836464" cy="419289"/>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800" b="1" dirty="0">
                  <a:solidFill>
                    <a:schemeClr val="bg1"/>
                  </a:solidFill>
                  <a:latin typeface="나눔스퀘어_ac" panose="020B0600000101010101" pitchFamily="50" charset="-127"/>
                  <a:ea typeface="나눔스퀘어_ac" panose="020B0600000101010101" pitchFamily="50" charset="-127"/>
                </a:rPr>
                <a:t>삼성증권</a:t>
              </a:r>
              <a:br>
                <a:rPr lang="en-US" altLang="ko-KR" sz="800" b="1" dirty="0">
                  <a:solidFill>
                    <a:schemeClr val="bg1"/>
                  </a:solidFill>
                  <a:latin typeface="나눔스퀘어_ac" panose="020B0600000101010101" pitchFamily="50" charset="-127"/>
                  <a:ea typeface="나눔스퀘어_ac" panose="020B0600000101010101" pitchFamily="50" charset="-127"/>
                </a:rPr>
              </a:br>
              <a:r>
                <a:rPr lang="ko-KR" altLang="en-US" sz="800" b="1" dirty="0">
                  <a:solidFill>
                    <a:schemeClr val="bg1"/>
                  </a:solidFill>
                  <a:latin typeface="나눔스퀘어_ac" panose="020B0600000101010101" pitchFamily="50" charset="-127"/>
                  <a:ea typeface="나눔스퀘어_ac" panose="020B0600000101010101" pitchFamily="50" charset="-127"/>
                </a:rPr>
                <a:t>노드</a:t>
              </a:r>
            </a:p>
          </p:txBody>
        </p:sp>
        <p:sp>
          <p:nvSpPr>
            <p:cNvPr id="238" name="타원 237">
              <a:extLst>
                <a:ext uri="{FF2B5EF4-FFF2-40B4-BE49-F238E27FC236}">
                  <a16:creationId xmlns:a16="http://schemas.microsoft.com/office/drawing/2014/main" id="{68F76B8A-62B2-889C-22DD-3AE962BAB447}"/>
                </a:ext>
              </a:extLst>
            </p:cNvPr>
            <p:cNvSpPr/>
            <p:nvPr/>
          </p:nvSpPr>
          <p:spPr>
            <a:xfrm>
              <a:off x="8016945" y="2416677"/>
              <a:ext cx="836464" cy="419289"/>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800" b="1" dirty="0">
                  <a:solidFill>
                    <a:schemeClr val="bg1"/>
                  </a:solidFill>
                  <a:latin typeface="나눔스퀘어_ac" panose="020B0600000101010101" pitchFamily="50" charset="-127"/>
                  <a:ea typeface="나눔스퀘어_ac" panose="020B0600000101010101" pitchFamily="50" charset="-127"/>
                </a:rPr>
                <a:t>KB</a:t>
              </a:r>
              <a:br>
                <a:rPr lang="en-US" altLang="ko-KR" sz="800" b="1" dirty="0">
                  <a:solidFill>
                    <a:schemeClr val="bg1"/>
                  </a:solidFill>
                  <a:latin typeface="나눔스퀘어_ac" panose="020B0600000101010101" pitchFamily="50" charset="-127"/>
                  <a:ea typeface="나눔스퀘어_ac" panose="020B0600000101010101" pitchFamily="50" charset="-127"/>
                </a:rPr>
              </a:br>
              <a:r>
                <a:rPr lang="ko-KR" altLang="en-US" sz="800" b="1" dirty="0">
                  <a:solidFill>
                    <a:schemeClr val="bg1"/>
                  </a:solidFill>
                  <a:latin typeface="나눔스퀘어_ac" panose="020B0600000101010101" pitchFamily="50" charset="-127"/>
                  <a:ea typeface="나눔스퀘어_ac" panose="020B0600000101010101" pitchFamily="50" charset="-127"/>
                </a:rPr>
                <a:t>노드</a:t>
              </a:r>
            </a:p>
          </p:txBody>
        </p:sp>
        <p:sp>
          <p:nvSpPr>
            <p:cNvPr id="239" name="타원 238">
              <a:extLst>
                <a:ext uri="{FF2B5EF4-FFF2-40B4-BE49-F238E27FC236}">
                  <a16:creationId xmlns:a16="http://schemas.microsoft.com/office/drawing/2014/main" id="{95AB4ECE-06F8-C20E-2ABD-9986F6AE32AC}"/>
                </a:ext>
              </a:extLst>
            </p:cNvPr>
            <p:cNvSpPr/>
            <p:nvPr/>
          </p:nvSpPr>
          <p:spPr>
            <a:xfrm>
              <a:off x="8016945" y="4454682"/>
              <a:ext cx="836464" cy="419289"/>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800" b="1" dirty="0" err="1">
                  <a:solidFill>
                    <a:schemeClr val="bg1"/>
                  </a:solidFill>
                  <a:latin typeface="나눔스퀘어_ac" panose="020B0600000101010101" pitchFamily="50" charset="-127"/>
                  <a:ea typeface="나눔스퀘어_ac" panose="020B0600000101010101" pitchFamily="50" charset="-127"/>
                </a:rPr>
                <a:t>미래에셋</a:t>
              </a:r>
              <a:br>
                <a:rPr lang="en-US" altLang="ko-KR" sz="800" b="1" dirty="0">
                  <a:solidFill>
                    <a:schemeClr val="bg1"/>
                  </a:solidFill>
                  <a:latin typeface="나눔스퀘어_ac" panose="020B0600000101010101" pitchFamily="50" charset="-127"/>
                  <a:ea typeface="나눔스퀘어_ac" panose="020B0600000101010101" pitchFamily="50" charset="-127"/>
                </a:rPr>
              </a:br>
              <a:r>
                <a:rPr lang="ko-KR" altLang="en-US" sz="800" b="1" dirty="0">
                  <a:solidFill>
                    <a:schemeClr val="bg1"/>
                  </a:solidFill>
                  <a:latin typeface="나눔스퀘어_ac" panose="020B0600000101010101" pitchFamily="50" charset="-127"/>
                  <a:ea typeface="나눔스퀘어_ac" panose="020B0600000101010101" pitchFamily="50" charset="-127"/>
                </a:rPr>
                <a:t>노드</a:t>
              </a:r>
            </a:p>
          </p:txBody>
        </p:sp>
        <p:sp>
          <p:nvSpPr>
            <p:cNvPr id="240" name="타원 239">
              <a:extLst>
                <a:ext uri="{FF2B5EF4-FFF2-40B4-BE49-F238E27FC236}">
                  <a16:creationId xmlns:a16="http://schemas.microsoft.com/office/drawing/2014/main" id="{CBDFD3A7-1324-0BBC-9247-F180A1E35954}"/>
                </a:ext>
              </a:extLst>
            </p:cNvPr>
            <p:cNvSpPr/>
            <p:nvPr/>
          </p:nvSpPr>
          <p:spPr>
            <a:xfrm>
              <a:off x="8016945" y="3775347"/>
              <a:ext cx="836464" cy="419289"/>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800" b="1" dirty="0">
                  <a:solidFill>
                    <a:schemeClr val="bg1"/>
                  </a:solidFill>
                  <a:latin typeface="나눔스퀘어_ac" panose="020B0600000101010101" pitchFamily="50" charset="-127"/>
                  <a:ea typeface="나눔스퀘어_ac" panose="020B0600000101010101" pitchFamily="50" charset="-127"/>
                </a:rPr>
                <a:t>Naver</a:t>
              </a:r>
              <a:br>
                <a:rPr lang="en-US" altLang="ko-KR" sz="800" b="1" dirty="0">
                  <a:solidFill>
                    <a:schemeClr val="bg1"/>
                  </a:solidFill>
                  <a:latin typeface="나눔스퀘어_ac" panose="020B0600000101010101" pitchFamily="50" charset="-127"/>
                  <a:ea typeface="나눔스퀘어_ac" panose="020B0600000101010101" pitchFamily="50" charset="-127"/>
                </a:rPr>
              </a:br>
              <a:r>
                <a:rPr lang="ko-KR" altLang="en-US" sz="800" b="1" dirty="0">
                  <a:solidFill>
                    <a:schemeClr val="bg1"/>
                  </a:solidFill>
                  <a:latin typeface="나눔스퀘어_ac" panose="020B0600000101010101" pitchFamily="50" charset="-127"/>
                  <a:ea typeface="나눔스퀘어_ac" panose="020B0600000101010101" pitchFamily="50" charset="-127"/>
                </a:rPr>
                <a:t>노드</a:t>
              </a:r>
            </a:p>
          </p:txBody>
        </p:sp>
      </p:grpSp>
      <p:grpSp>
        <p:nvGrpSpPr>
          <p:cNvPr id="242" name="그룹 241">
            <a:extLst>
              <a:ext uri="{FF2B5EF4-FFF2-40B4-BE49-F238E27FC236}">
                <a16:creationId xmlns:a16="http://schemas.microsoft.com/office/drawing/2014/main" id="{345ADBE8-952C-9D98-5C5D-C5387C5A63B2}"/>
              </a:ext>
            </a:extLst>
          </p:cNvPr>
          <p:cNvGrpSpPr/>
          <p:nvPr/>
        </p:nvGrpSpPr>
        <p:grpSpPr>
          <a:xfrm>
            <a:off x="11231698" y="2510336"/>
            <a:ext cx="612865" cy="161683"/>
            <a:chOff x="7636846" y="2586362"/>
            <a:chExt cx="1045476" cy="161683"/>
          </a:xfrm>
        </p:grpSpPr>
        <p:cxnSp>
          <p:nvCxnSpPr>
            <p:cNvPr id="243" name="직선 화살표 연결선 242">
              <a:extLst>
                <a:ext uri="{FF2B5EF4-FFF2-40B4-BE49-F238E27FC236}">
                  <a16:creationId xmlns:a16="http://schemas.microsoft.com/office/drawing/2014/main" id="{3217F8E8-42C5-02F5-A9A3-7B528CD64D64}"/>
                </a:ext>
              </a:extLst>
            </p:cNvPr>
            <p:cNvCxnSpPr>
              <a:cxnSpLocks/>
            </p:cNvCxnSpPr>
            <p:nvPr/>
          </p:nvCxnSpPr>
          <p:spPr>
            <a:xfrm flipH="1">
              <a:off x="7636846" y="2748045"/>
              <a:ext cx="1044000" cy="0"/>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244" name="TextBox 243">
              <a:extLst>
                <a:ext uri="{FF2B5EF4-FFF2-40B4-BE49-F238E27FC236}">
                  <a16:creationId xmlns:a16="http://schemas.microsoft.com/office/drawing/2014/main" id="{0C7DD213-255B-5F83-5340-9AD38B9C145D}"/>
                </a:ext>
              </a:extLst>
            </p:cNvPr>
            <p:cNvSpPr txBox="1"/>
            <p:nvPr/>
          </p:nvSpPr>
          <p:spPr>
            <a:xfrm>
              <a:off x="7823678" y="2586362"/>
              <a:ext cx="858644" cy="1077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700" dirty="0">
                  <a:latin typeface="나눔스퀘어_ac" panose="020B0600000101010101" pitchFamily="50" charset="-127"/>
                  <a:ea typeface="나눔스퀘어_ac" panose="020B0600000101010101" pitchFamily="50" charset="-127"/>
                </a:rPr>
                <a:t>Bridge Zone</a:t>
              </a:r>
              <a:endParaRPr lang="ko-KR" altLang="en-US" sz="700" dirty="0">
                <a:latin typeface="나눔스퀘어_ac" panose="020B0600000101010101" pitchFamily="50" charset="-127"/>
                <a:ea typeface="나눔스퀘어_ac" panose="020B0600000101010101" pitchFamily="50" charset="-127"/>
              </a:endParaRPr>
            </a:p>
          </p:txBody>
        </p:sp>
      </p:grpSp>
      <p:sp>
        <p:nvSpPr>
          <p:cNvPr id="245" name="TextBox 244">
            <a:extLst>
              <a:ext uri="{FF2B5EF4-FFF2-40B4-BE49-F238E27FC236}">
                <a16:creationId xmlns:a16="http://schemas.microsoft.com/office/drawing/2014/main" id="{DA6EFF72-108C-2C25-5DF6-64B174DD304D}"/>
              </a:ext>
            </a:extLst>
          </p:cNvPr>
          <p:cNvSpPr txBox="1"/>
          <p:nvPr/>
        </p:nvSpPr>
        <p:spPr>
          <a:xfrm>
            <a:off x="342900" y="6352249"/>
            <a:ext cx="9963149"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100" i="1" dirty="0">
                <a:latin typeface="나눔스퀘어_ac" panose="020B0600000101010101" pitchFamily="50" charset="-127"/>
                <a:ea typeface="나눔스퀘어_ac" panose="020B0600000101010101" pitchFamily="50" charset="-127"/>
              </a:rPr>
              <a:t>주</a:t>
            </a:r>
            <a:r>
              <a:rPr lang="en-US" altLang="ko-KR" sz="1100" i="1" dirty="0">
                <a:latin typeface="나눔스퀘어_ac" panose="020B0600000101010101" pitchFamily="50" charset="-127"/>
                <a:ea typeface="나눔스퀘어_ac" panose="020B0600000101010101" pitchFamily="50" charset="-127"/>
              </a:rPr>
              <a:t>1) </a:t>
            </a:r>
            <a:r>
              <a:rPr lang="ko-KR" altLang="en-US" sz="1100" i="1" dirty="0">
                <a:latin typeface="나눔스퀘어_ac" panose="020B0600000101010101" pitchFamily="50" charset="-127"/>
                <a:ea typeface="나눔스퀘어_ac" panose="020B0600000101010101" pitchFamily="50" charset="-127"/>
              </a:rPr>
              <a:t>현재 </a:t>
            </a:r>
            <a:r>
              <a:rPr lang="en-US" altLang="ko-KR" sz="1100" i="1" dirty="0">
                <a:latin typeface="나눔스퀘어_ac" panose="020B0600000101010101" pitchFamily="50" charset="-127"/>
                <a:ea typeface="나눔스퀘어_ac" panose="020B0600000101010101" pitchFamily="50" charset="-127"/>
              </a:rPr>
              <a:t>STO</a:t>
            </a:r>
            <a:r>
              <a:rPr lang="ko-KR" altLang="en-US" sz="1100" i="1" dirty="0">
                <a:latin typeface="나눔스퀘어_ac" panose="020B0600000101010101" pitchFamily="50" charset="-127"/>
                <a:ea typeface="나눔스퀘어_ac" panose="020B0600000101010101" pitchFamily="50" charset="-127"/>
              </a:rPr>
              <a:t>에 대한 제도 및 규정이 미확정상태를 감안</a:t>
            </a:r>
            <a:r>
              <a:rPr lang="en-US" altLang="ko-KR" sz="1100" i="1" dirty="0">
                <a:latin typeface="나눔스퀘어_ac" panose="020B0600000101010101" pitchFamily="50" charset="-127"/>
                <a:ea typeface="나눔스퀘어_ac" panose="020B0600000101010101" pitchFamily="50" charset="-127"/>
              </a:rPr>
              <a:t>, </a:t>
            </a:r>
            <a:r>
              <a:rPr lang="ko-KR" altLang="en-US" sz="1100" i="1" dirty="0">
                <a:latin typeface="나눔스퀘어_ac" panose="020B0600000101010101" pitchFamily="50" charset="-127"/>
                <a:ea typeface="나눔스퀘어_ac" panose="020B0600000101010101" pitchFamily="50" charset="-127"/>
              </a:rPr>
              <a:t>블록체인 기술 검증 미흡</a:t>
            </a:r>
            <a:r>
              <a:rPr lang="en-US" altLang="ko-KR" sz="1100" i="1" dirty="0">
                <a:latin typeface="나눔스퀘어_ac" panose="020B0600000101010101" pitchFamily="50" charset="-127"/>
                <a:ea typeface="나눔스퀘어_ac" panose="020B0600000101010101" pitchFamily="50" charset="-127"/>
              </a:rPr>
              <a:t>, </a:t>
            </a:r>
            <a:r>
              <a:rPr lang="ko-KR" altLang="en-US" sz="1100" i="1" dirty="0">
                <a:latin typeface="나눔스퀘어_ac" panose="020B0600000101010101" pitchFamily="50" charset="-127"/>
                <a:ea typeface="나눔스퀘어_ac" panose="020B0600000101010101" pitchFamily="50" charset="-127"/>
              </a:rPr>
              <a:t>자체 장외상품 출시 및 유통을 위한 </a:t>
            </a:r>
            <a:r>
              <a:rPr lang="en-US" altLang="ko-KR" sz="1100" i="1" dirty="0">
                <a:latin typeface="나눔스퀘어_ac" panose="020B0600000101010101" pitchFamily="50" charset="-127"/>
                <a:ea typeface="나눔스퀘어_ac" panose="020B0600000101010101" pitchFamily="50" charset="-127"/>
              </a:rPr>
              <a:t>Competency</a:t>
            </a:r>
            <a:r>
              <a:rPr lang="ko-KR" altLang="en-US" sz="1100" i="1" dirty="0">
                <a:latin typeface="나눔스퀘어_ac" panose="020B0600000101010101" pitchFamily="50" charset="-127"/>
                <a:ea typeface="나눔스퀘어_ac" panose="020B0600000101010101" pitchFamily="50" charset="-127"/>
              </a:rPr>
              <a:t>는 우선 구축하고</a:t>
            </a:r>
            <a:r>
              <a:rPr lang="en-US" altLang="ko-KR" sz="1100" i="1" dirty="0">
                <a:latin typeface="나눔스퀘어_ac" panose="020B0600000101010101" pitchFamily="50" charset="-127"/>
                <a:ea typeface="나눔스퀘어_ac" panose="020B0600000101010101" pitchFamily="50" charset="-127"/>
              </a:rPr>
              <a:t>, </a:t>
            </a:r>
            <a:r>
              <a:rPr lang="ko-KR" altLang="en-US" sz="1100" i="1" dirty="0">
                <a:latin typeface="나눔스퀘어_ac" panose="020B0600000101010101" pitchFamily="50" charset="-127"/>
                <a:ea typeface="나눔스퀘어_ac" panose="020B0600000101010101" pitchFamily="50" charset="-127"/>
              </a:rPr>
              <a:t>업무 발전 단계를 감안하여 단계별로 구축할 것을 권고함</a:t>
            </a:r>
            <a:endParaRPr lang="en-US" altLang="ko-KR" sz="1100" i="1" dirty="0">
              <a:latin typeface="나눔스퀘어_ac" panose="020B0600000101010101" pitchFamily="50" charset="-127"/>
              <a:ea typeface="나눔스퀘어_ac" panose="020B0600000101010101" pitchFamily="50" charset="-127"/>
            </a:endParaRPr>
          </a:p>
        </p:txBody>
      </p:sp>
      <p:grpSp>
        <p:nvGrpSpPr>
          <p:cNvPr id="246" name="그룹 245">
            <a:extLst>
              <a:ext uri="{FF2B5EF4-FFF2-40B4-BE49-F238E27FC236}">
                <a16:creationId xmlns:a16="http://schemas.microsoft.com/office/drawing/2014/main" id="{4AEBBFD5-6A93-55AD-2581-85AFC5B0948C}"/>
              </a:ext>
            </a:extLst>
          </p:cNvPr>
          <p:cNvGrpSpPr/>
          <p:nvPr/>
        </p:nvGrpSpPr>
        <p:grpSpPr>
          <a:xfrm>
            <a:off x="11231698" y="3178125"/>
            <a:ext cx="612865" cy="161683"/>
            <a:chOff x="7636846" y="2586362"/>
            <a:chExt cx="1045476" cy="161683"/>
          </a:xfrm>
        </p:grpSpPr>
        <p:cxnSp>
          <p:nvCxnSpPr>
            <p:cNvPr id="247" name="직선 화살표 연결선 246">
              <a:extLst>
                <a:ext uri="{FF2B5EF4-FFF2-40B4-BE49-F238E27FC236}">
                  <a16:creationId xmlns:a16="http://schemas.microsoft.com/office/drawing/2014/main" id="{09C693AD-0139-FA94-AB88-B1A740ECE71E}"/>
                </a:ext>
              </a:extLst>
            </p:cNvPr>
            <p:cNvCxnSpPr>
              <a:cxnSpLocks/>
            </p:cNvCxnSpPr>
            <p:nvPr/>
          </p:nvCxnSpPr>
          <p:spPr>
            <a:xfrm flipH="1">
              <a:off x="7636846" y="2748045"/>
              <a:ext cx="1044000" cy="0"/>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248" name="TextBox 247">
              <a:extLst>
                <a:ext uri="{FF2B5EF4-FFF2-40B4-BE49-F238E27FC236}">
                  <a16:creationId xmlns:a16="http://schemas.microsoft.com/office/drawing/2014/main" id="{4331DC13-76AE-4536-A0B9-42C32151CFFC}"/>
                </a:ext>
              </a:extLst>
            </p:cNvPr>
            <p:cNvSpPr txBox="1"/>
            <p:nvPr/>
          </p:nvSpPr>
          <p:spPr>
            <a:xfrm>
              <a:off x="7823678" y="2586362"/>
              <a:ext cx="858644" cy="1077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700" dirty="0">
                  <a:latin typeface="나눔스퀘어_ac" panose="020B0600000101010101" pitchFamily="50" charset="-127"/>
                  <a:ea typeface="나눔스퀘어_ac" panose="020B0600000101010101" pitchFamily="50" charset="-127"/>
                </a:rPr>
                <a:t>Bridge Zone</a:t>
              </a:r>
              <a:endParaRPr lang="ko-KR" altLang="en-US" sz="700" dirty="0">
                <a:latin typeface="나눔스퀘어_ac" panose="020B0600000101010101" pitchFamily="50" charset="-127"/>
                <a:ea typeface="나눔스퀘어_ac" panose="020B0600000101010101" pitchFamily="50" charset="-127"/>
              </a:endParaRPr>
            </a:p>
          </p:txBody>
        </p:sp>
      </p:grpSp>
      <p:grpSp>
        <p:nvGrpSpPr>
          <p:cNvPr id="249" name="그룹 248">
            <a:extLst>
              <a:ext uri="{FF2B5EF4-FFF2-40B4-BE49-F238E27FC236}">
                <a16:creationId xmlns:a16="http://schemas.microsoft.com/office/drawing/2014/main" id="{91A6EEC9-6081-8D75-4D24-5FCA66B38880}"/>
              </a:ext>
            </a:extLst>
          </p:cNvPr>
          <p:cNvGrpSpPr/>
          <p:nvPr/>
        </p:nvGrpSpPr>
        <p:grpSpPr>
          <a:xfrm>
            <a:off x="11231698" y="3845914"/>
            <a:ext cx="612865" cy="161683"/>
            <a:chOff x="7636846" y="2586362"/>
            <a:chExt cx="1045476" cy="161683"/>
          </a:xfrm>
        </p:grpSpPr>
        <p:cxnSp>
          <p:nvCxnSpPr>
            <p:cNvPr id="250" name="직선 화살표 연결선 249">
              <a:extLst>
                <a:ext uri="{FF2B5EF4-FFF2-40B4-BE49-F238E27FC236}">
                  <a16:creationId xmlns:a16="http://schemas.microsoft.com/office/drawing/2014/main" id="{00A27CAA-A1F8-03A0-9DE1-5B78E95041E7}"/>
                </a:ext>
              </a:extLst>
            </p:cNvPr>
            <p:cNvCxnSpPr>
              <a:cxnSpLocks/>
            </p:cNvCxnSpPr>
            <p:nvPr/>
          </p:nvCxnSpPr>
          <p:spPr>
            <a:xfrm flipH="1">
              <a:off x="7636846" y="2748045"/>
              <a:ext cx="1044000" cy="0"/>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251" name="TextBox 250">
              <a:extLst>
                <a:ext uri="{FF2B5EF4-FFF2-40B4-BE49-F238E27FC236}">
                  <a16:creationId xmlns:a16="http://schemas.microsoft.com/office/drawing/2014/main" id="{594E6114-43EB-95C8-F3EF-6D44A8C8DAA6}"/>
                </a:ext>
              </a:extLst>
            </p:cNvPr>
            <p:cNvSpPr txBox="1"/>
            <p:nvPr/>
          </p:nvSpPr>
          <p:spPr>
            <a:xfrm>
              <a:off x="7823678" y="2586362"/>
              <a:ext cx="858644" cy="1077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700" dirty="0">
                  <a:latin typeface="나눔스퀘어_ac" panose="020B0600000101010101" pitchFamily="50" charset="-127"/>
                  <a:ea typeface="나눔스퀘어_ac" panose="020B0600000101010101" pitchFamily="50" charset="-127"/>
                </a:rPr>
                <a:t>Bridge Zone</a:t>
              </a:r>
              <a:endParaRPr lang="ko-KR" altLang="en-US" sz="700" dirty="0">
                <a:latin typeface="나눔스퀘어_ac" panose="020B0600000101010101" pitchFamily="50" charset="-127"/>
                <a:ea typeface="나눔스퀘어_ac" panose="020B0600000101010101" pitchFamily="50" charset="-127"/>
              </a:endParaRPr>
            </a:p>
          </p:txBody>
        </p:sp>
      </p:grpSp>
      <p:grpSp>
        <p:nvGrpSpPr>
          <p:cNvPr id="252" name="그룹 251">
            <a:extLst>
              <a:ext uri="{FF2B5EF4-FFF2-40B4-BE49-F238E27FC236}">
                <a16:creationId xmlns:a16="http://schemas.microsoft.com/office/drawing/2014/main" id="{E41C7E27-FF67-39F2-052C-4787913A73B5}"/>
              </a:ext>
            </a:extLst>
          </p:cNvPr>
          <p:cNvGrpSpPr/>
          <p:nvPr/>
        </p:nvGrpSpPr>
        <p:grpSpPr>
          <a:xfrm>
            <a:off x="11231698" y="4513702"/>
            <a:ext cx="612865" cy="161683"/>
            <a:chOff x="7636846" y="2586362"/>
            <a:chExt cx="1045476" cy="161683"/>
          </a:xfrm>
        </p:grpSpPr>
        <p:cxnSp>
          <p:nvCxnSpPr>
            <p:cNvPr id="253" name="직선 화살표 연결선 252">
              <a:extLst>
                <a:ext uri="{FF2B5EF4-FFF2-40B4-BE49-F238E27FC236}">
                  <a16:creationId xmlns:a16="http://schemas.microsoft.com/office/drawing/2014/main" id="{5C078768-D7C2-6343-45BA-3272C10F708D}"/>
                </a:ext>
              </a:extLst>
            </p:cNvPr>
            <p:cNvCxnSpPr>
              <a:cxnSpLocks/>
            </p:cNvCxnSpPr>
            <p:nvPr/>
          </p:nvCxnSpPr>
          <p:spPr>
            <a:xfrm flipH="1">
              <a:off x="7636846" y="2748045"/>
              <a:ext cx="1044000" cy="0"/>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254" name="TextBox 253">
              <a:extLst>
                <a:ext uri="{FF2B5EF4-FFF2-40B4-BE49-F238E27FC236}">
                  <a16:creationId xmlns:a16="http://schemas.microsoft.com/office/drawing/2014/main" id="{7F5F90F6-4DBA-F976-3F01-9126E674B472}"/>
                </a:ext>
              </a:extLst>
            </p:cNvPr>
            <p:cNvSpPr txBox="1"/>
            <p:nvPr/>
          </p:nvSpPr>
          <p:spPr>
            <a:xfrm>
              <a:off x="7823678" y="2586362"/>
              <a:ext cx="858644" cy="1077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700" dirty="0">
                  <a:latin typeface="나눔스퀘어_ac" panose="020B0600000101010101" pitchFamily="50" charset="-127"/>
                  <a:ea typeface="나눔스퀘어_ac" panose="020B0600000101010101" pitchFamily="50" charset="-127"/>
                </a:rPr>
                <a:t>Bridge Zone</a:t>
              </a:r>
              <a:endParaRPr lang="ko-KR" altLang="en-US" sz="700" dirty="0">
                <a:latin typeface="나눔스퀘어_ac" panose="020B0600000101010101" pitchFamily="50" charset="-127"/>
                <a:ea typeface="나눔스퀘어_ac" panose="020B0600000101010101" pitchFamily="50" charset="-127"/>
              </a:endParaRPr>
            </a:p>
          </p:txBody>
        </p:sp>
      </p:grpSp>
    </p:spTree>
    <p:extLst>
      <p:ext uri="{BB962C8B-B14F-4D97-AF65-F5344CB8AC3E}">
        <p14:creationId xmlns:p14="http://schemas.microsoft.com/office/powerpoint/2010/main" val="3377156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To-Be</a:t>
            </a:r>
            <a:r>
              <a:rPr lang="ko-KR" altLang="en-US" dirty="0"/>
              <a:t> </a:t>
            </a:r>
            <a:r>
              <a:rPr lang="en-US" altLang="ko-KR" dirty="0"/>
              <a:t>STO</a:t>
            </a:r>
            <a:r>
              <a:rPr lang="ko-KR" altLang="en-US" dirty="0"/>
              <a:t> 시스템구성도</a:t>
            </a:r>
            <a:r>
              <a:rPr lang="en-US" altLang="ko-KR" baseline="30000" dirty="0"/>
              <a:t>1)</a:t>
            </a:r>
            <a:r>
              <a:rPr lang="en-US" altLang="ko-KR" dirty="0"/>
              <a:t>(</a:t>
            </a:r>
            <a:r>
              <a:rPr lang="ko-KR" altLang="en-US" dirty="0"/>
              <a:t>잠정적</a:t>
            </a:r>
            <a:r>
              <a:rPr lang="en-US" altLang="ko-KR" dirty="0"/>
              <a:t>)</a:t>
            </a:r>
            <a:endParaRPr lang="ko-KR" altLang="en-US" dirty="0"/>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To-Be STO</a:t>
            </a:r>
            <a:r>
              <a:rPr lang="ko-KR" altLang="en-US" dirty="0"/>
              <a:t>플랫폼은 다양한 상품대응 및 시장 대응 유연성을 감안하여 단독 플랫폼을 가정하였음</a:t>
            </a:r>
          </a:p>
        </p:txBody>
      </p:sp>
      <p:sp>
        <p:nvSpPr>
          <p:cNvPr id="36" name="직사각형 35">
            <a:extLst>
              <a:ext uri="{FF2B5EF4-FFF2-40B4-BE49-F238E27FC236}">
                <a16:creationId xmlns:a16="http://schemas.microsoft.com/office/drawing/2014/main" id="{05A7CE1E-F096-3D42-47DA-BD7880ABEC18}"/>
              </a:ext>
            </a:extLst>
          </p:cNvPr>
          <p:cNvSpPr/>
          <p:nvPr/>
        </p:nvSpPr>
        <p:spPr>
          <a:xfrm>
            <a:off x="2598072" y="1546409"/>
            <a:ext cx="9264829" cy="4825816"/>
          </a:xfrm>
          <a:prstGeom prst="rect">
            <a:avLst/>
          </a:prstGeom>
          <a:solidFill>
            <a:srgbClr val="7030A0">
              <a:alpha val="14902"/>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300" b="1" kern="1200" dirty="0">
                <a:solidFill>
                  <a:schemeClr val="tx1"/>
                </a:solidFill>
                <a:latin typeface="맑은 고딕" panose="020B0503020000020004" pitchFamily="50" charset="-127"/>
                <a:ea typeface="나눔스퀘어_ac" panose="020B0600000101010101"/>
                <a:cs typeface="Arial" pitchFamily="34" charset="0"/>
              </a:rPr>
              <a:t>STO</a:t>
            </a:r>
            <a:r>
              <a:rPr lang="ko-KR" altLang="en-US" sz="1300" b="1" kern="1200" dirty="0">
                <a:solidFill>
                  <a:schemeClr val="tx1"/>
                </a:solidFill>
                <a:latin typeface="맑은 고딕" panose="020B0503020000020004" pitchFamily="50" charset="-127"/>
                <a:ea typeface="나눔스퀘어_ac" panose="020B0600000101010101"/>
                <a:cs typeface="Arial" pitchFamily="34" charset="0"/>
              </a:rPr>
              <a:t>플랫폼</a:t>
            </a:r>
          </a:p>
        </p:txBody>
      </p:sp>
      <p:sp>
        <p:nvSpPr>
          <p:cNvPr id="3" name="직사각형 2">
            <a:extLst>
              <a:ext uri="{FF2B5EF4-FFF2-40B4-BE49-F238E27FC236}">
                <a16:creationId xmlns:a16="http://schemas.microsoft.com/office/drawing/2014/main" id="{C7544D33-CAB2-B35C-858A-1A56D5634574}"/>
              </a:ext>
            </a:extLst>
          </p:cNvPr>
          <p:cNvSpPr/>
          <p:nvPr/>
        </p:nvSpPr>
        <p:spPr>
          <a:xfrm>
            <a:off x="421125" y="1545475"/>
            <a:ext cx="1973519" cy="4826750"/>
          </a:xfrm>
          <a:prstGeom prst="rect">
            <a:avLst/>
          </a:prstGeom>
          <a:solidFill>
            <a:srgbClr val="7030A0">
              <a:alpha val="14902"/>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300" b="1" kern="1200" dirty="0">
                <a:solidFill>
                  <a:schemeClr val="tx1"/>
                </a:solidFill>
                <a:latin typeface="맑은 고딕" panose="020B0503020000020004" pitchFamily="50" charset="-127"/>
                <a:ea typeface="나눔스퀘어_ac" panose="020B0600000101010101"/>
                <a:cs typeface="Arial" pitchFamily="34" charset="0"/>
              </a:rPr>
              <a:t>채널서비스</a:t>
            </a:r>
          </a:p>
        </p:txBody>
      </p:sp>
      <p:sp>
        <p:nvSpPr>
          <p:cNvPr id="5" name="직사각형 4">
            <a:extLst>
              <a:ext uri="{FF2B5EF4-FFF2-40B4-BE49-F238E27FC236}">
                <a16:creationId xmlns:a16="http://schemas.microsoft.com/office/drawing/2014/main" id="{1A7294A5-5E5C-A281-C7ED-4A39937A9B72}"/>
              </a:ext>
            </a:extLst>
          </p:cNvPr>
          <p:cNvSpPr/>
          <p:nvPr/>
        </p:nvSpPr>
        <p:spPr>
          <a:xfrm>
            <a:off x="573402" y="1974772"/>
            <a:ext cx="1653062" cy="2337804"/>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외부고객</a:t>
            </a:r>
          </a:p>
        </p:txBody>
      </p:sp>
      <p:sp>
        <p:nvSpPr>
          <p:cNvPr id="6" name="직사각형 5">
            <a:extLst>
              <a:ext uri="{FF2B5EF4-FFF2-40B4-BE49-F238E27FC236}">
                <a16:creationId xmlns:a16="http://schemas.microsoft.com/office/drawing/2014/main" id="{ED90F1BD-9502-C70A-2EFB-241F2B7EDBCD}"/>
              </a:ext>
            </a:extLst>
          </p:cNvPr>
          <p:cNvSpPr/>
          <p:nvPr/>
        </p:nvSpPr>
        <p:spPr>
          <a:xfrm>
            <a:off x="573402" y="4406592"/>
            <a:ext cx="1653062" cy="1791268"/>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대외접속</a:t>
            </a:r>
          </a:p>
        </p:txBody>
      </p:sp>
      <p:sp>
        <p:nvSpPr>
          <p:cNvPr id="7" name="직사각형 6">
            <a:extLst>
              <a:ext uri="{FF2B5EF4-FFF2-40B4-BE49-F238E27FC236}">
                <a16:creationId xmlns:a16="http://schemas.microsoft.com/office/drawing/2014/main" id="{E21929C5-1D30-4ABF-27AA-CA6167B3AE97}"/>
              </a:ext>
            </a:extLst>
          </p:cNvPr>
          <p:cNvSpPr/>
          <p:nvPr/>
        </p:nvSpPr>
        <p:spPr>
          <a:xfrm>
            <a:off x="727797" y="2328139"/>
            <a:ext cx="1344269" cy="469596"/>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100" dirty="0">
                <a:latin typeface="나눔스퀘어_ac" panose="020B0600000101010101" pitchFamily="50" charset="-127"/>
                <a:ea typeface="나눔스퀘어_ac" panose="020B0600000101010101" pitchFamily="50" charset="-127"/>
              </a:rPr>
              <a:t>M-Able</a:t>
            </a:r>
            <a:endParaRPr lang="ko-KR" altLang="en-US" sz="1100" dirty="0">
              <a:latin typeface="나눔스퀘어_ac" panose="020B0600000101010101" pitchFamily="50" charset="-127"/>
              <a:ea typeface="나눔스퀘어_ac" panose="020B0600000101010101" pitchFamily="50" charset="-127"/>
            </a:endParaRPr>
          </a:p>
        </p:txBody>
      </p:sp>
      <p:sp>
        <p:nvSpPr>
          <p:cNvPr id="9" name="직사각형 8">
            <a:extLst>
              <a:ext uri="{FF2B5EF4-FFF2-40B4-BE49-F238E27FC236}">
                <a16:creationId xmlns:a16="http://schemas.microsoft.com/office/drawing/2014/main" id="{BD808282-37BD-F132-DDC2-728464D3AFA6}"/>
              </a:ext>
            </a:extLst>
          </p:cNvPr>
          <p:cNvSpPr/>
          <p:nvPr/>
        </p:nvSpPr>
        <p:spPr>
          <a:xfrm>
            <a:off x="727797" y="2925201"/>
            <a:ext cx="1344269" cy="469596"/>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100" dirty="0">
                <a:latin typeface="나눔스퀘어_ac" panose="020B0600000101010101" pitchFamily="50" charset="-127"/>
                <a:ea typeface="나눔스퀘어_ac" panose="020B0600000101010101" pitchFamily="50" charset="-127"/>
              </a:rPr>
              <a:t>M-Able</a:t>
            </a:r>
          </a:p>
          <a:p>
            <a:pPr marL="0" marR="0" indent="0" algn="ctr" defTabSz="457200" rtl="0" fontAlgn="auto" latinLnBrk="0" hangingPunct="0">
              <a:lnSpc>
                <a:spcPct val="100000"/>
              </a:lnSpc>
              <a:spcBef>
                <a:spcPts val="0"/>
              </a:spcBef>
              <a:spcAft>
                <a:spcPts val="0"/>
              </a:spcAft>
              <a:buClrTx/>
              <a:buSzTx/>
              <a:buFontTx/>
              <a:buNone/>
              <a:tabLst/>
            </a:pPr>
            <a:r>
              <a:rPr lang="en-US" altLang="ko-KR" sz="1100" dirty="0">
                <a:latin typeface="나눔스퀘어_ac" panose="020B0600000101010101" pitchFamily="50" charset="-127"/>
                <a:ea typeface="나눔스퀘어_ac" panose="020B0600000101010101" pitchFamily="50" charset="-127"/>
              </a:rPr>
              <a:t>Mini</a:t>
            </a:r>
            <a:endParaRPr lang="ko-KR" altLang="en-US" sz="1100" dirty="0">
              <a:latin typeface="나눔스퀘어_ac" panose="020B0600000101010101" pitchFamily="50" charset="-127"/>
              <a:ea typeface="나눔스퀘어_ac" panose="020B0600000101010101" pitchFamily="50" charset="-127"/>
            </a:endParaRPr>
          </a:p>
        </p:txBody>
      </p:sp>
      <p:sp>
        <p:nvSpPr>
          <p:cNvPr id="11" name="직사각형 10">
            <a:extLst>
              <a:ext uri="{FF2B5EF4-FFF2-40B4-BE49-F238E27FC236}">
                <a16:creationId xmlns:a16="http://schemas.microsoft.com/office/drawing/2014/main" id="{9D97ABB6-4636-4C40-8659-17D4BE258D19}"/>
              </a:ext>
            </a:extLst>
          </p:cNvPr>
          <p:cNvSpPr/>
          <p:nvPr/>
        </p:nvSpPr>
        <p:spPr>
          <a:xfrm>
            <a:off x="727797" y="4695274"/>
            <a:ext cx="1344269" cy="469596"/>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100" dirty="0">
                <a:latin typeface="나눔스퀘어_ac" panose="020B0600000101010101" pitchFamily="50" charset="-127"/>
                <a:ea typeface="나눔스퀘어_ac" panose="020B0600000101010101" pitchFamily="50" charset="-127"/>
              </a:rPr>
              <a:t>FEP</a:t>
            </a:r>
            <a:endParaRPr lang="ko-KR" altLang="en-US" sz="1100" dirty="0">
              <a:latin typeface="나눔스퀘어_ac" panose="020B0600000101010101" pitchFamily="50" charset="-127"/>
              <a:ea typeface="나눔스퀘어_ac" panose="020B0600000101010101" pitchFamily="50" charset="-127"/>
            </a:endParaRPr>
          </a:p>
        </p:txBody>
      </p:sp>
      <p:sp>
        <p:nvSpPr>
          <p:cNvPr id="71" name="직사각형 70">
            <a:extLst>
              <a:ext uri="{FF2B5EF4-FFF2-40B4-BE49-F238E27FC236}">
                <a16:creationId xmlns:a16="http://schemas.microsoft.com/office/drawing/2014/main" id="{49F14A7F-B2C3-C524-3EC0-59CA125147F4}"/>
              </a:ext>
            </a:extLst>
          </p:cNvPr>
          <p:cNvSpPr/>
          <p:nvPr/>
        </p:nvSpPr>
        <p:spPr>
          <a:xfrm>
            <a:off x="727797" y="5282930"/>
            <a:ext cx="1344269" cy="469596"/>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100" dirty="0">
                <a:latin typeface="나눔스퀘어_ac" panose="020B0600000101010101" pitchFamily="50" charset="-127"/>
                <a:ea typeface="나눔스퀘어_ac" panose="020B0600000101010101" pitchFamily="50" charset="-127"/>
              </a:rPr>
              <a:t>API</a:t>
            </a:r>
            <a:endParaRPr lang="ko-KR" altLang="en-US" sz="1100" dirty="0">
              <a:latin typeface="나눔스퀘어_ac" panose="020B0600000101010101" pitchFamily="50" charset="-127"/>
              <a:ea typeface="나눔스퀘어_ac" panose="020B0600000101010101" pitchFamily="50" charset="-127"/>
            </a:endParaRPr>
          </a:p>
        </p:txBody>
      </p:sp>
      <p:grpSp>
        <p:nvGrpSpPr>
          <p:cNvPr id="91" name="그룹 90">
            <a:extLst>
              <a:ext uri="{FF2B5EF4-FFF2-40B4-BE49-F238E27FC236}">
                <a16:creationId xmlns:a16="http://schemas.microsoft.com/office/drawing/2014/main" id="{A41EB710-842F-0EAC-E446-DF8AE7EA1DF4}"/>
              </a:ext>
            </a:extLst>
          </p:cNvPr>
          <p:cNvGrpSpPr/>
          <p:nvPr/>
        </p:nvGrpSpPr>
        <p:grpSpPr>
          <a:xfrm>
            <a:off x="2716490" y="1847850"/>
            <a:ext cx="9054538" cy="4416685"/>
            <a:chOff x="2716490" y="1983925"/>
            <a:chExt cx="9054538" cy="4213935"/>
          </a:xfrm>
        </p:grpSpPr>
        <p:sp>
          <p:nvSpPr>
            <p:cNvPr id="37" name="직사각형 36">
              <a:extLst>
                <a:ext uri="{FF2B5EF4-FFF2-40B4-BE49-F238E27FC236}">
                  <a16:creationId xmlns:a16="http://schemas.microsoft.com/office/drawing/2014/main" id="{D2D4483C-172B-9CC0-38BF-4E63A309740E}"/>
                </a:ext>
              </a:extLst>
            </p:cNvPr>
            <p:cNvSpPr/>
            <p:nvPr/>
          </p:nvSpPr>
          <p:spPr>
            <a:xfrm>
              <a:off x="2716490" y="1983925"/>
              <a:ext cx="4398966" cy="134030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서비스플랫폼</a:t>
              </a:r>
            </a:p>
          </p:txBody>
        </p:sp>
        <p:sp>
          <p:nvSpPr>
            <p:cNvPr id="39" name="직사각형 38">
              <a:extLst>
                <a:ext uri="{FF2B5EF4-FFF2-40B4-BE49-F238E27FC236}">
                  <a16:creationId xmlns:a16="http://schemas.microsoft.com/office/drawing/2014/main" id="{95C44468-FF63-34B5-F9B5-DE3158A83875}"/>
                </a:ext>
              </a:extLst>
            </p:cNvPr>
            <p:cNvSpPr/>
            <p:nvPr/>
          </p:nvSpPr>
          <p:spPr>
            <a:xfrm>
              <a:off x="2781605" y="2190655"/>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회원</a:t>
              </a:r>
            </a:p>
          </p:txBody>
        </p:sp>
        <p:sp>
          <p:nvSpPr>
            <p:cNvPr id="40" name="직사각형 39">
              <a:extLst>
                <a:ext uri="{FF2B5EF4-FFF2-40B4-BE49-F238E27FC236}">
                  <a16:creationId xmlns:a16="http://schemas.microsoft.com/office/drawing/2014/main" id="{CB743EEB-528D-6F9C-D0F3-253D6747FCAB}"/>
                </a:ext>
              </a:extLst>
            </p:cNvPr>
            <p:cNvSpPr/>
            <p:nvPr/>
          </p:nvSpPr>
          <p:spPr>
            <a:xfrm>
              <a:off x="4231453" y="2190655"/>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100" kern="1200" dirty="0">
                  <a:solidFill>
                    <a:schemeClr val="bg1"/>
                  </a:solidFill>
                  <a:latin typeface="맑은 고딕" panose="020B0503020000020004" pitchFamily="50" charset="-127"/>
                  <a:ea typeface="나눔스퀘어_ac" panose="020B0600000101010101"/>
                  <a:cs typeface="Arial" pitchFamily="34" charset="0"/>
                </a:rPr>
                <a:t>ST</a:t>
              </a: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상품</a:t>
              </a:r>
            </a:p>
          </p:txBody>
        </p:sp>
        <p:sp>
          <p:nvSpPr>
            <p:cNvPr id="41" name="직사각형 40">
              <a:extLst>
                <a:ext uri="{FF2B5EF4-FFF2-40B4-BE49-F238E27FC236}">
                  <a16:creationId xmlns:a16="http://schemas.microsoft.com/office/drawing/2014/main" id="{DAB24A61-6A25-B74F-33F3-68DF6CBFBACB}"/>
                </a:ext>
              </a:extLst>
            </p:cNvPr>
            <p:cNvSpPr/>
            <p:nvPr/>
          </p:nvSpPr>
          <p:spPr>
            <a:xfrm>
              <a:off x="5681301" y="2190655"/>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컨텐츠</a:t>
              </a:r>
            </a:p>
          </p:txBody>
        </p:sp>
        <p:sp>
          <p:nvSpPr>
            <p:cNvPr id="42" name="직사각형 41">
              <a:extLst>
                <a:ext uri="{FF2B5EF4-FFF2-40B4-BE49-F238E27FC236}">
                  <a16:creationId xmlns:a16="http://schemas.microsoft.com/office/drawing/2014/main" id="{C478D413-6461-3D07-565D-83526DDEA908}"/>
                </a:ext>
              </a:extLst>
            </p:cNvPr>
            <p:cNvSpPr/>
            <p:nvPr/>
          </p:nvSpPr>
          <p:spPr>
            <a:xfrm>
              <a:off x="7372062" y="1983925"/>
              <a:ext cx="4398966" cy="134030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발행플랫폼</a:t>
              </a:r>
            </a:p>
          </p:txBody>
        </p:sp>
        <p:sp>
          <p:nvSpPr>
            <p:cNvPr id="44" name="직사각형 43">
              <a:extLst>
                <a:ext uri="{FF2B5EF4-FFF2-40B4-BE49-F238E27FC236}">
                  <a16:creationId xmlns:a16="http://schemas.microsoft.com/office/drawing/2014/main" id="{994F07A2-80BB-0B6E-5151-46CACB1B4025}"/>
                </a:ext>
              </a:extLst>
            </p:cNvPr>
            <p:cNvSpPr/>
            <p:nvPr/>
          </p:nvSpPr>
          <p:spPr>
            <a:xfrm>
              <a:off x="7437177" y="2190655"/>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청약</a:t>
              </a:r>
            </a:p>
          </p:txBody>
        </p:sp>
        <p:sp>
          <p:nvSpPr>
            <p:cNvPr id="45" name="직사각형 44">
              <a:extLst>
                <a:ext uri="{FF2B5EF4-FFF2-40B4-BE49-F238E27FC236}">
                  <a16:creationId xmlns:a16="http://schemas.microsoft.com/office/drawing/2014/main" id="{DD87D9C4-3751-235E-952F-8AEFAF27590A}"/>
                </a:ext>
              </a:extLst>
            </p:cNvPr>
            <p:cNvSpPr/>
            <p:nvPr/>
          </p:nvSpPr>
          <p:spPr>
            <a:xfrm>
              <a:off x="8887024" y="2190655"/>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발행</a:t>
              </a:r>
            </a:p>
          </p:txBody>
        </p:sp>
        <p:sp>
          <p:nvSpPr>
            <p:cNvPr id="46" name="직사각형 45">
              <a:extLst>
                <a:ext uri="{FF2B5EF4-FFF2-40B4-BE49-F238E27FC236}">
                  <a16:creationId xmlns:a16="http://schemas.microsoft.com/office/drawing/2014/main" id="{38040878-6E94-CDE6-F284-75B4FD7F1023}"/>
                </a:ext>
              </a:extLst>
            </p:cNvPr>
            <p:cNvSpPr/>
            <p:nvPr/>
          </p:nvSpPr>
          <p:spPr>
            <a:xfrm>
              <a:off x="10336872" y="2190655"/>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배분</a:t>
              </a:r>
            </a:p>
          </p:txBody>
        </p:sp>
        <p:sp>
          <p:nvSpPr>
            <p:cNvPr id="48" name="직사각형 47">
              <a:extLst>
                <a:ext uri="{FF2B5EF4-FFF2-40B4-BE49-F238E27FC236}">
                  <a16:creationId xmlns:a16="http://schemas.microsoft.com/office/drawing/2014/main" id="{A08B98F2-9960-411D-ED0D-37EA13EA1179}"/>
                </a:ext>
              </a:extLst>
            </p:cNvPr>
            <p:cNvSpPr/>
            <p:nvPr/>
          </p:nvSpPr>
          <p:spPr>
            <a:xfrm>
              <a:off x="7364412" y="3441872"/>
              <a:ext cx="4398966" cy="134030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매매플랫폼</a:t>
              </a:r>
            </a:p>
          </p:txBody>
        </p:sp>
        <p:grpSp>
          <p:nvGrpSpPr>
            <p:cNvPr id="49" name="그룹 48">
              <a:extLst>
                <a:ext uri="{FF2B5EF4-FFF2-40B4-BE49-F238E27FC236}">
                  <a16:creationId xmlns:a16="http://schemas.microsoft.com/office/drawing/2014/main" id="{BF6DE77C-3310-0AAF-81AD-610B246D1492}"/>
                </a:ext>
              </a:extLst>
            </p:cNvPr>
            <p:cNvGrpSpPr/>
            <p:nvPr/>
          </p:nvGrpSpPr>
          <p:grpSpPr>
            <a:xfrm>
              <a:off x="7429527" y="3648602"/>
              <a:ext cx="4243964" cy="469596"/>
              <a:chOff x="1922329" y="2020686"/>
              <a:chExt cx="2709058" cy="492528"/>
            </a:xfrm>
          </p:grpSpPr>
          <p:sp>
            <p:nvSpPr>
              <p:cNvPr id="50" name="직사각형 49">
                <a:extLst>
                  <a:ext uri="{FF2B5EF4-FFF2-40B4-BE49-F238E27FC236}">
                    <a16:creationId xmlns:a16="http://schemas.microsoft.com/office/drawing/2014/main" id="{49612D91-B538-0AF7-9127-FFFE14A0ECAC}"/>
                  </a:ext>
                </a:extLst>
              </p:cNvPr>
              <p:cNvSpPr/>
              <p:nvPr/>
            </p:nvSpPr>
            <p:spPr>
              <a:xfrm>
                <a:off x="1922329"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주문</a:t>
                </a:r>
              </a:p>
            </p:txBody>
          </p:sp>
          <p:sp>
            <p:nvSpPr>
              <p:cNvPr id="51" name="직사각형 50">
                <a:extLst>
                  <a:ext uri="{FF2B5EF4-FFF2-40B4-BE49-F238E27FC236}">
                    <a16:creationId xmlns:a16="http://schemas.microsoft.com/office/drawing/2014/main" id="{BF172A8B-AFBB-0BDA-9BC3-7DE9489BB5C4}"/>
                  </a:ext>
                </a:extLst>
              </p:cNvPr>
              <p:cNvSpPr/>
              <p:nvPr/>
            </p:nvSpPr>
            <p:spPr>
              <a:xfrm>
                <a:off x="2847813"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체결</a:t>
                </a:r>
              </a:p>
            </p:txBody>
          </p:sp>
          <p:sp>
            <p:nvSpPr>
              <p:cNvPr id="52" name="직사각형 51">
                <a:extLst>
                  <a:ext uri="{FF2B5EF4-FFF2-40B4-BE49-F238E27FC236}">
                    <a16:creationId xmlns:a16="http://schemas.microsoft.com/office/drawing/2014/main" id="{BE3F3EDE-B261-81D0-7063-F6A29235F49B}"/>
                  </a:ext>
                </a:extLst>
              </p:cNvPr>
              <p:cNvSpPr/>
              <p:nvPr/>
            </p:nvSpPr>
            <p:spPr>
              <a:xfrm>
                <a:off x="3773297"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매칭</a:t>
                </a:r>
              </a:p>
            </p:txBody>
          </p:sp>
        </p:grpSp>
        <p:sp>
          <p:nvSpPr>
            <p:cNvPr id="53" name="직사각형 52">
              <a:extLst>
                <a:ext uri="{FF2B5EF4-FFF2-40B4-BE49-F238E27FC236}">
                  <a16:creationId xmlns:a16="http://schemas.microsoft.com/office/drawing/2014/main" id="{7F78E9C6-17A7-D16B-95F9-E92D8820B953}"/>
                </a:ext>
              </a:extLst>
            </p:cNvPr>
            <p:cNvSpPr/>
            <p:nvPr/>
          </p:nvSpPr>
          <p:spPr>
            <a:xfrm>
              <a:off x="7364412" y="4857558"/>
              <a:ext cx="4398966" cy="134030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블록체인플랫폼</a:t>
              </a:r>
            </a:p>
          </p:txBody>
        </p:sp>
        <p:grpSp>
          <p:nvGrpSpPr>
            <p:cNvPr id="54" name="그룹 53">
              <a:extLst>
                <a:ext uri="{FF2B5EF4-FFF2-40B4-BE49-F238E27FC236}">
                  <a16:creationId xmlns:a16="http://schemas.microsoft.com/office/drawing/2014/main" id="{DCC5B386-1CA4-EA94-D393-7ABB00B6A5D0}"/>
                </a:ext>
              </a:extLst>
            </p:cNvPr>
            <p:cNvGrpSpPr/>
            <p:nvPr/>
          </p:nvGrpSpPr>
          <p:grpSpPr>
            <a:xfrm>
              <a:off x="7429527" y="5064288"/>
              <a:ext cx="4243964" cy="469596"/>
              <a:chOff x="1922329" y="2020686"/>
              <a:chExt cx="2709058" cy="492528"/>
            </a:xfrm>
          </p:grpSpPr>
          <p:sp>
            <p:nvSpPr>
              <p:cNvPr id="55" name="직사각형 54">
                <a:extLst>
                  <a:ext uri="{FF2B5EF4-FFF2-40B4-BE49-F238E27FC236}">
                    <a16:creationId xmlns:a16="http://schemas.microsoft.com/office/drawing/2014/main" id="{5F8BB28A-B1AE-ABE3-DC62-D03DA64D6904}"/>
                  </a:ext>
                </a:extLst>
              </p:cNvPr>
              <p:cNvSpPr/>
              <p:nvPr/>
            </p:nvSpPr>
            <p:spPr>
              <a:xfrm>
                <a:off x="1922329"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블록생성</a:t>
                </a:r>
              </a:p>
            </p:txBody>
          </p:sp>
          <p:sp>
            <p:nvSpPr>
              <p:cNvPr id="56" name="직사각형 55">
                <a:extLst>
                  <a:ext uri="{FF2B5EF4-FFF2-40B4-BE49-F238E27FC236}">
                    <a16:creationId xmlns:a16="http://schemas.microsoft.com/office/drawing/2014/main" id="{64654D43-0C53-846C-C490-F748D94E34B2}"/>
                  </a:ext>
                </a:extLst>
              </p:cNvPr>
              <p:cNvSpPr/>
              <p:nvPr/>
            </p:nvSpPr>
            <p:spPr>
              <a:xfrm>
                <a:off x="2847813"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합의알고리즘</a:t>
                </a:r>
              </a:p>
            </p:txBody>
          </p:sp>
          <p:sp>
            <p:nvSpPr>
              <p:cNvPr id="57" name="직사각형 56">
                <a:extLst>
                  <a:ext uri="{FF2B5EF4-FFF2-40B4-BE49-F238E27FC236}">
                    <a16:creationId xmlns:a16="http://schemas.microsoft.com/office/drawing/2014/main" id="{40CC3BE8-B13F-8C8C-9111-544FB620F814}"/>
                  </a:ext>
                </a:extLst>
              </p:cNvPr>
              <p:cNvSpPr/>
              <p:nvPr/>
            </p:nvSpPr>
            <p:spPr>
              <a:xfrm>
                <a:off x="3773297"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100" kern="1200" dirty="0">
                    <a:solidFill>
                      <a:schemeClr val="bg1"/>
                    </a:solidFill>
                    <a:latin typeface="맑은 고딕" panose="020B0503020000020004" pitchFamily="50" charset="-127"/>
                    <a:ea typeface="나눔스퀘어_ac" panose="020B0600000101010101"/>
                    <a:cs typeface="Arial" pitchFamily="34" charset="0"/>
                  </a:rPr>
                  <a:t>Smart Contract</a:t>
                </a:r>
                <a:endParaRPr lang="ko-KR" altLang="en-US" sz="1100" kern="1200" dirty="0">
                  <a:solidFill>
                    <a:schemeClr val="bg1"/>
                  </a:solidFill>
                  <a:latin typeface="맑은 고딕" panose="020B0503020000020004" pitchFamily="50" charset="-127"/>
                  <a:ea typeface="나눔스퀘어_ac" panose="020B0600000101010101"/>
                  <a:cs typeface="Arial" pitchFamily="34" charset="0"/>
                </a:endParaRPr>
              </a:p>
            </p:txBody>
          </p:sp>
        </p:grpSp>
        <p:sp>
          <p:nvSpPr>
            <p:cNvPr id="58" name="직사각형 57">
              <a:extLst>
                <a:ext uri="{FF2B5EF4-FFF2-40B4-BE49-F238E27FC236}">
                  <a16:creationId xmlns:a16="http://schemas.microsoft.com/office/drawing/2014/main" id="{6D452CDB-602B-D0EC-8C61-AAEF63D0616A}"/>
                </a:ext>
              </a:extLst>
            </p:cNvPr>
            <p:cNvSpPr/>
            <p:nvPr/>
          </p:nvSpPr>
          <p:spPr>
            <a:xfrm>
              <a:off x="2781605" y="2757441"/>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제휴관리</a:t>
              </a:r>
            </a:p>
          </p:txBody>
        </p:sp>
        <p:sp>
          <p:nvSpPr>
            <p:cNvPr id="59" name="직사각형 58">
              <a:extLst>
                <a:ext uri="{FF2B5EF4-FFF2-40B4-BE49-F238E27FC236}">
                  <a16:creationId xmlns:a16="http://schemas.microsoft.com/office/drawing/2014/main" id="{72623166-215E-C847-750F-A1A5BA73D5DD}"/>
                </a:ext>
              </a:extLst>
            </p:cNvPr>
            <p:cNvSpPr/>
            <p:nvPr/>
          </p:nvSpPr>
          <p:spPr>
            <a:xfrm>
              <a:off x="7437177" y="2757441"/>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거래내역</a:t>
              </a:r>
            </a:p>
          </p:txBody>
        </p:sp>
        <p:sp>
          <p:nvSpPr>
            <p:cNvPr id="60" name="직사각형 59">
              <a:extLst>
                <a:ext uri="{FF2B5EF4-FFF2-40B4-BE49-F238E27FC236}">
                  <a16:creationId xmlns:a16="http://schemas.microsoft.com/office/drawing/2014/main" id="{07281DAE-0A33-4D7F-0143-DF2BF6FCD0F8}"/>
                </a:ext>
              </a:extLst>
            </p:cNvPr>
            <p:cNvSpPr/>
            <p:nvPr/>
          </p:nvSpPr>
          <p:spPr>
            <a:xfrm>
              <a:off x="7429527" y="4213596"/>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정보분배</a:t>
              </a:r>
            </a:p>
          </p:txBody>
        </p:sp>
        <p:sp>
          <p:nvSpPr>
            <p:cNvPr id="61" name="직사각형 60">
              <a:extLst>
                <a:ext uri="{FF2B5EF4-FFF2-40B4-BE49-F238E27FC236}">
                  <a16:creationId xmlns:a16="http://schemas.microsoft.com/office/drawing/2014/main" id="{9F397EBC-E339-E583-B7F1-586D370E926A}"/>
                </a:ext>
              </a:extLst>
            </p:cNvPr>
            <p:cNvSpPr/>
            <p:nvPr/>
          </p:nvSpPr>
          <p:spPr>
            <a:xfrm>
              <a:off x="8879375" y="4213596"/>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err="1">
                  <a:solidFill>
                    <a:schemeClr val="bg1"/>
                  </a:solidFill>
                  <a:latin typeface="맑은 고딕" panose="020B0503020000020004" pitchFamily="50" charset="-127"/>
                  <a:ea typeface="나눔스퀘어_ac" panose="020B0600000101010101"/>
                  <a:cs typeface="Arial" pitchFamily="34" charset="0"/>
                </a:rPr>
                <a:t>장운영</a:t>
              </a:r>
              <a:endParaRPr lang="ko-KR" altLang="en-US" sz="1100" kern="1200" dirty="0">
                <a:solidFill>
                  <a:schemeClr val="bg1"/>
                </a:solidFill>
                <a:latin typeface="맑은 고딕" panose="020B0503020000020004" pitchFamily="50" charset="-127"/>
                <a:ea typeface="나눔스퀘어_ac" panose="020B0600000101010101"/>
                <a:cs typeface="Arial" pitchFamily="34" charset="0"/>
              </a:endParaRPr>
            </a:p>
          </p:txBody>
        </p:sp>
        <p:sp>
          <p:nvSpPr>
            <p:cNvPr id="62" name="직사각형 61">
              <a:extLst>
                <a:ext uri="{FF2B5EF4-FFF2-40B4-BE49-F238E27FC236}">
                  <a16:creationId xmlns:a16="http://schemas.microsoft.com/office/drawing/2014/main" id="{4F162786-3BD3-4612-46F8-9CE6B1D49EE9}"/>
                </a:ext>
              </a:extLst>
            </p:cNvPr>
            <p:cNvSpPr/>
            <p:nvPr/>
          </p:nvSpPr>
          <p:spPr>
            <a:xfrm>
              <a:off x="4231453" y="2757441"/>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투자정보</a:t>
              </a:r>
            </a:p>
          </p:txBody>
        </p:sp>
        <p:sp>
          <p:nvSpPr>
            <p:cNvPr id="63" name="직사각형 62">
              <a:extLst>
                <a:ext uri="{FF2B5EF4-FFF2-40B4-BE49-F238E27FC236}">
                  <a16:creationId xmlns:a16="http://schemas.microsoft.com/office/drawing/2014/main" id="{F6269A9B-27EA-AD47-3534-062B4937E6DE}"/>
                </a:ext>
              </a:extLst>
            </p:cNvPr>
            <p:cNvSpPr/>
            <p:nvPr/>
          </p:nvSpPr>
          <p:spPr>
            <a:xfrm>
              <a:off x="8887024" y="2757441"/>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원장관리</a:t>
              </a:r>
            </a:p>
          </p:txBody>
        </p:sp>
        <p:grpSp>
          <p:nvGrpSpPr>
            <p:cNvPr id="66" name="그룹 65">
              <a:extLst>
                <a:ext uri="{FF2B5EF4-FFF2-40B4-BE49-F238E27FC236}">
                  <a16:creationId xmlns:a16="http://schemas.microsoft.com/office/drawing/2014/main" id="{C575E435-0689-ABFD-8CD5-1FCF6423BBAB}"/>
                </a:ext>
              </a:extLst>
            </p:cNvPr>
            <p:cNvGrpSpPr/>
            <p:nvPr/>
          </p:nvGrpSpPr>
          <p:grpSpPr>
            <a:xfrm>
              <a:off x="7441913" y="5609137"/>
              <a:ext cx="2794118" cy="469596"/>
              <a:chOff x="1922329" y="2020686"/>
              <a:chExt cx="1783574" cy="492528"/>
            </a:xfrm>
          </p:grpSpPr>
          <p:sp>
            <p:nvSpPr>
              <p:cNvPr id="67" name="직사각형 66">
                <a:extLst>
                  <a:ext uri="{FF2B5EF4-FFF2-40B4-BE49-F238E27FC236}">
                    <a16:creationId xmlns:a16="http://schemas.microsoft.com/office/drawing/2014/main" id="{9F45E2E8-776A-FDC4-91ED-5050852C4EAF}"/>
                  </a:ext>
                </a:extLst>
              </p:cNvPr>
              <p:cNvSpPr/>
              <p:nvPr/>
            </p:nvSpPr>
            <p:spPr>
              <a:xfrm>
                <a:off x="1922329"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a:solidFill>
                      <a:schemeClr val="bg1"/>
                    </a:solidFill>
                    <a:latin typeface="맑은 고딕" panose="020B0503020000020004" pitchFamily="50" charset="-127"/>
                    <a:ea typeface="나눔스퀘어_ac" panose="020B0600000101010101"/>
                    <a:cs typeface="Arial" pitchFamily="34" charset="0"/>
                  </a:rPr>
                  <a:t>모니터링</a:t>
                </a:r>
                <a:r>
                  <a:rPr lang="en-US" altLang="ko-KR" sz="1100" kern="1200" dirty="0">
                    <a:solidFill>
                      <a:schemeClr val="bg1"/>
                    </a:solidFill>
                    <a:latin typeface="맑은 고딕" panose="020B0503020000020004" pitchFamily="50" charset="-127"/>
                    <a:ea typeface="나눔스퀘어_ac" panose="020B0600000101010101"/>
                    <a:cs typeface="Arial" pitchFamily="34" charset="0"/>
                  </a:rPr>
                  <a:t>/</a:t>
                </a: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로깅</a:t>
                </a:r>
              </a:p>
            </p:txBody>
          </p:sp>
          <p:sp>
            <p:nvSpPr>
              <p:cNvPr id="68" name="직사각형 67">
                <a:extLst>
                  <a:ext uri="{FF2B5EF4-FFF2-40B4-BE49-F238E27FC236}">
                    <a16:creationId xmlns:a16="http://schemas.microsoft.com/office/drawing/2014/main" id="{2537970C-5C38-2488-40AC-E70EF7FFF7D4}"/>
                  </a:ext>
                </a:extLst>
              </p:cNvPr>
              <p:cNvSpPr/>
              <p:nvPr/>
            </p:nvSpPr>
            <p:spPr>
              <a:xfrm>
                <a:off x="2847813"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100" kern="1200" dirty="0">
                    <a:solidFill>
                      <a:schemeClr val="bg1"/>
                    </a:solidFill>
                    <a:latin typeface="맑은 고딕" panose="020B0503020000020004" pitchFamily="50" charset="-127"/>
                    <a:ea typeface="나눔스퀘어_ac" panose="020B0600000101010101"/>
                    <a:cs typeface="Arial" pitchFamily="34" charset="0"/>
                  </a:rPr>
                  <a:t>Wallet</a:t>
                </a:r>
                <a:endParaRPr lang="ko-KR" altLang="en-US" sz="1100" kern="1200" dirty="0">
                  <a:solidFill>
                    <a:schemeClr val="bg1"/>
                  </a:solidFill>
                  <a:latin typeface="맑은 고딕" panose="020B0503020000020004" pitchFamily="50" charset="-127"/>
                  <a:ea typeface="나눔스퀘어_ac" panose="020B0600000101010101"/>
                  <a:cs typeface="Arial" pitchFamily="34" charset="0"/>
                </a:endParaRPr>
              </a:p>
            </p:txBody>
          </p:sp>
        </p:grpSp>
        <p:sp>
          <p:nvSpPr>
            <p:cNvPr id="70" name="직사각형 69">
              <a:extLst>
                <a:ext uri="{FF2B5EF4-FFF2-40B4-BE49-F238E27FC236}">
                  <a16:creationId xmlns:a16="http://schemas.microsoft.com/office/drawing/2014/main" id="{0E57BC73-1DB3-447E-2154-684B45DE6B45}"/>
                </a:ext>
              </a:extLst>
            </p:cNvPr>
            <p:cNvSpPr/>
            <p:nvPr/>
          </p:nvSpPr>
          <p:spPr>
            <a:xfrm>
              <a:off x="5681301" y="2757441"/>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a:solidFill>
                    <a:schemeClr val="bg1"/>
                  </a:solidFill>
                  <a:latin typeface="맑은 고딕" panose="020B0503020000020004" pitchFamily="50" charset="-127"/>
                  <a:ea typeface="나눔스퀘어_ac" panose="020B0600000101010101"/>
                  <a:cs typeface="Arial" pitchFamily="34" charset="0"/>
                </a:rPr>
                <a:t>시세</a:t>
              </a:r>
              <a:r>
                <a:rPr lang="en-US" altLang="ko-KR" sz="1100" kern="1200" dirty="0">
                  <a:solidFill>
                    <a:schemeClr val="bg1"/>
                  </a:solidFill>
                  <a:latin typeface="맑은 고딕" panose="020B0503020000020004" pitchFamily="50" charset="-127"/>
                  <a:ea typeface="나눔스퀘어_ac" panose="020B0600000101010101"/>
                  <a:cs typeface="Arial" pitchFamily="34" charset="0"/>
                </a:rPr>
                <a:t>/</a:t>
              </a: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평가정보</a:t>
              </a:r>
            </a:p>
          </p:txBody>
        </p:sp>
        <p:sp>
          <p:nvSpPr>
            <p:cNvPr id="16" name="직사각형 15">
              <a:extLst>
                <a:ext uri="{FF2B5EF4-FFF2-40B4-BE49-F238E27FC236}">
                  <a16:creationId xmlns:a16="http://schemas.microsoft.com/office/drawing/2014/main" id="{73A96F91-B127-C899-C2C0-92C32CA80943}"/>
                </a:ext>
              </a:extLst>
            </p:cNvPr>
            <p:cNvSpPr/>
            <p:nvPr/>
          </p:nvSpPr>
          <p:spPr>
            <a:xfrm>
              <a:off x="2737613" y="3441872"/>
              <a:ext cx="4398966" cy="134030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a:ea typeface="나눔스퀘어_ac" panose="020B0600000101010101" pitchFamily="50" charset="-127"/>
                </a:rPr>
                <a:t>결제</a:t>
              </a:r>
              <a:r>
                <a:rPr lang="en-US" altLang="ko-KR" sz="1100" b="1" dirty="0">
                  <a:ea typeface="나눔스퀘어_ac" panose="020B0600000101010101" pitchFamily="50" charset="-127"/>
                </a:rPr>
                <a:t>/</a:t>
              </a:r>
              <a:r>
                <a:rPr lang="ko-KR" altLang="en-US" sz="1100" b="1" dirty="0">
                  <a:ea typeface="나눔스퀘어_ac" panose="020B0600000101010101" pitchFamily="50" charset="-127"/>
                </a:rPr>
                <a:t>청산플랫폼</a:t>
              </a:r>
            </a:p>
          </p:txBody>
        </p:sp>
        <p:sp>
          <p:nvSpPr>
            <p:cNvPr id="17" name="직사각형 16">
              <a:extLst>
                <a:ext uri="{FF2B5EF4-FFF2-40B4-BE49-F238E27FC236}">
                  <a16:creationId xmlns:a16="http://schemas.microsoft.com/office/drawing/2014/main" id="{589FE9A8-D0DF-7CB8-0B31-6CF21C7CAD41}"/>
                </a:ext>
              </a:extLst>
            </p:cNvPr>
            <p:cNvSpPr/>
            <p:nvPr/>
          </p:nvSpPr>
          <p:spPr>
            <a:xfrm>
              <a:off x="2781605" y="3650985"/>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계좌</a:t>
              </a:r>
            </a:p>
          </p:txBody>
        </p:sp>
        <p:sp>
          <p:nvSpPr>
            <p:cNvPr id="18" name="직사각형 17">
              <a:extLst>
                <a:ext uri="{FF2B5EF4-FFF2-40B4-BE49-F238E27FC236}">
                  <a16:creationId xmlns:a16="http://schemas.microsoft.com/office/drawing/2014/main" id="{2F9E3DD8-BA31-05BE-2FE5-F48BFC44520B}"/>
                </a:ext>
              </a:extLst>
            </p:cNvPr>
            <p:cNvSpPr/>
            <p:nvPr/>
          </p:nvSpPr>
          <p:spPr>
            <a:xfrm>
              <a:off x="4231453" y="3650985"/>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지금결제</a:t>
              </a:r>
            </a:p>
          </p:txBody>
        </p:sp>
        <p:sp>
          <p:nvSpPr>
            <p:cNvPr id="19" name="직사각형 18">
              <a:extLst>
                <a:ext uri="{FF2B5EF4-FFF2-40B4-BE49-F238E27FC236}">
                  <a16:creationId xmlns:a16="http://schemas.microsoft.com/office/drawing/2014/main" id="{18746D50-772F-2BA8-C4C3-3FE286DE7619}"/>
                </a:ext>
              </a:extLst>
            </p:cNvPr>
            <p:cNvSpPr/>
            <p:nvPr/>
          </p:nvSpPr>
          <p:spPr>
            <a:xfrm>
              <a:off x="5681301" y="3650985"/>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err="1">
                  <a:solidFill>
                    <a:schemeClr val="bg1"/>
                  </a:solidFill>
                  <a:latin typeface="맑은 고딕" panose="020B0503020000020004" pitchFamily="50" charset="-127"/>
                  <a:ea typeface="나눔스퀘어_ac" panose="020B0600000101010101"/>
                  <a:cs typeface="Arial" pitchFamily="34" charset="0"/>
                </a:rPr>
                <a:t>제권리</a:t>
              </a:r>
              <a:endParaRPr lang="ko-KR" altLang="en-US" sz="1100" kern="1200" dirty="0">
                <a:solidFill>
                  <a:schemeClr val="bg1"/>
                </a:solidFill>
                <a:latin typeface="맑은 고딕" panose="020B0503020000020004" pitchFamily="50" charset="-127"/>
                <a:ea typeface="나눔스퀘어_ac" panose="020B0600000101010101"/>
                <a:cs typeface="Arial" pitchFamily="34" charset="0"/>
              </a:endParaRPr>
            </a:p>
          </p:txBody>
        </p:sp>
        <p:sp>
          <p:nvSpPr>
            <p:cNvPr id="20" name="직사각형 19">
              <a:extLst>
                <a:ext uri="{FF2B5EF4-FFF2-40B4-BE49-F238E27FC236}">
                  <a16:creationId xmlns:a16="http://schemas.microsoft.com/office/drawing/2014/main" id="{21E496B1-FA33-B1F6-8DCC-048B7C1E36D6}"/>
                </a:ext>
              </a:extLst>
            </p:cNvPr>
            <p:cNvSpPr/>
            <p:nvPr/>
          </p:nvSpPr>
          <p:spPr>
            <a:xfrm>
              <a:off x="2781605" y="4217770"/>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원장관리</a:t>
              </a:r>
            </a:p>
          </p:txBody>
        </p:sp>
        <p:sp>
          <p:nvSpPr>
            <p:cNvPr id="21" name="직사각형 20">
              <a:extLst>
                <a:ext uri="{FF2B5EF4-FFF2-40B4-BE49-F238E27FC236}">
                  <a16:creationId xmlns:a16="http://schemas.microsoft.com/office/drawing/2014/main" id="{817970BC-FE2E-2561-1948-DD84865DCCD4}"/>
                </a:ext>
              </a:extLst>
            </p:cNvPr>
            <p:cNvSpPr/>
            <p:nvPr/>
          </p:nvSpPr>
          <p:spPr>
            <a:xfrm>
              <a:off x="4231453" y="4217770"/>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회계</a:t>
              </a:r>
            </a:p>
          </p:txBody>
        </p:sp>
        <p:sp>
          <p:nvSpPr>
            <p:cNvPr id="22" name="직사각형 21">
              <a:extLst>
                <a:ext uri="{FF2B5EF4-FFF2-40B4-BE49-F238E27FC236}">
                  <a16:creationId xmlns:a16="http://schemas.microsoft.com/office/drawing/2014/main" id="{7AA24D01-CAD8-C3EE-CE37-BF29D3DA08A1}"/>
                </a:ext>
              </a:extLst>
            </p:cNvPr>
            <p:cNvSpPr/>
            <p:nvPr/>
          </p:nvSpPr>
          <p:spPr>
            <a:xfrm>
              <a:off x="5681301" y="4217770"/>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평가</a:t>
              </a:r>
              <a:r>
                <a:rPr lang="en-US" altLang="ko-KR" sz="1100" kern="1200" dirty="0">
                  <a:solidFill>
                    <a:schemeClr val="bg1"/>
                  </a:solidFill>
                  <a:latin typeface="맑은 고딕" panose="020B0503020000020004" pitchFamily="50" charset="-127"/>
                  <a:ea typeface="나눔스퀘어_ac" panose="020B0600000101010101"/>
                  <a:cs typeface="Arial" pitchFamily="34" charset="0"/>
                </a:rPr>
                <a:t>/</a:t>
              </a: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잔고</a:t>
              </a:r>
            </a:p>
          </p:txBody>
        </p:sp>
        <p:sp>
          <p:nvSpPr>
            <p:cNvPr id="24" name="직사각형 23">
              <a:extLst>
                <a:ext uri="{FF2B5EF4-FFF2-40B4-BE49-F238E27FC236}">
                  <a16:creationId xmlns:a16="http://schemas.microsoft.com/office/drawing/2014/main" id="{3902D024-08BC-DA79-F07F-3D96CA684ABD}"/>
                </a:ext>
              </a:extLst>
            </p:cNvPr>
            <p:cNvSpPr/>
            <p:nvPr/>
          </p:nvSpPr>
          <p:spPr>
            <a:xfrm>
              <a:off x="2737613" y="4857558"/>
              <a:ext cx="4398966" cy="134030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IT</a:t>
              </a:r>
              <a:r>
                <a:rPr lang="ko-KR" altLang="en-US" sz="1100" b="1" dirty="0">
                  <a:ea typeface="나눔스퀘어_ac" panose="020B0600000101010101" pitchFamily="50" charset="-127"/>
                </a:rPr>
                <a:t>공통플랫폼</a:t>
              </a:r>
            </a:p>
          </p:txBody>
        </p:sp>
        <p:sp>
          <p:nvSpPr>
            <p:cNvPr id="25" name="직사각형 24">
              <a:extLst>
                <a:ext uri="{FF2B5EF4-FFF2-40B4-BE49-F238E27FC236}">
                  <a16:creationId xmlns:a16="http://schemas.microsoft.com/office/drawing/2014/main" id="{91B3FA49-38FC-6AC4-30AB-BE1B97C2C190}"/>
                </a:ext>
              </a:extLst>
            </p:cNvPr>
            <p:cNvSpPr/>
            <p:nvPr/>
          </p:nvSpPr>
          <p:spPr>
            <a:xfrm>
              <a:off x="2781605" y="5066670"/>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100" kern="1200" dirty="0">
                  <a:solidFill>
                    <a:schemeClr val="bg1"/>
                  </a:solidFill>
                  <a:latin typeface="맑은 고딕" panose="020B0503020000020004" pitchFamily="50" charset="-127"/>
                  <a:ea typeface="나눔스퀘어_ac" panose="020B0600000101010101"/>
                  <a:cs typeface="Arial" pitchFamily="34" charset="0"/>
                </a:rPr>
                <a:t>IT</a:t>
              </a: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운영관리</a:t>
              </a:r>
            </a:p>
          </p:txBody>
        </p:sp>
        <p:sp>
          <p:nvSpPr>
            <p:cNvPr id="35" name="직사각형 34">
              <a:extLst>
                <a:ext uri="{FF2B5EF4-FFF2-40B4-BE49-F238E27FC236}">
                  <a16:creationId xmlns:a16="http://schemas.microsoft.com/office/drawing/2014/main" id="{5E941A7B-8BBF-6EE2-D6CE-08BD67641FE9}"/>
                </a:ext>
              </a:extLst>
            </p:cNvPr>
            <p:cNvSpPr/>
            <p:nvPr/>
          </p:nvSpPr>
          <p:spPr>
            <a:xfrm>
              <a:off x="4231453" y="5066670"/>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메타데이터</a:t>
              </a:r>
            </a:p>
          </p:txBody>
        </p:sp>
        <p:sp>
          <p:nvSpPr>
            <p:cNvPr id="38" name="직사각형 37">
              <a:extLst>
                <a:ext uri="{FF2B5EF4-FFF2-40B4-BE49-F238E27FC236}">
                  <a16:creationId xmlns:a16="http://schemas.microsoft.com/office/drawing/2014/main" id="{D954F80C-7F74-5AD8-8881-56EAFFE322BD}"/>
                </a:ext>
              </a:extLst>
            </p:cNvPr>
            <p:cNvSpPr/>
            <p:nvPr/>
          </p:nvSpPr>
          <p:spPr>
            <a:xfrm>
              <a:off x="5681301" y="5066670"/>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데이터 품질관리</a:t>
              </a:r>
            </a:p>
          </p:txBody>
        </p:sp>
        <p:sp>
          <p:nvSpPr>
            <p:cNvPr id="43" name="직사각형 42">
              <a:extLst>
                <a:ext uri="{FF2B5EF4-FFF2-40B4-BE49-F238E27FC236}">
                  <a16:creationId xmlns:a16="http://schemas.microsoft.com/office/drawing/2014/main" id="{8A08BBD6-C1A6-431C-68AB-0BCBAC124D07}"/>
                </a:ext>
              </a:extLst>
            </p:cNvPr>
            <p:cNvSpPr/>
            <p:nvPr/>
          </p:nvSpPr>
          <p:spPr>
            <a:xfrm>
              <a:off x="2781605" y="5633456"/>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접속관리</a:t>
              </a:r>
            </a:p>
          </p:txBody>
        </p:sp>
        <p:sp>
          <p:nvSpPr>
            <p:cNvPr id="64" name="직사각형 63">
              <a:extLst>
                <a:ext uri="{FF2B5EF4-FFF2-40B4-BE49-F238E27FC236}">
                  <a16:creationId xmlns:a16="http://schemas.microsoft.com/office/drawing/2014/main" id="{25D8EDAD-D7EF-DFFB-7520-49D32F38FED6}"/>
                </a:ext>
              </a:extLst>
            </p:cNvPr>
            <p:cNvSpPr/>
            <p:nvPr/>
          </p:nvSpPr>
          <p:spPr>
            <a:xfrm>
              <a:off x="4231453" y="5633456"/>
              <a:ext cx="1344269" cy="469596"/>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100" kern="1200" dirty="0">
                  <a:solidFill>
                    <a:schemeClr val="bg1"/>
                  </a:solidFill>
                  <a:latin typeface="맑은 고딕" panose="020B0503020000020004" pitchFamily="50" charset="-127"/>
                  <a:ea typeface="나눔스퀘어_ac" panose="020B0600000101010101"/>
                  <a:cs typeface="Arial" pitchFamily="34" charset="0"/>
                </a:rPr>
                <a:t>API</a:t>
              </a:r>
              <a:r>
                <a:rPr lang="ko-KR" altLang="en-US" sz="1100" kern="1200" dirty="0">
                  <a:solidFill>
                    <a:schemeClr val="bg1"/>
                  </a:solidFill>
                  <a:latin typeface="맑은 고딕" panose="020B0503020000020004" pitchFamily="50" charset="-127"/>
                  <a:ea typeface="나눔스퀘어_ac" panose="020B0600000101010101"/>
                  <a:cs typeface="Arial" pitchFamily="34" charset="0"/>
                </a:rPr>
                <a:t>관리</a:t>
              </a:r>
            </a:p>
          </p:txBody>
        </p:sp>
      </p:grpSp>
    </p:spTree>
    <p:extLst>
      <p:ext uri="{BB962C8B-B14F-4D97-AF65-F5344CB8AC3E}">
        <p14:creationId xmlns:p14="http://schemas.microsoft.com/office/powerpoint/2010/main" val="1819940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a:extLst>
              <a:ext uri="{FF2B5EF4-FFF2-40B4-BE49-F238E27FC236}">
                <a16:creationId xmlns:a16="http://schemas.microsoft.com/office/drawing/2014/main" id="{73E7B9D3-1672-12F3-633A-F2F055B9DE70}"/>
              </a:ext>
            </a:extLst>
          </p:cNvPr>
          <p:cNvGrpSpPr/>
          <p:nvPr/>
        </p:nvGrpSpPr>
        <p:grpSpPr>
          <a:xfrm>
            <a:off x="402075" y="1421650"/>
            <a:ext cx="7884675" cy="5062452"/>
            <a:chOff x="402075" y="1421650"/>
            <a:chExt cx="7884675" cy="5062452"/>
          </a:xfrm>
        </p:grpSpPr>
        <p:sp>
          <p:nvSpPr>
            <p:cNvPr id="2" name="직사각형 1">
              <a:extLst>
                <a:ext uri="{FF2B5EF4-FFF2-40B4-BE49-F238E27FC236}">
                  <a16:creationId xmlns:a16="http://schemas.microsoft.com/office/drawing/2014/main" id="{5E0CCBB9-89B7-CE5D-2AF6-77FF5E8E3295}"/>
                </a:ext>
              </a:extLst>
            </p:cNvPr>
            <p:cNvSpPr/>
            <p:nvPr/>
          </p:nvSpPr>
          <p:spPr>
            <a:xfrm>
              <a:off x="1902236" y="3442330"/>
              <a:ext cx="3147255" cy="3041772"/>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algn="ctr" defTabSz="914400" hangingPunct="1">
                <a:lnSpc>
                  <a:spcPct val="90000"/>
                </a:lnSpc>
                <a:spcBef>
                  <a:spcPts val="900"/>
                </a:spcBef>
                <a:buClr>
                  <a:srgbClr val="F8F8F8"/>
                </a:buClr>
                <a:buSzPct val="100000"/>
                <a:buFont typeface="Arial" panose="020B0604020202020204" pitchFamily="34" charset="0"/>
                <a:buChar char="•"/>
              </a:pPr>
              <a:r>
                <a:rPr lang="ko-KR" altLang="en-US" sz="1300" b="1" kern="1200" dirty="0" err="1">
                  <a:solidFill>
                    <a:schemeClr val="tx1"/>
                  </a:solidFill>
                  <a:latin typeface="맑은 고딕" panose="020B0503020000020004" pitchFamily="50" charset="-127"/>
                  <a:ea typeface="나눔스퀘어_ac" panose="020B0600000101010101"/>
                  <a:cs typeface="Arial" pitchFamily="34" charset="0"/>
                </a:rPr>
                <a:t>기간계</a:t>
              </a:r>
              <a:r>
                <a:rPr lang="en-US" altLang="ko-KR" sz="1300" b="1" kern="1200" baseline="30000" dirty="0">
                  <a:solidFill>
                    <a:schemeClr val="tx1"/>
                  </a:solidFill>
                  <a:latin typeface="맑은 고딕" panose="020B0503020000020004" pitchFamily="50" charset="-127"/>
                  <a:ea typeface="나눔스퀘어_ac" panose="020B0600000101010101"/>
                  <a:cs typeface="Arial" pitchFamily="34" charset="0"/>
                </a:rPr>
                <a:t>1)</a:t>
              </a:r>
              <a:r>
                <a:rPr lang="en-US" altLang="ko-KR" sz="1300" b="1" kern="1200" dirty="0">
                  <a:solidFill>
                    <a:schemeClr val="tx1"/>
                  </a:solidFill>
                  <a:latin typeface="맑은 고딕" panose="020B0503020000020004" pitchFamily="50" charset="-127"/>
                  <a:ea typeface="나눔스퀘어_ac" panose="020B0600000101010101"/>
                  <a:cs typeface="Arial" pitchFamily="34" charset="0"/>
                </a:rPr>
                <a:t>(KB</a:t>
              </a:r>
              <a:r>
                <a:rPr lang="ko-KR" altLang="en-US" sz="1300" b="1" kern="1200" dirty="0">
                  <a:solidFill>
                    <a:schemeClr val="tx1"/>
                  </a:solidFill>
                  <a:latin typeface="맑은 고딕" panose="020B0503020000020004" pitchFamily="50" charset="-127"/>
                  <a:ea typeface="나눔스퀘어_ac" panose="020B0600000101010101"/>
                  <a:cs typeface="Arial" pitchFamily="34" charset="0"/>
                </a:rPr>
                <a:t> </a:t>
              </a:r>
              <a:r>
                <a:rPr lang="en-US" altLang="ko-KR" sz="1300" b="1" kern="1200" dirty="0">
                  <a:solidFill>
                    <a:schemeClr val="tx1"/>
                  </a:solidFill>
                  <a:latin typeface="맑은 고딕" panose="020B0503020000020004" pitchFamily="50" charset="-127"/>
                  <a:ea typeface="나눔스퀘어_ac" panose="020B0600000101010101"/>
                  <a:cs typeface="Arial" pitchFamily="34" charset="0"/>
                </a:rPr>
                <a:t>Legacy)</a:t>
              </a:r>
              <a:endParaRPr lang="ko-KR" altLang="en-US" sz="1300" b="1" kern="1200" dirty="0">
                <a:solidFill>
                  <a:schemeClr val="tx1"/>
                </a:solidFill>
                <a:latin typeface="맑은 고딕" panose="020B0503020000020004" pitchFamily="50" charset="-127"/>
                <a:ea typeface="나눔스퀘어_ac" panose="020B0600000101010101"/>
                <a:cs typeface="Arial" pitchFamily="34" charset="0"/>
              </a:endParaRPr>
            </a:p>
          </p:txBody>
        </p:sp>
        <p:sp>
          <p:nvSpPr>
            <p:cNvPr id="3" name="직사각형 2">
              <a:extLst>
                <a:ext uri="{FF2B5EF4-FFF2-40B4-BE49-F238E27FC236}">
                  <a16:creationId xmlns:a16="http://schemas.microsoft.com/office/drawing/2014/main" id="{C7544D33-CAB2-B35C-858A-1A56D5634574}"/>
                </a:ext>
              </a:extLst>
            </p:cNvPr>
            <p:cNvSpPr/>
            <p:nvPr/>
          </p:nvSpPr>
          <p:spPr>
            <a:xfrm>
              <a:off x="402075" y="1421650"/>
              <a:ext cx="1359977" cy="5062452"/>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algn="ctr" defTabSz="914400" hangingPunct="1">
                <a:lnSpc>
                  <a:spcPct val="90000"/>
                </a:lnSpc>
                <a:spcBef>
                  <a:spcPts val="900"/>
                </a:spcBef>
                <a:buClr>
                  <a:srgbClr val="F8F8F8"/>
                </a:buClr>
                <a:buSzPct val="100000"/>
                <a:buFont typeface="Arial" panose="020B0604020202020204" pitchFamily="34" charset="0"/>
                <a:buChar char="•"/>
              </a:pPr>
              <a:r>
                <a:rPr lang="ko-KR" altLang="en-US" sz="1300" b="1" kern="1200" dirty="0">
                  <a:solidFill>
                    <a:schemeClr val="tx1"/>
                  </a:solidFill>
                  <a:latin typeface="맑은 고딕" panose="020B0503020000020004" pitchFamily="50" charset="-127"/>
                  <a:ea typeface="나눔스퀘어_ac" panose="020B0600000101010101"/>
                  <a:cs typeface="Arial" pitchFamily="34" charset="0"/>
                </a:rPr>
                <a:t>채널서비스</a:t>
              </a:r>
            </a:p>
          </p:txBody>
        </p:sp>
        <p:sp>
          <p:nvSpPr>
            <p:cNvPr id="5" name="직사각형 4">
              <a:extLst>
                <a:ext uri="{FF2B5EF4-FFF2-40B4-BE49-F238E27FC236}">
                  <a16:creationId xmlns:a16="http://schemas.microsoft.com/office/drawing/2014/main" id="{1A7294A5-5E5C-A281-C7ED-4A39937A9B72}"/>
                </a:ext>
              </a:extLst>
            </p:cNvPr>
            <p:cNvSpPr/>
            <p:nvPr/>
          </p:nvSpPr>
          <p:spPr>
            <a:xfrm>
              <a:off x="507011" y="1871911"/>
              <a:ext cx="1139146" cy="2451965"/>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외부고객</a:t>
              </a:r>
            </a:p>
          </p:txBody>
        </p:sp>
        <p:sp>
          <p:nvSpPr>
            <p:cNvPr id="6" name="직사각형 5">
              <a:extLst>
                <a:ext uri="{FF2B5EF4-FFF2-40B4-BE49-F238E27FC236}">
                  <a16:creationId xmlns:a16="http://schemas.microsoft.com/office/drawing/2014/main" id="{ED90F1BD-9502-C70A-2EFB-241F2B7EDBCD}"/>
                </a:ext>
              </a:extLst>
            </p:cNvPr>
            <p:cNvSpPr/>
            <p:nvPr/>
          </p:nvSpPr>
          <p:spPr>
            <a:xfrm>
              <a:off x="507011" y="4422482"/>
              <a:ext cx="1139146" cy="1878740"/>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대외접속</a:t>
              </a:r>
            </a:p>
          </p:txBody>
        </p:sp>
        <p:sp>
          <p:nvSpPr>
            <p:cNvPr id="7" name="직사각형 6">
              <a:extLst>
                <a:ext uri="{FF2B5EF4-FFF2-40B4-BE49-F238E27FC236}">
                  <a16:creationId xmlns:a16="http://schemas.microsoft.com/office/drawing/2014/main" id="{E21929C5-1D30-4ABF-27AA-CA6167B3AE97}"/>
                </a:ext>
              </a:extLst>
            </p:cNvPr>
            <p:cNvSpPr/>
            <p:nvPr/>
          </p:nvSpPr>
          <p:spPr>
            <a:xfrm>
              <a:off x="613407" y="2242533"/>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M-Able</a:t>
              </a:r>
              <a:endParaRPr lang="ko-KR" altLang="en-US" sz="1000" dirty="0">
                <a:latin typeface="나눔스퀘어_ac" panose="020B0600000101010101" pitchFamily="50" charset="-127"/>
                <a:ea typeface="나눔스퀘어_ac" panose="020B0600000101010101" pitchFamily="50" charset="-127"/>
              </a:endParaRPr>
            </a:p>
          </p:txBody>
        </p:sp>
        <p:sp>
          <p:nvSpPr>
            <p:cNvPr id="9" name="직사각형 8">
              <a:extLst>
                <a:ext uri="{FF2B5EF4-FFF2-40B4-BE49-F238E27FC236}">
                  <a16:creationId xmlns:a16="http://schemas.microsoft.com/office/drawing/2014/main" id="{BD808282-37BD-F132-DDC2-728464D3AFA6}"/>
                </a:ext>
              </a:extLst>
            </p:cNvPr>
            <p:cNvSpPr/>
            <p:nvPr/>
          </p:nvSpPr>
          <p:spPr>
            <a:xfrm>
              <a:off x="613407" y="2868751"/>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M-Able</a:t>
              </a:r>
            </a:p>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Mini</a:t>
              </a:r>
              <a:endParaRPr lang="ko-KR" altLang="en-US" sz="1000" dirty="0">
                <a:latin typeface="나눔스퀘어_ac" panose="020B0600000101010101" pitchFamily="50" charset="-127"/>
                <a:ea typeface="나눔스퀘어_ac" panose="020B0600000101010101" pitchFamily="50" charset="-127"/>
              </a:endParaRPr>
            </a:p>
          </p:txBody>
        </p:sp>
        <p:sp>
          <p:nvSpPr>
            <p:cNvPr id="11" name="직사각형 10">
              <a:extLst>
                <a:ext uri="{FF2B5EF4-FFF2-40B4-BE49-F238E27FC236}">
                  <a16:creationId xmlns:a16="http://schemas.microsoft.com/office/drawing/2014/main" id="{9D97ABB6-4636-4C40-8659-17D4BE258D19}"/>
                </a:ext>
              </a:extLst>
            </p:cNvPr>
            <p:cNvSpPr/>
            <p:nvPr/>
          </p:nvSpPr>
          <p:spPr>
            <a:xfrm>
              <a:off x="613407" y="4725261"/>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FEP</a:t>
              </a:r>
              <a:endParaRPr lang="ko-KR" altLang="en-US" sz="1000" dirty="0">
                <a:latin typeface="나눔스퀘어_ac" panose="020B0600000101010101" pitchFamily="50" charset="-127"/>
                <a:ea typeface="나눔스퀘어_ac" panose="020B0600000101010101" pitchFamily="50" charset="-127"/>
              </a:endParaRPr>
            </a:p>
          </p:txBody>
        </p:sp>
        <p:sp>
          <p:nvSpPr>
            <p:cNvPr id="23" name="직사각형 22">
              <a:extLst>
                <a:ext uri="{FF2B5EF4-FFF2-40B4-BE49-F238E27FC236}">
                  <a16:creationId xmlns:a16="http://schemas.microsoft.com/office/drawing/2014/main" id="{AF79B529-36A3-DE1E-B4B2-9FC222FECDBE}"/>
                </a:ext>
              </a:extLst>
            </p:cNvPr>
            <p:cNvSpPr/>
            <p:nvPr/>
          </p:nvSpPr>
          <p:spPr>
            <a:xfrm>
              <a:off x="1947944" y="4895470"/>
              <a:ext cx="3031384" cy="14057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운영지원</a:t>
              </a:r>
            </a:p>
          </p:txBody>
        </p:sp>
        <p:grpSp>
          <p:nvGrpSpPr>
            <p:cNvPr id="26" name="그룹 25">
              <a:extLst>
                <a:ext uri="{FF2B5EF4-FFF2-40B4-BE49-F238E27FC236}">
                  <a16:creationId xmlns:a16="http://schemas.microsoft.com/office/drawing/2014/main" id="{5F926222-6DBF-656B-BFA9-DDDF1BCFB2F0}"/>
                </a:ext>
              </a:extLst>
            </p:cNvPr>
            <p:cNvGrpSpPr/>
            <p:nvPr/>
          </p:nvGrpSpPr>
          <p:grpSpPr>
            <a:xfrm>
              <a:off x="1998397" y="3739511"/>
              <a:ext cx="2924570" cy="492528"/>
              <a:chOff x="1922329" y="2020686"/>
              <a:chExt cx="2709058" cy="492528"/>
            </a:xfrm>
          </p:grpSpPr>
          <p:sp>
            <p:nvSpPr>
              <p:cNvPr id="27" name="직사각형 26">
                <a:extLst>
                  <a:ext uri="{FF2B5EF4-FFF2-40B4-BE49-F238E27FC236}">
                    <a16:creationId xmlns:a16="http://schemas.microsoft.com/office/drawing/2014/main" id="{F5CDCEF6-B9A8-B46B-1B75-94BF7860FEBD}"/>
                  </a:ext>
                </a:extLst>
              </p:cNvPr>
              <p:cNvSpPr/>
              <p:nvPr/>
            </p:nvSpPr>
            <p:spPr>
              <a:xfrm>
                <a:off x="1922329"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고객종합계좌</a:t>
                </a:r>
              </a:p>
            </p:txBody>
          </p:sp>
          <p:sp>
            <p:nvSpPr>
              <p:cNvPr id="28" name="직사각형 27">
                <a:extLst>
                  <a:ext uri="{FF2B5EF4-FFF2-40B4-BE49-F238E27FC236}">
                    <a16:creationId xmlns:a16="http://schemas.microsoft.com/office/drawing/2014/main" id="{780DF2C4-FD8F-0678-0BD8-16C21AC084BF}"/>
                  </a:ext>
                </a:extLst>
              </p:cNvPr>
              <p:cNvSpPr/>
              <p:nvPr/>
            </p:nvSpPr>
            <p:spPr>
              <a:xfrm>
                <a:off x="2847813"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유가증권</a:t>
                </a:r>
              </a:p>
            </p:txBody>
          </p:sp>
          <p:sp>
            <p:nvSpPr>
              <p:cNvPr id="29" name="직사각형 28">
                <a:extLst>
                  <a:ext uri="{FF2B5EF4-FFF2-40B4-BE49-F238E27FC236}">
                    <a16:creationId xmlns:a16="http://schemas.microsoft.com/office/drawing/2014/main" id="{2C91DB00-8D58-1113-8B99-710FA0B9933D}"/>
                  </a:ext>
                </a:extLst>
              </p:cNvPr>
              <p:cNvSpPr/>
              <p:nvPr/>
            </p:nvSpPr>
            <p:spPr>
              <a:xfrm>
                <a:off x="3773297"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출납</a:t>
                </a:r>
              </a:p>
            </p:txBody>
          </p:sp>
        </p:grpSp>
        <p:grpSp>
          <p:nvGrpSpPr>
            <p:cNvPr id="30" name="그룹 29">
              <a:extLst>
                <a:ext uri="{FF2B5EF4-FFF2-40B4-BE49-F238E27FC236}">
                  <a16:creationId xmlns:a16="http://schemas.microsoft.com/office/drawing/2014/main" id="{7A53EF61-B9C2-3D79-A9B0-D4C3FA54D10D}"/>
                </a:ext>
              </a:extLst>
            </p:cNvPr>
            <p:cNvGrpSpPr/>
            <p:nvPr/>
          </p:nvGrpSpPr>
          <p:grpSpPr>
            <a:xfrm>
              <a:off x="1992815" y="5112295"/>
              <a:ext cx="2924570" cy="492528"/>
              <a:chOff x="1922329" y="2020686"/>
              <a:chExt cx="2709058" cy="492528"/>
            </a:xfrm>
          </p:grpSpPr>
          <p:sp>
            <p:nvSpPr>
              <p:cNvPr id="31" name="직사각형 30">
                <a:extLst>
                  <a:ext uri="{FF2B5EF4-FFF2-40B4-BE49-F238E27FC236}">
                    <a16:creationId xmlns:a16="http://schemas.microsoft.com/office/drawing/2014/main" id="{66EE4CD0-A47E-5EC9-0164-0F972316C5BA}"/>
                  </a:ext>
                </a:extLst>
              </p:cNvPr>
              <p:cNvSpPr/>
              <p:nvPr/>
            </p:nvSpPr>
            <p:spPr>
              <a:xfrm>
                <a:off x="1922329"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원장관리</a:t>
                </a:r>
              </a:p>
            </p:txBody>
          </p:sp>
          <p:sp>
            <p:nvSpPr>
              <p:cNvPr id="32" name="직사각형 31">
                <a:extLst>
                  <a:ext uri="{FF2B5EF4-FFF2-40B4-BE49-F238E27FC236}">
                    <a16:creationId xmlns:a16="http://schemas.microsoft.com/office/drawing/2014/main" id="{8B66AD74-3ED3-74D1-FBC2-C8B4EE25C778}"/>
                  </a:ext>
                </a:extLst>
              </p:cNvPr>
              <p:cNvSpPr/>
              <p:nvPr/>
            </p:nvSpPr>
            <p:spPr>
              <a:xfrm>
                <a:off x="2847813"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회계</a:t>
                </a:r>
              </a:p>
            </p:txBody>
          </p:sp>
          <p:sp>
            <p:nvSpPr>
              <p:cNvPr id="33" name="직사각형 32">
                <a:extLst>
                  <a:ext uri="{FF2B5EF4-FFF2-40B4-BE49-F238E27FC236}">
                    <a16:creationId xmlns:a16="http://schemas.microsoft.com/office/drawing/2014/main" id="{529CF73B-98E5-D487-EF15-988ACC064FE9}"/>
                  </a:ext>
                </a:extLst>
              </p:cNvPr>
              <p:cNvSpPr/>
              <p:nvPr/>
            </p:nvSpPr>
            <p:spPr>
              <a:xfrm>
                <a:off x="3773297"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지급결제</a:t>
                </a:r>
              </a:p>
            </p:txBody>
          </p:sp>
        </p:grpSp>
        <p:sp>
          <p:nvSpPr>
            <p:cNvPr id="34" name="직사각형 33">
              <a:extLst>
                <a:ext uri="{FF2B5EF4-FFF2-40B4-BE49-F238E27FC236}">
                  <a16:creationId xmlns:a16="http://schemas.microsoft.com/office/drawing/2014/main" id="{A7BA3941-3400-9905-8651-290E05FF707C}"/>
                </a:ext>
              </a:extLst>
            </p:cNvPr>
            <p:cNvSpPr/>
            <p:nvPr/>
          </p:nvSpPr>
          <p:spPr>
            <a:xfrm>
              <a:off x="1983841" y="5683751"/>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대사</a:t>
              </a:r>
            </a:p>
          </p:txBody>
        </p:sp>
        <p:sp>
          <p:nvSpPr>
            <p:cNvPr id="37" name="직사각형 36">
              <a:extLst>
                <a:ext uri="{FF2B5EF4-FFF2-40B4-BE49-F238E27FC236}">
                  <a16:creationId xmlns:a16="http://schemas.microsoft.com/office/drawing/2014/main" id="{D2D4483C-172B-9CC0-38BF-4E63A309740E}"/>
                </a:ext>
              </a:extLst>
            </p:cNvPr>
            <p:cNvSpPr/>
            <p:nvPr/>
          </p:nvSpPr>
          <p:spPr>
            <a:xfrm>
              <a:off x="1983841" y="1881511"/>
              <a:ext cx="3031384" cy="14057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서비스플랫폼</a:t>
              </a:r>
            </a:p>
          </p:txBody>
        </p:sp>
        <p:sp>
          <p:nvSpPr>
            <p:cNvPr id="39" name="직사각형 38">
              <a:extLst>
                <a:ext uri="{FF2B5EF4-FFF2-40B4-BE49-F238E27FC236}">
                  <a16:creationId xmlns:a16="http://schemas.microsoft.com/office/drawing/2014/main" id="{95C44468-FF63-34B5-F9B5-DE3158A83875}"/>
                </a:ext>
              </a:extLst>
            </p:cNvPr>
            <p:cNvSpPr/>
            <p:nvPr/>
          </p:nvSpPr>
          <p:spPr>
            <a:xfrm>
              <a:off x="2028712"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회원</a:t>
              </a:r>
            </a:p>
          </p:txBody>
        </p:sp>
        <p:sp>
          <p:nvSpPr>
            <p:cNvPr id="40" name="직사각형 39">
              <a:extLst>
                <a:ext uri="{FF2B5EF4-FFF2-40B4-BE49-F238E27FC236}">
                  <a16:creationId xmlns:a16="http://schemas.microsoft.com/office/drawing/2014/main" id="{CB743EEB-528D-6F9C-D0F3-253D6747FCAB}"/>
                </a:ext>
              </a:extLst>
            </p:cNvPr>
            <p:cNvSpPr/>
            <p:nvPr/>
          </p:nvSpPr>
          <p:spPr>
            <a:xfrm>
              <a:off x="3027821"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ST</a:t>
              </a: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상품</a:t>
              </a:r>
            </a:p>
          </p:txBody>
        </p:sp>
        <p:sp>
          <p:nvSpPr>
            <p:cNvPr id="41" name="직사각형 40">
              <a:extLst>
                <a:ext uri="{FF2B5EF4-FFF2-40B4-BE49-F238E27FC236}">
                  <a16:creationId xmlns:a16="http://schemas.microsoft.com/office/drawing/2014/main" id="{DAB24A61-6A25-B74F-33F3-68DF6CBFBACB}"/>
                </a:ext>
              </a:extLst>
            </p:cNvPr>
            <p:cNvSpPr/>
            <p:nvPr/>
          </p:nvSpPr>
          <p:spPr>
            <a:xfrm>
              <a:off x="4026930"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컨텐츠</a:t>
              </a:r>
            </a:p>
          </p:txBody>
        </p:sp>
        <p:sp>
          <p:nvSpPr>
            <p:cNvPr id="42" name="직사각형 41">
              <a:extLst>
                <a:ext uri="{FF2B5EF4-FFF2-40B4-BE49-F238E27FC236}">
                  <a16:creationId xmlns:a16="http://schemas.microsoft.com/office/drawing/2014/main" id="{C478D413-6461-3D07-565D-83526DDEA908}"/>
                </a:ext>
              </a:extLst>
            </p:cNvPr>
            <p:cNvSpPr/>
            <p:nvPr/>
          </p:nvSpPr>
          <p:spPr>
            <a:xfrm>
              <a:off x="5192055" y="1881511"/>
              <a:ext cx="3031384" cy="14057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발행플랫폼</a:t>
              </a:r>
            </a:p>
          </p:txBody>
        </p:sp>
        <p:sp>
          <p:nvSpPr>
            <p:cNvPr id="44" name="직사각형 43">
              <a:extLst>
                <a:ext uri="{FF2B5EF4-FFF2-40B4-BE49-F238E27FC236}">
                  <a16:creationId xmlns:a16="http://schemas.microsoft.com/office/drawing/2014/main" id="{994F07A2-80BB-0B6E-5151-46CACB1B4025}"/>
                </a:ext>
              </a:extLst>
            </p:cNvPr>
            <p:cNvSpPr/>
            <p:nvPr/>
          </p:nvSpPr>
          <p:spPr>
            <a:xfrm>
              <a:off x="5236927"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청약</a:t>
              </a:r>
            </a:p>
          </p:txBody>
        </p:sp>
        <p:sp>
          <p:nvSpPr>
            <p:cNvPr id="45" name="직사각형 44">
              <a:extLst>
                <a:ext uri="{FF2B5EF4-FFF2-40B4-BE49-F238E27FC236}">
                  <a16:creationId xmlns:a16="http://schemas.microsoft.com/office/drawing/2014/main" id="{DD87D9C4-3751-235E-952F-8AEFAF27590A}"/>
                </a:ext>
              </a:extLst>
            </p:cNvPr>
            <p:cNvSpPr/>
            <p:nvPr/>
          </p:nvSpPr>
          <p:spPr>
            <a:xfrm>
              <a:off x="6236035"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발행</a:t>
              </a:r>
            </a:p>
          </p:txBody>
        </p:sp>
        <p:sp>
          <p:nvSpPr>
            <p:cNvPr id="46" name="직사각형 45">
              <a:extLst>
                <a:ext uri="{FF2B5EF4-FFF2-40B4-BE49-F238E27FC236}">
                  <a16:creationId xmlns:a16="http://schemas.microsoft.com/office/drawing/2014/main" id="{38040878-6E94-CDE6-F284-75B4FD7F1023}"/>
                </a:ext>
              </a:extLst>
            </p:cNvPr>
            <p:cNvSpPr/>
            <p:nvPr/>
          </p:nvSpPr>
          <p:spPr>
            <a:xfrm>
              <a:off x="7235144"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배분</a:t>
              </a:r>
            </a:p>
          </p:txBody>
        </p:sp>
        <p:sp>
          <p:nvSpPr>
            <p:cNvPr id="47" name="직사각형 46">
              <a:extLst>
                <a:ext uri="{FF2B5EF4-FFF2-40B4-BE49-F238E27FC236}">
                  <a16:creationId xmlns:a16="http://schemas.microsoft.com/office/drawing/2014/main" id="{A6990ACB-2F70-B2B4-6CB2-49519BF15C44}"/>
                </a:ext>
              </a:extLst>
            </p:cNvPr>
            <p:cNvSpPr/>
            <p:nvPr/>
          </p:nvSpPr>
          <p:spPr>
            <a:xfrm>
              <a:off x="5118800" y="3363463"/>
              <a:ext cx="3167950" cy="3120639"/>
            </a:xfrm>
            <a:prstGeom prst="rect">
              <a:avLst/>
            </a:prstGeom>
            <a:solidFill>
              <a:srgbClr val="7030A0">
                <a:alpha val="14902"/>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algn="ctr" defTabSz="914400" hangingPunct="1">
                <a:lnSpc>
                  <a:spcPct val="90000"/>
                </a:lnSpc>
                <a:spcBef>
                  <a:spcPts val="900"/>
                </a:spcBef>
                <a:buClr>
                  <a:srgbClr val="F8F8F8"/>
                </a:buClr>
                <a:buSzPct val="100000"/>
              </a:pPr>
              <a:endParaRPr lang="ko-KR" altLang="en-US" sz="1100" kern="1200" dirty="0">
                <a:solidFill>
                  <a:schemeClr val="tx1"/>
                </a:solidFill>
                <a:latin typeface="맑은 고딕" panose="020B0503020000020004" pitchFamily="50" charset="-127"/>
                <a:ea typeface="나눔스퀘어_ac" panose="020B0600000101010101"/>
                <a:cs typeface="Arial" pitchFamily="34" charset="0"/>
              </a:endParaRPr>
            </a:p>
          </p:txBody>
        </p:sp>
        <p:sp>
          <p:nvSpPr>
            <p:cNvPr id="48" name="직사각형 47">
              <a:extLst>
                <a:ext uri="{FF2B5EF4-FFF2-40B4-BE49-F238E27FC236}">
                  <a16:creationId xmlns:a16="http://schemas.microsoft.com/office/drawing/2014/main" id="{A08B98F2-9960-411D-ED0D-37EA13EA1179}"/>
                </a:ext>
              </a:extLst>
            </p:cNvPr>
            <p:cNvSpPr/>
            <p:nvPr/>
          </p:nvSpPr>
          <p:spPr>
            <a:xfrm>
              <a:off x="5186784" y="3410653"/>
              <a:ext cx="3031384" cy="14057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매매플랫폼</a:t>
              </a:r>
            </a:p>
          </p:txBody>
        </p:sp>
        <p:grpSp>
          <p:nvGrpSpPr>
            <p:cNvPr id="49" name="그룹 48">
              <a:extLst>
                <a:ext uri="{FF2B5EF4-FFF2-40B4-BE49-F238E27FC236}">
                  <a16:creationId xmlns:a16="http://schemas.microsoft.com/office/drawing/2014/main" id="{BF6DE77C-3310-0AAF-81AD-610B246D1492}"/>
                </a:ext>
              </a:extLst>
            </p:cNvPr>
            <p:cNvGrpSpPr/>
            <p:nvPr/>
          </p:nvGrpSpPr>
          <p:grpSpPr>
            <a:xfrm>
              <a:off x="5231655" y="3627478"/>
              <a:ext cx="2924570" cy="492528"/>
              <a:chOff x="1922329" y="2020686"/>
              <a:chExt cx="2709058" cy="492528"/>
            </a:xfrm>
          </p:grpSpPr>
          <p:sp>
            <p:nvSpPr>
              <p:cNvPr id="50" name="직사각형 49">
                <a:extLst>
                  <a:ext uri="{FF2B5EF4-FFF2-40B4-BE49-F238E27FC236}">
                    <a16:creationId xmlns:a16="http://schemas.microsoft.com/office/drawing/2014/main" id="{49612D91-B538-0AF7-9127-FFFE14A0ECAC}"/>
                  </a:ext>
                </a:extLst>
              </p:cNvPr>
              <p:cNvSpPr/>
              <p:nvPr/>
            </p:nvSpPr>
            <p:spPr>
              <a:xfrm>
                <a:off x="1922329"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주문</a:t>
                </a:r>
              </a:p>
            </p:txBody>
          </p:sp>
          <p:sp>
            <p:nvSpPr>
              <p:cNvPr id="51" name="직사각형 50">
                <a:extLst>
                  <a:ext uri="{FF2B5EF4-FFF2-40B4-BE49-F238E27FC236}">
                    <a16:creationId xmlns:a16="http://schemas.microsoft.com/office/drawing/2014/main" id="{BF172A8B-AFBB-0BDA-9BC3-7DE9489BB5C4}"/>
                  </a:ext>
                </a:extLst>
              </p:cNvPr>
              <p:cNvSpPr/>
              <p:nvPr/>
            </p:nvSpPr>
            <p:spPr>
              <a:xfrm>
                <a:off x="2847813"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체결</a:t>
                </a:r>
              </a:p>
            </p:txBody>
          </p:sp>
          <p:sp>
            <p:nvSpPr>
              <p:cNvPr id="52" name="직사각형 51">
                <a:extLst>
                  <a:ext uri="{FF2B5EF4-FFF2-40B4-BE49-F238E27FC236}">
                    <a16:creationId xmlns:a16="http://schemas.microsoft.com/office/drawing/2014/main" id="{BE3F3EDE-B261-81D0-7063-F6A29235F49B}"/>
                  </a:ext>
                </a:extLst>
              </p:cNvPr>
              <p:cNvSpPr/>
              <p:nvPr/>
            </p:nvSpPr>
            <p:spPr>
              <a:xfrm>
                <a:off x="3773297"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매칭</a:t>
                </a:r>
              </a:p>
            </p:txBody>
          </p:sp>
        </p:grpSp>
        <p:sp>
          <p:nvSpPr>
            <p:cNvPr id="53" name="직사각형 52">
              <a:extLst>
                <a:ext uri="{FF2B5EF4-FFF2-40B4-BE49-F238E27FC236}">
                  <a16:creationId xmlns:a16="http://schemas.microsoft.com/office/drawing/2014/main" id="{7F78E9C6-17A7-D16B-95F9-E92D8820B953}"/>
                </a:ext>
              </a:extLst>
            </p:cNvPr>
            <p:cNvSpPr/>
            <p:nvPr/>
          </p:nvSpPr>
          <p:spPr>
            <a:xfrm>
              <a:off x="5186784" y="4895470"/>
              <a:ext cx="3031384" cy="14057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블록체인플랫폼</a:t>
              </a:r>
            </a:p>
          </p:txBody>
        </p:sp>
        <p:grpSp>
          <p:nvGrpSpPr>
            <p:cNvPr id="54" name="그룹 53">
              <a:extLst>
                <a:ext uri="{FF2B5EF4-FFF2-40B4-BE49-F238E27FC236}">
                  <a16:creationId xmlns:a16="http://schemas.microsoft.com/office/drawing/2014/main" id="{DCC5B386-1CA4-EA94-D393-7ABB00B6A5D0}"/>
                </a:ext>
              </a:extLst>
            </p:cNvPr>
            <p:cNvGrpSpPr/>
            <p:nvPr/>
          </p:nvGrpSpPr>
          <p:grpSpPr>
            <a:xfrm>
              <a:off x="5231655" y="5112295"/>
              <a:ext cx="2924570" cy="492528"/>
              <a:chOff x="1922329" y="2020686"/>
              <a:chExt cx="2709058" cy="492528"/>
            </a:xfrm>
          </p:grpSpPr>
          <p:sp>
            <p:nvSpPr>
              <p:cNvPr id="55" name="직사각형 54">
                <a:extLst>
                  <a:ext uri="{FF2B5EF4-FFF2-40B4-BE49-F238E27FC236}">
                    <a16:creationId xmlns:a16="http://schemas.microsoft.com/office/drawing/2014/main" id="{5F8BB28A-B1AE-ABE3-DC62-D03DA64D6904}"/>
                  </a:ext>
                </a:extLst>
              </p:cNvPr>
              <p:cNvSpPr/>
              <p:nvPr/>
            </p:nvSpPr>
            <p:spPr>
              <a:xfrm>
                <a:off x="1922329"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블록생성</a:t>
                </a:r>
              </a:p>
            </p:txBody>
          </p:sp>
          <p:sp>
            <p:nvSpPr>
              <p:cNvPr id="56" name="직사각형 55">
                <a:extLst>
                  <a:ext uri="{FF2B5EF4-FFF2-40B4-BE49-F238E27FC236}">
                    <a16:creationId xmlns:a16="http://schemas.microsoft.com/office/drawing/2014/main" id="{64654D43-0C53-846C-C490-F748D94E34B2}"/>
                  </a:ext>
                </a:extLst>
              </p:cNvPr>
              <p:cNvSpPr/>
              <p:nvPr/>
            </p:nvSpPr>
            <p:spPr>
              <a:xfrm>
                <a:off x="2847813"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합의알고리즘</a:t>
                </a:r>
              </a:p>
            </p:txBody>
          </p:sp>
          <p:sp>
            <p:nvSpPr>
              <p:cNvPr id="57" name="직사각형 56">
                <a:extLst>
                  <a:ext uri="{FF2B5EF4-FFF2-40B4-BE49-F238E27FC236}">
                    <a16:creationId xmlns:a16="http://schemas.microsoft.com/office/drawing/2014/main" id="{40CC3BE8-B13F-8C8C-9111-544FB620F814}"/>
                  </a:ext>
                </a:extLst>
              </p:cNvPr>
              <p:cNvSpPr/>
              <p:nvPr/>
            </p:nvSpPr>
            <p:spPr>
              <a:xfrm>
                <a:off x="3773297"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Smart Contract</a:t>
                </a:r>
                <a:endParaRPr lang="ko-KR" altLang="en-US" sz="1000" kern="1200" dirty="0">
                  <a:solidFill>
                    <a:schemeClr val="bg1"/>
                  </a:solidFill>
                  <a:latin typeface="맑은 고딕" panose="020B0503020000020004" pitchFamily="50" charset="-127"/>
                  <a:ea typeface="나눔스퀘어_ac" panose="020B0600000101010101"/>
                  <a:cs typeface="Arial" pitchFamily="34" charset="0"/>
                </a:endParaRPr>
              </a:p>
            </p:txBody>
          </p:sp>
        </p:grpSp>
        <p:sp>
          <p:nvSpPr>
            <p:cNvPr id="58" name="직사각형 57">
              <a:extLst>
                <a:ext uri="{FF2B5EF4-FFF2-40B4-BE49-F238E27FC236}">
                  <a16:creationId xmlns:a16="http://schemas.microsoft.com/office/drawing/2014/main" id="{6D452CDB-602B-D0EC-8C61-AAEF63D0616A}"/>
                </a:ext>
              </a:extLst>
            </p:cNvPr>
            <p:cNvSpPr/>
            <p:nvPr/>
          </p:nvSpPr>
          <p:spPr>
            <a:xfrm>
              <a:off x="2028712" y="2692799"/>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제휴관리</a:t>
              </a:r>
            </a:p>
          </p:txBody>
        </p:sp>
        <p:sp>
          <p:nvSpPr>
            <p:cNvPr id="59" name="직사각형 58">
              <a:extLst>
                <a:ext uri="{FF2B5EF4-FFF2-40B4-BE49-F238E27FC236}">
                  <a16:creationId xmlns:a16="http://schemas.microsoft.com/office/drawing/2014/main" id="{72623166-215E-C847-750F-A1A5BA73D5DD}"/>
                </a:ext>
              </a:extLst>
            </p:cNvPr>
            <p:cNvSpPr/>
            <p:nvPr/>
          </p:nvSpPr>
          <p:spPr>
            <a:xfrm>
              <a:off x="5236927" y="2692799"/>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거래내역</a:t>
              </a:r>
            </a:p>
          </p:txBody>
        </p:sp>
        <p:sp>
          <p:nvSpPr>
            <p:cNvPr id="60" name="직사각형 59">
              <a:extLst>
                <a:ext uri="{FF2B5EF4-FFF2-40B4-BE49-F238E27FC236}">
                  <a16:creationId xmlns:a16="http://schemas.microsoft.com/office/drawing/2014/main" id="{07281DAE-0A33-4D7F-0143-DF2BF6FCD0F8}"/>
                </a:ext>
              </a:extLst>
            </p:cNvPr>
            <p:cNvSpPr/>
            <p:nvPr/>
          </p:nvSpPr>
          <p:spPr>
            <a:xfrm>
              <a:off x="5231655" y="4220062"/>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정보분배</a:t>
              </a:r>
            </a:p>
          </p:txBody>
        </p:sp>
        <p:sp>
          <p:nvSpPr>
            <p:cNvPr id="61" name="직사각형 60">
              <a:extLst>
                <a:ext uri="{FF2B5EF4-FFF2-40B4-BE49-F238E27FC236}">
                  <a16:creationId xmlns:a16="http://schemas.microsoft.com/office/drawing/2014/main" id="{9F397EBC-E339-E583-B7F1-586D370E926A}"/>
                </a:ext>
              </a:extLst>
            </p:cNvPr>
            <p:cNvSpPr/>
            <p:nvPr/>
          </p:nvSpPr>
          <p:spPr>
            <a:xfrm>
              <a:off x="6230764" y="4220062"/>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err="1">
                  <a:solidFill>
                    <a:schemeClr val="bg1"/>
                  </a:solidFill>
                  <a:latin typeface="맑은 고딕" panose="020B0503020000020004" pitchFamily="50" charset="-127"/>
                  <a:ea typeface="나눔스퀘어_ac" panose="020B0600000101010101"/>
                  <a:cs typeface="Arial" pitchFamily="34" charset="0"/>
                </a:rPr>
                <a:t>장운영</a:t>
              </a:r>
              <a:endParaRPr lang="ko-KR" altLang="en-US" sz="1000" kern="1200" dirty="0">
                <a:solidFill>
                  <a:schemeClr val="bg1"/>
                </a:solidFill>
                <a:latin typeface="맑은 고딕" panose="020B0503020000020004" pitchFamily="50" charset="-127"/>
                <a:ea typeface="나눔스퀘어_ac" panose="020B0600000101010101"/>
                <a:cs typeface="Arial" pitchFamily="34" charset="0"/>
              </a:endParaRPr>
            </a:p>
          </p:txBody>
        </p:sp>
        <p:sp>
          <p:nvSpPr>
            <p:cNvPr id="62" name="직사각형 61">
              <a:extLst>
                <a:ext uri="{FF2B5EF4-FFF2-40B4-BE49-F238E27FC236}">
                  <a16:creationId xmlns:a16="http://schemas.microsoft.com/office/drawing/2014/main" id="{4F162786-3BD3-4612-46F8-9CE6B1D49EE9}"/>
                </a:ext>
              </a:extLst>
            </p:cNvPr>
            <p:cNvSpPr/>
            <p:nvPr/>
          </p:nvSpPr>
          <p:spPr>
            <a:xfrm>
              <a:off x="3027821" y="2692799"/>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투자정보</a:t>
              </a:r>
            </a:p>
          </p:txBody>
        </p:sp>
        <p:sp>
          <p:nvSpPr>
            <p:cNvPr id="63" name="직사각형 62">
              <a:extLst>
                <a:ext uri="{FF2B5EF4-FFF2-40B4-BE49-F238E27FC236}">
                  <a16:creationId xmlns:a16="http://schemas.microsoft.com/office/drawing/2014/main" id="{F6269A9B-27EA-AD47-3534-062B4937E6DE}"/>
                </a:ext>
              </a:extLst>
            </p:cNvPr>
            <p:cNvSpPr/>
            <p:nvPr/>
          </p:nvSpPr>
          <p:spPr>
            <a:xfrm>
              <a:off x="6236035" y="2692799"/>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원장관리</a:t>
              </a:r>
            </a:p>
          </p:txBody>
        </p:sp>
        <p:grpSp>
          <p:nvGrpSpPr>
            <p:cNvPr id="66" name="그룹 65">
              <a:extLst>
                <a:ext uri="{FF2B5EF4-FFF2-40B4-BE49-F238E27FC236}">
                  <a16:creationId xmlns:a16="http://schemas.microsoft.com/office/drawing/2014/main" id="{C575E435-0689-ABFD-8CD5-1FCF6423BBAB}"/>
                </a:ext>
              </a:extLst>
            </p:cNvPr>
            <p:cNvGrpSpPr/>
            <p:nvPr/>
          </p:nvGrpSpPr>
          <p:grpSpPr>
            <a:xfrm>
              <a:off x="5240190" y="5683751"/>
              <a:ext cx="1925462" cy="492528"/>
              <a:chOff x="1922329" y="2020686"/>
              <a:chExt cx="1783574" cy="492528"/>
            </a:xfrm>
          </p:grpSpPr>
          <p:sp>
            <p:nvSpPr>
              <p:cNvPr id="67" name="직사각형 66">
                <a:extLst>
                  <a:ext uri="{FF2B5EF4-FFF2-40B4-BE49-F238E27FC236}">
                    <a16:creationId xmlns:a16="http://schemas.microsoft.com/office/drawing/2014/main" id="{9F45E2E8-776A-FDC4-91ED-5050852C4EAF}"/>
                  </a:ext>
                </a:extLst>
              </p:cNvPr>
              <p:cNvSpPr/>
              <p:nvPr/>
            </p:nvSpPr>
            <p:spPr>
              <a:xfrm>
                <a:off x="1922329"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a:solidFill>
                      <a:schemeClr val="bg1"/>
                    </a:solidFill>
                    <a:latin typeface="맑은 고딕" panose="020B0503020000020004" pitchFamily="50" charset="-127"/>
                    <a:ea typeface="나눔스퀘어_ac" panose="020B0600000101010101"/>
                    <a:cs typeface="Arial" pitchFamily="34" charset="0"/>
                  </a:rPr>
                  <a:t>모니터링</a:t>
                </a: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a:t>
                </a: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로깅</a:t>
                </a:r>
              </a:p>
            </p:txBody>
          </p:sp>
          <p:sp>
            <p:nvSpPr>
              <p:cNvPr id="68" name="직사각형 67">
                <a:extLst>
                  <a:ext uri="{FF2B5EF4-FFF2-40B4-BE49-F238E27FC236}">
                    <a16:creationId xmlns:a16="http://schemas.microsoft.com/office/drawing/2014/main" id="{2537970C-5C38-2488-40AC-E70EF7FFF7D4}"/>
                  </a:ext>
                </a:extLst>
              </p:cNvPr>
              <p:cNvSpPr/>
              <p:nvPr/>
            </p:nvSpPr>
            <p:spPr>
              <a:xfrm>
                <a:off x="2847813"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Wallet</a:t>
                </a:r>
                <a:endParaRPr lang="ko-KR" altLang="en-US" sz="1000" kern="1200" dirty="0">
                  <a:solidFill>
                    <a:schemeClr val="bg1"/>
                  </a:solidFill>
                  <a:latin typeface="맑은 고딕" panose="020B0503020000020004" pitchFamily="50" charset="-127"/>
                  <a:ea typeface="나눔스퀘어_ac" panose="020B0600000101010101"/>
                  <a:cs typeface="Arial" pitchFamily="34" charset="0"/>
                </a:endParaRPr>
              </a:p>
            </p:txBody>
          </p:sp>
        </p:grpSp>
        <p:sp>
          <p:nvSpPr>
            <p:cNvPr id="70" name="직사각형 69">
              <a:extLst>
                <a:ext uri="{FF2B5EF4-FFF2-40B4-BE49-F238E27FC236}">
                  <a16:creationId xmlns:a16="http://schemas.microsoft.com/office/drawing/2014/main" id="{0E57BC73-1DB3-447E-2154-684B45DE6B45}"/>
                </a:ext>
              </a:extLst>
            </p:cNvPr>
            <p:cNvSpPr/>
            <p:nvPr/>
          </p:nvSpPr>
          <p:spPr>
            <a:xfrm>
              <a:off x="4026930" y="2692799"/>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a:solidFill>
                    <a:schemeClr val="bg1"/>
                  </a:solidFill>
                  <a:latin typeface="맑은 고딕" panose="020B0503020000020004" pitchFamily="50" charset="-127"/>
                  <a:ea typeface="나눔스퀘어_ac" panose="020B0600000101010101"/>
                  <a:cs typeface="Arial" pitchFamily="34" charset="0"/>
                </a:rPr>
                <a:t>시세</a:t>
              </a: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a:t>
              </a: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평가정보</a:t>
              </a:r>
            </a:p>
          </p:txBody>
        </p:sp>
        <p:sp>
          <p:nvSpPr>
            <p:cNvPr id="71" name="직사각형 70">
              <a:extLst>
                <a:ext uri="{FF2B5EF4-FFF2-40B4-BE49-F238E27FC236}">
                  <a16:creationId xmlns:a16="http://schemas.microsoft.com/office/drawing/2014/main" id="{49F14A7F-B2C3-C524-3EC0-59CA125147F4}"/>
                </a:ext>
              </a:extLst>
            </p:cNvPr>
            <p:cNvSpPr/>
            <p:nvPr/>
          </p:nvSpPr>
          <p:spPr>
            <a:xfrm>
              <a:off x="613407" y="5341614"/>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API</a:t>
              </a:r>
              <a:endParaRPr lang="ko-KR" altLang="en-US" sz="1000" dirty="0">
                <a:latin typeface="나눔스퀘어_ac" panose="020B0600000101010101" pitchFamily="50" charset="-127"/>
                <a:ea typeface="나눔스퀘어_ac" panose="020B0600000101010101" pitchFamily="50" charset="-127"/>
              </a:endParaRPr>
            </a:p>
          </p:txBody>
        </p:sp>
        <p:sp>
          <p:nvSpPr>
            <p:cNvPr id="88" name="직사각형 87">
              <a:extLst>
                <a:ext uri="{FF2B5EF4-FFF2-40B4-BE49-F238E27FC236}">
                  <a16:creationId xmlns:a16="http://schemas.microsoft.com/office/drawing/2014/main" id="{72896A80-E9EE-2EE3-2B8A-6556FCFD4B50}"/>
                </a:ext>
              </a:extLst>
            </p:cNvPr>
            <p:cNvSpPr/>
            <p:nvPr/>
          </p:nvSpPr>
          <p:spPr>
            <a:xfrm>
              <a:off x="1992815" y="4319469"/>
              <a:ext cx="926353" cy="492528"/>
            </a:xfrm>
            <a:prstGeom prst="rect">
              <a:avLst/>
            </a:prstGeom>
            <a:solidFill>
              <a:schemeClr val="bg1"/>
            </a:solidFill>
            <a:ln w="6350" cap="flat">
              <a:solidFill>
                <a:schemeClr val="tx1">
                  <a:lumMod val="65000"/>
                  <a:lumOff val="35000"/>
                </a:schemeClr>
              </a:solidFill>
              <a:prstDash val="dash"/>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a:solidFill>
                    <a:schemeClr val="bg1">
                      <a:lumMod val="65000"/>
                    </a:schemeClr>
                  </a:solidFill>
                  <a:latin typeface="나눔스퀘어_ac" panose="020B0600000101010101" pitchFamily="50" charset="-127"/>
                  <a:ea typeface="나눔스퀘어_ac" panose="020B0600000101010101" pitchFamily="50" charset="-127"/>
                </a:rPr>
                <a:t>매매</a:t>
              </a:r>
              <a:endParaRPr lang="ko-KR" altLang="en-US" sz="1000" dirty="0">
                <a:solidFill>
                  <a:schemeClr val="bg1">
                    <a:lumMod val="65000"/>
                  </a:schemeClr>
                </a:solidFill>
                <a:latin typeface="나눔스퀘어_ac" panose="020B0600000101010101" pitchFamily="50" charset="-127"/>
                <a:ea typeface="나눔스퀘어_ac" panose="020B0600000101010101" pitchFamily="50" charset="-127"/>
              </a:endParaRPr>
            </a:p>
          </p:txBody>
        </p:sp>
        <p:sp>
          <p:nvSpPr>
            <p:cNvPr id="4" name="직사각형 3">
              <a:extLst>
                <a:ext uri="{FF2B5EF4-FFF2-40B4-BE49-F238E27FC236}">
                  <a16:creationId xmlns:a16="http://schemas.microsoft.com/office/drawing/2014/main" id="{86BB837B-7463-0B56-1194-1DEB2BCB86F4}"/>
                </a:ext>
              </a:extLst>
            </p:cNvPr>
            <p:cNvSpPr/>
            <p:nvPr/>
          </p:nvSpPr>
          <p:spPr>
            <a:xfrm>
              <a:off x="3000459" y="5683751"/>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포지션</a:t>
              </a:r>
            </a:p>
          </p:txBody>
        </p:sp>
        <p:sp>
          <p:nvSpPr>
            <p:cNvPr id="36" name="직사각형 35">
              <a:extLst>
                <a:ext uri="{FF2B5EF4-FFF2-40B4-BE49-F238E27FC236}">
                  <a16:creationId xmlns:a16="http://schemas.microsoft.com/office/drawing/2014/main" id="{05A7CE1E-F096-3D42-47DA-BD7880ABEC18}"/>
                </a:ext>
              </a:extLst>
            </p:cNvPr>
            <p:cNvSpPr/>
            <p:nvPr/>
          </p:nvSpPr>
          <p:spPr>
            <a:xfrm>
              <a:off x="1902237" y="1422630"/>
              <a:ext cx="6384513" cy="1938649"/>
            </a:xfrm>
            <a:prstGeom prst="rect">
              <a:avLst/>
            </a:prstGeom>
            <a:solidFill>
              <a:srgbClr val="7030A0">
                <a:alpha val="14902"/>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300" b="1" kern="1200" dirty="0">
                  <a:solidFill>
                    <a:schemeClr val="tx1"/>
                  </a:solidFill>
                  <a:latin typeface="맑은 고딕" panose="020B0503020000020004" pitchFamily="50" charset="-127"/>
                  <a:ea typeface="나눔스퀘어_ac" panose="020B0600000101010101"/>
                  <a:cs typeface="Arial" pitchFamily="34" charset="0"/>
                </a:rPr>
                <a:t>STO</a:t>
              </a:r>
              <a:r>
                <a:rPr lang="ko-KR" altLang="en-US" sz="1300" b="1" kern="1200" dirty="0">
                  <a:solidFill>
                    <a:schemeClr val="tx1"/>
                  </a:solidFill>
                  <a:latin typeface="맑은 고딕" panose="020B0503020000020004" pitchFamily="50" charset="-127"/>
                  <a:ea typeface="나눔스퀘어_ac" panose="020B0600000101010101"/>
                  <a:cs typeface="Arial" pitchFamily="34" charset="0"/>
                </a:rPr>
                <a:t>플랫폼</a:t>
              </a:r>
            </a:p>
          </p:txBody>
        </p:sp>
      </p:grpSp>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1</a:t>
            </a:r>
            <a:r>
              <a:rPr lang="ko-KR" altLang="en-US" dirty="0"/>
              <a:t>단계 </a:t>
            </a:r>
            <a:r>
              <a:rPr lang="en-US" altLang="ko-KR" dirty="0"/>
              <a:t>To-Be</a:t>
            </a:r>
            <a:r>
              <a:rPr lang="ko-KR" altLang="en-US" dirty="0"/>
              <a:t> </a:t>
            </a:r>
            <a:r>
              <a:rPr lang="en-US" altLang="ko-KR" dirty="0"/>
              <a:t>STO</a:t>
            </a:r>
            <a:r>
              <a:rPr lang="ko-KR" altLang="en-US" dirty="0"/>
              <a:t> 시스템구성도</a:t>
            </a:r>
            <a:r>
              <a:rPr lang="en-US" altLang="ko-KR" baseline="30000" dirty="0"/>
              <a:t>1)</a:t>
            </a:r>
            <a:r>
              <a:rPr lang="en-US" altLang="ko-KR" dirty="0"/>
              <a:t>(</a:t>
            </a:r>
            <a:r>
              <a:rPr lang="ko-KR" altLang="en-US" dirty="0"/>
              <a:t>잠정적</a:t>
            </a:r>
            <a:r>
              <a:rPr lang="en-US" altLang="ko-KR" dirty="0"/>
              <a:t>)</a:t>
            </a:r>
            <a:endParaRPr lang="ko-KR" altLang="en-US" dirty="0"/>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1</a:t>
            </a:r>
            <a:r>
              <a:rPr lang="ko-KR" altLang="en-US" dirty="0"/>
              <a:t>단계는 </a:t>
            </a:r>
            <a:r>
              <a:rPr lang="en-US" altLang="ko-KR" dirty="0"/>
              <a:t>STO</a:t>
            </a:r>
            <a:r>
              <a:rPr lang="ko-KR" altLang="en-US" dirty="0"/>
              <a:t>플랫폼과 </a:t>
            </a:r>
            <a:r>
              <a:rPr lang="en-US" altLang="ko-KR" dirty="0"/>
              <a:t>KB Legacy</a:t>
            </a:r>
            <a:r>
              <a:rPr lang="ko-KR" altLang="en-US" dirty="0"/>
              <a:t>시스템과의 연계를 통하여 단기간에 빠른 시장대응이 가능하도록 함</a:t>
            </a:r>
          </a:p>
        </p:txBody>
      </p:sp>
      <p:sp>
        <p:nvSpPr>
          <p:cNvPr id="75" name="TextBox 74">
            <a:extLst>
              <a:ext uri="{FF2B5EF4-FFF2-40B4-BE49-F238E27FC236}">
                <a16:creationId xmlns:a16="http://schemas.microsoft.com/office/drawing/2014/main" id="{C0820FBD-373F-2349-D604-3F8889D19822}"/>
              </a:ext>
            </a:extLst>
          </p:cNvPr>
          <p:cNvSpPr txBox="1"/>
          <p:nvPr/>
        </p:nvSpPr>
        <p:spPr>
          <a:xfrm>
            <a:off x="9323700" y="2101875"/>
            <a:ext cx="1652697"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600" b="1" dirty="0">
                <a:latin typeface="나눔스퀘어_ac" panose="020B0600000101010101" pitchFamily="50" charset="-127"/>
                <a:ea typeface="나눔스퀘어_ac" panose="020B0600000101010101" pitchFamily="50" charset="-127"/>
              </a:rPr>
              <a:t>구성 사유 및 특징</a:t>
            </a:r>
          </a:p>
        </p:txBody>
      </p:sp>
      <p:sp>
        <p:nvSpPr>
          <p:cNvPr id="76" name="TextBox 75">
            <a:extLst>
              <a:ext uri="{FF2B5EF4-FFF2-40B4-BE49-F238E27FC236}">
                <a16:creationId xmlns:a16="http://schemas.microsoft.com/office/drawing/2014/main" id="{0F0CECD3-ED76-9600-8ABF-E75B4A1E1168}"/>
              </a:ext>
            </a:extLst>
          </p:cNvPr>
          <p:cNvSpPr txBox="1"/>
          <p:nvPr/>
        </p:nvSpPr>
        <p:spPr>
          <a:xfrm>
            <a:off x="8461905" y="2784336"/>
            <a:ext cx="3400996" cy="1661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266700" marR="0" indent="-177800" algn="l" defTabSz="457200" rtl="0" fontAlgn="auto" latinLnBrk="0" hangingPunct="0">
              <a:spcBef>
                <a:spcPts val="0"/>
              </a:spcBef>
              <a:spcAft>
                <a:spcPts val="0"/>
              </a:spcAft>
              <a:buClrTx/>
              <a:buSzTx/>
              <a:buFont typeface="Wingdings" panose="05000000000000000000" pitchFamily="2" charset="2"/>
              <a:buChar char="§"/>
              <a:tabLst/>
            </a:pPr>
            <a:r>
              <a:rPr lang="ko-KR" altLang="en-US" sz="1200" dirty="0">
                <a:ea typeface="나눔스퀘어_ac" panose="020B0600000101010101"/>
              </a:rPr>
              <a:t>기존 증권상품과 이질적인 상품 특성을 반영하여 </a:t>
            </a:r>
            <a:r>
              <a:rPr lang="en-US" altLang="ko-KR" sz="1200" dirty="0">
                <a:ea typeface="나눔스퀘어_ac" panose="020B0600000101010101"/>
              </a:rPr>
              <a:t>ST</a:t>
            </a:r>
            <a:r>
              <a:rPr lang="ko-KR" altLang="en-US" sz="1200" dirty="0">
                <a:ea typeface="나눔스퀘어_ac" panose="020B0600000101010101"/>
              </a:rPr>
              <a:t>플랫폼 상에 </a:t>
            </a:r>
            <a:r>
              <a:rPr lang="en-US" altLang="ko-KR" sz="1200" dirty="0">
                <a:ea typeface="나눔스퀘어_ac" panose="020B0600000101010101"/>
              </a:rPr>
              <a:t>ST</a:t>
            </a:r>
            <a:r>
              <a:rPr lang="ko-KR" altLang="en-US" sz="1200" dirty="0">
                <a:ea typeface="나눔스퀘어_ac" panose="020B0600000101010101"/>
              </a:rPr>
              <a:t>상품정보 구성</a:t>
            </a:r>
            <a:endParaRPr lang="en-US" altLang="ko-KR" sz="1200" dirty="0">
              <a:ea typeface="나눔스퀘어_ac" panose="020B0600000101010101"/>
            </a:endParaRPr>
          </a:p>
          <a:p>
            <a:pPr marL="266700" marR="0" indent="-177800" algn="l" defTabSz="457200" rtl="0" fontAlgn="auto" latinLnBrk="0" hangingPunct="0">
              <a:spcBef>
                <a:spcPts val="0"/>
              </a:spcBef>
              <a:spcAft>
                <a:spcPts val="0"/>
              </a:spcAft>
              <a:buClrTx/>
              <a:buSzTx/>
              <a:buFont typeface="Wingdings" panose="05000000000000000000" pitchFamily="2" charset="2"/>
              <a:buChar char="§"/>
              <a:tabLst/>
            </a:pPr>
            <a:r>
              <a:rPr lang="ko-KR" altLang="en-US" sz="1200" dirty="0">
                <a:ea typeface="나눔스퀘어_ac" panose="020B0600000101010101"/>
              </a:rPr>
              <a:t>발행</a:t>
            </a:r>
            <a:r>
              <a:rPr lang="en-US" altLang="ko-KR" sz="1200" dirty="0">
                <a:ea typeface="나눔스퀘어_ac" panose="020B0600000101010101"/>
              </a:rPr>
              <a:t>, </a:t>
            </a:r>
            <a:r>
              <a:rPr lang="ko-KR" altLang="en-US" sz="1200" dirty="0">
                <a:ea typeface="나눔스퀘어_ac" panose="020B0600000101010101"/>
              </a:rPr>
              <a:t>매매는 </a:t>
            </a:r>
            <a:r>
              <a:rPr lang="en-US" altLang="ko-KR" sz="1200" dirty="0">
                <a:ea typeface="나눔스퀘어_ac" panose="020B0600000101010101"/>
              </a:rPr>
              <a:t>ST</a:t>
            </a:r>
            <a:r>
              <a:rPr lang="ko-KR" altLang="en-US" sz="1200" dirty="0">
                <a:ea typeface="나눔스퀘어_ac" panose="020B0600000101010101"/>
              </a:rPr>
              <a:t>플랫폼에 구현된 기능 사용</a:t>
            </a:r>
            <a:endParaRPr lang="en-US" altLang="ko-KR" sz="1200" dirty="0">
              <a:ea typeface="나눔스퀘어_ac" panose="020B0600000101010101"/>
            </a:endParaRPr>
          </a:p>
          <a:p>
            <a:pPr marL="266700" marR="0" indent="-177800" algn="l" defTabSz="457200" rtl="0" fontAlgn="auto" latinLnBrk="0" hangingPunct="0">
              <a:spcBef>
                <a:spcPts val="0"/>
              </a:spcBef>
              <a:spcAft>
                <a:spcPts val="0"/>
              </a:spcAft>
              <a:buClrTx/>
              <a:buSzTx/>
              <a:buFont typeface="Wingdings" panose="05000000000000000000" pitchFamily="2" charset="2"/>
              <a:buChar char="§"/>
              <a:tabLst/>
            </a:pPr>
            <a:r>
              <a:rPr lang="ko-KR" altLang="en-US" sz="1200" dirty="0">
                <a:ea typeface="나눔스퀘어_ac" panose="020B0600000101010101"/>
              </a:rPr>
              <a:t>계좌개설 후 </a:t>
            </a:r>
            <a:r>
              <a:rPr lang="en-US" altLang="ko-KR" sz="1200" dirty="0">
                <a:ea typeface="나눔스퀘어_ac" panose="020B0600000101010101"/>
              </a:rPr>
              <a:t>KB Wallet</a:t>
            </a:r>
            <a:r>
              <a:rPr lang="ko-KR" altLang="en-US" sz="1200" dirty="0">
                <a:ea typeface="나눔스퀘어_ac" panose="020B0600000101010101"/>
              </a:rPr>
              <a:t>이 생성되는 프로세스로 기존 </a:t>
            </a:r>
            <a:r>
              <a:rPr lang="ko-KR" altLang="en-US" sz="1200" dirty="0" err="1">
                <a:ea typeface="나눔스퀘어_ac" panose="020B0600000101010101"/>
              </a:rPr>
              <a:t>비대면계좌개설</a:t>
            </a:r>
            <a:r>
              <a:rPr lang="ko-KR" altLang="en-US" sz="1200" dirty="0">
                <a:ea typeface="나눔스퀘어_ac" panose="020B0600000101010101"/>
              </a:rPr>
              <a:t> 프로세스 적용</a:t>
            </a:r>
            <a:endParaRPr lang="en-US" altLang="ko-KR" sz="1200" dirty="0">
              <a:ea typeface="나눔스퀘어_ac" panose="020B0600000101010101"/>
            </a:endParaRPr>
          </a:p>
          <a:p>
            <a:pPr marL="266700" marR="0" indent="-177800" algn="l" defTabSz="457200" rtl="0" fontAlgn="auto" latinLnBrk="0" hangingPunct="0">
              <a:spcBef>
                <a:spcPts val="0"/>
              </a:spcBef>
              <a:spcAft>
                <a:spcPts val="0"/>
              </a:spcAft>
              <a:buClrTx/>
              <a:buSzTx/>
              <a:buFont typeface="Wingdings" panose="05000000000000000000" pitchFamily="2" charset="2"/>
              <a:buChar char="§"/>
              <a:tabLst/>
            </a:pPr>
            <a:r>
              <a:rPr lang="en-US" altLang="ko-KR" sz="1200" dirty="0">
                <a:ea typeface="나눔스퀘어_ac" panose="020B0600000101010101"/>
              </a:rPr>
              <a:t>1</a:t>
            </a:r>
            <a:r>
              <a:rPr lang="ko-KR" altLang="en-US" sz="1200" dirty="0">
                <a:ea typeface="나눔스퀘어_ac" panose="020B0600000101010101"/>
              </a:rPr>
              <a:t>단계에서는 빠른 구현을 위하여 결제</a:t>
            </a:r>
            <a:r>
              <a:rPr lang="en-US" altLang="ko-KR" sz="1200" dirty="0">
                <a:ea typeface="나눔스퀘어_ac" panose="020B0600000101010101"/>
              </a:rPr>
              <a:t>/</a:t>
            </a:r>
            <a:r>
              <a:rPr lang="ko-KR" altLang="en-US" sz="1200" dirty="0">
                <a:ea typeface="나눔스퀘어_ac" panose="020B0600000101010101"/>
              </a:rPr>
              <a:t>청산 업무처리는 기존 </a:t>
            </a:r>
            <a:r>
              <a:rPr lang="en-US" altLang="ko-KR" sz="1200" dirty="0">
                <a:ea typeface="나눔스퀘어_ac" panose="020B0600000101010101"/>
              </a:rPr>
              <a:t>Legacy</a:t>
            </a:r>
            <a:r>
              <a:rPr lang="ko-KR" altLang="en-US" sz="1200" dirty="0">
                <a:ea typeface="나눔스퀘어_ac" panose="020B0600000101010101"/>
              </a:rPr>
              <a:t>기능을 활용함</a:t>
            </a:r>
            <a:endParaRPr lang="en-US" altLang="ko-KR" sz="1200" dirty="0">
              <a:ea typeface="나눔스퀘어_ac" panose="020B0600000101010101"/>
            </a:endParaRPr>
          </a:p>
          <a:p>
            <a:pPr marL="361950" marR="0" indent="-273050" algn="l" defTabSz="457200" rtl="0" fontAlgn="auto" latinLnBrk="0" hangingPunct="0">
              <a:spcBef>
                <a:spcPts val="0"/>
              </a:spcBef>
              <a:spcAft>
                <a:spcPts val="0"/>
              </a:spcAft>
              <a:buClrTx/>
              <a:buSzTx/>
              <a:buFont typeface="Wingdings" panose="05000000000000000000" pitchFamily="2" charset="2"/>
              <a:buChar char="§"/>
              <a:tabLst/>
            </a:pPr>
            <a:endParaRPr lang="en-US" altLang="ko-KR" sz="1200" dirty="0">
              <a:ea typeface="나눔스퀘어_ac" panose="020B0600000101010101"/>
            </a:endParaRPr>
          </a:p>
        </p:txBody>
      </p:sp>
      <p:sp>
        <p:nvSpPr>
          <p:cNvPr id="77" name="직사각형 76">
            <a:extLst>
              <a:ext uri="{FF2B5EF4-FFF2-40B4-BE49-F238E27FC236}">
                <a16:creationId xmlns:a16="http://schemas.microsoft.com/office/drawing/2014/main" id="{5DF63F9E-C4C3-32CA-9F38-0282D071BF4A}"/>
              </a:ext>
            </a:extLst>
          </p:cNvPr>
          <p:cNvSpPr/>
          <p:nvPr/>
        </p:nvSpPr>
        <p:spPr>
          <a:xfrm>
            <a:off x="294806" y="1301719"/>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2</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78" name="직사각형 77">
            <a:extLst>
              <a:ext uri="{FF2B5EF4-FFF2-40B4-BE49-F238E27FC236}">
                <a16:creationId xmlns:a16="http://schemas.microsoft.com/office/drawing/2014/main" id="{CC21BE87-E57A-EFBF-E46A-CD35993D987E}"/>
              </a:ext>
            </a:extLst>
          </p:cNvPr>
          <p:cNvSpPr/>
          <p:nvPr/>
        </p:nvSpPr>
        <p:spPr>
          <a:xfrm>
            <a:off x="1818806" y="3368644"/>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2</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79" name="직사각형 78">
            <a:extLst>
              <a:ext uri="{FF2B5EF4-FFF2-40B4-BE49-F238E27FC236}">
                <a16:creationId xmlns:a16="http://schemas.microsoft.com/office/drawing/2014/main" id="{2A3465DD-D56F-C29C-1019-540FFC307D9A}"/>
              </a:ext>
            </a:extLst>
          </p:cNvPr>
          <p:cNvSpPr/>
          <p:nvPr/>
        </p:nvSpPr>
        <p:spPr>
          <a:xfrm>
            <a:off x="1818806" y="1301719"/>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grpSp>
        <p:nvGrpSpPr>
          <p:cNvPr id="82" name="그룹 81">
            <a:extLst>
              <a:ext uri="{FF2B5EF4-FFF2-40B4-BE49-F238E27FC236}">
                <a16:creationId xmlns:a16="http://schemas.microsoft.com/office/drawing/2014/main" id="{6CE31406-2495-1B8C-69D8-1705DAAAB633}"/>
              </a:ext>
            </a:extLst>
          </p:cNvPr>
          <p:cNvGrpSpPr/>
          <p:nvPr/>
        </p:nvGrpSpPr>
        <p:grpSpPr>
          <a:xfrm>
            <a:off x="8461905" y="2420729"/>
            <a:ext cx="3400996" cy="314331"/>
            <a:chOff x="8623830" y="2420729"/>
            <a:chExt cx="3296221" cy="314331"/>
          </a:xfrm>
        </p:grpSpPr>
        <p:sp>
          <p:nvSpPr>
            <p:cNvPr id="80" name="직사각형 79">
              <a:extLst>
                <a:ext uri="{FF2B5EF4-FFF2-40B4-BE49-F238E27FC236}">
                  <a16:creationId xmlns:a16="http://schemas.microsoft.com/office/drawing/2014/main" id="{0B0D6704-90D4-8316-4D44-5717F4BE0CEC}"/>
                </a:ext>
              </a:extLst>
            </p:cNvPr>
            <p:cNvSpPr/>
            <p:nvPr/>
          </p:nvSpPr>
          <p:spPr>
            <a:xfrm>
              <a:off x="8623830" y="2420729"/>
              <a:ext cx="313200"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81" name="직사각형 80">
              <a:extLst>
                <a:ext uri="{FF2B5EF4-FFF2-40B4-BE49-F238E27FC236}">
                  <a16:creationId xmlns:a16="http://schemas.microsoft.com/office/drawing/2014/main" id="{9BA177A9-F1DA-B8B1-73D7-C926DE3D892F}"/>
                </a:ext>
              </a:extLst>
            </p:cNvPr>
            <p:cNvSpPr/>
            <p:nvPr/>
          </p:nvSpPr>
          <p:spPr>
            <a:xfrm>
              <a:off x="8945203" y="2420729"/>
              <a:ext cx="297484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200" b="1" dirty="0">
                  <a:ea typeface="나눔스퀘어_ac" panose="020B0600000101010101" pitchFamily="50" charset="-127"/>
                </a:rPr>
                <a:t>블록체인 기반 </a:t>
              </a:r>
              <a:r>
                <a:rPr lang="en-US" altLang="ko-KR" sz="1200" b="1" dirty="0">
                  <a:ea typeface="나눔스퀘어_ac" panose="020B0600000101010101" pitchFamily="50" charset="-127"/>
                </a:rPr>
                <a:t>ST</a:t>
              </a:r>
              <a:r>
                <a:rPr lang="ko-KR" altLang="en-US" sz="1200" b="1" dirty="0">
                  <a:ea typeface="나눔스퀘어_ac" panose="020B0600000101010101" pitchFamily="50" charset="-127"/>
                </a:rPr>
                <a:t>플랫폼 구축</a:t>
              </a:r>
            </a:p>
          </p:txBody>
        </p:sp>
      </p:grpSp>
      <p:sp>
        <p:nvSpPr>
          <p:cNvPr id="83" name="TextBox 82">
            <a:extLst>
              <a:ext uri="{FF2B5EF4-FFF2-40B4-BE49-F238E27FC236}">
                <a16:creationId xmlns:a16="http://schemas.microsoft.com/office/drawing/2014/main" id="{B63D92CA-4BD8-D6ED-0EC3-BE9F74B28C3A}"/>
              </a:ext>
            </a:extLst>
          </p:cNvPr>
          <p:cNvSpPr txBox="1"/>
          <p:nvPr/>
        </p:nvSpPr>
        <p:spPr>
          <a:xfrm>
            <a:off x="8461905" y="4822109"/>
            <a:ext cx="3400996" cy="1661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266700" marR="0" indent="-177800" algn="l" defTabSz="457200" rtl="0" fontAlgn="auto" latinLnBrk="0" hangingPunct="0">
              <a:spcBef>
                <a:spcPts val="0"/>
              </a:spcBef>
              <a:spcAft>
                <a:spcPts val="0"/>
              </a:spcAft>
              <a:buClrTx/>
              <a:buSzTx/>
              <a:buFont typeface="Wingdings" panose="05000000000000000000" pitchFamily="2" charset="2"/>
              <a:buChar char="§"/>
              <a:tabLst/>
            </a:pPr>
            <a:r>
              <a:rPr lang="ko-KR" altLang="en-US" sz="1200" dirty="0">
                <a:ea typeface="나눔스퀘어_ac" panose="020B0600000101010101"/>
              </a:rPr>
              <a:t>원장은 기본적으로 </a:t>
            </a:r>
            <a:r>
              <a:rPr lang="ko-KR" altLang="en-US" sz="1200" dirty="0" err="1">
                <a:ea typeface="나눔스퀘어_ac" panose="020B0600000101010101"/>
              </a:rPr>
              <a:t>기간계</a:t>
            </a:r>
            <a:r>
              <a:rPr lang="ko-KR" altLang="en-US" sz="1200" dirty="0">
                <a:ea typeface="나눔스퀘어_ac" panose="020B0600000101010101"/>
              </a:rPr>
              <a:t> 생성</a:t>
            </a:r>
            <a:endParaRPr lang="en-US" altLang="ko-KR" sz="1200" dirty="0">
              <a:ea typeface="나눔스퀘어_ac" panose="020B0600000101010101"/>
            </a:endParaRPr>
          </a:p>
          <a:p>
            <a:pPr marL="266700" marR="0" indent="-177800" algn="l" defTabSz="457200" rtl="0" fontAlgn="auto" latinLnBrk="0" hangingPunct="0">
              <a:spcBef>
                <a:spcPts val="0"/>
              </a:spcBef>
              <a:spcAft>
                <a:spcPts val="0"/>
              </a:spcAft>
              <a:buClrTx/>
              <a:buSzTx/>
              <a:buFont typeface="Wingdings" panose="05000000000000000000" pitchFamily="2" charset="2"/>
              <a:buChar char="§"/>
              <a:tabLst/>
            </a:pPr>
            <a:r>
              <a:rPr lang="ko-KR" altLang="en-US" sz="1200" dirty="0">
                <a:ea typeface="나눔스퀘어_ac" panose="020B0600000101010101"/>
              </a:rPr>
              <a:t>계좌체계는 종합계좌 아래 </a:t>
            </a:r>
            <a:r>
              <a:rPr lang="en-US" altLang="ko-KR" sz="1200" dirty="0">
                <a:ea typeface="나눔스퀘어_ac" panose="020B0600000101010101"/>
              </a:rPr>
              <a:t>ST</a:t>
            </a:r>
            <a:r>
              <a:rPr lang="ko-KR" altLang="en-US" sz="1200" dirty="0">
                <a:ea typeface="나눔스퀘어_ac" panose="020B0600000101010101"/>
              </a:rPr>
              <a:t>전용계좌를 생성하여 활용</a:t>
            </a:r>
            <a:r>
              <a:rPr lang="en-US" altLang="ko-KR" sz="1200" dirty="0">
                <a:ea typeface="나눔스퀘어_ac" panose="020B0600000101010101"/>
              </a:rPr>
              <a:t>(KB Wallet</a:t>
            </a:r>
            <a:r>
              <a:rPr lang="ko-KR" altLang="en-US" sz="1200" dirty="0">
                <a:ea typeface="나눔스퀘어_ac" panose="020B0600000101010101"/>
              </a:rPr>
              <a:t>과 연계</a:t>
            </a:r>
            <a:r>
              <a:rPr lang="en-US" altLang="ko-KR" sz="1200" dirty="0">
                <a:ea typeface="나눔스퀘어_ac" panose="020B0600000101010101"/>
              </a:rPr>
              <a:t>)</a:t>
            </a:r>
          </a:p>
          <a:p>
            <a:pPr marL="266700" marR="0" indent="-177800" algn="l" defTabSz="457200" rtl="0" fontAlgn="auto" latinLnBrk="0" hangingPunct="0">
              <a:spcBef>
                <a:spcPts val="0"/>
              </a:spcBef>
              <a:spcAft>
                <a:spcPts val="0"/>
              </a:spcAft>
              <a:buClrTx/>
              <a:buSzTx/>
              <a:buFont typeface="Wingdings" panose="05000000000000000000" pitchFamily="2" charset="2"/>
              <a:buChar char="§"/>
              <a:tabLst/>
            </a:pPr>
            <a:r>
              <a:rPr lang="ko-KR" altLang="en-US" sz="1200" dirty="0">
                <a:ea typeface="나눔스퀘어_ac" panose="020B0600000101010101"/>
              </a:rPr>
              <a:t>결제</a:t>
            </a:r>
            <a:r>
              <a:rPr lang="en-US" altLang="ko-KR" sz="1200" dirty="0">
                <a:ea typeface="나눔스퀘어_ac" panose="020B0600000101010101"/>
              </a:rPr>
              <a:t>/</a:t>
            </a:r>
            <a:r>
              <a:rPr lang="ko-KR" altLang="en-US" sz="1200" dirty="0">
                <a:ea typeface="나눔스퀘어_ac" panose="020B0600000101010101"/>
              </a:rPr>
              <a:t>청산</a:t>
            </a:r>
            <a:r>
              <a:rPr lang="en-US" altLang="ko-KR" sz="1200" dirty="0">
                <a:ea typeface="나눔스퀘어_ac" panose="020B0600000101010101"/>
              </a:rPr>
              <a:t> </a:t>
            </a:r>
            <a:r>
              <a:rPr lang="ko-KR" altLang="en-US" sz="1200" dirty="0">
                <a:ea typeface="나눔스퀘어_ac" panose="020B0600000101010101"/>
              </a:rPr>
              <a:t>업무처리를 위하여 </a:t>
            </a:r>
            <a:r>
              <a:rPr lang="ko-KR" altLang="en-US" sz="1200" dirty="0" err="1">
                <a:ea typeface="나눔스퀘어_ac" panose="020B0600000101010101"/>
              </a:rPr>
              <a:t>기간계</a:t>
            </a:r>
            <a:r>
              <a:rPr lang="ko-KR" altLang="en-US" sz="1200" dirty="0">
                <a:ea typeface="나눔스퀘어_ac" panose="020B0600000101010101"/>
              </a:rPr>
              <a:t> 및 운영지원 어플리케이션을 활용</a:t>
            </a:r>
            <a:endParaRPr lang="en-US" altLang="ko-KR" sz="1200" dirty="0">
              <a:ea typeface="나눔스퀘어_ac" panose="020B0600000101010101"/>
            </a:endParaRPr>
          </a:p>
          <a:p>
            <a:pPr marL="266700" marR="0" indent="-177800" algn="l" defTabSz="457200" rtl="0" fontAlgn="auto" latinLnBrk="0" hangingPunct="0">
              <a:spcBef>
                <a:spcPts val="0"/>
              </a:spcBef>
              <a:spcAft>
                <a:spcPts val="0"/>
              </a:spcAft>
              <a:buClrTx/>
              <a:buSzTx/>
              <a:buFont typeface="Wingdings" panose="05000000000000000000" pitchFamily="2" charset="2"/>
              <a:buChar char="§"/>
              <a:tabLst/>
            </a:pPr>
            <a:r>
              <a:rPr lang="en-US" altLang="ko-KR" sz="1200" dirty="0">
                <a:ea typeface="나눔스퀘어_ac" panose="020B0600000101010101"/>
              </a:rPr>
              <a:t>ST</a:t>
            </a:r>
            <a:r>
              <a:rPr lang="ko-KR" altLang="en-US" sz="1200" dirty="0">
                <a:ea typeface="나눔스퀘어_ac" panose="020B0600000101010101"/>
              </a:rPr>
              <a:t>플랫폼상 매매기능을 활용 생성된 거래정보를 기간계에 </a:t>
            </a:r>
            <a:r>
              <a:rPr lang="en-US" altLang="ko-KR" sz="1200" dirty="0">
                <a:ea typeface="나눔스퀘어_ac" panose="020B0600000101010101"/>
              </a:rPr>
              <a:t>I/F</a:t>
            </a:r>
            <a:r>
              <a:rPr lang="ko-KR" altLang="en-US" sz="1200" dirty="0">
                <a:ea typeface="나눔스퀘어_ac" panose="020B0600000101010101"/>
              </a:rPr>
              <a:t>하여 </a:t>
            </a:r>
            <a:r>
              <a:rPr lang="ko-KR" altLang="en-US" sz="1200" dirty="0" err="1">
                <a:ea typeface="나눔스퀘어_ac" panose="020B0600000101010101"/>
              </a:rPr>
              <a:t>후거래</a:t>
            </a:r>
            <a:r>
              <a:rPr lang="ko-KR" altLang="en-US" sz="1200" dirty="0">
                <a:ea typeface="나눔스퀘어_ac" panose="020B0600000101010101"/>
              </a:rPr>
              <a:t> 처리</a:t>
            </a:r>
            <a:endParaRPr lang="en-US" altLang="ko-KR" sz="1200" dirty="0">
              <a:ea typeface="나눔스퀘어_ac" panose="020B0600000101010101"/>
            </a:endParaRPr>
          </a:p>
          <a:p>
            <a:pPr marL="266700" marR="0" indent="-177800" algn="l" defTabSz="457200" rtl="0" fontAlgn="auto" latinLnBrk="0" hangingPunct="0">
              <a:spcBef>
                <a:spcPts val="0"/>
              </a:spcBef>
              <a:spcAft>
                <a:spcPts val="0"/>
              </a:spcAft>
              <a:buClrTx/>
              <a:buSzTx/>
              <a:buFont typeface="Wingdings" panose="05000000000000000000" pitchFamily="2" charset="2"/>
              <a:buChar char="§"/>
              <a:tabLst/>
            </a:pPr>
            <a:r>
              <a:rPr lang="en-US" altLang="ko-KR" sz="1200" dirty="0">
                <a:ea typeface="나눔스퀘어_ac" panose="020B0600000101010101"/>
              </a:rPr>
              <a:t>ST</a:t>
            </a:r>
            <a:r>
              <a:rPr lang="ko-KR" altLang="en-US" sz="1200" dirty="0">
                <a:ea typeface="나눔스퀘어_ac" panose="020B0600000101010101"/>
              </a:rPr>
              <a:t>원장정보는 기간계에서 생성된 원장정보를 </a:t>
            </a:r>
            <a:r>
              <a:rPr lang="ko-KR" altLang="en-US" sz="1200" dirty="0" err="1">
                <a:ea typeface="나눔스퀘어_ac" panose="020B0600000101010101"/>
              </a:rPr>
              <a:t>미러링</a:t>
            </a:r>
            <a:r>
              <a:rPr lang="ko-KR" altLang="en-US" sz="1200" dirty="0">
                <a:ea typeface="나눔스퀘어_ac" panose="020B0600000101010101"/>
              </a:rPr>
              <a:t> 하는 구조</a:t>
            </a:r>
            <a:endParaRPr lang="en-US" altLang="ko-KR" sz="1200" dirty="0">
              <a:ea typeface="나눔스퀘어_ac" panose="020B0600000101010101"/>
            </a:endParaRPr>
          </a:p>
        </p:txBody>
      </p:sp>
      <p:grpSp>
        <p:nvGrpSpPr>
          <p:cNvPr id="84" name="그룹 83">
            <a:extLst>
              <a:ext uri="{FF2B5EF4-FFF2-40B4-BE49-F238E27FC236}">
                <a16:creationId xmlns:a16="http://schemas.microsoft.com/office/drawing/2014/main" id="{7B5F74EA-7F7C-184B-4DDE-8E87D8F3E624}"/>
              </a:ext>
            </a:extLst>
          </p:cNvPr>
          <p:cNvGrpSpPr/>
          <p:nvPr/>
        </p:nvGrpSpPr>
        <p:grpSpPr>
          <a:xfrm>
            <a:off x="8461905" y="4458502"/>
            <a:ext cx="3400996" cy="314331"/>
            <a:chOff x="8623830" y="2420729"/>
            <a:chExt cx="3296221" cy="314331"/>
          </a:xfrm>
        </p:grpSpPr>
        <p:sp>
          <p:nvSpPr>
            <p:cNvPr id="85" name="직사각형 84">
              <a:extLst>
                <a:ext uri="{FF2B5EF4-FFF2-40B4-BE49-F238E27FC236}">
                  <a16:creationId xmlns:a16="http://schemas.microsoft.com/office/drawing/2014/main" id="{0DCCD798-B903-2492-9082-33012B6F8734}"/>
                </a:ext>
              </a:extLst>
            </p:cNvPr>
            <p:cNvSpPr/>
            <p:nvPr/>
          </p:nvSpPr>
          <p:spPr>
            <a:xfrm>
              <a:off x="8623830" y="2420729"/>
              <a:ext cx="313200"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2</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86" name="직사각형 85">
              <a:extLst>
                <a:ext uri="{FF2B5EF4-FFF2-40B4-BE49-F238E27FC236}">
                  <a16:creationId xmlns:a16="http://schemas.microsoft.com/office/drawing/2014/main" id="{CF236CEE-7D1F-72DE-A90A-D8CF5EB71E3E}"/>
                </a:ext>
              </a:extLst>
            </p:cNvPr>
            <p:cNvSpPr/>
            <p:nvPr/>
          </p:nvSpPr>
          <p:spPr>
            <a:xfrm>
              <a:off x="8945203" y="2420729"/>
              <a:ext cx="297484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200" b="1" dirty="0" err="1">
                  <a:ea typeface="나눔스퀘어_ac" panose="020B0600000101010101" pitchFamily="50" charset="-127"/>
                </a:rPr>
                <a:t>기간계</a:t>
              </a:r>
              <a:r>
                <a:rPr lang="ko-KR" altLang="en-US" sz="1200" b="1" dirty="0">
                  <a:ea typeface="나눔스퀘어_ac" panose="020B0600000101010101" pitchFamily="50" charset="-127"/>
                </a:rPr>
                <a:t> 연동</a:t>
              </a:r>
            </a:p>
          </p:txBody>
        </p:sp>
      </p:grpSp>
      <p:sp>
        <p:nvSpPr>
          <p:cNvPr id="87" name="TextBox 86">
            <a:extLst>
              <a:ext uri="{FF2B5EF4-FFF2-40B4-BE49-F238E27FC236}">
                <a16:creationId xmlns:a16="http://schemas.microsoft.com/office/drawing/2014/main" id="{021D9039-06CE-1DF0-46A9-43CA77A84A89}"/>
              </a:ext>
            </a:extLst>
          </p:cNvPr>
          <p:cNvSpPr txBox="1"/>
          <p:nvPr/>
        </p:nvSpPr>
        <p:spPr>
          <a:xfrm>
            <a:off x="342900" y="6518503"/>
            <a:ext cx="4616648"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100" i="1" dirty="0">
                <a:latin typeface="나눔스퀘어_ac" panose="020B0600000101010101" pitchFamily="50" charset="-127"/>
                <a:ea typeface="나눔스퀘어_ac" panose="020B0600000101010101" pitchFamily="50" charset="-127"/>
              </a:rPr>
              <a:t>주</a:t>
            </a:r>
            <a:r>
              <a:rPr lang="en-US" altLang="ko-KR" sz="1100" i="1" dirty="0">
                <a:latin typeface="나눔스퀘어_ac" panose="020B0600000101010101" pitchFamily="50" charset="-127"/>
                <a:ea typeface="나눔스퀘어_ac" panose="020B0600000101010101" pitchFamily="50" charset="-127"/>
              </a:rPr>
              <a:t>1) Source : </a:t>
            </a:r>
            <a:r>
              <a:rPr lang="ko-KR" altLang="en-US" sz="1100" i="1" dirty="0">
                <a:latin typeface="나눔스퀘어_ac" panose="020B0600000101010101" pitchFamily="50" charset="-127"/>
                <a:ea typeface="나눔스퀘어_ac" panose="020B0600000101010101" pitchFamily="50" charset="-127"/>
              </a:rPr>
              <a:t>현대증권 차세대시스템 전략수립계획 컨설팅</a:t>
            </a:r>
            <a:r>
              <a:rPr lang="en-US" altLang="ko-KR" sz="1100" i="1" dirty="0">
                <a:latin typeface="나눔스퀘어_ac" panose="020B0600000101010101" pitchFamily="50" charset="-127"/>
                <a:ea typeface="나눔스퀘어_ac" panose="020B0600000101010101" pitchFamily="50" charset="-127"/>
              </a:rPr>
              <a:t>(IBM</a:t>
            </a:r>
            <a:r>
              <a:rPr lang="ko-KR" altLang="en-US" sz="1100" i="1" dirty="0">
                <a:latin typeface="나눔스퀘어_ac" panose="020B0600000101010101" pitchFamily="50" charset="-127"/>
                <a:ea typeface="나눔스퀘어_ac" panose="020B0600000101010101" pitchFamily="50" charset="-127"/>
              </a:rPr>
              <a:t> </a:t>
            </a:r>
            <a:r>
              <a:rPr lang="en-US" altLang="ko-KR" sz="1100" i="1" dirty="0">
                <a:latin typeface="나눔스퀘어_ac" panose="020B0600000101010101" pitchFamily="50" charset="-127"/>
                <a:ea typeface="나눔스퀘어_ac" panose="020B0600000101010101" pitchFamily="50" charset="-127"/>
              </a:rPr>
              <a:t>2006)	</a:t>
            </a:r>
          </a:p>
        </p:txBody>
      </p:sp>
      <p:sp>
        <p:nvSpPr>
          <p:cNvPr id="73" name="직사각형 72">
            <a:extLst>
              <a:ext uri="{FF2B5EF4-FFF2-40B4-BE49-F238E27FC236}">
                <a16:creationId xmlns:a16="http://schemas.microsoft.com/office/drawing/2014/main" id="{E7A3BFDA-1EBB-AAFB-B584-35920B86621D}"/>
              </a:ext>
            </a:extLst>
          </p:cNvPr>
          <p:cNvSpPr/>
          <p:nvPr/>
        </p:nvSpPr>
        <p:spPr>
          <a:xfrm>
            <a:off x="8398331" y="1421651"/>
            <a:ext cx="997571" cy="282663"/>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200" kern="1200" dirty="0" err="1">
                <a:solidFill>
                  <a:schemeClr val="tx1"/>
                </a:solidFill>
                <a:latin typeface="맑은 고딕" panose="020B0503020000020004" pitchFamily="50" charset="-127"/>
                <a:ea typeface="나눔스퀘어_ac" panose="020B0600000101010101"/>
                <a:cs typeface="Arial" pitchFamily="34" charset="0"/>
              </a:rPr>
              <a:t>기간계</a:t>
            </a:r>
            <a:endParaRPr lang="en-US" altLang="ko-KR" sz="1200" kern="1200" dirty="0">
              <a:solidFill>
                <a:schemeClr val="tx1"/>
              </a:solidFill>
              <a:latin typeface="맑은 고딕" panose="020B0503020000020004" pitchFamily="50" charset="-127"/>
              <a:ea typeface="나눔스퀘어_ac" panose="020B0600000101010101"/>
              <a:cs typeface="Arial" pitchFamily="34" charset="0"/>
            </a:endParaRPr>
          </a:p>
        </p:txBody>
      </p:sp>
      <p:sp>
        <p:nvSpPr>
          <p:cNvPr id="74" name="직사각형 73">
            <a:extLst>
              <a:ext uri="{FF2B5EF4-FFF2-40B4-BE49-F238E27FC236}">
                <a16:creationId xmlns:a16="http://schemas.microsoft.com/office/drawing/2014/main" id="{AE853684-5489-9F90-08A0-681134009133}"/>
              </a:ext>
            </a:extLst>
          </p:cNvPr>
          <p:cNvSpPr/>
          <p:nvPr/>
        </p:nvSpPr>
        <p:spPr>
          <a:xfrm>
            <a:off x="9503255" y="1421650"/>
            <a:ext cx="997571" cy="282663"/>
          </a:xfrm>
          <a:prstGeom prst="rect">
            <a:avLst/>
          </a:prstGeom>
          <a:solidFill>
            <a:srgbClr val="7030A0">
              <a:alpha val="14902"/>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200" kern="1200" dirty="0">
                <a:solidFill>
                  <a:schemeClr val="tx1"/>
                </a:solidFill>
                <a:latin typeface="맑은 고딕" panose="020B0503020000020004" pitchFamily="50" charset="-127"/>
                <a:ea typeface="나눔스퀘어_ac" panose="020B0600000101010101"/>
                <a:cs typeface="Arial" pitchFamily="34" charset="0"/>
              </a:rPr>
              <a:t>STO </a:t>
            </a:r>
            <a:r>
              <a:rPr lang="ko-KR" altLang="en-US" sz="1200" kern="1200" dirty="0">
                <a:solidFill>
                  <a:schemeClr val="tx1"/>
                </a:solidFill>
                <a:latin typeface="맑은 고딕" panose="020B0503020000020004" pitchFamily="50" charset="-127"/>
                <a:ea typeface="나눔스퀘어_ac" panose="020B0600000101010101"/>
                <a:cs typeface="Arial" pitchFamily="34" charset="0"/>
              </a:rPr>
              <a:t>플랫폼</a:t>
            </a:r>
            <a:endParaRPr lang="en-US" altLang="ko-KR" sz="1200" kern="1200" dirty="0">
              <a:solidFill>
                <a:schemeClr val="tx1"/>
              </a:solidFill>
              <a:latin typeface="맑은 고딕" panose="020B0503020000020004" pitchFamily="50" charset="-127"/>
              <a:ea typeface="나눔스퀘어_ac" panose="020B0600000101010101"/>
              <a:cs typeface="Arial" pitchFamily="34" charset="0"/>
            </a:endParaRPr>
          </a:p>
        </p:txBody>
      </p:sp>
      <p:sp>
        <p:nvSpPr>
          <p:cNvPr id="12" name="직사각형 11">
            <a:extLst>
              <a:ext uri="{FF2B5EF4-FFF2-40B4-BE49-F238E27FC236}">
                <a16:creationId xmlns:a16="http://schemas.microsoft.com/office/drawing/2014/main" id="{7ADE108B-9E08-A856-D3D6-BF289FD6699A}"/>
              </a:ext>
            </a:extLst>
          </p:cNvPr>
          <p:cNvSpPr/>
          <p:nvPr/>
        </p:nvSpPr>
        <p:spPr>
          <a:xfrm>
            <a:off x="8398331" y="1750886"/>
            <a:ext cx="997571" cy="282663"/>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algn="ctr"/>
            <a:r>
              <a:rPr lang="ko-KR" altLang="en-US" sz="1000" err="1">
                <a:ea typeface="나눔스퀘어_ac" panose="020B0600000101010101" pitchFamily="50" charset="-127"/>
              </a:rPr>
              <a:t>기간계</a:t>
            </a:r>
            <a:r>
              <a:rPr lang="ko-KR" altLang="en-US" sz="1000" dirty="0">
                <a:ea typeface="나눔스퀘어_ac" panose="020B0600000101010101" pitchFamily="50" charset="-127"/>
              </a:rPr>
              <a:t> 어플리케이션</a:t>
            </a:r>
            <a:endParaRPr lang="en-US" altLang="ko-KR" sz="1000" dirty="0">
              <a:ea typeface="나눔스퀘어_ac" panose="020B0600000101010101" pitchFamily="50" charset="-127"/>
            </a:endParaRPr>
          </a:p>
        </p:txBody>
      </p:sp>
      <p:sp>
        <p:nvSpPr>
          <p:cNvPr id="13" name="직사각형 12">
            <a:extLst>
              <a:ext uri="{FF2B5EF4-FFF2-40B4-BE49-F238E27FC236}">
                <a16:creationId xmlns:a16="http://schemas.microsoft.com/office/drawing/2014/main" id="{DFB9F2DD-570E-A891-898C-7FEF0FD200BA}"/>
              </a:ext>
            </a:extLst>
          </p:cNvPr>
          <p:cNvSpPr/>
          <p:nvPr/>
        </p:nvSpPr>
        <p:spPr>
          <a:xfrm>
            <a:off x="9503255" y="1750885"/>
            <a:ext cx="997571" cy="282663"/>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STO</a:t>
            </a:r>
            <a:br>
              <a:rPr lang="en-US" altLang="ko-KR" sz="1000" kern="1200" dirty="0">
                <a:solidFill>
                  <a:schemeClr val="bg1"/>
                </a:solidFill>
                <a:latin typeface="맑은 고딕" panose="020B0503020000020004" pitchFamily="50" charset="-127"/>
                <a:ea typeface="나눔스퀘어_ac" panose="020B0600000101010101"/>
                <a:cs typeface="Arial" pitchFamily="34" charset="0"/>
              </a:rPr>
            </a:b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어플리케이션</a:t>
            </a:r>
            <a:endParaRPr lang="en-US" altLang="ko-KR" sz="1000" kern="1200" dirty="0">
              <a:solidFill>
                <a:schemeClr val="bg1"/>
              </a:solidFill>
              <a:latin typeface="맑은 고딕" panose="020B0503020000020004" pitchFamily="50" charset="-127"/>
              <a:ea typeface="나눔스퀘어_ac" panose="020B0600000101010101"/>
              <a:cs typeface="Arial" pitchFamily="34" charset="0"/>
            </a:endParaRPr>
          </a:p>
        </p:txBody>
      </p:sp>
    </p:spTree>
    <p:extLst>
      <p:ext uri="{BB962C8B-B14F-4D97-AF65-F5344CB8AC3E}">
        <p14:creationId xmlns:p14="http://schemas.microsoft.com/office/powerpoint/2010/main" val="2975771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5">
            <a:extLst>
              <a:ext uri="{FF2B5EF4-FFF2-40B4-BE49-F238E27FC236}">
                <a16:creationId xmlns:a16="http://schemas.microsoft.com/office/drawing/2014/main" id="{DA1567F7-F56C-932B-54E9-4F7507962D68}"/>
              </a:ext>
            </a:extLst>
          </p:cNvPr>
          <p:cNvSpPr>
            <a:spLocks noChangeArrowheads="1"/>
          </p:cNvSpPr>
          <p:nvPr/>
        </p:nvSpPr>
        <p:spPr bwMode="gray">
          <a:xfrm>
            <a:off x="363566" y="1257299"/>
            <a:ext cx="1431932" cy="4369386"/>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algn="ctr" defTabSz="914400" hangingPunct="1">
              <a:lnSpc>
                <a:spcPct val="90000"/>
              </a:lnSpc>
              <a:spcBef>
                <a:spcPts val="900"/>
              </a:spcBef>
              <a:buClr>
                <a:srgbClr val="F8F8F8"/>
              </a:buClr>
              <a:buSzPct val="100000"/>
              <a:buFont typeface="Arial" panose="020B0604020202020204" pitchFamily="34" charset="0"/>
              <a:buChar char="•"/>
            </a:pPr>
            <a:endParaRPr lang="en-US" altLang="ko-KR" sz="1300" b="1" kern="1200">
              <a:solidFill>
                <a:schemeClr val="tx1"/>
              </a:solidFill>
              <a:latin typeface="맑은 고딕" panose="020B0503020000020004" pitchFamily="50" charset="-127"/>
              <a:ea typeface="나눔스퀘어_ac" panose="020B0600000101010101"/>
              <a:cs typeface="Arial" pitchFamily="34" charset="0"/>
            </a:endParaRPr>
          </a:p>
        </p:txBody>
      </p:sp>
      <p:sp>
        <p:nvSpPr>
          <p:cNvPr id="6" name="Rectangle 196">
            <a:extLst>
              <a:ext uri="{FF2B5EF4-FFF2-40B4-BE49-F238E27FC236}">
                <a16:creationId xmlns:a16="http://schemas.microsoft.com/office/drawing/2014/main" id="{07093139-59B4-9755-F427-752A16AC988D}"/>
              </a:ext>
            </a:extLst>
          </p:cNvPr>
          <p:cNvSpPr>
            <a:spLocks noChangeArrowheads="1"/>
          </p:cNvSpPr>
          <p:nvPr/>
        </p:nvSpPr>
        <p:spPr bwMode="gray">
          <a:xfrm>
            <a:off x="363566" y="5662487"/>
            <a:ext cx="11469172" cy="633538"/>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algn="ctr" defTabSz="914400" hangingPunct="1">
              <a:lnSpc>
                <a:spcPct val="90000"/>
              </a:lnSpc>
              <a:spcBef>
                <a:spcPts val="900"/>
              </a:spcBef>
              <a:buClr>
                <a:srgbClr val="F8F8F8"/>
              </a:buClr>
              <a:buSzPct val="100000"/>
              <a:buFont typeface="Arial" panose="020B0604020202020204" pitchFamily="34" charset="0"/>
              <a:buChar char="•"/>
            </a:pPr>
            <a:endParaRPr lang="en-US" altLang="ko-KR" sz="1300" b="1" kern="1200">
              <a:solidFill>
                <a:schemeClr val="tx1"/>
              </a:solidFill>
              <a:latin typeface="맑은 고딕" panose="020B0503020000020004" pitchFamily="50" charset="-127"/>
              <a:ea typeface="나눔스퀘어_ac" panose="020B0600000101010101"/>
              <a:cs typeface="Arial" pitchFamily="34" charset="0"/>
            </a:endParaRPr>
          </a:p>
        </p:txBody>
      </p:sp>
      <p:sp>
        <p:nvSpPr>
          <p:cNvPr id="7" name="Rectangle 197">
            <a:extLst>
              <a:ext uri="{FF2B5EF4-FFF2-40B4-BE49-F238E27FC236}">
                <a16:creationId xmlns:a16="http://schemas.microsoft.com/office/drawing/2014/main" id="{466722C9-958A-B02B-7CA9-DBD502C698FD}"/>
              </a:ext>
            </a:extLst>
          </p:cNvPr>
          <p:cNvSpPr>
            <a:spLocks noChangeArrowheads="1"/>
          </p:cNvSpPr>
          <p:nvPr/>
        </p:nvSpPr>
        <p:spPr bwMode="gray">
          <a:xfrm>
            <a:off x="1993344" y="1257299"/>
            <a:ext cx="8262505" cy="859245"/>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algn="ctr" defTabSz="914400" hangingPunct="1">
              <a:lnSpc>
                <a:spcPct val="90000"/>
              </a:lnSpc>
              <a:spcBef>
                <a:spcPts val="900"/>
              </a:spcBef>
              <a:buClr>
                <a:srgbClr val="F8F8F8"/>
              </a:buClr>
              <a:buSzPct val="100000"/>
              <a:buFont typeface="Arial" panose="020B0604020202020204" pitchFamily="34" charset="0"/>
              <a:buChar char="•"/>
            </a:pPr>
            <a:endParaRPr lang="en-US" altLang="ko-KR" sz="1300" b="1" kern="1200">
              <a:solidFill>
                <a:schemeClr val="tx1"/>
              </a:solidFill>
              <a:latin typeface="맑은 고딕" panose="020B0503020000020004" pitchFamily="50" charset="-127"/>
              <a:ea typeface="나눔스퀘어_ac" panose="020B0600000101010101"/>
              <a:cs typeface="Arial" pitchFamily="34" charset="0"/>
            </a:endParaRPr>
          </a:p>
        </p:txBody>
      </p:sp>
      <p:sp>
        <p:nvSpPr>
          <p:cNvPr id="13" name="Rectangle 201">
            <a:extLst>
              <a:ext uri="{FF2B5EF4-FFF2-40B4-BE49-F238E27FC236}">
                <a16:creationId xmlns:a16="http://schemas.microsoft.com/office/drawing/2014/main" id="{F6E18001-D3DD-3E82-D170-C167B4B4F68C}"/>
              </a:ext>
            </a:extLst>
          </p:cNvPr>
          <p:cNvSpPr>
            <a:spLocks noChangeArrowheads="1"/>
          </p:cNvSpPr>
          <p:nvPr/>
        </p:nvSpPr>
        <p:spPr bwMode="gray">
          <a:xfrm>
            <a:off x="1993344" y="2166356"/>
            <a:ext cx="8262505" cy="572830"/>
          </a:xfrm>
          <a:prstGeom prst="rect">
            <a:avLst/>
          </a:prstGeom>
          <a:solidFill>
            <a:sysClr val="window" lastClr="FFFFFF">
              <a:lumMod val="95000"/>
            </a:sysClr>
          </a:solid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algn="ctr" defTabSz="914400" hangingPunct="1">
              <a:lnSpc>
                <a:spcPct val="90000"/>
              </a:lnSpc>
              <a:spcBef>
                <a:spcPts val="900"/>
              </a:spcBef>
              <a:buClr>
                <a:srgbClr val="F8F8F8"/>
              </a:buClr>
              <a:buSzPct val="100000"/>
              <a:buFont typeface="Arial" panose="020B0604020202020204" pitchFamily="34" charset="0"/>
              <a:buChar char="•"/>
            </a:pPr>
            <a:endParaRPr lang="en-US" altLang="ko-KR" sz="1300" b="1" kern="1200">
              <a:solidFill>
                <a:schemeClr val="tx1"/>
              </a:solidFill>
              <a:latin typeface="맑은 고딕" panose="020B0503020000020004" pitchFamily="50" charset="-127"/>
              <a:ea typeface="나눔스퀘어_ac" panose="020B0600000101010101"/>
              <a:cs typeface="Arial" pitchFamily="34" charset="0"/>
            </a:endParaRPr>
          </a:p>
        </p:txBody>
      </p:sp>
      <p:sp>
        <p:nvSpPr>
          <p:cNvPr id="19" name="Rectangle 207">
            <a:extLst>
              <a:ext uri="{FF2B5EF4-FFF2-40B4-BE49-F238E27FC236}">
                <a16:creationId xmlns:a16="http://schemas.microsoft.com/office/drawing/2014/main" id="{C8C9C3C5-3AA8-55DC-4706-496469B452BA}"/>
              </a:ext>
            </a:extLst>
          </p:cNvPr>
          <p:cNvSpPr>
            <a:spLocks noChangeArrowheads="1"/>
          </p:cNvSpPr>
          <p:nvPr/>
        </p:nvSpPr>
        <p:spPr bwMode="gray">
          <a:xfrm>
            <a:off x="3679930" y="3298006"/>
            <a:ext cx="5008825" cy="1897500"/>
          </a:xfrm>
          <a:prstGeom prst="rect">
            <a:avLst/>
          </a:prstGeom>
          <a:solidFill>
            <a:srgbClr val="7030A0">
              <a:alpha val="20000"/>
            </a:srgbClr>
          </a:solidFill>
          <a:ln w="19050" cap="flat" cmpd="sng" algn="ctr">
            <a:solidFill>
              <a:srgbClr val="7030A0"/>
            </a:solid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algn="ctr" defTabSz="914400" hangingPunct="1">
              <a:lnSpc>
                <a:spcPct val="90000"/>
              </a:lnSpc>
              <a:spcBef>
                <a:spcPts val="900"/>
              </a:spcBef>
              <a:buClr>
                <a:srgbClr val="F8F8F8"/>
              </a:buClr>
              <a:buSzPct val="100000"/>
              <a:buFont typeface="Arial" panose="020B0604020202020204" pitchFamily="34" charset="0"/>
              <a:buChar char="•"/>
            </a:pPr>
            <a:r>
              <a:rPr lang="en-US" altLang="ko-KR" sz="1300" b="1" kern="1200" dirty="0">
                <a:solidFill>
                  <a:schemeClr val="tx1"/>
                </a:solidFill>
                <a:latin typeface="맑은 고딕" panose="020B0503020000020004" pitchFamily="50" charset="-127"/>
                <a:ea typeface="나눔스퀘어_ac" panose="020B0600000101010101"/>
                <a:cs typeface="Arial" pitchFamily="34" charset="0"/>
              </a:rPr>
              <a:t> </a:t>
            </a:r>
          </a:p>
        </p:txBody>
      </p:sp>
      <p:sp>
        <p:nvSpPr>
          <p:cNvPr id="20" name="Rectangle 208">
            <a:extLst>
              <a:ext uri="{FF2B5EF4-FFF2-40B4-BE49-F238E27FC236}">
                <a16:creationId xmlns:a16="http://schemas.microsoft.com/office/drawing/2014/main" id="{5518211C-032A-5789-591F-03EBCE5D8DC8}"/>
              </a:ext>
            </a:extLst>
          </p:cNvPr>
          <p:cNvSpPr>
            <a:spLocks noChangeArrowheads="1"/>
          </p:cNvSpPr>
          <p:nvPr/>
        </p:nvSpPr>
        <p:spPr bwMode="gray">
          <a:xfrm>
            <a:off x="8821958" y="3298006"/>
            <a:ext cx="1457398" cy="1897500"/>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algn="ctr" defTabSz="914400" hangingPunct="1">
              <a:lnSpc>
                <a:spcPct val="90000"/>
              </a:lnSpc>
              <a:spcBef>
                <a:spcPts val="900"/>
              </a:spcBef>
              <a:buClr>
                <a:srgbClr val="F8F8F8"/>
              </a:buClr>
              <a:buSzPct val="100000"/>
              <a:buFont typeface="Arial" panose="020B0604020202020204" pitchFamily="34" charset="0"/>
              <a:buChar char="•"/>
            </a:pPr>
            <a:endParaRPr lang="ko-KR" altLang="en-US" sz="1300" b="1" kern="1200">
              <a:solidFill>
                <a:schemeClr val="tx1"/>
              </a:solidFill>
              <a:latin typeface="맑은 고딕" panose="020B0503020000020004" pitchFamily="50" charset="-127"/>
              <a:ea typeface="나눔스퀘어_ac" panose="020B0600000101010101"/>
              <a:cs typeface="Arial" pitchFamily="34" charset="0"/>
            </a:endParaRPr>
          </a:p>
        </p:txBody>
      </p:sp>
      <p:sp>
        <p:nvSpPr>
          <p:cNvPr id="23" name="Rectangle 211">
            <a:extLst>
              <a:ext uri="{FF2B5EF4-FFF2-40B4-BE49-F238E27FC236}">
                <a16:creationId xmlns:a16="http://schemas.microsoft.com/office/drawing/2014/main" id="{C3E51769-72FD-F84C-357B-C98C0790A295}"/>
              </a:ext>
            </a:extLst>
          </p:cNvPr>
          <p:cNvSpPr>
            <a:spLocks noChangeArrowheads="1"/>
          </p:cNvSpPr>
          <p:nvPr/>
        </p:nvSpPr>
        <p:spPr bwMode="gray">
          <a:xfrm>
            <a:off x="2018809" y="3299563"/>
            <a:ext cx="1563177" cy="1886604"/>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algn="ctr" defTabSz="914400" hangingPunct="1">
              <a:lnSpc>
                <a:spcPct val="90000"/>
              </a:lnSpc>
              <a:spcBef>
                <a:spcPts val="900"/>
              </a:spcBef>
              <a:buClr>
                <a:srgbClr val="F8F8F8"/>
              </a:buClr>
              <a:buSzPct val="100000"/>
              <a:buFont typeface="Arial" panose="020B0604020202020204" pitchFamily="34" charset="0"/>
              <a:buChar char="•"/>
            </a:pPr>
            <a:endParaRPr lang="ko-KR" altLang="en-US" sz="1300" b="1" kern="1200">
              <a:solidFill>
                <a:schemeClr val="tx1"/>
              </a:solidFill>
              <a:latin typeface="맑은 고딕" panose="020B0503020000020004" pitchFamily="50" charset="-127"/>
              <a:ea typeface="나눔스퀘어_ac" panose="020B0600000101010101"/>
              <a:cs typeface="Arial" pitchFamily="34" charset="0"/>
            </a:endParaRPr>
          </a:p>
        </p:txBody>
      </p:sp>
      <p:sp>
        <p:nvSpPr>
          <p:cNvPr id="27" name="Rectangle 215">
            <a:extLst>
              <a:ext uri="{FF2B5EF4-FFF2-40B4-BE49-F238E27FC236}">
                <a16:creationId xmlns:a16="http://schemas.microsoft.com/office/drawing/2014/main" id="{DE01142B-6DD3-62A1-030A-67F457A7B023}"/>
              </a:ext>
            </a:extLst>
          </p:cNvPr>
          <p:cNvSpPr>
            <a:spLocks noChangeArrowheads="1"/>
          </p:cNvSpPr>
          <p:nvPr/>
        </p:nvSpPr>
        <p:spPr bwMode="gray">
          <a:xfrm>
            <a:off x="1993344" y="2803006"/>
            <a:ext cx="8262505" cy="429623"/>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algn="ctr" defTabSz="914400" hangingPunct="1">
              <a:lnSpc>
                <a:spcPct val="90000"/>
              </a:lnSpc>
              <a:spcBef>
                <a:spcPts val="900"/>
              </a:spcBef>
              <a:buClr>
                <a:srgbClr val="F8F8F8"/>
              </a:buClr>
              <a:buSzPct val="100000"/>
              <a:buFont typeface="Arial" panose="020B0604020202020204" pitchFamily="34" charset="0"/>
              <a:buChar char="•"/>
            </a:pPr>
            <a:endParaRPr lang="en-US" altLang="ko-KR" sz="1300" b="1" kern="1200">
              <a:solidFill>
                <a:schemeClr val="tx1"/>
              </a:solidFill>
              <a:latin typeface="맑은 고딕" panose="020B0503020000020004" pitchFamily="50" charset="-127"/>
              <a:ea typeface="나눔스퀘어_ac" panose="020B0600000101010101"/>
              <a:cs typeface="Arial" pitchFamily="34" charset="0"/>
            </a:endParaRPr>
          </a:p>
        </p:txBody>
      </p:sp>
      <p:sp>
        <p:nvSpPr>
          <p:cNvPr id="47" name="Rectangle 235">
            <a:extLst>
              <a:ext uri="{FF2B5EF4-FFF2-40B4-BE49-F238E27FC236}">
                <a16:creationId xmlns:a16="http://schemas.microsoft.com/office/drawing/2014/main" id="{35264FFB-EC6C-0142-9CB5-703C1348CEF9}"/>
              </a:ext>
            </a:extLst>
          </p:cNvPr>
          <p:cNvSpPr>
            <a:spLocks noChangeArrowheads="1"/>
          </p:cNvSpPr>
          <p:nvPr/>
        </p:nvSpPr>
        <p:spPr bwMode="gray">
          <a:xfrm>
            <a:off x="10406682" y="1257299"/>
            <a:ext cx="1426056" cy="4369386"/>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algn="ctr" defTabSz="914400" hangingPunct="1">
              <a:lnSpc>
                <a:spcPct val="90000"/>
              </a:lnSpc>
              <a:spcBef>
                <a:spcPts val="900"/>
              </a:spcBef>
              <a:buClr>
                <a:srgbClr val="F8F8F8"/>
              </a:buClr>
              <a:buSzPct val="100000"/>
              <a:buFont typeface="Arial" panose="020B0604020202020204" pitchFamily="34" charset="0"/>
              <a:buChar char="•"/>
            </a:pPr>
            <a:endParaRPr lang="en-US" altLang="ko-KR" sz="1300" b="1" kern="1200">
              <a:solidFill>
                <a:schemeClr val="tx1"/>
              </a:solidFill>
              <a:latin typeface="맑은 고딕" panose="020B0503020000020004" pitchFamily="50" charset="-127"/>
              <a:ea typeface="나눔스퀘어_ac" panose="020B0600000101010101"/>
              <a:cs typeface="Arial" pitchFamily="34" charset="0"/>
            </a:endParaRPr>
          </a:p>
        </p:txBody>
      </p:sp>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Back UP &gt; KB</a:t>
            </a:r>
            <a:r>
              <a:rPr lang="ko-KR" altLang="en-US" dirty="0"/>
              <a:t>증권 어플리케이션 구성도</a:t>
            </a:r>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ko-KR" altLang="en-US" dirty="0"/>
              <a:t>차세대 시스템 구축 당시 </a:t>
            </a:r>
            <a:r>
              <a:rPr lang="en-US" altLang="ko-KR" dirty="0"/>
              <a:t>KB</a:t>
            </a:r>
            <a:r>
              <a:rPr lang="ko-KR" altLang="en-US" dirty="0"/>
              <a:t>증권의 어플리케이션 구성도는 아래와 같음</a:t>
            </a:r>
          </a:p>
        </p:txBody>
      </p:sp>
      <p:sp>
        <p:nvSpPr>
          <p:cNvPr id="87" name="TextBox 86">
            <a:extLst>
              <a:ext uri="{FF2B5EF4-FFF2-40B4-BE49-F238E27FC236}">
                <a16:creationId xmlns:a16="http://schemas.microsoft.com/office/drawing/2014/main" id="{021D9039-06CE-1DF0-46A9-43CA77A84A89}"/>
              </a:ext>
            </a:extLst>
          </p:cNvPr>
          <p:cNvSpPr txBox="1"/>
          <p:nvPr/>
        </p:nvSpPr>
        <p:spPr>
          <a:xfrm>
            <a:off x="342900" y="6518503"/>
            <a:ext cx="5539978"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100" i="1" dirty="0">
                <a:latin typeface="나눔스퀘어_ac" panose="020B0600000101010101" pitchFamily="50" charset="-127"/>
                <a:ea typeface="나눔스퀘어_ac" panose="020B0600000101010101" pitchFamily="50" charset="-127"/>
              </a:rPr>
              <a:t>주</a:t>
            </a:r>
            <a:r>
              <a:rPr lang="en-US" altLang="ko-KR" sz="1100" i="1" dirty="0">
                <a:latin typeface="나눔스퀘어_ac" panose="020B0600000101010101" pitchFamily="50" charset="-127"/>
                <a:ea typeface="나눔스퀘어_ac" panose="020B0600000101010101" pitchFamily="50" charset="-127"/>
              </a:rPr>
              <a:t>1) Source : </a:t>
            </a:r>
            <a:r>
              <a:rPr lang="ko-KR" altLang="en-US" sz="1100" i="1" dirty="0">
                <a:latin typeface="나눔스퀘어_ac" panose="020B0600000101010101" pitchFamily="50" charset="-127"/>
                <a:ea typeface="나눔스퀘어_ac" panose="020B0600000101010101" pitchFamily="50" charset="-127"/>
              </a:rPr>
              <a:t>현대증권 차세대시스템 전략수립계획 컨설팅</a:t>
            </a:r>
            <a:r>
              <a:rPr lang="en-US" altLang="ko-KR" sz="1100" i="1" dirty="0">
                <a:latin typeface="나눔스퀘어_ac" panose="020B0600000101010101" pitchFamily="50" charset="-127"/>
                <a:ea typeface="나눔스퀘어_ac" panose="020B0600000101010101" pitchFamily="50" charset="-127"/>
              </a:rPr>
              <a:t>(IBM</a:t>
            </a:r>
            <a:r>
              <a:rPr lang="ko-KR" altLang="en-US" sz="1100" i="1" dirty="0">
                <a:latin typeface="나눔스퀘어_ac" panose="020B0600000101010101" pitchFamily="50" charset="-127"/>
                <a:ea typeface="나눔스퀘어_ac" panose="020B0600000101010101" pitchFamily="50" charset="-127"/>
              </a:rPr>
              <a:t> </a:t>
            </a:r>
            <a:r>
              <a:rPr lang="en-US" altLang="ko-KR" sz="1100" i="1" dirty="0">
                <a:latin typeface="나눔스퀘어_ac" panose="020B0600000101010101" pitchFamily="50" charset="-127"/>
                <a:ea typeface="나눔스퀘어_ac" panose="020B0600000101010101" pitchFamily="50" charset="-127"/>
              </a:rPr>
              <a:t>2006), </a:t>
            </a:r>
            <a:r>
              <a:rPr lang="ko-KR" altLang="en-US" sz="1100" i="1" dirty="0">
                <a:latin typeface="나눔스퀘어_ac" panose="020B0600000101010101" pitchFamily="50" charset="-127"/>
                <a:ea typeface="나눔스퀘어_ac" panose="020B0600000101010101" pitchFamily="50" charset="-127"/>
              </a:rPr>
              <a:t>현행화 필요</a:t>
            </a:r>
            <a:r>
              <a:rPr lang="en-US" altLang="ko-KR" sz="1100" i="1" dirty="0">
                <a:latin typeface="나눔스퀘어_ac" panose="020B0600000101010101" pitchFamily="50" charset="-127"/>
                <a:ea typeface="나눔스퀘어_ac" panose="020B0600000101010101" pitchFamily="50" charset="-127"/>
              </a:rPr>
              <a:t>	</a:t>
            </a:r>
          </a:p>
        </p:txBody>
      </p:sp>
      <p:sp>
        <p:nvSpPr>
          <p:cNvPr id="3" name="Rectangle 193">
            <a:extLst>
              <a:ext uri="{FF2B5EF4-FFF2-40B4-BE49-F238E27FC236}">
                <a16:creationId xmlns:a16="http://schemas.microsoft.com/office/drawing/2014/main" id="{5A8D405F-9B70-1307-D77B-B3F71D2A8C96}"/>
              </a:ext>
            </a:extLst>
          </p:cNvPr>
          <p:cNvSpPr>
            <a:spLocks noChangeArrowheads="1"/>
          </p:cNvSpPr>
          <p:nvPr/>
        </p:nvSpPr>
        <p:spPr bwMode="gray">
          <a:xfrm>
            <a:off x="2009015" y="5246874"/>
            <a:ext cx="8278176" cy="379811"/>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algn="ctr" defTabSz="914400" hangingPunct="1">
              <a:lnSpc>
                <a:spcPct val="90000"/>
              </a:lnSpc>
              <a:spcBef>
                <a:spcPts val="900"/>
              </a:spcBef>
              <a:buClr>
                <a:srgbClr val="F8F8F8"/>
              </a:buClr>
              <a:buSzPct val="100000"/>
              <a:buFont typeface="Arial" panose="020B0604020202020204" pitchFamily="34" charset="0"/>
              <a:buChar char="•"/>
            </a:pPr>
            <a:endParaRPr lang="ko-KR" altLang="en-US" sz="1300" b="1" kern="1200">
              <a:solidFill>
                <a:schemeClr val="tx1"/>
              </a:solidFill>
              <a:latin typeface="맑은 고딕" panose="020B0503020000020004" pitchFamily="50" charset="-127"/>
              <a:ea typeface="나눔스퀘어_ac" panose="020B0600000101010101"/>
              <a:cs typeface="Arial" pitchFamily="34" charset="0"/>
            </a:endParaRPr>
          </a:p>
        </p:txBody>
      </p:sp>
      <p:sp>
        <p:nvSpPr>
          <p:cNvPr id="4" name="Rectangle 194">
            <a:extLst>
              <a:ext uri="{FF2B5EF4-FFF2-40B4-BE49-F238E27FC236}">
                <a16:creationId xmlns:a16="http://schemas.microsoft.com/office/drawing/2014/main" id="{86F2F184-C090-F143-41FA-858C0C820810}"/>
              </a:ext>
            </a:extLst>
          </p:cNvPr>
          <p:cNvSpPr>
            <a:spLocks noChangeArrowheads="1"/>
          </p:cNvSpPr>
          <p:nvPr/>
        </p:nvSpPr>
        <p:spPr bwMode="auto">
          <a:xfrm>
            <a:off x="2144177" y="1528148"/>
            <a:ext cx="1659161" cy="551038"/>
          </a:xfrm>
          <a:prstGeom prst="rect">
            <a:avLst/>
          </a:prstGeom>
          <a:solidFill>
            <a:schemeClr val="bg1">
              <a:lumMod val="95000"/>
            </a:schemeClr>
          </a:solidFill>
          <a:ln w="3175" algn="ctr">
            <a:solidFill>
              <a:schemeClr val="tx1"/>
            </a:solidFill>
            <a:prstDash val="dash"/>
            <a:miter lim="800000"/>
            <a:headEnd/>
            <a:tailEnd/>
          </a:ln>
          <a:effectLst/>
        </p:spPr>
        <p:txBody>
          <a:bodyPr lIns="18000"/>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a:solidFill>
                  <a:schemeClr val="tx1"/>
                </a:solidFill>
                <a:latin typeface="+mj-ea"/>
                <a:ea typeface="나눔스퀘어_ac" panose="020B0600000101010101"/>
              </a:rPr>
              <a:t>내부 고객  </a:t>
            </a:r>
          </a:p>
        </p:txBody>
      </p:sp>
      <p:sp>
        <p:nvSpPr>
          <p:cNvPr id="9" name="Rectangle 198">
            <a:extLst>
              <a:ext uri="{FF2B5EF4-FFF2-40B4-BE49-F238E27FC236}">
                <a16:creationId xmlns:a16="http://schemas.microsoft.com/office/drawing/2014/main" id="{363BD538-7965-082F-7387-0CD56592555B}"/>
              </a:ext>
            </a:extLst>
          </p:cNvPr>
          <p:cNvSpPr>
            <a:spLocks noChangeArrowheads="1"/>
          </p:cNvSpPr>
          <p:nvPr/>
        </p:nvSpPr>
        <p:spPr bwMode="gray">
          <a:xfrm>
            <a:off x="459551" y="1355365"/>
            <a:ext cx="1239963" cy="360099"/>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algn="ctr" defTabSz="914400" hangingPunct="1">
              <a:lnSpc>
                <a:spcPct val="90000"/>
              </a:lnSpc>
              <a:spcBef>
                <a:spcPts val="900"/>
              </a:spcBef>
              <a:buClr>
                <a:srgbClr val="F8F8F8"/>
              </a:buClr>
              <a:buSzPct val="100000"/>
              <a:buFont typeface="Arial" panose="020B0604020202020204" pitchFamily="34" charset="0"/>
              <a:buChar char="•"/>
            </a:pPr>
            <a:r>
              <a:rPr lang="ko-KR" altLang="en-US" sz="1300" b="1" kern="1200" dirty="0">
                <a:solidFill>
                  <a:schemeClr val="tx1"/>
                </a:solidFill>
                <a:latin typeface="맑은 고딕" panose="020B0503020000020004" pitchFamily="50" charset="-127"/>
                <a:ea typeface="나눔스퀘어_ac" panose="020B0600000101010101"/>
                <a:cs typeface="Arial" pitchFamily="34" charset="0"/>
              </a:rPr>
              <a:t>마케팅 및</a:t>
            </a:r>
            <a:br>
              <a:rPr lang="ko-KR" altLang="en-US" sz="1300" b="1" kern="1200" dirty="0">
                <a:solidFill>
                  <a:schemeClr val="tx1"/>
                </a:solidFill>
                <a:latin typeface="맑은 고딕" panose="020B0503020000020004" pitchFamily="50" charset="-127"/>
                <a:ea typeface="나눔스퀘어_ac" panose="020B0600000101010101"/>
                <a:cs typeface="Arial" pitchFamily="34" charset="0"/>
              </a:rPr>
            </a:br>
            <a:r>
              <a:rPr lang="ko-KR" altLang="en-US" sz="1300" b="1" kern="1200" dirty="0">
                <a:solidFill>
                  <a:schemeClr val="tx1"/>
                </a:solidFill>
                <a:latin typeface="맑은 고딕" panose="020B0503020000020004" pitchFamily="50" charset="-127"/>
                <a:ea typeface="나눔스퀘어_ac" panose="020B0600000101010101"/>
                <a:cs typeface="Arial" pitchFamily="34" charset="0"/>
              </a:rPr>
              <a:t>고객관리</a:t>
            </a:r>
            <a:endParaRPr lang="en-US" altLang="ko-KR" sz="1300" b="1" kern="1200" dirty="0">
              <a:solidFill>
                <a:schemeClr val="tx1"/>
              </a:solidFill>
              <a:latin typeface="맑은 고딕" panose="020B0503020000020004" pitchFamily="50" charset="-127"/>
              <a:ea typeface="나눔스퀘어_ac" panose="020B0600000101010101"/>
              <a:cs typeface="Arial" pitchFamily="34" charset="0"/>
            </a:endParaRPr>
          </a:p>
        </p:txBody>
      </p:sp>
      <p:sp>
        <p:nvSpPr>
          <p:cNvPr id="11" name="Rectangle 199">
            <a:extLst>
              <a:ext uri="{FF2B5EF4-FFF2-40B4-BE49-F238E27FC236}">
                <a16:creationId xmlns:a16="http://schemas.microsoft.com/office/drawing/2014/main" id="{30D071E4-F091-EC17-8313-BD9698DE071B}"/>
              </a:ext>
            </a:extLst>
          </p:cNvPr>
          <p:cNvSpPr>
            <a:spLocks noChangeArrowheads="1"/>
          </p:cNvSpPr>
          <p:nvPr/>
        </p:nvSpPr>
        <p:spPr bwMode="gray">
          <a:xfrm>
            <a:off x="5386104" y="1296214"/>
            <a:ext cx="1075419" cy="204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algn="ctr">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95000"/>
              </a:lnSpc>
            </a:pPr>
            <a:r>
              <a:rPr kumimoji="1" lang="ko-KR" altLang="en-US" sz="1400" b="0" i="1" dirty="0">
                <a:solidFill>
                  <a:schemeClr val="tx1"/>
                </a:solidFill>
                <a:latin typeface="+mj-ea"/>
                <a:ea typeface="나눔스퀘어_ac" panose="020B0600000101010101"/>
              </a:rPr>
              <a:t>채널 서비스*</a:t>
            </a:r>
          </a:p>
        </p:txBody>
      </p:sp>
      <p:sp>
        <p:nvSpPr>
          <p:cNvPr id="12" name="Rectangle 200">
            <a:extLst>
              <a:ext uri="{FF2B5EF4-FFF2-40B4-BE49-F238E27FC236}">
                <a16:creationId xmlns:a16="http://schemas.microsoft.com/office/drawing/2014/main" id="{8E6DC2FA-3D45-6DE3-1D73-0D9BC893456D}"/>
              </a:ext>
            </a:extLst>
          </p:cNvPr>
          <p:cNvSpPr>
            <a:spLocks noChangeArrowheads="1"/>
          </p:cNvSpPr>
          <p:nvPr/>
        </p:nvSpPr>
        <p:spPr bwMode="gray">
          <a:xfrm>
            <a:off x="304800" y="5671827"/>
            <a:ext cx="1431932" cy="204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algn="ctr">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95000"/>
              </a:lnSpc>
            </a:pPr>
            <a:r>
              <a:rPr kumimoji="1" lang="ko-KR" altLang="en-US" sz="1400" b="0" i="1">
                <a:solidFill>
                  <a:schemeClr val="tx1"/>
                </a:solidFill>
                <a:latin typeface="+mj-ea"/>
                <a:ea typeface="나눔스퀘어_ac" panose="020B0600000101010101"/>
              </a:rPr>
              <a:t>공통관리</a:t>
            </a:r>
          </a:p>
        </p:txBody>
      </p:sp>
      <p:sp>
        <p:nvSpPr>
          <p:cNvPr id="14" name="Rectangle 202">
            <a:extLst>
              <a:ext uri="{FF2B5EF4-FFF2-40B4-BE49-F238E27FC236}">
                <a16:creationId xmlns:a16="http://schemas.microsoft.com/office/drawing/2014/main" id="{2E9D7833-AEFE-F35A-2F18-8EEA963022CF}"/>
              </a:ext>
            </a:extLst>
          </p:cNvPr>
          <p:cNvSpPr>
            <a:spLocks noChangeArrowheads="1"/>
          </p:cNvSpPr>
          <p:nvPr/>
        </p:nvSpPr>
        <p:spPr bwMode="gray">
          <a:xfrm>
            <a:off x="1844470" y="2420082"/>
            <a:ext cx="2479927" cy="204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algn="ctr">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95000"/>
              </a:lnSpc>
            </a:pPr>
            <a:r>
              <a:rPr kumimoji="1" lang="ko-KR" altLang="en-US" sz="1400" b="0" i="1">
                <a:solidFill>
                  <a:schemeClr val="tx1"/>
                </a:solidFill>
                <a:latin typeface="+mj-ea"/>
                <a:ea typeface="나눔스퀘어_ac" panose="020B0600000101010101"/>
              </a:rPr>
              <a:t>고객 및 영업지원</a:t>
            </a:r>
            <a:endParaRPr kumimoji="1" lang="en-US" altLang="ko-KR" sz="1400" b="0" i="1">
              <a:solidFill>
                <a:schemeClr val="tx1"/>
              </a:solidFill>
              <a:latin typeface="+mj-ea"/>
              <a:ea typeface="나눔스퀘어_ac" panose="020B0600000101010101"/>
            </a:endParaRPr>
          </a:p>
        </p:txBody>
      </p:sp>
      <p:sp>
        <p:nvSpPr>
          <p:cNvPr id="15" name="Rectangle 203">
            <a:extLst>
              <a:ext uri="{FF2B5EF4-FFF2-40B4-BE49-F238E27FC236}">
                <a16:creationId xmlns:a16="http://schemas.microsoft.com/office/drawing/2014/main" id="{8BAC412A-20A4-CCC7-65CF-F18DE8FD5BA0}"/>
              </a:ext>
            </a:extLst>
          </p:cNvPr>
          <p:cNvSpPr>
            <a:spLocks noChangeArrowheads="1"/>
          </p:cNvSpPr>
          <p:nvPr/>
        </p:nvSpPr>
        <p:spPr bwMode="auto">
          <a:xfrm>
            <a:off x="1768074" y="5976921"/>
            <a:ext cx="1002940" cy="235047"/>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en-US" altLang="ko-KR" sz="1000" b="0" dirty="0">
                <a:solidFill>
                  <a:schemeClr val="tx1"/>
                </a:solidFill>
                <a:latin typeface="+mj-ea"/>
                <a:ea typeface="나눔스퀘어_ac" panose="020B0600000101010101"/>
              </a:rPr>
              <a:t>IT</a:t>
            </a:r>
            <a:r>
              <a:rPr lang="ko-KR" altLang="en-US" sz="1000" b="0" dirty="0">
                <a:solidFill>
                  <a:schemeClr val="tx1"/>
                </a:solidFill>
                <a:latin typeface="+mj-ea"/>
                <a:ea typeface="나눔스퀘어_ac" panose="020B0600000101010101"/>
              </a:rPr>
              <a:t>운영관리</a:t>
            </a:r>
            <a:endParaRPr lang="en-US" altLang="ko-KR" sz="1000" b="0" dirty="0">
              <a:solidFill>
                <a:schemeClr val="tx1"/>
              </a:solidFill>
              <a:latin typeface="+mj-ea"/>
              <a:ea typeface="나눔스퀘어_ac" panose="020B0600000101010101"/>
            </a:endParaRPr>
          </a:p>
        </p:txBody>
      </p:sp>
      <p:sp>
        <p:nvSpPr>
          <p:cNvPr id="16" name="Rectangle 204">
            <a:extLst>
              <a:ext uri="{FF2B5EF4-FFF2-40B4-BE49-F238E27FC236}">
                <a16:creationId xmlns:a16="http://schemas.microsoft.com/office/drawing/2014/main" id="{2AB4E96D-1D0C-B4B1-2760-70442ADBB5AD}"/>
              </a:ext>
            </a:extLst>
          </p:cNvPr>
          <p:cNvSpPr>
            <a:spLocks noChangeArrowheads="1"/>
          </p:cNvSpPr>
          <p:nvPr/>
        </p:nvSpPr>
        <p:spPr bwMode="auto">
          <a:xfrm>
            <a:off x="2900300" y="5976921"/>
            <a:ext cx="1002940" cy="235047"/>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형상관리</a:t>
            </a:r>
            <a:endParaRPr lang="en-US" altLang="ko-KR" sz="1000" b="0">
              <a:solidFill>
                <a:schemeClr val="tx1"/>
              </a:solidFill>
              <a:latin typeface="+mj-ea"/>
              <a:ea typeface="나눔스퀘어_ac" panose="020B0600000101010101"/>
            </a:endParaRPr>
          </a:p>
        </p:txBody>
      </p:sp>
      <p:sp>
        <p:nvSpPr>
          <p:cNvPr id="17" name="Rectangle 205">
            <a:extLst>
              <a:ext uri="{FF2B5EF4-FFF2-40B4-BE49-F238E27FC236}">
                <a16:creationId xmlns:a16="http://schemas.microsoft.com/office/drawing/2014/main" id="{F6F7B87C-8F53-3F72-83AF-F08FF21A0748}"/>
              </a:ext>
            </a:extLst>
          </p:cNvPr>
          <p:cNvSpPr>
            <a:spLocks noChangeArrowheads="1"/>
          </p:cNvSpPr>
          <p:nvPr/>
        </p:nvSpPr>
        <p:spPr bwMode="auto">
          <a:xfrm>
            <a:off x="4032526" y="5976921"/>
            <a:ext cx="1002940" cy="235047"/>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시스템통합관리</a:t>
            </a:r>
            <a:endParaRPr lang="en-US" altLang="ko-KR" sz="1000" b="0">
              <a:solidFill>
                <a:schemeClr val="tx1"/>
              </a:solidFill>
              <a:latin typeface="+mj-ea"/>
              <a:ea typeface="나눔스퀘어_ac" panose="020B0600000101010101"/>
            </a:endParaRPr>
          </a:p>
        </p:txBody>
      </p:sp>
      <p:sp>
        <p:nvSpPr>
          <p:cNvPr id="18" name="Rectangle 206">
            <a:extLst>
              <a:ext uri="{FF2B5EF4-FFF2-40B4-BE49-F238E27FC236}">
                <a16:creationId xmlns:a16="http://schemas.microsoft.com/office/drawing/2014/main" id="{8DBBB976-974C-6A7F-29C1-484FD14F8A75}"/>
              </a:ext>
            </a:extLst>
          </p:cNvPr>
          <p:cNvSpPr>
            <a:spLocks noChangeArrowheads="1"/>
          </p:cNvSpPr>
          <p:nvPr/>
        </p:nvSpPr>
        <p:spPr bwMode="auto">
          <a:xfrm>
            <a:off x="1611365" y="5744987"/>
            <a:ext cx="6918722" cy="512123"/>
          </a:xfrm>
          <a:prstGeom prst="rect">
            <a:avLst/>
          </a:prstGeom>
          <a:noFill/>
          <a:ln w="3175" algn="ctr">
            <a:solidFill>
              <a:schemeClr val="tx1"/>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18000"/>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en-US" altLang="ko-KR" sz="1000">
                <a:solidFill>
                  <a:schemeClr val="tx1"/>
                </a:solidFill>
                <a:latin typeface="+mj-ea"/>
                <a:ea typeface="나눔스퀘어_ac" panose="020B0600000101010101"/>
              </a:rPr>
              <a:t>IT </a:t>
            </a:r>
            <a:r>
              <a:rPr lang="ko-KR" altLang="en-US" sz="1000">
                <a:solidFill>
                  <a:schemeClr val="tx1"/>
                </a:solidFill>
                <a:latin typeface="+mj-ea"/>
                <a:ea typeface="나눔스퀘어_ac" panose="020B0600000101010101"/>
              </a:rPr>
              <a:t>관리*</a:t>
            </a:r>
          </a:p>
        </p:txBody>
      </p:sp>
      <p:sp>
        <p:nvSpPr>
          <p:cNvPr id="21" name="Rectangle 209">
            <a:extLst>
              <a:ext uri="{FF2B5EF4-FFF2-40B4-BE49-F238E27FC236}">
                <a16:creationId xmlns:a16="http://schemas.microsoft.com/office/drawing/2014/main" id="{418F8262-400F-BA03-5A25-71DBAFE24270}"/>
              </a:ext>
            </a:extLst>
          </p:cNvPr>
          <p:cNvSpPr>
            <a:spLocks noChangeArrowheads="1"/>
          </p:cNvSpPr>
          <p:nvPr/>
        </p:nvSpPr>
        <p:spPr bwMode="gray">
          <a:xfrm>
            <a:off x="4943399" y="3368054"/>
            <a:ext cx="2479927" cy="204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algn="ctr">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95000"/>
              </a:lnSpc>
            </a:pPr>
            <a:r>
              <a:rPr kumimoji="1" lang="ko-KR" altLang="en-US" sz="1400" b="0" i="1">
                <a:solidFill>
                  <a:schemeClr val="tx1"/>
                </a:solidFill>
                <a:latin typeface="+mj-ea"/>
                <a:ea typeface="나눔스퀘어_ac" panose="020B0600000101010101"/>
              </a:rPr>
              <a:t>기간계</a:t>
            </a:r>
          </a:p>
        </p:txBody>
      </p:sp>
      <p:sp>
        <p:nvSpPr>
          <p:cNvPr id="22" name="Rectangle 210">
            <a:extLst>
              <a:ext uri="{FF2B5EF4-FFF2-40B4-BE49-F238E27FC236}">
                <a16:creationId xmlns:a16="http://schemas.microsoft.com/office/drawing/2014/main" id="{525F1EF1-A4AC-CEAE-7CCD-3886CDCC4226}"/>
              </a:ext>
            </a:extLst>
          </p:cNvPr>
          <p:cNvSpPr>
            <a:spLocks noChangeArrowheads="1"/>
          </p:cNvSpPr>
          <p:nvPr/>
        </p:nvSpPr>
        <p:spPr bwMode="gray">
          <a:xfrm>
            <a:off x="9008050" y="3368054"/>
            <a:ext cx="1075419" cy="204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algn="ctr">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95000"/>
              </a:lnSpc>
            </a:pPr>
            <a:r>
              <a:rPr kumimoji="1" lang="ko-KR" altLang="en-US" sz="1400" b="0" i="1">
                <a:solidFill>
                  <a:schemeClr val="tx1"/>
                </a:solidFill>
                <a:latin typeface="+mj-ea"/>
                <a:ea typeface="나눔스퀘어_ac" panose="020B0600000101010101"/>
              </a:rPr>
              <a:t>정보계</a:t>
            </a:r>
          </a:p>
        </p:txBody>
      </p:sp>
      <p:sp>
        <p:nvSpPr>
          <p:cNvPr id="24" name="Rectangle 212">
            <a:extLst>
              <a:ext uri="{FF2B5EF4-FFF2-40B4-BE49-F238E27FC236}">
                <a16:creationId xmlns:a16="http://schemas.microsoft.com/office/drawing/2014/main" id="{09042AA1-5FB2-013A-BC06-0BB51804B3D9}"/>
              </a:ext>
            </a:extLst>
          </p:cNvPr>
          <p:cNvSpPr>
            <a:spLocks noChangeArrowheads="1"/>
          </p:cNvSpPr>
          <p:nvPr/>
        </p:nvSpPr>
        <p:spPr bwMode="gray">
          <a:xfrm>
            <a:off x="2263668" y="3368054"/>
            <a:ext cx="1073460" cy="204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algn="ctr">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95000"/>
              </a:lnSpc>
            </a:pPr>
            <a:r>
              <a:rPr kumimoji="1" lang="ko-KR" altLang="en-US" sz="1400" b="0" i="1">
                <a:solidFill>
                  <a:schemeClr val="tx1"/>
                </a:solidFill>
                <a:latin typeface="+mj-ea"/>
                <a:ea typeface="나눔스퀘어_ac" panose="020B0600000101010101"/>
              </a:rPr>
              <a:t>운용 지원 </a:t>
            </a:r>
          </a:p>
        </p:txBody>
      </p:sp>
      <p:sp>
        <p:nvSpPr>
          <p:cNvPr id="25" name="Rectangle 213">
            <a:extLst>
              <a:ext uri="{FF2B5EF4-FFF2-40B4-BE49-F238E27FC236}">
                <a16:creationId xmlns:a16="http://schemas.microsoft.com/office/drawing/2014/main" id="{25F88607-D87C-A55C-A3BD-72B7AE969B7F}"/>
              </a:ext>
            </a:extLst>
          </p:cNvPr>
          <p:cNvSpPr>
            <a:spLocks noChangeArrowheads="1"/>
          </p:cNvSpPr>
          <p:nvPr/>
        </p:nvSpPr>
        <p:spPr bwMode="auto">
          <a:xfrm>
            <a:off x="3844474" y="4758101"/>
            <a:ext cx="856025" cy="253726"/>
          </a:xfrm>
          <a:prstGeom prst="rect">
            <a:avLst/>
          </a:prstGeom>
          <a:solidFill>
            <a:srgbClr val="7030A0"/>
          </a:solidFill>
          <a:ln w="3175" algn="ctr">
            <a:solidFill>
              <a:srgbClr val="7030A0"/>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bg1"/>
                </a:solidFill>
                <a:latin typeface="+mj-ea"/>
                <a:ea typeface="나눔스퀘어_ac" panose="020B0600000101010101"/>
              </a:rPr>
              <a:t>원장관리</a:t>
            </a:r>
          </a:p>
        </p:txBody>
      </p:sp>
      <p:sp>
        <p:nvSpPr>
          <p:cNvPr id="26" name="Rectangle 214">
            <a:extLst>
              <a:ext uri="{FF2B5EF4-FFF2-40B4-BE49-F238E27FC236}">
                <a16:creationId xmlns:a16="http://schemas.microsoft.com/office/drawing/2014/main" id="{8D61870C-808D-6ECA-EE23-988A95914019}"/>
              </a:ext>
            </a:extLst>
          </p:cNvPr>
          <p:cNvSpPr>
            <a:spLocks noChangeArrowheads="1"/>
          </p:cNvSpPr>
          <p:nvPr/>
        </p:nvSpPr>
        <p:spPr bwMode="gray">
          <a:xfrm>
            <a:off x="1950249" y="5310695"/>
            <a:ext cx="1431932" cy="180049"/>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algn="ctr" defTabSz="914400" hangingPunct="1">
              <a:lnSpc>
                <a:spcPct val="90000"/>
              </a:lnSpc>
              <a:spcBef>
                <a:spcPts val="900"/>
              </a:spcBef>
              <a:buClr>
                <a:srgbClr val="F8F8F8"/>
              </a:buClr>
              <a:buSzPct val="100000"/>
              <a:buFont typeface="Arial" panose="020B0604020202020204" pitchFamily="34" charset="0"/>
              <a:buChar char="•"/>
            </a:pPr>
            <a:r>
              <a:rPr lang="ko-KR" altLang="en-US" sz="1300" b="1" kern="1200">
                <a:solidFill>
                  <a:schemeClr val="tx1"/>
                </a:solidFill>
                <a:latin typeface="맑은 고딕" panose="020B0503020000020004" pitchFamily="50" charset="-127"/>
                <a:ea typeface="나눔스퀘어_ac" panose="020B0600000101010101"/>
                <a:cs typeface="Arial" pitchFamily="34" charset="0"/>
              </a:rPr>
              <a:t>경영지원</a:t>
            </a:r>
          </a:p>
        </p:txBody>
      </p:sp>
      <p:sp>
        <p:nvSpPr>
          <p:cNvPr id="28" name="Rectangle 216">
            <a:extLst>
              <a:ext uri="{FF2B5EF4-FFF2-40B4-BE49-F238E27FC236}">
                <a16:creationId xmlns:a16="http://schemas.microsoft.com/office/drawing/2014/main" id="{58B4C99C-5152-6C09-8A67-47A49AAEDDF9}"/>
              </a:ext>
            </a:extLst>
          </p:cNvPr>
          <p:cNvSpPr>
            <a:spLocks noChangeArrowheads="1"/>
          </p:cNvSpPr>
          <p:nvPr/>
        </p:nvSpPr>
        <p:spPr bwMode="gray">
          <a:xfrm>
            <a:off x="2056028" y="2960223"/>
            <a:ext cx="2479927" cy="204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algn="ctr">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95000"/>
              </a:lnSpc>
            </a:pPr>
            <a:r>
              <a:rPr kumimoji="1" lang="ko-KR" altLang="en-US" sz="1400" b="0" i="1" dirty="0">
                <a:solidFill>
                  <a:schemeClr val="tx1"/>
                </a:solidFill>
                <a:latin typeface="+mj-ea"/>
                <a:ea typeface="나눔스퀘어_ac" panose="020B0600000101010101"/>
              </a:rPr>
              <a:t>상품</a:t>
            </a:r>
            <a:r>
              <a:rPr kumimoji="1" lang="en-US" altLang="ko-KR" sz="1400" b="0" i="1" dirty="0">
                <a:solidFill>
                  <a:schemeClr val="tx1"/>
                </a:solidFill>
                <a:latin typeface="+mj-ea"/>
                <a:ea typeface="나눔스퀘어_ac" panose="020B0600000101010101"/>
              </a:rPr>
              <a:t>/</a:t>
            </a:r>
            <a:r>
              <a:rPr kumimoji="1" lang="ko-KR" altLang="en-US" sz="1400" b="0" i="1" dirty="0">
                <a:solidFill>
                  <a:schemeClr val="tx1"/>
                </a:solidFill>
                <a:latin typeface="+mj-ea"/>
                <a:ea typeface="나눔스퀘어_ac" panose="020B0600000101010101"/>
              </a:rPr>
              <a:t>서비스 개발 및 관리</a:t>
            </a:r>
          </a:p>
        </p:txBody>
      </p:sp>
      <p:sp>
        <p:nvSpPr>
          <p:cNvPr id="29" name="Rectangle 217">
            <a:extLst>
              <a:ext uri="{FF2B5EF4-FFF2-40B4-BE49-F238E27FC236}">
                <a16:creationId xmlns:a16="http://schemas.microsoft.com/office/drawing/2014/main" id="{AB358BDF-24D1-FAC4-2890-C72B95D86A75}"/>
              </a:ext>
            </a:extLst>
          </p:cNvPr>
          <p:cNvSpPr>
            <a:spLocks noChangeArrowheads="1"/>
          </p:cNvSpPr>
          <p:nvPr/>
        </p:nvSpPr>
        <p:spPr bwMode="gray">
          <a:xfrm>
            <a:off x="2291092" y="1742959"/>
            <a:ext cx="1365331" cy="312877"/>
          </a:xfrm>
          <a:prstGeom prst="rect">
            <a:avLst/>
          </a:prstGeom>
          <a:solidFill>
            <a:schemeClr val="bg1"/>
          </a:solidFill>
          <a:ln w="9525"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7008" tIns="34016" rIns="17008" bIns="34016"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gn="ctr">
              <a:lnSpc>
                <a:spcPct val="95000"/>
              </a:lnSpc>
            </a:pPr>
            <a:r>
              <a:rPr kumimoji="1" lang="ko-KR" altLang="en-US" sz="900" b="0">
                <a:latin typeface="+mj-ea"/>
                <a:ea typeface="나눔스퀘어_ac" panose="020B0600000101010101"/>
              </a:rPr>
              <a:t>내부 사용자 통합 채널</a:t>
            </a:r>
          </a:p>
          <a:p>
            <a:pPr algn="ctr">
              <a:lnSpc>
                <a:spcPct val="95000"/>
              </a:lnSpc>
            </a:pPr>
            <a:r>
              <a:rPr kumimoji="1" lang="en-US" altLang="ko-KR" sz="900" b="0">
                <a:latin typeface="+mj-ea"/>
                <a:ea typeface="나눔스퀘어_ac" panose="020B0600000101010101"/>
              </a:rPr>
              <a:t>(</a:t>
            </a:r>
            <a:r>
              <a:rPr kumimoji="1" lang="ko-KR" altLang="en-US" sz="900" b="0">
                <a:latin typeface="+mj-ea"/>
                <a:ea typeface="나눔스퀘어_ac" panose="020B0600000101010101"/>
              </a:rPr>
              <a:t>직원용통합단말</a:t>
            </a:r>
            <a:r>
              <a:rPr kumimoji="1" lang="en-US" altLang="ko-KR" sz="900" b="0">
                <a:latin typeface="+mj-ea"/>
                <a:ea typeface="나눔스퀘어_ac" panose="020B0600000101010101"/>
              </a:rPr>
              <a:t>)</a:t>
            </a:r>
          </a:p>
        </p:txBody>
      </p:sp>
      <p:sp>
        <p:nvSpPr>
          <p:cNvPr id="30" name="Rectangle 218">
            <a:extLst>
              <a:ext uri="{FF2B5EF4-FFF2-40B4-BE49-F238E27FC236}">
                <a16:creationId xmlns:a16="http://schemas.microsoft.com/office/drawing/2014/main" id="{F009B740-B0CD-C342-4C5E-7B17274419CF}"/>
              </a:ext>
            </a:extLst>
          </p:cNvPr>
          <p:cNvSpPr>
            <a:spLocks noChangeArrowheads="1"/>
          </p:cNvSpPr>
          <p:nvPr/>
        </p:nvSpPr>
        <p:spPr bwMode="auto">
          <a:xfrm>
            <a:off x="2189231" y="4252204"/>
            <a:ext cx="1273264" cy="300425"/>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퇴직연금*</a:t>
            </a:r>
            <a:endParaRPr lang="en-US" altLang="ko-KR" sz="1000" b="0">
              <a:solidFill>
                <a:schemeClr val="tx1"/>
              </a:solidFill>
              <a:latin typeface="+mj-ea"/>
              <a:ea typeface="나눔스퀘어_ac" panose="020B0600000101010101"/>
            </a:endParaRPr>
          </a:p>
        </p:txBody>
      </p:sp>
      <p:sp>
        <p:nvSpPr>
          <p:cNvPr id="31" name="Rectangle 219">
            <a:extLst>
              <a:ext uri="{FF2B5EF4-FFF2-40B4-BE49-F238E27FC236}">
                <a16:creationId xmlns:a16="http://schemas.microsoft.com/office/drawing/2014/main" id="{41CE4194-1343-4D7C-45C5-4E6E28EACCB9}"/>
              </a:ext>
            </a:extLst>
          </p:cNvPr>
          <p:cNvSpPr>
            <a:spLocks noChangeArrowheads="1"/>
          </p:cNvSpPr>
          <p:nvPr/>
        </p:nvSpPr>
        <p:spPr bwMode="auto">
          <a:xfrm>
            <a:off x="5166710" y="5976921"/>
            <a:ext cx="1002940" cy="235047"/>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통합 보완관제</a:t>
            </a:r>
            <a:endParaRPr lang="en-US" altLang="ko-KR" sz="1000" b="0">
              <a:solidFill>
                <a:schemeClr val="tx1"/>
              </a:solidFill>
              <a:latin typeface="+mj-ea"/>
              <a:ea typeface="나눔스퀘어_ac" panose="020B0600000101010101"/>
            </a:endParaRPr>
          </a:p>
        </p:txBody>
      </p:sp>
      <p:sp>
        <p:nvSpPr>
          <p:cNvPr id="32" name="Rectangle 220">
            <a:extLst>
              <a:ext uri="{FF2B5EF4-FFF2-40B4-BE49-F238E27FC236}">
                <a16:creationId xmlns:a16="http://schemas.microsoft.com/office/drawing/2014/main" id="{A8202830-7D66-B49F-4DBC-7826EE53CFE4}"/>
              </a:ext>
            </a:extLst>
          </p:cNvPr>
          <p:cNvSpPr>
            <a:spLocks noChangeArrowheads="1"/>
          </p:cNvSpPr>
          <p:nvPr/>
        </p:nvSpPr>
        <p:spPr bwMode="auto">
          <a:xfrm>
            <a:off x="6298936" y="5976921"/>
            <a:ext cx="1002940" cy="235047"/>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en-US" altLang="ko-KR" sz="1000" b="0">
                <a:solidFill>
                  <a:schemeClr val="tx1"/>
                </a:solidFill>
                <a:latin typeface="+mj-ea"/>
                <a:ea typeface="나눔스퀘어_ac" panose="020B0600000101010101"/>
              </a:rPr>
              <a:t>IT </a:t>
            </a:r>
            <a:r>
              <a:rPr lang="ko-KR" altLang="en-US" sz="1000" b="0">
                <a:solidFill>
                  <a:schemeClr val="tx1"/>
                </a:solidFill>
                <a:latin typeface="+mj-ea"/>
                <a:ea typeface="나눔스퀘어_ac" panose="020B0600000101010101"/>
              </a:rPr>
              <a:t>자산관리</a:t>
            </a:r>
          </a:p>
        </p:txBody>
      </p:sp>
      <p:sp>
        <p:nvSpPr>
          <p:cNvPr id="33" name="Rectangle 221">
            <a:extLst>
              <a:ext uri="{FF2B5EF4-FFF2-40B4-BE49-F238E27FC236}">
                <a16:creationId xmlns:a16="http://schemas.microsoft.com/office/drawing/2014/main" id="{875FEC6D-443B-AE65-8377-2715F89E5690}"/>
              </a:ext>
            </a:extLst>
          </p:cNvPr>
          <p:cNvSpPr>
            <a:spLocks noChangeArrowheads="1"/>
          </p:cNvSpPr>
          <p:nvPr/>
        </p:nvSpPr>
        <p:spPr bwMode="auto">
          <a:xfrm>
            <a:off x="7433121" y="5976921"/>
            <a:ext cx="1002940" cy="235047"/>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en-US" altLang="ko-KR" sz="1000" b="0" dirty="0">
                <a:solidFill>
                  <a:schemeClr val="tx1"/>
                </a:solidFill>
                <a:latin typeface="+mj-ea"/>
                <a:ea typeface="나눔스퀘어_ac" panose="020B0600000101010101"/>
              </a:rPr>
              <a:t>IT </a:t>
            </a:r>
            <a:r>
              <a:rPr lang="ko-KR" altLang="en-US" sz="1000" b="0" dirty="0">
                <a:solidFill>
                  <a:schemeClr val="tx1"/>
                </a:solidFill>
                <a:latin typeface="+mj-ea"/>
                <a:ea typeface="나눔스퀘어_ac" panose="020B0600000101010101"/>
              </a:rPr>
              <a:t>투자관리</a:t>
            </a:r>
          </a:p>
        </p:txBody>
      </p:sp>
      <p:sp>
        <p:nvSpPr>
          <p:cNvPr id="34" name="Rectangle 222">
            <a:extLst>
              <a:ext uri="{FF2B5EF4-FFF2-40B4-BE49-F238E27FC236}">
                <a16:creationId xmlns:a16="http://schemas.microsoft.com/office/drawing/2014/main" id="{D17A3A26-E6E5-FE02-DA62-67E1BA77D1F0}"/>
              </a:ext>
            </a:extLst>
          </p:cNvPr>
          <p:cNvSpPr>
            <a:spLocks noChangeArrowheads="1"/>
          </p:cNvSpPr>
          <p:nvPr/>
        </p:nvSpPr>
        <p:spPr bwMode="auto">
          <a:xfrm>
            <a:off x="3867981" y="1528148"/>
            <a:ext cx="4795309" cy="551038"/>
          </a:xfrm>
          <a:prstGeom prst="rect">
            <a:avLst/>
          </a:prstGeom>
          <a:solidFill>
            <a:schemeClr val="bg1">
              <a:lumMod val="95000"/>
            </a:schemeClr>
          </a:solidFill>
          <a:ln w="3175" algn="ctr">
            <a:solidFill>
              <a:schemeClr val="tx1"/>
            </a:solidFill>
            <a:prstDash val="dash"/>
            <a:miter lim="800000"/>
            <a:headEnd/>
            <a:tailEnd/>
          </a:ln>
          <a:effectLst/>
        </p:spPr>
        <p:txBody>
          <a:bodyPr lIns="18000"/>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a:solidFill>
                  <a:schemeClr val="tx1"/>
                </a:solidFill>
                <a:latin typeface="+mj-ea"/>
                <a:ea typeface="나눔스퀘어_ac" panose="020B0600000101010101"/>
              </a:rPr>
              <a:t>외부 고객  </a:t>
            </a:r>
          </a:p>
        </p:txBody>
      </p:sp>
      <p:sp>
        <p:nvSpPr>
          <p:cNvPr id="35" name="Rectangle 223">
            <a:extLst>
              <a:ext uri="{FF2B5EF4-FFF2-40B4-BE49-F238E27FC236}">
                <a16:creationId xmlns:a16="http://schemas.microsoft.com/office/drawing/2014/main" id="{ECC56435-52E9-6254-EB54-E4AB3362F77B}"/>
              </a:ext>
            </a:extLst>
          </p:cNvPr>
          <p:cNvSpPr>
            <a:spLocks noChangeArrowheads="1"/>
          </p:cNvSpPr>
          <p:nvPr/>
        </p:nvSpPr>
        <p:spPr bwMode="auto">
          <a:xfrm>
            <a:off x="8753398" y="1528148"/>
            <a:ext cx="1429974" cy="551038"/>
          </a:xfrm>
          <a:prstGeom prst="rect">
            <a:avLst/>
          </a:prstGeom>
          <a:solidFill>
            <a:schemeClr val="bg1">
              <a:lumMod val="95000"/>
            </a:schemeClr>
          </a:solidFill>
          <a:ln w="3175" algn="ctr">
            <a:solidFill>
              <a:schemeClr val="tx1"/>
            </a:solidFill>
            <a:prstDash val="dash"/>
            <a:miter lim="800000"/>
            <a:headEnd/>
            <a:tailEnd/>
          </a:ln>
          <a:effectLst/>
        </p:spPr>
        <p:txBody>
          <a:bodyPr lIns="18000"/>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a:solidFill>
                  <a:schemeClr val="tx1"/>
                </a:solidFill>
                <a:latin typeface="+mj-ea"/>
                <a:ea typeface="나눔스퀘어_ac" panose="020B0600000101010101"/>
              </a:rPr>
              <a:t>대외접속  </a:t>
            </a:r>
          </a:p>
        </p:txBody>
      </p:sp>
      <p:sp>
        <p:nvSpPr>
          <p:cNvPr id="36" name="Rectangle 224">
            <a:extLst>
              <a:ext uri="{FF2B5EF4-FFF2-40B4-BE49-F238E27FC236}">
                <a16:creationId xmlns:a16="http://schemas.microsoft.com/office/drawing/2014/main" id="{DDDE7328-FFFE-8964-32D0-98E75124CBF9}"/>
              </a:ext>
            </a:extLst>
          </p:cNvPr>
          <p:cNvSpPr>
            <a:spLocks noChangeArrowheads="1"/>
          </p:cNvSpPr>
          <p:nvPr/>
        </p:nvSpPr>
        <p:spPr bwMode="gray">
          <a:xfrm>
            <a:off x="3956130" y="1727393"/>
            <a:ext cx="859943" cy="312877"/>
          </a:xfrm>
          <a:prstGeom prst="rect">
            <a:avLst/>
          </a:prstGeom>
          <a:solidFill>
            <a:schemeClr val="bg1"/>
          </a:solidFill>
          <a:ln w="9525"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7008" tIns="34016" rIns="17008" bIns="34016"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gn="ctr">
              <a:lnSpc>
                <a:spcPct val="95000"/>
              </a:lnSpc>
            </a:pPr>
            <a:r>
              <a:rPr kumimoji="1" lang="en-US" altLang="ko-KR" sz="900" b="0">
                <a:latin typeface="+mj-ea"/>
                <a:ea typeface="나눔스퀘어_ac" panose="020B0600000101010101"/>
              </a:rPr>
              <a:t>HTS</a:t>
            </a:r>
          </a:p>
        </p:txBody>
      </p:sp>
      <p:sp>
        <p:nvSpPr>
          <p:cNvPr id="37" name="Rectangle 225">
            <a:extLst>
              <a:ext uri="{FF2B5EF4-FFF2-40B4-BE49-F238E27FC236}">
                <a16:creationId xmlns:a16="http://schemas.microsoft.com/office/drawing/2014/main" id="{EE7F6890-F1A6-51D1-8456-932EB5ACFC7E}"/>
              </a:ext>
            </a:extLst>
          </p:cNvPr>
          <p:cNvSpPr>
            <a:spLocks noChangeArrowheads="1"/>
          </p:cNvSpPr>
          <p:nvPr/>
        </p:nvSpPr>
        <p:spPr bwMode="gray">
          <a:xfrm>
            <a:off x="4898345" y="1727393"/>
            <a:ext cx="859943" cy="312877"/>
          </a:xfrm>
          <a:prstGeom prst="rect">
            <a:avLst/>
          </a:prstGeom>
          <a:solidFill>
            <a:schemeClr val="bg1"/>
          </a:solidFill>
          <a:ln w="9525"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7008" tIns="34016" rIns="17008" bIns="34016"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gn="ctr">
              <a:lnSpc>
                <a:spcPct val="95000"/>
              </a:lnSpc>
            </a:pPr>
            <a:r>
              <a:rPr kumimoji="1" lang="en-US" altLang="ko-KR" sz="900" b="0">
                <a:latin typeface="+mj-ea"/>
                <a:ea typeface="나눔스퀘어_ac" panose="020B0600000101010101"/>
              </a:rPr>
              <a:t>Mobile</a:t>
            </a:r>
          </a:p>
        </p:txBody>
      </p:sp>
      <p:sp>
        <p:nvSpPr>
          <p:cNvPr id="38" name="Rectangle 226">
            <a:extLst>
              <a:ext uri="{FF2B5EF4-FFF2-40B4-BE49-F238E27FC236}">
                <a16:creationId xmlns:a16="http://schemas.microsoft.com/office/drawing/2014/main" id="{059A421A-2758-6BB1-0053-DB731CE617F4}"/>
              </a:ext>
            </a:extLst>
          </p:cNvPr>
          <p:cNvSpPr>
            <a:spLocks noChangeArrowheads="1"/>
          </p:cNvSpPr>
          <p:nvPr/>
        </p:nvSpPr>
        <p:spPr bwMode="gray">
          <a:xfrm>
            <a:off x="5842520" y="1727393"/>
            <a:ext cx="859943" cy="312877"/>
          </a:xfrm>
          <a:prstGeom prst="rect">
            <a:avLst/>
          </a:prstGeom>
          <a:solidFill>
            <a:schemeClr val="bg1"/>
          </a:solidFill>
          <a:ln w="9525"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7008" tIns="34016" rIns="17008" bIns="34016"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gn="ctr">
              <a:lnSpc>
                <a:spcPct val="95000"/>
              </a:lnSpc>
            </a:pPr>
            <a:r>
              <a:rPr kumimoji="1" lang="ko-KR" altLang="en-US" sz="900" b="0">
                <a:latin typeface="+mj-ea"/>
                <a:ea typeface="나눔스퀘어_ac" panose="020B0600000101010101"/>
              </a:rPr>
              <a:t>홈페이지</a:t>
            </a:r>
          </a:p>
        </p:txBody>
      </p:sp>
      <p:sp>
        <p:nvSpPr>
          <p:cNvPr id="39" name="Rectangle 227">
            <a:extLst>
              <a:ext uri="{FF2B5EF4-FFF2-40B4-BE49-F238E27FC236}">
                <a16:creationId xmlns:a16="http://schemas.microsoft.com/office/drawing/2014/main" id="{B1B53CE5-7A46-BE16-9707-2D2FD150C242}"/>
              </a:ext>
            </a:extLst>
          </p:cNvPr>
          <p:cNvSpPr>
            <a:spLocks noChangeArrowheads="1"/>
          </p:cNvSpPr>
          <p:nvPr/>
        </p:nvSpPr>
        <p:spPr bwMode="gray">
          <a:xfrm>
            <a:off x="6786694" y="1727393"/>
            <a:ext cx="859943" cy="312877"/>
          </a:xfrm>
          <a:prstGeom prst="rect">
            <a:avLst/>
          </a:prstGeom>
          <a:solidFill>
            <a:schemeClr val="bg1"/>
          </a:solidFill>
          <a:ln w="9525"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7008" tIns="34016" rIns="17008" bIns="34016"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gn="ctr">
              <a:lnSpc>
                <a:spcPct val="95000"/>
              </a:lnSpc>
            </a:pPr>
            <a:r>
              <a:rPr kumimoji="1" lang="en-US" altLang="ko-KR" sz="900" b="0">
                <a:latin typeface="+mj-ea"/>
                <a:ea typeface="나눔스퀘어_ac" panose="020B0600000101010101"/>
              </a:rPr>
              <a:t>ARS</a:t>
            </a:r>
          </a:p>
        </p:txBody>
      </p:sp>
      <p:sp>
        <p:nvSpPr>
          <p:cNvPr id="40" name="Rectangle 228">
            <a:extLst>
              <a:ext uri="{FF2B5EF4-FFF2-40B4-BE49-F238E27FC236}">
                <a16:creationId xmlns:a16="http://schemas.microsoft.com/office/drawing/2014/main" id="{18F96113-C918-E28A-4C30-CAB405BA6C23}"/>
              </a:ext>
            </a:extLst>
          </p:cNvPr>
          <p:cNvSpPr>
            <a:spLocks noChangeArrowheads="1"/>
          </p:cNvSpPr>
          <p:nvPr/>
        </p:nvSpPr>
        <p:spPr bwMode="gray">
          <a:xfrm>
            <a:off x="8835670" y="1727393"/>
            <a:ext cx="1265429" cy="312877"/>
          </a:xfrm>
          <a:prstGeom prst="rect">
            <a:avLst/>
          </a:prstGeom>
          <a:solidFill>
            <a:schemeClr val="bg1"/>
          </a:solidFill>
          <a:ln w="9525"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7008" tIns="34016" rIns="17008" bIns="34016"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gn="ctr">
              <a:lnSpc>
                <a:spcPct val="95000"/>
              </a:lnSpc>
            </a:pPr>
            <a:r>
              <a:rPr kumimoji="1" lang="ko-KR" altLang="en-US" sz="900" b="0">
                <a:latin typeface="+mj-ea"/>
                <a:ea typeface="나눔스퀘어_ac" panose="020B0600000101010101"/>
              </a:rPr>
              <a:t>대외기관 접속 </a:t>
            </a:r>
            <a:r>
              <a:rPr kumimoji="1" lang="en-US" altLang="ko-KR" sz="900" b="0">
                <a:latin typeface="+mj-ea"/>
                <a:ea typeface="나눔스퀘어_ac" panose="020B0600000101010101"/>
              </a:rPr>
              <a:t>(FEP)</a:t>
            </a:r>
          </a:p>
        </p:txBody>
      </p:sp>
      <p:sp>
        <p:nvSpPr>
          <p:cNvPr id="41" name="Rectangle 229">
            <a:extLst>
              <a:ext uri="{FF2B5EF4-FFF2-40B4-BE49-F238E27FC236}">
                <a16:creationId xmlns:a16="http://schemas.microsoft.com/office/drawing/2014/main" id="{0BA80832-1186-5E67-D30C-C82D124FBA89}"/>
              </a:ext>
            </a:extLst>
          </p:cNvPr>
          <p:cNvSpPr>
            <a:spLocks noChangeArrowheads="1"/>
          </p:cNvSpPr>
          <p:nvPr/>
        </p:nvSpPr>
        <p:spPr bwMode="auto">
          <a:xfrm>
            <a:off x="2167683" y="3764987"/>
            <a:ext cx="1273264" cy="300425"/>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자산운용</a:t>
            </a:r>
            <a:endParaRPr lang="en-US" altLang="ko-KR" sz="1000" b="0">
              <a:solidFill>
                <a:schemeClr val="tx1"/>
              </a:solidFill>
              <a:latin typeface="+mj-ea"/>
              <a:ea typeface="나눔스퀘어_ac" panose="020B0600000101010101"/>
            </a:endParaRPr>
          </a:p>
        </p:txBody>
      </p:sp>
      <p:sp>
        <p:nvSpPr>
          <p:cNvPr id="42" name="Rectangle 230">
            <a:extLst>
              <a:ext uri="{FF2B5EF4-FFF2-40B4-BE49-F238E27FC236}">
                <a16:creationId xmlns:a16="http://schemas.microsoft.com/office/drawing/2014/main" id="{E78D31F2-1FA2-2AA5-880D-9E176730499E}"/>
              </a:ext>
            </a:extLst>
          </p:cNvPr>
          <p:cNvSpPr>
            <a:spLocks noChangeArrowheads="1"/>
          </p:cNvSpPr>
          <p:nvPr/>
        </p:nvSpPr>
        <p:spPr bwMode="auto">
          <a:xfrm>
            <a:off x="3787667" y="4551072"/>
            <a:ext cx="4793350" cy="532358"/>
          </a:xfrm>
          <a:prstGeom prst="rect">
            <a:avLst/>
          </a:prstGeom>
          <a:noFill/>
          <a:ln w="3175" algn="ctr">
            <a:solidFill>
              <a:schemeClr val="tx1"/>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18000"/>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a:solidFill>
                  <a:schemeClr val="tx1"/>
                </a:solidFill>
                <a:latin typeface="+mj-ea"/>
                <a:ea typeface="나눔스퀘어_ac" panose="020B0600000101010101"/>
              </a:rPr>
              <a:t>운영지원</a:t>
            </a:r>
          </a:p>
        </p:txBody>
      </p:sp>
      <p:sp>
        <p:nvSpPr>
          <p:cNvPr id="43" name="Rectangle 231">
            <a:extLst>
              <a:ext uri="{FF2B5EF4-FFF2-40B4-BE49-F238E27FC236}">
                <a16:creationId xmlns:a16="http://schemas.microsoft.com/office/drawing/2014/main" id="{C9506531-B023-CC31-60A8-3FEA19713E94}"/>
              </a:ext>
            </a:extLst>
          </p:cNvPr>
          <p:cNvSpPr>
            <a:spLocks noChangeArrowheads="1"/>
          </p:cNvSpPr>
          <p:nvPr/>
        </p:nvSpPr>
        <p:spPr bwMode="auto">
          <a:xfrm>
            <a:off x="8910107" y="4510601"/>
            <a:ext cx="1273264" cy="300425"/>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en-US" altLang="ko-KR" sz="1000" b="0">
                <a:solidFill>
                  <a:schemeClr val="tx1"/>
                </a:solidFill>
                <a:latin typeface="+mj-ea"/>
                <a:ea typeface="나눔스퀘어_ac" panose="020B0600000101010101"/>
              </a:rPr>
              <a:t>EDW</a:t>
            </a:r>
          </a:p>
        </p:txBody>
      </p:sp>
      <p:sp>
        <p:nvSpPr>
          <p:cNvPr id="44" name="Rectangle 232">
            <a:extLst>
              <a:ext uri="{FF2B5EF4-FFF2-40B4-BE49-F238E27FC236}">
                <a16:creationId xmlns:a16="http://schemas.microsoft.com/office/drawing/2014/main" id="{3177454C-FDC2-6744-3731-9268C796334B}"/>
              </a:ext>
            </a:extLst>
          </p:cNvPr>
          <p:cNvSpPr>
            <a:spLocks noChangeArrowheads="1"/>
          </p:cNvSpPr>
          <p:nvPr/>
        </p:nvSpPr>
        <p:spPr bwMode="auto">
          <a:xfrm>
            <a:off x="8845464" y="5858619"/>
            <a:ext cx="1273264" cy="300425"/>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메타데이터</a:t>
            </a:r>
          </a:p>
        </p:txBody>
      </p:sp>
      <p:sp>
        <p:nvSpPr>
          <p:cNvPr id="45" name="Rectangle 233">
            <a:extLst>
              <a:ext uri="{FF2B5EF4-FFF2-40B4-BE49-F238E27FC236}">
                <a16:creationId xmlns:a16="http://schemas.microsoft.com/office/drawing/2014/main" id="{E7E0D73A-E60C-91A1-E8D6-FB334CB61B03}"/>
              </a:ext>
            </a:extLst>
          </p:cNvPr>
          <p:cNvSpPr>
            <a:spLocks noChangeArrowheads="1"/>
          </p:cNvSpPr>
          <p:nvPr/>
        </p:nvSpPr>
        <p:spPr bwMode="auto">
          <a:xfrm>
            <a:off x="8910107" y="3850601"/>
            <a:ext cx="1273264" cy="300425"/>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정보분석 </a:t>
            </a:r>
            <a:r>
              <a:rPr lang="en-US" altLang="ko-KR" sz="1000" b="0">
                <a:solidFill>
                  <a:schemeClr val="tx1"/>
                </a:solidFill>
                <a:latin typeface="+mj-ea"/>
                <a:ea typeface="나눔스퀘어_ac" panose="020B0600000101010101"/>
              </a:rPr>
              <a:t>BI</a:t>
            </a:r>
          </a:p>
        </p:txBody>
      </p:sp>
      <p:sp>
        <p:nvSpPr>
          <p:cNvPr id="46" name="Rectangle 234">
            <a:extLst>
              <a:ext uri="{FF2B5EF4-FFF2-40B4-BE49-F238E27FC236}">
                <a16:creationId xmlns:a16="http://schemas.microsoft.com/office/drawing/2014/main" id="{3FB17EC4-912E-ED41-E398-2BCF667487BC}"/>
              </a:ext>
            </a:extLst>
          </p:cNvPr>
          <p:cNvSpPr>
            <a:spLocks noChangeArrowheads="1"/>
          </p:cNvSpPr>
          <p:nvPr/>
        </p:nvSpPr>
        <p:spPr bwMode="auto">
          <a:xfrm>
            <a:off x="10302862" y="5858619"/>
            <a:ext cx="1273264" cy="300425"/>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데이터 품질관리</a:t>
            </a:r>
          </a:p>
        </p:txBody>
      </p:sp>
      <p:sp>
        <p:nvSpPr>
          <p:cNvPr id="48" name="Rectangle 236">
            <a:extLst>
              <a:ext uri="{FF2B5EF4-FFF2-40B4-BE49-F238E27FC236}">
                <a16:creationId xmlns:a16="http://schemas.microsoft.com/office/drawing/2014/main" id="{96E9DE63-B88E-0919-2B27-4DA5CF6DAC45}"/>
              </a:ext>
            </a:extLst>
          </p:cNvPr>
          <p:cNvSpPr>
            <a:spLocks noChangeArrowheads="1"/>
          </p:cNvSpPr>
          <p:nvPr/>
        </p:nvSpPr>
        <p:spPr bwMode="gray">
          <a:xfrm>
            <a:off x="10500708" y="1342912"/>
            <a:ext cx="1238005" cy="409343"/>
          </a:xfrm>
          <a:prstGeom prst="rect">
            <a:avLst/>
          </a:prstGeom>
          <a:solidFill>
            <a:schemeClr val="bg1"/>
          </a:solidFill>
          <a:ln>
            <a:noFill/>
          </a:ln>
          <a:effectLst/>
          <a:extLst>
            <a:ext uri="{91240B29-F687-4F45-9708-019B960494DF}">
              <a14:hiddenLine xmlns:a14="http://schemas.microsoft.com/office/drawing/2010/main" w="19050" cap="rnd" algn="ctr">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95000"/>
              </a:lnSpc>
            </a:pPr>
            <a:r>
              <a:rPr kumimoji="1" lang="ko-KR" altLang="en-US" sz="1400" b="0" i="1">
                <a:solidFill>
                  <a:schemeClr val="tx1"/>
                </a:solidFill>
                <a:latin typeface="+mj-ea"/>
                <a:ea typeface="나눔스퀘어_ac" panose="020B0600000101010101"/>
              </a:rPr>
              <a:t>경영관리 및 </a:t>
            </a:r>
            <a:br>
              <a:rPr kumimoji="1" lang="ko-KR" altLang="en-US" sz="1400" b="0" i="1">
                <a:solidFill>
                  <a:schemeClr val="tx1"/>
                </a:solidFill>
                <a:latin typeface="+mj-ea"/>
                <a:ea typeface="나눔스퀘어_ac" panose="020B0600000101010101"/>
              </a:rPr>
            </a:br>
            <a:r>
              <a:rPr kumimoji="1" lang="ko-KR" altLang="en-US" sz="1400" b="0" i="1">
                <a:solidFill>
                  <a:schemeClr val="tx1"/>
                </a:solidFill>
                <a:latin typeface="+mj-ea"/>
                <a:ea typeface="나눔스퀘어_ac" panose="020B0600000101010101"/>
              </a:rPr>
              <a:t>리스크</a:t>
            </a:r>
          </a:p>
        </p:txBody>
      </p:sp>
      <p:sp>
        <p:nvSpPr>
          <p:cNvPr id="49" name="Rectangle 237">
            <a:extLst>
              <a:ext uri="{FF2B5EF4-FFF2-40B4-BE49-F238E27FC236}">
                <a16:creationId xmlns:a16="http://schemas.microsoft.com/office/drawing/2014/main" id="{03C80867-C0C8-5037-4CD0-9F59800BE7A6}"/>
              </a:ext>
            </a:extLst>
          </p:cNvPr>
          <p:cNvSpPr>
            <a:spLocks noChangeArrowheads="1"/>
          </p:cNvSpPr>
          <p:nvPr/>
        </p:nvSpPr>
        <p:spPr bwMode="auto">
          <a:xfrm>
            <a:off x="10516379" y="3066072"/>
            <a:ext cx="1206663" cy="994670"/>
          </a:xfrm>
          <a:prstGeom prst="rect">
            <a:avLst/>
          </a:prstGeom>
          <a:solidFill>
            <a:schemeClr val="bg1">
              <a:lumMod val="95000"/>
            </a:schemeClr>
          </a:solidFill>
          <a:ln w="3175" algn="ctr">
            <a:solidFill>
              <a:schemeClr val="tx1"/>
            </a:solidFill>
            <a:prstDash val="dash"/>
            <a:miter lim="800000"/>
            <a:headEnd/>
            <a:tailEnd/>
          </a:ln>
          <a:effectLst/>
        </p:spPr>
        <p:txBody>
          <a:bodyP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80000"/>
              </a:lnSpc>
            </a:pPr>
            <a:r>
              <a:rPr lang="ko-KR" altLang="en-US" sz="1000" dirty="0">
                <a:solidFill>
                  <a:schemeClr val="tx1"/>
                </a:solidFill>
                <a:latin typeface="+mj-ea"/>
                <a:ea typeface="나눔스퀘어_ac" panose="020B0600000101010101"/>
              </a:rPr>
              <a:t>재무</a:t>
            </a:r>
            <a:r>
              <a:rPr lang="en-US" altLang="ko-KR" sz="1000" dirty="0">
                <a:solidFill>
                  <a:schemeClr val="tx1"/>
                </a:solidFill>
                <a:latin typeface="+mj-ea"/>
                <a:ea typeface="나눔스퀘어_ac" panose="020B0600000101010101"/>
              </a:rPr>
              <a:t>/</a:t>
            </a:r>
            <a:r>
              <a:rPr lang="ko-KR" altLang="en-US" sz="1000" dirty="0">
                <a:solidFill>
                  <a:schemeClr val="tx1"/>
                </a:solidFill>
                <a:latin typeface="+mj-ea"/>
                <a:ea typeface="나눔스퀘어_ac" panose="020B0600000101010101"/>
              </a:rPr>
              <a:t>관리 회계</a:t>
            </a:r>
          </a:p>
        </p:txBody>
      </p:sp>
      <p:sp>
        <p:nvSpPr>
          <p:cNvPr id="50" name="Rectangle 238">
            <a:extLst>
              <a:ext uri="{FF2B5EF4-FFF2-40B4-BE49-F238E27FC236}">
                <a16:creationId xmlns:a16="http://schemas.microsoft.com/office/drawing/2014/main" id="{207A2060-28BA-EC89-DCFA-2F35202B2A19}"/>
              </a:ext>
            </a:extLst>
          </p:cNvPr>
          <p:cNvSpPr>
            <a:spLocks noChangeArrowheads="1"/>
          </p:cNvSpPr>
          <p:nvPr/>
        </p:nvSpPr>
        <p:spPr bwMode="auto">
          <a:xfrm>
            <a:off x="10516379" y="4094987"/>
            <a:ext cx="1206663" cy="1425849"/>
          </a:xfrm>
          <a:prstGeom prst="rect">
            <a:avLst/>
          </a:prstGeom>
          <a:solidFill>
            <a:schemeClr val="bg1">
              <a:lumMod val="95000"/>
            </a:schemeClr>
          </a:solidFill>
          <a:ln w="3175" algn="ctr">
            <a:solidFill>
              <a:schemeClr val="tx1"/>
            </a:solidFill>
            <a:prstDash val="dash"/>
            <a:miter lim="800000"/>
            <a:headEnd/>
            <a:tailEnd/>
          </a:ln>
          <a:effectLst/>
        </p:spPr>
        <p:txBody>
          <a:bodyP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a:solidFill>
                  <a:schemeClr val="tx1"/>
                </a:solidFill>
                <a:latin typeface="+mj-ea"/>
                <a:ea typeface="나눔스퀘어_ac" panose="020B0600000101010101"/>
              </a:rPr>
              <a:t>리스크</a:t>
            </a:r>
          </a:p>
        </p:txBody>
      </p:sp>
      <p:sp>
        <p:nvSpPr>
          <p:cNvPr id="51" name="Rectangle 239">
            <a:extLst>
              <a:ext uri="{FF2B5EF4-FFF2-40B4-BE49-F238E27FC236}">
                <a16:creationId xmlns:a16="http://schemas.microsoft.com/office/drawing/2014/main" id="{5B3E6575-65BB-56B4-08D7-AB24B6A602F1}"/>
              </a:ext>
            </a:extLst>
          </p:cNvPr>
          <p:cNvSpPr>
            <a:spLocks noChangeArrowheads="1"/>
          </p:cNvSpPr>
          <p:nvPr/>
        </p:nvSpPr>
        <p:spPr bwMode="auto">
          <a:xfrm>
            <a:off x="10618240" y="4532393"/>
            <a:ext cx="1002940" cy="217925"/>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시장위험관리</a:t>
            </a:r>
          </a:p>
        </p:txBody>
      </p:sp>
      <p:sp>
        <p:nvSpPr>
          <p:cNvPr id="52" name="Rectangle 240">
            <a:extLst>
              <a:ext uri="{FF2B5EF4-FFF2-40B4-BE49-F238E27FC236}">
                <a16:creationId xmlns:a16="http://schemas.microsoft.com/office/drawing/2014/main" id="{BE254472-8E3A-AF41-3AC4-ED73DD94ECDB}"/>
              </a:ext>
            </a:extLst>
          </p:cNvPr>
          <p:cNvSpPr>
            <a:spLocks noChangeArrowheads="1"/>
          </p:cNvSpPr>
          <p:nvPr/>
        </p:nvSpPr>
        <p:spPr bwMode="auto">
          <a:xfrm>
            <a:off x="10618240" y="3656025"/>
            <a:ext cx="1002940" cy="347123"/>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내부회계 관리</a:t>
            </a:r>
            <a:br>
              <a:rPr lang="ko-KR" altLang="en-US" sz="1000" b="0">
                <a:solidFill>
                  <a:schemeClr val="tx1"/>
                </a:solidFill>
                <a:latin typeface="+mj-ea"/>
                <a:ea typeface="나눔스퀘어_ac" panose="020B0600000101010101"/>
              </a:rPr>
            </a:br>
            <a:r>
              <a:rPr lang="ko-KR" altLang="en-US" sz="1000" b="0">
                <a:solidFill>
                  <a:schemeClr val="tx1"/>
                </a:solidFill>
                <a:latin typeface="+mj-ea"/>
                <a:ea typeface="나눔스퀘어_ac" panose="020B0600000101010101"/>
              </a:rPr>
              <a:t>및 공시통제</a:t>
            </a:r>
            <a:r>
              <a:rPr lang="en-US" altLang="ko-KR" sz="1000" b="0">
                <a:solidFill>
                  <a:schemeClr val="tx1"/>
                </a:solidFill>
                <a:latin typeface="+mj-ea"/>
                <a:ea typeface="나눔스퀘어_ac" panose="020B0600000101010101"/>
              </a:rPr>
              <a:t>(ICFR, DC&amp;P)</a:t>
            </a:r>
          </a:p>
        </p:txBody>
      </p:sp>
      <p:sp>
        <p:nvSpPr>
          <p:cNvPr id="53" name="Rectangle 241">
            <a:extLst>
              <a:ext uri="{FF2B5EF4-FFF2-40B4-BE49-F238E27FC236}">
                <a16:creationId xmlns:a16="http://schemas.microsoft.com/office/drawing/2014/main" id="{8046024E-BA96-FBCB-6D0D-27D3FD831AD8}"/>
              </a:ext>
            </a:extLst>
          </p:cNvPr>
          <p:cNvSpPr>
            <a:spLocks noChangeArrowheads="1"/>
          </p:cNvSpPr>
          <p:nvPr/>
        </p:nvSpPr>
        <p:spPr bwMode="auto">
          <a:xfrm>
            <a:off x="10618240" y="2007582"/>
            <a:ext cx="1002940" cy="2194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경영정보</a:t>
            </a:r>
            <a:r>
              <a:rPr lang="en-US" altLang="ko-KR" sz="1000" b="0">
                <a:solidFill>
                  <a:schemeClr val="tx1"/>
                </a:solidFill>
                <a:latin typeface="+mj-ea"/>
                <a:ea typeface="나눔스퀘어_ac" panose="020B0600000101010101"/>
              </a:rPr>
              <a:t>(MIS)</a:t>
            </a:r>
          </a:p>
        </p:txBody>
      </p:sp>
      <p:sp>
        <p:nvSpPr>
          <p:cNvPr id="54" name="Rectangle 242">
            <a:extLst>
              <a:ext uri="{FF2B5EF4-FFF2-40B4-BE49-F238E27FC236}">
                <a16:creationId xmlns:a16="http://schemas.microsoft.com/office/drawing/2014/main" id="{0C4F64A2-0F09-4D45-8799-7B2EF909AA49}"/>
              </a:ext>
            </a:extLst>
          </p:cNvPr>
          <p:cNvSpPr>
            <a:spLocks noChangeArrowheads="1"/>
          </p:cNvSpPr>
          <p:nvPr/>
        </p:nvSpPr>
        <p:spPr bwMode="auto">
          <a:xfrm>
            <a:off x="10618240" y="3445884"/>
            <a:ext cx="1002940" cy="152547"/>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관리회계</a:t>
            </a:r>
          </a:p>
        </p:txBody>
      </p:sp>
      <p:sp>
        <p:nvSpPr>
          <p:cNvPr id="55" name="Rectangle 243">
            <a:extLst>
              <a:ext uri="{FF2B5EF4-FFF2-40B4-BE49-F238E27FC236}">
                <a16:creationId xmlns:a16="http://schemas.microsoft.com/office/drawing/2014/main" id="{AA516272-48F6-82A5-1FA7-E3E066085694}"/>
              </a:ext>
            </a:extLst>
          </p:cNvPr>
          <p:cNvSpPr>
            <a:spLocks noChangeArrowheads="1"/>
          </p:cNvSpPr>
          <p:nvPr/>
        </p:nvSpPr>
        <p:spPr bwMode="auto">
          <a:xfrm>
            <a:off x="10618240" y="2792110"/>
            <a:ext cx="1002940" cy="217925"/>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감사</a:t>
            </a:r>
          </a:p>
        </p:txBody>
      </p:sp>
      <p:sp>
        <p:nvSpPr>
          <p:cNvPr id="56" name="Rectangle 244">
            <a:extLst>
              <a:ext uri="{FF2B5EF4-FFF2-40B4-BE49-F238E27FC236}">
                <a16:creationId xmlns:a16="http://schemas.microsoft.com/office/drawing/2014/main" id="{3D82BFB6-2C97-576F-7088-B95B3E4E9F43}"/>
              </a:ext>
            </a:extLst>
          </p:cNvPr>
          <p:cNvSpPr>
            <a:spLocks noChangeArrowheads="1"/>
          </p:cNvSpPr>
          <p:nvPr/>
        </p:nvSpPr>
        <p:spPr bwMode="auto">
          <a:xfrm>
            <a:off x="10618240" y="3265318"/>
            <a:ext cx="1002940" cy="14632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재무회계</a:t>
            </a:r>
          </a:p>
        </p:txBody>
      </p:sp>
      <p:sp>
        <p:nvSpPr>
          <p:cNvPr id="57" name="Rectangle 245">
            <a:extLst>
              <a:ext uri="{FF2B5EF4-FFF2-40B4-BE49-F238E27FC236}">
                <a16:creationId xmlns:a16="http://schemas.microsoft.com/office/drawing/2014/main" id="{F03F0AE5-CC01-DA36-FFCD-337BA16EB3F7}"/>
              </a:ext>
            </a:extLst>
          </p:cNvPr>
          <p:cNvSpPr>
            <a:spLocks noChangeArrowheads="1"/>
          </p:cNvSpPr>
          <p:nvPr/>
        </p:nvSpPr>
        <p:spPr bwMode="auto">
          <a:xfrm>
            <a:off x="10618240" y="4781450"/>
            <a:ext cx="1002940" cy="216368"/>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신용위험관리</a:t>
            </a:r>
          </a:p>
        </p:txBody>
      </p:sp>
      <p:sp>
        <p:nvSpPr>
          <p:cNvPr id="58" name="Rectangle 246">
            <a:extLst>
              <a:ext uri="{FF2B5EF4-FFF2-40B4-BE49-F238E27FC236}">
                <a16:creationId xmlns:a16="http://schemas.microsoft.com/office/drawing/2014/main" id="{B18E6635-6B77-637E-D094-135ADFAB4DC4}"/>
              </a:ext>
            </a:extLst>
          </p:cNvPr>
          <p:cNvSpPr>
            <a:spLocks noChangeArrowheads="1"/>
          </p:cNvSpPr>
          <p:nvPr/>
        </p:nvSpPr>
        <p:spPr bwMode="auto">
          <a:xfrm>
            <a:off x="10618240" y="5028950"/>
            <a:ext cx="1002940" cy="217925"/>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운영위험관리</a:t>
            </a:r>
          </a:p>
        </p:txBody>
      </p:sp>
      <p:sp>
        <p:nvSpPr>
          <p:cNvPr id="59" name="Rectangle 247">
            <a:extLst>
              <a:ext uri="{FF2B5EF4-FFF2-40B4-BE49-F238E27FC236}">
                <a16:creationId xmlns:a16="http://schemas.microsoft.com/office/drawing/2014/main" id="{53BAE9A6-845F-34AB-D7A8-B0CCE3A082DF}"/>
              </a:ext>
            </a:extLst>
          </p:cNvPr>
          <p:cNvSpPr>
            <a:spLocks noChangeArrowheads="1"/>
          </p:cNvSpPr>
          <p:nvPr/>
        </p:nvSpPr>
        <p:spPr bwMode="auto">
          <a:xfrm>
            <a:off x="10618240" y="5276450"/>
            <a:ext cx="1002940" cy="217925"/>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통합 리스크관리</a:t>
            </a:r>
          </a:p>
        </p:txBody>
      </p:sp>
      <p:sp>
        <p:nvSpPr>
          <p:cNvPr id="60" name="Rectangle 248">
            <a:extLst>
              <a:ext uri="{FF2B5EF4-FFF2-40B4-BE49-F238E27FC236}">
                <a16:creationId xmlns:a16="http://schemas.microsoft.com/office/drawing/2014/main" id="{2D5F26E2-1C0F-1665-475E-7293EE36FB1C}"/>
              </a:ext>
            </a:extLst>
          </p:cNvPr>
          <p:cNvSpPr>
            <a:spLocks noChangeArrowheads="1"/>
          </p:cNvSpPr>
          <p:nvPr/>
        </p:nvSpPr>
        <p:spPr bwMode="auto">
          <a:xfrm>
            <a:off x="10618240" y="2261308"/>
            <a:ext cx="1002940" cy="217925"/>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경영계획</a:t>
            </a:r>
            <a:endParaRPr lang="en-US" altLang="ko-KR" sz="1000" b="0">
              <a:solidFill>
                <a:schemeClr val="tx1"/>
              </a:solidFill>
              <a:latin typeface="+mj-ea"/>
              <a:ea typeface="나눔스퀘어_ac" panose="020B0600000101010101"/>
            </a:endParaRPr>
          </a:p>
        </p:txBody>
      </p:sp>
      <p:sp>
        <p:nvSpPr>
          <p:cNvPr id="61" name="Rectangle 249">
            <a:extLst>
              <a:ext uri="{FF2B5EF4-FFF2-40B4-BE49-F238E27FC236}">
                <a16:creationId xmlns:a16="http://schemas.microsoft.com/office/drawing/2014/main" id="{B67698BF-41D5-4FD4-20C3-E933C70EFAD1}"/>
              </a:ext>
            </a:extLst>
          </p:cNvPr>
          <p:cNvSpPr>
            <a:spLocks noChangeArrowheads="1"/>
          </p:cNvSpPr>
          <p:nvPr/>
        </p:nvSpPr>
        <p:spPr bwMode="auto">
          <a:xfrm>
            <a:off x="10618240" y="2513478"/>
            <a:ext cx="1002940" cy="2194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성과관리</a:t>
            </a:r>
            <a:endParaRPr lang="en-US" altLang="ko-KR" sz="1000" b="0">
              <a:solidFill>
                <a:schemeClr val="tx1"/>
              </a:solidFill>
              <a:latin typeface="+mj-ea"/>
              <a:ea typeface="나눔스퀘어_ac" panose="020B0600000101010101"/>
            </a:endParaRPr>
          </a:p>
        </p:txBody>
      </p:sp>
      <p:sp>
        <p:nvSpPr>
          <p:cNvPr id="62" name="Rectangle 250">
            <a:extLst>
              <a:ext uri="{FF2B5EF4-FFF2-40B4-BE49-F238E27FC236}">
                <a16:creationId xmlns:a16="http://schemas.microsoft.com/office/drawing/2014/main" id="{1A9E0707-0627-2FC4-FDC0-4EB7E4DA2C27}"/>
              </a:ext>
            </a:extLst>
          </p:cNvPr>
          <p:cNvSpPr>
            <a:spLocks noChangeArrowheads="1"/>
          </p:cNvSpPr>
          <p:nvPr/>
        </p:nvSpPr>
        <p:spPr bwMode="auto">
          <a:xfrm>
            <a:off x="10618240" y="4284893"/>
            <a:ext cx="1002940" cy="217925"/>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en-US" altLang="ko-KR" sz="1000" b="0">
                <a:solidFill>
                  <a:schemeClr val="tx1"/>
                </a:solidFill>
                <a:latin typeface="+mj-ea"/>
                <a:ea typeface="나눔스퀘어_ac" panose="020B0600000101010101"/>
              </a:rPr>
              <a:t>ALM</a:t>
            </a:r>
          </a:p>
        </p:txBody>
      </p:sp>
      <p:sp>
        <p:nvSpPr>
          <p:cNvPr id="63" name="Rectangle 251">
            <a:extLst>
              <a:ext uri="{FF2B5EF4-FFF2-40B4-BE49-F238E27FC236}">
                <a16:creationId xmlns:a16="http://schemas.microsoft.com/office/drawing/2014/main" id="{301061AB-C872-080D-609B-AE62CB30C476}"/>
              </a:ext>
            </a:extLst>
          </p:cNvPr>
          <p:cNvSpPr>
            <a:spLocks noChangeArrowheads="1"/>
          </p:cNvSpPr>
          <p:nvPr/>
        </p:nvSpPr>
        <p:spPr bwMode="auto">
          <a:xfrm>
            <a:off x="10516379" y="1775648"/>
            <a:ext cx="1206663" cy="982217"/>
          </a:xfrm>
          <a:prstGeom prst="rect">
            <a:avLst/>
          </a:prstGeom>
          <a:noFill/>
          <a:ln w="3175" algn="ctr">
            <a:solidFill>
              <a:schemeClr val="tx1"/>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r>
              <a:rPr lang="ko-KR" altLang="en-US" sz="1000">
                <a:solidFill>
                  <a:schemeClr val="tx1"/>
                </a:solidFill>
                <a:latin typeface="+mj-ea"/>
                <a:ea typeface="나눔스퀘어_ac" panose="020B0600000101010101"/>
              </a:rPr>
              <a:t>전략적 기업관리</a:t>
            </a:r>
          </a:p>
        </p:txBody>
      </p:sp>
      <p:sp>
        <p:nvSpPr>
          <p:cNvPr id="64" name="Rectangle 252">
            <a:extLst>
              <a:ext uri="{FF2B5EF4-FFF2-40B4-BE49-F238E27FC236}">
                <a16:creationId xmlns:a16="http://schemas.microsoft.com/office/drawing/2014/main" id="{8A06136A-6690-F0CD-005D-502C11B81F18}"/>
              </a:ext>
            </a:extLst>
          </p:cNvPr>
          <p:cNvSpPr>
            <a:spLocks noChangeArrowheads="1"/>
          </p:cNvSpPr>
          <p:nvPr/>
        </p:nvSpPr>
        <p:spPr bwMode="auto">
          <a:xfrm>
            <a:off x="6755352" y="5312251"/>
            <a:ext cx="857984" cy="235047"/>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인적자원관리</a:t>
            </a:r>
          </a:p>
        </p:txBody>
      </p:sp>
      <p:sp>
        <p:nvSpPr>
          <p:cNvPr id="65" name="Rectangle 253">
            <a:extLst>
              <a:ext uri="{FF2B5EF4-FFF2-40B4-BE49-F238E27FC236}">
                <a16:creationId xmlns:a16="http://schemas.microsoft.com/office/drawing/2014/main" id="{B4B9028A-52BE-FD4D-087A-D69D3B8D243D}"/>
              </a:ext>
            </a:extLst>
          </p:cNvPr>
          <p:cNvSpPr>
            <a:spLocks noChangeArrowheads="1"/>
          </p:cNvSpPr>
          <p:nvPr/>
        </p:nvSpPr>
        <p:spPr bwMode="auto">
          <a:xfrm>
            <a:off x="8992379" y="5312251"/>
            <a:ext cx="857984" cy="236604"/>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고정자산</a:t>
            </a:r>
            <a:endParaRPr lang="en-US" altLang="ko-KR" sz="1000" b="0">
              <a:solidFill>
                <a:schemeClr val="tx1"/>
              </a:solidFill>
              <a:latin typeface="+mj-ea"/>
              <a:ea typeface="나눔스퀘어_ac" panose="020B0600000101010101"/>
            </a:endParaRPr>
          </a:p>
        </p:txBody>
      </p:sp>
      <p:sp>
        <p:nvSpPr>
          <p:cNvPr id="66" name="Rectangle 254">
            <a:extLst>
              <a:ext uri="{FF2B5EF4-FFF2-40B4-BE49-F238E27FC236}">
                <a16:creationId xmlns:a16="http://schemas.microsoft.com/office/drawing/2014/main" id="{E08581EF-0F37-E5C9-B335-D469CD6D5D5B}"/>
              </a:ext>
            </a:extLst>
          </p:cNvPr>
          <p:cNvSpPr>
            <a:spLocks noChangeArrowheads="1"/>
          </p:cNvSpPr>
          <p:nvPr/>
        </p:nvSpPr>
        <p:spPr bwMode="auto">
          <a:xfrm>
            <a:off x="2189231" y="4740978"/>
            <a:ext cx="1273264" cy="300425"/>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신탁운용*</a:t>
            </a:r>
            <a:endParaRPr lang="en-US" altLang="ko-KR" sz="1000" b="0">
              <a:solidFill>
                <a:schemeClr val="tx1"/>
              </a:solidFill>
              <a:latin typeface="+mj-ea"/>
              <a:ea typeface="나눔스퀘어_ac" panose="020B0600000101010101"/>
            </a:endParaRPr>
          </a:p>
        </p:txBody>
      </p:sp>
      <p:sp>
        <p:nvSpPr>
          <p:cNvPr id="67" name="Rectangle 255">
            <a:extLst>
              <a:ext uri="{FF2B5EF4-FFF2-40B4-BE49-F238E27FC236}">
                <a16:creationId xmlns:a16="http://schemas.microsoft.com/office/drawing/2014/main" id="{24BC3AD1-544E-A48A-E0A2-C314B77BB2FE}"/>
              </a:ext>
            </a:extLst>
          </p:cNvPr>
          <p:cNvSpPr>
            <a:spLocks noChangeArrowheads="1"/>
          </p:cNvSpPr>
          <p:nvPr/>
        </p:nvSpPr>
        <p:spPr bwMode="auto">
          <a:xfrm>
            <a:off x="3932623" y="4138572"/>
            <a:ext cx="1486781" cy="317547"/>
          </a:xfrm>
          <a:prstGeom prst="rect">
            <a:avLst/>
          </a:prstGeom>
          <a:solidFill>
            <a:srgbClr val="7030A0"/>
          </a:solidFill>
          <a:ln w="3175" algn="ctr">
            <a:solidFill>
              <a:srgbClr val="7030A0"/>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bg1"/>
                </a:solidFill>
                <a:latin typeface="+mj-ea"/>
                <a:ea typeface="나눔스퀘어_ac" panose="020B0600000101010101"/>
              </a:rPr>
              <a:t>출납</a:t>
            </a:r>
          </a:p>
        </p:txBody>
      </p:sp>
      <p:sp>
        <p:nvSpPr>
          <p:cNvPr id="68" name="Rectangle 256">
            <a:extLst>
              <a:ext uri="{FF2B5EF4-FFF2-40B4-BE49-F238E27FC236}">
                <a16:creationId xmlns:a16="http://schemas.microsoft.com/office/drawing/2014/main" id="{8986EC33-33CF-17A4-0399-31A6E81D20AC}"/>
              </a:ext>
            </a:extLst>
          </p:cNvPr>
          <p:cNvSpPr>
            <a:spLocks noChangeArrowheads="1"/>
          </p:cNvSpPr>
          <p:nvPr/>
        </p:nvSpPr>
        <p:spPr bwMode="auto">
          <a:xfrm>
            <a:off x="3932623" y="3733855"/>
            <a:ext cx="1486781" cy="317547"/>
          </a:xfrm>
          <a:prstGeom prst="rect">
            <a:avLst/>
          </a:prstGeom>
          <a:solidFill>
            <a:srgbClr val="7030A0"/>
          </a:solidFill>
          <a:ln w="3175" algn="ctr">
            <a:solidFill>
              <a:srgbClr val="7030A0"/>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dirty="0">
                <a:solidFill>
                  <a:schemeClr val="bg1"/>
                </a:solidFill>
                <a:latin typeface="+mj-ea"/>
                <a:ea typeface="나눔스퀘어_ac" panose="020B0600000101010101"/>
              </a:rPr>
              <a:t>고객종합계좌</a:t>
            </a:r>
          </a:p>
        </p:txBody>
      </p:sp>
      <p:sp>
        <p:nvSpPr>
          <p:cNvPr id="69" name="Rectangle 257">
            <a:extLst>
              <a:ext uri="{FF2B5EF4-FFF2-40B4-BE49-F238E27FC236}">
                <a16:creationId xmlns:a16="http://schemas.microsoft.com/office/drawing/2014/main" id="{22FCAE56-E6DF-E0C4-1EE5-2080A5911CBE}"/>
              </a:ext>
            </a:extLst>
          </p:cNvPr>
          <p:cNvSpPr>
            <a:spLocks noChangeArrowheads="1"/>
          </p:cNvSpPr>
          <p:nvPr/>
        </p:nvSpPr>
        <p:spPr bwMode="auto">
          <a:xfrm>
            <a:off x="5491882" y="3733855"/>
            <a:ext cx="1486781" cy="317547"/>
          </a:xfrm>
          <a:prstGeom prst="rect">
            <a:avLst/>
          </a:prstGeom>
          <a:solidFill>
            <a:srgbClr val="7030A0"/>
          </a:solidFill>
          <a:ln w="3175" algn="ctr">
            <a:solidFill>
              <a:srgbClr val="7030A0"/>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bg1"/>
                </a:solidFill>
                <a:latin typeface="+mj-ea"/>
                <a:ea typeface="나눔스퀘어_ac" panose="020B0600000101010101"/>
              </a:rPr>
              <a:t>유가증권</a:t>
            </a:r>
          </a:p>
        </p:txBody>
      </p:sp>
      <p:sp>
        <p:nvSpPr>
          <p:cNvPr id="70" name="Rectangle 258">
            <a:extLst>
              <a:ext uri="{FF2B5EF4-FFF2-40B4-BE49-F238E27FC236}">
                <a16:creationId xmlns:a16="http://schemas.microsoft.com/office/drawing/2014/main" id="{23C7D9D9-BF94-DB81-30D8-2CBE047DA06A}"/>
              </a:ext>
            </a:extLst>
          </p:cNvPr>
          <p:cNvSpPr>
            <a:spLocks noChangeArrowheads="1"/>
          </p:cNvSpPr>
          <p:nvPr/>
        </p:nvSpPr>
        <p:spPr bwMode="auto">
          <a:xfrm>
            <a:off x="7051141" y="3733855"/>
            <a:ext cx="1486781" cy="317547"/>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매매</a:t>
            </a:r>
          </a:p>
        </p:txBody>
      </p:sp>
      <p:sp>
        <p:nvSpPr>
          <p:cNvPr id="71" name="Rectangle 259">
            <a:extLst>
              <a:ext uri="{FF2B5EF4-FFF2-40B4-BE49-F238E27FC236}">
                <a16:creationId xmlns:a16="http://schemas.microsoft.com/office/drawing/2014/main" id="{FAA74276-2D31-6417-558B-C0E10F0E4DDB}"/>
              </a:ext>
            </a:extLst>
          </p:cNvPr>
          <p:cNvSpPr>
            <a:spLocks noChangeArrowheads="1"/>
          </p:cNvSpPr>
          <p:nvPr/>
        </p:nvSpPr>
        <p:spPr bwMode="auto">
          <a:xfrm>
            <a:off x="5491882" y="4138572"/>
            <a:ext cx="1486781" cy="317547"/>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신용</a:t>
            </a:r>
            <a:r>
              <a:rPr lang="en-US" altLang="ko-KR" sz="1000" b="0">
                <a:solidFill>
                  <a:schemeClr val="tx1"/>
                </a:solidFill>
                <a:latin typeface="+mj-ea"/>
                <a:ea typeface="나눔스퀘어_ac" panose="020B0600000101010101"/>
              </a:rPr>
              <a:t>/</a:t>
            </a:r>
            <a:r>
              <a:rPr lang="ko-KR" altLang="en-US" sz="1000" b="0">
                <a:solidFill>
                  <a:schemeClr val="tx1"/>
                </a:solidFill>
                <a:latin typeface="+mj-ea"/>
                <a:ea typeface="나눔스퀘어_ac" panose="020B0600000101010101"/>
              </a:rPr>
              <a:t>대출</a:t>
            </a:r>
          </a:p>
        </p:txBody>
      </p:sp>
      <p:sp>
        <p:nvSpPr>
          <p:cNvPr id="72" name="Rectangle 260">
            <a:extLst>
              <a:ext uri="{FF2B5EF4-FFF2-40B4-BE49-F238E27FC236}">
                <a16:creationId xmlns:a16="http://schemas.microsoft.com/office/drawing/2014/main" id="{166B3DB8-5A5F-4EEE-7A2D-D839DFE314BF}"/>
              </a:ext>
            </a:extLst>
          </p:cNvPr>
          <p:cNvSpPr>
            <a:spLocks noChangeArrowheads="1"/>
          </p:cNvSpPr>
          <p:nvPr/>
        </p:nvSpPr>
        <p:spPr bwMode="auto">
          <a:xfrm>
            <a:off x="7051141" y="4138572"/>
            <a:ext cx="1486781" cy="317547"/>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맞춤형 </a:t>
            </a:r>
            <a:r>
              <a:rPr lang="en-US" altLang="ko-KR" sz="1000" b="0">
                <a:solidFill>
                  <a:schemeClr val="tx1"/>
                </a:solidFill>
                <a:latin typeface="+mj-ea"/>
                <a:ea typeface="나눔스퀘어_ac" panose="020B0600000101010101"/>
              </a:rPr>
              <a:t>Trading</a:t>
            </a:r>
          </a:p>
        </p:txBody>
      </p:sp>
      <p:sp>
        <p:nvSpPr>
          <p:cNvPr id="73" name="Rectangle 261">
            <a:extLst>
              <a:ext uri="{FF2B5EF4-FFF2-40B4-BE49-F238E27FC236}">
                <a16:creationId xmlns:a16="http://schemas.microsoft.com/office/drawing/2014/main" id="{B3A9CA8F-D53F-2F91-1B2B-7DF8D399C907}"/>
              </a:ext>
            </a:extLst>
          </p:cNvPr>
          <p:cNvSpPr>
            <a:spLocks noChangeArrowheads="1"/>
          </p:cNvSpPr>
          <p:nvPr/>
        </p:nvSpPr>
        <p:spPr bwMode="auto">
          <a:xfrm>
            <a:off x="4800402" y="4758101"/>
            <a:ext cx="856025" cy="253726"/>
          </a:xfrm>
          <a:prstGeom prst="rect">
            <a:avLst/>
          </a:prstGeom>
          <a:solidFill>
            <a:srgbClr val="7030A0"/>
          </a:solidFill>
          <a:ln w="3175" algn="ctr">
            <a:solidFill>
              <a:srgbClr val="7030A0"/>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bg1"/>
                </a:solidFill>
                <a:latin typeface="+mj-ea"/>
                <a:ea typeface="나눔스퀘어_ac" panose="020B0600000101010101"/>
              </a:rPr>
              <a:t>회계</a:t>
            </a:r>
          </a:p>
        </p:txBody>
      </p:sp>
      <p:sp>
        <p:nvSpPr>
          <p:cNvPr id="74" name="Rectangle 262">
            <a:extLst>
              <a:ext uri="{FF2B5EF4-FFF2-40B4-BE49-F238E27FC236}">
                <a16:creationId xmlns:a16="http://schemas.microsoft.com/office/drawing/2014/main" id="{35514694-CCB5-F518-8B93-1D8B252C0152}"/>
              </a:ext>
            </a:extLst>
          </p:cNvPr>
          <p:cNvSpPr>
            <a:spLocks noChangeArrowheads="1"/>
          </p:cNvSpPr>
          <p:nvPr/>
        </p:nvSpPr>
        <p:spPr bwMode="auto">
          <a:xfrm>
            <a:off x="5756330" y="4758101"/>
            <a:ext cx="856025" cy="253726"/>
          </a:xfrm>
          <a:prstGeom prst="rect">
            <a:avLst/>
          </a:prstGeom>
          <a:solidFill>
            <a:srgbClr val="7030A0"/>
          </a:solidFill>
          <a:ln w="3175" algn="ctr">
            <a:solidFill>
              <a:srgbClr val="7030A0"/>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bg1"/>
                </a:solidFill>
                <a:latin typeface="+mj-ea"/>
                <a:ea typeface="나눔스퀘어_ac" panose="020B0600000101010101"/>
              </a:rPr>
              <a:t>지급결제</a:t>
            </a:r>
          </a:p>
        </p:txBody>
      </p:sp>
      <p:sp>
        <p:nvSpPr>
          <p:cNvPr id="75" name="Rectangle 263">
            <a:extLst>
              <a:ext uri="{FF2B5EF4-FFF2-40B4-BE49-F238E27FC236}">
                <a16:creationId xmlns:a16="http://schemas.microsoft.com/office/drawing/2014/main" id="{C6904C07-996D-8D1D-380C-DDA62EF630A0}"/>
              </a:ext>
            </a:extLst>
          </p:cNvPr>
          <p:cNvSpPr>
            <a:spLocks noChangeArrowheads="1"/>
          </p:cNvSpPr>
          <p:nvPr/>
        </p:nvSpPr>
        <p:spPr bwMode="auto">
          <a:xfrm>
            <a:off x="6712257" y="4758101"/>
            <a:ext cx="856025" cy="253726"/>
          </a:xfrm>
          <a:prstGeom prst="rect">
            <a:avLst/>
          </a:prstGeom>
          <a:solidFill>
            <a:srgbClr val="7030A0"/>
          </a:solidFill>
          <a:ln w="3175" algn="ctr">
            <a:solidFill>
              <a:srgbClr val="7030A0"/>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dirty="0">
                <a:solidFill>
                  <a:schemeClr val="bg1"/>
                </a:solidFill>
                <a:latin typeface="+mj-ea"/>
                <a:ea typeface="나눔스퀘어_ac" panose="020B0600000101010101"/>
              </a:rPr>
              <a:t>포지션</a:t>
            </a:r>
          </a:p>
        </p:txBody>
      </p:sp>
      <p:sp>
        <p:nvSpPr>
          <p:cNvPr id="76" name="Rectangle 264">
            <a:extLst>
              <a:ext uri="{FF2B5EF4-FFF2-40B4-BE49-F238E27FC236}">
                <a16:creationId xmlns:a16="http://schemas.microsoft.com/office/drawing/2014/main" id="{BE55782C-CB84-65F8-2691-746FB777FFE2}"/>
              </a:ext>
            </a:extLst>
          </p:cNvPr>
          <p:cNvSpPr>
            <a:spLocks noChangeArrowheads="1"/>
          </p:cNvSpPr>
          <p:nvPr/>
        </p:nvSpPr>
        <p:spPr bwMode="auto">
          <a:xfrm>
            <a:off x="7670144" y="4758101"/>
            <a:ext cx="856025" cy="253726"/>
          </a:xfrm>
          <a:prstGeom prst="rect">
            <a:avLst/>
          </a:prstGeom>
          <a:solidFill>
            <a:srgbClr val="7030A0"/>
          </a:solidFill>
          <a:ln w="3175" algn="ctr">
            <a:solidFill>
              <a:srgbClr val="7030A0"/>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bg1"/>
                </a:solidFill>
                <a:latin typeface="+mj-ea"/>
                <a:ea typeface="나눔스퀘어_ac" panose="020B0600000101010101"/>
              </a:rPr>
              <a:t>대사</a:t>
            </a:r>
          </a:p>
        </p:txBody>
      </p:sp>
      <p:sp>
        <p:nvSpPr>
          <p:cNvPr id="77" name="Rectangle 265">
            <a:extLst>
              <a:ext uri="{FF2B5EF4-FFF2-40B4-BE49-F238E27FC236}">
                <a16:creationId xmlns:a16="http://schemas.microsoft.com/office/drawing/2014/main" id="{A5027E06-D457-340D-3B06-04405B238ACF}"/>
              </a:ext>
            </a:extLst>
          </p:cNvPr>
          <p:cNvSpPr>
            <a:spLocks noChangeArrowheads="1"/>
          </p:cNvSpPr>
          <p:nvPr/>
        </p:nvSpPr>
        <p:spPr bwMode="auto">
          <a:xfrm>
            <a:off x="4056032" y="2195931"/>
            <a:ext cx="3492662" cy="507453"/>
          </a:xfrm>
          <a:prstGeom prst="rect">
            <a:avLst/>
          </a:prstGeom>
          <a:solidFill>
            <a:schemeClr val="bg1">
              <a:lumMod val="95000"/>
            </a:schemeClr>
          </a:solidFill>
          <a:ln w="3175" algn="ctr">
            <a:solidFill>
              <a:schemeClr val="tx1"/>
            </a:solidFill>
            <a:prstDash val="dash"/>
            <a:miter lim="800000"/>
            <a:headEnd/>
            <a:tailEnd/>
          </a:ln>
          <a:effectLst/>
        </p:spPr>
        <p:txBody>
          <a:bodyPr lIns="18000"/>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a:solidFill>
                  <a:schemeClr val="tx1"/>
                </a:solidFill>
                <a:latin typeface="+mj-ea"/>
                <a:ea typeface="나눔스퀘어_ac" panose="020B0600000101010101"/>
              </a:rPr>
              <a:t>영업지원</a:t>
            </a:r>
          </a:p>
        </p:txBody>
      </p:sp>
      <p:sp>
        <p:nvSpPr>
          <p:cNvPr id="78" name="Rectangle 266">
            <a:extLst>
              <a:ext uri="{FF2B5EF4-FFF2-40B4-BE49-F238E27FC236}">
                <a16:creationId xmlns:a16="http://schemas.microsoft.com/office/drawing/2014/main" id="{03EEF48B-209D-42E4-736A-95814B276390}"/>
              </a:ext>
            </a:extLst>
          </p:cNvPr>
          <p:cNvSpPr>
            <a:spLocks noChangeArrowheads="1"/>
          </p:cNvSpPr>
          <p:nvPr/>
        </p:nvSpPr>
        <p:spPr bwMode="auto">
          <a:xfrm>
            <a:off x="4106963" y="2373384"/>
            <a:ext cx="1057789" cy="287972"/>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80000"/>
              </a:lnSpc>
            </a:pPr>
            <a:r>
              <a:rPr lang="ko-KR" altLang="en-US" sz="1000" b="0">
                <a:solidFill>
                  <a:schemeClr val="tx1"/>
                </a:solidFill>
                <a:latin typeface="+mj-ea"/>
                <a:ea typeface="나눔스퀘어_ac" panose="020B0600000101010101"/>
              </a:rPr>
              <a:t>개인 영업지원</a:t>
            </a:r>
            <a:endParaRPr lang="en-US" altLang="ko-KR" sz="1000" b="0">
              <a:solidFill>
                <a:schemeClr val="tx1"/>
              </a:solidFill>
              <a:latin typeface="+mj-ea"/>
              <a:ea typeface="나눔스퀘어_ac" panose="020B0600000101010101"/>
            </a:endParaRPr>
          </a:p>
        </p:txBody>
      </p:sp>
      <p:sp>
        <p:nvSpPr>
          <p:cNvPr id="79" name="Rectangle 267">
            <a:extLst>
              <a:ext uri="{FF2B5EF4-FFF2-40B4-BE49-F238E27FC236}">
                <a16:creationId xmlns:a16="http://schemas.microsoft.com/office/drawing/2014/main" id="{A2C57D3B-379B-3C59-00AB-0CC846D54522}"/>
              </a:ext>
            </a:extLst>
          </p:cNvPr>
          <p:cNvSpPr>
            <a:spLocks noChangeArrowheads="1"/>
          </p:cNvSpPr>
          <p:nvPr/>
        </p:nvSpPr>
        <p:spPr bwMode="auto">
          <a:xfrm>
            <a:off x="5260736" y="2373384"/>
            <a:ext cx="1057789" cy="287972"/>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법인 영업지원</a:t>
            </a:r>
          </a:p>
        </p:txBody>
      </p:sp>
      <p:sp>
        <p:nvSpPr>
          <p:cNvPr id="80" name="Rectangle 268">
            <a:extLst>
              <a:ext uri="{FF2B5EF4-FFF2-40B4-BE49-F238E27FC236}">
                <a16:creationId xmlns:a16="http://schemas.microsoft.com/office/drawing/2014/main" id="{3E103D22-1D45-44D2-C360-CBE19DE78812}"/>
              </a:ext>
            </a:extLst>
          </p:cNvPr>
          <p:cNvSpPr>
            <a:spLocks noChangeArrowheads="1"/>
          </p:cNvSpPr>
          <p:nvPr/>
        </p:nvSpPr>
        <p:spPr bwMode="auto">
          <a:xfrm>
            <a:off x="7650555" y="2315789"/>
            <a:ext cx="1267388" cy="300425"/>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고객 자산관리</a:t>
            </a:r>
            <a:endParaRPr lang="en-US" altLang="ko-KR" sz="1000" b="0">
              <a:solidFill>
                <a:schemeClr val="tx1"/>
              </a:solidFill>
              <a:latin typeface="+mj-ea"/>
              <a:ea typeface="나눔스퀘어_ac" panose="020B0600000101010101"/>
            </a:endParaRPr>
          </a:p>
        </p:txBody>
      </p:sp>
      <p:sp>
        <p:nvSpPr>
          <p:cNvPr id="81" name="Rectangle 269">
            <a:extLst>
              <a:ext uri="{FF2B5EF4-FFF2-40B4-BE49-F238E27FC236}">
                <a16:creationId xmlns:a16="http://schemas.microsoft.com/office/drawing/2014/main" id="{FD5DED14-9E4A-7C70-1A2C-46F767EA2879}"/>
              </a:ext>
            </a:extLst>
          </p:cNvPr>
          <p:cNvSpPr>
            <a:spLocks noChangeArrowheads="1"/>
          </p:cNvSpPr>
          <p:nvPr/>
        </p:nvSpPr>
        <p:spPr bwMode="auto">
          <a:xfrm>
            <a:off x="9074652" y="2315789"/>
            <a:ext cx="1057789" cy="300425"/>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en-US" altLang="ko-KR" sz="1000" b="0">
                <a:solidFill>
                  <a:schemeClr val="tx1"/>
                </a:solidFill>
                <a:latin typeface="+mj-ea"/>
                <a:ea typeface="나눔스퀘어_ac" panose="020B0600000101010101"/>
              </a:rPr>
              <a:t>VOC </a:t>
            </a:r>
            <a:r>
              <a:rPr lang="ko-KR" altLang="en-US" sz="1000" b="0">
                <a:solidFill>
                  <a:schemeClr val="tx1"/>
                </a:solidFill>
                <a:latin typeface="+mj-ea"/>
                <a:ea typeface="나눔스퀘어_ac" panose="020B0600000101010101"/>
              </a:rPr>
              <a:t>관리</a:t>
            </a:r>
          </a:p>
        </p:txBody>
      </p:sp>
      <p:sp>
        <p:nvSpPr>
          <p:cNvPr id="82" name="Rectangle 270">
            <a:extLst>
              <a:ext uri="{FF2B5EF4-FFF2-40B4-BE49-F238E27FC236}">
                <a16:creationId xmlns:a16="http://schemas.microsoft.com/office/drawing/2014/main" id="{57A45D35-54A1-3813-0B8E-31428D241DE5}"/>
              </a:ext>
            </a:extLst>
          </p:cNvPr>
          <p:cNvSpPr>
            <a:spLocks noChangeArrowheads="1"/>
          </p:cNvSpPr>
          <p:nvPr/>
        </p:nvSpPr>
        <p:spPr bwMode="gray">
          <a:xfrm>
            <a:off x="7730868" y="1727393"/>
            <a:ext cx="859943" cy="312877"/>
          </a:xfrm>
          <a:prstGeom prst="rect">
            <a:avLst/>
          </a:prstGeom>
          <a:solidFill>
            <a:schemeClr val="bg1"/>
          </a:solidFill>
          <a:ln w="9525"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7008" tIns="34016" rIns="17008" bIns="34016"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gn="ctr">
              <a:lnSpc>
                <a:spcPct val="95000"/>
              </a:lnSpc>
            </a:pPr>
            <a:r>
              <a:rPr kumimoji="1" lang="ko-KR" altLang="en-US" sz="900" b="0">
                <a:latin typeface="+mj-ea"/>
                <a:ea typeface="나눔스퀘어_ac" panose="020B0600000101010101"/>
              </a:rPr>
              <a:t>콜센터</a:t>
            </a:r>
          </a:p>
        </p:txBody>
      </p:sp>
      <p:sp>
        <p:nvSpPr>
          <p:cNvPr id="83" name="Rectangle 271">
            <a:extLst>
              <a:ext uri="{FF2B5EF4-FFF2-40B4-BE49-F238E27FC236}">
                <a16:creationId xmlns:a16="http://schemas.microsoft.com/office/drawing/2014/main" id="{0B589275-44BE-AF72-7021-C91AC425B382}"/>
              </a:ext>
            </a:extLst>
          </p:cNvPr>
          <p:cNvSpPr>
            <a:spLocks noChangeArrowheads="1"/>
          </p:cNvSpPr>
          <p:nvPr/>
        </p:nvSpPr>
        <p:spPr bwMode="auto">
          <a:xfrm>
            <a:off x="7873866" y="5312251"/>
            <a:ext cx="857984" cy="236604"/>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교육지원</a:t>
            </a:r>
            <a:endParaRPr lang="en-US" altLang="ko-KR" sz="1000" b="0">
              <a:solidFill>
                <a:schemeClr val="tx1"/>
              </a:solidFill>
              <a:latin typeface="+mj-ea"/>
              <a:ea typeface="나눔스퀘어_ac" panose="020B0600000101010101"/>
            </a:endParaRPr>
          </a:p>
        </p:txBody>
      </p:sp>
      <p:sp>
        <p:nvSpPr>
          <p:cNvPr id="84" name="Rectangle 272">
            <a:extLst>
              <a:ext uri="{FF2B5EF4-FFF2-40B4-BE49-F238E27FC236}">
                <a16:creationId xmlns:a16="http://schemas.microsoft.com/office/drawing/2014/main" id="{E64DA4D0-B5E5-2FC3-0EB6-1B750710B471}"/>
              </a:ext>
            </a:extLst>
          </p:cNvPr>
          <p:cNvSpPr>
            <a:spLocks noChangeArrowheads="1"/>
          </p:cNvSpPr>
          <p:nvPr/>
        </p:nvSpPr>
        <p:spPr bwMode="auto">
          <a:xfrm>
            <a:off x="598630" y="2395176"/>
            <a:ext cx="1002940" cy="258396"/>
          </a:xfrm>
          <a:prstGeom prst="rect">
            <a:avLst/>
          </a:prstGeom>
          <a:solidFill>
            <a:schemeClr val="bg1"/>
          </a:solidFill>
          <a:ln w="3175" cap="rnd" algn="ctr">
            <a:solidFill>
              <a:schemeClr val="tx1"/>
            </a:solidFill>
            <a:prstDash val="sysDot"/>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dirty="0">
                <a:solidFill>
                  <a:schemeClr val="tx1"/>
                </a:solidFill>
                <a:latin typeface="+mj-ea"/>
                <a:ea typeface="나눔스퀘어_ac" panose="020B0600000101010101"/>
              </a:rPr>
              <a:t>고객 정보</a:t>
            </a:r>
          </a:p>
        </p:txBody>
      </p:sp>
      <p:sp>
        <p:nvSpPr>
          <p:cNvPr id="85" name="Rectangle 273">
            <a:extLst>
              <a:ext uri="{FF2B5EF4-FFF2-40B4-BE49-F238E27FC236}">
                <a16:creationId xmlns:a16="http://schemas.microsoft.com/office/drawing/2014/main" id="{69EE5D17-7118-9F76-F0F1-A6CC6711FA86}"/>
              </a:ext>
            </a:extLst>
          </p:cNvPr>
          <p:cNvSpPr>
            <a:spLocks noChangeArrowheads="1"/>
          </p:cNvSpPr>
          <p:nvPr/>
        </p:nvSpPr>
        <p:spPr bwMode="auto">
          <a:xfrm>
            <a:off x="598630" y="3875506"/>
            <a:ext cx="1002940" cy="258396"/>
          </a:xfrm>
          <a:prstGeom prst="rect">
            <a:avLst/>
          </a:prstGeom>
          <a:solidFill>
            <a:schemeClr val="bg1"/>
          </a:solidFill>
          <a:ln w="3175" cap="rnd" algn="ctr">
            <a:solidFill>
              <a:schemeClr val="tx1"/>
            </a:solidFill>
            <a:prstDash val="sysDot"/>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캠페인 기획</a:t>
            </a:r>
          </a:p>
        </p:txBody>
      </p:sp>
      <p:sp>
        <p:nvSpPr>
          <p:cNvPr id="86" name="Rectangle 274">
            <a:extLst>
              <a:ext uri="{FF2B5EF4-FFF2-40B4-BE49-F238E27FC236}">
                <a16:creationId xmlns:a16="http://schemas.microsoft.com/office/drawing/2014/main" id="{27907D25-9547-DCD1-5A23-F5C5C95C9C74}"/>
              </a:ext>
            </a:extLst>
          </p:cNvPr>
          <p:cNvSpPr>
            <a:spLocks noChangeArrowheads="1"/>
          </p:cNvSpPr>
          <p:nvPr/>
        </p:nvSpPr>
        <p:spPr bwMode="auto">
          <a:xfrm>
            <a:off x="486975" y="2021591"/>
            <a:ext cx="1226251" cy="1310660"/>
          </a:xfrm>
          <a:prstGeom prst="rect">
            <a:avLst/>
          </a:prstGeom>
          <a:noFill/>
          <a:ln w="3175"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18000"/>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150000"/>
              </a:lnSpc>
            </a:pPr>
            <a:r>
              <a:rPr lang="ko-KR" altLang="en-US" sz="1000" dirty="0">
                <a:solidFill>
                  <a:schemeClr val="tx1"/>
                </a:solidFill>
                <a:latin typeface="+mj-ea"/>
                <a:ea typeface="나눔스퀘어_ac" panose="020B0600000101010101"/>
              </a:rPr>
              <a:t>고객 통합관리</a:t>
            </a:r>
          </a:p>
        </p:txBody>
      </p:sp>
      <p:sp>
        <p:nvSpPr>
          <p:cNvPr id="88" name="Rectangle 275">
            <a:extLst>
              <a:ext uri="{FF2B5EF4-FFF2-40B4-BE49-F238E27FC236}">
                <a16:creationId xmlns:a16="http://schemas.microsoft.com/office/drawing/2014/main" id="{890078A4-98BD-BDAD-D0C8-BB78B6B7C34F}"/>
              </a:ext>
            </a:extLst>
          </p:cNvPr>
          <p:cNvSpPr>
            <a:spLocks noChangeArrowheads="1"/>
          </p:cNvSpPr>
          <p:nvPr/>
        </p:nvSpPr>
        <p:spPr bwMode="auto">
          <a:xfrm>
            <a:off x="598630" y="2700271"/>
            <a:ext cx="1002940" cy="258396"/>
          </a:xfrm>
          <a:prstGeom prst="rect">
            <a:avLst/>
          </a:prstGeom>
          <a:solidFill>
            <a:schemeClr val="bg1"/>
          </a:solidFill>
          <a:ln w="3175" cap="rnd" algn="ctr">
            <a:solidFill>
              <a:schemeClr val="tx1"/>
            </a:solidFill>
            <a:prstDash val="sysDot"/>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접촉 정보</a:t>
            </a:r>
          </a:p>
        </p:txBody>
      </p:sp>
      <p:sp>
        <p:nvSpPr>
          <p:cNvPr id="89" name="Rectangle 276">
            <a:extLst>
              <a:ext uri="{FF2B5EF4-FFF2-40B4-BE49-F238E27FC236}">
                <a16:creationId xmlns:a16="http://schemas.microsoft.com/office/drawing/2014/main" id="{E71C46CB-53CF-473B-71D0-923D2881A167}"/>
              </a:ext>
            </a:extLst>
          </p:cNvPr>
          <p:cNvSpPr>
            <a:spLocks noChangeArrowheads="1"/>
          </p:cNvSpPr>
          <p:nvPr/>
        </p:nvSpPr>
        <p:spPr bwMode="auto">
          <a:xfrm>
            <a:off x="486975" y="3537723"/>
            <a:ext cx="1226251" cy="1245283"/>
          </a:xfrm>
          <a:prstGeom prst="rect">
            <a:avLst/>
          </a:prstGeom>
          <a:noFill/>
          <a:ln w="3175"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18000"/>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150000"/>
              </a:lnSpc>
            </a:pPr>
            <a:r>
              <a:rPr lang="ko-KR" altLang="en-US" sz="1000">
                <a:solidFill>
                  <a:schemeClr val="tx1"/>
                </a:solidFill>
                <a:latin typeface="+mj-ea"/>
                <a:ea typeface="나눔스퀘어_ac" panose="020B0600000101010101"/>
              </a:rPr>
              <a:t>캠페인 관리</a:t>
            </a:r>
          </a:p>
        </p:txBody>
      </p:sp>
      <p:sp>
        <p:nvSpPr>
          <p:cNvPr id="90" name="Rectangle 277">
            <a:extLst>
              <a:ext uri="{FF2B5EF4-FFF2-40B4-BE49-F238E27FC236}">
                <a16:creationId xmlns:a16="http://schemas.microsoft.com/office/drawing/2014/main" id="{956E70FD-7D1D-9970-87F3-CC8BE91BAD62}"/>
              </a:ext>
            </a:extLst>
          </p:cNvPr>
          <p:cNvSpPr>
            <a:spLocks noChangeArrowheads="1"/>
          </p:cNvSpPr>
          <p:nvPr/>
        </p:nvSpPr>
        <p:spPr bwMode="auto">
          <a:xfrm>
            <a:off x="598630" y="4163478"/>
            <a:ext cx="1002940" cy="258396"/>
          </a:xfrm>
          <a:prstGeom prst="rect">
            <a:avLst/>
          </a:prstGeom>
          <a:solidFill>
            <a:schemeClr val="bg1"/>
          </a:solidFill>
          <a:ln w="3175" cap="rnd" algn="ctr">
            <a:solidFill>
              <a:schemeClr val="tx1"/>
            </a:solidFill>
            <a:prstDash val="sysDot"/>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캠페인 실행</a:t>
            </a:r>
          </a:p>
        </p:txBody>
      </p:sp>
      <p:sp>
        <p:nvSpPr>
          <p:cNvPr id="91" name="Rectangle 278">
            <a:extLst>
              <a:ext uri="{FF2B5EF4-FFF2-40B4-BE49-F238E27FC236}">
                <a16:creationId xmlns:a16="http://schemas.microsoft.com/office/drawing/2014/main" id="{25FE0266-9218-B670-3AA8-FF461F14D27F}"/>
              </a:ext>
            </a:extLst>
          </p:cNvPr>
          <p:cNvSpPr>
            <a:spLocks noChangeArrowheads="1"/>
          </p:cNvSpPr>
          <p:nvPr/>
        </p:nvSpPr>
        <p:spPr bwMode="auto">
          <a:xfrm>
            <a:off x="598630" y="4451450"/>
            <a:ext cx="1002940" cy="258396"/>
          </a:xfrm>
          <a:prstGeom prst="rect">
            <a:avLst/>
          </a:prstGeom>
          <a:solidFill>
            <a:schemeClr val="bg1"/>
          </a:solidFill>
          <a:ln w="3175" cap="rnd" algn="ctr">
            <a:solidFill>
              <a:schemeClr val="tx1"/>
            </a:solidFill>
            <a:prstDash val="sysDot"/>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캠페인 분석</a:t>
            </a:r>
          </a:p>
        </p:txBody>
      </p:sp>
      <p:sp>
        <p:nvSpPr>
          <p:cNvPr id="92" name="Rectangle 279">
            <a:extLst>
              <a:ext uri="{FF2B5EF4-FFF2-40B4-BE49-F238E27FC236}">
                <a16:creationId xmlns:a16="http://schemas.microsoft.com/office/drawing/2014/main" id="{49905E59-E1D4-999D-8886-5A3C4D9C0DAA}"/>
              </a:ext>
            </a:extLst>
          </p:cNvPr>
          <p:cNvSpPr>
            <a:spLocks noChangeArrowheads="1"/>
          </p:cNvSpPr>
          <p:nvPr/>
        </p:nvSpPr>
        <p:spPr bwMode="auto">
          <a:xfrm>
            <a:off x="6767105" y="2891733"/>
            <a:ext cx="1002940" cy="238160"/>
          </a:xfrm>
          <a:prstGeom prst="rect">
            <a:avLst/>
          </a:prstGeom>
          <a:solidFill>
            <a:schemeClr val="bg1"/>
          </a:solidFill>
          <a:ln w="3175" cap="rnd" algn="ctr">
            <a:solidFill>
              <a:schemeClr val="tx1"/>
            </a:solidFill>
            <a:prstDash val="sysDot"/>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80000"/>
              </a:lnSpc>
            </a:pPr>
            <a:r>
              <a:rPr lang="ko-KR" altLang="en-US" sz="1000" b="0">
                <a:solidFill>
                  <a:schemeClr val="tx1"/>
                </a:solidFill>
                <a:latin typeface="+mj-ea"/>
                <a:ea typeface="나눔스퀘어_ac" panose="020B0600000101010101"/>
              </a:rPr>
              <a:t>상품개발</a:t>
            </a:r>
          </a:p>
        </p:txBody>
      </p:sp>
      <p:sp>
        <p:nvSpPr>
          <p:cNvPr id="93" name="Rectangle 280">
            <a:extLst>
              <a:ext uri="{FF2B5EF4-FFF2-40B4-BE49-F238E27FC236}">
                <a16:creationId xmlns:a16="http://schemas.microsoft.com/office/drawing/2014/main" id="{4FD9BC8B-99B9-8EAB-18CB-978690CBC40A}"/>
              </a:ext>
            </a:extLst>
          </p:cNvPr>
          <p:cNvSpPr>
            <a:spLocks noChangeArrowheads="1"/>
          </p:cNvSpPr>
          <p:nvPr/>
        </p:nvSpPr>
        <p:spPr bwMode="auto">
          <a:xfrm>
            <a:off x="7895413" y="2891733"/>
            <a:ext cx="1002940" cy="238160"/>
          </a:xfrm>
          <a:prstGeom prst="rect">
            <a:avLst/>
          </a:prstGeom>
          <a:solidFill>
            <a:schemeClr val="bg1"/>
          </a:solidFill>
          <a:ln w="3175" cap="rnd" algn="ctr">
            <a:solidFill>
              <a:schemeClr val="tx1"/>
            </a:solidFill>
            <a:prstDash val="sysDot"/>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80000"/>
              </a:lnSpc>
            </a:pPr>
            <a:r>
              <a:rPr lang="ko-KR" altLang="en-US" sz="1000" b="0">
                <a:solidFill>
                  <a:schemeClr val="tx1"/>
                </a:solidFill>
                <a:latin typeface="+mj-ea"/>
                <a:ea typeface="나눔스퀘어_ac" panose="020B0600000101010101"/>
              </a:rPr>
              <a:t>상품판매</a:t>
            </a:r>
          </a:p>
        </p:txBody>
      </p:sp>
      <p:sp>
        <p:nvSpPr>
          <p:cNvPr id="94" name="Rectangle 281">
            <a:extLst>
              <a:ext uri="{FF2B5EF4-FFF2-40B4-BE49-F238E27FC236}">
                <a16:creationId xmlns:a16="http://schemas.microsoft.com/office/drawing/2014/main" id="{E43CCC6C-B151-5D6C-0A83-A5D55F7EA671}"/>
              </a:ext>
            </a:extLst>
          </p:cNvPr>
          <p:cNvSpPr>
            <a:spLocks noChangeArrowheads="1"/>
          </p:cNvSpPr>
          <p:nvPr/>
        </p:nvSpPr>
        <p:spPr bwMode="auto">
          <a:xfrm>
            <a:off x="5640756" y="2891733"/>
            <a:ext cx="1002940" cy="238160"/>
          </a:xfrm>
          <a:prstGeom prst="rect">
            <a:avLst/>
          </a:prstGeom>
          <a:solidFill>
            <a:schemeClr val="bg1"/>
          </a:solidFill>
          <a:ln w="3175" cap="rnd" algn="ctr">
            <a:solidFill>
              <a:schemeClr val="tx1"/>
            </a:solidFill>
            <a:prstDash val="sysDot"/>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80000"/>
              </a:lnSpc>
            </a:pPr>
            <a:r>
              <a:rPr lang="ko-KR" altLang="en-US" sz="1000" b="0">
                <a:solidFill>
                  <a:schemeClr val="tx1"/>
                </a:solidFill>
                <a:latin typeface="+mj-ea"/>
                <a:ea typeface="나눔스퀘어_ac" panose="020B0600000101010101"/>
              </a:rPr>
              <a:t>상품기획</a:t>
            </a:r>
          </a:p>
        </p:txBody>
      </p:sp>
      <p:sp>
        <p:nvSpPr>
          <p:cNvPr id="95" name="Rectangle 282">
            <a:extLst>
              <a:ext uri="{FF2B5EF4-FFF2-40B4-BE49-F238E27FC236}">
                <a16:creationId xmlns:a16="http://schemas.microsoft.com/office/drawing/2014/main" id="{DC05192A-2F85-A7A6-E190-9C3C3BE60232}"/>
              </a:ext>
            </a:extLst>
          </p:cNvPr>
          <p:cNvSpPr>
            <a:spLocks noChangeArrowheads="1"/>
          </p:cNvSpPr>
          <p:nvPr/>
        </p:nvSpPr>
        <p:spPr bwMode="auto">
          <a:xfrm>
            <a:off x="4898345" y="2843478"/>
            <a:ext cx="5243890" cy="333113"/>
          </a:xfrm>
          <a:prstGeom prst="rect">
            <a:avLst/>
          </a:prstGeom>
          <a:noFill/>
          <a:ln w="3175"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000"/>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gn="l">
              <a:lnSpc>
                <a:spcPct val="150000"/>
              </a:lnSpc>
            </a:pPr>
            <a:r>
              <a:rPr lang="ko-KR" altLang="en-US" sz="1000">
                <a:solidFill>
                  <a:schemeClr val="tx1"/>
                </a:solidFill>
                <a:latin typeface="+mj-ea"/>
                <a:ea typeface="나눔스퀘어_ac" panose="020B0600000101010101"/>
              </a:rPr>
              <a:t>상품관리</a:t>
            </a:r>
          </a:p>
        </p:txBody>
      </p:sp>
      <p:sp>
        <p:nvSpPr>
          <p:cNvPr id="96" name="Rectangle 285">
            <a:extLst>
              <a:ext uri="{FF2B5EF4-FFF2-40B4-BE49-F238E27FC236}">
                <a16:creationId xmlns:a16="http://schemas.microsoft.com/office/drawing/2014/main" id="{18B98A1D-E00E-52AB-D2AE-8774BABC3963}"/>
              </a:ext>
            </a:extLst>
          </p:cNvPr>
          <p:cNvSpPr>
            <a:spLocks noChangeArrowheads="1"/>
          </p:cNvSpPr>
          <p:nvPr/>
        </p:nvSpPr>
        <p:spPr bwMode="auto">
          <a:xfrm>
            <a:off x="6414509" y="2373384"/>
            <a:ext cx="1057789" cy="287972"/>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영업실적</a:t>
            </a:r>
          </a:p>
        </p:txBody>
      </p:sp>
      <p:sp>
        <p:nvSpPr>
          <p:cNvPr id="97" name="Rectangle 288">
            <a:extLst>
              <a:ext uri="{FF2B5EF4-FFF2-40B4-BE49-F238E27FC236}">
                <a16:creationId xmlns:a16="http://schemas.microsoft.com/office/drawing/2014/main" id="{133BF582-3EC0-399C-E4A5-0D4F788627C0}"/>
              </a:ext>
            </a:extLst>
          </p:cNvPr>
          <p:cNvSpPr>
            <a:spLocks noChangeArrowheads="1"/>
          </p:cNvSpPr>
          <p:nvPr/>
        </p:nvSpPr>
        <p:spPr bwMode="auto">
          <a:xfrm>
            <a:off x="598630" y="3005365"/>
            <a:ext cx="1002940" cy="258396"/>
          </a:xfrm>
          <a:prstGeom prst="rect">
            <a:avLst/>
          </a:prstGeom>
          <a:solidFill>
            <a:schemeClr val="bg1"/>
          </a:solidFill>
          <a:ln w="3175" cap="rnd" algn="ctr">
            <a:solidFill>
              <a:schemeClr val="tx1"/>
            </a:solidFill>
            <a:prstDash val="sysDot"/>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계약 정보</a:t>
            </a:r>
          </a:p>
        </p:txBody>
      </p:sp>
      <p:sp>
        <p:nvSpPr>
          <p:cNvPr id="98" name="Rectangle 290">
            <a:extLst>
              <a:ext uri="{FF2B5EF4-FFF2-40B4-BE49-F238E27FC236}">
                <a16:creationId xmlns:a16="http://schemas.microsoft.com/office/drawing/2014/main" id="{36AD8AC8-89B7-8C02-2AD2-27CB3395273F}"/>
              </a:ext>
            </a:extLst>
          </p:cNvPr>
          <p:cNvSpPr>
            <a:spLocks noChangeArrowheads="1"/>
          </p:cNvSpPr>
          <p:nvPr/>
        </p:nvSpPr>
        <p:spPr bwMode="auto">
          <a:xfrm>
            <a:off x="3401770" y="5312251"/>
            <a:ext cx="857984" cy="235047"/>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그룹웨어</a:t>
            </a:r>
          </a:p>
        </p:txBody>
      </p:sp>
      <p:sp>
        <p:nvSpPr>
          <p:cNvPr id="99" name="Rectangle 291">
            <a:extLst>
              <a:ext uri="{FF2B5EF4-FFF2-40B4-BE49-F238E27FC236}">
                <a16:creationId xmlns:a16="http://schemas.microsoft.com/office/drawing/2014/main" id="{C4FF111B-711A-41A3-7D76-B0A3980E1D55}"/>
              </a:ext>
            </a:extLst>
          </p:cNvPr>
          <p:cNvSpPr>
            <a:spLocks noChangeArrowheads="1"/>
          </p:cNvSpPr>
          <p:nvPr/>
        </p:nvSpPr>
        <p:spPr bwMode="auto">
          <a:xfrm>
            <a:off x="5636839" y="5312251"/>
            <a:ext cx="857984" cy="235047"/>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지식관리</a:t>
            </a:r>
          </a:p>
        </p:txBody>
      </p:sp>
      <p:sp>
        <p:nvSpPr>
          <p:cNvPr id="100" name="Rectangle 293">
            <a:extLst>
              <a:ext uri="{FF2B5EF4-FFF2-40B4-BE49-F238E27FC236}">
                <a16:creationId xmlns:a16="http://schemas.microsoft.com/office/drawing/2014/main" id="{5F62C9DF-61A6-4A04-67B9-94060B3F5C93}"/>
              </a:ext>
            </a:extLst>
          </p:cNvPr>
          <p:cNvSpPr>
            <a:spLocks noChangeArrowheads="1"/>
          </p:cNvSpPr>
          <p:nvPr/>
        </p:nvSpPr>
        <p:spPr bwMode="auto">
          <a:xfrm>
            <a:off x="9023721" y="2891733"/>
            <a:ext cx="1002940" cy="238160"/>
          </a:xfrm>
          <a:prstGeom prst="rect">
            <a:avLst/>
          </a:prstGeom>
          <a:solidFill>
            <a:schemeClr val="bg1"/>
          </a:solidFill>
          <a:ln w="3175" cap="rnd" algn="ctr">
            <a:solidFill>
              <a:schemeClr val="tx1"/>
            </a:solidFill>
            <a:prstDash val="sysDot"/>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80000"/>
              </a:lnSpc>
            </a:pPr>
            <a:r>
              <a:rPr lang="ko-KR" altLang="en-US" sz="1000" b="0">
                <a:solidFill>
                  <a:schemeClr val="tx1"/>
                </a:solidFill>
                <a:latin typeface="+mj-ea"/>
                <a:ea typeface="나눔스퀘어_ac" panose="020B0600000101010101"/>
              </a:rPr>
              <a:t>사후관리</a:t>
            </a:r>
          </a:p>
        </p:txBody>
      </p:sp>
      <p:sp>
        <p:nvSpPr>
          <p:cNvPr id="101" name="Rectangle 296">
            <a:extLst>
              <a:ext uri="{FF2B5EF4-FFF2-40B4-BE49-F238E27FC236}">
                <a16:creationId xmlns:a16="http://schemas.microsoft.com/office/drawing/2014/main" id="{AFFE6435-E987-983B-F59F-08B8F871574C}"/>
              </a:ext>
            </a:extLst>
          </p:cNvPr>
          <p:cNvSpPr>
            <a:spLocks noChangeArrowheads="1"/>
          </p:cNvSpPr>
          <p:nvPr/>
        </p:nvSpPr>
        <p:spPr bwMode="auto">
          <a:xfrm>
            <a:off x="4518325" y="5312251"/>
            <a:ext cx="857984" cy="235047"/>
          </a:xfrm>
          <a:prstGeom prst="rect">
            <a:avLst/>
          </a:prstGeom>
          <a:solidFill>
            <a:schemeClr val="bg1"/>
          </a:solidFill>
          <a:ln w="3175" algn="ctr">
            <a:solidFill>
              <a:schemeClr val="tx1"/>
            </a:solidFill>
            <a:miter lim="800000"/>
            <a:headEnd/>
            <a:tailEnd/>
          </a:ln>
          <a:effectLst/>
        </p:spPr>
        <p:txBody>
          <a:bodyPr lIns="18000" rIns="18000" anchor="ctr"/>
          <a:lstStyle>
            <a:defPPr>
              <a:defRPr lang="en-US"/>
            </a:defPPr>
            <a:lvl1pPr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1pPr>
            <a:lvl2pPr marL="4572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2pPr>
            <a:lvl3pPr marL="9144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3pPr>
            <a:lvl4pPr marL="13716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4pPr>
            <a:lvl5pPr marL="1828800" algn="ctr" rtl="0" fontAlgn="base" latinLnBrk="1">
              <a:spcBef>
                <a:spcPct val="0"/>
              </a:spcBef>
              <a:spcAft>
                <a:spcPct val="0"/>
              </a:spcAft>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5pPr>
            <a:lvl6pPr marL="22860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6pPr>
            <a:lvl7pPr marL="27432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7pPr>
            <a:lvl8pPr marL="32004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8pPr>
            <a:lvl9pPr marL="3657600" algn="l" defTabSz="914400" rtl="0" eaLnBrk="1" latinLnBrk="1" hangingPunct="1">
              <a:defRPr sz="1700" b="1" kern="1200">
                <a:solidFill>
                  <a:schemeClr val="bg2"/>
                </a:solidFill>
                <a:latin typeface="HY헤드라인M" panose="02030600000101010101" pitchFamily="18" charset="-127"/>
                <a:ea typeface="가는각진제목체" pitchFamily="18" charset="-127"/>
                <a:cs typeface="Arial" panose="020B0604020202020204" pitchFamily="34" charset="0"/>
              </a:defRPr>
            </a:lvl9pPr>
          </a:lstStyle>
          <a:p>
            <a:pPr>
              <a:lnSpc>
                <a:spcPct val="70000"/>
              </a:lnSpc>
            </a:pPr>
            <a:r>
              <a:rPr lang="ko-KR" altLang="en-US" sz="1000" b="0">
                <a:solidFill>
                  <a:schemeClr val="tx1"/>
                </a:solidFill>
                <a:latin typeface="+mj-ea"/>
                <a:ea typeface="나눔스퀘어_ac" panose="020B0600000101010101"/>
              </a:rPr>
              <a:t>전자문서관리</a:t>
            </a:r>
          </a:p>
        </p:txBody>
      </p:sp>
    </p:spTree>
    <p:extLst>
      <p:ext uri="{BB962C8B-B14F-4D97-AF65-F5344CB8AC3E}">
        <p14:creationId xmlns:p14="http://schemas.microsoft.com/office/powerpoint/2010/main" val="2946125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Back UP &gt; KB</a:t>
            </a:r>
            <a:r>
              <a:rPr lang="ko-KR" altLang="en-US" dirty="0"/>
              <a:t>증권 변경예상 어플리케이션 </a:t>
            </a:r>
            <a:r>
              <a:rPr lang="en-US" altLang="ko-KR" dirty="0"/>
              <a:t>List</a:t>
            </a:r>
            <a:endParaRPr lang="ko-KR" altLang="en-US" dirty="0"/>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KB</a:t>
            </a:r>
            <a:r>
              <a:rPr lang="ko-KR" altLang="en-US" dirty="0"/>
              <a:t>증권 기간계에 영향을 줄 수 있는 어플리케이션 </a:t>
            </a:r>
            <a:r>
              <a:rPr lang="en-US" altLang="ko-KR" dirty="0"/>
              <a:t>List</a:t>
            </a:r>
            <a:r>
              <a:rPr lang="ko-KR" altLang="en-US" dirty="0"/>
              <a:t>를 도출함</a:t>
            </a:r>
          </a:p>
        </p:txBody>
      </p:sp>
      <p:sp>
        <p:nvSpPr>
          <p:cNvPr id="87" name="TextBox 86">
            <a:extLst>
              <a:ext uri="{FF2B5EF4-FFF2-40B4-BE49-F238E27FC236}">
                <a16:creationId xmlns:a16="http://schemas.microsoft.com/office/drawing/2014/main" id="{021D9039-06CE-1DF0-46A9-43CA77A84A89}"/>
              </a:ext>
            </a:extLst>
          </p:cNvPr>
          <p:cNvSpPr txBox="1"/>
          <p:nvPr/>
        </p:nvSpPr>
        <p:spPr>
          <a:xfrm>
            <a:off x="342900" y="6518503"/>
            <a:ext cx="5539978"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100" i="1" dirty="0">
                <a:latin typeface="나눔스퀘어_ac" panose="020B0600000101010101" pitchFamily="50" charset="-127"/>
                <a:ea typeface="나눔스퀘어_ac" panose="020B0600000101010101" pitchFamily="50" charset="-127"/>
              </a:rPr>
              <a:t>주</a:t>
            </a:r>
            <a:r>
              <a:rPr lang="en-US" altLang="ko-KR" sz="1100" i="1" dirty="0">
                <a:latin typeface="나눔스퀘어_ac" panose="020B0600000101010101" pitchFamily="50" charset="-127"/>
                <a:ea typeface="나눔스퀘어_ac" panose="020B0600000101010101" pitchFamily="50" charset="-127"/>
              </a:rPr>
              <a:t>1) Source : </a:t>
            </a:r>
            <a:r>
              <a:rPr lang="ko-KR" altLang="en-US" sz="1100" i="1" dirty="0">
                <a:latin typeface="나눔스퀘어_ac" panose="020B0600000101010101" pitchFamily="50" charset="-127"/>
                <a:ea typeface="나눔스퀘어_ac" panose="020B0600000101010101" pitchFamily="50" charset="-127"/>
              </a:rPr>
              <a:t>현대증권 차세대시스템 전략수립계획 컨설팅</a:t>
            </a:r>
            <a:r>
              <a:rPr lang="en-US" altLang="ko-KR" sz="1100" i="1" dirty="0">
                <a:latin typeface="나눔스퀘어_ac" panose="020B0600000101010101" pitchFamily="50" charset="-127"/>
                <a:ea typeface="나눔스퀘어_ac" panose="020B0600000101010101" pitchFamily="50" charset="-127"/>
              </a:rPr>
              <a:t>(IBM</a:t>
            </a:r>
            <a:r>
              <a:rPr lang="ko-KR" altLang="en-US" sz="1100" i="1" dirty="0">
                <a:latin typeface="나눔스퀘어_ac" panose="020B0600000101010101" pitchFamily="50" charset="-127"/>
                <a:ea typeface="나눔스퀘어_ac" panose="020B0600000101010101" pitchFamily="50" charset="-127"/>
              </a:rPr>
              <a:t> </a:t>
            </a:r>
            <a:r>
              <a:rPr lang="en-US" altLang="ko-KR" sz="1100" i="1" dirty="0">
                <a:latin typeface="나눔스퀘어_ac" panose="020B0600000101010101" pitchFamily="50" charset="-127"/>
                <a:ea typeface="나눔스퀘어_ac" panose="020B0600000101010101" pitchFamily="50" charset="-127"/>
              </a:rPr>
              <a:t>2006), </a:t>
            </a:r>
            <a:r>
              <a:rPr lang="ko-KR" altLang="en-US" sz="1100" i="1" dirty="0">
                <a:latin typeface="나눔스퀘어_ac" panose="020B0600000101010101" pitchFamily="50" charset="-127"/>
                <a:ea typeface="나눔스퀘어_ac" panose="020B0600000101010101" pitchFamily="50" charset="-127"/>
              </a:rPr>
              <a:t>현행화 필요</a:t>
            </a:r>
            <a:r>
              <a:rPr lang="en-US" altLang="ko-KR" sz="1100" i="1" dirty="0">
                <a:latin typeface="나눔스퀘어_ac" panose="020B0600000101010101" pitchFamily="50" charset="-127"/>
                <a:ea typeface="나눔스퀘어_ac" panose="020B0600000101010101" pitchFamily="50" charset="-127"/>
              </a:rPr>
              <a:t>	</a:t>
            </a:r>
          </a:p>
        </p:txBody>
      </p:sp>
      <p:graphicFrame>
        <p:nvGraphicFramePr>
          <p:cNvPr id="2" name="Group 3">
            <a:extLst>
              <a:ext uri="{FF2B5EF4-FFF2-40B4-BE49-F238E27FC236}">
                <a16:creationId xmlns:a16="http://schemas.microsoft.com/office/drawing/2014/main" id="{1ACBC757-C0C7-6C90-91D8-686DAC37A04B}"/>
              </a:ext>
            </a:extLst>
          </p:cNvPr>
          <p:cNvGraphicFramePr>
            <a:graphicFrameLocks noGrp="1"/>
          </p:cNvGraphicFramePr>
          <p:nvPr>
            <p:extLst>
              <p:ext uri="{D42A27DB-BD31-4B8C-83A1-F6EECF244321}">
                <p14:modId xmlns:p14="http://schemas.microsoft.com/office/powerpoint/2010/main" val="2829309477"/>
              </p:ext>
            </p:extLst>
          </p:nvPr>
        </p:nvGraphicFramePr>
        <p:xfrm>
          <a:off x="342899" y="1251834"/>
          <a:ext cx="11520001" cy="4925632"/>
        </p:xfrm>
        <a:graphic>
          <a:graphicData uri="http://schemas.openxmlformats.org/drawingml/2006/table">
            <a:tbl>
              <a:tblPr/>
              <a:tblGrid>
                <a:gridCol w="1483578">
                  <a:extLst>
                    <a:ext uri="{9D8B030D-6E8A-4147-A177-3AD203B41FA5}">
                      <a16:colId xmlns:a16="http://schemas.microsoft.com/office/drawing/2014/main" val="908505561"/>
                    </a:ext>
                  </a:extLst>
                </a:gridCol>
                <a:gridCol w="1859314">
                  <a:extLst>
                    <a:ext uri="{9D8B030D-6E8A-4147-A177-3AD203B41FA5}">
                      <a16:colId xmlns:a16="http://schemas.microsoft.com/office/drawing/2014/main" val="1242777219"/>
                    </a:ext>
                  </a:extLst>
                </a:gridCol>
                <a:gridCol w="5670908">
                  <a:extLst>
                    <a:ext uri="{9D8B030D-6E8A-4147-A177-3AD203B41FA5}">
                      <a16:colId xmlns:a16="http://schemas.microsoft.com/office/drawing/2014/main" val="315026199"/>
                    </a:ext>
                  </a:extLst>
                </a:gridCol>
                <a:gridCol w="2506201">
                  <a:extLst>
                    <a:ext uri="{9D8B030D-6E8A-4147-A177-3AD203B41FA5}">
                      <a16:colId xmlns:a16="http://schemas.microsoft.com/office/drawing/2014/main" val="1255460156"/>
                    </a:ext>
                  </a:extLst>
                </a:gridCol>
              </a:tblGrid>
              <a:tr h="352425">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Application</a:t>
                      </a:r>
                      <a:endPar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 정의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관련 </a:t>
                      </a: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Biz Component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898790929"/>
                  </a:ext>
                </a:extLst>
              </a:tr>
              <a:tr h="1295400">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고객종합계좌</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계좌개설</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해지 관리</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90500" indent="-1016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1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 개설 및 조회</a:t>
                      </a:r>
                    </a:p>
                    <a:p>
                      <a:pPr marL="190500" marR="0" lvl="1" indent="-1016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종합계좌 개설 신청서 시스템 입력</a:t>
                      </a:r>
                    </a:p>
                    <a:p>
                      <a:pPr marL="190500" marR="0" lvl="1" indent="-1016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등록 정보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고객명</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주민번호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주소</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연락처</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상품 유형</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서비스 유형</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 비밀번호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투자설명서</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 동의 사항 등</a:t>
                      </a:r>
                    </a:p>
                    <a:p>
                      <a:pPr marL="190500" marR="0" lvl="1" indent="-1016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지점별</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일자별</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상품별 계좌 개설 현황 조회</a:t>
                      </a:r>
                    </a:p>
                    <a:p>
                      <a:pPr marL="87313" marR="0" lvl="0" indent="-87313" algn="l" defTabSz="914400" rtl="0" eaLnBrk="0" fontAlgn="base" latinLnBrk="0" hangingPunct="0">
                        <a:lnSpc>
                          <a:spcPct val="11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 해지 관리</a:t>
                      </a:r>
                    </a:p>
                    <a:p>
                      <a:pPr marL="190500" marR="0" lvl="1" indent="-1016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고객의 요청 및 당사 규정에 따라 계좌의 해지</a:t>
                      </a:r>
                    </a:p>
                    <a:p>
                      <a:pPr marL="190500" marR="0" lvl="1" indent="-1016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종합거래신청서 입력 및 본인 확인 후 해지</a:t>
                      </a:r>
                    </a:p>
                    <a:p>
                      <a:pPr marL="190500" marR="0" lvl="1" indent="-1016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 자동 폐쇄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당사 규정에 의해 계좌 폐쇄되는 경우</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 해지 대상 계좌 리스트 자동 추출 및 폐쇄 처리</a:t>
                      </a:r>
                    </a:p>
                    <a:p>
                      <a:pPr marL="87313" marR="0" lvl="0" indent="-87313" algn="l" defTabSz="914400" rtl="0" eaLnBrk="0" fontAlgn="base" latinLnBrk="0" hangingPunct="0">
                        <a:lnSpc>
                          <a:spcPct val="110000"/>
                        </a:lnSpc>
                        <a:spcBef>
                          <a:spcPct val="0"/>
                        </a:spcBef>
                        <a:spcAft>
                          <a:spcPct val="0"/>
                        </a:spcAft>
                        <a:buClr>
                          <a:schemeClr val="tx1"/>
                        </a:buClr>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계좌정보 정정</a:t>
                      </a:r>
                    </a:p>
                    <a:p>
                      <a:pPr marL="190500" marR="0" lvl="1" indent="-1016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종합거래 신청서 작성 후 계좌정보 정정</a:t>
                      </a:r>
                    </a:p>
                    <a:p>
                      <a:pPr marL="190500" marR="0" lvl="1" indent="-1016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정정 가능 정보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금액정정</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저축기간</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월납일일자</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월저축금</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원천징수위임여부</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재투자여부 등</a:t>
                      </a:r>
                    </a:p>
                    <a:p>
                      <a:pPr marL="190500" marR="0" lvl="1" indent="-1016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정정내역관리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계좌정보변경내역 조회</a:t>
                      </a:r>
                    </a:p>
                    <a:p>
                      <a:pPr marL="87313" marR="0" lvl="0" indent="-87313" algn="l" defTabSz="914400" rtl="0" eaLnBrk="0" fontAlgn="base" latinLnBrk="0" hangingPunct="0">
                        <a:lnSpc>
                          <a:spcPct val="110000"/>
                        </a:lnSpc>
                        <a:spcBef>
                          <a:spcPct val="0"/>
                        </a:spcBef>
                        <a:spcAft>
                          <a:spcPct val="0"/>
                        </a:spcAft>
                        <a:buClr>
                          <a:schemeClr val="tx1"/>
                        </a:buClr>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계좌비밀번호 변경</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조회</a:t>
                      </a:r>
                    </a:p>
                    <a:p>
                      <a:pPr marL="190500" marR="0" lvl="1" indent="-1016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 본인 확인을 위한 고객정보 조회</a:t>
                      </a:r>
                    </a:p>
                    <a:p>
                      <a:pPr marL="190500" marR="0" lvl="1" indent="-1016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비밀 번호 조회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종합거래신청서 등록 및 조회사유 입력</a:t>
                      </a:r>
                    </a:p>
                    <a:p>
                      <a:pPr marL="190500" marR="0" lvl="1" indent="-1016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비밀번호 변경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종합거래신청서 등록</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본인 확인 후 비밀번호 변경</a:t>
                      </a:r>
                    </a:p>
                    <a:p>
                      <a:pPr marL="190500" marR="0" lvl="1" indent="-1016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비밀번호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변경시</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은행 연계계좌 비밀번호 자동 변경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87325" indent="-98425"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계좌관리</a:t>
                      </a:r>
                    </a:p>
                    <a:p>
                      <a:pPr marL="187325" marR="0" lvl="1" indent="-98425"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계좌개설</a:t>
                      </a:r>
                    </a:p>
                    <a:p>
                      <a:pPr marL="187325" marR="0" lvl="1" indent="-98425"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계좌폐쇄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8305109"/>
                  </a:ext>
                </a:extLst>
              </a:tr>
            </a:tbl>
          </a:graphicData>
        </a:graphic>
      </p:graphicFrame>
    </p:spTree>
    <p:extLst>
      <p:ext uri="{BB962C8B-B14F-4D97-AF65-F5344CB8AC3E}">
        <p14:creationId xmlns:p14="http://schemas.microsoft.com/office/powerpoint/2010/main" val="1535422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Back UP &gt; KB</a:t>
            </a:r>
            <a:r>
              <a:rPr lang="ko-KR" altLang="en-US" dirty="0"/>
              <a:t>증권 변경예상 어플리케이션 </a:t>
            </a:r>
            <a:r>
              <a:rPr lang="en-US" altLang="ko-KR" dirty="0"/>
              <a:t>List</a:t>
            </a:r>
            <a:endParaRPr lang="ko-KR" altLang="en-US" dirty="0"/>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KB</a:t>
            </a:r>
            <a:r>
              <a:rPr lang="ko-KR" altLang="en-US" dirty="0"/>
              <a:t>증권 기간계에 영향을 줄 수 있는 어플리케이션 </a:t>
            </a:r>
            <a:r>
              <a:rPr lang="en-US" altLang="ko-KR" dirty="0"/>
              <a:t>List</a:t>
            </a:r>
            <a:r>
              <a:rPr lang="ko-KR" altLang="en-US" dirty="0"/>
              <a:t>를 도출함</a:t>
            </a:r>
          </a:p>
        </p:txBody>
      </p:sp>
      <p:sp>
        <p:nvSpPr>
          <p:cNvPr id="87" name="TextBox 86">
            <a:extLst>
              <a:ext uri="{FF2B5EF4-FFF2-40B4-BE49-F238E27FC236}">
                <a16:creationId xmlns:a16="http://schemas.microsoft.com/office/drawing/2014/main" id="{021D9039-06CE-1DF0-46A9-43CA77A84A89}"/>
              </a:ext>
            </a:extLst>
          </p:cNvPr>
          <p:cNvSpPr txBox="1"/>
          <p:nvPr/>
        </p:nvSpPr>
        <p:spPr>
          <a:xfrm>
            <a:off x="342900" y="6518503"/>
            <a:ext cx="5539978"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100" i="1" dirty="0">
                <a:latin typeface="나눔스퀘어_ac" panose="020B0600000101010101" pitchFamily="50" charset="-127"/>
                <a:ea typeface="나눔스퀘어_ac" panose="020B0600000101010101" pitchFamily="50" charset="-127"/>
              </a:rPr>
              <a:t>주</a:t>
            </a:r>
            <a:r>
              <a:rPr lang="en-US" altLang="ko-KR" sz="1100" i="1" dirty="0">
                <a:latin typeface="나눔스퀘어_ac" panose="020B0600000101010101" pitchFamily="50" charset="-127"/>
                <a:ea typeface="나눔스퀘어_ac" panose="020B0600000101010101" pitchFamily="50" charset="-127"/>
              </a:rPr>
              <a:t>1) Source : </a:t>
            </a:r>
            <a:r>
              <a:rPr lang="ko-KR" altLang="en-US" sz="1100" i="1" dirty="0">
                <a:latin typeface="나눔스퀘어_ac" panose="020B0600000101010101" pitchFamily="50" charset="-127"/>
                <a:ea typeface="나눔스퀘어_ac" panose="020B0600000101010101" pitchFamily="50" charset="-127"/>
              </a:rPr>
              <a:t>현대증권 차세대시스템 전략수립계획 컨설팅</a:t>
            </a:r>
            <a:r>
              <a:rPr lang="en-US" altLang="ko-KR" sz="1100" i="1" dirty="0">
                <a:latin typeface="나눔스퀘어_ac" panose="020B0600000101010101" pitchFamily="50" charset="-127"/>
                <a:ea typeface="나눔스퀘어_ac" panose="020B0600000101010101" pitchFamily="50" charset="-127"/>
              </a:rPr>
              <a:t>(IBM</a:t>
            </a:r>
            <a:r>
              <a:rPr lang="ko-KR" altLang="en-US" sz="1100" i="1" dirty="0">
                <a:latin typeface="나눔스퀘어_ac" panose="020B0600000101010101" pitchFamily="50" charset="-127"/>
                <a:ea typeface="나눔스퀘어_ac" panose="020B0600000101010101" pitchFamily="50" charset="-127"/>
              </a:rPr>
              <a:t> </a:t>
            </a:r>
            <a:r>
              <a:rPr lang="en-US" altLang="ko-KR" sz="1100" i="1" dirty="0">
                <a:latin typeface="나눔스퀘어_ac" panose="020B0600000101010101" pitchFamily="50" charset="-127"/>
                <a:ea typeface="나눔스퀘어_ac" panose="020B0600000101010101" pitchFamily="50" charset="-127"/>
              </a:rPr>
              <a:t>2006), </a:t>
            </a:r>
            <a:r>
              <a:rPr lang="ko-KR" altLang="en-US" sz="1100" i="1" dirty="0">
                <a:latin typeface="나눔스퀘어_ac" panose="020B0600000101010101" pitchFamily="50" charset="-127"/>
                <a:ea typeface="나눔스퀘어_ac" panose="020B0600000101010101" pitchFamily="50" charset="-127"/>
              </a:rPr>
              <a:t>현행화 필요</a:t>
            </a:r>
            <a:r>
              <a:rPr lang="en-US" altLang="ko-KR" sz="1100" i="1" dirty="0">
                <a:latin typeface="나눔스퀘어_ac" panose="020B0600000101010101" pitchFamily="50" charset="-127"/>
                <a:ea typeface="나눔스퀘어_ac" panose="020B0600000101010101" pitchFamily="50" charset="-127"/>
              </a:rPr>
              <a:t>	</a:t>
            </a:r>
          </a:p>
        </p:txBody>
      </p:sp>
      <p:graphicFrame>
        <p:nvGraphicFramePr>
          <p:cNvPr id="3" name="Group 3">
            <a:extLst>
              <a:ext uri="{FF2B5EF4-FFF2-40B4-BE49-F238E27FC236}">
                <a16:creationId xmlns:a16="http://schemas.microsoft.com/office/drawing/2014/main" id="{E518B511-21A2-47BA-7D49-0686CB4178C8}"/>
              </a:ext>
            </a:extLst>
          </p:cNvPr>
          <p:cNvGraphicFramePr>
            <a:graphicFrameLocks noGrp="1"/>
          </p:cNvGraphicFramePr>
          <p:nvPr>
            <p:extLst>
              <p:ext uri="{D42A27DB-BD31-4B8C-83A1-F6EECF244321}">
                <p14:modId xmlns:p14="http://schemas.microsoft.com/office/powerpoint/2010/main" val="3846709430"/>
              </p:ext>
            </p:extLst>
          </p:nvPr>
        </p:nvGraphicFramePr>
        <p:xfrm>
          <a:off x="342900" y="1173798"/>
          <a:ext cx="11506200" cy="5248656"/>
        </p:xfrm>
        <a:graphic>
          <a:graphicData uri="http://schemas.openxmlformats.org/drawingml/2006/table">
            <a:tbl>
              <a:tblPr/>
              <a:tblGrid>
                <a:gridCol w="1481800">
                  <a:extLst>
                    <a:ext uri="{9D8B030D-6E8A-4147-A177-3AD203B41FA5}">
                      <a16:colId xmlns:a16="http://schemas.microsoft.com/office/drawing/2014/main" val="1174440208"/>
                    </a:ext>
                  </a:extLst>
                </a:gridCol>
                <a:gridCol w="1857087">
                  <a:extLst>
                    <a:ext uri="{9D8B030D-6E8A-4147-A177-3AD203B41FA5}">
                      <a16:colId xmlns:a16="http://schemas.microsoft.com/office/drawing/2014/main" val="2084372642"/>
                    </a:ext>
                  </a:extLst>
                </a:gridCol>
                <a:gridCol w="5664115">
                  <a:extLst>
                    <a:ext uri="{9D8B030D-6E8A-4147-A177-3AD203B41FA5}">
                      <a16:colId xmlns:a16="http://schemas.microsoft.com/office/drawing/2014/main" val="2339309139"/>
                    </a:ext>
                  </a:extLst>
                </a:gridCol>
                <a:gridCol w="2503198">
                  <a:extLst>
                    <a:ext uri="{9D8B030D-6E8A-4147-A177-3AD203B41FA5}">
                      <a16:colId xmlns:a16="http://schemas.microsoft.com/office/drawing/2014/main" val="910319091"/>
                    </a:ext>
                  </a:extLst>
                </a:gridCol>
              </a:tblGrid>
              <a:tr h="0">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Application</a:t>
                      </a:r>
                      <a:endPar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 정의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관련 </a:t>
                      </a: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Biz Component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857173394"/>
                  </a:ext>
                </a:extLst>
              </a:tr>
              <a:tr h="617538">
                <a:tc rowSpan="2">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고객종합계좌</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부가서비스 등록</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변경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524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부가서비스 등록</a:t>
                      </a:r>
                    </a:p>
                    <a:p>
                      <a:pPr marL="241300" marR="0" lvl="1" indent="-152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ü"/>
                        <a:tabLst/>
                      </a:pP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HTS,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은행이체</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CMA,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모바일 거래 등의 부가서비스 등록</a:t>
                      </a:r>
                    </a:p>
                    <a:p>
                      <a:pPr marL="241300" marR="0" lvl="1" indent="-152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서비스 신청 내용 입력</a:t>
                      </a:r>
                      <a:endParaRPr kumimoji="0" lang="ko-KR" altLang="en-US" sz="14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부가서비스 내용 변경</a:t>
                      </a:r>
                    </a:p>
                    <a:p>
                      <a:pPr marL="241300" marR="0" lvl="1" indent="-152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고객의 영업점 방문 또는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On-line</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을 통한 서비스 변경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80975"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계좌관리</a:t>
                      </a:r>
                    </a:p>
                    <a:p>
                      <a:pPr marL="180975" marR="0" lvl="1" indent="-889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부가서비스 가입</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70676312"/>
                  </a:ext>
                </a:extLst>
              </a:tr>
              <a:tr h="617538">
                <a:tc vMerge="1">
                  <a:txBody>
                    <a:bodyPr/>
                    <a:lstStyle/>
                    <a:p>
                      <a:pPr latinLnBrk="1"/>
                      <a:endParaRPr lang="ko-KR" altLang="en-US"/>
                    </a:p>
                  </a:txBody>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사고</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증명관리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524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347663" indent="-1047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사고등록</a:t>
                      </a:r>
                      <a:endParaRPr kumimoji="0" lang="ko-KR" altLang="en-US" sz="10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241300" marR="0" lvl="1" indent="-152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사고등록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본인 확인 후 종합거래신청서</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종합거래신고서 등록 </a:t>
                      </a:r>
                    </a:p>
                    <a:p>
                      <a:pPr marL="347663" marR="0" lvl="2" indent="-104775" algn="l" defTabSz="914400" rtl="0" eaLnBrk="0" fontAlgn="base" latinLnBrk="0" hangingPunct="0">
                        <a:lnSpc>
                          <a:spcPct val="10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고객명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변경시</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고객의 모든 계좌가 전산 자동 반영</a:t>
                      </a:r>
                    </a:p>
                    <a:p>
                      <a:pPr marL="347663" marR="0" lvl="2" indent="-104775" algn="l" defTabSz="914400" rtl="0" eaLnBrk="0" fontAlgn="base" latinLnBrk="0" hangingPunct="0">
                        <a:lnSpc>
                          <a:spcPct val="10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고객명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정정시</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사고 등록된 전 계좌 재발급 안내</a:t>
                      </a:r>
                      <a:endParaRPr kumimoji="0" lang="en-US" altLang="ko-KR" sz="10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241300" marR="0" lvl="1" indent="-152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사고등록 유형 </a:t>
                      </a:r>
                    </a:p>
                    <a:p>
                      <a:pPr marL="347663" marR="0" lvl="2" indent="-104775" algn="l" defTabSz="914400" rtl="0" eaLnBrk="0" fontAlgn="base" latinLnBrk="0" hangingPunct="0">
                        <a:lnSpc>
                          <a:spcPct val="10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고객이 보유한 전계좌에 대한 사고 등록</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사망</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압류</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압류매매 등</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p>
                    <a:p>
                      <a:pPr marL="347663" marR="0" lvl="2" indent="-104775" algn="l" defTabSz="914400" rtl="0" eaLnBrk="0" fontAlgn="base" latinLnBrk="0" hangingPunct="0">
                        <a:lnSpc>
                          <a:spcPct val="10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해당 계좌에 대한 사고 등록</a:t>
                      </a:r>
                    </a:p>
                    <a:p>
                      <a:pPr marL="347663" marR="0" lvl="2" indent="-104775" algn="l" defTabSz="914400" rtl="0" eaLnBrk="0" fontAlgn="base" latinLnBrk="0" hangingPunct="0">
                        <a:lnSpc>
                          <a:spcPct val="10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거래매체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매체관련</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인감</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매체 분실 및 훼손</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사고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등록시</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매체를 구분해서</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카드</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통장</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사고 등록</a:t>
                      </a:r>
                    </a:p>
                    <a:p>
                      <a:pPr marL="241300" marR="0" lvl="1" indent="-152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사고내역 관리</a:t>
                      </a:r>
                      <a:endParaRPr kumimoji="0" lang="ko-KR" altLang="en-US" sz="14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사고해지</a:t>
                      </a:r>
                      <a:endParaRPr kumimoji="0" lang="ko-KR" altLang="en-US" sz="10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241300" marR="0" lvl="1" indent="-152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고객이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내점하여</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사고해지 신청 접수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종합거래신청서 접수 및 전산입력</a:t>
                      </a:r>
                    </a:p>
                    <a:p>
                      <a:pPr marL="241300" marR="0" lvl="1" indent="-152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전산 자동 해지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자동해지 가능한 경우</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매체재발금</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매체교부</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폐쇄환원</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질권해지 등</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사고등록 자동 해지</a:t>
                      </a:r>
                      <a:endParaRPr kumimoji="0" lang="ko-KR" altLang="en-US" sz="14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사고내역 관리</a:t>
                      </a:r>
                    </a:p>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증명서관리</a:t>
                      </a:r>
                    </a:p>
                    <a:p>
                      <a:pPr marL="241300" marR="0" lvl="1" indent="-152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계좌에 관련된 고객의 증명서 발급요청에 따른 증명서 발급 </a:t>
                      </a:r>
                    </a:p>
                    <a:p>
                      <a:pPr marL="241300" marR="0" lvl="1" indent="-152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증명서 발급 취소</a:t>
                      </a:r>
                    </a:p>
                    <a:p>
                      <a:pPr marL="241300" marR="0" lvl="1" indent="-152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증명서 발급 내역 관리</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80975"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고객정보관리</a:t>
                      </a:r>
                    </a:p>
                    <a:p>
                      <a:pPr marL="180975" marR="0" lvl="1" indent="-889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고객정보관리 실행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8454182"/>
                  </a:ext>
                </a:extLst>
              </a:tr>
            </a:tbl>
          </a:graphicData>
        </a:graphic>
      </p:graphicFrame>
    </p:spTree>
    <p:extLst>
      <p:ext uri="{BB962C8B-B14F-4D97-AF65-F5344CB8AC3E}">
        <p14:creationId xmlns:p14="http://schemas.microsoft.com/office/powerpoint/2010/main" val="326462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Back UP &gt; KB</a:t>
            </a:r>
            <a:r>
              <a:rPr lang="ko-KR" altLang="en-US" dirty="0"/>
              <a:t>증권 변경예상 어플리케이션 </a:t>
            </a:r>
            <a:r>
              <a:rPr lang="en-US" altLang="ko-KR" dirty="0"/>
              <a:t>List</a:t>
            </a:r>
            <a:endParaRPr lang="ko-KR" altLang="en-US" dirty="0"/>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KB</a:t>
            </a:r>
            <a:r>
              <a:rPr lang="ko-KR" altLang="en-US" dirty="0"/>
              <a:t>증권 기간계에 영향을 줄 수 있는 어플리케이션 </a:t>
            </a:r>
            <a:r>
              <a:rPr lang="en-US" altLang="ko-KR" dirty="0"/>
              <a:t>List</a:t>
            </a:r>
            <a:r>
              <a:rPr lang="ko-KR" altLang="en-US" dirty="0"/>
              <a:t>를 도출함</a:t>
            </a:r>
          </a:p>
        </p:txBody>
      </p:sp>
      <p:sp>
        <p:nvSpPr>
          <p:cNvPr id="87" name="TextBox 86">
            <a:extLst>
              <a:ext uri="{FF2B5EF4-FFF2-40B4-BE49-F238E27FC236}">
                <a16:creationId xmlns:a16="http://schemas.microsoft.com/office/drawing/2014/main" id="{021D9039-06CE-1DF0-46A9-43CA77A84A89}"/>
              </a:ext>
            </a:extLst>
          </p:cNvPr>
          <p:cNvSpPr txBox="1"/>
          <p:nvPr/>
        </p:nvSpPr>
        <p:spPr>
          <a:xfrm>
            <a:off x="342900" y="6518503"/>
            <a:ext cx="5539978"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100" i="1" dirty="0">
                <a:latin typeface="나눔스퀘어_ac" panose="020B0600000101010101" pitchFamily="50" charset="-127"/>
                <a:ea typeface="나눔스퀘어_ac" panose="020B0600000101010101" pitchFamily="50" charset="-127"/>
              </a:rPr>
              <a:t>주</a:t>
            </a:r>
            <a:r>
              <a:rPr lang="en-US" altLang="ko-KR" sz="1100" i="1" dirty="0">
                <a:latin typeface="나눔스퀘어_ac" panose="020B0600000101010101" pitchFamily="50" charset="-127"/>
                <a:ea typeface="나눔스퀘어_ac" panose="020B0600000101010101" pitchFamily="50" charset="-127"/>
              </a:rPr>
              <a:t>1) Source : </a:t>
            </a:r>
            <a:r>
              <a:rPr lang="ko-KR" altLang="en-US" sz="1100" i="1" dirty="0">
                <a:latin typeface="나눔스퀘어_ac" panose="020B0600000101010101" pitchFamily="50" charset="-127"/>
                <a:ea typeface="나눔스퀘어_ac" panose="020B0600000101010101" pitchFamily="50" charset="-127"/>
              </a:rPr>
              <a:t>현대증권 차세대시스템 전략수립계획 컨설팅</a:t>
            </a:r>
            <a:r>
              <a:rPr lang="en-US" altLang="ko-KR" sz="1100" i="1" dirty="0">
                <a:latin typeface="나눔스퀘어_ac" panose="020B0600000101010101" pitchFamily="50" charset="-127"/>
                <a:ea typeface="나눔스퀘어_ac" panose="020B0600000101010101" pitchFamily="50" charset="-127"/>
              </a:rPr>
              <a:t>(IBM</a:t>
            </a:r>
            <a:r>
              <a:rPr lang="ko-KR" altLang="en-US" sz="1100" i="1" dirty="0">
                <a:latin typeface="나눔스퀘어_ac" panose="020B0600000101010101" pitchFamily="50" charset="-127"/>
                <a:ea typeface="나눔스퀘어_ac" panose="020B0600000101010101" pitchFamily="50" charset="-127"/>
              </a:rPr>
              <a:t> </a:t>
            </a:r>
            <a:r>
              <a:rPr lang="en-US" altLang="ko-KR" sz="1100" i="1" dirty="0">
                <a:latin typeface="나눔스퀘어_ac" panose="020B0600000101010101" pitchFamily="50" charset="-127"/>
                <a:ea typeface="나눔스퀘어_ac" panose="020B0600000101010101" pitchFamily="50" charset="-127"/>
              </a:rPr>
              <a:t>2006), </a:t>
            </a:r>
            <a:r>
              <a:rPr lang="ko-KR" altLang="en-US" sz="1100" i="1" dirty="0">
                <a:latin typeface="나눔스퀘어_ac" panose="020B0600000101010101" pitchFamily="50" charset="-127"/>
                <a:ea typeface="나눔스퀘어_ac" panose="020B0600000101010101" pitchFamily="50" charset="-127"/>
              </a:rPr>
              <a:t>현행화 필요</a:t>
            </a:r>
            <a:r>
              <a:rPr lang="en-US" altLang="ko-KR" sz="1100" i="1" dirty="0">
                <a:latin typeface="나눔스퀘어_ac" panose="020B0600000101010101" pitchFamily="50" charset="-127"/>
                <a:ea typeface="나눔스퀘어_ac" panose="020B0600000101010101" pitchFamily="50" charset="-127"/>
              </a:rPr>
              <a:t>	</a:t>
            </a:r>
          </a:p>
        </p:txBody>
      </p:sp>
      <p:graphicFrame>
        <p:nvGraphicFramePr>
          <p:cNvPr id="2" name="Group 3">
            <a:extLst>
              <a:ext uri="{FF2B5EF4-FFF2-40B4-BE49-F238E27FC236}">
                <a16:creationId xmlns:a16="http://schemas.microsoft.com/office/drawing/2014/main" id="{8858AF9F-3F92-11B6-55C4-68D10AA5B05B}"/>
              </a:ext>
            </a:extLst>
          </p:cNvPr>
          <p:cNvGraphicFramePr>
            <a:graphicFrameLocks noGrp="1"/>
          </p:cNvGraphicFramePr>
          <p:nvPr>
            <p:extLst>
              <p:ext uri="{D42A27DB-BD31-4B8C-83A1-F6EECF244321}">
                <p14:modId xmlns:p14="http://schemas.microsoft.com/office/powerpoint/2010/main" val="3969749517"/>
              </p:ext>
            </p:extLst>
          </p:nvPr>
        </p:nvGraphicFramePr>
        <p:xfrm>
          <a:off x="334962" y="1251176"/>
          <a:ext cx="11514138" cy="5236528"/>
        </p:xfrm>
        <a:graphic>
          <a:graphicData uri="http://schemas.openxmlformats.org/drawingml/2006/table">
            <a:tbl>
              <a:tblPr/>
              <a:tblGrid>
                <a:gridCol w="1482823">
                  <a:extLst>
                    <a:ext uri="{9D8B030D-6E8A-4147-A177-3AD203B41FA5}">
                      <a16:colId xmlns:a16="http://schemas.microsoft.com/office/drawing/2014/main" val="1303683190"/>
                    </a:ext>
                  </a:extLst>
                </a:gridCol>
                <a:gridCol w="1858368">
                  <a:extLst>
                    <a:ext uri="{9D8B030D-6E8A-4147-A177-3AD203B41FA5}">
                      <a16:colId xmlns:a16="http://schemas.microsoft.com/office/drawing/2014/main" val="1707684264"/>
                    </a:ext>
                  </a:extLst>
                </a:gridCol>
                <a:gridCol w="5668022">
                  <a:extLst>
                    <a:ext uri="{9D8B030D-6E8A-4147-A177-3AD203B41FA5}">
                      <a16:colId xmlns:a16="http://schemas.microsoft.com/office/drawing/2014/main" val="1683428525"/>
                    </a:ext>
                  </a:extLst>
                </a:gridCol>
                <a:gridCol w="2504925">
                  <a:extLst>
                    <a:ext uri="{9D8B030D-6E8A-4147-A177-3AD203B41FA5}">
                      <a16:colId xmlns:a16="http://schemas.microsoft.com/office/drawing/2014/main" val="774338450"/>
                    </a:ext>
                  </a:extLst>
                </a:gridCol>
              </a:tblGrid>
              <a:tr h="352425">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Application</a:t>
                      </a:r>
                      <a:endPar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 정의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관련 </a:t>
                      </a: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Biz Component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951931826"/>
                  </a:ext>
                </a:extLst>
              </a:tr>
              <a:tr h="1295400">
                <a:tc rowSpan="2">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유가증권</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제권리</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90500" indent="-1016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288925" indent="-9683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제권리 등록</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조회</a:t>
                      </a:r>
                    </a:p>
                    <a:p>
                      <a:pPr marL="190500" marR="0" lvl="1" indent="-101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권리정보 입력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각 유가증권의 권리정보</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주주명부</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주주별 권리 배정수량</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발행가액 등</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를 외부기관으로부터 취득하여 시스템에 입력</a:t>
                      </a:r>
                    </a:p>
                    <a:p>
                      <a:pPr marL="190500" marR="0" lvl="1" indent="-101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제권리 관리 대상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유상증자</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무상증자</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배당</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매수청구</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전환 처리</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채권의 원리금</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만기상환 내역</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파생상품 등</a:t>
                      </a:r>
                    </a:p>
                    <a:p>
                      <a:pPr marL="190500" marR="0" lvl="1" indent="-101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기일관리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제권리에 따른 청약 및 지급일정 관리</a:t>
                      </a:r>
                    </a:p>
                    <a:p>
                      <a:pPr marL="190500" marR="0" lvl="1" indent="-1016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권리 배정 확인</a:t>
                      </a:r>
                    </a:p>
                    <a:p>
                      <a:pPr marL="288925" marR="0" lvl="2" indent="-96838" algn="l" defTabSz="914400" rtl="0" eaLnBrk="0" fontAlgn="base" latinLnBrk="0" hangingPunct="0">
                        <a:lnSpc>
                          <a:spcPct val="10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유상</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무상 증자공시 조회</a:t>
                      </a:r>
                    </a:p>
                    <a:p>
                      <a:pPr marL="288925" marR="0" lvl="2" indent="-96838" algn="l" defTabSz="914400" rtl="0" eaLnBrk="0" fontAlgn="base" latinLnBrk="0" hangingPunct="0">
                        <a:lnSpc>
                          <a:spcPct val="10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권리내역 확인</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상장일날 조회 가능</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일자별 권리 일정</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공시정보</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권리배정 지점 계좌별 내역</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권리배정 종목별 집계</a:t>
                      </a:r>
                      <a:endParaRPr kumimoji="0" lang="ko-KR" altLang="en-US" sz="10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제권리 변경 관리</a:t>
                      </a:r>
                    </a:p>
                    <a:p>
                      <a:pPr marL="190500" marR="0" lvl="1" indent="-101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권리 변경 내역 관리</a:t>
                      </a:r>
                    </a:p>
                    <a:p>
                      <a:pPr marL="190500" marR="0" lvl="1" indent="-101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권리 변경 내역에 대한 고객 통보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87325" indent="-98425"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제권리</a:t>
                      </a:r>
                    </a:p>
                    <a:p>
                      <a:pPr marL="187325" marR="0" lvl="1" indent="-98425"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변경내역 적용</a:t>
                      </a:r>
                    </a:p>
                    <a:p>
                      <a:pPr marL="187325" marR="0" lvl="1" indent="-98425"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고객통보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3434503"/>
                  </a:ext>
                </a:extLst>
              </a:tr>
              <a:tr h="1211263">
                <a:tc vMerge="1">
                  <a:txBody>
                    <a:bodyPr/>
                    <a:lstStyle/>
                    <a:p>
                      <a:pPr latinLnBrk="1"/>
                      <a:endParaRPr lang="ko-KR" altLang="en-US"/>
                    </a:p>
                  </a:txBody>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36538" indent="-1397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365125" indent="-127000"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1" fontAlgn="base" latinLnBrk="1" hangingPunct="1">
                        <a:lnSpc>
                          <a:spcPct val="110000"/>
                        </a:lnSpc>
                        <a:spcBef>
                          <a:spcPct val="15000"/>
                        </a:spcBef>
                        <a:spcAft>
                          <a:spcPct val="1000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청약관리</a:t>
                      </a:r>
                    </a:p>
                    <a:p>
                      <a:pPr marL="236538" marR="0" lvl="1" indent="-1397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 정보 조회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 기본정보</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유가증권 수량 및 금액</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청약대금 출금가능 범위 등 정보 조회</a:t>
                      </a:r>
                      <a:endPar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236538" marR="0" lvl="1" indent="-1397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청약정보 입력 </a:t>
                      </a:r>
                      <a:endPar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365125" marR="0" lvl="2" indent="-127000" algn="l" defTabSz="914400" rtl="0" eaLnBrk="0" fontAlgn="base" latinLnBrk="0" hangingPunct="0">
                        <a:lnSpc>
                          <a:spcPct val="110000"/>
                        </a:lnSpc>
                        <a:spcBef>
                          <a:spcPct val="0"/>
                        </a:spcBef>
                        <a:spcAft>
                          <a:spcPct val="0"/>
                        </a:spcAft>
                        <a:buClr>
                          <a:schemeClr val="tx1"/>
                        </a:buClr>
                        <a:buSzTx/>
                        <a:buFont typeface="Times New Roman" panose="02020603050405020304" pitchFamily="18" charset="0"/>
                        <a:buNone/>
                        <a:tabLst/>
                      </a:pP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유상</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무상청약</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p>
                    <a:p>
                      <a:pPr marL="365125" marR="0" lvl="2" indent="-127000" algn="l" defTabSz="914400" rtl="0" eaLnBrk="0" fontAlgn="base" latinLnBrk="0" hangingPunct="0">
                        <a:lnSpc>
                          <a:spcPct val="11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청약사항 입력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발행기관</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발행금액</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발행가격</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납입기한</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배정일 등 청약 정보 입력</a:t>
                      </a:r>
                    </a:p>
                    <a:p>
                      <a:pPr marL="365125" marR="0" lvl="2" indent="-127000" algn="l" defTabSz="914400" rtl="0" eaLnBrk="0" fontAlgn="base" latinLnBrk="0" hangingPunct="0">
                        <a:lnSpc>
                          <a:spcPct val="11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전부청약</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일부청약</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현금청약 선택 입력</a:t>
                      </a:r>
                    </a:p>
                    <a:p>
                      <a:pPr marL="365125" marR="0" lvl="2" indent="-127000" algn="l" defTabSz="914400" rtl="0" eaLnBrk="0" fontAlgn="base" latinLnBrk="0" hangingPunct="0">
                        <a:lnSpc>
                          <a:spcPct val="11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신주인수권증서를 청약접수시</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실질주주번호입력란에 신주인수권증서상에 기재된 주주번호 입력하며</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주민등록번호 및 주주명은 양수인의 정보 입력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77800"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인수</a:t>
                      </a:r>
                    </a:p>
                    <a:p>
                      <a:pPr marL="177800" marR="0" lvl="1" indent="-889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발행가격 산정</a:t>
                      </a:r>
                    </a:p>
                    <a:p>
                      <a:pPr marL="177800" marR="0" lvl="1" indent="-889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모집 및 청약</a:t>
                      </a:r>
                    </a:p>
                    <a:p>
                      <a:pPr marL="177800" marR="0" lvl="1" indent="-889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ü"/>
                        <a:tabLst/>
                      </a:pPr>
                      <a:endPar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Structured Financing</a:t>
                      </a:r>
                    </a:p>
                    <a:p>
                      <a:pPr marL="177800" marR="0" lvl="1" indent="-889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ü"/>
                        <a:tabLst/>
                      </a:pP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ABS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인수 및 판매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27675"/>
                  </a:ext>
                </a:extLst>
              </a:tr>
            </a:tbl>
          </a:graphicData>
        </a:graphic>
      </p:graphicFrame>
    </p:spTree>
    <p:extLst>
      <p:ext uri="{BB962C8B-B14F-4D97-AF65-F5344CB8AC3E}">
        <p14:creationId xmlns:p14="http://schemas.microsoft.com/office/powerpoint/2010/main" val="3627744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Back UP &gt; KB</a:t>
            </a:r>
            <a:r>
              <a:rPr lang="ko-KR" altLang="en-US" dirty="0"/>
              <a:t>증권 변경예상 어플리케이션 </a:t>
            </a:r>
            <a:r>
              <a:rPr lang="en-US" altLang="ko-KR" dirty="0"/>
              <a:t>List</a:t>
            </a:r>
            <a:endParaRPr lang="ko-KR" altLang="en-US" dirty="0"/>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KB</a:t>
            </a:r>
            <a:r>
              <a:rPr lang="ko-KR" altLang="en-US" dirty="0"/>
              <a:t>증권 기간계에 영향을 줄 수 있는 어플리케이션 </a:t>
            </a:r>
            <a:r>
              <a:rPr lang="en-US" altLang="ko-KR" dirty="0"/>
              <a:t>List</a:t>
            </a:r>
            <a:r>
              <a:rPr lang="ko-KR" altLang="en-US" dirty="0"/>
              <a:t>를 도출함</a:t>
            </a:r>
          </a:p>
        </p:txBody>
      </p:sp>
      <p:sp>
        <p:nvSpPr>
          <p:cNvPr id="87" name="TextBox 86">
            <a:extLst>
              <a:ext uri="{FF2B5EF4-FFF2-40B4-BE49-F238E27FC236}">
                <a16:creationId xmlns:a16="http://schemas.microsoft.com/office/drawing/2014/main" id="{021D9039-06CE-1DF0-46A9-43CA77A84A89}"/>
              </a:ext>
            </a:extLst>
          </p:cNvPr>
          <p:cNvSpPr txBox="1"/>
          <p:nvPr/>
        </p:nvSpPr>
        <p:spPr>
          <a:xfrm>
            <a:off x="342900" y="6518503"/>
            <a:ext cx="5539978"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100" i="1" dirty="0">
                <a:latin typeface="나눔스퀘어_ac" panose="020B0600000101010101" pitchFamily="50" charset="-127"/>
                <a:ea typeface="나눔스퀘어_ac" panose="020B0600000101010101" pitchFamily="50" charset="-127"/>
              </a:rPr>
              <a:t>주</a:t>
            </a:r>
            <a:r>
              <a:rPr lang="en-US" altLang="ko-KR" sz="1100" i="1" dirty="0">
                <a:latin typeface="나눔스퀘어_ac" panose="020B0600000101010101" pitchFamily="50" charset="-127"/>
                <a:ea typeface="나눔스퀘어_ac" panose="020B0600000101010101" pitchFamily="50" charset="-127"/>
              </a:rPr>
              <a:t>1) Source : </a:t>
            </a:r>
            <a:r>
              <a:rPr lang="ko-KR" altLang="en-US" sz="1100" i="1" dirty="0">
                <a:latin typeface="나눔스퀘어_ac" panose="020B0600000101010101" pitchFamily="50" charset="-127"/>
                <a:ea typeface="나눔스퀘어_ac" panose="020B0600000101010101" pitchFamily="50" charset="-127"/>
              </a:rPr>
              <a:t>현대증권 차세대시스템 전략수립계획 컨설팅</a:t>
            </a:r>
            <a:r>
              <a:rPr lang="en-US" altLang="ko-KR" sz="1100" i="1" dirty="0">
                <a:latin typeface="나눔스퀘어_ac" panose="020B0600000101010101" pitchFamily="50" charset="-127"/>
                <a:ea typeface="나눔스퀘어_ac" panose="020B0600000101010101" pitchFamily="50" charset="-127"/>
              </a:rPr>
              <a:t>(IBM</a:t>
            </a:r>
            <a:r>
              <a:rPr lang="ko-KR" altLang="en-US" sz="1100" i="1" dirty="0">
                <a:latin typeface="나눔스퀘어_ac" panose="020B0600000101010101" pitchFamily="50" charset="-127"/>
                <a:ea typeface="나눔스퀘어_ac" panose="020B0600000101010101" pitchFamily="50" charset="-127"/>
              </a:rPr>
              <a:t> </a:t>
            </a:r>
            <a:r>
              <a:rPr lang="en-US" altLang="ko-KR" sz="1100" i="1" dirty="0">
                <a:latin typeface="나눔스퀘어_ac" panose="020B0600000101010101" pitchFamily="50" charset="-127"/>
                <a:ea typeface="나눔스퀘어_ac" panose="020B0600000101010101" pitchFamily="50" charset="-127"/>
              </a:rPr>
              <a:t>2006), </a:t>
            </a:r>
            <a:r>
              <a:rPr lang="ko-KR" altLang="en-US" sz="1100" i="1" dirty="0">
                <a:latin typeface="나눔스퀘어_ac" panose="020B0600000101010101" pitchFamily="50" charset="-127"/>
                <a:ea typeface="나눔스퀘어_ac" panose="020B0600000101010101" pitchFamily="50" charset="-127"/>
              </a:rPr>
              <a:t>현행화 필요</a:t>
            </a:r>
            <a:r>
              <a:rPr lang="en-US" altLang="ko-KR" sz="1100" i="1" dirty="0">
                <a:latin typeface="나눔스퀘어_ac" panose="020B0600000101010101" pitchFamily="50" charset="-127"/>
                <a:ea typeface="나눔스퀘어_ac" panose="020B0600000101010101" pitchFamily="50" charset="-127"/>
              </a:rPr>
              <a:t>	</a:t>
            </a:r>
          </a:p>
        </p:txBody>
      </p:sp>
      <p:graphicFrame>
        <p:nvGraphicFramePr>
          <p:cNvPr id="3" name="Group 3">
            <a:extLst>
              <a:ext uri="{FF2B5EF4-FFF2-40B4-BE49-F238E27FC236}">
                <a16:creationId xmlns:a16="http://schemas.microsoft.com/office/drawing/2014/main" id="{53E84ECC-1536-F468-FF10-6E0DD48D4C09}"/>
              </a:ext>
            </a:extLst>
          </p:cNvPr>
          <p:cNvGraphicFramePr>
            <a:graphicFrameLocks noGrp="1"/>
          </p:cNvGraphicFramePr>
          <p:nvPr>
            <p:extLst>
              <p:ext uri="{D42A27DB-BD31-4B8C-83A1-F6EECF244321}">
                <p14:modId xmlns:p14="http://schemas.microsoft.com/office/powerpoint/2010/main" val="3755911287"/>
              </p:ext>
            </p:extLst>
          </p:nvPr>
        </p:nvGraphicFramePr>
        <p:xfrm>
          <a:off x="342899" y="1172233"/>
          <a:ext cx="11527937" cy="5291392"/>
        </p:xfrm>
        <a:graphic>
          <a:graphicData uri="http://schemas.openxmlformats.org/drawingml/2006/table">
            <a:tbl>
              <a:tblPr/>
              <a:tblGrid>
                <a:gridCol w="1484600">
                  <a:extLst>
                    <a:ext uri="{9D8B030D-6E8A-4147-A177-3AD203B41FA5}">
                      <a16:colId xmlns:a16="http://schemas.microsoft.com/office/drawing/2014/main" val="2666194755"/>
                    </a:ext>
                  </a:extLst>
                </a:gridCol>
                <a:gridCol w="1860595">
                  <a:extLst>
                    <a:ext uri="{9D8B030D-6E8A-4147-A177-3AD203B41FA5}">
                      <a16:colId xmlns:a16="http://schemas.microsoft.com/office/drawing/2014/main" val="2011652015"/>
                    </a:ext>
                  </a:extLst>
                </a:gridCol>
                <a:gridCol w="5674815">
                  <a:extLst>
                    <a:ext uri="{9D8B030D-6E8A-4147-A177-3AD203B41FA5}">
                      <a16:colId xmlns:a16="http://schemas.microsoft.com/office/drawing/2014/main" val="21906004"/>
                    </a:ext>
                  </a:extLst>
                </a:gridCol>
                <a:gridCol w="2507927">
                  <a:extLst>
                    <a:ext uri="{9D8B030D-6E8A-4147-A177-3AD203B41FA5}">
                      <a16:colId xmlns:a16="http://schemas.microsoft.com/office/drawing/2014/main" val="2375945412"/>
                    </a:ext>
                  </a:extLst>
                </a:gridCol>
              </a:tblGrid>
              <a:tr h="352425">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Application</a:t>
                      </a:r>
                      <a:endPar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 정의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관련 </a:t>
                      </a: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Biz Component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32446446"/>
                  </a:ext>
                </a:extLst>
              </a:tr>
              <a:tr h="1211263">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유가증권</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계속</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36538" indent="-1397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365125" indent="-127000"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1" fontAlgn="base" latinLnBrk="1" hangingPunct="1">
                        <a:lnSpc>
                          <a:spcPct val="110000"/>
                        </a:lnSpc>
                        <a:spcBef>
                          <a:spcPct val="15000"/>
                        </a:spcBef>
                        <a:spcAft>
                          <a:spcPct val="1000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청약관리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계속</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p>
                    <a:p>
                      <a:pPr marL="236538" marR="0" lvl="1" indent="-1397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청약정보 입력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계속</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p>
                    <a:p>
                      <a:pPr marL="365125" marR="0" lvl="2" indent="-127000" algn="l" defTabSz="914400" rtl="0" eaLnBrk="0" fontAlgn="base" latinLnBrk="0" hangingPunct="0">
                        <a:lnSpc>
                          <a:spcPct val="110000"/>
                        </a:lnSpc>
                        <a:spcBef>
                          <a:spcPct val="0"/>
                        </a:spcBef>
                        <a:spcAft>
                          <a:spcPct val="0"/>
                        </a:spcAft>
                        <a:buClr>
                          <a:schemeClr val="tx1"/>
                        </a:buClr>
                        <a:buSzTx/>
                        <a:buFont typeface="Times New Roman" panose="02020603050405020304" pitchFamily="18" charset="0"/>
                        <a:buNone/>
                        <a:tabLst/>
                      </a:pP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공모주청약</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p>
                    <a:p>
                      <a:pPr marL="365125" marR="0" lvl="2" indent="-127000" algn="l" defTabSz="914400" rtl="0" eaLnBrk="0" fontAlgn="base" latinLnBrk="0" hangingPunct="0">
                        <a:lnSpc>
                          <a:spcPct val="11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청약신청서 등록</a:t>
                      </a:r>
                    </a:p>
                    <a:p>
                      <a:pPr marL="365125" marR="0" lvl="2" indent="-127000" algn="l" defTabSz="914400" rtl="0" eaLnBrk="0" fontAlgn="base" latinLnBrk="0" hangingPunct="0">
                        <a:lnSpc>
                          <a:spcPct val="11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청약사항 전산 입력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종목</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주수</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청약증거금</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환불계좌</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배정주식 입고계좌 등 입력</a:t>
                      </a:r>
                      <a:endPar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236538" marR="0" lvl="1" indent="-1397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 정정</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취소</a:t>
                      </a:r>
                    </a:p>
                    <a:p>
                      <a:pPr marL="365125" marR="0" lvl="2" indent="-127000" algn="l" defTabSz="914400" rtl="0" eaLnBrk="0" fontAlgn="base" latinLnBrk="0" hangingPunct="0">
                        <a:lnSpc>
                          <a:spcPct val="11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일반청약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청약입력 당일만 정정</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취소 가능</a:t>
                      </a:r>
                    </a:p>
                    <a:p>
                      <a:pPr marL="365125" marR="0" lvl="2" indent="-127000" algn="l" defTabSz="914400" rtl="0" eaLnBrk="0" fontAlgn="base" latinLnBrk="0" hangingPunct="0">
                        <a:lnSpc>
                          <a:spcPct val="11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예약청약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청약시작일까지 취소 가능</a:t>
                      </a:r>
                    </a:p>
                    <a:p>
                      <a:pPr marL="365125" marR="0" lvl="2" indent="-127000" algn="l" defTabSz="914400" rtl="0" eaLnBrk="0" fontAlgn="base" latinLnBrk="0" hangingPunct="0">
                        <a:lnSpc>
                          <a:spcPct val="11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익일 청약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취소시</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결제업무부에서 취소처리 후 영업점에서 적용입금처리</a:t>
                      </a:r>
                      <a:endParaRPr kumimoji="0" lang="ko-KR" altLang="en-US" sz="10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236538" marR="0" lvl="1" indent="-1397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청약예약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고객의 청약예약 신청 접수</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지점 방문 또는 온라인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p>
                    <a:p>
                      <a:pPr marL="365125" marR="0" lvl="2" indent="-127000" algn="l" defTabSz="914400" rtl="0" eaLnBrk="0" fontAlgn="base" latinLnBrk="0" hangingPunct="0">
                        <a:lnSpc>
                          <a:spcPct val="11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영업점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입력시</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예수금범위청약 또는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출금가능금액범위청약</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선택 가능</a:t>
                      </a:r>
                    </a:p>
                    <a:p>
                      <a:pPr marL="365125" marR="0" lvl="2" indent="-127000" algn="l" defTabSz="914400" rtl="0" eaLnBrk="0" fontAlgn="base" latinLnBrk="0" hangingPunct="0">
                        <a:lnSpc>
                          <a:spcPct val="11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온라인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입력시</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출금가능금액범위청약만</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가능</a:t>
                      </a:r>
                    </a:p>
                    <a:p>
                      <a:pPr marL="365125" marR="0" lvl="2" indent="-127000" algn="l" defTabSz="914400" rtl="0" eaLnBrk="0" fontAlgn="base" latinLnBrk="0" hangingPunct="0">
                        <a:lnSpc>
                          <a:spcPct val="11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청약대금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부족시</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전량 미처리</a:t>
                      </a:r>
                    </a:p>
                    <a:p>
                      <a:pPr marL="365125" marR="0" lvl="2" indent="-127000" algn="l" defTabSz="914400" rtl="0" eaLnBrk="0" fontAlgn="base" latinLnBrk="0" hangingPunct="0">
                        <a:lnSpc>
                          <a:spcPct val="11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청약처리 후 전산 자동 청약 처리일에 한해 정정</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취소 가능</a:t>
                      </a:r>
                    </a:p>
                    <a:p>
                      <a:pPr marL="365125" marR="0" lvl="2" indent="-127000" algn="l" defTabSz="914400" rtl="0" eaLnBrk="0" fontAlgn="base" latinLnBrk="0" hangingPunct="0">
                        <a:lnSpc>
                          <a:spcPct val="11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일괄전산 작업에 의해 청약자금 출금 처리</a:t>
                      </a:r>
                    </a:p>
                    <a:p>
                      <a:pPr marL="365125" marR="0" lvl="2" indent="-127000" algn="l" defTabSz="914400" rtl="0" eaLnBrk="0" fontAlgn="base" latinLnBrk="0" hangingPunct="0">
                        <a:lnSpc>
                          <a:spcPct val="11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예약 청약 미처리 현황 조회</a:t>
                      </a:r>
                    </a:p>
                    <a:p>
                      <a:pPr marL="236538" marR="0" lvl="1" indent="-1397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권리 배정 확인</a:t>
                      </a:r>
                    </a:p>
                    <a:p>
                      <a:pPr marL="365125" marR="0" lvl="2" indent="-127000" algn="l" defTabSz="914400" rtl="0" eaLnBrk="0" fontAlgn="base" latinLnBrk="0" hangingPunct="0">
                        <a:lnSpc>
                          <a:spcPct val="11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유상</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무상 증자공시 조회</a:t>
                      </a:r>
                    </a:p>
                    <a:p>
                      <a:pPr marL="365125" marR="0" lvl="2" indent="-127000" algn="l" defTabSz="914400" rtl="0" eaLnBrk="0" fontAlgn="base" latinLnBrk="0" hangingPunct="0">
                        <a:lnSpc>
                          <a:spcPct val="11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권리내역 확인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상장일날 조회 가능</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일자별</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권리 일정</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공시정보</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권리배정 지점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계좌별</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내역</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권리배정 종목별 집계</a:t>
                      </a:r>
                    </a:p>
                    <a:p>
                      <a:pPr marL="236538" marR="0" lvl="1" indent="-1397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청약명세서 관리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청약명세서 출력 및 내역관리</a:t>
                      </a:r>
                    </a:p>
                    <a:p>
                      <a:pPr marL="236538" marR="0" lvl="1" indent="-1397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고객통보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고객에게 청약관련 업무처리  통보 후 통화내역 입력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77800"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인수</a:t>
                      </a: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발행가격 산정</a:t>
                      </a: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모집 및 청약</a:t>
                      </a: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endPar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Structured Financing</a:t>
                      </a: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ABS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인수 및 판매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482883"/>
                  </a:ext>
                </a:extLst>
              </a:tr>
            </a:tbl>
          </a:graphicData>
        </a:graphic>
      </p:graphicFrame>
    </p:spTree>
    <p:extLst>
      <p:ext uri="{BB962C8B-B14F-4D97-AF65-F5344CB8AC3E}">
        <p14:creationId xmlns:p14="http://schemas.microsoft.com/office/powerpoint/2010/main" val="2188234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Back UP &gt; KB</a:t>
            </a:r>
            <a:r>
              <a:rPr lang="ko-KR" altLang="en-US" dirty="0"/>
              <a:t>증권 변경예상 어플리케이션 </a:t>
            </a:r>
            <a:r>
              <a:rPr lang="en-US" altLang="ko-KR" dirty="0"/>
              <a:t>List</a:t>
            </a:r>
            <a:endParaRPr lang="ko-KR" altLang="en-US" dirty="0"/>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KB</a:t>
            </a:r>
            <a:r>
              <a:rPr lang="ko-KR" altLang="en-US" dirty="0"/>
              <a:t>증권 기간계에 영향을 줄 수 있는 어플리케이션 </a:t>
            </a:r>
            <a:r>
              <a:rPr lang="en-US" altLang="ko-KR" dirty="0"/>
              <a:t>List</a:t>
            </a:r>
            <a:r>
              <a:rPr lang="ko-KR" altLang="en-US" dirty="0"/>
              <a:t>를 도출함</a:t>
            </a:r>
          </a:p>
        </p:txBody>
      </p:sp>
      <p:sp>
        <p:nvSpPr>
          <p:cNvPr id="87" name="TextBox 86">
            <a:extLst>
              <a:ext uri="{FF2B5EF4-FFF2-40B4-BE49-F238E27FC236}">
                <a16:creationId xmlns:a16="http://schemas.microsoft.com/office/drawing/2014/main" id="{021D9039-06CE-1DF0-46A9-43CA77A84A89}"/>
              </a:ext>
            </a:extLst>
          </p:cNvPr>
          <p:cNvSpPr txBox="1"/>
          <p:nvPr/>
        </p:nvSpPr>
        <p:spPr>
          <a:xfrm>
            <a:off x="342900" y="6518503"/>
            <a:ext cx="5539978"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100" i="1" dirty="0">
                <a:latin typeface="나눔스퀘어_ac" panose="020B0600000101010101" pitchFamily="50" charset="-127"/>
                <a:ea typeface="나눔스퀘어_ac" panose="020B0600000101010101" pitchFamily="50" charset="-127"/>
              </a:rPr>
              <a:t>주</a:t>
            </a:r>
            <a:r>
              <a:rPr lang="en-US" altLang="ko-KR" sz="1100" i="1" dirty="0">
                <a:latin typeface="나눔스퀘어_ac" panose="020B0600000101010101" pitchFamily="50" charset="-127"/>
                <a:ea typeface="나눔스퀘어_ac" panose="020B0600000101010101" pitchFamily="50" charset="-127"/>
              </a:rPr>
              <a:t>1) Source : </a:t>
            </a:r>
            <a:r>
              <a:rPr lang="ko-KR" altLang="en-US" sz="1100" i="1" dirty="0">
                <a:latin typeface="나눔스퀘어_ac" panose="020B0600000101010101" pitchFamily="50" charset="-127"/>
                <a:ea typeface="나눔스퀘어_ac" panose="020B0600000101010101" pitchFamily="50" charset="-127"/>
              </a:rPr>
              <a:t>현대증권 차세대시스템 전략수립계획 컨설팅</a:t>
            </a:r>
            <a:r>
              <a:rPr lang="en-US" altLang="ko-KR" sz="1100" i="1" dirty="0">
                <a:latin typeface="나눔스퀘어_ac" panose="020B0600000101010101" pitchFamily="50" charset="-127"/>
                <a:ea typeface="나눔스퀘어_ac" panose="020B0600000101010101" pitchFamily="50" charset="-127"/>
              </a:rPr>
              <a:t>(IBM</a:t>
            </a:r>
            <a:r>
              <a:rPr lang="ko-KR" altLang="en-US" sz="1100" i="1" dirty="0">
                <a:latin typeface="나눔스퀘어_ac" panose="020B0600000101010101" pitchFamily="50" charset="-127"/>
                <a:ea typeface="나눔스퀘어_ac" panose="020B0600000101010101" pitchFamily="50" charset="-127"/>
              </a:rPr>
              <a:t> </a:t>
            </a:r>
            <a:r>
              <a:rPr lang="en-US" altLang="ko-KR" sz="1100" i="1" dirty="0">
                <a:latin typeface="나눔스퀘어_ac" panose="020B0600000101010101" pitchFamily="50" charset="-127"/>
                <a:ea typeface="나눔스퀘어_ac" panose="020B0600000101010101" pitchFamily="50" charset="-127"/>
              </a:rPr>
              <a:t>2006), </a:t>
            </a:r>
            <a:r>
              <a:rPr lang="ko-KR" altLang="en-US" sz="1100" i="1" dirty="0">
                <a:latin typeface="나눔스퀘어_ac" panose="020B0600000101010101" pitchFamily="50" charset="-127"/>
                <a:ea typeface="나눔스퀘어_ac" panose="020B0600000101010101" pitchFamily="50" charset="-127"/>
              </a:rPr>
              <a:t>현행화 필요</a:t>
            </a:r>
            <a:r>
              <a:rPr lang="en-US" altLang="ko-KR" sz="1100" i="1" dirty="0">
                <a:latin typeface="나눔스퀘어_ac" panose="020B0600000101010101" pitchFamily="50" charset="-127"/>
                <a:ea typeface="나눔스퀘어_ac" panose="020B0600000101010101" pitchFamily="50" charset="-127"/>
              </a:rPr>
              <a:t>	</a:t>
            </a:r>
          </a:p>
        </p:txBody>
      </p:sp>
      <p:graphicFrame>
        <p:nvGraphicFramePr>
          <p:cNvPr id="2" name="Group 3">
            <a:extLst>
              <a:ext uri="{FF2B5EF4-FFF2-40B4-BE49-F238E27FC236}">
                <a16:creationId xmlns:a16="http://schemas.microsoft.com/office/drawing/2014/main" id="{FC9F76E3-CE31-EADC-8875-7B5D93D4EB96}"/>
              </a:ext>
            </a:extLst>
          </p:cNvPr>
          <p:cNvGraphicFramePr>
            <a:graphicFrameLocks noGrp="1"/>
          </p:cNvGraphicFramePr>
          <p:nvPr>
            <p:extLst>
              <p:ext uri="{D42A27DB-BD31-4B8C-83A1-F6EECF244321}">
                <p14:modId xmlns:p14="http://schemas.microsoft.com/office/powerpoint/2010/main" val="2935384926"/>
              </p:ext>
            </p:extLst>
          </p:nvPr>
        </p:nvGraphicFramePr>
        <p:xfrm>
          <a:off x="342900" y="1190535"/>
          <a:ext cx="11506200" cy="5126800"/>
        </p:xfrm>
        <a:graphic>
          <a:graphicData uri="http://schemas.openxmlformats.org/drawingml/2006/table">
            <a:tbl>
              <a:tblPr/>
              <a:tblGrid>
                <a:gridCol w="1481800">
                  <a:extLst>
                    <a:ext uri="{9D8B030D-6E8A-4147-A177-3AD203B41FA5}">
                      <a16:colId xmlns:a16="http://schemas.microsoft.com/office/drawing/2014/main" val="39935457"/>
                    </a:ext>
                  </a:extLst>
                </a:gridCol>
                <a:gridCol w="1857087">
                  <a:extLst>
                    <a:ext uri="{9D8B030D-6E8A-4147-A177-3AD203B41FA5}">
                      <a16:colId xmlns:a16="http://schemas.microsoft.com/office/drawing/2014/main" val="201034441"/>
                    </a:ext>
                  </a:extLst>
                </a:gridCol>
                <a:gridCol w="5664115">
                  <a:extLst>
                    <a:ext uri="{9D8B030D-6E8A-4147-A177-3AD203B41FA5}">
                      <a16:colId xmlns:a16="http://schemas.microsoft.com/office/drawing/2014/main" val="2159118633"/>
                    </a:ext>
                  </a:extLst>
                </a:gridCol>
                <a:gridCol w="2503198">
                  <a:extLst>
                    <a:ext uri="{9D8B030D-6E8A-4147-A177-3AD203B41FA5}">
                      <a16:colId xmlns:a16="http://schemas.microsoft.com/office/drawing/2014/main" val="108439129"/>
                    </a:ext>
                  </a:extLst>
                </a:gridCol>
              </a:tblGrid>
              <a:tr h="352425">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Application</a:t>
                      </a:r>
                      <a:endPar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 정의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관련 </a:t>
                      </a: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Biz Component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72616528"/>
                  </a:ext>
                </a:extLst>
              </a:tr>
              <a:tr h="779463">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유가증권</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입출고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524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381000" indent="-138113"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10000"/>
                        </a:lnSpc>
                        <a:spcBef>
                          <a:spcPct val="0"/>
                        </a:spcBef>
                        <a:spcAft>
                          <a:spcPct val="0"/>
                        </a:spcAft>
                        <a:buClr>
                          <a:schemeClr val="tx1"/>
                        </a:buClr>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입고 관리</a:t>
                      </a:r>
                      <a:endPar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241300" marR="0" lvl="1" indent="-152400" algn="l" defTabSz="914400" rtl="0" eaLnBrk="0" fontAlgn="base" latinLnBrk="0" hangingPunct="0">
                        <a:lnSpc>
                          <a:spcPct val="110000"/>
                        </a:lnSpc>
                        <a:spcBef>
                          <a:spcPct val="0"/>
                        </a:spcBef>
                        <a:spcAft>
                          <a:spcPct val="0"/>
                        </a:spcAft>
                        <a:buClr>
                          <a:schemeClr val="tx1"/>
                        </a:buClr>
                        <a:buSzPct val="70000"/>
                        <a:buFont typeface="Wingdings" panose="05000000000000000000" pitchFamily="2" charset="2"/>
                        <a:buNone/>
                        <a:tabLst/>
                      </a:pP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유</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무상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청약시</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입고</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p>
                    <a:p>
                      <a:pPr marL="241300" marR="0" lvl="1" indent="-1524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상장일에 입고현황 확인</a:t>
                      </a:r>
                    </a:p>
                    <a:p>
                      <a:pPr marL="241300" marR="0" lvl="1" indent="-1524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무상주</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입고는 결제부서에서 일괄처리</a:t>
                      </a:r>
                    </a:p>
                    <a:p>
                      <a:pPr marL="241300" marR="0" lvl="1" indent="-1524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영업점에서는 배정수량만 확인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권리배정 종목별 집계</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권리배정 지점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계좌별</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내역으로 상장수량 확인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p>
                    <a:p>
                      <a:pPr marL="241300" marR="0" lvl="1" indent="-1524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None/>
                        <a:tabLst/>
                      </a:pP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일반 유가증권 입고</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p>
                    <a:p>
                      <a:pPr marL="241300" marR="0" lvl="1" indent="-1524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유가증권 및 입고전표 접수 및 입력</a:t>
                      </a:r>
                    </a:p>
                    <a:p>
                      <a:pPr marL="381000" marR="0" lvl="2" indent="-138113" algn="l" defTabSz="914400" rtl="0" eaLnBrk="0" fontAlgn="base" latinLnBrk="0" hangingPunct="0">
                        <a:lnSpc>
                          <a:spcPct val="11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사고조회로 사고 유가증권 여부 확인</a:t>
                      </a:r>
                    </a:p>
                    <a:p>
                      <a:pPr marL="381000" marR="0" lvl="2" indent="-138113" algn="l" defTabSz="914400" rtl="0" eaLnBrk="0" fontAlgn="base" latinLnBrk="0" hangingPunct="0">
                        <a:lnSpc>
                          <a:spcPct val="11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매수일</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매출확인서에 기재된 매수일</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종목명</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계좌수</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endPar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241300" marR="0" lvl="1" indent="-1524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입고신청</a:t>
                      </a:r>
                    </a:p>
                    <a:p>
                      <a:pPr marL="241300" marR="0" lvl="1" indent="-1524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현물입고 현황 조회</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출력</a:t>
                      </a:r>
                    </a:p>
                    <a:p>
                      <a:pPr marL="241300" marR="0" lvl="1" indent="-1524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증권출납부 자동 반영</a:t>
                      </a:r>
                    </a:p>
                    <a:p>
                      <a:pPr marL="87313" marR="0" lvl="0" indent="-87313" algn="l" defTabSz="914400" rtl="0" eaLnBrk="0" fontAlgn="base" latinLnBrk="0" hangingPunct="0">
                        <a:lnSpc>
                          <a:spcPct val="110000"/>
                        </a:lnSpc>
                        <a:spcBef>
                          <a:spcPct val="0"/>
                        </a:spcBef>
                        <a:spcAft>
                          <a:spcPct val="0"/>
                        </a:spcAft>
                        <a:buClr>
                          <a:schemeClr val="tx1"/>
                        </a:buClr>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출고 관리</a:t>
                      </a:r>
                      <a:endPar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241300" marR="0" lvl="1" indent="-1524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작성된 출고전표 시스템 입력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고객명</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주민번호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주식명</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계좌수</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매수일자</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입고지 등 정보 입력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채권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출고시</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매수일자</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출고구분</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과세구분 필수 입력</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p>
                    <a:p>
                      <a:pPr marL="241300" marR="0" lvl="1" indent="-1524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현물출고현황</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조회</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출력</a:t>
                      </a:r>
                    </a:p>
                    <a:p>
                      <a:pPr marL="241300" marR="0" lvl="1" indent="-1524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출고 완료 여부 입력</a:t>
                      </a:r>
                    </a:p>
                    <a:p>
                      <a:pPr marL="241300" marR="0" lvl="1" indent="-1524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자동출납부 자동 반영</a:t>
                      </a:r>
                    </a:p>
                    <a:p>
                      <a:pPr marL="241300" marR="0" lvl="1" indent="-1524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증권예탁원 시스템에 출고 신고</a:t>
                      </a:r>
                    </a:p>
                    <a:p>
                      <a:pPr marL="87313" marR="0" lvl="0" indent="-87313" algn="l" defTabSz="914400" rtl="0" eaLnBrk="0" fontAlgn="base" latinLnBrk="0" hangingPunct="0">
                        <a:lnSpc>
                          <a:spcPct val="110000"/>
                        </a:lnSpc>
                        <a:spcBef>
                          <a:spcPct val="0"/>
                        </a:spcBef>
                        <a:spcAft>
                          <a:spcPct val="0"/>
                        </a:spcAft>
                        <a:buClr>
                          <a:schemeClr val="tx1"/>
                        </a:buClr>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입출고 내역관리</a:t>
                      </a:r>
                      <a:endParaRPr kumimoji="0" lang="ko-KR" altLang="en-US" sz="10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87313" marR="0" lvl="0" indent="-87313" algn="l" defTabSz="914400" rtl="0" eaLnBrk="1" fontAlgn="base" latinLnBrk="1" hangingPunct="1">
                        <a:lnSpc>
                          <a:spcPct val="110000"/>
                        </a:lnSpc>
                        <a:spcBef>
                          <a:spcPct val="15000"/>
                        </a:spcBef>
                        <a:spcAft>
                          <a:spcPct val="1000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고객통보</a:t>
                      </a:r>
                    </a:p>
                    <a:p>
                      <a:pPr marL="241300" marR="0" lvl="1" indent="-152400" algn="l" defTabSz="914400" rtl="0" eaLnBrk="1" fontAlgn="base" latinLnBrk="1" hangingPunct="1">
                        <a:lnSpc>
                          <a:spcPct val="110000"/>
                        </a:lnSpc>
                        <a:spcBef>
                          <a:spcPct val="15000"/>
                        </a:spcBef>
                        <a:spcAft>
                          <a:spcPct val="1000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입출고 처리 결과에 대한 고객 통보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77800"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제권리</a:t>
                      </a:r>
                      <a:endPar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변경내역 적용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4972666"/>
                  </a:ext>
                </a:extLst>
              </a:tr>
            </a:tbl>
          </a:graphicData>
        </a:graphic>
      </p:graphicFrame>
    </p:spTree>
    <p:extLst>
      <p:ext uri="{BB962C8B-B14F-4D97-AF65-F5344CB8AC3E}">
        <p14:creationId xmlns:p14="http://schemas.microsoft.com/office/powerpoint/2010/main" val="1648636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Back UP &gt; KB</a:t>
            </a:r>
            <a:r>
              <a:rPr lang="ko-KR" altLang="en-US" dirty="0"/>
              <a:t>증권 변경예상 어플리케이션 </a:t>
            </a:r>
            <a:r>
              <a:rPr lang="en-US" altLang="ko-KR" dirty="0"/>
              <a:t>List</a:t>
            </a:r>
            <a:endParaRPr lang="ko-KR" altLang="en-US" dirty="0"/>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KB</a:t>
            </a:r>
            <a:r>
              <a:rPr lang="ko-KR" altLang="en-US" dirty="0"/>
              <a:t>증권 기간계에 영향을 줄 수 있는 어플리케이션 </a:t>
            </a:r>
            <a:r>
              <a:rPr lang="en-US" altLang="ko-KR" dirty="0"/>
              <a:t>List</a:t>
            </a:r>
            <a:r>
              <a:rPr lang="ko-KR" altLang="en-US" dirty="0"/>
              <a:t>를 도출함</a:t>
            </a:r>
          </a:p>
        </p:txBody>
      </p:sp>
      <p:sp>
        <p:nvSpPr>
          <p:cNvPr id="87" name="TextBox 86">
            <a:extLst>
              <a:ext uri="{FF2B5EF4-FFF2-40B4-BE49-F238E27FC236}">
                <a16:creationId xmlns:a16="http://schemas.microsoft.com/office/drawing/2014/main" id="{021D9039-06CE-1DF0-46A9-43CA77A84A89}"/>
              </a:ext>
            </a:extLst>
          </p:cNvPr>
          <p:cNvSpPr txBox="1"/>
          <p:nvPr/>
        </p:nvSpPr>
        <p:spPr>
          <a:xfrm>
            <a:off x="342900" y="6518503"/>
            <a:ext cx="5539978"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100" i="1" dirty="0">
                <a:latin typeface="나눔스퀘어_ac" panose="020B0600000101010101" pitchFamily="50" charset="-127"/>
                <a:ea typeface="나눔스퀘어_ac" panose="020B0600000101010101" pitchFamily="50" charset="-127"/>
              </a:rPr>
              <a:t>주</a:t>
            </a:r>
            <a:r>
              <a:rPr lang="en-US" altLang="ko-KR" sz="1100" i="1" dirty="0">
                <a:latin typeface="나눔스퀘어_ac" panose="020B0600000101010101" pitchFamily="50" charset="-127"/>
                <a:ea typeface="나눔스퀘어_ac" panose="020B0600000101010101" pitchFamily="50" charset="-127"/>
              </a:rPr>
              <a:t>1) Source : </a:t>
            </a:r>
            <a:r>
              <a:rPr lang="ko-KR" altLang="en-US" sz="1100" i="1" dirty="0">
                <a:latin typeface="나눔스퀘어_ac" panose="020B0600000101010101" pitchFamily="50" charset="-127"/>
                <a:ea typeface="나눔스퀘어_ac" panose="020B0600000101010101" pitchFamily="50" charset="-127"/>
              </a:rPr>
              <a:t>현대증권 차세대시스템 전략수립계획 컨설팅</a:t>
            </a:r>
            <a:r>
              <a:rPr lang="en-US" altLang="ko-KR" sz="1100" i="1" dirty="0">
                <a:latin typeface="나눔스퀘어_ac" panose="020B0600000101010101" pitchFamily="50" charset="-127"/>
                <a:ea typeface="나눔스퀘어_ac" panose="020B0600000101010101" pitchFamily="50" charset="-127"/>
              </a:rPr>
              <a:t>(IBM</a:t>
            </a:r>
            <a:r>
              <a:rPr lang="ko-KR" altLang="en-US" sz="1100" i="1" dirty="0">
                <a:latin typeface="나눔스퀘어_ac" panose="020B0600000101010101" pitchFamily="50" charset="-127"/>
                <a:ea typeface="나눔스퀘어_ac" panose="020B0600000101010101" pitchFamily="50" charset="-127"/>
              </a:rPr>
              <a:t> </a:t>
            </a:r>
            <a:r>
              <a:rPr lang="en-US" altLang="ko-KR" sz="1100" i="1" dirty="0">
                <a:latin typeface="나눔스퀘어_ac" panose="020B0600000101010101" pitchFamily="50" charset="-127"/>
                <a:ea typeface="나눔스퀘어_ac" panose="020B0600000101010101" pitchFamily="50" charset="-127"/>
              </a:rPr>
              <a:t>2006), </a:t>
            </a:r>
            <a:r>
              <a:rPr lang="ko-KR" altLang="en-US" sz="1100" i="1" dirty="0">
                <a:latin typeface="나눔스퀘어_ac" panose="020B0600000101010101" pitchFamily="50" charset="-127"/>
                <a:ea typeface="나눔스퀘어_ac" panose="020B0600000101010101" pitchFamily="50" charset="-127"/>
              </a:rPr>
              <a:t>현행화 필요</a:t>
            </a:r>
            <a:r>
              <a:rPr lang="en-US" altLang="ko-KR" sz="1100" i="1" dirty="0">
                <a:latin typeface="나눔스퀘어_ac" panose="020B0600000101010101" pitchFamily="50" charset="-127"/>
                <a:ea typeface="나눔스퀘어_ac" panose="020B0600000101010101" pitchFamily="50" charset="-127"/>
              </a:rPr>
              <a:t>	</a:t>
            </a:r>
          </a:p>
        </p:txBody>
      </p:sp>
      <p:graphicFrame>
        <p:nvGraphicFramePr>
          <p:cNvPr id="3" name="Group 3">
            <a:extLst>
              <a:ext uri="{FF2B5EF4-FFF2-40B4-BE49-F238E27FC236}">
                <a16:creationId xmlns:a16="http://schemas.microsoft.com/office/drawing/2014/main" id="{CCD70D90-EDD1-3374-FA00-A9C21A935E76}"/>
              </a:ext>
            </a:extLst>
          </p:cNvPr>
          <p:cNvGraphicFramePr>
            <a:graphicFrameLocks noGrp="1"/>
          </p:cNvGraphicFramePr>
          <p:nvPr>
            <p:extLst>
              <p:ext uri="{D42A27DB-BD31-4B8C-83A1-F6EECF244321}">
                <p14:modId xmlns:p14="http://schemas.microsoft.com/office/powerpoint/2010/main" val="2061326129"/>
              </p:ext>
            </p:extLst>
          </p:nvPr>
        </p:nvGraphicFramePr>
        <p:xfrm>
          <a:off x="342899" y="1338263"/>
          <a:ext cx="11520001" cy="4023742"/>
        </p:xfrm>
        <a:graphic>
          <a:graphicData uri="http://schemas.openxmlformats.org/drawingml/2006/table">
            <a:tbl>
              <a:tblPr/>
              <a:tblGrid>
                <a:gridCol w="1483578">
                  <a:extLst>
                    <a:ext uri="{9D8B030D-6E8A-4147-A177-3AD203B41FA5}">
                      <a16:colId xmlns:a16="http://schemas.microsoft.com/office/drawing/2014/main" val="3678527423"/>
                    </a:ext>
                  </a:extLst>
                </a:gridCol>
                <a:gridCol w="1859314">
                  <a:extLst>
                    <a:ext uri="{9D8B030D-6E8A-4147-A177-3AD203B41FA5}">
                      <a16:colId xmlns:a16="http://schemas.microsoft.com/office/drawing/2014/main" val="1522876933"/>
                    </a:ext>
                  </a:extLst>
                </a:gridCol>
                <a:gridCol w="5670908">
                  <a:extLst>
                    <a:ext uri="{9D8B030D-6E8A-4147-A177-3AD203B41FA5}">
                      <a16:colId xmlns:a16="http://schemas.microsoft.com/office/drawing/2014/main" val="3030445577"/>
                    </a:ext>
                  </a:extLst>
                </a:gridCol>
                <a:gridCol w="2506201">
                  <a:extLst>
                    <a:ext uri="{9D8B030D-6E8A-4147-A177-3AD203B41FA5}">
                      <a16:colId xmlns:a16="http://schemas.microsoft.com/office/drawing/2014/main" val="3467947548"/>
                    </a:ext>
                  </a:extLst>
                </a:gridCol>
              </a:tblGrid>
              <a:tr h="352425">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Application</a:t>
                      </a:r>
                      <a:endPar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 정의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관련 </a:t>
                      </a: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Biz Component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93327927"/>
                  </a:ext>
                </a:extLst>
              </a:tr>
              <a:tr h="1320800">
                <a:tc rowSpan="2">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유가증권</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배당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524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10000"/>
                        </a:lnSpc>
                        <a:spcBef>
                          <a:spcPct val="0"/>
                        </a:spcBef>
                        <a:spcAft>
                          <a:spcPct val="0"/>
                        </a:spcAft>
                        <a:buClr>
                          <a:schemeClr val="tx1"/>
                        </a:buClr>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배당금 배정 확인</a:t>
                      </a:r>
                    </a:p>
                    <a:p>
                      <a:pPr marL="241300" marR="0" lvl="1" indent="-1524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일자별</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권리 일정을 조회하여 당일 배당금 배정 유무 확인</a:t>
                      </a:r>
                    </a:p>
                    <a:p>
                      <a:pPr marL="87313" marR="0" lvl="0" indent="-87313" algn="l" defTabSz="914400" rtl="0" eaLnBrk="0" fontAlgn="base" latinLnBrk="0" hangingPunct="0">
                        <a:lnSpc>
                          <a:spcPct val="110000"/>
                        </a:lnSpc>
                        <a:spcBef>
                          <a:spcPct val="0"/>
                        </a:spcBef>
                        <a:spcAft>
                          <a:spcPct val="0"/>
                        </a:spcAft>
                        <a:buClr>
                          <a:schemeClr val="tx1"/>
                        </a:buClr>
                        <a:buSzTx/>
                        <a:buFontTx/>
                        <a:buChar char="•"/>
                        <a:tabLst/>
                      </a:pP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계좌별</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배당금 명세서 확인</a:t>
                      </a:r>
                    </a:p>
                    <a:p>
                      <a:pPr marL="241300" marR="0" lvl="1" indent="-1524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당일 배당 지급종목에 대해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계좌별</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배당현황 조회</a:t>
                      </a:r>
                    </a:p>
                    <a:p>
                      <a:pPr marL="241300" marR="0" lvl="1" indent="-1524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권리배정 지점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계좌별</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내역 조회</a:t>
                      </a:r>
                    </a:p>
                    <a:p>
                      <a:pPr marL="241300" marR="0" lvl="1" indent="-1524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현금배당의 경우</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거래은행 입금확인 후 처리</a:t>
                      </a:r>
                    </a:p>
                    <a:p>
                      <a:pPr marL="241300" marR="0" lvl="1" indent="-1524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회계 자동 전산 반영</a:t>
                      </a:r>
                      <a:endParaRPr kumimoji="0" lang="ko-KR" altLang="en-US" sz="14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77800"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endParaRPr kumimoji="0" lang="ko-KR" altLang="en-US" sz="11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2956277"/>
                  </a:ext>
                </a:extLst>
              </a:tr>
              <a:tr h="815975">
                <a:tc vMerge="1">
                  <a:txBody>
                    <a:bodyPr/>
                    <a:lstStyle/>
                    <a:p>
                      <a:pPr latinLnBrk="1"/>
                      <a:endParaRPr lang="ko-KR" altLang="en-US"/>
                    </a:p>
                  </a:txBody>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종목관리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524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10000"/>
                        </a:lnSpc>
                        <a:spcBef>
                          <a:spcPct val="0"/>
                        </a:spcBef>
                        <a:spcAft>
                          <a:spcPct val="0"/>
                        </a:spcAft>
                        <a:buClr>
                          <a:schemeClr val="tx1"/>
                        </a:buClr>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종목 정보 입력</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조회</a:t>
                      </a:r>
                    </a:p>
                    <a:p>
                      <a:pPr marL="241300" marR="0" lvl="1" indent="-1524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종목에 대한 신규 및 변경 정보를 거래소</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증권예탁원</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증권업 협회 등으로부터 취합하여 지속적으로 시스템에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Update</a:t>
                      </a:r>
                      <a:endParaRPr kumimoji="0" lang="en-US" altLang="ko-KR" sz="14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77800"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제권리</a:t>
                      </a:r>
                      <a:endPar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권리변경 현황 모니터링</a:t>
                      </a:r>
                      <a:endParaRPr kumimoji="0" lang="ko-KR" altLang="en-US" sz="13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1207027"/>
                  </a:ext>
                </a:extLst>
              </a:tr>
              <a:tr h="8159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포지션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유가증권 잔고 내역 조회</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7313" marR="0" lvl="0" indent="-87313" algn="l" defTabSz="914400" rtl="0" eaLnBrk="0" fontAlgn="base" latinLnBrk="0" hangingPunct="0">
                        <a:lnSpc>
                          <a:spcPct val="110000"/>
                        </a:lnSpc>
                        <a:spcBef>
                          <a:spcPct val="0"/>
                        </a:spcBef>
                        <a:spcAft>
                          <a:spcPct val="0"/>
                        </a:spcAft>
                        <a:buClr>
                          <a:schemeClr val="tx1"/>
                        </a:buClr>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고객계좌 및 자기계좌의 계좌 별 유가증권 보유현황 조회</a:t>
                      </a:r>
                    </a:p>
                    <a:p>
                      <a:pPr marL="241300" marR="0" lvl="1" indent="-1524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원장에서 생성된 거래내역을 기초로 하여 각 계좌 별 유가증권명</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종목</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code,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수량</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매입단가</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비고 등을 포함 </a:t>
                      </a:r>
                    </a:p>
                    <a:p>
                      <a:pPr marL="241300" marR="0" lvl="1" indent="-1524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현재계좌가치</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평가이익 및 기간별 수익률 산출의 기본 자료</a:t>
                      </a:r>
                    </a:p>
                    <a:p>
                      <a:pPr marL="241300" marR="0" lvl="1" indent="-1524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시장위험</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신용위험 산출의 기본자료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endParaRPr kumimoji="0" lang="ko-KR" altLang="en-US" sz="13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7398150"/>
                  </a:ext>
                </a:extLst>
              </a:tr>
            </a:tbl>
          </a:graphicData>
        </a:graphic>
      </p:graphicFrame>
    </p:spTree>
    <p:extLst>
      <p:ext uri="{BB962C8B-B14F-4D97-AF65-F5344CB8AC3E}">
        <p14:creationId xmlns:p14="http://schemas.microsoft.com/office/powerpoint/2010/main" val="46755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Agenda</a:t>
            </a:r>
            <a:endParaRPr lang="ko-KR" altLang="en-US" dirty="0"/>
          </a:p>
        </p:txBody>
      </p:sp>
      <p:sp>
        <p:nvSpPr>
          <p:cNvPr id="3" name="Text Placeholder 6">
            <a:extLst>
              <a:ext uri="{FF2B5EF4-FFF2-40B4-BE49-F238E27FC236}">
                <a16:creationId xmlns:a16="http://schemas.microsoft.com/office/drawing/2014/main" id="{7EBB7EA0-F559-F182-A219-DED33362A21D}"/>
              </a:ext>
            </a:extLst>
          </p:cNvPr>
          <p:cNvSpPr txBox="1">
            <a:spLocks/>
          </p:cNvSpPr>
          <p:nvPr/>
        </p:nvSpPr>
        <p:spPr>
          <a:xfrm>
            <a:off x="6477001" y="975046"/>
            <a:ext cx="5487650" cy="5335587"/>
          </a:xfrm>
          <a:prstGeom prst="rect">
            <a:avLst/>
          </a:prstGeom>
        </p:spPr>
        <p:txBody>
          <a:bodyPr/>
          <a:lstStyle>
            <a:lvl1pPr marL="0" indent="0" algn="l" defTabSz="914400" rtl="0" eaLnBrk="1" latinLnBrk="0" hangingPunct="1">
              <a:lnSpc>
                <a:spcPct val="90000"/>
              </a:lnSpc>
              <a:spcBef>
                <a:spcPts val="600"/>
              </a:spcBef>
              <a:spcAft>
                <a:spcPts val="600"/>
              </a:spcAft>
              <a:buFont typeface="Arial" panose="020B0604020202020204" pitchFamily="34" charset="0"/>
              <a:buNone/>
              <a:defRPr lang="en-US" sz="1400" kern="1200" baseline="0" noProof="0" dirty="0" smtClean="0">
                <a:solidFill>
                  <a:schemeClr val="tx1"/>
                </a:solidFill>
                <a:latin typeface="Arial" panose="020B0604020202020204" pitchFamily="34" charset="0"/>
                <a:ea typeface="맑은 고딕" panose="020B0503020000020004" pitchFamily="50" charset="-127"/>
                <a:cs typeface="+mn-cs"/>
              </a:defRPr>
            </a:lvl1pPr>
            <a:lvl2pPr marL="180000" indent="-180000" algn="l" defTabSz="914400" rtl="0" eaLnBrk="1" latinLnBrk="0" hangingPunct="1">
              <a:lnSpc>
                <a:spcPct val="90000"/>
              </a:lnSpc>
              <a:spcBef>
                <a:spcPts val="0"/>
              </a:spcBef>
              <a:spcAft>
                <a:spcPts val="600"/>
              </a:spcAft>
              <a:buFont typeface="System Font Regular"/>
              <a:buChar char="–"/>
              <a:tabLst/>
              <a:defRPr sz="1400" kern="1200" baseline="0">
                <a:solidFill>
                  <a:schemeClr val="tx1"/>
                </a:solidFill>
                <a:latin typeface="Arial" panose="020B0604020202020204" pitchFamily="34" charset="0"/>
                <a:ea typeface="맑은 고딕" panose="020B0503020000020004" pitchFamily="50" charset="-127"/>
                <a:cs typeface="+mn-cs"/>
              </a:defRPr>
            </a:lvl2pPr>
            <a:lvl3pPr marL="360000" indent="-180000" algn="l" defTabSz="914400" rtl="0" eaLnBrk="1" latinLnBrk="0" hangingPunct="1">
              <a:lnSpc>
                <a:spcPct val="90000"/>
              </a:lnSpc>
              <a:spcBef>
                <a:spcPts val="0"/>
              </a:spcBef>
              <a:spcAft>
                <a:spcPts val="600"/>
              </a:spcAft>
              <a:buFont typeface="System Font Regular"/>
              <a:buChar char="–"/>
              <a:tabLst/>
              <a:defRPr sz="1400" kern="1200" baseline="0">
                <a:solidFill>
                  <a:schemeClr val="tx1"/>
                </a:solidFill>
                <a:latin typeface="Arial" panose="020B0604020202020204" pitchFamily="34" charset="0"/>
                <a:ea typeface="맑은 고딕" panose="020B0503020000020004" pitchFamily="50" charset="-127"/>
                <a:cs typeface="+mn-cs"/>
              </a:defRPr>
            </a:lvl3pPr>
            <a:lvl4pPr marL="540000" indent="-180000" algn="l" defTabSz="914400" rtl="0" eaLnBrk="1" latinLnBrk="0" hangingPunct="1">
              <a:lnSpc>
                <a:spcPct val="90000"/>
              </a:lnSpc>
              <a:spcBef>
                <a:spcPts val="0"/>
              </a:spcBef>
              <a:spcAft>
                <a:spcPts val="600"/>
              </a:spcAft>
              <a:buFont typeface="System Font Regular"/>
              <a:buChar char="–"/>
              <a:tabLst/>
              <a:defRPr sz="1400" kern="1200" baseline="0">
                <a:solidFill>
                  <a:schemeClr val="tx1"/>
                </a:solidFill>
                <a:latin typeface="Arial" panose="020B0604020202020204" pitchFamily="34" charset="0"/>
                <a:ea typeface="맑은 고딕" panose="020B0503020000020004" pitchFamily="50" charset="-127"/>
                <a:cs typeface="+mn-cs"/>
              </a:defRPr>
            </a:lvl4pPr>
            <a:lvl5pPr marL="720000" indent="-180000" algn="l" defTabSz="914400" rtl="0" eaLnBrk="1" latinLnBrk="0" hangingPunct="1">
              <a:lnSpc>
                <a:spcPct val="90000"/>
              </a:lnSpc>
              <a:spcBef>
                <a:spcPts val="0"/>
              </a:spcBef>
              <a:spcAft>
                <a:spcPts val="600"/>
              </a:spcAft>
              <a:buFont typeface="System Font Regular"/>
              <a:buChar char="–"/>
              <a:tabLst/>
              <a:defRPr sz="1400" kern="1200" baseline="0">
                <a:solidFill>
                  <a:schemeClr val="tx1"/>
                </a:solidFill>
                <a:latin typeface="Arial" panose="020B0604020202020204" pitchFamily="34" charset="0"/>
                <a:ea typeface="맑은 고딕" panose="020B0503020000020004" pitchFamily="50" charset="-127"/>
                <a:cs typeface="+mn-cs"/>
              </a:defRPr>
            </a:lvl5pPr>
            <a:lvl6pPr marL="0" indent="0" algn="l" defTabSz="914400" rtl="0" eaLnBrk="1" latinLnBrk="1"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6pPr>
            <a:lvl7pPr marL="0" indent="0" algn="l" defTabSz="914400" rtl="0" eaLnBrk="1" latinLnBrk="1"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7pPr>
            <a:lvl8pPr marL="0" indent="0" algn="l" defTabSz="914400" rtl="0" eaLnBrk="1" latinLnBrk="1"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8pPr>
            <a:lvl9pPr marL="0" indent="0" algn="l" defTabSz="914400" rtl="0" eaLnBrk="1" latinLnBrk="1"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9pPr>
          </a:lstStyle>
          <a:p>
            <a:pPr marL="514350" marR="0" lvl="0" indent="-514350" algn="l" defTabSz="914400" rtl="0" eaLnBrk="1" fontAlgn="auto" latinLnBrk="0" hangingPunct="1">
              <a:lnSpc>
                <a:spcPct val="90000"/>
              </a:lnSpc>
              <a:spcBef>
                <a:spcPts val="600"/>
              </a:spcBef>
              <a:spcAft>
                <a:spcPts val="600"/>
              </a:spcAft>
              <a:buClrTx/>
              <a:buSzTx/>
              <a:buFont typeface="+mj-lt"/>
              <a:buAutoNum type="arabicPeriod"/>
              <a:tabLst>
                <a:tab pos="801688" algn="l"/>
              </a:tabLst>
              <a:defRPr/>
            </a:pPr>
            <a:r>
              <a:rPr kumimoji="0" lang="en-US" altLang="ko-KR" sz="3000" b="1" i="0" u="none" strike="noStrike" kern="1200" cap="none" spc="0" normalizeH="0" baseline="0" noProof="0" dirty="0">
                <a:ln>
                  <a:noFill/>
                </a:ln>
                <a:effectLst/>
                <a:uLnTx/>
                <a:uFillTx/>
                <a:latin typeface="맑은 고딕" panose="020B0503020000020004" pitchFamily="50" charset="-127"/>
                <a:ea typeface="나눔스퀘어_ac" panose="020B0600000101010101"/>
              </a:rPr>
              <a:t>To-Be </a:t>
            </a:r>
            <a:r>
              <a:rPr kumimoji="0" lang="ko-KR" altLang="en-US" sz="3000" b="1" i="0" u="none" strike="noStrike" kern="1200" cap="none" spc="0" normalizeH="0" baseline="0" noProof="0" dirty="0">
                <a:ln>
                  <a:noFill/>
                </a:ln>
                <a:effectLst/>
                <a:uLnTx/>
                <a:uFillTx/>
                <a:latin typeface="맑은 고딕" panose="020B0503020000020004" pitchFamily="50" charset="-127"/>
                <a:ea typeface="나눔스퀘어_ac" panose="020B0600000101010101"/>
              </a:rPr>
              <a:t>업무흐름 정의</a:t>
            </a:r>
            <a:endParaRPr kumimoji="0" lang="en-US" altLang="ko-KR" sz="3000" b="1" i="0" u="none" strike="noStrike" kern="1200" cap="none" spc="0" normalizeH="0" baseline="0" noProof="0" dirty="0">
              <a:ln>
                <a:noFill/>
              </a:ln>
              <a:effectLst/>
              <a:uLnTx/>
              <a:uFillTx/>
              <a:latin typeface="맑은 고딕" panose="020B0503020000020004" pitchFamily="50" charset="-127"/>
              <a:ea typeface="나눔스퀘어_ac" panose="020B0600000101010101"/>
            </a:endParaRPr>
          </a:p>
          <a:p>
            <a:pPr marL="514350" marR="0" lvl="0" indent="-514350" algn="l" defTabSz="914400" rtl="0" eaLnBrk="1" fontAlgn="auto" latinLnBrk="0" hangingPunct="1">
              <a:lnSpc>
                <a:spcPct val="90000"/>
              </a:lnSpc>
              <a:spcBef>
                <a:spcPts val="600"/>
              </a:spcBef>
              <a:spcAft>
                <a:spcPts val="600"/>
              </a:spcAft>
              <a:buClrTx/>
              <a:buSzTx/>
              <a:buFont typeface="+mj-lt"/>
              <a:buAutoNum type="arabicPeriod"/>
              <a:tabLst>
                <a:tab pos="801688" algn="l"/>
              </a:tabLst>
              <a:defRPr/>
            </a:pPr>
            <a:r>
              <a:rPr kumimoji="0" lang="en-US" sz="3000" b="0" i="0" u="none" strike="noStrike" kern="1200" cap="none" spc="0" normalizeH="0" baseline="0" noProof="0" dirty="0">
                <a:ln>
                  <a:noFill/>
                </a:ln>
                <a:effectLst/>
                <a:uLnTx/>
                <a:uFillTx/>
                <a:ea typeface="나눔스퀘어_ac" panose="020B0600000101010101"/>
              </a:rPr>
              <a:t>To-Be </a:t>
            </a:r>
            <a:r>
              <a:rPr kumimoji="0" lang="ko-KR" altLang="en-US" sz="3000" b="0" i="0" u="none" strike="noStrike" kern="1200" cap="none" spc="0" normalizeH="0" baseline="0" noProof="0" dirty="0">
                <a:ln>
                  <a:noFill/>
                </a:ln>
                <a:effectLst/>
                <a:uLnTx/>
                <a:uFillTx/>
                <a:ea typeface="나눔스퀘어_ac" panose="020B0600000101010101"/>
              </a:rPr>
              <a:t>시스템 구성도 정의</a:t>
            </a:r>
            <a:endParaRPr kumimoji="0" lang="en-US" sz="3000" b="0" i="0" u="none" strike="noStrike" kern="1200" cap="none" spc="0" normalizeH="0" baseline="0" noProof="0" dirty="0">
              <a:ln>
                <a:noFill/>
              </a:ln>
              <a:effectLst/>
              <a:uLnTx/>
              <a:uFillTx/>
              <a:ea typeface="나눔스퀘어_ac" panose="020B0600000101010101"/>
            </a:endParaRPr>
          </a:p>
          <a:p>
            <a:pPr marL="514350" marR="0" lvl="0" indent="-514350" algn="l" defTabSz="914400" rtl="0" eaLnBrk="1" fontAlgn="auto" latinLnBrk="0" hangingPunct="1">
              <a:lnSpc>
                <a:spcPct val="90000"/>
              </a:lnSpc>
              <a:spcBef>
                <a:spcPts val="600"/>
              </a:spcBef>
              <a:spcAft>
                <a:spcPts val="600"/>
              </a:spcAft>
              <a:buClrTx/>
              <a:buSzTx/>
              <a:buFont typeface="+mj-lt"/>
              <a:buAutoNum type="arabicPeriod"/>
              <a:tabLst>
                <a:tab pos="801688" algn="l"/>
              </a:tabLst>
              <a:defRPr/>
            </a:pPr>
            <a:r>
              <a:rPr lang="en-US" altLang="ko-KR" sz="3000" dirty="0">
                <a:latin typeface="맑은 고딕" panose="020B0503020000020004" pitchFamily="50" charset="-127"/>
                <a:ea typeface="나눔스퀘어_ac" panose="020B0600000101010101"/>
              </a:rPr>
              <a:t>1</a:t>
            </a:r>
            <a:r>
              <a:rPr lang="ko-KR" altLang="en-US" sz="3000" dirty="0">
                <a:latin typeface="맑은 고딕" panose="020B0503020000020004" pitchFamily="50" charset="-127"/>
                <a:ea typeface="나눔스퀘어_ac" panose="020B0600000101010101"/>
              </a:rPr>
              <a:t>단계 영역별 </a:t>
            </a:r>
            <a:r>
              <a:rPr lang="en-US" altLang="ko-KR" sz="3000" dirty="0">
                <a:latin typeface="맑은 고딕" panose="020B0503020000020004" pitchFamily="50" charset="-127"/>
                <a:ea typeface="나눔스퀘어_ac" panose="020B0600000101010101"/>
              </a:rPr>
              <a:t>Issue</a:t>
            </a:r>
            <a:r>
              <a:rPr lang="ko-KR" altLang="en-US" sz="3000" dirty="0">
                <a:latin typeface="맑은 고딕" panose="020B0503020000020004" pitchFamily="50" charset="-127"/>
                <a:ea typeface="나눔스퀘어_ac" panose="020B0600000101010101"/>
              </a:rPr>
              <a:t>및 의사결정 포인트 도출</a:t>
            </a:r>
            <a:endParaRPr kumimoji="0" lang="en-US" altLang="ko-KR" sz="3000" b="0" i="0" u="none" strike="noStrike" kern="1200" cap="none" spc="0" normalizeH="0" baseline="0" noProof="0" dirty="0">
              <a:ln>
                <a:noFill/>
              </a:ln>
              <a:effectLst/>
              <a:uLnTx/>
              <a:uFillTx/>
              <a:latin typeface="맑은 고딕" panose="020B0503020000020004" pitchFamily="50" charset="-127"/>
              <a:ea typeface="나눔스퀘어_ac" panose="020B0600000101010101"/>
            </a:endParaRPr>
          </a:p>
          <a:p>
            <a:pPr marL="514350" marR="0" lvl="0" indent="-514350" algn="l" defTabSz="914400" rtl="0" eaLnBrk="1" fontAlgn="auto" latinLnBrk="0" hangingPunct="1">
              <a:lnSpc>
                <a:spcPct val="90000"/>
              </a:lnSpc>
              <a:spcBef>
                <a:spcPts val="600"/>
              </a:spcBef>
              <a:spcAft>
                <a:spcPts val="600"/>
              </a:spcAft>
              <a:buClrTx/>
              <a:buSzTx/>
              <a:buFont typeface="+mj-lt"/>
              <a:buAutoNum type="arabicPeriod"/>
              <a:tabLst>
                <a:tab pos="801688" algn="l"/>
              </a:tabLst>
              <a:defRPr/>
            </a:pPr>
            <a:r>
              <a:rPr lang="en-US" sz="3000" dirty="0">
                <a:latin typeface="맑은 고딕" panose="020B0503020000020004" pitchFamily="50" charset="-127"/>
                <a:ea typeface="나눔스퀘어_ac" panose="020B0600000101010101"/>
              </a:rPr>
              <a:t>1</a:t>
            </a:r>
            <a:r>
              <a:rPr lang="ko-KR" altLang="en-US" sz="3000" dirty="0">
                <a:latin typeface="맑은 고딕" panose="020B0503020000020004" pitchFamily="50" charset="-127"/>
                <a:ea typeface="나눔스퀘어_ac" panose="020B0600000101010101"/>
              </a:rPr>
              <a:t>단계 </a:t>
            </a:r>
            <a:r>
              <a:rPr lang="en-US" sz="3000" dirty="0">
                <a:latin typeface="맑은 고딕" panose="020B0503020000020004" pitchFamily="50" charset="-127"/>
                <a:ea typeface="나눔스퀘어_ac" panose="020B0600000101010101"/>
              </a:rPr>
              <a:t>GAP </a:t>
            </a:r>
            <a:r>
              <a:rPr lang="ko-KR" altLang="en-US" sz="3000" dirty="0">
                <a:latin typeface="맑은 고딕" panose="020B0503020000020004" pitchFamily="50" charset="-127"/>
                <a:ea typeface="나눔스퀘어_ac" panose="020B0600000101010101"/>
              </a:rPr>
              <a:t>및 개선방안 도출결과</a:t>
            </a:r>
            <a:endParaRPr kumimoji="0" lang="en-US" sz="3000" b="0" i="0" u="none" strike="noStrike" kern="1200" cap="none" spc="0" normalizeH="0" baseline="0" noProof="0" dirty="0">
              <a:ln>
                <a:noFill/>
              </a:ln>
              <a:effectLst/>
              <a:uLnTx/>
              <a:uFillTx/>
              <a:latin typeface="맑은 고딕" panose="020B0503020000020004" pitchFamily="50" charset="-127"/>
              <a:ea typeface="나눔스퀘어_ac" panose="020B0600000101010101"/>
            </a:endParaRPr>
          </a:p>
        </p:txBody>
      </p:sp>
    </p:spTree>
    <p:extLst>
      <p:ext uri="{BB962C8B-B14F-4D97-AF65-F5344CB8AC3E}">
        <p14:creationId xmlns:p14="http://schemas.microsoft.com/office/powerpoint/2010/main" val="513927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Back UP &gt; KB</a:t>
            </a:r>
            <a:r>
              <a:rPr lang="ko-KR" altLang="en-US" dirty="0"/>
              <a:t>증권 변경예상 어플리케이션 </a:t>
            </a:r>
            <a:r>
              <a:rPr lang="en-US" altLang="ko-KR" dirty="0"/>
              <a:t>List</a:t>
            </a:r>
            <a:endParaRPr lang="ko-KR" altLang="en-US" dirty="0"/>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KB</a:t>
            </a:r>
            <a:r>
              <a:rPr lang="ko-KR" altLang="en-US" dirty="0"/>
              <a:t>증권 기간계에 영향을 줄 수 있는 어플리케이션 </a:t>
            </a:r>
            <a:r>
              <a:rPr lang="en-US" altLang="ko-KR" dirty="0"/>
              <a:t>List</a:t>
            </a:r>
            <a:r>
              <a:rPr lang="ko-KR" altLang="en-US" dirty="0"/>
              <a:t>를 도출함</a:t>
            </a:r>
          </a:p>
        </p:txBody>
      </p:sp>
      <p:sp>
        <p:nvSpPr>
          <p:cNvPr id="87" name="TextBox 86">
            <a:extLst>
              <a:ext uri="{FF2B5EF4-FFF2-40B4-BE49-F238E27FC236}">
                <a16:creationId xmlns:a16="http://schemas.microsoft.com/office/drawing/2014/main" id="{021D9039-06CE-1DF0-46A9-43CA77A84A89}"/>
              </a:ext>
            </a:extLst>
          </p:cNvPr>
          <p:cNvSpPr txBox="1"/>
          <p:nvPr/>
        </p:nvSpPr>
        <p:spPr>
          <a:xfrm>
            <a:off x="342900" y="6518503"/>
            <a:ext cx="5539978"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100" i="1" dirty="0">
                <a:latin typeface="나눔스퀘어_ac" panose="020B0600000101010101" pitchFamily="50" charset="-127"/>
                <a:ea typeface="나눔스퀘어_ac" panose="020B0600000101010101" pitchFamily="50" charset="-127"/>
              </a:rPr>
              <a:t>주</a:t>
            </a:r>
            <a:r>
              <a:rPr lang="en-US" altLang="ko-KR" sz="1100" i="1" dirty="0">
                <a:latin typeface="나눔스퀘어_ac" panose="020B0600000101010101" pitchFamily="50" charset="-127"/>
                <a:ea typeface="나눔스퀘어_ac" panose="020B0600000101010101" pitchFamily="50" charset="-127"/>
              </a:rPr>
              <a:t>1) Source : </a:t>
            </a:r>
            <a:r>
              <a:rPr lang="ko-KR" altLang="en-US" sz="1100" i="1" dirty="0">
                <a:latin typeface="나눔스퀘어_ac" panose="020B0600000101010101" pitchFamily="50" charset="-127"/>
                <a:ea typeface="나눔스퀘어_ac" panose="020B0600000101010101" pitchFamily="50" charset="-127"/>
              </a:rPr>
              <a:t>현대증권 차세대시스템 전략수립계획 컨설팅</a:t>
            </a:r>
            <a:r>
              <a:rPr lang="en-US" altLang="ko-KR" sz="1100" i="1" dirty="0">
                <a:latin typeface="나눔스퀘어_ac" panose="020B0600000101010101" pitchFamily="50" charset="-127"/>
                <a:ea typeface="나눔스퀘어_ac" panose="020B0600000101010101" pitchFamily="50" charset="-127"/>
              </a:rPr>
              <a:t>(IBM</a:t>
            </a:r>
            <a:r>
              <a:rPr lang="ko-KR" altLang="en-US" sz="1100" i="1" dirty="0">
                <a:latin typeface="나눔스퀘어_ac" panose="020B0600000101010101" pitchFamily="50" charset="-127"/>
                <a:ea typeface="나눔스퀘어_ac" panose="020B0600000101010101" pitchFamily="50" charset="-127"/>
              </a:rPr>
              <a:t> </a:t>
            </a:r>
            <a:r>
              <a:rPr lang="en-US" altLang="ko-KR" sz="1100" i="1" dirty="0">
                <a:latin typeface="나눔스퀘어_ac" panose="020B0600000101010101" pitchFamily="50" charset="-127"/>
                <a:ea typeface="나눔스퀘어_ac" panose="020B0600000101010101" pitchFamily="50" charset="-127"/>
              </a:rPr>
              <a:t>2006), </a:t>
            </a:r>
            <a:r>
              <a:rPr lang="ko-KR" altLang="en-US" sz="1100" i="1" dirty="0">
                <a:latin typeface="나눔스퀘어_ac" panose="020B0600000101010101" pitchFamily="50" charset="-127"/>
                <a:ea typeface="나눔스퀘어_ac" panose="020B0600000101010101" pitchFamily="50" charset="-127"/>
              </a:rPr>
              <a:t>현행화 필요</a:t>
            </a:r>
            <a:r>
              <a:rPr lang="en-US" altLang="ko-KR" sz="1100" i="1" dirty="0">
                <a:latin typeface="나눔스퀘어_ac" panose="020B0600000101010101" pitchFamily="50" charset="-127"/>
                <a:ea typeface="나눔스퀘어_ac" panose="020B0600000101010101" pitchFamily="50" charset="-127"/>
              </a:rPr>
              <a:t>	</a:t>
            </a:r>
          </a:p>
        </p:txBody>
      </p:sp>
      <p:graphicFrame>
        <p:nvGraphicFramePr>
          <p:cNvPr id="2" name="Group 3">
            <a:extLst>
              <a:ext uri="{FF2B5EF4-FFF2-40B4-BE49-F238E27FC236}">
                <a16:creationId xmlns:a16="http://schemas.microsoft.com/office/drawing/2014/main" id="{225C64CD-E5FE-E780-47E3-D3C62E47ACA4}"/>
              </a:ext>
            </a:extLst>
          </p:cNvPr>
          <p:cNvGraphicFramePr>
            <a:graphicFrameLocks noGrp="1"/>
          </p:cNvGraphicFramePr>
          <p:nvPr>
            <p:extLst>
              <p:ext uri="{D42A27DB-BD31-4B8C-83A1-F6EECF244321}">
                <p14:modId xmlns:p14="http://schemas.microsoft.com/office/powerpoint/2010/main" val="3990187008"/>
              </p:ext>
            </p:extLst>
          </p:nvPr>
        </p:nvGraphicFramePr>
        <p:xfrm>
          <a:off x="333375" y="1213000"/>
          <a:ext cx="11506200" cy="5180457"/>
        </p:xfrm>
        <a:graphic>
          <a:graphicData uri="http://schemas.openxmlformats.org/drawingml/2006/table">
            <a:tbl>
              <a:tblPr/>
              <a:tblGrid>
                <a:gridCol w="1481800">
                  <a:extLst>
                    <a:ext uri="{9D8B030D-6E8A-4147-A177-3AD203B41FA5}">
                      <a16:colId xmlns:a16="http://schemas.microsoft.com/office/drawing/2014/main" val="1152859998"/>
                    </a:ext>
                  </a:extLst>
                </a:gridCol>
                <a:gridCol w="1699550">
                  <a:extLst>
                    <a:ext uri="{9D8B030D-6E8A-4147-A177-3AD203B41FA5}">
                      <a16:colId xmlns:a16="http://schemas.microsoft.com/office/drawing/2014/main" val="2160132344"/>
                    </a:ext>
                  </a:extLst>
                </a:gridCol>
                <a:gridCol w="5821652">
                  <a:extLst>
                    <a:ext uri="{9D8B030D-6E8A-4147-A177-3AD203B41FA5}">
                      <a16:colId xmlns:a16="http://schemas.microsoft.com/office/drawing/2014/main" val="1265355628"/>
                    </a:ext>
                  </a:extLst>
                </a:gridCol>
                <a:gridCol w="2503198">
                  <a:extLst>
                    <a:ext uri="{9D8B030D-6E8A-4147-A177-3AD203B41FA5}">
                      <a16:colId xmlns:a16="http://schemas.microsoft.com/office/drawing/2014/main" val="2862580429"/>
                    </a:ext>
                  </a:extLst>
                </a:gridCol>
              </a:tblGrid>
              <a:tr h="352425">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Application</a:t>
                      </a:r>
                      <a:endPar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 정의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관련 </a:t>
                      </a: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Biz Component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76189803"/>
                  </a:ext>
                </a:extLst>
              </a:tr>
              <a:tr h="1295400">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출납</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입출금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90500" indent="-1016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288925" indent="-9683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입금관리</a:t>
                      </a:r>
                    </a:p>
                    <a:p>
                      <a:pPr marL="190500" marR="0" lvl="1" indent="-10160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입금처리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입금전표</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입금금액</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매체</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카드</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통장</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확인 및 전산 입력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계좌번호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계좌명</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계좌상태</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예수금 출금가능금액</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보유계좌 잔고평가금액</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자계좌번호 등 정보 제공</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p>
                    <a:p>
                      <a:pPr marL="288925" marR="0" lvl="2" indent="-96838" algn="l" defTabSz="914400" rtl="0" eaLnBrk="0" fontAlgn="base" latinLnBrk="0" hangingPunct="0">
                        <a:lnSpc>
                          <a:spcPct val="9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적요입금처리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계좌번호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적요번호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종목번호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현금</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수표 입금액 구분</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소듯세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주민세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농특세</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전산입력</a:t>
                      </a:r>
                    </a:p>
                    <a:p>
                      <a:pPr marL="190500" marR="0" lvl="1" indent="-10160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입금취소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입금취소 전표</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출납번호 등 정보 시스템 입력</a:t>
                      </a:r>
                    </a:p>
                    <a:p>
                      <a:pPr marL="190500" marR="0" lvl="1" indent="-10160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입금확인서 발행</a:t>
                      </a:r>
                    </a:p>
                    <a:p>
                      <a:pPr marL="190500" marR="0" lvl="1" indent="-10160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입금 내역관리</a:t>
                      </a:r>
                      <a:endParaRPr kumimoji="0" lang="ko-KR" altLang="en-US" sz="14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출금관리</a:t>
                      </a:r>
                    </a:p>
                    <a:p>
                      <a:pPr marL="190500" marR="0" lvl="1" indent="-10160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출금처리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출금전표</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매체</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카드</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통장</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거래인감</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서명</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비밀번호 확인 후 전산 입력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수표출납시</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수표번호 입력</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p>
                    <a:p>
                      <a:pPr marL="288925" marR="0" lvl="2" indent="-96838" algn="l" defTabSz="914400" rtl="0" eaLnBrk="0" fontAlgn="base" latinLnBrk="0" hangingPunct="0">
                        <a:lnSpc>
                          <a:spcPct val="9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계좌번호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계좌명</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계좌상태</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출금가능금액</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잔고평가금액 정보 조회 후 출금처리</a:t>
                      </a:r>
                    </a:p>
                    <a:p>
                      <a:pPr marL="288925" marR="0" lvl="2" indent="-96838" algn="l" defTabSz="914400" rtl="0" eaLnBrk="0" fontAlgn="base" latinLnBrk="0" hangingPunct="0">
                        <a:lnSpc>
                          <a:spcPct val="9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수표 출금 처리시</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수표 이상 유무 조회 기능 제공</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은행과 연계</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p>
                    <a:p>
                      <a:pPr marL="288925" marR="0" lvl="2" indent="-96838" algn="l" defTabSz="914400" rtl="0" eaLnBrk="0" fontAlgn="base" latinLnBrk="0" hangingPunct="0">
                        <a:lnSpc>
                          <a:spcPct val="9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적요출금처리</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계좌번호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적요번호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종목번호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출금액</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소득세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주민세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농특세</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전산입력</a:t>
                      </a:r>
                    </a:p>
                    <a:p>
                      <a:pPr marL="288925" marR="0" lvl="2" indent="-96838" algn="l" defTabSz="914400" rtl="0" eaLnBrk="0" fontAlgn="base" latinLnBrk="0" hangingPunct="0">
                        <a:lnSpc>
                          <a:spcPct val="9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잡손실</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출금</a:t>
                      </a:r>
                    </a:p>
                    <a:p>
                      <a:pPr marL="288925" marR="0" lvl="2" indent="-96838" algn="l" defTabSz="914400" rtl="0" eaLnBrk="0" fontAlgn="base" latinLnBrk="0" hangingPunct="0">
                        <a:lnSpc>
                          <a:spcPct val="90000"/>
                        </a:lnSpc>
                        <a:spcBef>
                          <a:spcPct val="0"/>
                        </a:spcBef>
                        <a:spcAft>
                          <a:spcPct val="0"/>
                        </a:spcAft>
                        <a:buClr>
                          <a:schemeClr val="tx1"/>
                        </a:buClr>
                        <a:buSzTx/>
                        <a:buFont typeface="Times New Roman" panose="02020603050405020304" pitchFamily="18" charset="0"/>
                        <a:buNone/>
                        <a:tabLst/>
                      </a:pP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상품별 출금 처리 유형</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p>
                    <a:p>
                      <a:pPr marL="288925" marR="0" lvl="2" indent="-96838" algn="l" defTabSz="914400" rtl="0" eaLnBrk="0" fontAlgn="base" latinLnBrk="0" hangingPunct="0">
                        <a:lnSpc>
                          <a:spcPct val="9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위탁</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선물</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외화증권</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/CD/RP/CP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상품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일부</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전액</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폐쇄 출금처리 </a:t>
                      </a:r>
                    </a:p>
                    <a:p>
                      <a:pPr marL="288925" marR="0" lvl="2" indent="-96838" algn="l" defTabSz="914400" rtl="0" eaLnBrk="0" fontAlgn="base" latinLnBrk="0" hangingPunct="0">
                        <a:lnSpc>
                          <a:spcPct val="9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저축상품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일부</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전액</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중도해지 전액</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중도해지 일부</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특별해지 전액</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특별해지 일부</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특별해지 폐쇄</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폐쇄출금</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처리</a:t>
                      </a:r>
                    </a:p>
                    <a:p>
                      <a:pPr marL="288925" marR="0" lvl="2" indent="-96838" algn="l" defTabSz="914400" rtl="0" eaLnBrk="0" fontAlgn="base" latinLnBrk="0" hangingPunct="0">
                        <a:lnSpc>
                          <a:spcPct val="9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수익증권 상품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일부</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좌수</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잔액</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거치식</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수익금 전액</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거치식수익금</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일부</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거치식</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운금</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일부해지</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중도해지</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예수금</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폐쇄</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특별해지</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모집식</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출금처리</a:t>
                      </a:r>
                    </a:p>
                    <a:p>
                      <a:pPr marL="190500" marR="0" lvl="1" indent="-10160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출금 수수료 처리</a:t>
                      </a:r>
                    </a:p>
                    <a:p>
                      <a:pPr marL="190500" marR="0" lvl="1" indent="-10160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출금취소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출금취소 전표</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반환출금액</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등 정보 입력</a:t>
                      </a:r>
                    </a:p>
                    <a:p>
                      <a:pPr marL="190500" marR="0" lvl="1" indent="-10160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출금 내역관리</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87325" indent="-98425"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입출금</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a:t>
                      </a:r>
                    </a:p>
                    <a:p>
                      <a:pPr marL="187325" marR="0" lvl="1" indent="-98425"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입금</a:t>
                      </a:r>
                    </a:p>
                    <a:p>
                      <a:pPr marL="187325" marR="0" lvl="1" indent="-98425"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출금</a:t>
                      </a:r>
                    </a:p>
                    <a:p>
                      <a:pPr marL="187325" marR="0" lvl="1" indent="-98425"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청약대금 처리</a:t>
                      </a:r>
                    </a:p>
                    <a:p>
                      <a:pPr marL="187325" marR="0" lvl="1" indent="-98425"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대출금 처리</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0942212"/>
                  </a:ext>
                </a:extLst>
              </a:tr>
            </a:tbl>
          </a:graphicData>
        </a:graphic>
      </p:graphicFrame>
    </p:spTree>
    <p:extLst>
      <p:ext uri="{BB962C8B-B14F-4D97-AF65-F5344CB8AC3E}">
        <p14:creationId xmlns:p14="http://schemas.microsoft.com/office/powerpoint/2010/main" val="1347328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Back UP &gt; KB</a:t>
            </a:r>
            <a:r>
              <a:rPr lang="ko-KR" altLang="en-US" dirty="0"/>
              <a:t>증권 변경예상 어플리케이션 </a:t>
            </a:r>
            <a:r>
              <a:rPr lang="en-US" altLang="ko-KR" dirty="0"/>
              <a:t>List</a:t>
            </a:r>
            <a:endParaRPr lang="ko-KR" altLang="en-US" dirty="0"/>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KB</a:t>
            </a:r>
            <a:r>
              <a:rPr lang="ko-KR" altLang="en-US" dirty="0"/>
              <a:t>증권 기간계에 영향을 줄 수 있는 어플리케이션 </a:t>
            </a:r>
            <a:r>
              <a:rPr lang="en-US" altLang="ko-KR" dirty="0"/>
              <a:t>List</a:t>
            </a:r>
            <a:r>
              <a:rPr lang="ko-KR" altLang="en-US" dirty="0"/>
              <a:t>를 도출함</a:t>
            </a:r>
          </a:p>
        </p:txBody>
      </p:sp>
      <p:sp>
        <p:nvSpPr>
          <p:cNvPr id="87" name="TextBox 86">
            <a:extLst>
              <a:ext uri="{FF2B5EF4-FFF2-40B4-BE49-F238E27FC236}">
                <a16:creationId xmlns:a16="http://schemas.microsoft.com/office/drawing/2014/main" id="{021D9039-06CE-1DF0-46A9-43CA77A84A89}"/>
              </a:ext>
            </a:extLst>
          </p:cNvPr>
          <p:cNvSpPr txBox="1"/>
          <p:nvPr/>
        </p:nvSpPr>
        <p:spPr>
          <a:xfrm>
            <a:off x="342900" y="6518503"/>
            <a:ext cx="5539978"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100" i="1" dirty="0">
                <a:latin typeface="나눔스퀘어_ac" panose="020B0600000101010101" pitchFamily="50" charset="-127"/>
                <a:ea typeface="나눔스퀘어_ac" panose="020B0600000101010101" pitchFamily="50" charset="-127"/>
              </a:rPr>
              <a:t>주</a:t>
            </a:r>
            <a:r>
              <a:rPr lang="en-US" altLang="ko-KR" sz="1100" i="1" dirty="0">
                <a:latin typeface="나눔스퀘어_ac" panose="020B0600000101010101" pitchFamily="50" charset="-127"/>
                <a:ea typeface="나눔스퀘어_ac" panose="020B0600000101010101" pitchFamily="50" charset="-127"/>
              </a:rPr>
              <a:t>1) Source : </a:t>
            </a:r>
            <a:r>
              <a:rPr lang="ko-KR" altLang="en-US" sz="1100" i="1" dirty="0">
                <a:latin typeface="나눔스퀘어_ac" panose="020B0600000101010101" pitchFamily="50" charset="-127"/>
                <a:ea typeface="나눔스퀘어_ac" panose="020B0600000101010101" pitchFamily="50" charset="-127"/>
              </a:rPr>
              <a:t>현대증권 차세대시스템 전략수립계획 컨설팅</a:t>
            </a:r>
            <a:r>
              <a:rPr lang="en-US" altLang="ko-KR" sz="1100" i="1" dirty="0">
                <a:latin typeface="나눔스퀘어_ac" panose="020B0600000101010101" pitchFamily="50" charset="-127"/>
                <a:ea typeface="나눔스퀘어_ac" panose="020B0600000101010101" pitchFamily="50" charset="-127"/>
              </a:rPr>
              <a:t>(IBM</a:t>
            </a:r>
            <a:r>
              <a:rPr lang="ko-KR" altLang="en-US" sz="1100" i="1" dirty="0">
                <a:latin typeface="나눔스퀘어_ac" panose="020B0600000101010101" pitchFamily="50" charset="-127"/>
                <a:ea typeface="나눔스퀘어_ac" panose="020B0600000101010101" pitchFamily="50" charset="-127"/>
              </a:rPr>
              <a:t> </a:t>
            </a:r>
            <a:r>
              <a:rPr lang="en-US" altLang="ko-KR" sz="1100" i="1" dirty="0">
                <a:latin typeface="나눔스퀘어_ac" panose="020B0600000101010101" pitchFamily="50" charset="-127"/>
                <a:ea typeface="나눔스퀘어_ac" panose="020B0600000101010101" pitchFamily="50" charset="-127"/>
              </a:rPr>
              <a:t>2006), </a:t>
            </a:r>
            <a:r>
              <a:rPr lang="ko-KR" altLang="en-US" sz="1100" i="1" dirty="0">
                <a:latin typeface="나눔스퀘어_ac" panose="020B0600000101010101" pitchFamily="50" charset="-127"/>
                <a:ea typeface="나눔스퀘어_ac" panose="020B0600000101010101" pitchFamily="50" charset="-127"/>
              </a:rPr>
              <a:t>현행화 필요</a:t>
            </a:r>
            <a:r>
              <a:rPr lang="en-US" altLang="ko-KR" sz="1100" i="1" dirty="0">
                <a:latin typeface="나눔스퀘어_ac" panose="020B0600000101010101" pitchFamily="50" charset="-127"/>
                <a:ea typeface="나눔스퀘어_ac" panose="020B0600000101010101" pitchFamily="50" charset="-127"/>
              </a:rPr>
              <a:t>	</a:t>
            </a:r>
          </a:p>
        </p:txBody>
      </p:sp>
      <p:graphicFrame>
        <p:nvGraphicFramePr>
          <p:cNvPr id="3" name="Group 3">
            <a:extLst>
              <a:ext uri="{FF2B5EF4-FFF2-40B4-BE49-F238E27FC236}">
                <a16:creationId xmlns:a16="http://schemas.microsoft.com/office/drawing/2014/main" id="{8747A484-4CB8-8704-E16D-F71D80AB3401}"/>
              </a:ext>
            </a:extLst>
          </p:cNvPr>
          <p:cNvGraphicFramePr>
            <a:graphicFrameLocks noGrp="1"/>
          </p:cNvGraphicFramePr>
          <p:nvPr>
            <p:extLst>
              <p:ext uri="{D42A27DB-BD31-4B8C-83A1-F6EECF244321}">
                <p14:modId xmlns:p14="http://schemas.microsoft.com/office/powerpoint/2010/main" val="719089866"/>
              </p:ext>
            </p:extLst>
          </p:nvPr>
        </p:nvGraphicFramePr>
        <p:xfrm>
          <a:off x="334963" y="1232715"/>
          <a:ext cx="11527937" cy="5131372"/>
        </p:xfrm>
        <a:graphic>
          <a:graphicData uri="http://schemas.openxmlformats.org/drawingml/2006/table">
            <a:tbl>
              <a:tblPr/>
              <a:tblGrid>
                <a:gridCol w="1484600">
                  <a:extLst>
                    <a:ext uri="{9D8B030D-6E8A-4147-A177-3AD203B41FA5}">
                      <a16:colId xmlns:a16="http://schemas.microsoft.com/office/drawing/2014/main" val="206470219"/>
                    </a:ext>
                  </a:extLst>
                </a:gridCol>
                <a:gridCol w="1860595">
                  <a:extLst>
                    <a:ext uri="{9D8B030D-6E8A-4147-A177-3AD203B41FA5}">
                      <a16:colId xmlns:a16="http://schemas.microsoft.com/office/drawing/2014/main" val="2877863072"/>
                    </a:ext>
                  </a:extLst>
                </a:gridCol>
                <a:gridCol w="5674815">
                  <a:extLst>
                    <a:ext uri="{9D8B030D-6E8A-4147-A177-3AD203B41FA5}">
                      <a16:colId xmlns:a16="http://schemas.microsoft.com/office/drawing/2014/main" val="393272858"/>
                    </a:ext>
                  </a:extLst>
                </a:gridCol>
                <a:gridCol w="2507927">
                  <a:extLst>
                    <a:ext uri="{9D8B030D-6E8A-4147-A177-3AD203B41FA5}">
                      <a16:colId xmlns:a16="http://schemas.microsoft.com/office/drawing/2014/main" val="776774025"/>
                    </a:ext>
                  </a:extLst>
                </a:gridCol>
              </a:tblGrid>
              <a:tr h="352425">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Application</a:t>
                      </a:r>
                      <a:endPar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 정의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관련 </a:t>
                      </a: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Biz Component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608884022"/>
                  </a:ext>
                </a:extLst>
              </a:tr>
              <a:tr h="1211263">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출납</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은행이체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36538" indent="-1397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355600" indent="-1174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1" fontAlgn="base" latinLnBrk="1" hangingPunct="1">
                        <a:lnSpc>
                          <a:spcPct val="120000"/>
                        </a:lnSpc>
                        <a:spcBef>
                          <a:spcPct val="15000"/>
                        </a:spcBef>
                        <a:spcAft>
                          <a:spcPct val="1000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은행이체 입출금 관리</a:t>
                      </a:r>
                    </a:p>
                    <a:p>
                      <a:pPr marL="236538" marR="0" lvl="1" indent="-13970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무통장입금 처리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계좌번호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받는분</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성명</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보내는분</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성명</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증권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ID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카드 번호 등 입력</a:t>
                      </a:r>
                    </a:p>
                    <a:p>
                      <a:pPr marL="236538" marR="0" lvl="1" indent="-13970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자금송금 처리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유선송금</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내점송금</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순수송금 처리 </a:t>
                      </a:r>
                      <a:endParaRPr kumimoji="0" lang="ko-KR" altLang="en-US" sz="14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355600" marR="0" lvl="2" indent="-117475" algn="l" defTabSz="914400" rtl="0" eaLnBrk="0" fontAlgn="base" latinLnBrk="0" hangingPunct="0">
                        <a:lnSpc>
                          <a:spcPct val="12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유선송금 처리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당사 계좌번호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비밀번호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출금금액</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출금계좌명</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송금은행명</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고객연락처</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접수자</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접수시간 입력 </a:t>
                      </a:r>
                    </a:p>
                    <a:p>
                      <a:pPr marL="355600" marR="0" lvl="2" indent="-117475" algn="l" defTabSz="914400" rtl="0" eaLnBrk="0" fontAlgn="base" latinLnBrk="0" hangingPunct="0">
                        <a:lnSpc>
                          <a:spcPct val="12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내점송금 처리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당사 계좌번호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비밀번호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출금금액</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출금계좌명</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송금은행명</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은행계좌번호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은행계좌명</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송금금액</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송금의뢰인 주민번호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연락처 입력 </a:t>
                      </a:r>
                      <a:endPar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355600" marR="0" lvl="2" indent="-117475" algn="l" defTabSz="914400" rtl="0" eaLnBrk="0" fontAlgn="base" latinLnBrk="0" hangingPunct="0">
                        <a:lnSpc>
                          <a:spcPct val="12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순수송금 처리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송금은행명</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은행계좌번호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은행계좌명</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송금금액</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송금의뢰인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주민등록번호</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연락처 입력 </a:t>
                      </a:r>
                    </a:p>
                    <a:p>
                      <a:pPr marL="355600" marR="0" lvl="2" indent="-117475" algn="l" defTabSz="914400" rtl="0" eaLnBrk="0" fontAlgn="base" latinLnBrk="0" hangingPunct="0">
                        <a:lnSpc>
                          <a:spcPct val="120000"/>
                        </a:lnSpc>
                        <a:spcBef>
                          <a:spcPct val="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송금취소 처리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전문번호 조회 후 취소전표 입력</a:t>
                      </a:r>
                    </a:p>
                    <a:p>
                      <a:pPr marL="236538" marR="0" lvl="1" indent="-13970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현금카드출금</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처리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현대증권과 연계된 은행계좌 송금처리</a:t>
                      </a:r>
                    </a:p>
                    <a:p>
                      <a:pPr marL="236538" marR="0" lvl="1" indent="-13970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공통 기능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거래한도</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출금가능금액</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체크</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사고신고 계좌 여부 체크 및 은행상황 조회</a:t>
                      </a:r>
                      <a:endParaRPr kumimoji="0" lang="ko-KR" altLang="en-US" sz="14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87313" marR="0" lvl="0" indent="-87313" algn="l" defTabSz="914400" rtl="0" eaLnBrk="1" fontAlgn="base" latinLnBrk="1" hangingPunct="1">
                        <a:lnSpc>
                          <a:spcPct val="120000"/>
                        </a:lnSpc>
                        <a:spcBef>
                          <a:spcPct val="15000"/>
                        </a:spcBef>
                        <a:spcAft>
                          <a:spcPct val="10000"/>
                        </a:spcAft>
                        <a:buClrTx/>
                        <a:buSzTx/>
                        <a:buFontTx/>
                        <a:buChar char="•"/>
                        <a:tabLst/>
                      </a:pP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온라인이체송금</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및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계좌간대체입출고</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한도 변경 및 조회</a:t>
                      </a:r>
                    </a:p>
                    <a:p>
                      <a:pPr marL="236538" marR="0" lvl="1" indent="-13970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종합거래신청서</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실명확인증표</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거래인감</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거래매체</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통장</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카드</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확인 후 한도변경</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(100</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만원 단위로 한도 입력 가능</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p>
                    <a:p>
                      <a:pPr marL="236538" marR="0" lvl="1" indent="-13970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한도 변경 내역관리</a:t>
                      </a:r>
                    </a:p>
                    <a:p>
                      <a:pPr marL="236538" marR="0" lvl="1" indent="-13970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한도변경 시 </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SMS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통보</a:t>
                      </a:r>
                      <a:endParaRPr kumimoji="0" lang="ko-KR" altLang="en-US" sz="14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77800"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입출금</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a:t>
                      </a: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입금</a:t>
                      </a: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출금</a:t>
                      </a: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endPar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1393727"/>
                  </a:ext>
                </a:extLst>
              </a:tr>
            </a:tbl>
          </a:graphicData>
        </a:graphic>
      </p:graphicFrame>
    </p:spTree>
    <p:extLst>
      <p:ext uri="{BB962C8B-B14F-4D97-AF65-F5344CB8AC3E}">
        <p14:creationId xmlns:p14="http://schemas.microsoft.com/office/powerpoint/2010/main" val="3324625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Back UP &gt; KB</a:t>
            </a:r>
            <a:r>
              <a:rPr lang="ko-KR" altLang="en-US" dirty="0"/>
              <a:t>증권 변경예상 어플리케이션 </a:t>
            </a:r>
            <a:r>
              <a:rPr lang="en-US" altLang="ko-KR" dirty="0"/>
              <a:t>List</a:t>
            </a:r>
            <a:endParaRPr lang="ko-KR" altLang="en-US" dirty="0"/>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KB</a:t>
            </a:r>
            <a:r>
              <a:rPr lang="ko-KR" altLang="en-US" dirty="0"/>
              <a:t>증권 기간계에 영향을 줄 수 있는 어플리케이션 </a:t>
            </a:r>
            <a:r>
              <a:rPr lang="en-US" altLang="ko-KR" dirty="0"/>
              <a:t>List</a:t>
            </a:r>
            <a:r>
              <a:rPr lang="ko-KR" altLang="en-US" dirty="0"/>
              <a:t>를 도출함</a:t>
            </a:r>
          </a:p>
        </p:txBody>
      </p:sp>
      <p:sp>
        <p:nvSpPr>
          <p:cNvPr id="87" name="TextBox 86">
            <a:extLst>
              <a:ext uri="{FF2B5EF4-FFF2-40B4-BE49-F238E27FC236}">
                <a16:creationId xmlns:a16="http://schemas.microsoft.com/office/drawing/2014/main" id="{021D9039-06CE-1DF0-46A9-43CA77A84A89}"/>
              </a:ext>
            </a:extLst>
          </p:cNvPr>
          <p:cNvSpPr txBox="1"/>
          <p:nvPr/>
        </p:nvSpPr>
        <p:spPr>
          <a:xfrm>
            <a:off x="342900" y="6518503"/>
            <a:ext cx="5539978"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100" i="1" dirty="0">
                <a:latin typeface="나눔스퀘어_ac" panose="020B0600000101010101" pitchFamily="50" charset="-127"/>
                <a:ea typeface="나눔스퀘어_ac" panose="020B0600000101010101" pitchFamily="50" charset="-127"/>
              </a:rPr>
              <a:t>주</a:t>
            </a:r>
            <a:r>
              <a:rPr lang="en-US" altLang="ko-KR" sz="1100" i="1" dirty="0">
                <a:latin typeface="나눔스퀘어_ac" panose="020B0600000101010101" pitchFamily="50" charset="-127"/>
                <a:ea typeface="나눔스퀘어_ac" panose="020B0600000101010101" pitchFamily="50" charset="-127"/>
              </a:rPr>
              <a:t>1) Source : </a:t>
            </a:r>
            <a:r>
              <a:rPr lang="ko-KR" altLang="en-US" sz="1100" i="1" dirty="0">
                <a:latin typeface="나눔스퀘어_ac" panose="020B0600000101010101" pitchFamily="50" charset="-127"/>
                <a:ea typeface="나눔스퀘어_ac" panose="020B0600000101010101" pitchFamily="50" charset="-127"/>
              </a:rPr>
              <a:t>현대증권 차세대시스템 전략수립계획 컨설팅</a:t>
            </a:r>
            <a:r>
              <a:rPr lang="en-US" altLang="ko-KR" sz="1100" i="1" dirty="0">
                <a:latin typeface="나눔스퀘어_ac" panose="020B0600000101010101" pitchFamily="50" charset="-127"/>
                <a:ea typeface="나눔스퀘어_ac" panose="020B0600000101010101" pitchFamily="50" charset="-127"/>
              </a:rPr>
              <a:t>(IBM</a:t>
            </a:r>
            <a:r>
              <a:rPr lang="ko-KR" altLang="en-US" sz="1100" i="1" dirty="0">
                <a:latin typeface="나눔스퀘어_ac" panose="020B0600000101010101" pitchFamily="50" charset="-127"/>
                <a:ea typeface="나눔스퀘어_ac" panose="020B0600000101010101" pitchFamily="50" charset="-127"/>
              </a:rPr>
              <a:t> </a:t>
            </a:r>
            <a:r>
              <a:rPr lang="en-US" altLang="ko-KR" sz="1100" i="1" dirty="0">
                <a:latin typeface="나눔스퀘어_ac" panose="020B0600000101010101" pitchFamily="50" charset="-127"/>
                <a:ea typeface="나눔스퀘어_ac" panose="020B0600000101010101" pitchFamily="50" charset="-127"/>
              </a:rPr>
              <a:t>2006), </a:t>
            </a:r>
            <a:r>
              <a:rPr lang="ko-KR" altLang="en-US" sz="1100" i="1" dirty="0">
                <a:latin typeface="나눔스퀘어_ac" panose="020B0600000101010101" pitchFamily="50" charset="-127"/>
                <a:ea typeface="나눔스퀘어_ac" panose="020B0600000101010101" pitchFamily="50" charset="-127"/>
              </a:rPr>
              <a:t>현행화 필요</a:t>
            </a:r>
            <a:r>
              <a:rPr lang="en-US" altLang="ko-KR" sz="1100" i="1" dirty="0">
                <a:latin typeface="나눔스퀘어_ac" panose="020B0600000101010101" pitchFamily="50" charset="-127"/>
                <a:ea typeface="나눔스퀘어_ac" panose="020B0600000101010101" pitchFamily="50" charset="-127"/>
              </a:rPr>
              <a:t>	</a:t>
            </a:r>
          </a:p>
        </p:txBody>
      </p:sp>
      <p:graphicFrame>
        <p:nvGraphicFramePr>
          <p:cNvPr id="2" name="Group 3">
            <a:extLst>
              <a:ext uri="{FF2B5EF4-FFF2-40B4-BE49-F238E27FC236}">
                <a16:creationId xmlns:a16="http://schemas.microsoft.com/office/drawing/2014/main" id="{71EB276E-C406-AD5B-3240-2BB03E41E1E6}"/>
              </a:ext>
            </a:extLst>
          </p:cNvPr>
          <p:cNvGraphicFramePr>
            <a:graphicFrameLocks noGrp="1"/>
          </p:cNvGraphicFramePr>
          <p:nvPr>
            <p:extLst>
              <p:ext uri="{D42A27DB-BD31-4B8C-83A1-F6EECF244321}">
                <p14:modId xmlns:p14="http://schemas.microsoft.com/office/powerpoint/2010/main" val="785016173"/>
              </p:ext>
            </p:extLst>
          </p:nvPr>
        </p:nvGraphicFramePr>
        <p:xfrm>
          <a:off x="334962" y="1251176"/>
          <a:ext cx="11527937" cy="4122167"/>
        </p:xfrm>
        <a:graphic>
          <a:graphicData uri="http://schemas.openxmlformats.org/drawingml/2006/table">
            <a:tbl>
              <a:tblPr/>
              <a:tblGrid>
                <a:gridCol w="1484600">
                  <a:extLst>
                    <a:ext uri="{9D8B030D-6E8A-4147-A177-3AD203B41FA5}">
                      <a16:colId xmlns:a16="http://schemas.microsoft.com/office/drawing/2014/main" val="335621649"/>
                    </a:ext>
                  </a:extLst>
                </a:gridCol>
                <a:gridCol w="1860595">
                  <a:extLst>
                    <a:ext uri="{9D8B030D-6E8A-4147-A177-3AD203B41FA5}">
                      <a16:colId xmlns:a16="http://schemas.microsoft.com/office/drawing/2014/main" val="1070318586"/>
                    </a:ext>
                  </a:extLst>
                </a:gridCol>
                <a:gridCol w="5674815">
                  <a:extLst>
                    <a:ext uri="{9D8B030D-6E8A-4147-A177-3AD203B41FA5}">
                      <a16:colId xmlns:a16="http://schemas.microsoft.com/office/drawing/2014/main" val="370712371"/>
                    </a:ext>
                  </a:extLst>
                </a:gridCol>
                <a:gridCol w="2507927">
                  <a:extLst>
                    <a:ext uri="{9D8B030D-6E8A-4147-A177-3AD203B41FA5}">
                      <a16:colId xmlns:a16="http://schemas.microsoft.com/office/drawing/2014/main" val="429122207"/>
                    </a:ext>
                  </a:extLst>
                </a:gridCol>
              </a:tblGrid>
              <a:tr h="352425">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Application</a:t>
                      </a:r>
                      <a:endPar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 정의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관련 </a:t>
                      </a: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Biz Component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75178140"/>
                  </a:ext>
                </a:extLst>
              </a:tr>
              <a:tr h="779463">
                <a:tc rowSpan="2">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출납</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대외연계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524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1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대외 금융기관 연계</a:t>
                      </a:r>
                    </a:p>
                    <a:p>
                      <a:pPr marL="241300" marR="0" lvl="1" indent="-1524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은행</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카드사</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보험사</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증권사 등 다양한 금융기관과의 시스템 연계</a:t>
                      </a:r>
                    </a:p>
                    <a:p>
                      <a:pPr marL="241300" marR="0" lvl="1" indent="-1524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소액결제 서비스 제공을 위한 기반 마련</a:t>
                      </a:r>
                      <a:endParaRPr kumimoji="0" lang="ko-KR" altLang="en-US" sz="14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87313" marR="0" lvl="0" indent="-87313" algn="l" defTabSz="914400" rtl="0" eaLnBrk="0" fontAlgn="base" latinLnBrk="0" hangingPunct="0">
                        <a:lnSpc>
                          <a:spcPct val="11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대외기관 입출금 형식 자동 세팅</a:t>
                      </a:r>
                    </a:p>
                    <a:p>
                      <a:pPr marL="241300" marR="0" lvl="1" indent="-1524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은행 등 대외 연계 기관과의 금융거래시 각 대외기관에서 요구하는 거래 양식 자동 맞춤</a:t>
                      </a:r>
                    </a:p>
                    <a:p>
                      <a:pPr marL="87313" marR="0" lvl="0" indent="-87313" algn="l" defTabSz="914400" rtl="0" eaLnBrk="0" fontAlgn="base" latinLnBrk="0" hangingPunct="0">
                        <a:lnSpc>
                          <a:spcPct val="11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대외기관 상태 조회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77800"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입출금</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a:t>
                      </a: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입금</a:t>
                      </a: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3926716"/>
                  </a:ext>
                </a:extLst>
              </a:tr>
              <a:tr h="1320800">
                <a:tc vMerge="1">
                  <a:txBody>
                    <a:bodyPr/>
                    <a:lstStyle/>
                    <a:p>
                      <a:pPr latinLnBrk="1"/>
                      <a:endParaRPr lang="ko-KR" altLang="en-US"/>
                    </a:p>
                  </a:txBody>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소액결제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524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365125" indent="-12223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10000"/>
                        </a:lnSpc>
                        <a:spcBef>
                          <a:spcPct val="0"/>
                        </a:spcBef>
                        <a:spcAft>
                          <a:spcPct val="0"/>
                        </a:spcAft>
                        <a:buClr>
                          <a:schemeClr val="tx1"/>
                        </a:buClr>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소액결제 관리</a:t>
                      </a:r>
                    </a:p>
                    <a:p>
                      <a:pPr marL="241300" marR="0" lvl="1" indent="-15240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금융기관</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은행</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카드사</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증권사 등</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과 연계되어 고객의 소액결제처리</a:t>
                      </a:r>
                    </a:p>
                    <a:p>
                      <a:pPr marL="241300" marR="0" lvl="1" indent="-15240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고객이 증권계좌</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지급결제가능계정</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향후 결정 예정</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에서 결제</a:t>
                      </a:r>
                    </a:p>
                    <a:p>
                      <a:pPr marL="241300" marR="0" lvl="1" indent="-15240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타 금융기관 자동이체</a:t>
                      </a:r>
                    </a:p>
                    <a:p>
                      <a:pPr marL="241300" marR="0" lvl="1" indent="-15240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인터넷 뱅킹</a:t>
                      </a:r>
                    </a:p>
                    <a:p>
                      <a:pPr marL="365125" marR="0" lvl="2" indent="-122238" algn="l" defTabSz="914400" rtl="0" eaLnBrk="1" fontAlgn="base" latinLnBrk="0" hangingPunct="1">
                        <a:lnSpc>
                          <a:spcPct val="120000"/>
                        </a:lnSpc>
                        <a:spcBef>
                          <a:spcPct val="20000"/>
                        </a:spcBef>
                        <a:spcAft>
                          <a:spcPct val="0"/>
                        </a:spcAft>
                        <a:buClr>
                          <a:schemeClr val="tx1"/>
                        </a:buClr>
                        <a:buSzTx/>
                        <a:buFont typeface="Times New Roman" panose="02020603050405020304" pitchFamily="18" charset="0"/>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입력정보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증권계좌번호</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지급결제가능 계정</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비밀번호</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출금금액</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송금금융기관명</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은행계좌번호 등</a:t>
                      </a:r>
                    </a:p>
                    <a:p>
                      <a:pPr marL="87313" marR="0" lvl="0" indent="-87313" algn="l" defTabSz="914400" rtl="0" eaLnBrk="0" fontAlgn="base" latinLnBrk="0" hangingPunct="0">
                        <a:lnSpc>
                          <a:spcPct val="110000"/>
                        </a:lnSpc>
                        <a:spcBef>
                          <a:spcPct val="0"/>
                        </a:spcBef>
                        <a:spcAft>
                          <a:spcPct val="0"/>
                        </a:spcAft>
                        <a:buClr>
                          <a:schemeClr val="tx1"/>
                        </a:buClr>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현금인출 가능금액 조회</a:t>
                      </a:r>
                    </a:p>
                    <a:p>
                      <a:pPr marL="87313" marR="0" lvl="0" indent="-87313" algn="l" defTabSz="914400" rtl="0" eaLnBrk="0" fontAlgn="base" latinLnBrk="0" hangingPunct="0">
                        <a:lnSpc>
                          <a:spcPct val="110000"/>
                        </a:lnSpc>
                        <a:spcBef>
                          <a:spcPct val="0"/>
                        </a:spcBef>
                        <a:spcAft>
                          <a:spcPct val="0"/>
                        </a:spcAft>
                        <a:buClr>
                          <a:schemeClr val="tx1"/>
                        </a:buClr>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지급결제 내역관리</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77800"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입출금</a:t>
                      </a:r>
                      <a:r>
                        <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a:t>
                      </a: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입금</a:t>
                      </a: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출금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4905382"/>
                  </a:ext>
                </a:extLst>
              </a:tr>
            </a:tbl>
          </a:graphicData>
        </a:graphic>
      </p:graphicFrame>
    </p:spTree>
    <p:extLst>
      <p:ext uri="{BB962C8B-B14F-4D97-AF65-F5344CB8AC3E}">
        <p14:creationId xmlns:p14="http://schemas.microsoft.com/office/powerpoint/2010/main" val="4223245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Back UP &gt; KB</a:t>
            </a:r>
            <a:r>
              <a:rPr lang="ko-KR" altLang="en-US" dirty="0"/>
              <a:t>증권 변경예상 어플리케이션 </a:t>
            </a:r>
            <a:r>
              <a:rPr lang="en-US" altLang="ko-KR" dirty="0"/>
              <a:t>List</a:t>
            </a:r>
            <a:endParaRPr lang="ko-KR" altLang="en-US" dirty="0"/>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KB</a:t>
            </a:r>
            <a:r>
              <a:rPr lang="ko-KR" altLang="en-US" dirty="0"/>
              <a:t>증권 기간계에 영향을 줄 수 있는 어플리케이션 </a:t>
            </a:r>
            <a:r>
              <a:rPr lang="en-US" altLang="ko-KR" dirty="0"/>
              <a:t>List</a:t>
            </a:r>
            <a:r>
              <a:rPr lang="ko-KR" altLang="en-US" dirty="0"/>
              <a:t>를 도출함</a:t>
            </a:r>
          </a:p>
        </p:txBody>
      </p:sp>
      <p:sp>
        <p:nvSpPr>
          <p:cNvPr id="87" name="TextBox 86">
            <a:extLst>
              <a:ext uri="{FF2B5EF4-FFF2-40B4-BE49-F238E27FC236}">
                <a16:creationId xmlns:a16="http://schemas.microsoft.com/office/drawing/2014/main" id="{021D9039-06CE-1DF0-46A9-43CA77A84A89}"/>
              </a:ext>
            </a:extLst>
          </p:cNvPr>
          <p:cNvSpPr txBox="1"/>
          <p:nvPr/>
        </p:nvSpPr>
        <p:spPr>
          <a:xfrm>
            <a:off x="342900" y="6518503"/>
            <a:ext cx="5539978"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100" i="1" dirty="0">
                <a:latin typeface="나눔스퀘어_ac" panose="020B0600000101010101" pitchFamily="50" charset="-127"/>
                <a:ea typeface="나눔스퀘어_ac" panose="020B0600000101010101" pitchFamily="50" charset="-127"/>
              </a:rPr>
              <a:t>주</a:t>
            </a:r>
            <a:r>
              <a:rPr lang="en-US" altLang="ko-KR" sz="1100" i="1" dirty="0">
                <a:latin typeface="나눔스퀘어_ac" panose="020B0600000101010101" pitchFamily="50" charset="-127"/>
                <a:ea typeface="나눔스퀘어_ac" panose="020B0600000101010101" pitchFamily="50" charset="-127"/>
              </a:rPr>
              <a:t>1) Source : </a:t>
            </a:r>
            <a:r>
              <a:rPr lang="ko-KR" altLang="en-US" sz="1100" i="1" dirty="0">
                <a:latin typeface="나눔스퀘어_ac" panose="020B0600000101010101" pitchFamily="50" charset="-127"/>
                <a:ea typeface="나눔스퀘어_ac" panose="020B0600000101010101" pitchFamily="50" charset="-127"/>
              </a:rPr>
              <a:t>현대증권 차세대시스템 전략수립계획 컨설팅</a:t>
            </a:r>
            <a:r>
              <a:rPr lang="en-US" altLang="ko-KR" sz="1100" i="1" dirty="0">
                <a:latin typeface="나눔스퀘어_ac" panose="020B0600000101010101" pitchFamily="50" charset="-127"/>
                <a:ea typeface="나눔스퀘어_ac" panose="020B0600000101010101" pitchFamily="50" charset="-127"/>
              </a:rPr>
              <a:t>(IBM</a:t>
            </a:r>
            <a:r>
              <a:rPr lang="ko-KR" altLang="en-US" sz="1100" i="1" dirty="0">
                <a:latin typeface="나눔스퀘어_ac" panose="020B0600000101010101" pitchFamily="50" charset="-127"/>
                <a:ea typeface="나눔스퀘어_ac" panose="020B0600000101010101" pitchFamily="50" charset="-127"/>
              </a:rPr>
              <a:t> </a:t>
            </a:r>
            <a:r>
              <a:rPr lang="en-US" altLang="ko-KR" sz="1100" i="1" dirty="0">
                <a:latin typeface="나눔스퀘어_ac" panose="020B0600000101010101" pitchFamily="50" charset="-127"/>
                <a:ea typeface="나눔스퀘어_ac" panose="020B0600000101010101" pitchFamily="50" charset="-127"/>
              </a:rPr>
              <a:t>2006), </a:t>
            </a:r>
            <a:r>
              <a:rPr lang="ko-KR" altLang="en-US" sz="1100" i="1" dirty="0">
                <a:latin typeface="나눔스퀘어_ac" panose="020B0600000101010101" pitchFamily="50" charset="-127"/>
                <a:ea typeface="나눔스퀘어_ac" panose="020B0600000101010101" pitchFamily="50" charset="-127"/>
              </a:rPr>
              <a:t>현행화 필요</a:t>
            </a:r>
            <a:r>
              <a:rPr lang="en-US" altLang="ko-KR" sz="1100" i="1" dirty="0">
                <a:latin typeface="나눔스퀘어_ac" panose="020B0600000101010101" pitchFamily="50" charset="-127"/>
                <a:ea typeface="나눔스퀘어_ac" panose="020B0600000101010101" pitchFamily="50" charset="-127"/>
              </a:rPr>
              <a:t>	</a:t>
            </a:r>
          </a:p>
        </p:txBody>
      </p:sp>
      <p:graphicFrame>
        <p:nvGraphicFramePr>
          <p:cNvPr id="4" name="Group 3">
            <a:extLst>
              <a:ext uri="{FF2B5EF4-FFF2-40B4-BE49-F238E27FC236}">
                <a16:creationId xmlns:a16="http://schemas.microsoft.com/office/drawing/2014/main" id="{571C80EE-56FB-74C8-FFAE-B8C49B3715B2}"/>
              </a:ext>
            </a:extLst>
          </p:cNvPr>
          <p:cNvGraphicFramePr>
            <a:graphicFrameLocks noGrp="1"/>
          </p:cNvGraphicFramePr>
          <p:nvPr>
            <p:extLst>
              <p:ext uri="{D42A27DB-BD31-4B8C-83A1-F6EECF244321}">
                <p14:modId xmlns:p14="http://schemas.microsoft.com/office/powerpoint/2010/main" val="708984866"/>
              </p:ext>
            </p:extLst>
          </p:nvPr>
        </p:nvGraphicFramePr>
        <p:xfrm>
          <a:off x="334962" y="1242309"/>
          <a:ext cx="11514138" cy="4907917"/>
        </p:xfrm>
        <a:graphic>
          <a:graphicData uri="http://schemas.openxmlformats.org/drawingml/2006/table">
            <a:tbl>
              <a:tblPr/>
              <a:tblGrid>
                <a:gridCol w="1482823">
                  <a:extLst>
                    <a:ext uri="{9D8B030D-6E8A-4147-A177-3AD203B41FA5}">
                      <a16:colId xmlns:a16="http://schemas.microsoft.com/office/drawing/2014/main" val="1520038435"/>
                    </a:ext>
                  </a:extLst>
                </a:gridCol>
                <a:gridCol w="1858368">
                  <a:extLst>
                    <a:ext uri="{9D8B030D-6E8A-4147-A177-3AD203B41FA5}">
                      <a16:colId xmlns:a16="http://schemas.microsoft.com/office/drawing/2014/main" val="1012324346"/>
                    </a:ext>
                  </a:extLst>
                </a:gridCol>
                <a:gridCol w="5668022">
                  <a:extLst>
                    <a:ext uri="{9D8B030D-6E8A-4147-A177-3AD203B41FA5}">
                      <a16:colId xmlns:a16="http://schemas.microsoft.com/office/drawing/2014/main" val="3497257740"/>
                    </a:ext>
                  </a:extLst>
                </a:gridCol>
                <a:gridCol w="2504925">
                  <a:extLst>
                    <a:ext uri="{9D8B030D-6E8A-4147-A177-3AD203B41FA5}">
                      <a16:colId xmlns:a16="http://schemas.microsoft.com/office/drawing/2014/main" val="2565514083"/>
                    </a:ext>
                  </a:extLst>
                </a:gridCol>
              </a:tblGrid>
              <a:tr h="352425">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Application</a:t>
                      </a:r>
                      <a:endPar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 정의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관련 </a:t>
                      </a: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Biz Component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119533723"/>
                  </a:ext>
                </a:extLst>
              </a:tr>
              <a:tr h="1295400">
                <a:tc rowSpan="5">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원장관리</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거래입력</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90500" indent="-1016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1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거래소 체결내역의 자동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upload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를 통하여 거래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ID</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를 생성시키고 각 세부거래내역이 저장됨</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매도수 구분</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종목명</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종목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code,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수량</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체결가격</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체결시각</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등의 내역을 포함하고 각 개별 거래에 대해 거래 번호를 생성</a:t>
                      </a:r>
                      <a:endPar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87313" marR="0" lvl="0" indent="-87313" algn="l" defTabSz="914400" rtl="0" eaLnBrk="0" fontAlgn="base" latinLnBrk="0" hangingPunct="0">
                        <a:lnSpc>
                          <a:spcPct val="11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일부 장외상품의 경우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slip</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을 근거로 수작업 입력을 하거나</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자산운용시스템 상의 내용을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upload</a:t>
                      </a:r>
                    </a:p>
                    <a:p>
                      <a:pPr marL="87313" marR="0" lvl="0" indent="-87313" algn="l" defTabSz="914400" rtl="0" eaLnBrk="0" fontAlgn="base" latinLnBrk="0" hangingPunct="0">
                        <a:lnSpc>
                          <a:spcPct val="110000"/>
                        </a:lnSpc>
                        <a:spcBef>
                          <a:spcPct val="0"/>
                        </a:spcBef>
                        <a:spcAft>
                          <a:spcPct val="0"/>
                        </a:spcAft>
                        <a:buClrTx/>
                        <a:buSzTx/>
                        <a:buFontTx/>
                        <a:buChar char="•"/>
                        <a:tabLst/>
                      </a:pP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Upload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과정에서 수수료가 부과 되었는지</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존재상품인지를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validation check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87325" indent="-98425"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결제마감</a:t>
                      </a:r>
                    </a:p>
                    <a:p>
                      <a:pPr marL="187325" marR="0" lvl="1" indent="-98425"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착오정정 </a:t>
                      </a:r>
                      <a:endParaRPr kumimoji="0" lang="ko-KR" altLang="en-US" sz="14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회계처리 </a:t>
                      </a:r>
                    </a:p>
                    <a:p>
                      <a:pPr marL="187325" marR="0" lvl="1" indent="-98425"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거래내역 수입</a:t>
                      </a:r>
                    </a:p>
                    <a:p>
                      <a:pPr marL="187325" marR="0" lvl="1" indent="-98425"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대조확인 </a:t>
                      </a:r>
                    </a:p>
                    <a:p>
                      <a:pPr marL="187325" marR="0" lvl="1" indent="-98425"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원장생성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7781629"/>
                  </a:ext>
                </a:extLst>
              </a:tr>
              <a:tr h="455613">
                <a:tc vMerge="1">
                  <a:txBody>
                    <a:bodyPr/>
                    <a:lstStyle/>
                    <a:p>
                      <a:pPr latinLnBrk="1"/>
                      <a:endParaRPr lang="ko-KR" altLang="en-US"/>
                    </a:p>
                  </a:txBody>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거래내역 조회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397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1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거래번호</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상품</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거래 일자 등을 통하여 특정 거래의 상세 거래내역 조회 </a:t>
                      </a:r>
                    </a:p>
                    <a:p>
                      <a:pPr marL="241300" marR="0" lvl="1" indent="-1397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매도수 구분</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종목명</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종목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code,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수량</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체결가격</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체결시각</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기타 등의 내역을 포함하고 각 개별 거래에 대해 거래 번호를 생성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77800"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회계처리 </a:t>
                      </a: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원장생성</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3140483"/>
                  </a:ext>
                </a:extLst>
              </a:tr>
              <a:tr h="274638">
                <a:tc vMerge="1">
                  <a:txBody>
                    <a:bodyPr/>
                    <a:lstStyle/>
                    <a:p>
                      <a:pPr latinLnBrk="1"/>
                      <a:endParaRPr lang="ko-KR" altLang="en-US"/>
                    </a:p>
                  </a:txBody>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포지션 청산</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(Pairing)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및 취소</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(Unpairing)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397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1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채권 및 파생상품에서 반대매매</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만기도래</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권리행사 등의 다양한 이벤트 발생에 따른 포지션 청산</a:t>
                      </a:r>
                    </a:p>
                    <a:p>
                      <a:pPr marL="87313" marR="0" lvl="0" indent="-87313" algn="l" defTabSz="914400" rtl="0" eaLnBrk="0" fontAlgn="base" latinLnBrk="0" hangingPunct="0">
                        <a:lnSpc>
                          <a:spcPct val="11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선물</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옵션의 거래제도에 따라 자동 또는 수동 청산 기능 포함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sym typeface="Wingdings" panose="05000000000000000000" pitchFamily="2" charset="2"/>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sym typeface="Wingdings" panose="05000000000000000000" pitchFamily="2" charset="2"/>
                        </a:rPr>
                        <a:t>청산 후 포지션 어플리케이션에 반영 </a:t>
                      </a:r>
                      <a:endPar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241300" marR="0" lvl="1" indent="-1397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만기</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옵션 권리행사</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권리행사 배정</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무권리 만기</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(expire worthless)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등 다양한 상황을 거래와 동일하게 처리하여 반영</a:t>
                      </a:r>
                      <a:endParaRPr kumimoji="0" lang="ko-KR" altLang="en-US" sz="1200" b="0" i="0" u="none" strike="noStrike" cap="none" normalizeH="0" baseline="0">
                        <a:ln>
                          <a:noFill/>
                        </a:ln>
                        <a:solidFill>
                          <a:srgbClr val="3366FF"/>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77800"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결제마감</a:t>
                      </a: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착오정정 </a:t>
                      </a:r>
                      <a:endParaRPr kumimoji="0" lang="ko-KR" altLang="en-US" sz="14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회계처리   </a:t>
                      </a: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원장생성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10660243"/>
                  </a:ext>
                </a:extLst>
              </a:tr>
              <a:tr h="366713">
                <a:tc vMerge="1">
                  <a:txBody>
                    <a:bodyPr/>
                    <a:lstStyle/>
                    <a:p>
                      <a:pPr latinLnBrk="1"/>
                      <a:endParaRPr lang="ko-KR" altLang="en-US"/>
                    </a:p>
                  </a:txBody>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수수료율 관리</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397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1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각 계좌별 적용 수수료율의 변경 및 조회</a:t>
                      </a:r>
                    </a:p>
                    <a:p>
                      <a:pPr marL="241300" marR="0" lvl="1" indent="-1397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협의수수료율 적용</a:t>
                      </a:r>
                    </a:p>
                    <a:p>
                      <a:pPr marL="241300" marR="0" lvl="1" indent="-1397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정률</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정액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77800"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회계처리 </a:t>
                      </a: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원장생성</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98450882"/>
                  </a:ext>
                </a:extLst>
              </a:tr>
              <a:tr h="393700">
                <a:tc vMerge="1">
                  <a:txBody>
                    <a:bodyPr/>
                    <a:lstStyle/>
                    <a:p>
                      <a:pPr latinLnBrk="1"/>
                      <a:endParaRPr lang="ko-KR" altLang="en-US"/>
                    </a:p>
                  </a:txBody>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관련 보고서 생성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524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10000"/>
                        </a:lnSpc>
                        <a:spcBef>
                          <a:spcPct val="0"/>
                        </a:spcBef>
                        <a:spcAft>
                          <a:spcPct val="0"/>
                        </a:spcAft>
                        <a:buClr>
                          <a:schemeClr val="tx1"/>
                        </a:buClr>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거래내역과 관련한 기간별</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고객별</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상품별 보고서 생성</a:t>
                      </a:r>
                    </a:p>
                    <a:p>
                      <a:pPr marL="87313" marR="0" lvl="0" indent="-87313" algn="l" defTabSz="914400" rtl="0" eaLnBrk="0" fontAlgn="base" latinLnBrk="0" hangingPunct="0">
                        <a:lnSpc>
                          <a:spcPct val="110000"/>
                        </a:lnSpc>
                        <a:spcBef>
                          <a:spcPct val="0"/>
                        </a:spcBef>
                        <a:spcAft>
                          <a:spcPct val="0"/>
                        </a:spcAft>
                        <a:buClr>
                          <a:schemeClr val="tx1"/>
                        </a:buClr>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보고서 자동 생성 후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email/Fax</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발송</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자동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printer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기능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80975"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결제마감</a:t>
                      </a:r>
                    </a:p>
                    <a:p>
                      <a:pPr marL="180975"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보고서 생성 및 송부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7170866"/>
                  </a:ext>
                </a:extLst>
              </a:tr>
            </a:tbl>
          </a:graphicData>
        </a:graphic>
      </p:graphicFrame>
    </p:spTree>
    <p:extLst>
      <p:ext uri="{BB962C8B-B14F-4D97-AF65-F5344CB8AC3E}">
        <p14:creationId xmlns:p14="http://schemas.microsoft.com/office/powerpoint/2010/main" val="693999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Back UP &gt; KB</a:t>
            </a:r>
            <a:r>
              <a:rPr lang="ko-KR" altLang="en-US" dirty="0"/>
              <a:t>증권 변경예상 어플리케이션 </a:t>
            </a:r>
            <a:r>
              <a:rPr lang="en-US" altLang="ko-KR" dirty="0"/>
              <a:t>List</a:t>
            </a:r>
            <a:endParaRPr lang="ko-KR" altLang="en-US" dirty="0"/>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KB</a:t>
            </a:r>
            <a:r>
              <a:rPr lang="ko-KR" altLang="en-US" dirty="0"/>
              <a:t>증권 기간계에 영향을 줄 수 있는 어플리케이션 </a:t>
            </a:r>
            <a:r>
              <a:rPr lang="en-US" altLang="ko-KR" dirty="0"/>
              <a:t>List</a:t>
            </a:r>
            <a:r>
              <a:rPr lang="ko-KR" altLang="en-US" dirty="0"/>
              <a:t>를 도출함</a:t>
            </a:r>
          </a:p>
        </p:txBody>
      </p:sp>
      <p:sp>
        <p:nvSpPr>
          <p:cNvPr id="87" name="TextBox 86">
            <a:extLst>
              <a:ext uri="{FF2B5EF4-FFF2-40B4-BE49-F238E27FC236}">
                <a16:creationId xmlns:a16="http://schemas.microsoft.com/office/drawing/2014/main" id="{021D9039-06CE-1DF0-46A9-43CA77A84A89}"/>
              </a:ext>
            </a:extLst>
          </p:cNvPr>
          <p:cNvSpPr txBox="1"/>
          <p:nvPr/>
        </p:nvSpPr>
        <p:spPr>
          <a:xfrm>
            <a:off x="342900" y="6518503"/>
            <a:ext cx="5539978"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100" i="1" dirty="0">
                <a:latin typeface="나눔스퀘어_ac" panose="020B0600000101010101" pitchFamily="50" charset="-127"/>
                <a:ea typeface="나눔스퀘어_ac" panose="020B0600000101010101" pitchFamily="50" charset="-127"/>
              </a:rPr>
              <a:t>주</a:t>
            </a:r>
            <a:r>
              <a:rPr lang="en-US" altLang="ko-KR" sz="1100" i="1" dirty="0">
                <a:latin typeface="나눔스퀘어_ac" panose="020B0600000101010101" pitchFamily="50" charset="-127"/>
                <a:ea typeface="나눔스퀘어_ac" panose="020B0600000101010101" pitchFamily="50" charset="-127"/>
              </a:rPr>
              <a:t>1) Source : </a:t>
            </a:r>
            <a:r>
              <a:rPr lang="ko-KR" altLang="en-US" sz="1100" i="1" dirty="0">
                <a:latin typeface="나눔스퀘어_ac" panose="020B0600000101010101" pitchFamily="50" charset="-127"/>
                <a:ea typeface="나눔스퀘어_ac" panose="020B0600000101010101" pitchFamily="50" charset="-127"/>
              </a:rPr>
              <a:t>현대증권 차세대시스템 전략수립계획 컨설팅</a:t>
            </a:r>
            <a:r>
              <a:rPr lang="en-US" altLang="ko-KR" sz="1100" i="1" dirty="0">
                <a:latin typeface="나눔스퀘어_ac" panose="020B0600000101010101" pitchFamily="50" charset="-127"/>
                <a:ea typeface="나눔스퀘어_ac" panose="020B0600000101010101" pitchFamily="50" charset="-127"/>
              </a:rPr>
              <a:t>(IBM</a:t>
            </a:r>
            <a:r>
              <a:rPr lang="ko-KR" altLang="en-US" sz="1100" i="1" dirty="0">
                <a:latin typeface="나눔스퀘어_ac" panose="020B0600000101010101" pitchFamily="50" charset="-127"/>
                <a:ea typeface="나눔스퀘어_ac" panose="020B0600000101010101" pitchFamily="50" charset="-127"/>
              </a:rPr>
              <a:t> </a:t>
            </a:r>
            <a:r>
              <a:rPr lang="en-US" altLang="ko-KR" sz="1100" i="1" dirty="0">
                <a:latin typeface="나눔스퀘어_ac" panose="020B0600000101010101" pitchFamily="50" charset="-127"/>
                <a:ea typeface="나눔스퀘어_ac" panose="020B0600000101010101" pitchFamily="50" charset="-127"/>
              </a:rPr>
              <a:t>2006), </a:t>
            </a:r>
            <a:r>
              <a:rPr lang="ko-KR" altLang="en-US" sz="1100" i="1" dirty="0">
                <a:latin typeface="나눔스퀘어_ac" panose="020B0600000101010101" pitchFamily="50" charset="-127"/>
                <a:ea typeface="나눔스퀘어_ac" panose="020B0600000101010101" pitchFamily="50" charset="-127"/>
              </a:rPr>
              <a:t>현행화 필요</a:t>
            </a:r>
            <a:r>
              <a:rPr lang="en-US" altLang="ko-KR" sz="1100" i="1" dirty="0">
                <a:latin typeface="나눔스퀘어_ac" panose="020B0600000101010101" pitchFamily="50" charset="-127"/>
                <a:ea typeface="나눔스퀘어_ac" panose="020B0600000101010101" pitchFamily="50" charset="-127"/>
              </a:rPr>
              <a:t>	</a:t>
            </a:r>
          </a:p>
        </p:txBody>
      </p:sp>
      <p:graphicFrame>
        <p:nvGraphicFramePr>
          <p:cNvPr id="2" name="Group 3">
            <a:extLst>
              <a:ext uri="{FF2B5EF4-FFF2-40B4-BE49-F238E27FC236}">
                <a16:creationId xmlns:a16="http://schemas.microsoft.com/office/drawing/2014/main" id="{AE2C376A-3516-D8DE-0547-E34446D80F00}"/>
              </a:ext>
            </a:extLst>
          </p:cNvPr>
          <p:cNvGraphicFramePr>
            <a:graphicFrameLocks noGrp="1"/>
          </p:cNvGraphicFramePr>
          <p:nvPr>
            <p:extLst>
              <p:ext uri="{D42A27DB-BD31-4B8C-83A1-F6EECF244321}">
                <p14:modId xmlns:p14="http://schemas.microsoft.com/office/powerpoint/2010/main" val="2746367782"/>
              </p:ext>
            </p:extLst>
          </p:nvPr>
        </p:nvGraphicFramePr>
        <p:xfrm>
          <a:off x="334963" y="1251176"/>
          <a:ext cx="11527937" cy="4654933"/>
        </p:xfrm>
        <a:graphic>
          <a:graphicData uri="http://schemas.openxmlformats.org/drawingml/2006/table">
            <a:tbl>
              <a:tblPr/>
              <a:tblGrid>
                <a:gridCol w="1484600">
                  <a:extLst>
                    <a:ext uri="{9D8B030D-6E8A-4147-A177-3AD203B41FA5}">
                      <a16:colId xmlns:a16="http://schemas.microsoft.com/office/drawing/2014/main" val="2927488135"/>
                    </a:ext>
                  </a:extLst>
                </a:gridCol>
                <a:gridCol w="1860595">
                  <a:extLst>
                    <a:ext uri="{9D8B030D-6E8A-4147-A177-3AD203B41FA5}">
                      <a16:colId xmlns:a16="http://schemas.microsoft.com/office/drawing/2014/main" val="1699034739"/>
                    </a:ext>
                  </a:extLst>
                </a:gridCol>
                <a:gridCol w="5674815">
                  <a:extLst>
                    <a:ext uri="{9D8B030D-6E8A-4147-A177-3AD203B41FA5}">
                      <a16:colId xmlns:a16="http://schemas.microsoft.com/office/drawing/2014/main" val="3798330850"/>
                    </a:ext>
                  </a:extLst>
                </a:gridCol>
                <a:gridCol w="2507927">
                  <a:extLst>
                    <a:ext uri="{9D8B030D-6E8A-4147-A177-3AD203B41FA5}">
                      <a16:colId xmlns:a16="http://schemas.microsoft.com/office/drawing/2014/main" val="525071796"/>
                    </a:ext>
                  </a:extLst>
                </a:gridCol>
              </a:tblGrid>
              <a:tr h="352425">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Application</a:t>
                      </a:r>
                      <a:endPar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 정의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관련 </a:t>
                      </a: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Biz Component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05431863"/>
                  </a:ext>
                </a:extLst>
              </a:tr>
              <a:tr h="900113">
                <a:tc rowSpan="4">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회계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계정과목 개설 및 조회</a:t>
                      </a:r>
                      <a:endPar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90500" indent="-1016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1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다양한 계정과목의 개설</a:t>
                      </a:r>
                    </a:p>
                    <a:p>
                      <a:pPr marL="190500" marR="0" lvl="1" indent="-1016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계정과목이 기본적으로 포함해야 할 사항</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계정과목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ID,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통화구분</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GL</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과의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Mapping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내역</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을 입력하고 개설</a:t>
                      </a:r>
                    </a:p>
                    <a:p>
                      <a:pPr marL="190500" marR="0" lvl="1" indent="-1016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특정 계정과목에 대한 분개 입력 요건 조회 가능</a:t>
                      </a:r>
                      <a:endParaRPr kumimoji="0" lang="ko-KR" altLang="en-US" sz="14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87325" indent="-98425"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회계처리</a:t>
                      </a:r>
                    </a:p>
                    <a:p>
                      <a:pPr marL="187325" marR="0" lvl="1" indent="-98425"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분개</a:t>
                      </a:r>
                    </a:p>
                    <a:p>
                      <a:pPr marL="187325" marR="0" lvl="1" indent="-98425"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역분개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0244395"/>
                  </a:ext>
                </a:extLst>
              </a:tr>
              <a:tr h="1284288">
                <a:tc vMerge="1">
                  <a:txBody>
                    <a:bodyPr/>
                    <a:lstStyle/>
                    <a:p>
                      <a:pPr latinLnBrk="1"/>
                      <a:endParaRPr lang="ko-KR" altLang="en-US"/>
                    </a:p>
                  </a:txBody>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분개 및 정정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397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1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분개입력</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거래대금</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정산차금</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이자발생</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세금 원천징수</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수수료 수입</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정률회비</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배상기금 등 모든 현금흐름 관련 요건이 발생할 경우 분개 입력</a:t>
                      </a:r>
                    </a:p>
                    <a:p>
                      <a:pPr marL="241300" marR="0" lvl="1" indent="-1397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결제금액</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이자발생</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수수료 등 기본적인 현금흐름 발생은 원장의 거래내역에서 자동으로 계산되어 자동 분개</a:t>
                      </a:r>
                    </a:p>
                    <a:p>
                      <a:pPr marL="241300" marR="0" lvl="1" indent="-1397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예외적 상황</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신상품 등 경우에 따라 정정</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역분개 등이 필요하므로 수작업 입력 기능 포함</a:t>
                      </a:r>
                    </a:p>
                    <a:p>
                      <a:pPr marL="241300" marR="0" lvl="1" indent="-13970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분개 입력 이후 개별 건마다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ID(</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일련번호</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생성하고 세부 정보 보관</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ID,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일자</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계정과목</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Mnemonic,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세부사항</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기타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77800"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회계처리</a:t>
                      </a: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분개</a:t>
                      </a: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역분개</a:t>
                      </a:r>
                      <a:endPar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5354105"/>
                  </a:ext>
                </a:extLst>
              </a:tr>
              <a:tr h="869950">
                <a:tc vMerge="1">
                  <a:txBody>
                    <a:bodyPr/>
                    <a:lstStyle/>
                    <a:p>
                      <a:pPr latinLnBrk="1"/>
                      <a:endParaRPr lang="ko-KR" altLang="en-US"/>
                    </a:p>
                  </a:txBody>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분개내역 조회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524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10000"/>
                        </a:lnSpc>
                        <a:spcBef>
                          <a:spcPct val="0"/>
                        </a:spcBef>
                        <a:spcAft>
                          <a:spcPct val="0"/>
                        </a:spcAft>
                        <a:buClr>
                          <a:schemeClr val="tx1"/>
                        </a:buClr>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과거의 분개내역 조회 </a:t>
                      </a:r>
                    </a:p>
                    <a:p>
                      <a:pPr marL="241300" marR="0" lvl="1" indent="-1524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특정 계정과목</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일자</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금액범위</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Mnemonic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등에 따른 분류 및 항목별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sorting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및 조회 </a:t>
                      </a:r>
                    </a:p>
                    <a:p>
                      <a:pPr marL="241300" marR="0" lvl="1" indent="-1524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조회내용 출력 및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excel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다운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77800"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회계처리</a:t>
                      </a: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분개</a:t>
                      </a: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역분개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6874918"/>
                  </a:ext>
                </a:extLst>
              </a:tr>
              <a:tr h="393700">
                <a:tc vMerge="1">
                  <a:txBody>
                    <a:bodyPr/>
                    <a:lstStyle/>
                    <a:p>
                      <a:pPr latinLnBrk="1"/>
                      <a:endParaRPr lang="ko-KR" altLang="en-US"/>
                    </a:p>
                  </a:txBody>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총계정원장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mapping table</a:t>
                      </a:r>
                      <a:endPar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524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10000"/>
                        </a:lnSpc>
                        <a:spcBef>
                          <a:spcPct val="0"/>
                        </a:spcBef>
                        <a:spcAft>
                          <a:spcPct val="0"/>
                        </a:spcAft>
                        <a:buClr>
                          <a:schemeClr val="tx1"/>
                        </a:buClr>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각 계정과목이 재무회계</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총계정원장</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GL)</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의 계정과목에 어떻게 편입되어 있는지를 관리</a:t>
                      </a:r>
                    </a:p>
                    <a:p>
                      <a:pPr marL="87313" marR="0" lvl="0" indent="-87313" algn="l" defTabSz="914400" rtl="0" eaLnBrk="0" fontAlgn="base" latinLnBrk="0" hangingPunct="0">
                        <a:lnSpc>
                          <a:spcPct val="110000"/>
                        </a:lnSpc>
                        <a:spcBef>
                          <a:spcPct val="0"/>
                        </a:spcBef>
                        <a:spcAft>
                          <a:spcPct val="0"/>
                        </a:spcAft>
                        <a:buClr>
                          <a:schemeClr val="tx1"/>
                        </a:buClr>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필요 시 정정 및 조회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80975"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endParaRPr kumimoji="0" lang="ko-KR" altLang="en-US" sz="10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04299"/>
                  </a:ext>
                </a:extLst>
              </a:tr>
            </a:tbl>
          </a:graphicData>
        </a:graphic>
      </p:graphicFrame>
    </p:spTree>
    <p:extLst>
      <p:ext uri="{BB962C8B-B14F-4D97-AF65-F5344CB8AC3E}">
        <p14:creationId xmlns:p14="http://schemas.microsoft.com/office/powerpoint/2010/main" val="3137977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Back UP &gt; KB</a:t>
            </a:r>
            <a:r>
              <a:rPr lang="ko-KR" altLang="en-US" dirty="0"/>
              <a:t>증권 변경예상 어플리케이션 </a:t>
            </a:r>
            <a:r>
              <a:rPr lang="en-US" altLang="ko-KR" dirty="0"/>
              <a:t>List</a:t>
            </a:r>
            <a:endParaRPr lang="ko-KR" altLang="en-US" dirty="0"/>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KB</a:t>
            </a:r>
            <a:r>
              <a:rPr lang="ko-KR" altLang="en-US" dirty="0"/>
              <a:t>증권 기간계에 영향을 줄 수 있는 어플리케이션 </a:t>
            </a:r>
            <a:r>
              <a:rPr lang="en-US" altLang="ko-KR" dirty="0"/>
              <a:t>List</a:t>
            </a:r>
            <a:r>
              <a:rPr lang="ko-KR" altLang="en-US" dirty="0"/>
              <a:t>를 도출함</a:t>
            </a:r>
          </a:p>
        </p:txBody>
      </p:sp>
      <p:sp>
        <p:nvSpPr>
          <p:cNvPr id="87" name="TextBox 86">
            <a:extLst>
              <a:ext uri="{FF2B5EF4-FFF2-40B4-BE49-F238E27FC236}">
                <a16:creationId xmlns:a16="http://schemas.microsoft.com/office/drawing/2014/main" id="{021D9039-06CE-1DF0-46A9-43CA77A84A89}"/>
              </a:ext>
            </a:extLst>
          </p:cNvPr>
          <p:cNvSpPr txBox="1"/>
          <p:nvPr/>
        </p:nvSpPr>
        <p:spPr>
          <a:xfrm>
            <a:off x="342900" y="6518503"/>
            <a:ext cx="5539978"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100" i="1" dirty="0">
                <a:latin typeface="나눔스퀘어_ac" panose="020B0600000101010101" pitchFamily="50" charset="-127"/>
                <a:ea typeface="나눔스퀘어_ac" panose="020B0600000101010101" pitchFamily="50" charset="-127"/>
              </a:rPr>
              <a:t>주</a:t>
            </a:r>
            <a:r>
              <a:rPr lang="en-US" altLang="ko-KR" sz="1100" i="1" dirty="0">
                <a:latin typeface="나눔스퀘어_ac" panose="020B0600000101010101" pitchFamily="50" charset="-127"/>
                <a:ea typeface="나눔스퀘어_ac" panose="020B0600000101010101" pitchFamily="50" charset="-127"/>
              </a:rPr>
              <a:t>1) Source : </a:t>
            </a:r>
            <a:r>
              <a:rPr lang="ko-KR" altLang="en-US" sz="1100" i="1" dirty="0">
                <a:latin typeface="나눔스퀘어_ac" panose="020B0600000101010101" pitchFamily="50" charset="-127"/>
                <a:ea typeface="나눔스퀘어_ac" panose="020B0600000101010101" pitchFamily="50" charset="-127"/>
              </a:rPr>
              <a:t>현대증권 차세대시스템 전략수립계획 컨설팅</a:t>
            </a:r>
            <a:r>
              <a:rPr lang="en-US" altLang="ko-KR" sz="1100" i="1" dirty="0">
                <a:latin typeface="나눔스퀘어_ac" panose="020B0600000101010101" pitchFamily="50" charset="-127"/>
                <a:ea typeface="나눔스퀘어_ac" panose="020B0600000101010101" pitchFamily="50" charset="-127"/>
              </a:rPr>
              <a:t>(IBM</a:t>
            </a:r>
            <a:r>
              <a:rPr lang="ko-KR" altLang="en-US" sz="1100" i="1" dirty="0">
                <a:latin typeface="나눔스퀘어_ac" panose="020B0600000101010101" pitchFamily="50" charset="-127"/>
                <a:ea typeface="나눔스퀘어_ac" panose="020B0600000101010101" pitchFamily="50" charset="-127"/>
              </a:rPr>
              <a:t> </a:t>
            </a:r>
            <a:r>
              <a:rPr lang="en-US" altLang="ko-KR" sz="1100" i="1" dirty="0">
                <a:latin typeface="나눔스퀘어_ac" panose="020B0600000101010101" pitchFamily="50" charset="-127"/>
                <a:ea typeface="나눔스퀘어_ac" panose="020B0600000101010101" pitchFamily="50" charset="-127"/>
              </a:rPr>
              <a:t>2006), </a:t>
            </a:r>
            <a:r>
              <a:rPr lang="ko-KR" altLang="en-US" sz="1100" i="1" dirty="0">
                <a:latin typeface="나눔스퀘어_ac" panose="020B0600000101010101" pitchFamily="50" charset="-127"/>
                <a:ea typeface="나눔스퀘어_ac" panose="020B0600000101010101" pitchFamily="50" charset="-127"/>
              </a:rPr>
              <a:t>현행화 필요</a:t>
            </a:r>
            <a:r>
              <a:rPr lang="en-US" altLang="ko-KR" sz="1100" i="1" dirty="0">
                <a:latin typeface="나눔스퀘어_ac" panose="020B0600000101010101" pitchFamily="50" charset="-127"/>
                <a:ea typeface="나눔스퀘어_ac" panose="020B0600000101010101" pitchFamily="50" charset="-127"/>
              </a:rPr>
              <a:t>	</a:t>
            </a:r>
          </a:p>
        </p:txBody>
      </p:sp>
      <p:graphicFrame>
        <p:nvGraphicFramePr>
          <p:cNvPr id="3" name="Group 3">
            <a:extLst>
              <a:ext uri="{FF2B5EF4-FFF2-40B4-BE49-F238E27FC236}">
                <a16:creationId xmlns:a16="http://schemas.microsoft.com/office/drawing/2014/main" id="{C0FC8C3E-ED53-20ED-25AF-3D48568143A0}"/>
              </a:ext>
            </a:extLst>
          </p:cNvPr>
          <p:cNvGraphicFramePr>
            <a:graphicFrameLocks noGrp="1"/>
          </p:cNvGraphicFramePr>
          <p:nvPr>
            <p:extLst>
              <p:ext uri="{D42A27DB-BD31-4B8C-83A1-F6EECF244321}">
                <p14:modId xmlns:p14="http://schemas.microsoft.com/office/powerpoint/2010/main" val="736454465"/>
              </p:ext>
            </p:extLst>
          </p:nvPr>
        </p:nvGraphicFramePr>
        <p:xfrm>
          <a:off x="334962" y="1251176"/>
          <a:ext cx="11527937" cy="4925632"/>
        </p:xfrm>
        <a:graphic>
          <a:graphicData uri="http://schemas.openxmlformats.org/drawingml/2006/table">
            <a:tbl>
              <a:tblPr/>
              <a:tblGrid>
                <a:gridCol w="1484600">
                  <a:extLst>
                    <a:ext uri="{9D8B030D-6E8A-4147-A177-3AD203B41FA5}">
                      <a16:colId xmlns:a16="http://schemas.microsoft.com/office/drawing/2014/main" val="4142588234"/>
                    </a:ext>
                  </a:extLst>
                </a:gridCol>
                <a:gridCol w="1860595">
                  <a:extLst>
                    <a:ext uri="{9D8B030D-6E8A-4147-A177-3AD203B41FA5}">
                      <a16:colId xmlns:a16="http://schemas.microsoft.com/office/drawing/2014/main" val="920856096"/>
                    </a:ext>
                  </a:extLst>
                </a:gridCol>
                <a:gridCol w="5674815">
                  <a:extLst>
                    <a:ext uri="{9D8B030D-6E8A-4147-A177-3AD203B41FA5}">
                      <a16:colId xmlns:a16="http://schemas.microsoft.com/office/drawing/2014/main" val="3984220947"/>
                    </a:ext>
                  </a:extLst>
                </a:gridCol>
                <a:gridCol w="2507927">
                  <a:extLst>
                    <a:ext uri="{9D8B030D-6E8A-4147-A177-3AD203B41FA5}">
                      <a16:colId xmlns:a16="http://schemas.microsoft.com/office/drawing/2014/main" val="1001024721"/>
                    </a:ext>
                  </a:extLst>
                </a:gridCol>
              </a:tblGrid>
              <a:tr h="352425">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Application</a:t>
                      </a:r>
                      <a:endParaRPr kumimoji="0" lang="ko-KR" altLang="en-GB"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GB"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GB"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 정의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GB"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관련 </a:t>
                      </a:r>
                      <a:r>
                        <a:rPr kumimoji="0" lang="en-GB"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Biz Component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04004624"/>
                  </a:ext>
                </a:extLst>
              </a:tr>
              <a:tr h="1295400">
                <a:tc rowSpan="6">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지급결제</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결제금액 산출 및 조회</a:t>
                      </a:r>
                      <a:endParaRPr kumimoji="0" lang="en-GB"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90500" indent="-1016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거래원장을 통하여 결제금액 및 인수도 유가증권 자동 산출</a:t>
                      </a:r>
                    </a:p>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거래 및 기존의 포지션에서 발생하는 결제금액 및 인수도 유가증권을 조회  </a:t>
                      </a:r>
                    </a:p>
                    <a:p>
                      <a:pPr marL="190500" marR="0" lvl="1" indent="-101600" algn="l" defTabSz="914400" rtl="0" eaLnBrk="1" fontAlgn="base" latinLnBrk="0" hangingPunct="1">
                        <a:lnSpc>
                          <a:spcPct val="100000"/>
                        </a:lnSpc>
                        <a:spcBef>
                          <a:spcPct val="0"/>
                        </a:spcBef>
                        <a:spcAft>
                          <a:spcPct val="0"/>
                        </a:spcAft>
                        <a:buClr>
                          <a:schemeClr val="tx1"/>
                        </a:buClr>
                        <a:buSzTx/>
                        <a:buFont typeface="Wingdings" panose="05000000000000000000" pitchFamily="2" charset="2"/>
                        <a:buChar char="ü"/>
                        <a:tabLst/>
                      </a:pPr>
                      <a:r>
                        <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주식</a:t>
                      </a:r>
                      <a:r>
                        <a:rPr kumimoji="0" lang="en-GB"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옵션 거래대금</a:t>
                      </a:r>
                    </a:p>
                    <a:p>
                      <a:pPr marL="190500" marR="0" lvl="1" indent="-101600" algn="l" defTabSz="914400" rtl="0" eaLnBrk="1" fontAlgn="base" latinLnBrk="0" hangingPunct="1">
                        <a:lnSpc>
                          <a:spcPct val="100000"/>
                        </a:lnSpc>
                        <a:spcBef>
                          <a:spcPct val="0"/>
                        </a:spcBef>
                        <a:spcAft>
                          <a:spcPct val="0"/>
                        </a:spcAft>
                        <a:buClr>
                          <a:schemeClr val="tx1"/>
                        </a:buClr>
                        <a:buSzTx/>
                        <a:buFont typeface="Wingdings" panose="05000000000000000000" pitchFamily="2" charset="2"/>
                        <a:buChar char="ü"/>
                        <a:tabLst/>
                      </a:pPr>
                      <a:r>
                        <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선물</a:t>
                      </a:r>
                      <a:r>
                        <a:rPr kumimoji="0" lang="en-GB"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옵션계좌 위탁 증거금 및 </a:t>
                      </a:r>
                      <a:r>
                        <a:rPr kumimoji="0" lang="ko-KR" altLang="en-GB"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일일정산차금</a:t>
                      </a:r>
                      <a:endPar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190500" marR="0" lvl="1" indent="-101600" algn="l" defTabSz="914400" rtl="0" eaLnBrk="1" fontAlgn="base" latinLnBrk="0" hangingPunct="1">
                        <a:lnSpc>
                          <a:spcPct val="100000"/>
                        </a:lnSpc>
                        <a:spcBef>
                          <a:spcPct val="0"/>
                        </a:spcBef>
                        <a:spcAft>
                          <a:spcPct val="0"/>
                        </a:spcAft>
                        <a:buClr>
                          <a:schemeClr val="tx1"/>
                        </a:buClr>
                        <a:buSzTx/>
                        <a:buFont typeface="Wingdings" panose="05000000000000000000" pitchFamily="2" charset="2"/>
                        <a:buChar char="ü"/>
                        <a:tabLst/>
                      </a:pPr>
                      <a:r>
                        <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기타 이자발생</a:t>
                      </a:r>
                      <a:r>
                        <a:rPr kumimoji="0" lang="en-GB"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수수료 발생</a:t>
                      </a:r>
                    </a:p>
                    <a:p>
                      <a:pPr marL="190500" marR="0" lvl="1" indent="-101600" algn="l" defTabSz="914400" rtl="0" eaLnBrk="1" fontAlgn="base" latinLnBrk="0" hangingPunct="1">
                        <a:lnSpc>
                          <a:spcPct val="100000"/>
                        </a:lnSpc>
                        <a:spcBef>
                          <a:spcPct val="0"/>
                        </a:spcBef>
                        <a:spcAft>
                          <a:spcPct val="0"/>
                        </a:spcAft>
                        <a:buClr>
                          <a:schemeClr val="tx1"/>
                        </a:buClr>
                        <a:buSzTx/>
                        <a:buFont typeface="Wingdings" panose="05000000000000000000" pitchFamily="2" charset="2"/>
                        <a:buChar char="ü"/>
                        <a:tabLst/>
                      </a:pPr>
                      <a:r>
                        <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법인 결제자금</a:t>
                      </a:r>
                      <a:r>
                        <a:rPr kumimoji="0" lang="en-GB"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거래대금</a:t>
                      </a:r>
                      <a:r>
                        <a:rPr kumimoji="0" lang="en-GB"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GB" sz="1200" b="0" i="0" u="none" strike="noStrike" cap="none" normalizeH="0" baseline="0" dirty="0" err="1">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정산차금</a:t>
                      </a:r>
                      <a:r>
                        <a:rPr kumimoji="0" lang="en-GB"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매매증거금</a:t>
                      </a:r>
                      <a:r>
                        <a:rPr kumimoji="0" lang="en-GB"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정률회비 등</a:t>
                      </a:r>
                      <a:r>
                        <a:rPr kumimoji="0" lang="en-GB"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p>
                    <a:p>
                      <a:pPr marL="190500" marR="0" lvl="1" indent="-101600" algn="l" defTabSz="914400" rtl="0" eaLnBrk="1" fontAlgn="base" latinLnBrk="0" hangingPunct="1">
                        <a:lnSpc>
                          <a:spcPct val="100000"/>
                        </a:lnSpc>
                        <a:spcBef>
                          <a:spcPct val="0"/>
                        </a:spcBef>
                        <a:spcAft>
                          <a:spcPct val="0"/>
                        </a:spcAft>
                        <a:buClr>
                          <a:schemeClr val="tx1"/>
                        </a:buClr>
                        <a:buSzTx/>
                        <a:buFont typeface="Wingdings" panose="05000000000000000000" pitchFamily="2" charset="2"/>
                        <a:buChar char="ü"/>
                        <a:tabLst/>
                      </a:pPr>
                      <a:r>
                        <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실물 인수도 정보</a:t>
                      </a:r>
                    </a:p>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 별</a:t>
                      </a:r>
                      <a:r>
                        <a:rPr kumimoji="0" lang="en-GB"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항목별 조회 기능</a:t>
                      </a:r>
                    </a:p>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거래일자별</a:t>
                      </a:r>
                      <a:r>
                        <a:rPr kumimoji="0" lang="en-GB"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(T</a:t>
                      </a:r>
                      <a:r>
                        <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일</a:t>
                      </a:r>
                      <a:r>
                        <a:rPr kumimoji="0" lang="en-GB"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T+1</a:t>
                      </a:r>
                      <a:r>
                        <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일</a:t>
                      </a:r>
                      <a:r>
                        <a:rPr kumimoji="0" lang="en-GB"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결제일 기준</a:t>
                      </a:r>
                      <a:r>
                        <a:rPr kumimoji="0" lang="en-GB"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계산 및 산출 기능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87325" indent="-98425"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지급결제</a:t>
                      </a:r>
                    </a:p>
                    <a:p>
                      <a:pPr marL="187325" marR="0" lvl="1" indent="-98425" algn="l" defTabSz="914400" rtl="0" eaLnBrk="0" fontAlgn="base" latinLnBrk="0" hangingPunct="0">
                        <a:lnSpc>
                          <a:spcPct val="10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결제요건 발생 및 관리</a:t>
                      </a:r>
                      <a:endPar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7593680"/>
                  </a:ext>
                </a:extLst>
              </a:tr>
              <a:tr h="938213">
                <a:tc vMerge="1">
                  <a:txBody>
                    <a:bodyPr/>
                    <a:lstStyle/>
                    <a:p>
                      <a:pPr latinLnBrk="1"/>
                      <a:endParaRPr lang="ko-KR" altLang="en-US"/>
                    </a:p>
                  </a:txBody>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자금 지급 및 수취 </a:t>
                      </a:r>
                      <a:r>
                        <a:rPr kumimoji="0" lang="en-GB"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(Payment &amp; Receipt) </a:t>
                      </a:r>
                      <a:endPar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397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현금 지불에 대한 입력</a:t>
                      </a:r>
                    </a:p>
                    <a:p>
                      <a:pPr marL="241300" marR="0" lvl="1" indent="-139700" algn="l" defTabSz="914400" rtl="0" eaLnBrk="0" fontAlgn="base" latinLnBrk="0" hangingPunct="0">
                        <a:lnSpc>
                          <a:spcPct val="100000"/>
                        </a:lnSpc>
                        <a:spcBef>
                          <a:spcPct val="0"/>
                        </a:spcBef>
                        <a:spcAft>
                          <a:spcPct val="0"/>
                        </a:spcAft>
                        <a:buClr>
                          <a:schemeClr val="tx1"/>
                        </a:buClr>
                        <a:buSzTx/>
                        <a:buFont typeface="Wingdings" panose="05000000000000000000" pitchFamily="2" charset="2"/>
                        <a:buChar char="ü"/>
                        <a:tabLst/>
                      </a:pP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이체금액 입력에 따른 지시서 자동 생성</a:t>
                      </a:r>
                    </a:p>
                    <a:p>
                      <a:pPr marL="241300" marR="0" lvl="1" indent="-139700" algn="l" defTabSz="914400" rtl="0" eaLnBrk="0" fontAlgn="base" latinLnBrk="0" hangingPunct="0">
                        <a:lnSpc>
                          <a:spcPct val="100000"/>
                        </a:lnSpc>
                        <a:spcBef>
                          <a:spcPct val="0"/>
                        </a:spcBef>
                        <a:spcAft>
                          <a:spcPct val="0"/>
                        </a:spcAft>
                        <a:buClr>
                          <a:schemeClr val="tx1"/>
                        </a:buClr>
                        <a:buSzTx/>
                        <a:buFont typeface="Wingdings" panose="05000000000000000000" pitchFamily="2" charset="2"/>
                        <a:buChar char="ü"/>
                        <a:tabLst/>
                      </a:pP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승인권자</a:t>
                      </a:r>
                      <a:r>
                        <a:rPr kumimoji="0" lang="en-GB"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금액에 따라 부서관리자 및 자금부 차등 적용</a:t>
                      </a:r>
                      <a:r>
                        <a:rPr kumimoji="0" lang="en-GB"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의 승인 후 자동 발송 </a:t>
                      </a:r>
                    </a:p>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현금 수취에 대한 입력</a:t>
                      </a:r>
                    </a:p>
                    <a:p>
                      <a:pPr marL="241300" marR="0" lvl="1" indent="-139700" algn="l" defTabSz="914400" rtl="0" eaLnBrk="0" fontAlgn="base" latinLnBrk="0" hangingPunct="0">
                        <a:lnSpc>
                          <a:spcPct val="100000"/>
                        </a:lnSpc>
                        <a:spcBef>
                          <a:spcPct val="0"/>
                        </a:spcBef>
                        <a:spcAft>
                          <a:spcPct val="0"/>
                        </a:spcAft>
                        <a:buClr>
                          <a:schemeClr val="tx1"/>
                        </a:buClr>
                        <a:buSzTx/>
                        <a:buFont typeface="Wingdings" panose="05000000000000000000" pitchFamily="2" charset="2"/>
                        <a:buChar char="ü"/>
                        <a:tabLst/>
                      </a:pP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수취금액 입력에 따른 지시서 자동 생성</a:t>
                      </a:r>
                      <a:endParaRPr kumimoji="0" lang="en-GB"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77800"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지급결제</a:t>
                      </a:r>
                    </a:p>
                    <a:p>
                      <a:pPr marL="177800" marR="0" lvl="1" indent="-88900" algn="l" defTabSz="914400" rtl="0" eaLnBrk="0" fontAlgn="base" latinLnBrk="0" hangingPunct="0">
                        <a:lnSpc>
                          <a:spcPct val="10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현금 지급 및 수취</a:t>
                      </a:r>
                      <a:endParaRPr kumimoji="0" lang="ko-KR" altLang="en-GB"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62029790"/>
                  </a:ext>
                </a:extLst>
              </a:tr>
              <a:tr h="385763">
                <a:tc vMerge="1">
                  <a:txBody>
                    <a:bodyPr/>
                    <a:lstStyle/>
                    <a:p>
                      <a:pPr latinLnBrk="1"/>
                      <a:endParaRPr lang="ko-KR" altLang="en-US"/>
                    </a:p>
                  </a:txBody>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현물</a:t>
                      </a:r>
                      <a:r>
                        <a:rPr kumimoji="0" lang="en-GB"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인수도 </a:t>
                      </a:r>
                      <a:r>
                        <a:rPr kumimoji="0" lang="en-GB"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(Physical Delivery)</a:t>
                      </a:r>
                      <a:endPar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524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00000"/>
                        </a:lnSpc>
                        <a:spcBef>
                          <a:spcPct val="0"/>
                        </a:spcBef>
                        <a:spcAft>
                          <a:spcPct val="0"/>
                        </a:spcAft>
                        <a:buClr>
                          <a:schemeClr val="tx1"/>
                        </a:buClr>
                        <a:buSzTx/>
                        <a:buFontTx/>
                        <a:buChar char="•"/>
                        <a:tabLst/>
                      </a:pP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현물인도</a:t>
                      </a:r>
                      <a:r>
                        <a:rPr kumimoji="0" lang="en-GB"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예탁원 입력 내역 확인 후 시스템 반영</a:t>
                      </a:r>
                    </a:p>
                    <a:p>
                      <a:pPr marL="87313" marR="0" lvl="0" indent="-87313" algn="l" defTabSz="914400" rtl="0" eaLnBrk="0" fontAlgn="base" latinLnBrk="0" hangingPunct="0">
                        <a:lnSpc>
                          <a:spcPct val="100000"/>
                        </a:lnSpc>
                        <a:spcBef>
                          <a:spcPct val="0"/>
                        </a:spcBef>
                        <a:spcAft>
                          <a:spcPct val="0"/>
                        </a:spcAft>
                        <a:buClr>
                          <a:schemeClr val="tx1"/>
                        </a:buClr>
                        <a:buSzTx/>
                        <a:buFontTx/>
                        <a:buChar char="•"/>
                        <a:tabLst/>
                      </a:pP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현물인수</a:t>
                      </a:r>
                      <a:r>
                        <a:rPr kumimoji="0" lang="en-GB"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예탁원 반영 확인 후 시스템상 반영</a:t>
                      </a:r>
                      <a:endParaRPr kumimoji="0" lang="en-GB" altLang="ko-KR" sz="10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77800"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지급결제</a:t>
                      </a:r>
                    </a:p>
                    <a:p>
                      <a:pPr marL="177800" marR="0" lvl="1" indent="-88900" algn="l" defTabSz="914400" rtl="0" eaLnBrk="0" fontAlgn="base" latinLnBrk="0" hangingPunct="0">
                        <a:lnSpc>
                          <a:spcPct val="10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유가증권의 인수도</a:t>
                      </a:r>
                      <a:endPar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9141458"/>
                  </a:ext>
                </a:extLst>
              </a:tr>
              <a:tr h="368300">
                <a:tc vMerge="1">
                  <a:txBody>
                    <a:bodyPr/>
                    <a:lstStyle/>
                    <a:p>
                      <a:pPr latinLnBrk="1"/>
                      <a:endParaRPr lang="ko-KR" altLang="en-US"/>
                    </a:p>
                  </a:txBody>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지급승인</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(Authorisation)</a:t>
                      </a:r>
                      <a:endPar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524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00000"/>
                        </a:lnSpc>
                        <a:spcBef>
                          <a:spcPct val="0"/>
                        </a:spcBef>
                        <a:spcAft>
                          <a:spcPct val="0"/>
                        </a:spcAft>
                        <a:buClr>
                          <a:schemeClr val="tx1"/>
                        </a:buClr>
                        <a:buSzTx/>
                        <a:buFontTx/>
                        <a:buChar char="•"/>
                        <a:tabLst/>
                      </a:pP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업무담당자의 자금 지급 지시서 작성 이후 승인권자</a:t>
                      </a:r>
                      <a:r>
                        <a:rPr kumimoji="0" lang="en-GB"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관리자 또는 자금부</a:t>
                      </a:r>
                      <a:r>
                        <a:rPr kumimoji="0" lang="en-GB"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의 터미널에서 승인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77800"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운영모니터링</a:t>
                      </a:r>
                    </a:p>
                    <a:p>
                      <a:pPr marL="177800" marR="0" lvl="1" indent="-88900" algn="l" defTabSz="914400" rtl="0" eaLnBrk="0" fontAlgn="base" latinLnBrk="0" hangingPunct="0">
                        <a:lnSpc>
                          <a:spcPct val="100000"/>
                        </a:lnSpc>
                        <a:spcBef>
                          <a:spcPct val="0"/>
                        </a:spcBef>
                        <a:spcAft>
                          <a:spcPct val="0"/>
                        </a:spcAft>
                        <a:buClr>
                          <a:schemeClr val="tx1"/>
                        </a:buClr>
                        <a:buSzTx/>
                        <a:buFont typeface="Wingdings" panose="05000000000000000000" pitchFamily="2" charset="2"/>
                        <a:buChar char="ü"/>
                        <a:tabLst/>
                      </a:pPr>
                      <a:r>
                        <a:rPr kumimoji="0" lang="en-GB"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Payment Authorisation</a:t>
                      </a:r>
                      <a:endPar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3739530"/>
                  </a:ext>
                </a:extLst>
              </a:tr>
              <a:tr h="0">
                <a:tc vMerge="1">
                  <a:txBody>
                    <a:bodyPr/>
                    <a:lstStyle/>
                    <a:p>
                      <a:pPr latinLnBrk="1"/>
                      <a:endParaRPr lang="ko-KR" altLang="en-US"/>
                    </a:p>
                  </a:txBody>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Fail </a:t>
                      </a: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보고서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524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00000"/>
                        </a:lnSpc>
                        <a:spcBef>
                          <a:spcPct val="0"/>
                        </a:spcBef>
                        <a:spcAft>
                          <a:spcPct val="0"/>
                        </a:spcAft>
                        <a:buClr>
                          <a:schemeClr val="tx1"/>
                        </a:buClr>
                        <a:buSzTx/>
                        <a:buFontTx/>
                        <a:buChar char="•"/>
                        <a:tabLst/>
                      </a:pP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현물인수 및 현금인수 확인 후 잔고반영 안된 계좌에 대해 보고서 생성</a:t>
                      </a:r>
                    </a:p>
                    <a:p>
                      <a:pPr marL="241300" marR="0" lvl="1" indent="-152400" algn="l" defTabSz="914400" rtl="0" eaLnBrk="0" fontAlgn="base" latinLnBrk="0" hangingPunct="0">
                        <a:lnSpc>
                          <a:spcPct val="100000"/>
                        </a:lnSpc>
                        <a:spcBef>
                          <a:spcPct val="0"/>
                        </a:spcBef>
                        <a:spcAft>
                          <a:spcPct val="0"/>
                        </a:spcAft>
                        <a:buClr>
                          <a:schemeClr val="tx1"/>
                        </a:buClr>
                        <a:buSzTx/>
                        <a:buFont typeface="Wingdings" panose="05000000000000000000" pitchFamily="2" charset="2"/>
                        <a:buChar char="ü"/>
                        <a:tabLst/>
                      </a:pP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담당자</a:t>
                      </a:r>
                      <a:r>
                        <a:rPr kumimoji="0" lang="en-GB"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관리자에 자동 </a:t>
                      </a:r>
                      <a:r>
                        <a:rPr kumimoji="0" lang="en-GB"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Email </a:t>
                      </a: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송부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77800"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결제마감 </a:t>
                      </a:r>
                    </a:p>
                    <a:p>
                      <a:pPr marL="177800" marR="0" lvl="1" indent="-88900" algn="l" defTabSz="914400" rtl="0" eaLnBrk="0" fontAlgn="base" latinLnBrk="0" hangingPunct="0">
                        <a:lnSpc>
                          <a:spcPct val="100000"/>
                        </a:lnSpc>
                        <a:spcBef>
                          <a:spcPct val="0"/>
                        </a:spcBef>
                        <a:spcAft>
                          <a:spcPct val="0"/>
                        </a:spcAft>
                        <a:buClr>
                          <a:schemeClr val="tx1"/>
                        </a:buClr>
                        <a:buSzTx/>
                        <a:buFont typeface="Wingdings" panose="05000000000000000000" pitchFamily="2" charset="2"/>
                        <a:buChar char="ü"/>
                        <a:tabLst/>
                      </a:pPr>
                      <a:r>
                        <a:rPr kumimoji="0" lang="en-GB"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Fail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관리</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36040248"/>
                  </a:ext>
                </a:extLst>
              </a:tr>
              <a:tr h="393700">
                <a:tc vMerge="1">
                  <a:txBody>
                    <a:bodyPr/>
                    <a:lstStyle/>
                    <a:p>
                      <a:pPr latinLnBrk="1"/>
                      <a:endParaRPr lang="ko-KR" altLang="en-US"/>
                    </a:p>
                  </a:txBody>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결제내역 조회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524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00000"/>
                        </a:lnSpc>
                        <a:spcBef>
                          <a:spcPct val="0"/>
                        </a:spcBef>
                        <a:spcAft>
                          <a:spcPct val="0"/>
                        </a:spcAft>
                        <a:buClr>
                          <a:schemeClr val="tx1"/>
                        </a:buClr>
                        <a:buSzTx/>
                        <a:buFontTx/>
                        <a:buChar char="•"/>
                        <a:tabLst/>
                      </a:pP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특정 기간</a:t>
                      </a:r>
                      <a:r>
                        <a:rPr kumimoji="0" lang="en-GB"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계좌</a:t>
                      </a:r>
                      <a:r>
                        <a:rPr kumimoji="0" lang="en-GB"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금액범위 등에서 조회 가능</a:t>
                      </a:r>
                    </a:p>
                    <a:p>
                      <a:pPr marL="241300" marR="0" lvl="1" indent="-1524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조회내용 출력 및 </a:t>
                      </a:r>
                      <a:r>
                        <a:rPr kumimoji="0" lang="en-GB"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excel </a:t>
                      </a: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다운 기능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80975"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0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결제마감</a:t>
                      </a:r>
                    </a:p>
                    <a:p>
                      <a:pPr marL="180975" marR="0" lvl="1" indent="-88900" algn="l" defTabSz="914400" rtl="0" eaLnBrk="0" fontAlgn="base" latinLnBrk="0" hangingPunct="0">
                        <a:lnSpc>
                          <a:spcPct val="10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보고서 생성 및 송부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662377"/>
                  </a:ext>
                </a:extLst>
              </a:tr>
            </a:tbl>
          </a:graphicData>
        </a:graphic>
      </p:graphicFrame>
    </p:spTree>
    <p:extLst>
      <p:ext uri="{BB962C8B-B14F-4D97-AF65-F5344CB8AC3E}">
        <p14:creationId xmlns:p14="http://schemas.microsoft.com/office/powerpoint/2010/main" val="470027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Back UP &gt; KB</a:t>
            </a:r>
            <a:r>
              <a:rPr lang="ko-KR" altLang="en-US" dirty="0"/>
              <a:t>증권 변경예상 어플리케이션 </a:t>
            </a:r>
            <a:r>
              <a:rPr lang="en-US" altLang="ko-KR" dirty="0"/>
              <a:t>List</a:t>
            </a:r>
            <a:endParaRPr lang="ko-KR" altLang="en-US" dirty="0"/>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KB</a:t>
            </a:r>
            <a:r>
              <a:rPr lang="ko-KR" altLang="en-US" dirty="0"/>
              <a:t>증권 기간계에 영향을 줄 수 있는 어플리케이션 </a:t>
            </a:r>
            <a:r>
              <a:rPr lang="en-US" altLang="ko-KR" dirty="0"/>
              <a:t>List</a:t>
            </a:r>
            <a:r>
              <a:rPr lang="ko-KR" altLang="en-US" dirty="0"/>
              <a:t>를 도출함</a:t>
            </a:r>
          </a:p>
        </p:txBody>
      </p:sp>
      <p:sp>
        <p:nvSpPr>
          <p:cNvPr id="87" name="TextBox 86">
            <a:extLst>
              <a:ext uri="{FF2B5EF4-FFF2-40B4-BE49-F238E27FC236}">
                <a16:creationId xmlns:a16="http://schemas.microsoft.com/office/drawing/2014/main" id="{021D9039-06CE-1DF0-46A9-43CA77A84A89}"/>
              </a:ext>
            </a:extLst>
          </p:cNvPr>
          <p:cNvSpPr txBox="1"/>
          <p:nvPr/>
        </p:nvSpPr>
        <p:spPr>
          <a:xfrm>
            <a:off x="342900" y="6518503"/>
            <a:ext cx="5539978"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100" i="1" dirty="0">
                <a:latin typeface="나눔스퀘어_ac" panose="020B0600000101010101" pitchFamily="50" charset="-127"/>
                <a:ea typeface="나눔스퀘어_ac" panose="020B0600000101010101" pitchFamily="50" charset="-127"/>
              </a:rPr>
              <a:t>주</a:t>
            </a:r>
            <a:r>
              <a:rPr lang="en-US" altLang="ko-KR" sz="1100" i="1" dirty="0">
                <a:latin typeface="나눔스퀘어_ac" panose="020B0600000101010101" pitchFamily="50" charset="-127"/>
                <a:ea typeface="나눔스퀘어_ac" panose="020B0600000101010101" pitchFamily="50" charset="-127"/>
              </a:rPr>
              <a:t>1) Source : </a:t>
            </a:r>
            <a:r>
              <a:rPr lang="ko-KR" altLang="en-US" sz="1100" i="1" dirty="0">
                <a:latin typeface="나눔스퀘어_ac" panose="020B0600000101010101" pitchFamily="50" charset="-127"/>
                <a:ea typeface="나눔스퀘어_ac" panose="020B0600000101010101" pitchFamily="50" charset="-127"/>
              </a:rPr>
              <a:t>현대증권 차세대시스템 전략수립계획 컨설팅</a:t>
            </a:r>
            <a:r>
              <a:rPr lang="en-US" altLang="ko-KR" sz="1100" i="1" dirty="0">
                <a:latin typeface="나눔스퀘어_ac" panose="020B0600000101010101" pitchFamily="50" charset="-127"/>
                <a:ea typeface="나눔스퀘어_ac" panose="020B0600000101010101" pitchFamily="50" charset="-127"/>
              </a:rPr>
              <a:t>(IBM</a:t>
            </a:r>
            <a:r>
              <a:rPr lang="ko-KR" altLang="en-US" sz="1100" i="1" dirty="0">
                <a:latin typeface="나눔스퀘어_ac" panose="020B0600000101010101" pitchFamily="50" charset="-127"/>
                <a:ea typeface="나눔스퀘어_ac" panose="020B0600000101010101" pitchFamily="50" charset="-127"/>
              </a:rPr>
              <a:t> </a:t>
            </a:r>
            <a:r>
              <a:rPr lang="en-US" altLang="ko-KR" sz="1100" i="1" dirty="0">
                <a:latin typeface="나눔스퀘어_ac" panose="020B0600000101010101" pitchFamily="50" charset="-127"/>
                <a:ea typeface="나눔스퀘어_ac" panose="020B0600000101010101" pitchFamily="50" charset="-127"/>
              </a:rPr>
              <a:t>2006), </a:t>
            </a:r>
            <a:r>
              <a:rPr lang="ko-KR" altLang="en-US" sz="1100" i="1" dirty="0">
                <a:latin typeface="나눔스퀘어_ac" panose="020B0600000101010101" pitchFamily="50" charset="-127"/>
                <a:ea typeface="나눔스퀘어_ac" panose="020B0600000101010101" pitchFamily="50" charset="-127"/>
              </a:rPr>
              <a:t>현행화 필요</a:t>
            </a:r>
            <a:r>
              <a:rPr lang="en-US" altLang="ko-KR" sz="1100" i="1" dirty="0">
                <a:latin typeface="나눔스퀘어_ac" panose="020B0600000101010101" pitchFamily="50" charset="-127"/>
                <a:ea typeface="나눔스퀘어_ac" panose="020B0600000101010101" pitchFamily="50" charset="-127"/>
              </a:rPr>
              <a:t>	</a:t>
            </a:r>
          </a:p>
        </p:txBody>
      </p:sp>
      <p:graphicFrame>
        <p:nvGraphicFramePr>
          <p:cNvPr id="2" name="Group 3">
            <a:extLst>
              <a:ext uri="{FF2B5EF4-FFF2-40B4-BE49-F238E27FC236}">
                <a16:creationId xmlns:a16="http://schemas.microsoft.com/office/drawing/2014/main" id="{70F1D503-5480-BF5F-BA9A-5D1F3F39A9D8}"/>
              </a:ext>
            </a:extLst>
          </p:cNvPr>
          <p:cNvGraphicFramePr>
            <a:graphicFrameLocks noGrp="1"/>
          </p:cNvGraphicFramePr>
          <p:nvPr>
            <p:extLst>
              <p:ext uri="{D42A27DB-BD31-4B8C-83A1-F6EECF244321}">
                <p14:modId xmlns:p14="http://schemas.microsoft.com/office/powerpoint/2010/main" val="2359564697"/>
              </p:ext>
            </p:extLst>
          </p:nvPr>
        </p:nvGraphicFramePr>
        <p:xfrm>
          <a:off x="342900" y="1251176"/>
          <a:ext cx="11506200" cy="4902519"/>
        </p:xfrm>
        <a:graphic>
          <a:graphicData uri="http://schemas.openxmlformats.org/drawingml/2006/table">
            <a:tbl>
              <a:tblPr/>
              <a:tblGrid>
                <a:gridCol w="1481800">
                  <a:extLst>
                    <a:ext uri="{9D8B030D-6E8A-4147-A177-3AD203B41FA5}">
                      <a16:colId xmlns:a16="http://schemas.microsoft.com/office/drawing/2014/main" val="312559857"/>
                    </a:ext>
                  </a:extLst>
                </a:gridCol>
                <a:gridCol w="1857087">
                  <a:extLst>
                    <a:ext uri="{9D8B030D-6E8A-4147-A177-3AD203B41FA5}">
                      <a16:colId xmlns:a16="http://schemas.microsoft.com/office/drawing/2014/main" val="1770699956"/>
                    </a:ext>
                  </a:extLst>
                </a:gridCol>
                <a:gridCol w="5664115">
                  <a:extLst>
                    <a:ext uri="{9D8B030D-6E8A-4147-A177-3AD203B41FA5}">
                      <a16:colId xmlns:a16="http://schemas.microsoft.com/office/drawing/2014/main" val="3977686544"/>
                    </a:ext>
                  </a:extLst>
                </a:gridCol>
                <a:gridCol w="2503198">
                  <a:extLst>
                    <a:ext uri="{9D8B030D-6E8A-4147-A177-3AD203B41FA5}">
                      <a16:colId xmlns:a16="http://schemas.microsoft.com/office/drawing/2014/main" val="3028104616"/>
                    </a:ext>
                  </a:extLst>
                </a:gridCol>
              </a:tblGrid>
              <a:tr h="352425">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Application</a:t>
                      </a:r>
                      <a:endPar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주요 기능 정의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관련 </a:t>
                      </a:r>
                      <a:r>
                        <a:rPr kumimoji="0" lang="en-US" altLang="ko-KR" sz="1200" b="1"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Biz Component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910532001"/>
                  </a:ext>
                </a:extLst>
              </a:tr>
              <a:tr h="609600">
                <a:tc rowSpan="4">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대사</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대사 데이터 채집</a:t>
                      </a:r>
                      <a:endParaRPr kumimoji="0" lang="en-US" altLang="ko-KR"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90500" indent="-1016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1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대사에 필요한 데이터를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I/F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형태로 제공 받음</a:t>
                      </a:r>
                    </a:p>
                    <a:p>
                      <a:pPr marL="190500" marR="0" lvl="1" indent="-1016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Market Data Reconciliation</a:t>
                      </a:r>
                    </a:p>
                    <a:p>
                      <a:pPr marL="190500" marR="0" lvl="1" indent="-1016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Trade Reconciliation</a:t>
                      </a:r>
                    </a:p>
                    <a:p>
                      <a:pPr marL="190500" marR="0" lvl="1" indent="-1016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Bank Reconciliation</a:t>
                      </a:r>
                    </a:p>
                    <a:p>
                      <a:pPr marL="190500" marR="0" lvl="1" indent="-1016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Position &amp; Balance Reconciliation</a:t>
                      </a:r>
                      <a:endParaRPr kumimoji="0" lang="ko-KR" altLang="en-US" sz="14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87313" marR="0" lvl="0" indent="-87313" algn="l" defTabSz="914400" rtl="0" eaLnBrk="0" fontAlgn="base" latinLnBrk="0" hangingPunct="0">
                        <a:lnSpc>
                          <a:spcPct val="11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대사에 필요한 데이터를 수작업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down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및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Upload</a:t>
                      </a:r>
                    </a:p>
                    <a:p>
                      <a:pPr marL="190500" marR="0" lvl="1" indent="-1016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시스템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I/F</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가 되지 않는 거래소</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예탁원</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증권금융 시스템으로부터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Excel</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형태로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down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받아서 대사 어플리케이션에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upload</a:t>
                      </a:r>
                      <a:endParaRPr kumimoji="0" lang="ko-KR" altLang="en-US" sz="14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87325" indent="-98425"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대사</a:t>
                      </a:r>
                    </a:p>
                    <a:p>
                      <a:pPr marL="187325" marR="0" lvl="1" indent="-98425"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데이터 채집과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Translation</a:t>
                      </a:r>
                    </a:p>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거래마감</a:t>
                      </a:r>
                    </a:p>
                    <a:p>
                      <a:pPr marL="187325" marR="0" lvl="1" indent="-98425"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마감등록</a:t>
                      </a:r>
                    </a:p>
                    <a:p>
                      <a:pPr marL="187325" marR="0" lvl="1" indent="-98425"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마감자료 출력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7105099"/>
                  </a:ext>
                </a:extLst>
              </a:tr>
              <a:tr h="757238">
                <a:tc vMerge="1">
                  <a:txBody>
                    <a:bodyPr/>
                    <a:lstStyle/>
                    <a:p>
                      <a:pPr latinLnBrk="1"/>
                      <a:endParaRPr lang="ko-KR" altLang="en-US"/>
                    </a:p>
                  </a:txBody>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데이터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conversion</a:t>
                      </a:r>
                      <a:endPar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397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1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대사에 필요한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Format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으로 데이터를 변환하는 기능</a:t>
                      </a:r>
                      <a:endParaRPr kumimoji="0" lang="en-US" altLang="ko-KR" sz="10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p>
                      <a:pPr marL="241300" marR="0" lvl="1" indent="-1397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대사의 기본 요건 및 비교항목의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field</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값 지정 등은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user</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가 설정 가능 해야 함 </a:t>
                      </a:r>
                    </a:p>
                    <a:p>
                      <a:pPr marL="241300" marR="0" lvl="1" indent="-1397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2</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개 이상의 원천으로부터 데이터를 수집하여 상호 비교 검증하여 불일치오류</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(Break)</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를 발견해 내는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Cross Check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방식</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77800"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대사</a:t>
                      </a: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데이터 채집과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Translation</a:t>
                      </a:r>
                      <a:endPar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938863"/>
                  </a:ext>
                </a:extLst>
              </a:tr>
              <a:tr h="504825">
                <a:tc vMerge="1">
                  <a:txBody>
                    <a:bodyPr/>
                    <a:lstStyle/>
                    <a:p>
                      <a:pPr latinLnBrk="1"/>
                      <a:endParaRPr lang="ko-KR" altLang="en-US"/>
                    </a:p>
                  </a:txBody>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대사수행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524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10000"/>
                        </a:lnSpc>
                        <a:spcBef>
                          <a:spcPct val="0"/>
                        </a:spcBef>
                        <a:spcAft>
                          <a:spcPct val="0"/>
                        </a:spcAft>
                        <a:buClr>
                          <a:schemeClr val="tx1"/>
                        </a:buClr>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자동 대사</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일정조건</a:t>
                      </a:r>
                      <a:r>
                        <a:rPr kumimoji="0" lang="en-GB"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시각에 도달하면 자동으로 수행</a:t>
                      </a:r>
                    </a:p>
                    <a:p>
                      <a:pPr marL="87313" marR="0" lvl="0" indent="-87313" algn="l" defTabSz="914400" rtl="0" eaLnBrk="0" fontAlgn="base" latinLnBrk="0" hangingPunct="0">
                        <a:lnSpc>
                          <a:spcPct val="110000"/>
                        </a:lnSpc>
                        <a:spcBef>
                          <a:spcPct val="0"/>
                        </a:spcBef>
                        <a:spcAft>
                          <a:spcPct val="0"/>
                        </a:spcAft>
                        <a:buClr>
                          <a:schemeClr val="tx1"/>
                        </a:buClr>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담당자 대사</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GB"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대사담당자 실행 버튼을 누르면 실행</a:t>
                      </a:r>
                      <a:endParaRPr kumimoji="0" lang="ko-KR" altLang="en-US" sz="10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77800"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대사</a:t>
                      </a:r>
                    </a:p>
                    <a:p>
                      <a:pPr marL="177800"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대사수행</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(Running)</a:t>
                      </a:r>
                      <a:endPar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1352376"/>
                  </a:ext>
                </a:extLst>
              </a:tr>
              <a:tr h="393700">
                <a:tc vMerge="1">
                  <a:txBody>
                    <a:bodyPr/>
                    <a:lstStyle/>
                    <a:p>
                      <a:pPr latinLnBrk="1"/>
                      <a:endParaRPr lang="ko-KR" altLang="en-US"/>
                    </a:p>
                  </a:txBody>
                  <a:tcPr/>
                </a:tc>
                <a:tc>
                  <a:txBody>
                    <a:bodyPr/>
                    <a:lstStyle>
                      <a:lvl1pPr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4572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9144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13716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182880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대사보고서 생성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241300" indent="-1524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6575"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5963"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5350"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25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97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69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4150"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110000"/>
                        </a:lnSpc>
                        <a:spcBef>
                          <a:spcPct val="0"/>
                        </a:spcBef>
                        <a:spcAft>
                          <a:spcPct val="0"/>
                        </a:spcAft>
                        <a:buClr>
                          <a:schemeClr val="tx1"/>
                        </a:buClr>
                        <a:buSzTx/>
                        <a:buFontTx/>
                        <a:buChar char="•"/>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대사 수행 즉시 대사 결과에 대한 보고서 자동 생성</a:t>
                      </a:r>
                    </a:p>
                    <a:p>
                      <a:pPr marL="241300" marR="0" lvl="1" indent="-1524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비교자료간 일치를 나타낼 경우 오류 없음을 나타내는 보고서 생성</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(No Break Report)</a:t>
                      </a:r>
                    </a:p>
                    <a:p>
                      <a:pPr marL="241300" marR="0" lvl="1" indent="-1524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불일치 발견되었을 경우 상세내역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각 원천의 금액</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수량 및 차이가 나는 부분</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에 대한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display</a:t>
                      </a:r>
                    </a:p>
                    <a:p>
                      <a:pPr marL="241300" marR="0" lvl="1" indent="-152400" algn="l" defTabSz="914400" rtl="0" eaLnBrk="0" fontAlgn="base" latinLnBrk="0" hangingPunct="0">
                        <a:lnSpc>
                          <a:spcPct val="110000"/>
                        </a:lnSpc>
                        <a:spcBef>
                          <a:spcPct val="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대사보고서는 </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email, auto print </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등을 통하여 결과를 대사담당자</a:t>
                      </a:r>
                      <a:r>
                        <a:rPr kumimoji="0" lang="en-US" altLang="ko-KR"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a:t>
                      </a:r>
                      <a:r>
                        <a:rPr kumimoji="0" lang="ko-KR" altLang="en-US" sz="1200" b="0" i="0" u="none" strike="noStrike" cap="none" normalizeH="0" baseline="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업무담당자에게 자동 전송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87313" indent="-87313" algn="l" eaLnBrk="0" hangingPunct="0">
                        <a:defRPr sz="1200">
                          <a:solidFill>
                            <a:schemeClr val="tx1"/>
                          </a:solidFill>
                          <a:latin typeface="Optima" pitchFamily="2" charset="2"/>
                          <a:ea typeface="가는각진제목체" pitchFamily="18" charset="-127"/>
                          <a:cs typeface="Arial" panose="020B0604020202020204" pitchFamily="34" charset="0"/>
                        </a:defRPr>
                      </a:lvl1pPr>
                      <a:lvl2pPr marL="180975" indent="-88900" algn="l">
                        <a:lnSpc>
                          <a:spcPct val="104000"/>
                        </a:lnSpc>
                        <a:spcBef>
                          <a:spcPct val="20000"/>
                        </a:spcBef>
                        <a:buClr>
                          <a:schemeClr val="accent1"/>
                        </a:buClr>
                        <a:buSzPct val="70000"/>
                        <a:buFont typeface="SimSun" panose="02010600030101010101" pitchFamily="2" charset="-122"/>
                        <a:defRPr sz="1400">
                          <a:solidFill>
                            <a:schemeClr val="tx1"/>
                          </a:solidFill>
                          <a:latin typeface="Optima" pitchFamily="2" charset="2"/>
                          <a:ea typeface="가는각진제목체" pitchFamily="18" charset="-127"/>
                          <a:cs typeface="Arial" panose="020B0604020202020204" pitchFamily="34" charset="0"/>
                        </a:defRPr>
                      </a:lvl2pPr>
                      <a:lvl3pPr marL="534988" algn="l">
                        <a:lnSpc>
                          <a:spcPct val="104000"/>
                        </a:lnSpc>
                        <a:spcBef>
                          <a:spcPct val="20000"/>
                        </a:spcBef>
                        <a:buClr>
                          <a:schemeClr val="accent1"/>
                        </a:buClr>
                        <a:buFont typeface="Wingdings" panose="05000000000000000000" pitchFamily="2" charset="2"/>
                        <a:defRPr sz="1200">
                          <a:solidFill>
                            <a:schemeClr val="tx1"/>
                          </a:solidFill>
                          <a:latin typeface="Optima" pitchFamily="2" charset="2"/>
                          <a:ea typeface="가는각진제목체" pitchFamily="18" charset="-127"/>
                          <a:cs typeface="Arial" panose="020B0604020202020204" pitchFamily="34" charset="0"/>
                        </a:defRPr>
                      </a:lvl3pPr>
                      <a:lvl4pPr marL="714375" algn="l">
                        <a:lnSpc>
                          <a:spcPct val="104000"/>
                        </a:lnSpc>
                        <a:spcBef>
                          <a:spcPct val="20000"/>
                        </a:spcBef>
                        <a:buClr>
                          <a:schemeClr val="accent1"/>
                        </a:buClr>
                        <a:buFont typeface="SimSun" panose="02010600030101010101" pitchFamily="2" charset="-122"/>
                        <a:defRPr sz="1000">
                          <a:solidFill>
                            <a:schemeClr val="tx1"/>
                          </a:solidFill>
                          <a:latin typeface="Optima" pitchFamily="2" charset="2"/>
                          <a:ea typeface="가는각진제목체" pitchFamily="18" charset="-127"/>
                          <a:cs typeface="Arial" panose="020B0604020202020204" pitchFamily="34" charset="0"/>
                        </a:defRPr>
                      </a:lvl4pPr>
                      <a:lvl5pPr marL="893763" algn="l">
                        <a:lnSpc>
                          <a:spcPct val="104000"/>
                        </a:lnSpc>
                        <a:spcBef>
                          <a:spcPct val="20000"/>
                        </a:spcBef>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5pPr>
                      <a:lvl6pPr marL="13509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6pPr>
                      <a:lvl7pPr marL="18081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7pPr>
                      <a:lvl8pPr marL="22653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8pPr>
                      <a:lvl9pPr marL="2722563" fontAlgn="base">
                        <a:lnSpc>
                          <a:spcPct val="104000"/>
                        </a:lnSpc>
                        <a:spcBef>
                          <a:spcPct val="20000"/>
                        </a:spcBef>
                        <a:spcAft>
                          <a:spcPct val="0"/>
                        </a:spcAft>
                        <a:buClr>
                          <a:schemeClr val="accent1"/>
                        </a:buClr>
                        <a:buFont typeface="Wingdings" panose="05000000000000000000" pitchFamily="2" charset="2"/>
                        <a:defRPr sz="900">
                          <a:solidFill>
                            <a:schemeClr val="tx1"/>
                          </a:solidFill>
                          <a:latin typeface="Optima" pitchFamily="2" charset="2"/>
                          <a:ea typeface="가는각진제목체" pitchFamily="18" charset="-127"/>
                          <a:cs typeface="Arial" panose="020B0604020202020204" pitchFamily="34" charset="0"/>
                        </a:defRPr>
                      </a:lvl9pPr>
                    </a:lstStyle>
                    <a:p>
                      <a:pPr marL="87313" marR="0" lvl="0" indent="-87313" algn="l" defTabSz="914400" rtl="0" eaLnBrk="0" fontAlgn="base" latinLnBrk="0" hangingPunct="0">
                        <a:lnSpc>
                          <a:spcPct val="90000"/>
                        </a:lnSpc>
                        <a:spcBef>
                          <a:spcPct val="0"/>
                        </a:spcBef>
                        <a:spcAft>
                          <a:spcPct val="0"/>
                        </a:spcAft>
                        <a:buClrTx/>
                        <a:buSzTx/>
                        <a:buFontTx/>
                        <a:buChar char="•"/>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대사</a:t>
                      </a:r>
                    </a:p>
                    <a:p>
                      <a:pPr marL="180975"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대사보고서 작성</a:t>
                      </a:r>
                    </a:p>
                    <a:p>
                      <a:pPr marL="180975" marR="0" lvl="1" indent="-889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Char char="ü"/>
                        <a:tabLst/>
                      </a:pPr>
                      <a:r>
                        <a:rPr kumimoji="0" lang="ko-KR" altLang="en-US" sz="1200" b="0" i="0" u="none" strike="noStrike" cap="none" normalizeH="0" baseline="0" dirty="0">
                          <a:ln>
                            <a:noFill/>
                          </a:ln>
                          <a:solidFill>
                            <a:schemeClr val="tx1"/>
                          </a:solidFill>
                          <a:effectLst/>
                          <a:latin typeface="맑은 고딕" panose="020B0503020000020004" pitchFamily="50" charset="-127"/>
                          <a:ea typeface="나눔스퀘어_ac" panose="020B0600000101010101"/>
                          <a:cs typeface="Arial" panose="020B0604020202020204" pitchFamily="34" charset="0"/>
                        </a:rPr>
                        <a:t>오류수정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1642972"/>
                  </a:ext>
                </a:extLst>
              </a:tr>
            </a:tbl>
          </a:graphicData>
        </a:graphic>
      </p:graphicFrame>
    </p:spTree>
    <p:extLst>
      <p:ext uri="{BB962C8B-B14F-4D97-AF65-F5344CB8AC3E}">
        <p14:creationId xmlns:p14="http://schemas.microsoft.com/office/powerpoint/2010/main" val="2300288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Agenda</a:t>
            </a:r>
            <a:endParaRPr lang="ko-KR" altLang="en-US" dirty="0"/>
          </a:p>
        </p:txBody>
      </p:sp>
      <p:sp>
        <p:nvSpPr>
          <p:cNvPr id="3" name="Text Placeholder 6">
            <a:extLst>
              <a:ext uri="{FF2B5EF4-FFF2-40B4-BE49-F238E27FC236}">
                <a16:creationId xmlns:a16="http://schemas.microsoft.com/office/drawing/2014/main" id="{7EBB7EA0-F559-F182-A219-DED33362A21D}"/>
              </a:ext>
            </a:extLst>
          </p:cNvPr>
          <p:cNvSpPr txBox="1">
            <a:spLocks/>
          </p:cNvSpPr>
          <p:nvPr/>
        </p:nvSpPr>
        <p:spPr>
          <a:xfrm>
            <a:off x="6477001" y="975046"/>
            <a:ext cx="5487650" cy="5335587"/>
          </a:xfrm>
          <a:prstGeom prst="rect">
            <a:avLst/>
          </a:prstGeom>
        </p:spPr>
        <p:txBody>
          <a:bodyPr/>
          <a:lstStyle>
            <a:lvl1pPr marL="0" indent="0" algn="l" defTabSz="914400" rtl="0" eaLnBrk="1" latinLnBrk="0" hangingPunct="1">
              <a:lnSpc>
                <a:spcPct val="90000"/>
              </a:lnSpc>
              <a:spcBef>
                <a:spcPts val="600"/>
              </a:spcBef>
              <a:spcAft>
                <a:spcPts val="600"/>
              </a:spcAft>
              <a:buFont typeface="Arial" panose="020B0604020202020204" pitchFamily="34" charset="0"/>
              <a:buNone/>
              <a:defRPr lang="en-US" sz="1400" kern="1200" baseline="0" noProof="0" dirty="0" smtClean="0">
                <a:solidFill>
                  <a:schemeClr val="tx1"/>
                </a:solidFill>
                <a:latin typeface="Arial" panose="020B0604020202020204" pitchFamily="34" charset="0"/>
                <a:ea typeface="맑은 고딕" panose="020B0503020000020004" pitchFamily="50" charset="-127"/>
                <a:cs typeface="+mn-cs"/>
              </a:defRPr>
            </a:lvl1pPr>
            <a:lvl2pPr marL="180000" indent="-180000" algn="l" defTabSz="914400" rtl="0" eaLnBrk="1" latinLnBrk="0" hangingPunct="1">
              <a:lnSpc>
                <a:spcPct val="90000"/>
              </a:lnSpc>
              <a:spcBef>
                <a:spcPts val="0"/>
              </a:spcBef>
              <a:spcAft>
                <a:spcPts val="600"/>
              </a:spcAft>
              <a:buFont typeface="System Font Regular"/>
              <a:buChar char="–"/>
              <a:tabLst/>
              <a:defRPr sz="1400" kern="1200" baseline="0">
                <a:solidFill>
                  <a:schemeClr val="tx1"/>
                </a:solidFill>
                <a:latin typeface="Arial" panose="020B0604020202020204" pitchFamily="34" charset="0"/>
                <a:ea typeface="맑은 고딕" panose="020B0503020000020004" pitchFamily="50" charset="-127"/>
                <a:cs typeface="+mn-cs"/>
              </a:defRPr>
            </a:lvl2pPr>
            <a:lvl3pPr marL="360000" indent="-180000" algn="l" defTabSz="914400" rtl="0" eaLnBrk="1" latinLnBrk="0" hangingPunct="1">
              <a:lnSpc>
                <a:spcPct val="90000"/>
              </a:lnSpc>
              <a:spcBef>
                <a:spcPts val="0"/>
              </a:spcBef>
              <a:spcAft>
                <a:spcPts val="600"/>
              </a:spcAft>
              <a:buFont typeface="System Font Regular"/>
              <a:buChar char="–"/>
              <a:tabLst/>
              <a:defRPr sz="1400" kern="1200" baseline="0">
                <a:solidFill>
                  <a:schemeClr val="tx1"/>
                </a:solidFill>
                <a:latin typeface="Arial" panose="020B0604020202020204" pitchFamily="34" charset="0"/>
                <a:ea typeface="맑은 고딕" panose="020B0503020000020004" pitchFamily="50" charset="-127"/>
                <a:cs typeface="+mn-cs"/>
              </a:defRPr>
            </a:lvl3pPr>
            <a:lvl4pPr marL="540000" indent="-180000" algn="l" defTabSz="914400" rtl="0" eaLnBrk="1" latinLnBrk="0" hangingPunct="1">
              <a:lnSpc>
                <a:spcPct val="90000"/>
              </a:lnSpc>
              <a:spcBef>
                <a:spcPts val="0"/>
              </a:spcBef>
              <a:spcAft>
                <a:spcPts val="600"/>
              </a:spcAft>
              <a:buFont typeface="System Font Regular"/>
              <a:buChar char="–"/>
              <a:tabLst/>
              <a:defRPr sz="1400" kern="1200" baseline="0">
                <a:solidFill>
                  <a:schemeClr val="tx1"/>
                </a:solidFill>
                <a:latin typeface="Arial" panose="020B0604020202020204" pitchFamily="34" charset="0"/>
                <a:ea typeface="맑은 고딕" panose="020B0503020000020004" pitchFamily="50" charset="-127"/>
                <a:cs typeface="+mn-cs"/>
              </a:defRPr>
            </a:lvl4pPr>
            <a:lvl5pPr marL="720000" indent="-180000" algn="l" defTabSz="914400" rtl="0" eaLnBrk="1" latinLnBrk="0" hangingPunct="1">
              <a:lnSpc>
                <a:spcPct val="90000"/>
              </a:lnSpc>
              <a:spcBef>
                <a:spcPts val="0"/>
              </a:spcBef>
              <a:spcAft>
                <a:spcPts val="600"/>
              </a:spcAft>
              <a:buFont typeface="System Font Regular"/>
              <a:buChar char="–"/>
              <a:tabLst/>
              <a:defRPr sz="1400" kern="1200" baseline="0">
                <a:solidFill>
                  <a:schemeClr val="tx1"/>
                </a:solidFill>
                <a:latin typeface="Arial" panose="020B0604020202020204" pitchFamily="34" charset="0"/>
                <a:ea typeface="맑은 고딕" panose="020B0503020000020004" pitchFamily="50" charset="-127"/>
                <a:cs typeface="+mn-cs"/>
              </a:defRPr>
            </a:lvl5pPr>
            <a:lvl6pPr marL="0" indent="0" algn="l" defTabSz="914400" rtl="0" eaLnBrk="1" latinLnBrk="1"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6pPr>
            <a:lvl7pPr marL="0" indent="0" algn="l" defTabSz="914400" rtl="0" eaLnBrk="1" latinLnBrk="1"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7pPr>
            <a:lvl8pPr marL="0" indent="0" algn="l" defTabSz="914400" rtl="0" eaLnBrk="1" latinLnBrk="1"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8pPr>
            <a:lvl9pPr marL="0" indent="0" algn="l" defTabSz="914400" rtl="0" eaLnBrk="1" latinLnBrk="1"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9pPr>
          </a:lstStyle>
          <a:p>
            <a:pPr marL="514350" marR="0" lvl="0" indent="-514350" algn="l" defTabSz="914400" rtl="0" eaLnBrk="1" fontAlgn="auto" latinLnBrk="0" hangingPunct="1">
              <a:lnSpc>
                <a:spcPct val="90000"/>
              </a:lnSpc>
              <a:spcBef>
                <a:spcPts val="600"/>
              </a:spcBef>
              <a:spcAft>
                <a:spcPts val="600"/>
              </a:spcAft>
              <a:buClrTx/>
              <a:buSzTx/>
              <a:buFont typeface="+mj-lt"/>
              <a:buAutoNum type="arabicPeriod"/>
              <a:tabLst>
                <a:tab pos="801688" algn="l"/>
              </a:tabLst>
              <a:defRPr/>
            </a:pPr>
            <a:r>
              <a:rPr kumimoji="0" lang="en-US" altLang="ko-KR" sz="3000" i="0" u="none" strike="noStrike" kern="1200" cap="none" spc="0" normalizeH="0" baseline="0" noProof="0" dirty="0">
                <a:ln>
                  <a:noFill/>
                </a:ln>
                <a:effectLst/>
                <a:uLnTx/>
                <a:uFillTx/>
                <a:latin typeface="맑은 고딕" panose="020B0503020000020004" pitchFamily="50" charset="-127"/>
                <a:ea typeface="나눔스퀘어_ac" panose="020B0600000101010101"/>
              </a:rPr>
              <a:t>To-Be </a:t>
            </a:r>
            <a:r>
              <a:rPr kumimoji="0" lang="ko-KR" altLang="en-US" sz="3000" i="0" u="none" strike="noStrike" kern="1200" cap="none" spc="0" normalizeH="0" baseline="0" noProof="0" dirty="0">
                <a:ln>
                  <a:noFill/>
                </a:ln>
                <a:effectLst/>
                <a:uLnTx/>
                <a:uFillTx/>
                <a:latin typeface="맑은 고딕" panose="020B0503020000020004" pitchFamily="50" charset="-127"/>
                <a:ea typeface="나눔스퀘어_ac" panose="020B0600000101010101"/>
              </a:rPr>
              <a:t>업무흐름 정의</a:t>
            </a:r>
            <a:endParaRPr kumimoji="0" lang="en-US" altLang="ko-KR" sz="3000" i="0" u="none" strike="noStrike" kern="1200" cap="none" spc="0" normalizeH="0" baseline="0" noProof="0" dirty="0">
              <a:ln>
                <a:noFill/>
              </a:ln>
              <a:effectLst/>
              <a:uLnTx/>
              <a:uFillTx/>
              <a:latin typeface="맑은 고딕" panose="020B0503020000020004" pitchFamily="50" charset="-127"/>
              <a:ea typeface="나눔스퀘어_ac" panose="020B0600000101010101"/>
            </a:endParaRPr>
          </a:p>
          <a:p>
            <a:pPr marL="514350" marR="0" lvl="0" indent="-514350" algn="l" defTabSz="914400" rtl="0" eaLnBrk="1" fontAlgn="auto" latinLnBrk="0" hangingPunct="1">
              <a:lnSpc>
                <a:spcPct val="90000"/>
              </a:lnSpc>
              <a:spcBef>
                <a:spcPts val="600"/>
              </a:spcBef>
              <a:spcAft>
                <a:spcPts val="600"/>
              </a:spcAft>
              <a:buClrTx/>
              <a:buSzTx/>
              <a:buFont typeface="+mj-lt"/>
              <a:buAutoNum type="arabicPeriod"/>
              <a:tabLst>
                <a:tab pos="801688" algn="l"/>
              </a:tabLst>
              <a:defRPr/>
            </a:pPr>
            <a:r>
              <a:rPr kumimoji="0" lang="en-US" sz="3000" i="0" u="none" strike="noStrike" kern="1200" cap="none" spc="0" normalizeH="0" baseline="0" noProof="0" dirty="0">
                <a:ln>
                  <a:noFill/>
                </a:ln>
                <a:effectLst/>
                <a:uLnTx/>
                <a:uFillTx/>
                <a:ea typeface="나눔스퀘어_ac" panose="020B0600000101010101"/>
              </a:rPr>
              <a:t>To-Be </a:t>
            </a:r>
            <a:r>
              <a:rPr kumimoji="0" lang="ko-KR" altLang="en-US" sz="3000" i="0" u="none" strike="noStrike" kern="1200" cap="none" spc="0" normalizeH="0" baseline="0" noProof="0" dirty="0">
                <a:ln>
                  <a:noFill/>
                </a:ln>
                <a:effectLst/>
                <a:uLnTx/>
                <a:uFillTx/>
                <a:ea typeface="나눔스퀘어_ac" panose="020B0600000101010101"/>
              </a:rPr>
              <a:t>시스템 구성도 정의</a:t>
            </a:r>
            <a:endParaRPr kumimoji="0" lang="en-US" sz="3000" i="0" u="none" strike="noStrike" kern="1200" cap="none" spc="0" normalizeH="0" baseline="0" noProof="0" dirty="0">
              <a:ln>
                <a:noFill/>
              </a:ln>
              <a:effectLst/>
              <a:uLnTx/>
              <a:uFillTx/>
              <a:ea typeface="나눔스퀘어_ac" panose="020B0600000101010101"/>
            </a:endParaRPr>
          </a:p>
          <a:p>
            <a:pPr marL="514350" marR="0" lvl="0" indent="-514350" algn="l" defTabSz="914400" rtl="0" eaLnBrk="1" fontAlgn="auto" latinLnBrk="0" hangingPunct="1">
              <a:lnSpc>
                <a:spcPct val="90000"/>
              </a:lnSpc>
              <a:spcBef>
                <a:spcPts val="600"/>
              </a:spcBef>
              <a:spcAft>
                <a:spcPts val="600"/>
              </a:spcAft>
              <a:buClrTx/>
              <a:buSzTx/>
              <a:buFont typeface="+mj-lt"/>
              <a:buAutoNum type="arabicPeriod"/>
              <a:tabLst>
                <a:tab pos="801688" algn="l"/>
              </a:tabLst>
              <a:defRPr/>
            </a:pPr>
            <a:r>
              <a:rPr lang="en-US" altLang="ko-KR" sz="3000" b="1" dirty="0">
                <a:latin typeface="맑은 고딕" panose="020B0503020000020004" pitchFamily="50" charset="-127"/>
                <a:ea typeface="나눔스퀘어_ac" panose="020B0600000101010101"/>
              </a:rPr>
              <a:t>1</a:t>
            </a:r>
            <a:r>
              <a:rPr lang="ko-KR" altLang="en-US" sz="3000" b="1" dirty="0">
                <a:latin typeface="맑은 고딕" panose="020B0503020000020004" pitchFamily="50" charset="-127"/>
                <a:ea typeface="나눔스퀘어_ac" panose="020B0600000101010101"/>
              </a:rPr>
              <a:t>단계 영역별 </a:t>
            </a:r>
            <a:r>
              <a:rPr lang="en-US" altLang="ko-KR" sz="3000" b="1" dirty="0">
                <a:latin typeface="맑은 고딕" panose="020B0503020000020004" pitchFamily="50" charset="-127"/>
                <a:ea typeface="나눔스퀘어_ac" panose="020B0600000101010101"/>
              </a:rPr>
              <a:t>Issue</a:t>
            </a:r>
            <a:r>
              <a:rPr lang="ko-KR" altLang="en-US" sz="3000" b="1" dirty="0">
                <a:latin typeface="맑은 고딕" panose="020B0503020000020004" pitchFamily="50" charset="-127"/>
                <a:ea typeface="나눔스퀘어_ac" panose="020B0600000101010101"/>
              </a:rPr>
              <a:t>및 의사결정 포인트 도출</a:t>
            </a:r>
            <a:endParaRPr kumimoji="0" lang="en-US" sz="3000" b="1" i="0" u="none" strike="noStrike" kern="1200" cap="none" spc="0" normalizeH="0" baseline="0" noProof="0" dirty="0">
              <a:ln>
                <a:noFill/>
              </a:ln>
              <a:effectLst/>
              <a:uLnTx/>
              <a:uFillTx/>
              <a:latin typeface="맑은 고딕" panose="020B0503020000020004" pitchFamily="50" charset="-127"/>
              <a:ea typeface="나눔스퀘어_ac" panose="020B0600000101010101"/>
            </a:endParaRPr>
          </a:p>
          <a:p>
            <a:pPr marL="514350" marR="0" lvl="0" indent="-514350" algn="l" defTabSz="914400" rtl="0" eaLnBrk="1" fontAlgn="auto" latinLnBrk="0" hangingPunct="1">
              <a:lnSpc>
                <a:spcPct val="90000"/>
              </a:lnSpc>
              <a:spcBef>
                <a:spcPts val="600"/>
              </a:spcBef>
              <a:spcAft>
                <a:spcPts val="600"/>
              </a:spcAft>
              <a:buClrTx/>
              <a:buSzTx/>
              <a:buFont typeface="+mj-lt"/>
              <a:buAutoNum type="arabicPeriod"/>
              <a:tabLst>
                <a:tab pos="801688" algn="l"/>
              </a:tabLst>
              <a:defRPr/>
            </a:pPr>
            <a:r>
              <a:rPr lang="en-US" sz="3000" dirty="0">
                <a:latin typeface="맑은 고딕" panose="020B0503020000020004" pitchFamily="50" charset="-127"/>
                <a:ea typeface="나눔스퀘어_ac" panose="020B0600000101010101"/>
              </a:rPr>
              <a:t>1</a:t>
            </a:r>
            <a:r>
              <a:rPr lang="ko-KR" altLang="en-US" sz="3000" dirty="0">
                <a:latin typeface="맑은 고딕" panose="020B0503020000020004" pitchFamily="50" charset="-127"/>
                <a:ea typeface="나눔스퀘어_ac" panose="020B0600000101010101"/>
              </a:rPr>
              <a:t>단계 </a:t>
            </a:r>
            <a:r>
              <a:rPr lang="en-US" sz="3000" dirty="0">
                <a:latin typeface="맑은 고딕" panose="020B0503020000020004" pitchFamily="50" charset="-127"/>
                <a:ea typeface="나눔스퀘어_ac" panose="020B0600000101010101"/>
              </a:rPr>
              <a:t>GAP </a:t>
            </a:r>
            <a:r>
              <a:rPr lang="ko-KR" altLang="en-US" sz="3000" dirty="0">
                <a:latin typeface="맑은 고딕" panose="020B0503020000020004" pitchFamily="50" charset="-127"/>
                <a:ea typeface="나눔스퀘어_ac" panose="020B0600000101010101"/>
              </a:rPr>
              <a:t>및 개선방안 도출결과</a:t>
            </a:r>
            <a:endParaRPr kumimoji="0" lang="en-US" sz="3000" b="0" i="0" u="none" strike="noStrike" kern="1200" cap="none" spc="0" normalizeH="0" baseline="0" noProof="0" dirty="0">
              <a:ln>
                <a:noFill/>
              </a:ln>
              <a:effectLst/>
              <a:uLnTx/>
              <a:uFillTx/>
              <a:latin typeface="맑은 고딕" panose="020B0503020000020004" pitchFamily="50" charset="-127"/>
              <a:ea typeface="나눔스퀘어_ac" panose="020B0600000101010101"/>
            </a:endParaRPr>
          </a:p>
        </p:txBody>
      </p:sp>
    </p:spTree>
    <p:extLst>
      <p:ext uri="{BB962C8B-B14F-4D97-AF65-F5344CB8AC3E}">
        <p14:creationId xmlns:p14="http://schemas.microsoft.com/office/powerpoint/2010/main" val="2874086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그룹 175">
            <a:extLst>
              <a:ext uri="{FF2B5EF4-FFF2-40B4-BE49-F238E27FC236}">
                <a16:creationId xmlns:a16="http://schemas.microsoft.com/office/drawing/2014/main" id="{0AE0BCCF-B1B8-208D-192F-21C64A1241BD}"/>
              </a:ext>
            </a:extLst>
          </p:cNvPr>
          <p:cNvGrpSpPr/>
          <p:nvPr/>
        </p:nvGrpSpPr>
        <p:grpSpPr>
          <a:xfrm>
            <a:off x="402075" y="1421650"/>
            <a:ext cx="7884675" cy="5062452"/>
            <a:chOff x="402075" y="1421650"/>
            <a:chExt cx="7884675" cy="5062452"/>
          </a:xfrm>
        </p:grpSpPr>
        <p:sp>
          <p:nvSpPr>
            <p:cNvPr id="177" name="직사각형 176">
              <a:extLst>
                <a:ext uri="{FF2B5EF4-FFF2-40B4-BE49-F238E27FC236}">
                  <a16:creationId xmlns:a16="http://schemas.microsoft.com/office/drawing/2014/main" id="{98B9C005-F384-3EA8-0FB3-ADCCF7E7A85C}"/>
                </a:ext>
              </a:extLst>
            </p:cNvPr>
            <p:cNvSpPr/>
            <p:nvPr/>
          </p:nvSpPr>
          <p:spPr>
            <a:xfrm>
              <a:off x="1902236" y="3442330"/>
              <a:ext cx="3147255" cy="3041772"/>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algn="ctr" defTabSz="914400" hangingPunct="1">
                <a:lnSpc>
                  <a:spcPct val="90000"/>
                </a:lnSpc>
                <a:spcBef>
                  <a:spcPts val="900"/>
                </a:spcBef>
                <a:buClr>
                  <a:srgbClr val="F8F8F8"/>
                </a:buClr>
                <a:buSzPct val="100000"/>
                <a:buFont typeface="Arial" panose="020B0604020202020204" pitchFamily="34" charset="0"/>
                <a:buChar char="•"/>
              </a:pPr>
              <a:r>
                <a:rPr lang="ko-KR" altLang="en-US" sz="1300" b="1" kern="1200" dirty="0" err="1">
                  <a:solidFill>
                    <a:schemeClr val="tx1"/>
                  </a:solidFill>
                  <a:latin typeface="맑은 고딕" panose="020B0503020000020004" pitchFamily="50" charset="-127"/>
                  <a:ea typeface="나눔스퀘어_ac" panose="020B0600000101010101"/>
                  <a:cs typeface="Arial" pitchFamily="34" charset="0"/>
                </a:rPr>
                <a:t>기간계</a:t>
              </a:r>
              <a:r>
                <a:rPr lang="en-US" altLang="ko-KR" sz="1300" b="1" kern="1200" baseline="30000" dirty="0">
                  <a:solidFill>
                    <a:schemeClr val="tx1"/>
                  </a:solidFill>
                  <a:latin typeface="맑은 고딕" panose="020B0503020000020004" pitchFamily="50" charset="-127"/>
                  <a:ea typeface="나눔스퀘어_ac" panose="020B0600000101010101"/>
                  <a:cs typeface="Arial" pitchFamily="34" charset="0"/>
                </a:rPr>
                <a:t>1)</a:t>
              </a:r>
              <a:r>
                <a:rPr lang="en-US" altLang="ko-KR" sz="1300" b="1" kern="1200" dirty="0">
                  <a:solidFill>
                    <a:schemeClr val="tx1"/>
                  </a:solidFill>
                  <a:latin typeface="맑은 고딕" panose="020B0503020000020004" pitchFamily="50" charset="-127"/>
                  <a:ea typeface="나눔스퀘어_ac" panose="020B0600000101010101"/>
                  <a:cs typeface="Arial" pitchFamily="34" charset="0"/>
                </a:rPr>
                <a:t>(KB</a:t>
              </a:r>
              <a:r>
                <a:rPr lang="ko-KR" altLang="en-US" sz="1300" b="1" kern="1200" dirty="0">
                  <a:solidFill>
                    <a:schemeClr val="tx1"/>
                  </a:solidFill>
                  <a:latin typeface="맑은 고딕" panose="020B0503020000020004" pitchFamily="50" charset="-127"/>
                  <a:ea typeface="나눔스퀘어_ac" panose="020B0600000101010101"/>
                  <a:cs typeface="Arial" pitchFamily="34" charset="0"/>
                </a:rPr>
                <a:t> </a:t>
              </a:r>
              <a:r>
                <a:rPr lang="en-US" altLang="ko-KR" sz="1300" b="1" kern="1200" dirty="0">
                  <a:solidFill>
                    <a:schemeClr val="tx1"/>
                  </a:solidFill>
                  <a:latin typeface="맑은 고딕" panose="020B0503020000020004" pitchFamily="50" charset="-127"/>
                  <a:ea typeface="나눔스퀘어_ac" panose="020B0600000101010101"/>
                  <a:cs typeface="Arial" pitchFamily="34" charset="0"/>
                </a:rPr>
                <a:t>Legacy)</a:t>
              </a:r>
              <a:endParaRPr lang="ko-KR" altLang="en-US" sz="1300" b="1" kern="1200" dirty="0">
                <a:solidFill>
                  <a:schemeClr val="tx1"/>
                </a:solidFill>
                <a:latin typeface="맑은 고딕" panose="020B0503020000020004" pitchFamily="50" charset="-127"/>
                <a:ea typeface="나눔스퀘어_ac" panose="020B0600000101010101"/>
                <a:cs typeface="Arial" pitchFamily="34" charset="0"/>
              </a:endParaRPr>
            </a:p>
          </p:txBody>
        </p:sp>
        <p:sp>
          <p:nvSpPr>
            <p:cNvPr id="178" name="직사각형 177">
              <a:extLst>
                <a:ext uri="{FF2B5EF4-FFF2-40B4-BE49-F238E27FC236}">
                  <a16:creationId xmlns:a16="http://schemas.microsoft.com/office/drawing/2014/main" id="{E68C381A-4D25-275B-355F-AAA45B0317E4}"/>
                </a:ext>
              </a:extLst>
            </p:cNvPr>
            <p:cNvSpPr/>
            <p:nvPr/>
          </p:nvSpPr>
          <p:spPr>
            <a:xfrm>
              <a:off x="402075" y="1421650"/>
              <a:ext cx="1359977" cy="5062452"/>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algn="ctr" defTabSz="914400" hangingPunct="1">
                <a:lnSpc>
                  <a:spcPct val="90000"/>
                </a:lnSpc>
                <a:spcBef>
                  <a:spcPts val="900"/>
                </a:spcBef>
                <a:buClr>
                  <a:srgbClr val="F8F8F8"/>
                </a:buClr>
                <a:buSzPct val="100000"/>
                <a:buFont typeface="Arial" panose="020B0604020202020204" pitchFamily="34" charset="0"/>
                <a:buChar char="•"/>
              </a:pPr>
              <a:r>
                <a:rPr lang="ko-KR" altLang="en-US" sz="1300" b="1" kern="1200" dirty="0">
                  <a:solidFill>
                    <a:schemeClr val="tx1"/>
                  </a:solidFill>
                  <a:latin typeface="맑은 고딕" panose="020B0503020000020004" pitchFamily="50" charset="-127"/>
                  <a:ea typeface="나눔스퀘어_ac" panose="020B0600000101010101"/>
                  <a:cs typeface="Arial" pitchFamily="34" charset="0"/>
                </a:rPr>
                <a:t>채널서비스</a:t>
              </a:r>
            </a:p>
          </p:txBody>
        </p:sp>
        <p:sp>
          <p:nvSpPr>
            <p:cNvPr id="179" name="직사각형 178">
              <a:extLst>
                <a:ext uri="{FF2B5EF4-FFF2-40B4-BE49-F238E27FC236}">
                  <a16:creationId xmlns:a16="http://schemas.microsoft.com/office/drawing/2014/main" id="{6BBFD00C-A372-0AE8-24AF-7E9FE86DB97A}"/>
                </a:ext>
              </a:extLst>
            </p:cNvPr>
            <p:cNvSpPr/>
            <p:nvPr/>
          </p:nvSpPr>
          <p:spPr>
            <a:xfrm>
              <a:off x="507011" y="1871911"/>
              <a:ext cx="1139146" cy="2451965"/>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외부고객</a:t>
              </a:r>
            </a:p>
          </p:txBody>
        </p:sp>
        <p:sp>
          <p:nvSpPr>
            <p:cNvPr id="180" name="직사각형 179">
              <a:extLst>
                <a:ext uri="{FF2B5EF4-FFF2-40B4-BE49-F238E27FC236}">
                  <a16:creationId xmlns:a16="http://schemas.microsoft.com/office/drawing/2014/main" id="{D320A55D-94C0-7C62-1147-58A63B4015DB}"/>
                </a:ext>
              </a:extLst>
            </p:cNvPr>
            <p:cNvSpPr/>
            <p:nvPr/>
          </p:nvSpPr>
          <p:spPr>
            <a:xfrm>
              <a:off x="507011" y="4422482"/>
              <a:ext cx="1139146" cy="1878740"/>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대외접속</a:t>
              </a:r>
            </a:p>
          </p:txBody>
        </p:sp>
        <p:sp>
          <p:nvSpPr>
            <p:cNvPr id="181" name="직사각형 180">
              <a:extLst>
                <a:ext uri="{FF2B5EF4-FFF2-40B4-BE49-F238E27FC236}">
                  <a16:creationId xmlns:a16="http://schemas.microsoft.com/office/drawing/2014/main" id="{65EFAB56-1DB6-2019-082B-8FEC836FA06B}"/>
                </a:ext>
              </a:extLst>
            </p:cNvPr>
            <p:cNvSpPr/>
            <p:nvPr/>
          </p:nvSpPr>
          <p:spPr>
            <a:xfrm>
              <a:off x="613407" y="2242533"/>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M-Able</a:t>
              </a:r>
              <a:endParaRPr lang="ko-KR" altLang="en-US" sz="1000" dirty="0">
                <a:latin typeface="나눔스퀘어_ac" panose="020B0600000101010101" pitchFamily="50" charset="-127"/>
                <a:ea typeface="나눔스퀘어_ac" panose="020B0600000101010101" pitchFamily="50" charset="-127"/>
              </a:endParaRPr>
            </a:p>
          </p:txBody>
        </p:sp>
        <p:sp>
          <p:nvSpPr>
            <p:cNvPr id="182" name="직사각형 181">
              <a:extLst>
                <a:ext uri="{FF2B5EF4-FFF2-40B4-BE49-F238E27FC236}">
                  <a16:creationId xmlns:a16="http://schemas.microsoft.com/office/drawing/2014/main" id="{187E6E4F-DB65-24DB-3250-4903D55164F2}"/>
                </a:ext>
              </a:extLst>
            </p:cNvPr>
            <p:cNvSpPr/>
            <p:nvPr/>
          </p:nvSpPr>
          <p:spPr>
            <a:xfrm>
              <a:off x="613407" y="2868751"/>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M-Able</a:t>
              </a:r>
            </a:p>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Mini</a:t>
              </a:r>
              <a:endParaRPr lang="ko-KR" altLang="en-US" sz="1000" dirty="0">
                <a:latin typeface="나눔스퀘어_ac" panose="020B0600000101010101" pitchFamily="50" charset="-127"/>
                <a:ea typeface="나눔스퀘어_ac" panose="020B0600000101010101" pitchFamily="50" charset="-127"/>
              </a:endParaRPr>
            </a:p>
          </p:txBody>
        </p:sp>
        <p:sp>
          <p:nvSpPr>
            <p:cNvPr id="183" name="직사각형 182">
              <a:extLst>
                <a:ext uri="{FF2B5EF4-FFF2-40B4-BE49-F238E27FC236}">
                  <a16:creationId xmlns:a16="http://schemas.microsoft.com/office/drawing/2014/main" id="{CF3F08B6-024F-65B2-FDD9-890D121E8F1A}"/>
                </a:ext>
              </a:extLst>
            </p:cNvPr>
            <p:cNvSpPr/>
            <p:nvPr/>
          </p:nvSpPr>
          <p:spPr>
            <a:xfrm>
              <a:off x="613407" y="4725261"/>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FEP</a:t>
              </a:r>
              <a:endParaRPr lang="ko-KR" altLang="en-US" sz="1000" dirty="0">
                <a:latin typeface="나눔스퀘어_ac" panose="020B0600000101010101" pitchFamily="50" charset="-127"/>
                <a:ea typeface="나눔스퀘어_ac" panose="020B0600000101010101" pitchFamily="50" charset="-127"/>
              </a:endParaRPr>
            </a:p>
          </p:txBody>
        </p:sp>
        <p:sp>
          <p:nvSpPr>
            <p:cNvPr id="184" name="직사각형 183">
              <a:extLst>
                <a:ext uri="{FF2B5EF4-FFF2-40B4-BE49-F238E27FC236}">
                  <a16:creationId xmlns:a16="http://schemas.microsoft.com/office/drawing/2014/main" id="{0B89DCA1-51F7-BD90-4566-1B96584DD514}"/>
                </a:ext>
              </a:extLst>
            </p:cNvPr>
            <p:cNvSpPr/>
            <p:nvPr/>
          </p:nvSpPr>
          <p:spPr>
            <a:xfrm>
              <a:off x="1947944" y="4895470"/>
              <a:ext cx="3031384" cy="14057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운영지원</a:t>
              </a:r>
            </a:p>
          </p:txBody>
        </p:sp>
        <p:grpSp>
          <p:nvGrpSpPr>
            <p:cNvPr id="185" name="그룹 184">
              <a:extLst>
                <a:ext uri="{FF2B5EF4-FFF2-40B4-BE49-F238E27FC236}">
                  <a16:creationId xmlns:a16="http://schemas.microsoft.com/office/drawing/2014/main" id="{239BC134-499F-B5CB-01FF-AF9A748291DF}"/>
                </a:ext>
              </a:extLst>
            </p:cNvPr>
            <p:cNvGrpSpPr/>
            <p:nvPr/>
          </p:nvGrpSpPr>
          <p:grpSpPr>
            <a:xfrm>
              <a:off x="1998397" y="3739511"/>
              <a:ext cx="2924570" cy="492528"/>
              <a:chOff x="1922329" y="2020686"/>
              <a:chExt cx="2709058" cy="492528"/>
            </a:xfrm>
          </p:grpSpPr>
          <p:sp>
            <p:nvSpPr>
              <p:cNvPr id="224" name="직사각형 223">
                <a:extLst>
                  <a:ext uri="{FF2B5EF4-FFF2-40B4-BE49-F238E27FC236}">
                    <a16:creationId xmlns:a16="http://schemas.microsoft.com/office/drawing/2014/main" id="{8484DB56-4A4D-D5A9-B11C-AC4E5D57A907}"/>
                  </a:ext>
                </a:extLst>
              </p:cNvPr>
              <p:cNvSpPr/>
              <p:nvPr/>
            </p:nvSpPr>
            <p:spPr>
              <a:xfrm>
                <a:off x="1922329"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고객종합계좌</a:t>
                </a:r>
              </a:p>
            </p:txBody>
          </p:sp>
          <p:sp>
            <p:nvSpPr>
              <p:cNvPr id="225" name="직사각형 224">
                <a:extLst>
                  <a:ext uri="{FF2B5EF4-FFF2-40B4-BE49-F238E27FC236}">
                    <a16:creationId xmlns:a16="http://schemas.microsoft.com/office/drawing/2014/main" id="{6D9426D4-A131-FF18-5AF3-F522CA8294BB}"/>
                  </a:ext>
                </a:extLst>
              </p:cNvPr>
              <p:cNvSpPr/>
              <p:nvPr/>
            </p:nvSpPr>
            <p:spPr>
              <a:xfrm>
                <a:off x="2847813"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유가증권</a:t>
                </a:r>
              </a:p>
            </p:txBody>
          </p:sp>
          <p:sp>
            <p:nvSpPr>
              <p:cNvPr id="226" name="직사각형 225">
                <a:extLst>
                  <a:ext uri="{FF2B5EF4-FFF2-40B4-BE49-F238E27FC236}">
                    <a16:creationId xmlns:a16="http://schemas.microsoft.com/office/drawing/2014/main" id="{3D4A6044-5852-C1F5-FBB7-14F62D552C0C}"/>
                  </a:ext>
                </a:extLst>
              </p:cNvPr>
              <p:cNvSpPr/>
              <p:nvPr/>
            </p:nvSpPr>
            <p:spPr>
              <a:xfrm>
                <a:off x="3773297"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출납</a:t>
                </a:r>
              </a:p>
            </p:txBody>
          </p:sp>
        </p:grpSp>
        <p:grpSp>
          <p:nvGrpSpPr>
            <p:cNvPr id="186" name="그룹 185">
              <a:extLst>
                <a:ext uri="{FF2B5EF4-FFF2-40B4-BE49-F238E27FC236}">
                  <a16:creationId xmlns:a16="http://schemas.microsoft.com/office/drawing/2014/main" id="{ADDB072B-E7DD-B726-EC22-E39423C103AD}"/>
                </a:ext>
              </a:extLst>
            </p:cNvPr>
            <p:cNvGrpSpPr/>
            <p:nvPr/>
          </p:nvGrpSpPr>
          <p:grpSpPr>
            <a:xfrm>
              <a:off x="1992815" y="5112295"/>
              <a:ext cx="2924570" cy="492528"/>
              <a:chOff x="1922329" y="2020686"/>
              <a:chExt cx="2709058" cy="492528"/>
            </a:xfrm>
          </p:grpSpPr>
          <p:sp>
            <p:nvSpPr>
              <p:cNvPr id="221" name="직사각형 220">
                <a:extLst>
                  <a:ext uri="{FF2B5EF4-FFF2-40B4-BE49-F238E27FC236}">
                    <a16:creationId xmlns:a16="http://schemas.microsoft.com/office/drawing/2014/main" id="{63973B41-D1ED-D55C-AD30-245A21034F34}"/>
                  </a:ext>
                </a:extLst>
              </p:cNvPr>
              <p:cNvSpPr/>
              <p:nvPr/>
            </p:nvSpPr>
            <p:spPr>
              <a:xfrm>
                <a:off x="1922329"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원장관리</a:t>
                </a:r>
              </a:p>
            </p:txBody>
          </p:sp>
          <p:sp>
            <p:nvSpPr>
              <p:cNvPr id="222" name="직사각형 221">
                <a:extLst>
                  <a:ext uri="{FF2B5EF4-FFF2-40B4-BE49-F238E27FC236}">
                    <a16:creationId xmlns:a16="http://schemas.microsoft.com/office/drawing/2014/main" id="{EA38CEF0-5F60-C40A-29E0-4F1C68A7D32D}"/>
                  </a:ext>
                </a:extLst>
              </p:cNvPr>
              <p:cNvSpPr/>
              <p:nvPr/>
            </p:nvSpPr>
            <p:spPr>
              <a:xfrm>
                <a:off x="2847813"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회계</a:t>
                </a:r>
              </a:p>
            </p:txBody>
          </p:sp>
          <p:sp>
            <p:nvSpPr>
              <p:cNvPr id="223" name="직사각형 222">
                <a:extLst>
                  <a:ext uri="{FF2B5EF4-FFF2-40B4-BE49-F238E27FC236}">
                    <a16:creationId xmlns:a16="http://schemas.microsoft.com/office/drawing/2014/main" id="{052B911B-7E7E-35AB-F54B-F61B43865098}"/>
                  </a:ext>
                </a:extLst>
              </p:cNvPr>
              <p:cNvSpPr/>
              <p:nvPr/>
            </p:nvSpPr>
            <p:spPr>
              <a:xfrm>
                <a:off x="3773297"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지급결제</a:t>
                </a:r>
              </a:p>
            </p:txBody>
          </p:sp>
        </p:grpSp>
        <p:sp>
          <p:nvSpPr>
            <p:cNvPr id="187" name="직사각형 186">
              <a:extLst>
                <a:ext uri="{FF2B5EF4-FFF2-40B4-BE49-F238E27FC236}">
                  <a16:creationId xmlns:a16="http://schemas.microsoft.com/office/drawing/2014/main" id="{AC61DE4A-DB71-2EB3-F228-CA3A77A86FF4}"/>
                </a:ext>
              </a:extLst>
            </p:cNvPr>
            <p:cNvSpPr/>
            <p:nvPr/>
          </p:nvSpPr>
          <p:spPr>
            <a:xfrm>
              <a:off x="1983841" y="5683751"/>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대사</a:t>
              </a:r>
            </a:p>
          </p:txBody>
        </p:sp>
        <p:sp>
          <p:nvSpPr>
            <p:cNvPr id="188" name="직사각형 187">
              <a:extLst>
                <a:ext uri="{FF2B5EF4-FFF2-40B4-BE49-F238E27FC236}">
                  <a16:creationId xmlns:a16="http://schemas.microsoft.com/office/drawing/2014/main" id="{77A70312-A99B-2732-DE8A-016FBDD6578C}"/>
                </a:ext>
              </a:extLst>
            </p:cNvPr>
            <p:cNvSpPr/>
            <p:nvPr/>
          </p:nvSpPr>
          <p:spPr>
            <a:xfrm>
              <a:off x="1983841" y="1881511"/>
              <a:ext cx="3031384" cy="14057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서비스플랫폼</a:t>
              </a:r>
            </a:p>
          </p:txBody>
        </p:sp>
        <p:sp>
          <p:nvSpPr>
            <p:cNvPr id="189" name="직사각형 188">
              <a:extLst>
                <a:ext uri="{FF2B5EF4-FFF2-40B4-BE49-F238E27FC236}">
                  <a16:creationId xmlns:a16="http://schemas.microsoft.com/office/drawing/2014/main" id="{FF0122C7-E8D1-D582-9AA1-37442AB2BF36}"/>
                </a:ext>
              </a:extLst>
            </p:cNvPr>
            <p:cNvSpPr/>
            <p:nvPr/>
          </p:nvSpPr>
          <p:spPr>
            <a:xfrm>
              <a:off x="2028712"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회원</a:t>
              </a:r>
            </a:p>
          </p:txBody>
        </p:sp>
        <p:sp>
          <p:nvSpPr>
            <p:cNvPr id="190" name="직사각형 189">
              <a:extLst>
                <a:ext uri="{FF2B5EF4-FFF2-40B4-BE49-F238E27FC236}">
                  <a16:creationId xmlns:a16="http://schemas.microsoft.com/office/drawing/2014/main" id="{E8C6E0EA-D13E-8CFA-CFD5-0311EA0CFDC2}"/>
                </a:ext>
              </a:extLst>
            </p:cNvPr>
            <p:cNvSpPr/>
            <p:nvPr/>
          </p:nvSpPr>
          <p:spPr>
            <a:xfrm>
              <a:off x="3027821"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ST</a:t>
              </a: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상품</a:t>
              </a:r>
            </a:p>
          </p:txBody>
        </p:sp>
        <p:sp>
          <p:nvSpPr>
            <p:cNvPr id="191" name="직사각형 190">
              <a:extLst>
                <a:ext uri="{FF2B5EF4-FFF2-40B4-BE49-F238E27FC236}">
                  <a16:creationId xmlns:a16="http://schemas.microsoft.com/office/drawing/2014/main" id="{BE493600-FCF6-51B8-1140-AE9BFC8E6D8A}"/>
                </a:ext>
              </a:extLst>
            </p:cNvPr>
            <p:cNvSpPr/>
            <p:nvPr/>
          </p:nvSpPr>
          <p:spPr>
            <a:xfrm>
              <a:off x="4026930"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컨텐츠</a:t>
              </a:r>
            </a:p>
          </p:txBody>
        </p:sp>
        <p:sp>
          <p:nvSpPr>
            <p:cNvPr id="192" name="직사각형 191">
              <a:extLst>
                <a:ext uri="{FF2B5EF4-FFF2-40B4-BE49-F238E27FC236}">
                  <a16:creationId xmlns:a16="http://schemas.microsoft.com/office/drawing/2014/main" id="{01C4795E-A27B-A58A-6B88-FFF3DABC9562}"/>
                </a:ext>
              </a:extLst>
            </p:cNvPr>
            <p:cNvSpPr/>
            <p:nvPr/>
          </p:nvSpPr>
          <p:spPr>
            <a:xfrm>
              <a:off x="5192055" y="1881511"/>
              <a:ext cx="3031384" cy="14057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발행플랫폼</a:t>
              </a:r>
            </a:p>
          </p:txBody>
        </p:sp>
        <p:sp>
          <p:nvSpPr>
            <p:cNvPr id="193" name="직사각형 192">
              <a:extLst>
                <a:ext uri="{FF2B5EF4-FFF2-40B4-BE49-F238E27FC236}">
                  <a16:creationId xmlns:a16="http://schemas.microsoft.com/office/drawing/2014/main" id="{8312FB94-F4C1-78EE-F1D1-2AAD978320E7}"/>
                </a:ext>
              </a:extLst>
            </p:cNvPr>
            <p:cNvSpPr/>
            <p:nvPr/>
          </p:nvSpPr>
          <p:spPr>
            <a:xfrm>
              <a:off x="5236927"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청약</a:t>
              </a:r>
            </a:p>
          </p:txBody>
        </p:sp>
        <p:sp>
          <p:nvSpPr>
            <p:cNvPr id="194" name="직사각형 193">
              <a:extLst>
                <a:ext uri="{FF2B5EF4-FFF2-40B4-BE49-F238E27FC236}">
                  <a16:creationId xmlns:a16="http://schemas.microsoft.com/office/drawing/2014/main" id="{DC6685FB-0D61-4172-6363-CE68D7BEE39C}"/>
                </a:ext>
              </a:extLst>
            </p:cNvPr>
            <p:cNvSpPr/>
            <p:nvPr/>
          </p:nvSpPr>
          <p:spPr>
            <a:xfrm>
              <a:off x="6236035"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발행</a:t>
              </a:r>
            </a:p>
          </p:txBody>
        </p:sp>
        <p:sp>
          <p:nvSpPr>
            <p:cNvPr id="195" name="직사각형 194">
              <a:extLst>
                <a:ext uri="{FF2B5EF4-FFF2-40B4-BE49-F238E27FC236}">
                  <a16:creationId xmlns:a16="http://schemas.microsoft.com/office/drawing/2014/main" id="{3E27D35E-FEEE-0504-9675-309F7A6EB155}"/>
                </a:ext>
              </a:extLst>
            </p:cNvPr>
            <p:cNvSpPr/>
            <p:nvPr/>
          </p:nvSpPr>
          <p:spPr>
            <a:xfrm>
              <a:off x="7235144"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배분</a:t>
              </a:r>
            </a:p>
          </p:txBody>
        </p:sp>
        <p:sp>
          <p:nvSpPr>
            <p:cNvPr id="196" name="직사각형 195">
              <a:extLst>
                <a:ext uri="{FF2B5EF4-FFF2-40B4-BE49-F238E27FC236}">
                  <a16:creationId xmlns:a16="http://schemas.microsoft.com/office/drawing/2014/main" id="{1C717286-4EB9-121E-0C9F-105998FDCDFC}"/>
                </a:ext>
              </a:extLst>
            </p:cNvPr>
            <p:cNvSpPr/>
            <p:nvPr/>
          </p:nvSpPr>
          <p:spPr>
            <a:xfrm>
              <a:off x="5118800" y="3363463"/>
              <a:ext cx="3167950" cy="3120639"/>
            </a:xfrm>
            <a:prstGeom prst="rect">
              <a:avLst/>
            </a:prstGeom>
            <a:solidFill>
              <a:srgbClr val="7030A0">
                <a:alpha val="14902"/>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algn="ctr" defTabSz="914400" hangingPunct="1">
                <a:lnSpc>
                  <a:spcPct val="90000"/>
                </a:lnSpc>
                <a:spcBef>
                  <a:spcPts val="900"/>
                </a:spcBef>
                <a:buClr>
                  <a:srgbClr val="F8F8F8"/>
                </a:buClr>
                <a:buSzPct val="100000"/>
              </a:pPr>
              <a:endParaRPr lang="ko-KR" altLang="en-US" sz="1100" kern="1200" dirty="0">
                <a:solidFill>
                  <a:schemeClr val="tx1"/>
                </a:solidFill>
                <a:latin typeface="맑은 고딕" panose="020B0503020000020004" pitchFamily="50" charset="-127"/>
                <a:ea typeface="나눔스퀘어_ac" panose="020B0600000101010101"/>
                <a:cs typeface="Arial" pitchFamily="34" charset="0"/>
              </a:endParaRPr>
            </a:p>
          </p:txBody>
        </p:sp>
        <p:sp>
          <p:nvSpPr>
            <p:cNvPr id="197" name="직사각형 196">
              <a:extLst>
                <a:ext uri="{FF2B5EF4-FFF2-40B4-BE49-F238E27FC236}">
                  <a16:creationId xmlns:a16="http://schemas.microsoft.com/office/drawing/2014/main" id="{6BE6484F-D3D1-0F56-925E-C1CC93F1FE32}"/>
                </a:ext>
              </a:extLst>
            </p:cNvPr>
            <p:cNvSpPr/>
            <p:nvPr/>
          </p:nvSpPr>
          <p:spPr>
            <a:xfrm>
              <a:off x="5186784" y="3410653"/>
              <a:ext cx="3031384" cy="14057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매매플랫폼</a:t>
              </a:r>
            </a:p>
          </p:txBody>
        </p:sp>
        <p:grpSp>
          <p:nvGrpSpPr>
            <p:cNvPr id="198" name="그룹 197">
              <a:extLst>
                <a:ext uri="{FF2B5EF4-FFF2-40B4-BE49-F238E27FC236}">
                  <a16:creationId xmlns:a16="http://schemas.microsoft.com/office/drawing/2014/main" id="{C1AB4738-6554-A8CF-47D1-51EA8F1FDC27}"/>
                </a:ext>
              </a:extLst>
            </p:cNvPr>
            <p:cNvGrpSpPr/>
            <p:nvPr/>
          </p:nvGrpSpPr>
          <p:grpSpPr>
            <a:xfrm>
              <a:off x="5231655" y="3627478"/>
              <a:ext cx="2924570" cy="492528"/>
              <a:chOff x="1922329" y="2020686"/>
              <a:chExt cx="2709058" cy="492528"/>
            </a:xfrm>
          </p:grpSpPr>
          <p:sp>
            <p:nvSpPr>
              <p:cNvPr id="218" name="직사각형 217">
                <a:extLst>
                  <a:ext uri="{FF2B5EF4-FFF2-40B4-BE49-F238E27FC236}">
                    <a16:creationId xmlns:a16="http://schemas.microsoft.com/office/drawing/2014/main" id="{D25955EA-92D7-8059-EFE6-BDBB47946660}"/>
                  </a:ext>
                </a:extLst>
              </p:cNvPr>
              <p:cNvSpPr/>
              <p:nvPr/>
            </p:nvSpPr>
            <p:spPr>
              <a:xfrm>
                <a:off x="1922329"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주문</a:t>
                </a:r>
              </a:p>
            </p:txBody>
          </p:sp>
          <p:sp>
            <p:nvSpPr>
              <p:cNvPr id="219" name="직사각형 218">
                <a:extLst>
                  <a:ext uri="{FF2B5EF4-FFF2-40B4-BE49-F238E27FC236}">
                    <a16:creationId xmlns:a16="http://schemas.microsoft.com/office/drawing/2014/main" id="{5420352A-1FC4-5DC5-221A-BF85B6DE9977}"/>
                  </a:ext>
                </a:extLst>
              </p:cNvPr>
              <p:cNvSpPr/>
              <p:nvPr/>
            </p:nvSpPr>
            <p:spPr>
              <a:xfrm>
                <a:off x="2847813"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체결</a:t>
                </a:r>
              </a:p>
            </p:txBody>
          </p:sp>
          <p:sp>
            <p:nvSpPr>
              <p:cNvPr id="220" name="직사각형 219">
                <a:extLst>
                  <a:ext uri="{FF2B5EF4-FFF2-40B4-BE49-F238E27FC236}">
                    <a16:creationId xmlns:a16="http://schemas.microsoft.com/office/drawing/2014/main" id="{EAC5D6B7-3644-EED5-69BF-92083ECAF135}"/>
                  </a:ext>
                </a:extLst>
              </p:cNvPr>
              <p:cNvSpPr/>
              <p:nvPr/>
            </p:nvSpPr>
            <p:spPr>
              <a:xfrm>
                <a:off x="3773297"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매칭</a:t>
                </a:r>
              </a:p>
            </p:txBody>
          </p:sp>
        </p:grpSp>
        <p:sp>
          <p:nvSpPr>
            <p:cNvPr id="199" name="직사각형 198">
              <a:extLst>
                <a:ext uri="{FF2B5EF4-FFF2-40B4-BE49-F238E27FC236}">
                  <a16:creationId xmlns:a16="http://schemas.microsoft.com/office/drawing/2014/main" id="{3C8EDC5B-D36C-09FD-6A81-AC962F07CC42}"/>
                </a:ext>
              </a:extLst>
            </p:cNvPr>
            <p:cNvSpPr/>
            <p:nvPr/>
          </p:nvSpPr>
          <p:spPr>
            <a:xfrm>
              <a:off x="5186784" y="4895470"/>
              <a:ext cx="3031384" cy="14057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블록체인플랫폼</a:t>
              </a:r>
            </a:p>
          </p:txBody>
        </p:sp>
        <p:grpSp>
          <p:nvGrpSpPr>
            <p:cNvPr id="200" name="그룹 199">
              <a:extLst>
                <a:ext uri="{FF2B5EF4-FFF2-40B4-BE49-F238E27FC236}">
                  <a16:creationId xmlns:a16="http://schemas.microsoft.com/office/drawing/2014/main" id="{3253A3F3-475C-1FDC-F2DF-952567B0BAA9}"/>
                </a:ext>
              </a:extLst>
            </p:cNvPr>
            <p:cNvGrpSpPr/>
            <p:nvPr/>
          </p:nvGrpSpPr>
          <p:grpSpPr>
            <a:xfrm>
              <a:off x="5231655" y="5112295"/>
              <a:ext cx="2924570" cy="492528"/>
              <a:chOff x="1922329" y="2020686"/>
              <a:chExt cx="2709058" cy="492528"/>
            </a:xfrm>
          </p:grpSpPr>
          <p:sp>
            <p:nvSpPr>
              <p:cNvPr id="215" name="직사각형 214">
                <a:extLst>
                  <a:ext uri="{FF2B5EF4-FFF2-40B4-BE49-F238E27FC236}">
                    <a16:creationId xmlns:a16="http://schemas.microsoft.com/office/drawing/2014/main" id="{C5018C10-F364-0E07-D80E-3CF3B14D1A46}"/>
                  </a:ext>
                </a:extLst>
              </p:cNvPr>
              <p:cNvSpPr/>
              <p:nvPr/>
            </p:nvSpPr>
            <p:spPr>
              <a:xfrm>
                <a:off x="1922329"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블록생성</a:t>
                </a:r>
              </a:p>
            </p:txBody>
          </p:sp>
          <p:sp>
            <p:nvSpPr>
              <p:cNvPr id="216" name="직사각형 215">
                <a:extLst>
                  <a:ext uri="{FF2B5EF4-FFF2-40B4-BE49-F238E27FC236}">
                    <a16:creationId xmlns:a16="http://schemas.microsoft.com/office/drawing/2014/main" id="{763B5CF5-5145-7FFC-9720-DDD9EA5C7CC7}"/>
                  </a:ext>
                </a:extLst>
              </p:cNvPr>
              <p:cNvSpPr/>
              <p:nvPr/>
            </p:nvSpPr>
            <p:spPr>
              <a:xfrm>
                <a:off x="2847813"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합의알고리즘</a:t>
                </a:r>
              </a:p>
            </p:txBody>
          </p:sp>
          <p:sp>
            <p:nvSpPr>
              <p:cNvPr id="217" name="직사각형 216">
                <a:extLst>
                  <a:ext uri="{FF2B5EF4-FFF2-40B4-BE49-F238E27FC236}">
                    <a16:creationId xmlns:a16="http://schemas.microsoft.com/office/drawing/2014/main" id="{B996C411-CD98-15B0-5CD2-4D712BC28E9D}"/>
                  </a:ext>
                </a:extLst>
              </p:cNvPr>
              <p:cNvSpPr/>
              <p:nvPr/>
            </p:nvSpPr>
            <p:spPr>
              <a:xfrm>
                <a:off x="3773297"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Smart Contract</a:t>
                </a:r>
                <a:endParaRPr lang="ko-KR" altLang="en-US" sz="1000" kern="1200" dirty="0">
                  <a:solidFill>
                    <a:schemeClr val="bg1"/>
                  </a:solidFill>
                  <a:latin typeface="맑은 고딕" panose="020B0503020000020004" pitchFamily="50" charset="-127"/>
                  <a:ea typeface="나눔스퀘어_ac" panose="020B0600000101010101"/>
                  <a:cs typeface="Arial" pitchFamily="34" charset="0"/>
                </a:endParaRPr>
              </a:p>
            </p:txBody>
          </p:sp>
        </p:grpSp>
        <p:sp>
          <p:nvSpPr>
            <p:cNvPr id="201" name="직사각형 200">
              <a:extLst>
                <a:ext uri="{FF2B5EF4-FFF2-40B4-BE49-F238E27FC236}">
                  <a16:creationId xmlns:a16="http://schemas.microsoft.com/office/drawing/2014/main" id="{957CF86A-D362-8585-1B47-DE5F04A8B913}"/>
                </a:ext>
              </a:extLst>
            </p:cNvPr>
            <p:cNvSpPr/>
            <p:nvPr/>
          </p:nvSpPr>
          <p:spPr>
            <a:xfrm>
              <a:off x="2028712" y="2692799"/>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제휴관리</a:t>
              </a:r>
            </a:p>
          </p:txBody>
        </p:sp>
        <p:sp>
          <p:nvSpPr>
            <p:cNvPr id="202" name="직사각형 201">
              <a:extLst>
                <a:ext uri="{FF2B5EF4-FFF2-40B4-BE49-F238E27FC236}">
                  <a16:creationId xmlns:a16="http://schemas.microsoft.com/office/drawing/2014/main" id="{D850DCAC-5C31-019E-C00F-4FFF073F4BC3}"/>
                </a:ext>
              </a:extLst>
            </p:cNvPr>
            <p:cNvSpPr/>
            <p:nvPr/>
          </p:nvSpPr>
          <p:spPr>
            <a:xfrm>
              <a:off x="5236927" y="2692799"/>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거래내역</a:t>
              </a:r>
            </a:p>
          </p:txBody>
        </p:sp>
        <p:sp>
          <p:nvSpPr>
            <p:cNvPr id="203" name="직사각형 202">
              <a:extLst>
                <a:ext uri="{FF2B5EF4-FFF2-40B4-BE49-F238E27FC236}">
                  <a16:creationId xmlns:a16="http://schemas.microsoft.com/office/drawing/2014/main" id="{A4B61F8A-92F0-F5EE-B509-ABD241CA5100}"/>
                </a:ext>
              </a:extLst>
            </p:cNvPr>
            <p:cNvSpPr/>
            <p:nvPr/>
          </p:nvSpPr>
          <p:spPr>
            <a:xfrm>
              <a:off x="5231655" y="4220062"/>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정보분배</a:t>
              </a:r>
            </a:p>
          </p:txBody>
        </p:sp>
        <p:sp>
          <p:nvSpPr>
            <p:cNvPr id="204" name="직사각형 203">
              <a:extLst>
                <a:ext uri="{FF2B5EF4-FFF2-40B4-BE49-F238E27FC236}">
                  <a16:creationId xmlns:a16="http://schemas.microsoft.com/office/drawing/2014/main" id="{59866EA3-F11B-E1EA-64DC-D216C105F821}"/>
                </a:ext>
              </a:extLst>
            </p:cNvPr>
            <p:cNvSpPr/>
            <p:nvPr/>
          </p:nvSpPr>
          <p:spPr>
            <a:xfrm>
              <a:off x="6230764" y="4220062"/>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err="1">
                  <a:solidFill>
                    <a:schemeClr val="bg1"/>
                  </a:solidFill>
                  <a:latin typeface="맑은 고딕" panose="020B0503020000020004" pitchFamily="50" charset="-127"/>
                  <a:ea typeface="나눔스퀘어_ac" panose="020B0600000101010101"/>
                  <a:cs typeface="Arial" pitchFamily="34" charset="0"/>
                </a:rPr>
                <a:t>장운영</a:t>
              </a:r>
              <a:endParaRPr lang="ko-KR" altLang="en-US" sz="1000" kern="1200" dirty="0">
                <a:solidFill>
                  <a:schemeClr val="bg1"/>
                </a:solidFill>
                <a:latin typeface="맑은 고딕" panose="020B0503020000020004" pitchFamily="50" charset="-127"/>
                <a:ea typeface="나눔스퀘어_ac" panose="020B0600000101010101"/>
                <a:cs typeface="Arial" pitchFamily="34" charset="0"/>
              </a:endParaRPr>
            </a:p>
          </p:txBody>
        </p:sp>
        <p:sp>
          <p:nvSpPr>
            <p:cNvPr id="205" name="직사각형 204">
              <a:extLst>
                <a:ext uri="{FF2B5EF4-FFF2-40B4-BE49-F238E27FC236}">
                  <a16:creationId xmlns:a16="http://schemas.microsoft.com/office/drawing/2014/main" id="{979360A9-A26D-6072-989B-3349CB26F5E9}"/>
                </a:ext>
              </a:extLst>
            </p:cNvPr>
            <p:cNvSpPr/>
            <p:nvPr/>
          </p:nvSpPr>
          <p:spPr>
            <a:xfrm>
              <a:off x="3027821" y="2692799"/>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투자정보</a:t>
              </a:r>
            </a:p>
          </p:txBody>
        </p:sp>
        <p:sp>
          <p:nvSpPr>
            <p:cNvPr id="206" name="직사각형 205">
              <a:extLst>
                <a:ext uri="{FF2B5EF4-FFF2-40B4-BE49-F238E27FC236}">
                  <a16:creationId xmlns:a16="http://schemas.microsoft.com/office/drawing/2014/main" id="{9BC9A66F-B1BE-EBB0-80EE-123905A0001C}"/>
                </a:ext>
              </a:extLst>
            </p:cNvPr>
            <p:cNvSpPr/>
            <p:nvPr/>
          </p:nvSpPr>
          <p:spPr>
            <a:xfrm>
              <a:off x="6236035" y="2692799"/>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원장관리</a:t>
              </a:r>
            </a:p>
          </p:txBody>
        </p:sp>
        <p:grpSp>
          <p:nvGrpSpPr>
            <p:cNvPr id="207" name="그룹 206">
              <a:extLst>
                <a:ext uri="{FF2B5EF4-FFF2-40B4-BE49-F238E27FC236}">
                  <a16:creationId xmlns:a16="http://schemas.microsoft.com/office/drawing/2014/main" id="{5DC8D021-E33D-5EBC-B55D-97E087AA6DE8}"/>
                </a:ext>
              </a:extLst>
            </p:cNvPr>
            <p:cNvGrpSpPr/>
            <p:nvPr/>
          </p:nvGrpSpPr>
          <p:grpSpPr>
            <a:xfrm>
              <a:off x="5240190" y="5683751"/>
              <a:ext cx="1925462" cy="492528"/>
              <a:chOff x="1922329" y="2020686"/>
              <a:chExt cx="1783574" cy="492528"/>
            </a:xfrm>
          </p:grpSpPr>
          <p:sp>
            <p:nvSpPr>
              <p:cNvPr id="213" name="직사각형 212">
                <a:extLst>
                  <a:ext uri="{FF2B5EF4-FFF2-40B4-BE49-F238E27FC236}">
                    <a16:creationId xmlns:a16="http://schemas.microsoft.com/office/drawing/2014/main" id="{FB38EAA7-91DE-3575-2CC8-2913A0B43EBC}"/>
                  </a:ext>
                </a:extLst>
              </p:cNvPr>
              <p:cNvSpPr/>
              <p:nvPr/>
            </p:nvSpPr>
            <p:spPr>
              <a:xfrm>
                <a:off x="1922329"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a:solidFill>
                      <a:schemeClr val="bg1"/>
                    </a:solidFill>
                    <a:latin typeface="맑은 고딕" panose="020B0503020000020004" pitchFamily="50" charset="-127"/>
                    <a:ea typeface="나눔스퀘어_ac" panose="020B0600000101010101"/>
                    <a:cs typeface="Arial" pitchFamily="34" charset="0"/>
                  </a:rPr>
                  <a:t>모니터링</a:t>
                </a: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a:t>
                </a: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로깅</a:t>
                </a:r>
              </a:p>
            </p:txBody>
          </p:sp>
          <p:sp>
            <p:nvSpPr>
              <p:cNvPr id="214" name="직사각형 213">
                <a:extLst>
                  <a:ext uri="{FF2B5EF4-FFF2-40B4-BE49-F238E27FC236}">
                    <a16:creationId xmlns:a16="http://schemas.microsoft.com/office/drawing/2014/main" id="{A922A021-3111-A5B1-4558-09B58CFC3B5E}"/>
                  </a:ext>
                </a:extLst>
              </p:cNvPr>
              <p:cNvSpPr/>
              <p:nvPr/>
            </p:nvSpPr>
            <p:spPr>
              <a:xfrm>
                <a:off x="2847813"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Wallet</a:t>
                </a:r>
                <a:endParaRPr lang="ko-KR" altLang="en-US" sz="1000" kern="1200" dirty="0">
                  <a:solidFill>
                    <a:schemeClr val="bg1"/>
                  </a:solidFill>
                  <a:latin typeface="맑은 고딕" panose="020B0503020000020004" pitchFamily="50" charset="-127"/>
                  <a:ea typeface="나눔스퀘어_ac" panose="020B0600000101010101"/>
                  <a:cs typeface="Arial" pitchFamily="34" charset="0"/>
                </a:endParaRPr>
              </a:p>
            </p:txBody>
          </p:sp>
        </p:grpSp>
        <p:sp>
          <p:nvSpPr>
            <p:cNvPr id="208" name="직사각형 207">
              <a:extLst>
                <a:ext uri="{FF2B5EF4-FFF2-40B4-BE49-F238E27FC236}">
                  <a16:creationId xmlns:a16="http://schemas.microsoft.com/office/drawing/2014/main" id="{C4F8E03C-9B40-055E-E8D0-32D6CCC85C3C}"/>
                </a:ext>
              </a:extLst>
            </p:cNvPr>
            <p:cNvSpPr/>
            <p:nvPr/>
          </p:nvSpPr>
          <p:spPr>
            <a:xfrm>
              <a:off x="4026930" y="2692799"/>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a:solidFill>
                    <a:schemeClr val="bg1"/>
                  </a:solidFill>
                  <a:latin typeface="맑은 고딕" panose="020B0503020000020004" pitchFamily="50" charset="-127"/>
                  <a:ea typeface="나눔스퀘어_ac" panose="020B0600000101010101"/>
                  <a:cs typeface="Arial" pitchFamily="34" charset="0"/>
                </a:rPr>
                <a:t>시세</a:t>
              </a: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a:t>
              </a: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평가정보</a:t>
              </a:r>
            </a:p>
          </p:txBody>
        </p:sp>
        <p:sp>
          <p:nvSpPr>
            <p:cNvPr id="209" name="직사각형 208">
              <a:extLst>
                <a:ext uri="{FF2B5EF4-FFF2-40B4-BE49-F238E27FC236}">
                  <a16:creationId xmlns:a16="http://schemas.microsoft.com/office/drawing/2014/main" id="{BD8F8796-767E-7706-C2BD-C0E386F66E8F}"/>
                </a:ext>
              </a:extLst>
            </p:cNvPr>
            <p:cNvSpPr/>
            <p:nvPr/>
          </p:nvSpPr>
          <p:spPr>
            <a:xfrm>
              <a:off x="613407" y="5341614"/>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API</a:t>
              </a:r>
              <a:endParaRPr lang="ko-KR" altLang="en-US" sz="1000" dirty="0">
                <a:latin typeface="나눔스퀘어_ac" panose="020B0600000101010101" pitchFamily="50" charset="-127"/>
                <a:ea typeface="나눔스퀘어_ac" panose="020B0600000101010101" pitchFamily="50" charset="-127"/>
              </a:endParaRPr>
            </a:p>
          </p:txBody>
        </p:sp>
        <p:sp>
          <p:nvSpPr>
            <p:cNvPr id="210" name="직사각형 209">
              <a:extLst>
                <a:ext uri="{FF2B5EF4-FFF2-40B4-BE49-F238E27FC236}">
                  <a16:creationId xmlns:a16="http://schemas.microsoft.com/office/drawing/2014/main" id="{4ACD1249-1F3D-2264-F1E1-0CFEB718A46C}"/>
                </a:ext>
              </a:extLst>
            </p:cNvPr>
            <p:cNvSpPr/>
            <p:nvPr/>
          </p:nvSpPr>
          <p:spPr>
            <a:xfrm>
              <a:off x="1992815" y="4319469"/>
              <a:ext cx="926353" cy="492528"/>
            </a:xfrm>
            <a:prstGeom prst="rect">
              <a:avLst/>
            </a:prstGeom>
            <a:solidFill>
              <a:schemeClr val="bg1"/>
            </a:solidFill>
            <a:ln w="6350" cap="flat">
              <a:solidFill>
                <a:schemeClr val="tx1">
                  <a:lumMod val="65000"/>
                  <a:lumOff val="35000"/>
                </a:schemeClr>
              </a:solidFill>
              <a:prstDash val="dash"/>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a:solidFill>
                    <a:schemeClr val="bg1">
                      <a:lumMod val="65000"/>
                    </a:schemeClr>
                  </a:solidFill>
                  <a:latin typeface="나눔스퀘어_ac" panose="020B0600000101010101" pitchFamily="50" charset="-127"/>
                  <a:ea typeface="나눔스퀘어_ac" panose="020B0600000101010101" pitchFamily="50" charset="-127"/>
                </a:rPr>
                <a:t>매매</a:t>
              </a:r>
              <a:endParaRPr lang="ko-KR" altLang="en-US" sz="1000" dirty="0">
                <a:solidFill>
                  <a:schemeClr val="bg1">
                    <a:lumMod val="65000"/>
                  </a:schemeClr>
                </a:solidFill>
                <a:latin typeface="나눔스퀘어_ac" panose="020B0600000101010101" pitchFamily="50" charset="-127"/>
                <a:ea typeface="나눔스퀘어_ac" panose="020B0600000101010101" pitchFamily="50" charset="-127"/>
              </a:endParaRPr>
            </a:p>
          </p:txBody>
        </p:sp>
        <p:sp>
          <p:nvSpPr>
            <p:cNvPr id="211" name="직사각형 210">
              <a:extLst>
                <a:ext uri="{FF2B5EF4-FFF2-40B4-BE49-F238E27FC236}">
                  <a16:creationId xmlns:a16="http://schemas.microsoft.com/office/drawing/2014/main" id="{63805CC1-459A-53EA-4E8D-AA5400BC52B0}"/>
                </a:ext>
              </a:extLst>
            </p:cNvPr>
            <p:cNvSpPr/>
            <p:nvPr/>
          </p:nvSpPr>
          <p:spPr>
            <a:xfrm>
              <a:off x="3000459" y="5683751"/>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포지션</a:t>
              </a:r>
            </a:p>
          </p:txBody>
        </p:sp>
        <p:sp>
          <p:nvSpPr>
            <p:cNvPr id="212" name="직사각형 211">
              <a:extLst>
                <a:ext uri="{FF2B5EF4-FFF2-40B4-BE49-F238E27FC236}">
                  <a16:creationId xmlns:a16="http://schemas.microsoft.com/office/drawing/2014/main" id="{EB135EB4-CDFF-0B19-9C93-DA452EB33D50}"/>
                </a:ext>
              </a:extLst>
            </p:cNvPr>
            <p:cNvSpPr/>
            <p:nvPr/>
          </p:nvSpPr>
          <p:spPr>
            <a:xfrm>
              <a:off x="1902237" y="1422630"/>
              <a:ext cx="6384513" cy="1938649"/>
            </a:xfrm>
            <a:prstGeom prst="rect">
              <a:avLst/>
            </a:prstGeom>
            <a:solidFill>
              <a:srgbClr val="7030A0">
                <a:alpha val="14902"/>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300" b="1" kern="1200" dirty="0">
                  <a:solidFill>
                    <a:schemeClr val="tx1"/>
                  </a:solidFill>
                  <a:latin typeface="맑은 고딕" panose="020B0503020000020004" pitchFamily="50" charset="-127"/>
                  <a:ea typeface="나눔스퀘어_ac" panose="020B0600000101010101"/>
                  <a:cs typeface="Arial" pitchFamily="34" charset="0"/>
                </a:rPr>
                <a:t>STO</a:t>
              </a:r>
              <a:r>
                <a:rPr lang="ko-KR" altLang="en-US" sz="1300" b="1" kern="1200" dirty="0">
                  <a:solidFill>
                    <a:schemeClr val="tx1"/>
                  </a:solidFill>
                  <a:latin typeface="맑은 고딕" panose="020B0503020000020004" pitchFamily="50" charset="-127"/>
                  <a:ea typeface="나눔스퀘어_ac" panose="020B0600000101010101"/>
                  <a:cs typeface="Arial" pitchFamily="34" charset="0"/>
                </a:rPr>
                <a:t>플랫폼</a:t>
              </a:r>
            </a:p>
          </p:txBody>
        </p:sp>
      </p:grpSp>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normAutofit/>
          </a:bodyPr>
          <a:lstStyle/>
          <a:p>
            <a:r>
              <a:rPr lang="en-US" altLang="ko-KR" dirty="0"/>
              <a:t>STO </a:t>
            </a:r>
            <a:r>
              <a:rPr lang="ko-KR" altLang="en-US" dirty="0"/>
              <a:t>사업모델에 대한 주요 비즈니스 이슈 도출</a:t>
            </a:r>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STO</a:t>
            </a:r>
            <a:r>
              <a:rPr lang="ko-KR" altLang="en-US" dirty="0"/>
              <a:t>비즈니스를 수행하기 위한 비즈니스 이슈를 도출하였음</a:t>
            </a:r>
          </a:p>
        </p:txBody>
      </p:sp>
      <p:sp>
        <p:nvSpPr>
          <p:cNvPr id="57" name="직사각형 56">
            <a:extLst>
              <a:ext uri="{FF2B5EF4-FFF2-40B4-BE49-F238E27FC236}">
                <a16:creationId xmlns:a16="http://schemas.microsoft.com/office/drawing/2014/main" id="{06CCAF0D-C2C3-9838-1580-4DFAB682FFFB}"/>
              </a:ext>
            </a:extLst>
          </p:cNvPr>
          <p:cNvSpPr/>
          <p:nvPr/>
        </p:nvSpPr>
        <p:spPr>
          <a:xfrm>
            <a:off x="8461905" y="1764022"/>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58" name="직사각형 57">
            <a:extLst>
              <a:ext uri="{FF2B5EF4-FFF2-40B4-BE49-F238E27FC236}">
                <a16:creationId xmlns:a16="http://schemas.microsoft.com/office/drawing/2014/main" id="{C07DFEAB-C464-0C66-407E-EFA7A77447F6}"/>
              </a:ext>
            </a:extLst>
          </p:cNvPr>
          <p:cNvSpPr/>
          <p:nvPr/>
        </p:nvSpPr>
        <p:spPr>
          <a:xfrm>
            <a:off x="8793493" y="1764022"/>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STO</a:t>
            </a:r>
            <a:r>
              <a:rPr lang="ko-KR" altLang="en-US" sz="1100" b="1" dirty="0">
                <a:ea typeface="나눔스퀘어_ac" panose="020B0600000101010101" pitchFamily="50" charset="-127"/>
              </a:rPr>
              <a:t>사업 추진방식은</a:t>
            </a:r>
            <a:r>
              <a:rPr lang="en-US" altLang="ko-KR" sz="1100" b="1" dirty="0">
                <a:ea typeface="나눔스퀘어_ac" panose="020B0600000101010101" pitchFamily="50" charset="-127"/>
              </a:rPr>
              <a:t>? </a:t>
            </a:r>
            <a:r>
              <a:rPr lang="ko-KR" altLang="en-US" sz="1100" b="1" dirty="0">
                <a:ea typeface="나눔스퀘어_ac" panose="020B0600000101010101" pitchFamily="50" charset="-127"/>
              </a:rPr>
              <a:t>컨소시엄 </a:t>
            </a:r>
            <a:r>
              <a:rPr lang="en-US" altLang="ko-KR" sz="1100" b="1" dirty="0">
                <a:ea typeface="나눔스퀘어_ac" panose="020B0600000101010101" pitchFamily="50" charset="-127"/>
              </a:rPr>
              <a:t>vs. </a:t>
            </a:r>
            <a:r>
              <a:rPr lang="ko-KR" altLang="en-US" sz="1100" b="1" dirty="0">
                <a:ea typeface="나눔스퀘어_ac" panose="020B0600000101010101" pitchFamily="50" charset="-127"/>
              </a:rPr>
              <a:t>자체사업</a:t>
            </a:r>
          </a:p>
        </p:txBody>
      </p:sp>
      <p:sp>
        <p:nvSpPr>
          <p:cNvPr id="59" name="TextBox 58">
            <a:extLst>
              <a:ext uri="{FF2B5EF4-FFF2-40B4-BE49-F238E27FC236}">
                <a16:creationId xmlns:a16="http://schemas.microsoft.com/office/drawing/2014/main" id="{65C026C1-4D2B-CF72-AE8B-1B8E2496BE7D}"/>
              </a:ext>
            </a:extLst>
          </p:cNvPr>
          <p:cNvSpPr txBox="1"/>
          <p:nvPr/>
        </p:nvSpPr>
        <p:spPr>
          <a:xfrm>
            <a:off x="9531518" y="1426118"/>
            <a:ext cx="1300036"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600" b="1" dirty="0">
                <a:latin typeface="나눔스퀘어_ac" panose="020B0600000101010101" pitchFamily="50" charset="-127"/>
                <a:ea typeface="나눔스퀘어_ac" panose="020B0600000101010101" pitchFamily="50" charset="-127"/>
              </a:rPr>
              <a:t>주요 이슈 </a:t>
            </a:r>
            <a:r>
              <a:rPr lang="en-US" altLang="ko-KR" sz="1600" b="1" dirty="0">
                <a:latin typeface="나눔스퀘어_ac" panose="020B0600000101010101" pitchFamily="50" charset="-127"/>
                <a:ea typeface="나눔스퀘어_ac" panose="020B0600000101010101" pitchFamily="50" charset="-127"/>
              </a:rPr>
              <a:t>List</a:t>
            </a:r>
            <a:endParaRPr lang="ko-KR" altLang="en-US" sz="1600" b="1" dirty="0">
              <a:latin typeface="나눔스퀘어_ac" panose="020B0600000101010101" pitchFamily="50" charset="-127"/>
              <a:ea typeface="나눔스퀘어_ac" panose="020B0600000101010101" pitchFamily="50" charset="-127"/>
            </a:endParaRPr>
          </a:p>
        </p:txBody>
      </p:sp>
      <p:sp>
        <p:nvSpPr>
          <p:cNvPr id="62" name="직사각형 61">
            <a:extLst>
              <a:ext uri="{FF2B5EF4-FFF2-40B4-BE49-F238E27FC236}">
                <a16:creationId xmlns:a16="http://schemas.microsoft.com/office/drawing/2014/main" id="{E77ECABE-424F-F51E-E179-F945580260D2}"/>
              </a:ext>
            </a:extLst>
          </p:cNvPr>
          <p:cNvSpPr/>
          <p:nvPr/>
        </p:nvSpPr>
        <p:spPr>
          <a:xfrm>
            <a:off x="8461905" y="2158125"/>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2</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63" name="직사각형 62">
            <a:extLst>
              <a:ext uri="{FF2B5EF4-FFF2-40B4-BE49-F238E27FC236}">
                <a16:creationId xmlns:a16="http://schemas.microsoft.com/office/drawing/2014/main" id="{37852AFD-DCC4-A379-EDB4-5E8CB4C01C12}"/>
              </a:ext>
            </a:extLst>
          </p:cNvPr>
          <p:cNvSpPr/>
          <p:nvPr/>
        </p:nvSpPr>
        <p:spPr>
          <a:xfrm>
            <a:off x="8793493" y="2158125"/>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STO</a:t>
            </a:r>
            <a:r>
              <a:rPr lang="ko-KR" altLang="en-US" sz="1100" b="1" dirty="0">
                <a:ea typeface="나눔스퀘어_ac" panose="020B0600000101010101" pitchFamily="50" charset="-127"/>
              </a:rPr>
              <a:t>대상상품은</a:t>
            </a:r>
            <a:r>
              <a:rPr lang="en-US" altLang="ko-KR" sz="1100" b="1" dirty="0">
                <a:ea typeface="나눔스퀘어_ac" panose="020B0600000101010101" pitchFamily="50" charset="-127"/>
              </a:rPr>
              <a:t>? </a:t>
            </a:r>
            <a:r>
              <a:rPr lang="ko-KR" altLang="en-US" sz="1100" b="1" dirty="0">
                <a:ea typeface="나눔스퀘어_ac" panose="020B0600000101010101" pitchFamily="50" charset="-127"/>
              </a:rPr>
              <a:t>금융자산 </a:t>
            </a:r>
            <a:r>
              <a:rPr lang="en-US" altLang="ko-KR" sz="1100" b="1" dirty="0">
                <a:ea typeface="나눔스퀘어_ac" panose="020B0600000101010101" pitchFamily="50" charset="-127"/>
              </a:rPr>
              <a:t>vs. </a:t>
            </a:r>
            <a:r>
              <a:rPr lang="ko-KR" altLang="en-US" sz="1100" b="1" dirty="0" err="1">
                <a:ea typeface="나눔스퀘어_ac" panose="020B0600000101010101" pitchFamily="50" charset="-127"/>
              </a:rPr>
              <a:t>신자산</a:t>
            </a:r>
            <a:endParaRPr lang="ko-KR" altLang="en-US" sz="1100" b="1" dirty="0">
              <a:ea typeface="나눔스퀘어_ac" panose="020B0600000101010101" pitchFamily="50" charset="-127"/>
            </a:endParaRPr>
          </a:p>
        </p:txBody>
      </p:sp>
      <p:sp>
        <p:nvSpPr>
          <p:cNvPr id="65" name="직사각형 64">
            <a:extLst>
              <a:ext uri="{FF2B5EF4-FFF2-40B4-BE49-F238E27FC236}">
                <a16:creationId xmlns:a16="http://schemas.microsoft.com/office/drawing/2014/main" id="{BCEB57D7-1CC2-6E53-ABFE-A410C09F7795}"/>
              </a:ext>
            </a:extLst>
          </p:cNvPr>
          <p:cNvSpPr/>
          <p:nvPr/>
        </p:nvSpPr>
        <p:spPr>
          <a:xfrm>
            <a:off x="8461905" y="2552228"/>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3</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66" name="직사각형 65">
            <a:extLst>
              <a:ext uri="{FF2B5EF4-FFF2-40B4-BE49-F238E27FC236}">
                <a16:creationId xmlns:a16="http://schemas.microsoft.com/office/drawing/2014/main" id="{71C10F13-85F1-C77F-0BD1-AC70FA6900CE}"/>
              </a:ext>
            </a:extLst>
          </p:cNvPr>
          <p:cNvSpPr/>
          <p:nvPr/>
        </p:nvSpPr>
        <p:spPr>
          <a:xfrm>
            <a:off x="8793493" y="2552228"/>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STO</a:t>
            </a:r>
            <a:r>
              <a:rPr lang="ko-KR" altLang="en-US" sz="1100" b="1" dirty="0">
                <a:ea typeface="나눔스퀘어_ac" panose="020B0600000101010101" pitchFamily="50" charset="-127"/>
              </a:rPr>
              <a:t>주요 사업추진 방식은</a:t>
            </a:r>
            <a:r>
              <a:rPr lang="en-US" altLang="ko-KR" sz="1100" b="1" dirty="0">
                <a:ea typeface="나눔스퀘어_ac" panose="020B0600000101010101" pitchFamily="50" charset="-127"/>
              </a:rPr>
              <a:t>? </a:t>
            </a:r>
            <a:r>
              <a:rPr lang="ko-KR" altLang="en-US" sz="1100" b="1" dirty="0">
                <a:ea typeface="나눔스퀘어_ac" panose="020B0600000101010101" pitchFamily="50" charset="-127"/>
              </a:rPr>
              <a:t>장내 </a:t>
            </a:r>
            <a:r>
              <a:rPr lang="en-US" altLang="ko-KR" sz="1100" b="1" dirty="0">
                <a:ea typeface="나눔스퀘어_ac" panose="020B0600000101010101" pitchFamily="50" charset="-127"/>
              </a:rPr>
              <a:t>vs. </a:t>
            </a:r>
            <a:r>
              <a:rPr lang="ko-KR" altLang="en-US" sz="1100" b="1" dirty="0">
                <a:ea typeface="나눔스퀘어_ac" panose="020B0600000101010101" pitchFamily="50" charset="-127"/>
              </a:rPr>
              <a:t>장외</a:t>
            </a:r>
            <a:endParaRPr lang="en-US" altLang="ko-KR" sz="1100" b="1" dirty="0">
              <a:ea typeface="나눔스퀘어_ac" panose="020B0600000101010101" pitchFamily="50" charset="-127"/>
            </a:endParaRPr>
          </a:p>
        </p:txBody>
      </p:sp>
      <p:sp>
        <p:nvSpPr>
          <p:cNvPr id="161" name="직사각형 160">
            <a:extLst>
              <a:ext uri="{FF2B5EF4-FFF2-40B4-BE49-F238E27FC236}">
                <a16:creationId xmlns:a16="http://schemas.microsoft.com/office/drawing/2014/main" id="{025EAF40-3C52-96C4-A39D-950ED7AAF628}"/>
              </a:ext>
            </a:extLst>
          </p:cNvPr>
          <p:cNvSpPr/>
          <p:nvPr/>
        </p:nvSpPr>
        <p:spPr>
          <a:xfrm>
            <a:off x="1783112" y="1296470"/>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31" name="직사각형 230">
            <a:extLst>
              <a:ext uri="{FF2B5EF4-FFF2-40B4-BE49-F238E27FC236}">
                <a16:creationId xmlns:a16="http://schemas.microsoft.com/office/drawing/2014/main" id="{F04C5ABD-D38B-4148-9E03-5B3C32CD7836}"/>
              </a:ext>
            </a:extLst>
          </p:cNvPr>
          <p:cNvSpPr/>
          <p:nvPr/>
        </p:nvSpPr>
        <p:spPr>
          <a:xfrm>
            <a:off x="2897605" y="1967236"/>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2</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32" name="직사각형 231">
            <a:extLst>
              <a:ext uri="{FF2B5EF4-FFF2-40B4-BE49-F238E27FC236}">
                <a16:creationId xmlns:a16="http://schemas.microsoft.com/office/drawing/2014/main" id="{07222CDC-B231-4C19-6730-9057D2636DC4}"/>
              </a:ext>
            </a:extLst>
          </p:cNvPr>
          <p:cNvSpPr/>
          <p:nvPr/>
        </p:nvSpPr>
        <p:spPr>
          <a:xfrm>
            <a:off x="2106962" y="1296470"/>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3</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33" name="직사각형 232">
            <a:extLst>
              <a:ext uri="{FF2B5EF4-FFF2-40B4-BE49-F238E27FC236}">
                <a16:creationId xmlns:a16="http://schemas.microsoft.com/office/drawing/2014/main" id="{896E5194-4F40-85E0-11A0-E06CB70FA575}"/>
              </a:ext>
            </a:extLst>
          </p:cNvPr>
          <p:cNvSpPr/>
          <p:nvPr/>
        </p:nvSpPr>
        <p:spPr>
          <a:xfrm>
            <a:off x="9767455" y="0"/>
            <a:ext cx="2424545" cy="1413164"/>
          </a:xfrm>
          <a:prstGeom prst="rect">
            <a:avLst/>
          </a:prstGeom>
          <a:solidFill>
            <a:schemeClr val="accent2"/>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200" dirty="0">
                <a:latin typeface="나눔스퀘어_ac" panose="020B0600000101010101" pitchFamily="50" charset="-127"/>
                <a:ea typeface="나눔스퀘어_ac" panose="020B0600000101010101" pitchFamily="50" charset="-127"/>
              </a:rPr>
              <a:t>작업중</a:t>
            </a:r>
          </a:p>
        </p:txBody>
      </p:sp>
      <p:sp>
        <p:nvSpPr>
          <p:cNvPr id="234" name="직사각형 233">
            <a:extLst>
              <a:ext uri="{FF2B5EF4-FFF2-40B4-BE49-F238E27FC236}">
                <a16:creationId xmlns:a16="http://schemas.microsoft.com/office/drawing/2014/main" id="{C1D20CB3-C6F5-F581-C9DF-C2238017CF29}"/>
              </a:ext>
            </a:extLst>
          </p:cNvPr>
          <p:cNvSpPr/>
          <p:nvPr/>
        </p:nvSpPr>
        <p:spPr>
          <a:xfrm>
            <a:off x="8461905" y="2943962"/>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35" name="직사각형 234">
            <a:extLst>
              <a:ext uri="{FF2B5EF4-FFF2-40B4-BE49-F238E27FC236}">
                <a16:creationId xmlns:a16="http://schemas.microsoft.com/office/drawing/2014/main" id="{4FFE124D-0440-1206-C4B0-970C9DC7EC1D}"/>
              </a:ext>
            </a:extLst>
          </p:cNvPr>
          <p:cNvSpPr/>
          <p:nvPr/>
        </p:nvSpPr>
        <p:spPr>
          <a:xfrm>
            <a:off x="8793493" y="2943962"/>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236" name="직사각형 235">
            <a:extLst>
              <a:ext uri="{FF2B5EF4-FFF2-40B4-BE49-F238E27FC236}">
                <a16:creationId xmlns:a16="http://schemas.microsoft.com/office/drawing/2014/main" id="{3DB6AAF0-CE58-F97E-2A5F-A65CAA6EC19B}"/>
              </a:ext>
            </a:extLst>
          </p:cNvPr>
          <p:cNvSpPr/>
          <p:nvPr/>
        </p:nvSpPr>
        <p:spPr>
          <a:xfrm>
            <a:off x="8461905" y="3338065"/>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37" name="직사각형 236">
            <a:extLst>
              <a:ext uri="{FF2B5EF4-FFF2-40B4-BE49-F238E27FC236}">
                <a16:creationId xmlns:a16="http://schemas.microsoft.com/office/drawing/2014/main" id="{A29BDD00-A3AC-426E-6696-2589525AFCC9}"/>
              </a:ext>
            </a:extLst>
          </p:cNvPr>
          <p:cNvSpPr/>
          <p:nvPr/>
        </p:nvSpPr>
        <p:spPr>
          <a:xfrm>
            <a:off x="8793493" y="3338065"/>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238" name="직사각형 237">
            <a:extLst>
              <a:ext uri="{FF2B5EF4-FFF2-40B4-BE49-F238E27FC236}">
                <a16:creationId xmlns:a16="http://schemas.microsoft.com/office/drawing/2014/main" id="{AD4B1F35-F44D-6B60-5F86-05FA138CB1A9}"/>
              </a:ext>
            </a:extLst>
          </p:cNvPr>
          <p:cNvSpPr/>
          <p:nvPr/>
        </p:nvSpPr>
        <p:spPr>
          <a:xfrm>
            <a:off x="8461905" y="3732168"/>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39" name="직사각형 238">
            <a:extLst>
              <a:ext uri="{FF2B5EF4-FFF2-40B4-BE49-F238E27FC236}">
                <a16:creationId xmlns:a16="http://schemas.microsoft.com/office/drawing/2014/main" id="{4D435F37-27C5-A7CA-28ED-6D9AFBCFBB62}"/>
              </a:ext>
            </a:extLst>
          </p:cNvPr>
          <p:cNvSpPr/>
          <p:nvPr/>
        </p:nvSpPr>
        <p:spPr>
          <a:xfrm>
            <a:off x="8793493" y="3732168"/>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240" name="직사각형 239">
            <a:extLst>
              <a:ext uri="{FF2B5EF4-FFF2-40B4-BE49-F238E27FC236}">
                <a16:creationId xmlns:a16="http://schemas.microsoft.com/office/drawing/2014/main" id="{1AB1C758-009C-5BDA-E9D0-804F75272B9C}"/>
              </a:ext>
            </a:extLst>
          </p:cNvPr>
          <p:cNvSpPr/>
          <p:nvPr/>
        </p:nvSpPr>
        <p:spPr>
          <a:xfrm>
            <a:off x="8461905" y="4126271"/>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41" name="직사각형 240">
            <a:extLst>
              <a:ext uri="{FF2B5EF4-FFF2-40B4-BE49-F238E27FC236}">
                <a16:creationId xmlns:a16="http://schemas.microsoft.com/office/drawing/2014/main" id="{48E80099-01A9-A958-B4BA-4BD58AD28547}"/>
              </a:ext>
            </a:extLst>
          </p:cNvPr>
          <p:cNvSpPr/>
          <p:nvPr/>
        </p:nvSpPr>
        <p:spPr>
          <a:xfrm>
            <a:off x="8793493" y="4126271"/>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242" name="직사각형 241">
            <a:extLst>
              <a:ext uri="{FF2B5EF4-FFF2-40B4-BE49-F238E27FC236}">
                <a16:creationId xmlns:a16="http://schemas.microsoft.com/office/drawing/2014/main" id="{62AFD949-938F-F25E-5868-03D679C26AE0}"/>
              </a:ext>
            </a:extLst>
          </p:cNvPr>
          <p:cNvSpPr/>
          <p:nvPr/>
        </p:nvSpPr>
        <p:spPr>
          <a:xfrm>
            <a:off x="8461905" y="4520374"/>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43" name="직사각형 242">
            <a:extLst>
              <a:ext uri="{FF2B5EF4-FFF2-40B4-BE49-F238E27FC236}">
                <a16:creationId xmlns:a16="http://schemas.microsoft.com/office/drawing/2014/main" id="{9E2E516E-C53F-A450-0F1B-74C2021DC323}"/>
              </a:ext>
            </a:extLst>
          </p:cNvPr>
          <p:cNvSpPr/>
          <p:nvPr/>
        </p:nvSpPr>
        <p:spPr>
          <a:xfrm>
            <a:off x="8793493" y="4520374"/>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244" name="직사각형 243">
            <a:extLst>
              <a:ext uri="{FF2B5EF4-FFF2-40B4-BE49-F238E27FC236}">
                <a16:creationId xmlns:a16="http://schemas.microsoft.com/office/drawing/2014/main" id="{A896AFCF-B797-372A-4E82-8526C96E8F70}"/>
              </a:ext>
            </a:extLst>
          </p:cNvPr>
          <p:cNvSpPr/>
          <p:nvPr/>
        </p:nvSpPr>
        <p:spPr>
          <a:xfrm>
            <a:off x="8461905" y="4914477"/>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45" name="직사각형 244">
            <a:extLst>
              <a:ext uri="{FF2B5EF4-FFF2-40B4-BE49-F238E27FC236}">
                <a16:creationId xmlns:a16="http://schemas.microsoft.com/office/drawing/2014/main" id="{38EA9D53-8EEC-969F-4B9B-33A5DB897BC9}"/>
              </a:ext>
            </a:extLst>
          </p:cNvPr>
          <p:cNvSpPr/>
          <p:nvPr/>
        </p:nvSpPr>
        <p:spPr>
          <a:xfrm>
            <a:off x="8793493" y="4914477"/>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246" name="직사각형 245">
            <a:extLst>
              <a:ext uri="{FF2B5EF4-FFF2-40B4-BE49-F238E27FC236}">
                <a16:creationId xmlns:a16="http://schemas.microsoft.com/office/drawing/2014/main" id="{76C110E1-2A65-4140-57D2-C509D86AC0D6}"/>
              </a:ext>
            </a:extLst>
          </p:cNvPr>
          <p:cNvSpPr/>
          <p:nvPr/>
        </p:nvSpPr>
        <p:spPr>
          <a:xfrm>
            <a:off x="8461905" y="5308577"/>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47" name="직사각형 246">
            <a:extLst>
              <a:ext uri="{FF2B5EF4-FFF2-40B4-BE49-F238E27FC236}">
                <a16:creationId xmlns:a16="http://schemas.microsoft.com/office/drawing/2014/main" id="{0F36EEBE-6C79-3EB4-320A-0E22F1201B8F}"/>
              </a:ext>
            </a:extLst>
          </p:cNvPr>
          <p:cNvSpPr/>
          <p:nvPr/>
        </p:nvSpPr>
        <p:spPr>
          <a:xfrm>
            <a:off x="8793493" y="5308577"/>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Tree>
    <p:extLst>
      <p:ext uri="{BB962C8B-B14F-4D97-AF65-F5344CB8AC3E}">
        <p14:creationId xmlns:p14="http://schemas.microsoft.com/office/powerpoint/2010/main" val="1059932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그룹 175">
            <a:extLst>
              <a:ext uri="{FF2B5EF4-FFF2-40B4-BE49-F238E27FC236}">
                <a16:creationId xmlns:a16="http://schemas.microsoft.com/office/drawing/2014/main" id="{0AE0BCCF-B1B8-208D-192F-21C64A1241BD}"/>
              </a:ext>
            </a:extLst>
          </p:cNvPr>
          <p:cNvGrpSpPr/>
          <p:nvPr/>
        </p:nvGrpSpPr>
        <p:grpSpPr>
          <a:xfrm>
            <a:off x="402075" y="1421650"/>
            <a:ext cx="7884675" cy="5062452"/>
            <a:chOff x="402075" y="1421650"/>
            <a:chExt cx="7884675" cy="5062452"/>
          </a:xfrm>
        </p:grpSpPr>
        <p:sp>
          <p:nvSpPr>
            <p:cNvPr id="177" name="직사각형 176">
              <a:extLst>
                <a:ext uri="{FF2B5EF4-FFF2-40B4-BE49-F238E27FC236}">
                  <a16:creationId xmlns:a16="http://schemas.microsoft.com/office/drawing/2014/main" id="{98B9C005-F384-3EA8-0FB3-ADCCF7E7A85C}"/>
                </a:ext>
              </a:extLst>
            </p:cNvPr>
            <p:cNvSpPr/>
            <p:nvPr/>
          </p:nvSpPr>
          <p:spPr>
            <a:xfrm>
              <a:off x="1902236" y="3442330"/>
              <a:ext cx="3147255" cy="3041772"/>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algn="ctr" defTabSz="914400" hangingPunct="1">
                <a:lnSpc>
                  <a:spcPct val="90000"/>
                </a:lnSpc>
                <a:spcBef>
                  <a:spcPts val="900"/>
                </a:spcBef>
                <a:buClr>
                  <a:srgbClr val="F8F8F8"/>
                </a:buClr>
                <a:buSzPct val="100000"/>
                <a:buFont typeface="Arial" panose="020B0604020202020204" pitchFamily="34" charset="0"/>
                <a:buChar char="•"/>
              </a:pPr>
              <a:r>
                <a:rPr lang="ko-KR" altLang="en-US" sz="1300" b="1" kern="1200" dirty="0" err="1">
                  <a:solidFill>
                    <a:schemeClr val="tx1"/>
                  </a:solidFill>
                  <a:latin typeface="맑은 고딕" panose="020B0503020000020004" pitchFamily="50" charset="-127"/>
                  <a:ea typeface="나눔스퀘어_ac" panose="020B0600000101010101"/>
                  <a:cs typeface="Arial" pitchFamily="34" charset="0"/>
                </a:rPr>
                <a:t>기간계</a:t>
              </a:r>
              <a:r>
                <a:rPr lang="en-US" altLang="ko-KR" sz="1300" b="1" kern="1200" baseline="30000" dirty="0">
                  <a:solidFill>
                    <a:schemeClr val="tx1"/>
                  </a:solidFill>
                  <a:latin typeface="맑은 고딕" panose="020B0503020000020004" pitchFamily="50" charset="-127"/>
                  <a:ea typeface="나눔스퀘어_ac" panose="020B0600000101010101"/>
                  <a:cs typeface="Arial" pitchFamily="34" charset="0"/>
                </a:rPr>
                <a:t>1)</a:t>
              </a:r>
              <a:r>
                <a:rPr lang="en-US" altLang="ko-KR" sz="1300" b="1" kern="1200" dirty="0">
                  <a:solidFill>
                    <a:schemeClr val="tx1"/>
                  </a:solidFill>
                  <a:latin typeface="맑은 고딕" panose="020B0503020000020004" pitchFamily="50" charset="-127"/>
                  <a:ea typeface="나눔스퀘어_ac" panose="020B0600000101010101"/>
                  <a:cs typeface="Arial" pitchFamily="34" charset="0"/>
                </a:rPr>
                <a:t>(KB</a:t>
              </a:r>
              <a:r>
                <a:rPr lang="ko-KR" altLang="en-US" sz="1300" b="1" kern="1200" dirty="0">
                  <a:solidFill>
                    <a:schemeClr val="tx1"/>
                  </a:solidFill>
                  <a:latin typeface="맑은 고딕" panose="020B0503020000020004" pitchFamily="50" charset="-127"/>
                  <a:ea typeface="나눔스퀘어_ac" panose="020B0600000101010101"/>
                  <a:cs typeface="Arial" pitchFamily="34" charset="0"/>
                </a:rPr>
                <a:t> </a:t>
              </a:r>
              <a:r>
                <a:rPr lang="en-US" altLang="ko-KR" sz="1300" b="1" kern="1200" dirty="0">
                  <a:solidFill>
                    <a:schemeClr val="tx1"/>
                  </a:solidFill>
                  <a:latin typeface="맑은 고딕" panose="020B0503020000020004" pitchFamily="50" charset="-127"/>
                  <a:ea typeface="나눔스퀘어_ac" panose="020B0600000101010101"/>
                  <a:cs typeface="Arial" pitchFamily="34" charset="0"/>
                </a:rPr>
                <a:t>Legacy)</a:t>
              </a:r>
              <a:endParaRPr lang="ko-KR" altLang="en-US" sz="1300" b="1" kern="1200" dirty="0">
                <a:solidFill>
                  <a:schemeClr val="tx1"/>
                </a:solidFill>
                <a:latin typeface="맑은 고딕" panose="020B0503020000020004" pitchFamily="50" charset="-127"/>
                <a:ea typeface="나눔스퀘어_ac" panose="020B0600000101010101"/>
                <a:cs typeface="Arial" pitchFamily="34" charset="0"/>
              </a:endParaRPr>
            </a:p>
          </p:txBody>
        </p:sp>
        <p:sp>
          <p:nvSpPr>
            <p:cNvPr id="178" name="직사각형 177">
              <a:extLst>
                <a:ext uri="{FF2B5EF4-FFF2-40B4-BE49-F238E27FC236}">
                  <a16:creationId xmlns:a16="http://schemas.microsoft.com/office/drawing/2014/main" id="{E68C381A-4D25-275B-355F-AAA45B0317E4}"/>
                </a:ext>
              </a:extLst>
            </p:cNvPr>
            <p:cNvSpPr/>
            <p:nvPr/>
          </p:nvSpPr>
          <p:spPr>
            <a:xfrm>
              <a:off x="402075" y="1421650"/>
              <a:ext cx="1359977" cy="5062452"/>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algn="ctr" defTabSz="914400" hangingPunct="1">
                <a:lnSpc>
                  <a:spcPct val="90000"/>
                </a:lnSpc>
                <a:spcBef>
                  <a:spcPts val="900"/>
                </a:spcBef>
                <a:buClr>
                  <a:srgbClr val="F8F8F8"/>
                </a:buClr>
                <a:buSzPct val="100000"/>
                <a:buFont typeface="Arial" panose="020B0604020202020204" pitchFamily="34" charset="0"/>
                <a:buChar char="•"/>
              </a:pPr>
              <a:r>
                <a:rPr lang="ko-KR" altLang="en-US" sz="1300" b="1" kern="1200" dirty="0">
                  <a:solidFill>
                    <a:schemeClr val="tx1"/>
                  </a:solidFill>
                  <a:latin typeface="맑은 고딕" panose="020B0503020000020004" pitchFamily="50" charset="-127"/>
                  <a:ea typeface="나눔스퀘어_ac" panose="020B0600000101010101"/>
                  <a:cs typeface="Arial" pitchFamily="34" charset="0"/>
                </a:rPr>
                <a:t>채널서비스</a:t>
              </a:r>
            </a:p>
          </p:txBody>
        </p:sp>
        <p:sp>
          <p:nvSpPr>
            <p:cNvPr id="179" name="직사각형 178">
              <a:extLst>
                <a:ext uri="{FF2B5EF4-FFF2-40B4-BE49-F238E27FC236}">
                  <a16:creationId xmlns:a16="http://schemas.microsoft.com/office/drawing/2014/main" id="{6BBFD00C-A372-0AE8-24AF-7E9FE86DB97A}"/>
                </a:ext>
              </a:extLst>
            </p:cNvPr>
            <p:cNvSpPr/>
            <p:nvPr/>
          </p:nvSpPr>
          <p:spPr>
            <a:xfrm>
              <a:off x="507011" y="1871911"/>
              <a:ext cx="1139146" cy="2451965"/>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외부고객</a:t>
              </a:r>
            </a:p>
          </p:txBody>
        </p:sp>
        <p:sp>
          <p:nvSpPr>
            <p:cNvPr id="180" name="직사각형 179">
              <a:extLst>
                <a:ext uri="{FF2B5EF4-FFF2-40B4-BE49-F238E27FC236}">
                  <a16:creationId xmlns:a16="http://schemas.microsoft.com/office/drawing/2014/main" id="{D320A55D-94C0-7C62-1147-58A63B4015DB}"/>
                </a:ext>
              </a:extLst>
            </p:cNvPr>
            <p:cNvSpPr/>
            <p:nvPr/>
          </p:nvSpPr>
          <p:spPr>
            <a:xfrm>
              <a:off x="507011" y="4422482"/>
              <a:ext cx="1139146" cy="1878740"/>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대외접속</a:t>
              </a:r>
            </a:p>
          </p:txBody>
        </p:sp>
        <p:sp>
          <p:nvSpPr>
            <p:cNvPr id="181" name="직사각형 180">
              <a:extLst>
                <a:ext uri="{FF2B5EF4-FFF2-40B4-BE49-F238E27FC236}">
                  <a16:creationId xmlns:a16="http://schemas.microsoft.com/office/drawing/2014/main" id="{65EFAB56-1DB6-2019-082B-8FEC836FA06B}"/>
                </a:ext>
              </a:extLst>
            </p:cNvPr>
            <p:cNvSpPr/>
            <p:nvPr/>
          </p:nvSpPr>
          <p:spPr>
            <a:xfrm>
              <a:off x="613407" y="2242533"/>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M-Able</a:t>
              </a:r>
              <a:endParaRPr lang="ko-KR" altLang="en-US" sz="1000" dirty="0">
                <a:latin typeface="나눔스퀘어_ac" panose="020B0600000101010101" pitchFamily="50" charset="-127"/>
                <a:ea typeface="나눔스퀘어_ac" panose="020B0600000101010101" pitchFamily="50" charset="-127"/>
              </a:endParaRPr>
            </a:p>
          </p:txBody>
        </p:sp>
        <p:sp>
          <p:nvSpPr>
            <p:cNvPr id="182" name="직사각형 181">
              <a:extLst>
                <a:ext uri="{FF2B5EF4-FFF2-40B4-BE49-F238E27FC236}">
                  <a16:creationId xmlns:a16="http://schemas.microsoft.com/office/drawing/2014/main" id="{187E6E4F-DB65-24DB-3250-4903D55164F2}"/>
                </a:ext>
              </a:extLst>
            </p:cNvPr>
            <p:cNvSpPr/>
            <p:nvPr/>
          </p:nvSpPr>
          <p:spPr>
            <a:xfrm>
              <a:off x="613407" y="2868751"/>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M-Able</a:t>
              </a:r>
            </a:p>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Mini</a:t>
              </a:r>
              <a:endParaRPr lang="ko-KR" altLang="en-US" sz="1000" dirty="0">
                <a:latin typeface="나눔스퀘어_ac" panose="020B0600000101010101" pitchFamily="50" charset="-127"/>
                <a:ea typeface="나눔스퀘어_ac" panose="020B0600000101010101" pitchFamily="50" charset="-127"/>
              </a:endParaRPr>
            </a:p>
          </p:txBody>
        </p:sp>
        <p:sp>
          <p:nvSpPr>
            <p:cNvPr id="183" name="직사각형 182">
              <a:extLst>
                <a:ext uri="{FF2B5EF4-FFF2-40B4-BE49-F238E27FC236}">
                  <a16:creationId xmlns:a16="http://schemas.microsoft.com/office/drawing/2014/main" id="{CF3F08B6-024F-65B2-FDD9-890D121E8F1A}"/>
                </a:ext>
              </a:extLst>
            </p:cNvPr>
            <p:cNvSpPr/>
            <p:nvPr/>
          </p:nvSpPr>
          <p:spPr>
            <a:xfrm>
              <a:off x="613407" y="4725261"/>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FEP</a:t>
              </a:r>
              <a:endParaRPr lang="ko-KR" altLang="en-US" sz="1000" dirty="0">
                <a:latin typeface="나눔스퀘어_ac" panose="020B0600000101010101" pitchFamily="50" charset="-127"/>
                <a:ea typeface="나눔스퀘어_ac" panose="020B0600000101010101" pitchFamily="50" charset="-127"/>
              </a:endParaRPr>
            </a:p>
          </p:txBody>
        </p:sp>
        <p:sp>
          <p:nvSpPr>
            <p:cNvPr id="184" name="직사각형 183">
              <a:extLst>
                <a:ext uri="{FF2B5EF4-FFF2-40B4-BE49-F238E27FC236}">
                  <a16:creationId xmlns:a16="http://schemas.microsoft.com/office/drawing/2014/main" id="{0B89DCA1-51F7-BD90-4566-1B96584DD514}"/>
                </a:ext>
              </a:extLst>
            </p:cNvPr>
            <p:cNvSpPr/>
            <p:nvPr/>
          </p:nvSpPr>
          <p:spPr>
            <a:xfrm>
              <a:off x="1947944" y="4895470"/>
              <a:ext cx="3031384" cy="14057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운영지원</a:t>
              </a:r>
            </a:p>
          </p:txBody>
        </p:sp>
        <p:grpSp>
          <p:nvGrpSpPr>
            <p:cNvPr id="185" name="그룹 184">
              <a:extLst>
                <a:ext uri="{FF2B5EF4-FFF2-40B4-BE49-F238E27FC236}">
                  <a16:creationId xmlns:a16="http://schemas.microsoft.com/office/drawing/2014/main" id="{239BC134-499F-B5CB-01FF-AF9A748291DF}"/>
                </a:ext>
              </a:extLst>
            </p:cNvPr>
            <p:cNvGrpSpPr/>
            <p:nvPr/>
          </p:nvGrpSpPr>
          <p:grpSpPr>
            <a:xfrm>
              <a:off x="1998397" y="3739511"/>
              <a:ext cx="2924570" cy="492528"/>
              <a:chOff x="1922329" y="2020686"/>
              <a:chExt cx="2709058" cy="492528"/>
            </a:xfrm>
          </p:grpSpPr>
          <p:sp>
            <p:nvSpPr>
              <p:cNvPr id="224" name="직사각형 223">
                <a:extLst>
                  <a:ext uri="{FF2B5EF4-FFF2-40B4-BE49-F238E27FC236}">
                    <a16:creationId xmlns:a16="http://schemas.microsoft.com/office/drawing/2014/main" id="{8484DB56-4A4D-D5A9-B11C-AC4E5D57A907}"/>
                  </a:ext>
                </a:extLst>
              </p:cNvPr>
              <p:cNvSpPr/>
              <p:nvPr/>
            </p:nvSpPr>
            <p:spPr>
              <a:xfrm>
                <a:off x="1922329"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고객종합계좌</a:t>
                </a:r>
              </a:p>
            </p:txBody>
          </p:sp>
          <p:sp>
            <p:nvSpPr>
              <p:cNvPr id="225" name="직사각형 224">
                <a:extLst>
                  <a:ext uri="{FF2B5EF4-FFF2-40B4-BE49-F238E27FC236}">
                    <a16:creationId xmlns:a16="http://schemas.microsoft.com/office/drawing/2014/main" id="{6D9426D4-A131-FF18-5AF3-F522CA8294BB}"/>
                  </a:ext>
                </a:extLst>
              </p:cNvPr>
              <p:cNvSpPr/>
              <p:nvPr/>
            </p:nvSpPr>
            <p:spPr>
              <a:xfrm>
                <a:off x="2847813"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유가증권</a:t>
                </a:r>
              </a:p>
            </p:txBody>
          </p:sp>
          <p:sp>
            <p:nvSpPr>
              <p:cNvPr id="226" name="직사각형 225">
                <a:extLst>
                  <a:ext uri="{FF2B5EF4-FFF2-40B4-BE49-F238E27FC236}">
                    <a16:creationId xmlns:a16="http://schemas.microsoft.com/office/drawing/2014/main" id="{3D4A6044-5852-C1F5-FBB7-14F62D552C0C}"/>
                  </a:ext>
                </a:extLst>
              </p:cNvPr>
              <p:cNvSpPr/>
              <p:nvPr/>
            </p:nvSpPr>
            <p:spPr>
              <a:xfrm>
                <a:off x="3773297"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출납</a:t>
                </a:r>
              </a:p>
            </p:txBody>
          </p:sp>
        </p:grpSp>
        <p:grpSp>
          <p:nvGrpSpPr>
            <p:cNvPr id="186" name="그룹 185">
              <a:extLst>
                <a:ext uri="{FF2B5EF4-FFF2-40B4-BE49-F238E27FC236}">
                  <a16:creationId xmlns:a16="http://schemas.microsoft.com/office/drawing/2014/main" id="{ADDB072B-E7DD-B726-EC22-E39423C103AD}"/>
                </a:ext>
              </a:extLst>
            </p:cNvPr>
            <p:cNvGrpSpPr/>
            <p:nvPr/>
          </p:nvGrpSpPr>
          <p:grpSpPr>
            <a:xfrm>
              <a:off x="1992815" y="5112295"/>
              <a:ext cx="2924570" cy="492528"/>
              <a:chOff x="1922329" y="2020686"/>
              <a:chExt cx="2709058" cy="492528"/>
            </a:xfrm>
          </p:grpSpPr>
          <p:sp>
            <p:nvSpPr>
              <p:cNvPr id="221" name="직사각형 220">
                <a:extLst>
                  <a:ext uri="{FF2B5EF4-FFF2-40B4-BE49-F238E27FC236}">
                    <a16:creationId xmlns:a16="http://schemas.microsoft.com/office/drawing/2014/main" id="{63973B41-D1ED-D55C-AD30-245A21034F34}"/>
                  </a:ext>
                </a:extLst>
              </p:cNvPr>
              <p:cNvSpPr/>
              <p:nvPr/>
            </p:nvSpPr>
            <p:spPr>
              <a:xfrm>
                <a:off x="1922329"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원장관리</a:t>
                </a:r>
              </a:p>
            </p:txBody>
          </p:sp>
          <p:sp>
            <p:nvSpPr>
              <p:cNvPr id="222" name="직사각형 221">
                <a:extLst>
                  <a:ext uri="{FF2B5EF4-FFF2-40B4-BE49-F238E27FC236}">
                    <a16:creationId xmlns:a16="http://schemas.microsoft.com/office/drawing/2014/main" id="{EA38CEF0-5F60-C40A-29E0-4F1C68A7D32D}"/>
                  </a:ext>
                </a:extLst>
              </p:cNvPr>
              <p:cNvSpPr/>
              <p:nvPr/>
            </p:nvSpPr>
            <p:spPr>
              <a:xfrm>
                <a:off x="2847813"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회계</a:t>
                </a:r>
              </a:p>
            </p:txBody>
          </p:sp>
          <p:sp>
            <p:nvSpPr>
              <p:cNvPr id="223" name="직사각형 222">
                <a:extLst>
                  <a:ext uri="{FF2B5EF4-FFF2-40B4-BE49-F238E27FC236}">
                    <a16:creationId xmlns:a16="http://schemas.microsoft.com/office/drawing/2014/main" id="{052B911B-7E7E-35AB-F54B-F61B43865098}"/>
                  </a:ext>
                </a:extLst>
              </p:cNvPr>
              <p:cNvSpPr/>
              <p:nvPr/>
            </p:nvSpPr>
            <p:spPr>
              <a:xfrm>
                <a:off x="3773297"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지급결제</a:t>
                </a:r>
              </a:p>
            </p:txBody>
          </p:sp>
        </p:grpSp>
        <p:sp>
          <p:nvSpPr>
            <p:cNvPr id="187" name="직사각형 186">
              <a:extLst>
                <a:ext uri="{FF2B5EF4-FFF2-40B4-BE49-F238E27FC236}">
                  <a16:creationId xmlns:a16="http://schemas.microsoft.com/office/drawing/2014/main" id="{AC61DE4A-DB71-2EB3-F228-CA3A77A86FF4}"/>
                </a:ext>
              </a:extLst>
            </p:cNvPr>
            <p:cNvSpPr/>
            <p:nvPr/>
          </p:nvSpPr>
          <p:spPr>
            <a:xfrm>
              <a:off x="1983841" y="5683751"/>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대사</a:t>
              </a:r>
            </a:p>
          </p:txBody>
        </p:sp>
        <p:sp>
          <p:nvSpPr>
            <p:cNvPr id="188" name="직사각형 187">
              <a:extLst>
                <a:ext uri="{FF2B5EF4-FFF2-40B4-BE49-F238E27FC236}">
                  <a16:creationId xmlns:a16="http://schemas.microsoft.com/office/drawing/2014/main" id="{77A70312-A99B-2732-DE8A-016FBDD6578C}"/>
                </a:ext>
              </a:extLst>
            </p:cNvPr>
            <p:cNvSpPr/>
            <p:nvPr/>
          </p:nvSpPr>
          <p:spPr>
            <a:xfrm>
              <a:off x="1983841" y="1881511"/>
              <a:ext cx="3031384" cy="14057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서비스플랫폼</a:t>
              </a:r>
            </a:p>
          </p:txBody>
        </p:sp>
        <p:sp>
          <p:nvSpPr>
            <p:cNvPr id="189" name="직사각형 188">
              <a:extLst>
                <a:ext uri="{FF2B5EF4-FFF2-40B4-BE49-F238E27FC236}">
                  <a16:creationId xmlns:a16="http://schemas.microsoft.com/office/drawing/2014/main" id="{FF0122C7-E8D1-D582-9AA1-37442AB2BF36}"/>
                </a:ext>
              </a:extLst>
            </p:cNvPr>
            <p:cNvSpPr/>
            <p:nvPr/>
          </p:nvSpPr>
          <p:spPr>
            <a:xfrm>
              <a:off x="2028712"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회원</a:t>
              </a:r>
            </a:p>
          </p:txBody>
        </p:sp>
        <p:sp>
          <p:nvSpPr>
            <p:cNvPr id="190" name="직사각형 189">
              <a:extLst>
                <a:ext uri="{FF2B5EF4-FFF2-40B4-BE49-F238E27FC236}">
                  <a16:creationId xmlns:a16="http://schemas.microsoft.com/office/drawing/2014/main" id="{E8C6E0EA-D13E-8CFA-CFD5-0311EA0CFDC2}"/>
                </a:ext>
              </a:extLst>
            </p:cNvPr>
            <p:cNvSpPr/>
            <p:nvPr/>
          </p:nvSpPr>
          <p:spPr>
            <a:xfrm>
              <a:off x="3027821"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ST</a:t>
              </a: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상품</a:t>
              </a:r>
            </a:p>
          </p:txBody>
        </p:sp>
        <p:sp>
          <p:nvSpPr>
            <p:cNvPr id="191" name="직사각형 190">
              <a:extLst>
                <a:ext uri="{FF2B5EF4-FFF2-40B4-BE49-F238E27FC236}">
                  <a16:creationId xmlns:a16="http://schemas.microsoft.com/office/drawing/2014/main" id="{BE493600-FCF6-51B8-1140-AE9BFC8E6D8A}"/>
                </a:ext>
              </a:extLst>
            </p:cNvPr>
            <p:cNvSpPr/>
            <p:nvPr/>
          </p:nvSpPr>
          <p:spPr>
            <a:xfrm>
              <a:off x="4026930"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컨텐츠</a:t>
              </a:r>
            </a:p>
          </p:txBody>
        </p:sp>
        <p:sp>
          <p:nvSpPr>
            <p:cNvPr id="192" name="직사각형 191">
              <a:extLst>
                <a:ext uri="{FF2B5EF4-FFF2-40B4-BE49-F238E27FC236}">
                  <a16:creationId xmlns:a16="http://schemas.microsoft.com/office/drawing/2014/main" id="{01C4795E-A27B-A58A-6B88-FFF3DABC9562}"/>
                </a:ext>
              </a:extLst>
            </p:cNvPr>
            <p:cNvSpPr/>
            <p:nvPr/>
          </p:nvSpPr>
          <p:spPr>
            <a:xfrm>
              <a:off x="5192055" y="1881511"/>
              <a:ext cx="3031384" cy="14057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발행플랫폼</a:t>
              </a:r>
            </a:p>
          </p:txBody>
        </p:sp>
        <p:sp>
          <p:nvSpPr>
            <p:cNvPr id="193" name="직사각형 192">
              <a:extLst>
                <a:ext uri="{FF2B5EF4-FFF2-40B4-BE49-F238E27FC236}">
                  <a16:creationId xmlns:a16="http://schemas.microsoft.com/office/drawing/2014/main" id="{8312FB94-F4C1-78EE-F1D1-2AAD978320E7}"/>
                </a:ext>
              </a:extLst>
            </p:cNvPr>
            <p:cNvSpPr/>
            <p:nvPr/>
          </p:nvSpPr>
          <p:spPr>
            <a:xfrm>
              <a:off x="5236927"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청약</a:t>
              </a:r>
            </a:p>
          </p:txBody>
        </p:sp>
        <p:sp>
          <p:nvSpPr>
            <p:cNvPr id="194" name="직사각형 193">
              <a:extLst>
                <a:ext uri="{FF2B5EF4-FFF2-40B4-BE49-F238E27FC236}">
                  <a16:creationId xmlns:a16="http://schemas.microsoft.com/office/drawing/2014/main" id="{DC6685FB-0D61-4172-6363-CE68D7BEE39C}"/>
                </a:ext>
              </a:extLst>
            </p:cNvPr>
            <p:cNvSpPr/>
            <p:nvPr/>
          </p:nvSpPr>
          <p:spPr>
            <a:xfrm>
              <a:off x="6236035"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발행</a:t>
              </a:r>
            </a:p>
          </p:txBody>
        </p:sp>
        <p:sp>
          <p:nvSpPr>
            <p:cNvPr id="195" name="직사각형 194">
              <a:extLst>
                <a:ext uri="{FF2B5EF4-FFF2-40B4-BE49-F238E27FC236}">
                  <a16:creationId xmlns:a16="http://schemas.microsoft.com/office/drawing/2014/main" id="{3E27D35E-FEEE-0504-9675-309F7A6EB155}"/>
                </a:ext>
              </a:extLst>
            </p:cNvPr>
            <p:cNvSpPr/>
            <p:nvPr/>
          </p:nvSpPr>
          <p:spPr>
            <a:xfrm>
              <a:off x="7235144"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배분</a:t>
              </a:r>
            </a:p>
          </p:txBody>
        </p:sp>
        <p:sp>
          <p:nvSpPr>
            <p:cNvPr id="196" name="직사각형 195">
              <a:extLst>
                <a:ext uri="{FF2B5EF4-FFF2-40B4-BE49-F238E27FC236}">
                  <a16:creationId xmlns:a16="http://schemas.microsoft.com/office/drawing/2014/main" id="{1C717286-4EB9-121E-0C9F-105998FDCDFC}"/>
                </a:ext>
              </a:extLst>
            </p:cNvPr>
            <p:cNvSpPr/>
            <p:nvPr/>
          </p:nvSpPr>
          <p:spPr>
            <a:xfrm>
              <a:off x="5118800" y="3363463"/>
              <a:ext cx="3167950" cy="3120639"/>
            </a:xfrm>
            <a:prstGeom prst="rect">
              <a:avLst/>
            </a:prstGeom>
            <a:solidFill>
              <a:srgbClr val="7030A0">
                <a:alpha val="14902"/>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algn="ctr" defTabSz="914400" hangingPunct="1">
                <a:lnSpc>
                  <a:spcPct val="90000"/>
                </a:lnSpc>
                <a:spcBef>
                  <a:spcPts val="900"/>
                </a:spcBef>
                <a:buClr>
                  <a:srgbClr val="F8F8F8"/>
                </a:buClr>
                <a:buSzPct val="100000"/>
              </a:pPr>
              <a:endParaRPr lang="ko-KR" altLang="en-US" sz="1100" kern="1200" dirty="0">
                <a:solidFill>
                  <a:schemeClr val="tx1"/>
                </a:solidFill>
                <a:latin typeface="맑은 고딕" panose="020B0503020000020004" pitchFamily="50" charset="-127"/>
                <a:ea typeface="나눔스퀘어_ac" panose="020B0600000101010101"/>
                <a:cs typeface="Arial" pitchFamily="34" charset="0"/>
              </a:endParaRPr>
            </a:p>
          </p:txBody>
        </p:sp>
        <p:sp>
          <p:nvSpPr>
            <p:cNvPr id="197" name="직사각형 196">
              <a:extLst>
                <a:ext uri="{FF2B5EF4-FFF2-40B4-BE49-F238E27FC236}">
                  <a16:creationId xmlns:a16="http://schemas.microsoft.com/office/drawing/2014/main" id="{6BE6484F-D3D1-0F56-925E-C1CC93F1FE32}"/>
                </a:ext>
              </a:extLst>
            </p:cNvPr>
            <p:cNvSpPr/>
            <p:nvPr/>
          </p:nvSpPr>
          <p:spPr>
            <a:xfrm>
              <a:off x="5186784" y="3410653"/>
              <a:ext cx="3031384" cy="14057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매매플랫폼</a:t>
              </a:r>
            </a:p>
          </p:txBody>
        </p:sp>
        <p:grpSp>
          <p:nvGrpSpPr>
            <p:cNvPr id="198" name="그룹 197">
              <a:extLst>
                <a:ext uri="{FF2B5EF4-FFF2-40B4-BE49-F238E27FC236}">
                  <a16:creationId xmlns:a16="http://schemas.microsoft.com/office/drawing/2014/main" id="{C1AB4738-6554-A8CF-47D1-51EA8F1FDC27}"/>
                </a:ext>
              </a:extLst>
            </p:cNvPr>
            <p:cNvGrpSpPr/>
            <p:nvPr/>
          </p:nvGrpSpPr>
          <p:grpSpPr>
            <a:xfrm>
              <a:off x="5231655" y="3627478"/>
              <a:ext cx="2924570" cy="492528"/>
              <a:chOff x="1922329" y="2020686"/>
              <a:chExt cx="2709058" cy="492528"/>
            </a:xfrm>
          </p:grpSpPr>
          <p:sp>
            <p:nvSpPr>
              <p:cNvPr id="218" name="직사각형 217">
                <a:extLst>
                  <a:ext uri="{FF2B5EF4-FFF2-40B4-BE49-F238E27FC236}">
                    <a16:creationId xmlns:a16="http://schemas.microsoft.com/office/drawing/2014/main" id="{D25955EA-92D7-8059-EFE6-BDBB47946660}"/>
                  </a:ext>
                </a:extLst>
              </p:cNvPr>
              <p:cNvSpPr/>
              <p:nvPr/>
            </p:nvSpPr>
            <p:spPr>
              <a:xfrm>
                <a:off x="1922329"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주문</a:t>
                </a:r>
              </a:p>
            </p:txBody>
          </p:sp>
          <p:sp>
            <p:nvSpPr>
              <p:cNvPr id="219" name="직사각형 218">
                <a:extLst>
                  <a:ext uri="{FF2B5EF4-FFF2-40B4-BE49-F238E27FC236}">
                    <a16:creationId xmlns:a16="http://schemas.microsoft.com/office/drawing/2014/main" id="{5420352A-1FC4-5DC5-221A-BF85B6DE9977}"/>
                  </a:ext>
                </a:extLst>
              </p:cNvPr>
              <p:cNvSpPr/>
              <p:nvPr/>
            </p:nvSpPr>
            <p:spPr>
              <a:xfrm>
                <a:off x="2847813"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체결</a:t>
                </a:r>
              </a:p>
            </p:txBody>
          </p:sp>
          <p:sp>
            <p:nvSpPr>
              <p:cNvPr id="220" name="직사각형 219">
                <a:extLst>
                  <a:ext uri="{FF2B5EF4-FFF2-40B4-BE49-F238E27FC236}">
                    <a16:creationId xmlns:a16="http://schemas.microsoft.com/office/drawing/2014/main" id="{EAC5D6B7-3644-EED5-69BF-92083ECAF135}"/>
                  </a:ext>
                </a:extLst>
              </p:cNvPr>
              <p:cNvSpPr/>
              <p:nvPr/>
            </p:nvSpPr>
            <p:spPr>
              <a:xfrm>
                <a:off x="3773297"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매칭</a:t>
                </a:r>
              </a:p>
            </p:txBody>
          </p:sp>
        </p:grpSp>
        <p:sp>
          <p:nvSpPr>
            <p:cNvPr id="199" name="직사각형 198">
              <a:extLst>
                <a:ext uri="{FF2B5EF4-FFF2-40B4-BE49-F238E27FC236}">
                  <a16:creationId xmlns:a16="http://schemas.microsoft.com/office/drawing/2014/main" id="{3C8EDC5B-D36C-09FD-6A81-AC962F07CC42}"/>
                </a:ext>
              </a:extLst>
            </p:cNvPr>
            <p:cNvSpPr/>
            <p:nvPr/>
          </p:nvSpPr>
          <p:spPr>
            <a:xfrm>
              <a:off x="5186784" y="4895470"/>
              <a:ext cx="3031384" cy="14057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블록체인플랫폼</a:t>
              </a:r>
            </a:p>
          </p:txBody>
        </p:sp>
        <p:grpSp>
          <p:nvGrpSpPr>
            <p:cNvPr id="200" name="그룹 199">
              <a:extLst>
                <a:ext uri="{FF2B5EF4-FFF2-40B4-BE49-F238E27FC236}">
                  <a16:creationId xmlns:a16="http://schemas.microsoft.com/office/drawing/2014/main" id="{3253A3F3-475C-1FDC-F2DF-952567B0BAA9}"/>
                </a:ext>
              </a:extLst>
            </p:cNvPr>
            <p:cNvGrpSpPr/>
            <p:nvPr/>
          </p:nvGrpSpPr>
          <p:grpSpPr>
            <a:xfrm>
              <a:off x="5231655" y="5112295"/>
              <a:ext cx="2924570" cy="492528"/>
              <a:chOff x="1922329" y="2020686"/>
              <a:chExt cx="2709058" cy="492528"/>
            </a:xfrm>
          </p:grpSpPr>
          <p:sp>
            <p:nvSpPr>
              <p:cNvPr id="215" name="직사각형 214">
                <a:extLst>
                  <a:ext uri="{FF2B5EF4-FFF2-40B4-BE49-F238E27FC236}">
                    <a16:creationId xmlns:a16="http://schemas.microsoft.com/office/drawing/2014/main" id="{C5018C10-F364-0E07-D80E-3CF3B14D1A46}"/>
                  </a:ext>
                </a:extLst>
              </p:cNvPr>
              <p:cNvSpPr/>
              <p:nvPr/>
            </p:nvSpPr>
            <p:spPr>
              <a:xfrm>
                <a:off x="1922329"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블록생성</a:t>
                </a:r>
              </a:p>
            </p:txBody>
          </p:sp>
          <p:sp>
            <p:nvSpPr>
              <p:cNvPr id="216" name="직사각형 215">
                <a:extLst>
                  <a:ext uri="{FF2B5EF4-FFF2-40B4-BE49-F238E27FC236}">
                    <a16:creationId xmlns:a16="http://schemas.microsoft.com/office/drawing/2014/main" id="{763B5CF5-5145-7FFC-9720-DDD9EA5C7CC7}"/>
                  </a:ext>
                </a:extLst>
              </p:cNvPr>
              <p:cNvSpPr/>
              <p:nvPr/>
            </p:nvSpPr>
            <p:spPr>
              <a:xfrm>
                <a:off x="2847813"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합의알고리즘</a:t>
                </a:r>
              </a:p>
            </p:txBody>
          </p:sp>
          <p:sp>
            <p:nvSpPr>
              <p:cNvPr id="217" name="직사각형 216">
                <a:extLst>
                  <a:ext uri="{FF2B5EF4-FFF2-40B4-BE49-F238E27FC236}">
                    <a16:creationId xmlns:a16="http://schemas.microsoft.com/office/drawing/2014/main" id="{B996C411-CD98-15B0-5CD2-4D712BC28E9D}"/>
                  </a:ext>
                </a:extLst>
              </p:cNvPr>
              <p:cNvSpPr/>
              <p:nvPr/>
            </p:nvSpPr>
            <p:spPr>
              <a:xfrm>
                <a:off x="3773297"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Smart Contract</a:t>
                </a:r>
                <a:endParaRPr lang="ko-KR" altLang="en-US" sz="1000" kern="1200" dirty="0">
                  <a:solidFill>
                    <a:schemeClr val="bg1"/>
                  </a:solidFill>
                  <a:latin typeface="맑은 고딕" panose="020B0503020000020004" pitchFamily="50" charset="-127"/>
                  <a:ea typeface="나눔스퀘어_ac" panose="020B0600000101010101"/>
                  <a:cs typeface="Arial" pitchFamily="34" charset="0"/>
                </a:endParaRPr>
              </a:p>
            </p:txBody>
          </p:sp>
        </p:grpSp>
        <p:sp>
          <p:nvSpPr>
            <p:cNvPr id="201" name="직사각형 200">
              <a:extLst>
                <a:ext uri="{FF2B5EF4-FFF2-40B4-BE49-F238E27FC236}">
                  <a16:creationId xmlns:a16="http://schemas.microsoft.com/office/drawing/2014/main" id="{957CF86A-D362-8585-1B47-DE5F04A8B913}"/>
                </a:ext>
              </a:extLst>
            </p:cNvPr>
            <p:cNvSpPr/>
            <p:nvPr/>
          </p:nvSpPr>
          <p:spPr>
            <a:xfrm>
              <a:off x="2028712" y="2692799"/>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제휴관리</a:t>
              </a:r>
            </a:p>
          </p:txBody>
        </p:sp>
        <p:sp>
          <p:nvSpPr>
            <p:cNvPr id="202" name="직사각형 201">
              <a:extLst>
                <a:ext uri="{FF2B5EF4-FFF2-40B4-BE49-F238E27FC236}">
                  <a16:creationId xmlns:a16="http://schemas.microsoft.com/office/drawing/2014/main" id="{D850DCAC-5C31-019E-C00F-4FFF073F4BC3}"/>
                </a:ext>
              </a:extLst>
            </p:cNvPr>
            <p:cNvSpPr/>
            <p:nvPr/>
          </p:nvSpPr>
          <p:spPr>
            <a:xfrm>
              <a:off x="5236927" y="2692799"/>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거래내역</a:t>
              </a:r>
            </a:p>
          </p:txBody>
        </p:sp>
        <p:sp>
          <p:nvSpPr>
            <p:cNvPr id="203" name="직사각형 202">
              <a:extLst>
                <a:ext uri="{FF2B5EF4-FFF2-40B4-BE49-F238E27FC236}">
                  <a16:creationId xmlns:a16="http://schemas.microsoft.com/office/drawing/2014/main" id="{A4B61F8A-92F0-F5EE-B509-ABD241CA5100}"/>
                </a:ext>
              </a:extLst>
            </p:cNvPr>
            <p:cNvSpPr/>
            <p:nvPr/>
          </p:nvSpPr>
          <p:spPr>
            <a:xfrm>
              <a:off x="5231655" y="4220062"/>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정보분배</a:t>
              </a:r>
            </a:p>
          </p:txBody>
        </p:sp>
        <p:sp>
          <p:nvSpPr>
            <p:cNvPr id="204" name="직사각형 203">
              <a:extLst>
                <a:ext uri="{FF2B5EF4-FFF2-40B4-BE49-F238E27FC236}">
                  <a16:creationId xmlns:a16="http://schemas.microsoft.com/office/drawing/2014/main" id="{59866EA3-F11B-E1EA-64DC-D216C105F821}"/>
                </a:ext>
              </a:extLst>
            </p:cNvPr>
            <p:cNvSpPr/>
            <p:nvPr/>
          </p:nvSpPr>
          <p:spPr>
            <a:xfrm>
              <a:off x="6230764" y="4220062"/>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err="1">
                  <a:solidFill>
                    <a:schemeClr val="bg1"/>
                  </a:solidFill>
                  <a:latin typeface="맑은 고딕" panose="020B0503020000020004" pitchFamily="50" charset="-127"/>
                  <a:ea typeface="나눔스퀘어_ac" panose="020B0600000101010101"/>
                  <a:cs typeface="Arial" pitchFamily="34" charset="0"/>
                </a:rPr>
                <a:t>장운영</a:t>
              </a:r>
              <a:endParaRPr lang="ko-KR" altLang="en-US" sz="1000" kern="1200" dirty="0">
                <a:solidFill>
                  <a:schemeClr val="bg1"/>
                </a:solidFill>
                <a:latin typeface="맑은 고딕" panose="020B0503020000020004" pitchFamily="50" charset="-127"/>
                <a:ea typeface="나눔스퀘어_ac" panose="020B0600000101010101"/>
                <a:cs typeface="Arial" pitchFamily="34" charset="0"/>
              </a:endParaRPr>
            </a:p>
          </p:txBody>
        </p:sp>
        <p:sp>
          <p:nvSpPr>
            <p:cNvPr id="205" name="직사각형 204">
              <a:extLst>
                <a:ext uri="{FF2B5EF4-FFF2-40B4-BE49-F238E27FC236}">
                  <a16:creationId xmlns:a16="http://schemas.microsoft.com/office/drawing/2014/main" id="{979360A9-A26D-6072-989B-3349CB26F5E9}"/>
                </a:ext>
              </a:extLst>
            </p:cNvPr>
            <p:cNvSpPr/>
            <p:nvPr/>
          </p:nvSpPr>
          <p:spPr>
            <a:xfrm>
              <a:off x="3027821" y="2692799"/>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투자정보</a:t>
              </a:r>
            </a:p>
          </p:txBody>
        </p:sp>
        <p:sp>
          <p:nvSpPr>
            <p:cNvPr id="206" name="직사각형 205">
              <a:extLst>
                <a:ext uri="{FF2B5EF4-FFF2-40B4-BE49-F238E27FC236}">
                  <a16:creationId xmlns:a16="http://schemas.microsoft.com/office/drawing/2014/main" id="{9BC9A66F-B1BE-EBB0-80EE-123905A0001C}"/>
                </a:ext>
              </a:extLst>
            </p:cNvPr>
            <p:cNvSpPr/>
            <p:nvPr/>
          </p:nvSpPr>
          <p:spPr>
            <a:xfrm>
              <a:off x="6236035" y="2692799"/>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원장관리</a:t>
              </a:r>
            </a:p>
          </p:txBody>
        </p:sp>
        <p:grpSp>
          <p:nvGrpSpPr>
            <p:cNvPr id="207" name="그룹 206">
              <a:extLst>
                <a:ext uri="{FF2B5EF4-FFF2-40B4-BE49-F238E27FC236}">
                  <a16:creationId xmlns:a16="http://schemas.microsoft.com/office/drawing/2014/main" id="{5DC8D021-E33D-5EBC-B55D-97E087AA6DE8}"/>
                </a:ext>
              </a:extLst>
            </p:cNvPr>
            <p:cNvGrpSpPr/>
            <p:nvPr/>
          </p:nvGrpSpPr>
          <p:grpSpPr>
            <a:xfrm>
              <a:off x="5240190" y="5683751"/>
              <a:ext cx="1925462" cy="492528"/>
              <a:chOff x="1922329" y="2020686"/>
              <a:chExt cx="1783574" cy="492528"/>
            </a:xfrm>
          </p:grpSpPr>
          <p:sp>
            <p:nvSpPr>
              <p:cNvPr id="213" name="직사각형 212">
                <a:extLst>
                  <a:ext uri="{FF2B5EF4-FFF2-40B4-BE49-F238E27FC236}">
                    <a16:creationId xmlns:a16="http://schemas.microsoft.com/office/drawing/2014/main" id="{FB38EAA7-91DE-3575-2CC8-2913A0B43EBC}"/>
                  </a:ext>
                </a:extLst>
              </p:cNvPr>
              <p:cNvSpPr/>
              <p:nvPr/>
            </p:nvSpPr>
            <p:spPr>
              <a:xfrm>
                <a:off x="1922329"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a:solidFill>
                      <a:schemeClr val="bg1"/>
                    </a:solidFill>
                    <a:latin typeface="맑은 고딕" panose="020B0503020000020004" pitchFamily="50" charset="-127"/>
                    <a:ea typeface="나눔스퀘어_ac" panose="020B0600000101010101"/>
                    <a:cs typeface="Arial" pitchFamily="34" charset="0"/>
                  </a:rPr>
                  <a:t>모니터링</a:t>
                </a: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a:t>
                </a: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로깅</a:t>
                </a:r>
              </a:p>
            </p:txBody>
          </p:sp>
          <p:sp>
            <p:nvSpPr>
              <p:cNvPr id="214" name="직사각형 213">
                <a:extLst>
                  <a:ext uri="{FF2B5EF4-FFF2-40B4-BE49-F238E27FC236}">
                    <a16:creationId xmlns:a16="http://schemas.microsoft.com/office/drawing/2014/main" id="{A922A021-3111-A5B1-4558-09B58CFC3B5E}"/>
                  </a:ext>
                </a:extLst>
              </p:cNvPr>
              <p:cNvSpPr/>
              <p:nvPr/>
            </p:nvSpPr>
            <p:spPr>
              <a:xfrm>
                <a:off x="2847813"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Wallet</a:t>
                </a:r>
                <a:endParaRPr lang="ko-KR" altLang="en-US" sz="1000" kern="1200" dirty="0">
                  <a:solidFill>
                    <a:schemeClr val="bg1"/>
                  </a:solidFill>
                  <a:latin typeface="맑은 고딕" panose="020B0503020000020004" pitchFamily="50" charset="-127"/>
                  <a:ea typeface="나눔스퀘어_ac" panose="020B0600000101010101"/>
                  <a:cs typeface="Arial" pitchFamily="34" charset="0"/>
                </a:endParaRPr>
              </a:p>
            </p:txBody>
          </p:sp>
        </p:grpSp>
        <p:sp>
          <p:nvSpPr>
            <p:cNvPr id="208" name="직사각형 207">
              <a:extLst>
                <a:ext uri="{FF2B5EF4-FFF2-40B4-BE49-F238E27FC236}">
                  <a16:creationId xmlns:a16="http://schemas.microsoft.com/office/drawing/2014/main" id="{C4F8E03C-9B40-055E-E8D0-32D6CCC85C3C}"/>
                </a:ext>
              </a:extLst>
            </p:cNvPr>
            <p:cNvSpPr/>
            <p:nvPr/>
          </p:nvSpPr>
          <p:spPr>
            <a:xfrm>
              <a:off x="4026930" y="2692799"/>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a:solidFill>
                    <a:schemeClr val="bg1"/>
                  </a:solidFill>
                  <a:latin typeface="맑은 고딕" panose="020B0503020000020004" pitchFamily="50" charset="-127"/>
                  <a:ea typeface="나눔스퀘어_ac" panose="020B0600000101010101"/>
                  <a:cs typeface="Arial" pitchFamily="34" charset="0"/>
                </a:rPr>
                <a:t>시세</a:t>
              </a: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a:t>
              </a: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평가정보</a:t>
              </a:r>
            </a:p>
          </p:txBody>
        </p:sp>
        <p:sp>
          <p:nvSpPr>
            <p:cNvPr id="209" name="직사각형 208">
              <a:extLst>
                <a:ext uri="{FF2B5EF4-FFF2-40B4-BE49-F238E27FC236}">
                  <a16:creationId xmlns:a16="http://schemas.microsoft.com/office/drawing/2014/main" id="{BD8F8796-767E-7706-C2BD-C0E386F66E8F}"/>
                </a:ext>
              </a:extLst>
            </p:cNvPr>
            <p:cNvSpPr/>
            <p:nvPr/>
          </p:nvSpPr>
          <p:spPr>
            <a:xfrm>
              <a:off x="613407" y="5341614"/>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API</a:t>
              </a:r>
              <a:endParaRPr lang="ko-KR" altLang="en-US" sz="1000" dirty="0">
                <a:latin typeface="나눔스퀘어_ac" panose="020B0600000101010101" pitchFamily="50" charset="-127"/>
                <a:ea typeface="나눔스퀘어_ac" panose="020B0600000101010101" pitchFamily="50" charset="-127"/>
              </a:endParaRPr>
            </a:p>
          </p:txBody>
        </p:sp>
        <p:sp>
          <p:nvSpPr>
            <p:cNvPr id="210" name="직사각형 209">
              <a:extLst>
                <a:ext uri="{FF2B5EF4-FFF2-40B4-BE49-F238E27FC236}">
                  <a16:creationId xmlns:a16="http://schemas.microsoft.com/office/drawing/2014/main" id="{4ACD1249-1F3D-2264-F1E1-0CFEB718A46C}"/>
                </a:ext>
              </a:extLst>
            </p:cNvPr>
            <p:cNvSpPr/>
            <p:nvPr/>
          </p:nvSpPr>
          <p:spPr>
            <a:xfrm>
              <a:off x="1992815" y="4319469"/>
              <a:ext cx="926353" cy="492528"/>
            </a:xfrm>
            <a:prstGeom prst="rect">
              <a:avLst/>
            </a:prstGeom>
            <a:solidFill>
              <a:schemeClr val="bg1"/>
            </a:solidFill>
            <a:ln w="6350" cap="flat">
              <a:solidFill>
                <a:schemeClr val="tx1">
                  <a:lumMod val="65000"/>
                  <a:lumOff val="35000"/>
                </a:schemeClr>
              </a:solidFill>
              <a:prstDash val="dash"/>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a:solidFill>
                    <a:schemeClr val="bg1">
                      <a:lumMod val="65000"/>
                    </a:schemeClr>
                  </a:solidFill>
                  <a:latin typeface="나눔스퀘어_ac" panose="020B0600000101010101" pitchFamily="50" charset="-127"/>
                  <a:ea typeface="나눔스퀘어_ac" panose="020B0600000101010101" pitchFamily="50" charset="-127"/>
                </a:rPr>
                <a:t>매매</a:t>
              </a:r>
              <a:endParaRPr lang="ko-KR" altLang="en-US" sz="1000" dirty="0">
                <a:solidFill>
                  <a:schemeClr val="bg1">
                    <a:lumMod val="65000"/>
                  </a:schemeClr>
                </a:solidFill>
                <a:latin typeface="나눔스퀘어_ac" panose="020B0600000101010101" pitchFamily="50" charset="-127"/>
                <a:ea typeface="나눔스퀘어_ac" panose="020B0600000101010101" pitchFamily="50" charset="-127"/>
              </a:endParaRPr>
            </a:p>
          </p:txBody>
        </p:sp>
        <p:sp>
          <p:nvSpPr>
            <p:cNvPr id="211" name="직사각형 210">
              <a:extLst>
                <a:ext uri="{FF2B5EF4-FFF2-40B4-BE49-F238E27FC236}">
                  <a16:creationId xmlns:a16="http://schemas.microsoft.com/office/drawing/2014/main" id="{63805CC1-459A-53EA-4E8D-AA5400BC52B0}"/>
                </a:ext>
              </a:extLst>
            </p:cNvPr>
            <p:cNvSpPr/>
            <p:nvPr/>
          </p:nvSpPr>
          <p:spPr>
            <a:xfrm>
              <a:off x="3000459" y="5683751"/>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포지션</a:t>
              </a:r>
            </a:p>
          </p:txBody>
        </p:sp>
        <p:sp>
          <p:nvSpPr>
            <p:cNvPr id="212" name="직사각형 211">
              <a:extLst>
                <a:ext uri="{FF2B5EF4-FFF2-40B4-BE49-F238E27FC236}">
                  <a16:creationId xmlns:a16="http://schemas.microsoft.com/office/drawing/2014/main" id="{EB135EB4-CDFF-0B19-9C93-DA452EB33D50}"/>
                </a:ext>
              </a:extLst>
            </p:cNvPr>
            <p:cNvSpPr/>
            <p:nvPr/>
          </p:nvSpPr>
          <p:spPr>
            <a:xfrm>
              <a:off x="1902237" y="1422630"/>
              <a:ext cx="6384513" cy="1938649"/>
            </a:xfrm>
            <a:prstGeom prst="rect">
              <a:avLst/>
            </a:prstGeom>
            <a:solidFill>
              <a:srgbClr val="7030A0">
                <a:alpha val="14902"/>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300" b="1" kern="1200" dirty="0">
                  <a:solidFill>
                    <a:schemeClr val="tx1"/>
                  </a:solidFill>
                  <a:latin typeface="맑은 고딕" panose="020B0503020000020004" pitchFamily="50" charset="-127"/>
                  <a:ea typeface="나눔스퀘어_ac" panose="020B0600000101010101"/>
                  <a:cs typeface="Arial" pitchFamily="34" charset="0"/>
                </a:rPr>
                <a:t>STO</a:t>
              </a:r>
              <a:r>
                <a:rPr lang="ko-KR" altLang="en-US" sz="1300" b="1" kern="1200" dirty="0">
                  <a:solidFill>
                    <a:schemeClr val="tx1"/>
                  </a:solidFill>
                  <a:latin typeface="맑은 고딕" panose="020B0503020000020004" pitchFamily="50" charset="-127"/>
                  <a:ea typeface="나눔스퀘어_ac" panose="020B0600000101010101"/>
                  <a:cs typeface="Arial" pitchFamily="34" charset="0"/>
                </a:rPr>
                <a:t>플랫폼</a:t>
              </a:r>
            </a:p>
          </p:txBody>
        </p:sp>
      </p:grpSp>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STO</a:t>
            </a:r>
            <a:r>
              <a:rPr lang="ko-KR" altLang="en-US" dirty="0"/>
              <a:t>플랫폼 구축을 위한 주요 의사결정 및 </a:t>
            </a:r>
            <a:r>
              <a:rPr lang="en-US" altLang="ko-KR" dirty="0"/>
              <a:t>Issue</a:t>
            </a:r>
            <a:r>
              <a:rPr lang="ko-KR" altLang="en-US" dirty="0"/>
              <a:t>도출</a:t>
            </a:r>
            <a:r>
              <a:rPr lang="en-US" altLang="ko-KR" dirty="0"/>
              <a:t>(1/</a:t>
            </a:r>
            <a:endParaRPr lang="ko-KR" altLang="en-US" dirty="0"/>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1</a:t>
            </a:r>
            <a:r>
              <a:rPr lang="ko-KR" altLang="en-US" dirty="0"/>
              <a:t>단계 목표 아키텍처를 구현하기 위하여 식별된 이슈를 매핑하였음</a:t>
            </a:r>
          </a:p>
        </p:txBody>
      </p:sp>
      <p:sp>
        <p:nvSpPr>
          <p:cNvPr id="57" name="직사각형 56">
            <a:extLst>
              <a:ext uri="{FF2B5EF4-FFF2-40B4-BE49-F238E27FC236}">
                <a16:creationId xmlns:a16="http://schemas.microsoft.com/office/drawing/2014/main" id="{06CCAF0D-C2C3-9838-1580-4DFAB682FFFB}"/>
              </a:ext>
            </a:extLst>
          </p:cNvPr>
          <p:cNvSpPr/>
          <p:nvPr/>
        </p:nvSpPr>
        <p:spPr>
          <a:xfrm>
            <a:off x="8461905" y="1764022"/>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58" name="직사각형 57">
            <a:extLst>
              <a:ext uri="{FF2B5EF4-FFF2-40B4-BE49-F238E27FC236}">
                <a16:creationId xmlns:a16="http://schemas.microsoft.com/office/drawing/2014/main" id="{C07DFEAB-C464-0C66-407E-EFA7A77447F6}"/>
              </a:ext>
            </a:extLst>
          </p:cNvPr>
          <p:cNvSpPr/>
          <p:nvPr/>
        </p:nvSpPr>
        <p:spPr>
          <a:xfrm>
            <a:off x="8793493" y="1764022"/>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err="1">
                <a:ea typeface="나눔스퀘어_ac" panose="020B0600000101010101" pitchFamily="50" charset="-127"/>
              </a:rPr>
              <a:t>대고객</a:t>
            </a:r>
            <a:r>
              <a:rPr lang="ko-KR" altLang="en-US" sz="1100" b="1" dirty="0">
                <a:ea typeface="나눔스퀘어_ac" panose="020B0600000101010101" pitchFamily="50" charset="-127"/>
              </a:rPr>
              <a:t> 서비스 매체는 무엇인가</a:t>
            </a: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59" name="TextBox 58">
            <a:extLst>
              <a:ext uri="{FF2B5EF4-FFF2-40B4-BE49-F238E27FC236}">
                <a16:creationId xmlns:a16="http://schemas.microsoft.com/office/drawing/2014/main" id="{65C026C1-4D2B-CF72-AE8B-1B8E2496BE7D}"/>
              </a:ext>
            </a:extLst>
          </p:cNvPr>
          <p:cNvSpPr txBox="1"/>
          <p:nvPr/>
        </p:nvSpPr>
        <p:spPr>
          <a:xfrm>
            <a:off x="9531518" y="1426118"/>
            <a:ext cx="1300036"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600" b="1" dirty="0">
                <a:latin typeface="나눔스퀘어_ac" panose="020B0600000101010101" pitchFamily="50" charset="-127"/>
                <a:ea typeface="나눔스퀘어_ac" panose="020B0600000101010101" pitchFamily="50" charset="-127"/>
              </a:rPr>
              <a:t>주요 이슈 </a:t>
            </a:r>
            <a:r>
              <a:rPr lang="en-US" altLang="ko-KR" sz="1600" b="1" dirty="0">
                <a:latin typeface="나눔스퀘어_ac" panose="020B0600000101010101" pitchFamily="50" charset="-127"/>
                <a:ea typeface="나눔스퀘어_ac" panose="020B0600000101010101" pitchFamily="50" charset="-127"/>
              </a:rPr>
              <a:t>List</a:t>
            </a:r>
            <a:endParaRPr lang="ko-KR" altLang="en-US" sz="1600" b="1" dirty="0">
              <a:latin typeface="나눔스퀘어_ac" panose="020B0600000101010101" pitchFamily="50" charset="-127"/>
              <a:ea typeface="나눔스퀘어_ac" panose="020B0600000101010101" pitchFamily="50" charset="-127"/>
            </a:endParaRPr>
          </a:p>
        </p:txBody>
      </p:sp>
      <p:sp>
        <p:nvSpPr>
          <p:cNvPr id="62" name="직사각형 61">
            <a:extLst>
              <a:ext uri="{FF2B5EF4-FFF2-40B4-BE49-F238E27FC236}">
                <a16:creationId xmlns:a16="http://schemas.microsoft.com/office/drawing/2014/main" id="{E77ECABE-424F-F51E-E179-F945580260D2}"/>
              </a:ext>
            </a:extLst>
          </p:cNvPr>
          <p:cNvSpPr/>
          <p:nvPr/>
        </p:nvSpPr>
        <p:spPr>
          <a:xfrm>
            <a:off x="8461905" y="2158125"/>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2</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63" name="직사각형 62">
            <a:extLst>
              <a:ext uri="{FF2B5EF4-FFF2-40B4-BE49-F238E27FC236}">
                <a16:creationId xmlns:a16="http://schemas.microsoft.com/office/drawing/2014/main" id="{37852AFD-DCC4-A379-EDB4-5E8CB4C01C12}"/>
              </a:ext>
            </a:extLst>
          </p:cNvPr>
          <p:cNvSpPr/>
          <p:nvPr/>
        </p:nvSpPr>
        <p:spPr>
          <a:xfrm>
            <a:off x="8793493" y="2158125"/>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원장생성은 </a:t>
            </a:r>
            <a:r>
              <a:rPr lang="ko-KR" altLang="en-US" sz="1100" b="1" dirty="0" err="1">
                <a:ea typeface="나눔스퀘어_ac" panose="020B0600000101010101" pitchFamily="50" charset="-127"/>
              </a:rPr>
              <a:t>기간계</a:t>
            </a:r>
            <a:r>
              <a:rPr lang="ko-KR" altLang="en-US" sz="1100" b="1" dirty="0">
                <a:ea typeface="나눔스퀘어_ac" panose="020B0600000101010101" pitchFamily="50" charset="-127"/>
              </a:rPr>
              <a:t> </a:t>
            </a:r>
            <a:r>
              <a:rPr lang="en-US" altLang="ko-KR" sz="1100" b="1" dirty="0">
                <a:ea typeface="나눔스퀘어_ac" panose="020B0600000101010101" pitchFamily="50" charset="-127"/>
              </a:rPr>
              <a:t>vs. STO</a:t>
            </a:r>
            <a:r>
              <a:rPr lang="ko-KR" altLang="en-US" sz="1100" b="1" dirty="0">
                <a:ea typeface="나눔스퀘어_ac" panose="020B0600000101010101" pitchFamily="50" charset="-127"/>
              </a:rPr>
              <a:t>플랫폼</a:t>
            </a:r>
            <a:r>
              <a:rPr lang="en-US" altLang="ko-KR" sz="1100" b="1" dirty="0">
                <a:ea typeface="나눔스퀘어_ac" panose="020B0600000101010101" pitchFamily="50" charset="-127"/>
              </a:rPr>
              <a:t>?</a:t>
            </a:r>
            <a:r>
              <a:rPr lang="ko-KR" altLang="en-US" sz="1100" b="1" dirty="0">
                <a:ea typeface="나눔스퀘어_ac" panose="020B0600000101010101" pitchFamily="50" charset="-127"/>
              </a:rPr>
              <a:t> </a:t>
            </a:r>
          </a:p>
        </p:txBody>
      </p:sp>
      <p:sp>
        <p:nvSpPr>
          <p:cNvPr id="65" name="직사각형 64">
            <a:extLst>
              <a:ext uri="{FF2B5EF4-FFF2-40B4-BE49-F238E27FC236}">
                <a16:creationId xmlns:a16="http://schemas.microsoft.com/office/drawing/2014/main" id="{BCEB57D7-1CC2-6E53-ABFE-A410C09F7795}"/>
              </a:ext>
            </a:extLst>
          </p:cNvPr>
          <p:cNvSpPr/>
          <p:nvPr/>
        </p:nvSpPr>
        <p:spPr>
          <a:xfrm>
            <a:off x="8461905" y="2552228"/>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3</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66" name="직사각형 65">
            <a:extLst>
              <a:ext uri="{FF2B5EF4-FFF2-40B4-BE49-F238E27FC236}">
                <a16:creationId xmlns:a16="http://schemas.microsoft.com/office/drawing/2014/main" id="{71C10F13-85F1-C77F-0BD1-AC70FA6900CE}"/>
              </a:ext>
            </a:extLst>
          </p:cNvPr>
          <p:cNvSpPr/>
          <p:nvPr/>
        </p:nvSpPr>
        <p:spPr>
          <a:xfrm>
            <a:off x="8793493" y="2552228"/>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STO </a:t>
            </a:r>
            <a:r>
              <a:rPr lang="ko-KR" altLang="en-US" sz="1100" b="1" dirty="0">
                <a:ea typeface="나눔스퀘어_ac" panose="020B0600000101010101" pitchFamily="50" charset="-127"/>
              </a:rPr>
              <a:t>계좌체계는 어떻게 구현할 것인가</a:t>
            </a:r>
            <a:r>
              <a:rPr lang="en-US" altLang="ko-KR" sz="1100" b="1" dirty="0">
                <a:ea typeface="나눔스퀘어_ac" panose="020B0600000101010101" pitchFamily="50" charset="-127"/>
              </a:rPr>
              <a:t>?</a:t>
            </a:r>
          </a:p>
        </p:txBody>
      </p:sp>
      <p:sp>
        <p:nvSpPr>
          <p:cNvPr id="68" name="직사각형 67">
            <a:extLst>
              <a:ext uri="{FF2B5EF4-FFF2-40B4-BE49-F238E27FC236}">
                <a16:creationId xmlns:a16="http://schemas.microsoft.com/office/drawing/2014/main" id="{D4A5EB59-55B2-D9E7-86C6-DEFF2B3BB117}"/>
              </a:ext>
            </a:extLst>
          </p:cNvPr>
          <p:cNvSpPr/>
          <p:nvPr/>
        </p:nvSpPr>
        <p:spPr>
          <a:xfrm>
            <a:off x="8461905" y="2946331"/>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4</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69" name="직사각형 68">
            <a:extLst>
              <a:ext uri="{FF2B5EF4-FFF2-40B4-BE49-F238E27FC236}">
                <a16:creationId xmlns:a16="http://schemas.microsoft.com/office/drawing/2014/main" id="{75D20CC7-A353-822B-0F75-E0482A7CE14F}"/>
              </a:ext>
            </a:extLst>
          </p:cNvPr>
          <p:cNvSpPr/>
          <p:nvPr/>
        </p:nvSpPr>
        <p:spPr>
          <a:xfrm>
            <a:off x="8793493" y="2946331"/>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err="1">
                <a:ea typeface="나눔스퀘어_ac" panose="020B0600000101010101" pitchFamily="50" charset="-127"/>
              </a:rPr>
              <a:t>기간계</a:t>
            </a:r>
            <a:r>
              <a:rPr lang="ko-KR" altLang="en-US" sz="1100" b="1" dirty="0">
                <a:ea typeface="나눔스퀘어_ac" panose="020B0600000101010101" pitchFamily="50" charset="-127"/>
              </a:rPr>
              <a:t> 변경대상 어플리케이션은 무엇인가</a:t>
            </a: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71" name="직사각형 70">
            <a:extLst>
              <a:ext uri="{FF2B5EF4-FFF2-40B4-BE49-F238E27FC236}">
                <a16:creationId xmlns:a16="http://schemas.microsoft.com/office/drawing/2014/main" id="{4EBE2EF4-CADA-2F47-BE1D-4901FD2565D1}"/>
              </a:ext>
            </a:extLst>
          </p:cNvPr>
          <p:cNvSpPr/>
          <p:nvPr/>
        </p:nvSpPr>
        <p:spPr>
          <a:xfrm>
            <a:off x="8461905" y="3340434"/>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5</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72" name="직사각형 71">
            <a:extLst>
              <a:ext uri="{FF2B5EF4-FFF2-40B4-BE49-F238E27FC236}">
                <a16:creationId xmlns:a16="http://schemas.microsoft.com/office/drawing/2014/main" id="{F02F4803-2517-CC67-D999-5F84979B30BA}"/>
              </a:ext>
            </a:extLst>
          </p:cNvPr>
          <p:cNvSpPr/>
          <p:nvPr/>
        </p:nvSpPr>
        <p:spPr>
          <a:xfrm>
            <a:off x="8793493" y="3340434"/>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블록체인 원장 처리방식 및 범위는</a:t>
            </a: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74" name="직사각형 73">
            <a:extLst>
              <a:ext uri="{FF2B5EF4-FFF2-40B4-BE49-F238E27FC236}">
                <a16:creationId xmlns:a16="http://schemas.microsoft.com/office/drawing/2014/main" id="{1F5CE01A-9198-EF63-2774-85C3CCCE91A4}"/>
              </a:ext>
            </a:extLst>
          </p:cNvPr>
          <p:cNvSpPr/>
          <p:nvPr/>
        </p:nvSpPr>
        <p:spPr>
          <a:xfrm>
            <a:off x="8461905" y="3734537"/>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6</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75" name="직사각형 74">
            <a:extLst>
              <a:ext uri="{FF2B5EF4-FFF2-40B4-BE49-F238E27FC236}">
                <a16:creationId xmlns:a16="http://schemas.microsoft.com/office/drawing/2014/main" id="{E398B328-5559-689C-20AA-69AE55725A4F}"/>
              </a:ext>
            </a:extLst>
          </p:cNvPr>
          <p:cNvSpPr/>
          <p:nvPr/>
        </p:nvSpPr>
        <p:spPr>
          <a:xfrm>
            <a:off x="8793493" y="3734537"/>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STO</a:t>
            </a:r>
            <a:r>
              <a:rPr lang="ko-KR" altLang="en-US" sz="1100" b="1" dirty="0">
                <a:ea typeface="나눔스퀘어_ac" panose="020B0600000101010101" pitchFamily="50" charset="-127"/>
              </a:rPr>
              <a:t>상품정보는 통합 </a:t>
            </a:r>
            <a:r>
              <a:rPr lang="en-US" altLang="ko-KR" sz="1100" b="1" dirty="0">
                <a:ea typeface="나눔스퀘어_ac" panose="020B0600000101010101" pitchFamily="50" charset="-127"/>
              </a:rPr>
              <a:t>vs. </a:t>
            </a:r>
            <a:r>
              <a:rPr lang="ko-KR" altLang="en-US" sz="1100" b="1" dirty="0">
                <a:ea typeface="나눔스퀘어_ac" panose="020B0600000101010101" pitchFamily="50" charset="-127"/>
              </a:rPr>
              <a:t>별도관리인가</a:t>
            </a: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77" name="직사각형 76">
            <a:extLst>
              <a:ext uri="{FF2B5EF4-FFF2-40B4-BE49-F238E27FC236}">
                <a16:creationId xmlns:a16="http://schemas.microsoft.com/office/drawing/2014/main" id="{59380980-1668-A38B-1BB3-24E13A3B4404}"/>
              </a:ext>
            </a:extLst>
          </p:cNvPr>
          <p:cNvSpPr/>
          <p:nvPr/>
        </p:nvSpPr>
        <p:spPr>
          <a:xfrm>
            <a:off x="8461905" y="4128640"/>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7</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78" name="직사각형 77">
            <a:extLst>
              <a:ext uri="{FF2B5EF4-FFF2-40B4-BE49-F238E27FC236}">
                <a16:creationId xmlns:a16="http://schemas.microsoft.com/office/drawing/2014/main" id="{247242AD-E6D9-28E1-2AE0-0F7C3AFBC880}"/>
              </a:ext>
            </a:extLst>
          </p:cNvPr>
          <p:cNvSpPr/>
          <p:nvPr/>
        </p:nvSpPr>
        <p:spPr>
          <a:xfrm>
            <a:off x="8793493" y="4128640"/>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블록체인 원장 활용방식은</a:t>
            </a:r>
            <a:r>
              <a:rPr lang="en-US" altLang="ko-KR" sz="1100" b="1" dirty="0">
                <a:ea typeface="나눔스퀘어_ac" panose="020B0600000101010101" pitchFamily="50" charset="-127"/>
              </a:rPr>
              <a:t>? </a:t>
            </a:r>
            <a:r>
              <a:rPr lang="ko-KR" altLang="en-US" sz="1100" b="1" dirty="0">
                <a:ea typeface="나눔스퀘어_ac" panose="020B0600000101010101" pitchFamily="50" charset="-127"/>
              </a:rPr>
              <a:t>직접 </a:t>
            </a:r>
            <a:r>
              <a:rPr lang="en-US" altLang="ko-KR" sz="1100" b="1" dirty="0">
                <a:ea typeface="나눔스퀘어_ac" panose="020B0600000101010101" pitchFamily="50" charset="-127"/>
              </a:rPr>
              <a:t>vs. </a:t>
            </a:r>
            <a:r>
              <a:rPr lang="ko-KR" altLang="en-US" sz="1100" b="1" dirty="0" err="1">
                <a:ea typeface="나눔스퀘어_ac" panose="020B0600000101010101" pitchFamily="50" charset="-127"/>
              </a:rPr>
              <a:t>미러링</a:t>
            </a:r>
            <a:endParaRPr lang="ko-KR" altLang="en-US" sz="1100" b="1" dirty="0">
              <a:ea typeface="나눔스퀘어_ac" panose="020B0600000101010101" pitchFamily="50" charset="-127"/>
            </a:endParaRPr>
          </a:p>
        </p:txBody>
      </p:sp>
      <p:sp>
        <p:nvSpPr>
          <p:cNvPr id="80" name="직사각형 79">
            <a:extLst>
              <a:ext uri="{FF2B5EF4-FFF2-40B4-BE49-F238E27FC236}">
                <a16:creationId xmlns:a16="http://schemas.microsoft.com/office/drawing/2014/main" id="{78F4F39D-F53E-D488-42E9-FB9995672BE7}"/>
              </a:ext>
            </a:extLst>
          </p:cNvPr>
          <p:cNvSpPr/>
          <p:nvPr/>
        </p:nvSpPr>
        <p:spPr>
          <a:xfrm>
            <a:off x="8461905" y="4522743"/>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8</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81" name="직사각형 80">
            <a:extLst>
              <a:ext uri="{FF2B5EF4-FFF2-40B4-BE49-F238E27FC236}">
                <a16:creationId xmlns:a16="http://schemas.microsoft.com/office/drawing/2014/main" id="{26BABFEA-3165-ED0B-7EE5-E6AF8ABEB914}"/>
              </a:ext>
            </a:extLst>
          </p:cNvPr>
          <p:cNvSpPr/>
          <p:nvPr/>
        </p:nvSpPr>
        <p:spPr>
          <a:xfrm>
            <a:off x="8793493" y="4522743"/>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현금잔고</a:t>
            </a:r>
            <a:r>
              <a:rPr lang="en-US" altLang="ko-KR" sz="1100" b="1" dirty="0">
                <a:ea typeface="나눔스퀘어_ac" panose="020B0600000101010101" pitchFamily="50" charset="-127"/>
              </a:rPr>
              <a:t>, </a:t>
            </a:r>
            <a:r>
              <a:rPr lang="ko-KR" altLang="en-US" sz="1100" b="1" dirty="0">
                <a:ea typeface="나눔스퀘어_ac" panose="020B0600000101010101" pitchFamily="50" charset="-127"/>
              </a:rPr>
              <a:t>상품잔고 처리는 어떻게 </a:t>
            </a:r>
            <a:r>
              <a:rPr lang="ko-KR" altLang="en-US" sz="1100" b="1" dirty="0" err="1">
                <a:ea typeface="나눔스퀘어_ac" panose="020B0600000101010101" pitchFamily="50" charset="-127"/>
              </a:rPr>
              <a:t>할것인가</a:t>
            </a: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83" name="직사각형 82">
            <a:extLst>
              <a:ext uri="{FF2B5EF4-FFF2-40B4-BE49-F238E27FC236}">
                <a16:creationId xmlns:a16="http://schemas.microsoft.com/office/drawing/2014/main" id="{413D3B4E-8089-EAF6-49E4-6E7B7A8F668D}"/>
              </a:ext>
            </a:extLst>
          </p:cNvPr>
          <p:cNvSpPr/>
          <p:nvPr/>
        </p:nvSpPr>
        <p:spPr>
          <a:xfrm>
            <a:off x="8461905" y="4916846"/>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9</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84" name="직사각형 83">
            <a:extLst>
              <a:ext uri="{FF2B5EF4-FFF2-40B4-BE49-F238E27FC236}">
                <a16:creationId xmlns:a16="http://schemas.microsoft.com/office/drawing/2014/main" id="{88C36876-3448-05FB-53E6-D40BF2A2B7FC}"/>
              </a:ext>
            </a:extLst>
          </p:cNvPr>
          <p:cNvSpPr/>
          <p:nvPr/>
        </p:nvSpPr>
        <p:spPr>
          <a:xfrm>
            <a:off x="8793493" y="4916846"/>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결제방식 수용의 유연성은 </a:t>
            </a:r>
            <a:r>
              <a:rPr lang="ko-KR" altLang="en-US" sz="1100" b="1" dirty="0" err="1">
                <a:ea typeface="나눔스퀘어_ac" panose="020B0600000101010101" pitchFamily="50" charset="-127"/>
              </a:rPr>
              <a:t>어떠한가</a:t>
            </a: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86" name="직사각형 85">
            <a:extLst>
              <a:ext uri="{FF2B5EF4-FFF2-40B4-BE49-F238E27FC236}">
                <a16:creationId xmlns:a16="http://schemas.microsoft.com/office/drawing/2014/main" id="{DB91963B-B748-8B7E-030D-645AFB2742B2}"/>
              </a:ext>
            </a:extLst>
          </p:cNvPr>
          <p:cNvSpPr/>
          <p:nvPr/>
        </p:nvSpPr>
        <p:spPr>
          <a:xfrm>
            <a:off x="8461905" y="5310949"/>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10</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87" name="직사각형 86">
            <a:extLst>
              <a:ext uri="{FF2B5EF4-FFF2-40B4-BE49-F238E27FC236}">
                <a16:creationId xmlns:a16="http://schemas.microsoft.com/office/drawing/2014/main" id="{9A2EE852-7371-C0B7-1977-8D6B709612BB}"/>
              </a:ext>
            </a:extLst>
          </p:cNvPr>
          <p:cNvSpPr/>
          <p:nvPr/>
        </p:nvSpPr>
        <p:spPr>
          <a:xfrm>
            <a:off x="8793493" y="5310949"/>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err="1">
                <a:ea typeface="나눔스퀘어_ac" panose="020B0600000101010101" pitchFamily="50" charset="-127"/>
              </a:rPr>
              <a:t>장운영</a:t>
            </a:r>
            <a:r>
              <a:rPr lang="ko-KR" altLang="en-US" sz="1100" b="1" dirty="0">
                <a:ea typeface="나눔스퀘어_ac" panose="020B0600000101010101" pitchFamily="50" charset="-127"/>
              </a:rPr>
              <a:t> 시간의 수용의 유연성은 </a:t>
            </a:r>
            <a:r>
              <a:rPr lang="ko-KR" altLang="en-US" sz="1100" b="1" dirty="0" err="1">
                <a:ea typeface="나눔스퀘어_ac" panose="020B0600000101010101" pitchFamily="50" charset="-127"/>
              </a:rPr>
              <a:t>어떠한가</a:t>
            </a: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89" name="직사각형 88">
            <a:extLst>
              <a:ext uri="{FF2B5EF4-FFF2-40B4-BE49-F238E27FC236}">
                <a16:creationId xmlns:a16="http://schemas.microsoft.com/office/drawing/2014/main" id="{4A76C914-2C9F-4CBD-6090-2D16308540FA}"/>
              </a:ext>
            </a:extLst>
          </p:cNvPr>
          <p:cNvSpPr/>
          <p:nvPr/>
        </p:nvSpPr>
        <p:spPr>
          <a:xfrm>
            <a:off x="8461905" y="5705052"/>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11</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90" name="직사각형 89">
            <a:extLst>
              <a:ext uri="{FF2B5EF4-FFF2-40B4-BE49-F238E27FC236}">
                <a16:creationId xmlns:a16="http://schemas.microsoft.com/office/drawing/2014/main" id="{4CDF7ED5-8203-8714-9BFF-8AF7CF54A57F}"/>
              </a:ext>
            </a:extLst>
          </p:cNvPr>
          <p:cNvSpPr/>
          <p:nvPr/>
        </p:nvSpPr>
        <p:spPr>
          <a:xfrm>
            <a:off x="8793493" y="5705052"/>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원장과 블록체인 원장간 정산처리 동기화 방법</a:t>
            </a: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92" name="직사각형 91">
            <a:extLst>
              <a:ext uri="{FF2B5EF4-FFF2-40B4-BE49-F238E27FC236}">
                <a16:creationId xmlns:a16="http://schemas.microsoft.com/office/drawing/2014/main" id="{FE23792F-7DED-9574-8DAB-290FF29382CA}"/>
              </a:ext>
            </a:extLst>
          </p:cNvPr>
          <p:cNvSpPr/>
          <p:nvPr/>
        </p:nvSpPr>
        <p:spPr>
          <a:xfrm>
            <a:off x="8461905" y="6099152"/>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12</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93" name="직사각형 92">
            <a:extLst>
              <a:ext uri="{FF2B5EF4-FFF2-40B4-BE49-F238E27FC236}">
                <a16:creationId xmlns:a16="http://schemas.microsoft.com/office/drawing/2014/main" id="{95596D55-0D38-58BC-B129-5E8D68D0173B}"/>
              </a:ext>
            </a:extLst>
          </p:cNvPr>
          <p:cNvSpPr/>
          <p:nvPr/>
        </p:nvSpPr>
        <p:spPr>
          <a:xfrm>
            <a:off x="8793493" y="6099152"/>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STO</a:t>
            </a:r>
            <a:r>
              <a:rPr lang="ko-KR" altLang="en-US" sz="1100" b="1" dirty="0">
                <a:ea typeface="나눔스퀘어_ac" panose="020B0600000101010101" pitchFamily="50" charset="-127"/>
              </a:rPr>
              <a:t>상품별 회계처리 방법은 무엇인가</a:t>
            </a: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154" name="직사각형 153">
            <a:extLst>
              <a:ext uri="{FF2B5EF4-FFF2-40B4-BE49-F238E27FC236}">
                <a16:creationId xmlns:a16="http://schemas.microsoft.com/office/drawing/2014/main" id="{0AB9B9E3-FBC7-FFBA-9A80-8B0A490ADFC8}"/>
              </a:ext>
            </a:extLst>
          </p:cNvPr>
          <p:cNvSpPr/>
          <p:nvPr/>
        </p:nvSpPr>
        <p:spPr>
          <a:xfrm>
            <a:off x="391116" y="1765403"/>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56" name="직사각형 155">
            <a:extLst>
              <a:ext uri="{FF2B5EF4-FFF2-40B4-BE49-F238E27FC236}">
                <a16:creationId xmlns:a16="http://schemas.microsoft.com/office/drawing/2014/main" id="{24366201-FC4F-F034-AFFB-D9FE5E50CCCB}"/>
              </a:ext>
            </a:extLst>
          </p:cNvPr>
          <p:cNvSpPr/>
          <p:nvPr/>
        </p:nvSpPr>
        <p:spPr>
          <a:xfrm>
            <a:off x="1885514" y="4997811"/>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2</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57" name="직사각형 156">
            <a:extLst>
              <a:ext uri="{FF2B5EF4-FFF2-40B4-BE49-F238E27FC236}">
                <a16:creationId xmlns:a16="http://schemas.microsoft.com/office/drawing/2014/main" id="{A1D7EDA1-DA46-525E-D168-FED5A9824FE2}"/>
              </a:ext>
            </a:extLst>
          </p:cNvPr>
          <p:cNvSpPr/>
          <p:nvPr/>
        </p:nvSpPr>
        <p:spPr>
          <a:xfrm>
            <a:off x="1884752" y="3611797"/>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3</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58" name="직사각형 157">
            <a:extLst>
              <a:ext uri="{FF2B5EF4-FFF2-40B4-BE49-F238E27FC236}">
                <a16:creationId xmlns:a16="http://schemas.microsoft.com/office/drawing/2014/main" id="{30C34A7D-A816-2196-83D2-28A36AE52CEA}"/>
              </a:ext>
            </a:extLst>
          </p:cNvPr>
          <p:cNvSpPr/>
          <p:nvPr/>
        </p:nvSpPr>
        <p:spPr>
          <a:xfrm>
            <a:off x="1856939" y="3302361"/>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4</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59" name="직사각형 158">
            <a:extLst>
              <a:ext uri="{FF2B5EF4-FFF2-40B4-BE49-F238E27FC236}">
                <a16:creationId xmlns:a16="http://schemas.microsoft.com/office/drawing/2014/main" id="{6CE41B63-A5DC-D466-202C-3640DAB13ACD}"/>
              </a:ext>
            </a:extLst>
          </p:cNvPr>
          <p:cNvSpPr/>
          <p:nvPr/>
        </p:nvSpPr>
        <p:spPr>
          <a:xfrm>
            <a:off x="6114614" y="2587986"/>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5</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60" name="직사각형 159">
            <a:extLst>
              <a:ext uri="{FF2B5EF4-FFF2-40B4-BE49-F238E27FC236}">
                <a16:creationId xmlns:a16="http://schemas.microsoft.com/office/drawing/2014/main" id="{22A1E7ED-2E32-D607-36F4-C42DC53190CD}"/>
              </a:ext>
            </a:extLst>
          </p:cNvPr>
          <p:cNvSpPr/>
          <p:nvPr/>
        </p:nvSpPr>
        <p:spPr>
          <a:xfrm>
            <a:off x="7108398" y="5003527"/>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7</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61" name="직사각형 160">
            <a:extLst>
              <a:ext uri="{FF2B5EF4-FFF2-40B4-BE49-F238E27FC236}">
                <a16:creationId xmlns:a16="http://schemas.microsoft.com/office/drawing/2014/main" id="{025EAF40-3C52-96C4-A39D-950ED7AAF628}"/>
              </a:ext>
            </a:extLst>
          </p:cNvPr>
          <p:cNvSpPr/>
          <p:nvPr/>
        </p:nvSpPr>
        <p:spPr>
          <a:xfrm>
            <a:off x="2925135" y="1991020"/>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6</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62" name="직사각형 161">
            <a:extLst>
              <a:ext uri="{FF2B5EF4-FFF2-40B4-BE49-F238E27FC236}">
                <a16:creationId xmlns:a16="http://schemas.microsoft.com/office/drawing/2014/main" id="{AA04523E-6901-E716-31FA-FF5E6EC404D5}"/>
              </a:ext>
            </a:extLst>
          </p:cNvPr>
          <p:cNvSpPr/>
          <p:nvPr/>
        </p:nvSpPr>
        <p:spPr>
          <a:xfrm>
            <a:off x="2190314" y="4997811"/>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8</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63" name="직사각형 162">
            <a:extLst>
              <a:ext uri="{FF2B5EF4-FFF2-40B4-BE49-F238E27FC236}">
                <a16:creationId xmlns:a16="http://schemas.microsoft.com/office/drawing/2014/main" id="{460FFA48-A7CC-62FA-F138-EB267CD74A70}"/>
              </a:ext>
            </a:extLst>
          </p:cNvPr>
          <p:cNvSpPr/>
          <p:nvPr/>
        </p:nvSpPr>
        <p:spPr>
          <a:xfrm>
            <a:off x="3891405" y="3603183"/>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9</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64" name="직사각형 163">
            <a:extLst>
              <a:ext uri="{FF2B5EF4-FFF2-40B4-BE49-F238E27FC236}">
                <a16:creationId xmlns:a16="http://schemas.microsoft.com/office/drawing/2014/main" id="{B70F73C4-2BFA-6B3B-7A1A-275E44FD505C}"/>
              </a:ext>
            </a:extLst>
          </p:cNvPr>
          <p:cNvSpPr/>
          <p:nvPr/>
        </p:nvSpPr>
        <p:spPr>
          <a:xfrm>
            <a:off x="6120255" y="4149559"/>
            <a:ext cx="252000" cy="219973"/>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10</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65" name="직사각형 164">
            <a:extLst>
              <a:ext uri="{FF2B5EF4-FFF2-40B4-BE49-F238E27FC236}">
                <a16:creationId xmlns:a16="http://schemas.microsoft.com/office/drawing/2014/main" id="{08B90972-9CEC-C199-8BD9-F658EE2C0B28}"/>
              </a:ext>
            </a:extLst>
          </p:cNvPr>
          <p:cNvSpPr/>
          <p:nvPr/>
        </p:nvSpPr>
        <p:spPr>
          <a:xfrm>
            <a:off x="3872355" y="4992453"/>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11</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66" name="직사각형 165">
            <a:extLst>
              <a:ext uri="{FF2B5EF4-FFF2-40B4-BE49-F238E27FC236}">
                <a16:creationId xmlns:a16="http://schemas.microsoft.com/office/drawing/2014/main" id="{CAF72ACB-8877-AF44-FC8E-F87F187C1017}"/>
              </a:ext>
            </a:extLst>
          </p:cNvPr>
          <p:cNvSpPr/>
          <p:nvPr/>
        </p:nvSpPr>
        <p:spPr>
          <a:xfrm>
            <a:off x="2871924" y="4973754"/>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12</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68" name="직사각형 167">
            <a:extLst>
              <a:ext uri="{FF2B5EF4-FFF2-40B4-BE49-F238E27FC236}">
                <a16:creationId xmlns:a16="http://schemas.microsoft.com/office/drawing/2014/main" id="{17FAEC3E-08F2-F0FE-B878-815A05DEFFCA}"/>
              </a:ext>
            </a:extLst>
          </p:cNvPr>
          <p:cNvSpPr/>
          <p:nvPr/>
        </p:nvSpPr>
        <p:spPr>
          <a:xfrm>
            <a:off x="2862705" y="5592528"/>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13</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69" name="직사각형 168">
            <a:extLst>
              <a:ext uri="{FF2B5EF4-FFF2-40B4-BE49-F238E27FC236}">
                <a16:creationId xmlns:a16="http://schemas.microsoft.com/office/drawing/2014/main" id="{4E1CE2CE-D840-0F22-F0BF-E46CCCBAF29A}"/>
              </a:ext>
            </a:extLst>
          </p:cNvPr>
          <p:cNvSpPr/>
          <p:nvPr/>
        </p:nvSpPr>
        <p:spPr>
          <a:xfrm>
            <a:off x="3915735" y="2581570"/>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15</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70" name="직사각형 169">
            <a:extLst>
              <a:ext uri="{FF2B5EF4-FFF2-40B4-BE49-F238E27FC236}">
                <a16:creationId xmlns:a16="http://schemas.microsoft.com/office/drawing/2014/main" id="{F193BB97-F86C-8D55-98AC-14EB14AE047B}"/>
              </a:ext>
            </a:extLst>
          </p:cNvPr>
          <p:cNvSpPr/>
          <p:nvPr/>
        </p:nvSpPr>
        <p:spPr>
          <a:xfrm>
            <a:off x="5104964" y="3521436"/>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14</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71" name="직사각형 170">
            <a:extLst>
              <a:ext uri="{FF2B5EF4-FFF2-40B4-BE49-F238E27FC236}">
                <a16:creationId xmlns:a16="http://schemas.microsoft.com/office/drawing/2014/main" id="{33B5C359-595A-51DF-29E6-6F0E83D59998}"/>
              </a:ext>
            </a:extLst>
          </p:cNvPr>
          <p:cNvSpPr/>
          <p:nvPr/>
        </p:nvSpPr>
        <p:spPr>
          <a:xfrm>
            <a:off x="1866464" y="4207236"/>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14</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72" name="직사각형 171">
            <a:extLst>
              <a:ext uri="{FF2B5EF4-FFF2-40B4-BE49-F238E27FC236}">
                <a16:creationId xmlns:a16="http://schemas.microsoft.com/office/drawing/2014/main" id="{35EC2DC9-09E1-0443-5E3D-991532E8F829}"/>
              </a:ext>
            </a:extLst>
          </p:cNvPr>
          <p:cNvSpPr/>
          <p:nvPr/>
        </p:nvSpPr>
        <p:spPr>
          <a:xfrm>
            <a:off x="6114614" y="3521436"/>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16</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73" name="직사각형 172">
            <a:extLst>
              <a:ext uri="{FF2B5EF4-FFF2-40B4-BE49-F238E27FC236}">
                <a16:creationId xmlns:a16="http://schemas.microsoft.com/office/drawing/2014/main" id="{B8D22D3D-113D-B77F-7609-3187F5663FB7}"/>
              </a:ext>
            </a:extLst>
          </p:cNvPr>
          <p:cNvSpPr/>
          <p:nvPr/>
        </p:nvSpPr>
        <p:spPr>
          <a:xfrm>
            <a:off x="5095731" y="4112845"/>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15</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75" name="직사각형 174">
            <a:extLst>
              <a:ext uri="{FF2B5EF4-FFF2-40B4-BE49-F238E27FC236}">
                <a16:creationId xmlns:a16="http://schemas.microsoft.com/office/drawing/2014/main" id="{EADAB1FF-0149-B6D5-DA39-4EEFEC6AC558}"/>
              </a:ext>
            </a:extLst>
          </p:cNvPr>
          <p:cNvSpPr/>
          <p:nvPr/>
        </p:nvSpPr>
        <p:spPr>
          <a:xfrm>
            <a:off x="5114489" y="2587986"/>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17</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27" name="직사각형 226">
            <a:extLst>
              <a:ext uri="{FF2B5EF4-FFF2-40B4-BE49-F238E27FC236}">
                <a16:creationId xmlns:a16="http://schemas.microsoft.com/office/drawing/2014/main" id="{1889A110-6D56-28BB-9ACB-B24CC8810D34}"/>
              </a:ext>
            </a:extLst>
          </p:cNvPr>
          <p:cNvSpPr/>
          <p:nvPr/>
        </p:nvSpPr>
        <p:spPr>
          <a:xfrm>
            <a:off x="9754542" y="712396"/>
            <a:ext cx="997571" cy="282663"/>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200" kern="1200" dirty="0" err="1">
                <a:solidFill>
                  <a:schemeClr val="tx1"/>
                </a:solidFill>
                <a:latin typeface="맑은 고딕" panose="020B0503020000020004" pitchFamily="50" charset="-127"/>
                <a:ea typeface="나눔스퀘어_ac" panose="020B0600000101010101"/>
                <a:cs typeface="Arial" pitchFamily="34" charset="0"/>
              </a:rPr>
              <a:t>기간계</a:t>
            </a:r>
            <a:endParaRPr lang="en-US" altLang="ko-KR" sz="1200" kern="1200" dirty="0">
              <a:solidFill>
                <a:schemeClr val="tx1"/>
              </a:solidFill>
              <a:latin typeface="맑은 고딕" panose="020B0503020000020004" pitchFamily="50" charset="-127"/>
              <a:ea typeface="나눔스퀘어_ac" panose="020B0600000101010101"/>
              <a:cs typeface="Arial" pitchFamily="34" charset="0"/>
            </a:endParaRPr>
          </a:p>
        </p:txBody>
      </p:sp>
      <p:sp>
        <p:nvSpPr>
          <p:cNvPr id="228" name="직사각형 227">
            <a:extLst>
              <a:ext uri="{FF2B5EF4-FFF2-40B4-BE49-F238E27FC236}">
                <a16:creationId xmlns:a16="http://schemas.microsoft.com/office/drawing/2014/main" id="{EB488184-15DC-102F-300B-3CAFAE54C3C9}"/>
              </a:ext>
            </a:extLst>
          </p:cNvPr>
          <p:cNvSpPr/>
          <p:nvPr/>
        </p:nvSpPr>
        <p:spPr>
          <a:xfrm>
            <a:off x="10859466" y="712395"/>
            <a:ext cx="997571" cy="282663"/>
          </a:xfrm>
          <a:prstGeom prst="rect">
            <a:avLst/>
          </a:prstGeom>
          <a:solidFill>
            <a:srgbClr val="7030A0">
              <a:alpha val="14902"/>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200" kern="1200" dirty="0">
                <a:solidFill>
                  <a:schemeClr val="tx1"/>
                </a:solidFill>
                <a:latin typeface="맑은 고딕" panose="020B0503020000020004" pitchFamily="50" charset="-127"/>
                <a:ea typeface="나눔스퀘어_ac" panose="020B0600000101010101"/>
                <a:cs typeface="Arial" pitchFamily="34" charset="0"/>
              </a:rPr>
              <a:t>STO </a:t>
            </a:r>
            <a:r>
              <a:rPr lang="ko-KR" altLang="en-US" sz="1200" kern="1200" dirty="0">
                <a:solidFill>
                  <a:schemeClr val="tx1"/>
                </a:solidFill>
                <a:latin typeface="맑은 고딕" panose="020B0503020000020004" pitchFamily="50" charset="-127"/>
                <a:ea typeface="나눔스퀘어_ac" panose="020B0600000101010101"/>
                <a:cs typeface="Arial" pitchFamily="34" charset="0"/>
              </a:rPr>
              <a:t>플랫폼</a:t>
            </a:r>
            <a:endParaRPr lang="en-US" altLang="ko-KR" sz="1200" kern="1200" dirty="0">
              <a:solidFill>
                <a:schemeClr val="tx1"/>
              </a:solidFill>
              <a:latin typeface="맑은 고딕" panose="020B0503020000020004" pitchFamily="50" charset="-127"/>
              <a:ea typeface="나눔스퀘어_ac" panose="020B0600000101010101"/>
              <a:cs typeface="Arial" pitchFamily="34" charset="0"/>
            </a:endParaRPr>
          </a:p>
        </p:txBody>
      </p:sp>
      <p:sp>
        <p:nvSpPr>
          <p:cNvPr id="229" name="직사각형 228">
            <a:extLst>
              <a:ext uri="{FF2B5EF4-FFF2-40B4-BE49-F238E27FC236}">
                <a16:creationId xmlns:a16="http://schemas.microsoft.com/office/drawing/2014/main" id="{B0F6589C-A66C-3923-9B58-4AC8D5884EBB}"/>
              </a:ext>
            </a:extLst>
          </p:cNvPr>
          <p:cNvSpPr/>
          <p:nvPr/>
        </p:nvSpPr>
        <p:spPr>
          <a:xfrm>
            <a:off x="9754542" y="1041631"/>
            <a:ext cx="997571" cy="282663"/>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algn="ctr"/>
            <a:r>
              <a:rPr lang="ko-KR" altLang="en-US" sz="1000" err="1">
                <a:ea typeface="나눔스퀘어_ac" panose="020B0600000101010101" pitchFamily="50" charset="-127"/>
              </a:rPr>
              <a:t>기간계</a:t>
            </a:r>
            <a:r>
              <a:rPr lang="ko-KR" altLang="en-US" sz="1000" dirty="0">
                <a:ea typeface="나눔스퀘어_ac" panose="020B0600000101010101" pitchFamily="50" charset="-127"/>
              </a:rPr>
              <a:t> 어플리케이션</a:t>
            </a:r>
            <a:endParaRPr lang="en-US" altLang="ko-KR" sz="1000" dirty="0">
              <a:ea typeface="나눔스퀘어_ac" panose="020B0600000101010101" pitchFamily="50" charset="-127"/>
            </a:endParaRPr>
          </a:p>
        </p:txBody>
      </p:sp>
      <p:sp>
        <p:nvSpPr>
          <p:cNvPr id="230" name="직사각형 229">
            <a:extLst>
              <a:ext uri="{FF2B5EF4-FFF2-40B4-BE49-F238E27FC236}">
                <a16:creationId xmlns:a16="http://schemas.microsoft.com/office/drawing/2014/main" id="{83149EE4-331F-F394-F7D3-5156E385829E}"/>
              </a:ext>
            </a:extLst>
          </p:cNvPr>
          <p:cNvSpPr/>
          <p:nvPr/>
        </p:nvSpPr>
        <p:spPr>
          <a:xfrm>
            <a:off x="10859466" y="1041630"/>
            <a:ext cx="997571" cy="282663"/>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STO</a:t>
            </a:r>
            <a:br>
              <a:rPr lang="en-US" altLang="ko-KR" sz="1000" kern="1200" dirty="0">
                <a:solidFill>
                  <a:schemeClr val="bg1"/>
                </a:solidFill>
                <a:latin typeface="맑은 고딕" panose="020B0503020000020004" pitchFamily="50" charset="-127"/>
                <a:ea typeface="나눔스퀘어_ac" panose="020B0600000101010101"/>
                <a:cs typeface="Arial" pitchFamily="34" charset="0"/>
              </a:rPr>
            </a:b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어플리케이션</a:t>
            </a:r>
            <a:endParaRPr lang="en-US" altLang="ko-KR" sz="1000" kern="1200" dirty="0">
              <a:solidFill>
                <a:schemeClr val="bg1"/>
              </a:solidFill>
              <a:latin typeface="맑은 고딕" panose="020B0503020000020004" pitchFamily="50" charset="-127"/>
              <a:ea typeface="나눔스퀘어_ac" panose="020B0600000101010101"/>
              <a:cs typeface="Arial" pitchFamily="34" charset="0"/>
            </a:endParaRPr>
          </a:p>
        </p:txBody>
      </p:sp>
    </p:spTree>
    <p:extLst>
      <p:ext uri="{BB962C8B-B14F-4D97-AF65-F5344CB8AC3E}">
        <p14:creationId xmlns:p14="http://schemas.microsoft.com/office/powerpoint/2010/main" val="293867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그룹 99">
            <a:extLst>
              <a:ext uri="{FF2B5EF4-FFF2-40B4-BE49-F238E27FC236}">
                <a16:creationId xmlns:a16="http://schemas.microsoft.com/office/drawing/2014/main" id="{F93CA6D0-4ECD-3C69-10BA-8305B1353D19}"/>
              </a:ext>
            </a:extLst>
          </p:cNvPr>
          <p:cNvGrpSpPr/>
          <p:nvPr/>
        </p:nvGrpSpPr>
        <p:grpSpPr>
          <a:xfrm>
            <a:off x="6195506" y="1689826"/>
            <a:ext cx="5675329" cy="4646238"/>
            <a:chOff x="6195506" y="1689826"/>
            <a:chExt cx="5675329" cy="4646238"/>
          </a:xfrm>
        </p:grpSpPr>
        <p:sp>
          <p:nvSpPr>
            <p:cNvPr id="12" name="직사각형 11">
              <a:extLst>
                <a:ext uri="{FF2B5EF4-FFF2-40B4-BE49-F238E27FC236}">
                  <a16:creationId xmlns:a16="http://schemas.microsoft.com/office/drawing/2014/main" id="{75775C54-1CE2-95EF-55B8-F0568B57AF47}"/>
                </a:ext>
              </a:extLst>
            </p:cNvPr>
            <p:cNvSpPr/>
            <p:nvPr/>
          </p:nvSpPr>
          <p:spPr>
            <a:xfrm>
              <a:off x="6195506" y="1689826"/>
              <a:ext cx="5675329" cy="496607"/>
            </a:xfrm>
            <a:prstGeom prst="rect">
              <a:avLst/>
            </a:prstGeom>
            <a:solidFill>
              <a:srgbClr val="D8D8D8"/>
            </a:solidFill>
            <a:ln w="6350" cap="flat" cmpd="sng" algn="ctr">
              <a:noFill/>
              <a:prstDash val="solid"/>
              <a:miter lim="800000"/>
            </a:ln>
            <a:effectLst/>
            <a:extLst>
              <a:ext uri="{AF507438-7753-43E0-B8FC-AC1667EBCBE1}">
                <a14:hiddenEffects xmlns:a14="http://schemas.microsoft.com/office/drawing/2010/main">
                  <a:effectLst>
                    <a:outerShdw blurRad="50800" dist="38100" dir="2699985" algn="ctr" rotWithShape="0">
                      <a:schemeClr val="tx1">
                        <a:alpha val="40000"/>
                      </a:schemeClr>
                    </a:outerShdw>
                  </a:effectLst>
                </a14:hiddenEffects>
              </a:ext>
            </a:extLst>
          </p:spPr>
          <p:txBody>
            <a:bodyPr rot="0" spcFirstLastPara="0" vertOverflow="overflow" horzOverflow="overflow" vert="horz" wrap="square" lIns="71120" tIns="71120" rIns="71120" bIns="71120" numCol="1" spcCol="0" rtlCol="0" fromWordArt="0" anchor="ctr" anchorCtr="0" forceAA="0" compatLnSpc="1">
              <a:prstTxWarp prst="textNoShape">
                <a:avLst/>
              </a:prstTxWarp>
              <a:noAutofit/>
            </a:bodyPr>
            <a:lstStyle/>
            <a:p>
              <a:pPr marL="449263" marR="0" lvl="0" indent="0" defTabSz="914400" eaLnBrk="1" fontAlgn="auto" latinLnBrk="0" hangingPunct="1">
                <a:lnSpc>
                  <a:spcPct val="90000"/>
                </a:lnSpc>
                <a:spcBef>
                  <a:spcPts val="900"/>
                </a:spcBef>
                <a:spcAft>
                  <a:spcPts val="0"/>
                </a:spcAft>
                <a:buClrTx/>
                <a:buSzTx/>
                <a:buFontTx/>
                <a:buNone/>
                <a:tabLst/>
                <a:defRPr/>
              </a:pP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장외상품거래</a:t>
              </a:r>
              <a:r>
                <a:rPr lang="en-US" altLang="ko-KR" sz="1400" b="1" kern="1200" dirty="0">
                  <a:solidFill>
                    <a:schemeClr val="tx1"/>
                  </a:solidFill>
                  <a:latin typeface="맑은 고딕" panose="020B0503020000020004" pitchFamily="50" charset="-127"/>
                  <a:ea typeface="나눔스퀘어_ac" panose="020B0600000101010101"/>
                  <a:cs typeface="Arial" pitchFamily="34" charset="0"/>
                </a:rPr>
                <a:t>(</a:t>
              </a: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블록체인 기반 </a:t>
              </a:r>
              <a:r>
                <a:rPr lang="en-US" altLang="ko-KR" sz="1400" b="1" kern="1200" dirty="0">
                  <a:solidFill>
                    <a:schemeClr val="tx1"/>
                  </a:solidFill>
                  <a:latin typeface="맑은 고딕" panose="020B0503020000020004" pitchFamily="50" charset="-127"/>
                  <a:ea typeface="나눔스퀘어_ac" panose="020B0600000101010101"/>
                  <a:cs typeface="Arial" pitchFamily="34" charset="0"/>
                </a:rPr>
                <a:t>KB</a:t>
              </a: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 </a:t>
              </a:r>
              <a:r>
                <a:rPr lang="en-US" altLang="ko-KR" sz="1400" b="1" kern="1200" dirty="0">
                  <a:solidFill>
                    <a:schemeClr val="tx1"/>
                  </a:solidFill>
                  <a:latin typeface="맑은 고딕" panose="020B0503020000020004" pitchFamily="50" charset="-127"/>
                  <a:ea typeface="나눔스퀘어_ac" panose="020B0600000101010101"/>
                  <a:cs typeface="Arial" pitchFamily="34" charset="0"/>
                </a:rPr>
                <a:t>STO</a:t>
              </a: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플랫폼을 통한 </a:t>
              </a:r>
              <a:r>
                <a:rPr lang="en-US" altLang="ko-KR" sz="1400" b="1" kern="1200" dirty="0">
                  <a:solidFill>
                    <a:schemeClr val="tx1"/>
                  </a:solidFill>
                  <a:latin typeface="맑은 고딕" panose="020B0503020000020004" pitchFamily="50" charset="-127"/>
                  <a:ea typeface="나눔스퀘어_ac" panose="020B0600000101010101"/>
                  <a:cs typeface="Arial" pitchFamily="34" charset="0"/>
                </a:rPr>
                <a:t>E2E</a:t>
              </a: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서비스 제공</a:t>
              </a:r>
              <a:endParaRPr kumimoji="0" lang="ko-KR" altLang="en-US" sz="14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sp>
          <p:nvSpPr>
            <p:cNvPr id="13" name="직사각형 12">
              <a:extLst>
                <a:ext uri="{FF2B5EF4-FFF2-40B4-BE49-F238E27FC236}">
                  <a16:creationId xmlns:a16="http://schemas.microsoft.com/office/drawing/2014/main" id="{FE2C55F3-865B-916A-06D0-8D997AEBF066}"/>
                </a:ext>
              </a:extLst>
            </p:cNvPr>
            <p:cNvSpPr/>
            <p:nvPr/>
          </p:nvSpPr>
          <p:spPr>
            <a:xfrm>
              <a:off x="6195506" y="2186433"/>
              <a:ext cx="5675329" cy="4149631"/>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marR="0" lvl="0" indent="-97212" defTabSz="914400" eaLnBrk="1" fontAlgn="auto" latinLnBrk="0" hangingPunct="1">
                <a:lnSpc>
                  <a:spcPct val="90000"/>
                </a:lnSpc>
                <a:spcBef>
                  <a:spcPts val="900"/>
                </a:spcBef>
                <a:spcAft>
                  <a:spcPts val="0"/>
                </a:spcAft>
                <a:buClr>
                  <a:srgbClr val="F8F8F8"/>
                </a:buClr>
                <a:buSzPct val="100000"/>
                <a:buFont typeface="Arial" panose="020B0604020202020204" pitchFamily="34" charset="0"/>
                <a:buChar char="•"/>
                <a:tabLst/>
                <a:defRPr/>
              </a:pPr>
              <a:endPar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grpSp>
      <p:grpSp>
        <p:nvGrpSpPr>
          <p:cNvPr id="99" name="그룹 98">
            <a:extLst>
              <a:ext uri="{FF2B5EF4-FFF2-40B4-BE49-F238E27FC236}">
                <a16:creationId xmlns:a16="http://schemas.microsoft.com/office/drawing/2014/main" id="{FDAD88A8-E5A3-2700-2A75-93457674DD96}"/>
              </a:ext>
            </a:extLst>
          </p:cNvPr>
          <p:cNvGrpSpPr/>
          <p:nvPr/>
        </p:nvGrpSpPr>
        <p:grpSpPr>
          <a:xfrm>
            <a:off x="342898" y="1689826"/>
            <a:ext cx="5675329" cy="4646238"/>
            <a:chOff x="342898" y="1689826"/>
            <a:chExt cx="5675329" cy="4646238"/>
          </a:xfrm>
        </p:grpSpPr>
        <p:sp>
          <p:nvSpPr>
            <p:cNvPr id="9" name="직사각형 8">
              <a:extLst>
                <a:ext uri="{FF2B5EF4-FFF2-40B4-BE49-F238E27FC236}">
                  <a16:creationId xmlns:a16="http://schemas.microsoft.com/office/drawing/2014/main" id="{DDB4A8F9-1F17-68F7-2506-E8EEE18AA5EE}"/>
                </a:ext>
              </a:extLst>
            </p:cNvPr>
            <p:cNvSpPr/>
            <p:nvPr/>
          </p:nvSpPr>
          <p:spPr>
            <a:xfrm>
              <a:off x="342898" y="1689826"/>
              <a:ext cx="5675329" cy="496607"/>
            </a:xfrm>
            <a:prstGeom prst="rect">
              <a:avLst/>
            </a:prstGeom>
            <a:solidFill>
              <a:srgbClr val="D8D8D8"/>
            </a:solidFill>
            <a:ln w="6350" cap="flat" cmpd="sng" algn="ctr">
              <a:noFill/>
              <a:prstDash val="solid"/>
              <a:miter lim="800000"/>
            </a:ln>
            <a:effectLst/>
            <a:extLst>
              <a:ext uri="{AF507438-7753-43E0-B8FC-AC1667EBCBE1}">
                <a14:hiddenEffects xmlns:a14="http://schemas.microsoft.com/office/drawing/2010/main">
                  <a:effectLst>
                    <a:outerShdw blurRad="50800" dist="38100" dir="2699985" algn="ctr" rotWithShape="0">
                      <a:schemeClr val="tx1">
                        <a:alpha val="40000"/>
                      </a:schemeClr>
                    </a:outerShdw>
                  </a:effectLst>
                </a14:hiddenEffects>
              </a:ext>
            </a:extLst>
          </p:spPr>
          <p:txBody>
            <a:bodyPr rot="0" spcFirstLastPara="0" vertOverflow="overflow" horzOverflow="overflow" vert="horz" wrap="square" lIns="71120" tIns="71120" rIns="71120" bIns="71120" numCol="1" spcCol="0" rtlCol="0" fromWordArt="0" anchor="ctr" anchorCtr="0" forceAA="0" compatLnSpc="1">
              <a:prstTxWarp prst="textNoShape">
                <a:avLst/>
              </a:prstTxWarp>
              <a:noAutofit/>
            </a:bodyPr>
            <a:lstStyle/>
            <a:p>
              <a:pPr marL="449263" marR="0" lvl="0" indent="0" defTabSz="914400" eaLnBrk="1" fontAlgn="auto" latinLnBrk="0" hangingPunct="1">
                <a:lnSpc>
                  <a:spcPct val="90000"/>
                </a:lnSpc>
                <a:spcBef>
                  <a:spcPts val="900"/>
                </a:spcBef>
                <a:spcAft>
                  <a:spcPts val="0"/>
                </a:spcAft>
                <a:buClrTx/>
                <a:buSzTx/>
                <a:buFontTx/>
                <a:buNone/>
                <a:tabLst/>
                <a:defRPr/>
              </a:pPr>
              <a:r>
                <a:rPr kumimoji="0" lang="ko-KR" altLang="en-US" sz="14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rPr>
                <a:t>장내거래</a:t>
              </a:r>
              <a:r>
                <a:rPr kumimoji="0" lang="en-US" altLang="ko-KR" sz="14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rPr>
                <a:t>(</a:t>
              </a:r>
              <a:r>
                <a:rPr kumimoji="0" lang="ko-KR" altLang="en-US" sz="14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rPr>
                <a:t>디지털전자증권 위탁매매</a:t>
              </a:r>
              <a:r>
                <a:rPr kumimoji="0" lang="en-US" altLang="ko-KR" sz="1400" b="1" i="0" u="none" kern="1200" cap="none" spc="0" normalizeH="0" baseline="3000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rPr>
                <a:t>1)</a:t>
              </a:r>
              <a:r>
                <a:rPr kumimoji="0" lang="en-US" altLang="ko-KR" sz="14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rPr>
                <a:t>)</a:t>
              </a:r>
              <a:endParaRPr kumimoji="0" lang="ko-KR" altLang="en-US" sz="14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sp>
          <p:nvSpPr>
            <p:cNvPr id="11" name="직사각형 10">
              <a:extLst>
                <a:ext uri="{FF2B5EF4-FFF2-40B4-BE49-F238E27FC236}">
                  <a16:creationId xmlns:a16="http://schemas.microsoft.com/office/drawing/2014/main" id="{51211A1F-F23B-BBBB-62DB-978363BB93EE}"/>
                </a:ext>
              </a:extLst>
            </p:cNvPr>
            <p:cNvSpPr/>
            <p:nvPr/>
          </p:nvSpPr>
          <p:spPr>
            <a:xfrm>
              <a:off x="342898" y="2186433"/>
              <a:ext cx="5675329" cy="4149631"/>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marR="0" lvl="0" indent="-97212" defTabSz="914400" eaLnBrk="1" fontAlgn="auto" latinLnBrk="0" hangingPunct="1">
                <a:lnSpc>
                  <a:spcPct val="90000"/>
                </a:lnSpc>
                <a:spcBef>
                  <a:spcPts val="900"/>
                </a:spcBef>
                <a:spcAft>
                  <a:spcPts val="0"/>
                </a:spcAft>
                <a:buClr>
                  <a:srgbClr val="F8F8F8"/>
                </a:buClr>
                <a:buSzPct val="100000"/>
                <a:buFont typeface="Arial" panose="020B0604020202020204" pitchFamily="34" charset="0"/>
                <a:buChar char="•"/>
                <a:tabLst/>
                <a:defRPr/>
              </a:pPr>
              <a:endPar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grpSp>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To-Be</a:t>
            </a:r>
            <a:r>
              <a:rPr lang="ko-KR" altLang="en-US" dirty="0"/>
              <a:t> </a:t>
            </a:r>
            <a:r>
              <a:rPr lang="en-US" altLang="ko-KR" dirty="0"/>
              <a:t>STO</a:t>
            </a:r>
            <a:r>
              <a:rPr lang="ko-KR" altLang="en-US" dirty="0"/>
              <a:t> 업무흐름</a:t>
            </a:r>
            <a:r>
              <a:rPr lang="en-US" altLang="ko-KR" dirty="0"/>
              <a:t>(</a:t>
            </a:r>
            <a:r>
              <a:rPr lang="ko-KR" altLang="en-US" dirty="0"/>
              <a:t>잠정적</a:t>
            </a:r>
            <a:r>
              <a:rPr lang="en-US" altLang="ko-KR" dirty="0"/>
              <a:t>)</a:t>
            </a:r>
            <a:endParaRPr lang="ko-KR" altLang="en-US" dirty="0"/>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To-Be STO</a:t>
            </a:r>
            <a:r>
              <a:rPr lang="ko-KR" altLang="en-US" dirty="0"/>
              <a:t>업무는 거래구분으로는 크게 장내거래 장외상품거래로 나뉘어지고 정형 및 비정형 상품으로 나뉘어 질 것이라 예상됨</a:t>
            </a:r>
          </a:p>
        </p:txBody>
      </p:sp>
      <p:cxnSp>
        <p:nvCxnSpPr>
          <p:cNvPr id="47" name="직선 화살표 연결선 46">
            <a:extLst>
              <a:ext uri="{FF2B5EF4-FFF2-40B4-BE49-F238E27FC236}">
                <a16:creationId xmlns:a16="http://schemas.microsoft.com/office/drawing/2014/main" id="{3830012A-80CD-5300-980F-CDDC611B40C8}"/>
              </a:ext>
            </a:extLst>
          </p:cNvPr>
          <p:cNvCxnSpPr>
            <a:cxnSpLocks/>
          </p:cNvCxnSpPr>
          <p:nvPr/>
        </p:nvCxnSpPr>
        <p:spPr>
          <a:xfrm>
            <a:off x="3462042" y="3885492"/>
            <a:ext cx="1044000" cy="1"/>
          </a:xfrm>
          <a:prstGeom prst="straightConnector1">
            <a:avLst/>
          </a:prstGeom>
          <a:noFill/>
          <a:ln w="9525" cap="flat">
            <a:solidFill>
              <a:schemeClr val="tx1"/>
            </a:solidFill>
            <a:prstDash val="solid"/>
            <a:round/>
            <a:headEnd type="triangle"/>
            <a:tailEnd type="none"/>
          </a:ln>
          <a:effectLst/>
          <a:sp3d/>
        </p:spPr>
        <p:style>
          <a:lnRef idx="0">
            <a:scrgbClr r="0" g="0" b="0"/>
          </a:lnRef>
          <a:fillRef idx="0">
            <a:scrgbClr r="0" g="0" b="0"/>
          </a:fillRef>
          <a:effectRef idx="0">
            <a:scrgbClr r="0" g="0" b="0"/>
          </a:effectRef>
          <a:fontRef idx="none"/>
        </p:style>
      </p:cxnSp>
      <p:cxnSp>
        <p:nvCxnSpPr>
          <p:cNvPr id="52" name="연결선: 꺾임 51">
            <a:extLst>
              <a:ext uri="{FF2B5EF4-FFF2-40B4-BE49-F238E27FC236}">
                <a16:creationId xmlns:a16="http://schemas.microsoft.com/office/drawing/2014/main" id="{D722DB8C-75DC-0104-4692-0433BBD9875F}"/>
              </a:ext>
            </a:extLst>
          </p:cNvPr>
          <p:cNvCxnSpPr>
            <a:cxnSpLocks/>
            <a:stCxn id="75" idx="1"/>
          </p:cNvCxnSpPr>
          <p:nvPr/>
        </p:nvCxnSpPr>
        <p:spPr>
          <a:xfrm rot="10800000">
            <a:off x="3484836" y="3881971"/>
            <a:ext cx="1026893" cy="769195"/>
          </a:xfrm>
          <a:prstGeom prst="bentConnector3">
            <a:avLst>
              <a:gd name="adj1" fmla="val 81520"/>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cxnSp>
        <p:nvCxnSpPr>
          <p:cNvPr id="53" name="직선 화살표 연결선 52">
            <a:extLst>
              <a:ext uri="{FF2B5EF4-FFF2-40B4-BE49-F238E27FC236}">
                <a16:creationId xmlns:a16="http://schemas.microsoft.com/office/drawing/2014/main" id="{1DAD0885-34E8-308A-A693-DDC0EB2277CB}"/>
              </a:ext>
            </a:extLst>
          </p:cNvPr>
          <p:cNvCxnSpPr>
            <a:cxnSpLocks/>
          </p:cNvCxnSpPr>
          <p:nvPr/>
        </p:nvCxnSpPr>
        <p:spPr>
          <a:xfrm flipV="1">
            <a:off x="5156127" y="4052876"/>
            <a:ext cx="0" cy="349889"/>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59" name="TextBox 58">
            <a:extLst>
              <a:ext uri="{FF2B5EF4-FFF2-40B4-BE49-F238E27FC236}">
                <a16:creationId xmlns:a16="http://schemas.microsoft.com/office/drawing/2014/main" id="{14E28BED-E7C8-23E6-7306-3D3B2D44937D}"/>
              </a:ext>
            </a:extLst>
          </p:cNvPr>
          <p:cNvSpPr txBox="1"/>
          <p:nvPr/>
        </p:nvSpPr>
        <p:spPr>
          <a:xfrm>
            <a:off x="1346685" y="3573100"/>
            <a:ext cx="692497"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주문</a:t>
            </a:r>
            <a:r>
              <a:rPr lang="en-US" altLang="ko-KR" sz="1000" dirty="0">
                <a:latin typeface="나눔스퀘어_ac" panose="020B0600000101010101" pitchFamily="50" charset="-127"/>
                <a:ea typeface="나눔스퀘어_ac" panose="020B0600000101010101" pitchFamily="50" charset="-127"/>
              </a:rPr>
              <a:t>/</a:t>
            </a:r>
            <a:r>
              <a:rPr lang="ko-KR" altLang="en-US" sz="1000" dirty="0">
                <a:latin typeface="나눔스퀘어_ac" panose="020B0600000101010101" pitchFamily="50" charset="-127"/>
                <a:ea typeface="나눔스퀘어_ac" panose="020B0600000101010101" pitchFamily="50" charset="-127"/>
              </a:rPr>
              <a:t>입출금</a:t>
            </a:r>
          </a:p>
        </p:txBody>
      </p:sp>
      <p:grpSp>
        <p:nvGrpSpPr>
          <p:cNvPr id="66" name="그룹 65">
            <a:extLst>
              <a:ext uri="{FF2B5EF4-FFF2-40B4-BE49-F238E27FC236}">
                <a16:creationId xmlns:a16="http://schemas.microsoft.com/office/drawing/2014/main" id="{B19A838A-69E8-B285-3F0D-C55CE607E0A4}"/>
              </a:ext>
            </a:extLst>
          </p:cNvPr>
          <p:cNvGrpSpPr/>
          <p:nvPr/>
        </p:nvGrpSpPr>
        <p:grpSpPr>
          <a:xfrm>
            <a:off x="622706" y="3502067"/>
            <a:ext cx="679588" cy="648774"/>
            <a:chOff x="532800" y="2641133"/>
            <a:chExt cx="789711" cy="706566"/>
          </a:xfrm>
        </p:grpSpPr>
        <p:pic>
          <p:nvPicPr>
            <p:cNvPr id="67" name="Picture 4" descr="Image result for business man vector">
              <a:extLst>
                <a:ext uri="{FF2B5EF4-FFF2-40B4-BE49-F238E27FC236}">
                  <a16:creationId xmlns:a16="http://schemas.microsoft.com/office/drawing/2014/main" id="{AA434BE9-A852-4B86-B94E-AF2DBAF4F462}"/>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8584" b="89700" l="3863" r="88841"/>
                      </a14:imgEffect>
                    </a14:imgLayer>
                  </a14:imgProps>
                </a:ext>
                <a:ext uri="{28A0092B-C50C-407E-A947-70E740481C1C}">
                  <a14:useLocalDpi xmlns:a14="http://schemas.microsoft.com/office/drawing/2010/main"/>
                </a:ext>
              </a:extLst>
            </a:blip>
            <a:srcRect/>
            <a:stretch/>
          </p:blipFill>
          <p:spPr bwMode="auto">
            <a:xfrm>
              <a:off x="669740" y="2641133"/>
              <a:ext cx="515831" cy="566693"/>
            </a:xfrm>
            <a:prstGeom prst="rect">
              <a:avLst/>
            </a:prstGeom>
            <a:noFill/>
            <a:ln w="6350" cap="flat">
              <a:noFill/>
              <a:miter lim="800000"/>
            </a:ln>
            <a:extLst>
              <a:ext uri="{91240B29-F687-4F45-9708-019B960494DF}">
                <a14:hiddenLine xmlns:a14="http://schemas.microsoft.com/office/drawing/2010/main" w="6350" cap="flat">
                  <a:noFill/>
                  <a:miter lim="800000"/>
                </a14:hiddenLine>
              </a:ext>
            </a:extLst>
          </p:spPr>
        </p:pic>
        <p:sp>
          <p:nvSpPr>
            <p:cNvPr id="68" name="TextBox 67">
              <a:extLst>
                <a:ext uri="{FF2B5EF4-FFF2-40B4-BE49-F238E27FC236}">
                  <a16:creationId xmlns:a16="http://schemas.microsoft.com/office/drawing/2014/main" id="{6AB7BB6C-7FB8-D289-26BA-3170BBC4ECD5}"/>
                </a:ext>
              </a:extLst>
            </p:cNvPr>
            <p:cNvSpPr txBox="1"/>
            <p:nvPr/>
          </p:nvSpPr>
          <p:spPr>
            <a:xfrm>
              <a:off x="532800" y="3199683"/>
              <a:ext cx="789711" cy="148016"/>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ko-KR" altLang="en-US" sz="1200" dirty="0">
                  <a:solidFill>
                    <a:srgbClr val="000000"/>
                  </a:solidFill>
                  <a:latin typeface="+mj-lt"/>
                </a:rPr>
                <a:t>투자자</a:t>
              </a:r>
            </a:p>
          </p:txBody>
        </p:sp>
      </p:grpSp>
      <p:cxnSp>
        <p:nvCxnSpPr>
          <p:cNvPr id="69" name="직선 화살표 연결선 68">
            <a:extLst>
              <a:ext uri="{FF2B5EF4-FFF2-40B4-BE49-F238E27FC236}">
                <a16:creationId xmlns:a16="http://schemas.microsoft.com/office/drawing/2014/main" id="{5F2F8C77-4792-4DD4-F987-948083326E89}"/>
              </a:ext>
            </a:extLst>
          </p:cNvPr>
          <p:cNvCxnSpPr>
            <a:cxnSpLocks/>
          </p:cNvCxnSpPr>
          <p:nvPr/>
        </p:nvCxnSpPr>
        <p:spPr>
          <a:xfrm flipH="1" flipV="1">
            <a:off x="1200634" y="3743054"/>
            <a:ext cx="969305" cy="3527"/>
          </a:xfrm>
          <a:prstGeom prst="straightConnector1">
            <a:avLst/>
          </a:prstGeom>
          <a:noFill/>
          <a:ln w="9525" cap="flat">
            <a:solidFill>
              <a:schemeClr val="tx1"/>
            </a:solidFill>
            <a:prstDash val="solid"/>
            <a:round/>
            <a:headEnd type="triangle"/>
            <a:tailEnd type="none"/>
          </a:ln>
          <a:effectLst/>
          <a:sp3d/>
        </p:spPr>
        <p:style>
          <a:lnRef idx="0">
            <a:scrgbClr r="0" g="0" b="0"/>
          </a:lnRef>
          <a:fillRef idx="0">
            <a:scrgbClr r="0" g="0" b="0"/>
          </a:fillRef>
          <a:effectRef idx="0">
            <a:scrgbClr r="0" g="0" b="0"/>
          </a:effectRef>
          <a:fontRef idx="none"/>
        </p:style>
      </p:cxnSp>
      <p:cxnSp>
        <p:nvCxnSpPr>
          <p:cNvPr id="70" name="직선 화살표 연결선 69">
            <a:extLst>
              <a:ext uri="{FF2B5EF4-FFF2-40B4-BE49-F238E27FC236}">
                <a16:creationId xmlns:a16="http://schemas.microsoft.com/office/drawing/2014/main" id="{BB81BA5E-A8FA-E249-C409-4ADD8AFA06B8}"/>
              </a:ext>
            </a:extLst>
          </p:cNvPr>
          <p:cNvCxnSpPr>
            <a:cxnSpLocks/>
          </p:cNvCxnSpPr>
          <p:nvPr/>
        </p:nvCxnSpPr>
        <p:spPr>
          <a:xfrm flipH="1" flipV="1">
            <a:off x="1174879" y="3881966"/>
            <a:ext cx="969305" cy="3527"/>
          </a:xfrm>
          <a:prstGeom prst="straightConnector1">
            <a:avLst/>
          </a:prstGeom>
          <a:noFill/>
          <a:ln w="9525" cap="flat">
            <a:solidFill>
              <a:schemeClr val="tx1"/>
            </a:solidFill>
            <a:prstDash val="solid"/>
            <a:round/>
            <a:headEnd type="none"/>
            <a:tailEnd type="triangle"/>
          </a:ln>
          <a:effectLst/>
          <a:sp3d/>
        </p:spPr>
        <p:style>
          <a:lnRef idx="0">
            <a:scrgbClr r="0" g="0" b="0"/>
          </a:lnRef>
          <a:fillRef idx="0">
            <a:scrgbClr r="0" g="0" b="0"/>
          </a:fillRef>
          <a:effectRef idx="0">
            <a:scrgbClr r="0" g="0" b="0"/>
          </a:effectRef>
          <a:fontRef idx="none"/>
        </p:style>
      </p:cxnSp>
      <p:sp>
        <p:nvSpPr>
          <p:cNvPr id="73" name="직사각형 72">
            <a:extLst>
              <a:ext uri="{FF2B5EF4-FFF2-40B4-BE49-F238E27FC236}">
                <a16:creationId xmlns:a16="http://schemas.microsoft.com/office/drawing/2014/main" id="{0A78D861-7D01-423D-2C22-2DFA5ED9ECB7}"/>
              </a:ext>
            </a:extLst>
          </p:cNvPr>
          <p:cNvSpPr/>
          <p:nvPr/>
        </p:nvSpPr>
        <p:spPr>
          <a:xfrm>
            <a:off x="2178031" y="3584598"/>
            <a:ext cx="1306800" cy="496800"/>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latin typeface="나눔스퀘어_ac" panose="020B0600000101010101" pitchFamily="50" charset="-127"/>
                <a:ea typeface="나눔스퀘어_ac" panose="020B0600000101010101" pitchFamily="50" charset="-127"/>
              </a:rPr>
              <a:t>KB</a:t>
            </a:r>
            <a:r>
              <a:rPr lang="ko-KR" altLang="en-US" sz="1200" b="1" dirty="0">
                <a:latin typeface="나눔스퀘어_ac" panose="020B0600000101010101" pitchFamily="50" charset="-127"/>
                <a:ea typeface="나눔스퀘어_ac" panose="020B0600000101010101" pitchFamily="50" charset="-127"/>
              </a:rPr>
              <a:t>증권</a:t>
            </a:r>
          </a:p>
        </p:txBody>
      </p:sp>
      <p:sp>
        <p:nvSpPr>
          <p:cNvPr id="74" name="직사각형 73">
            <a:extLst>
              <a:ext uri="{FF2B5EF4-FFF2-40B4-BE49-F238E27FC236}">
                <a16:creationId xmlns:a16="http://schemas.microsoft.com/office/drawing/2014/main" id="{0C59D14D-813E-8A7B-B540-6CEBD72B7EC7}"/>
              </a:ext>
            </a:extLst>
          </p:cNvPr>
          <p:cNvSpPr/>
          <p:nvPr/>
        </p:nvSpPr>
        <p:spPr>
          <a:xfrm>
            <a:off x="4511728" y="3584598"/>
            <a:ext cx="1306800" cy="496800"/>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latin typeface="나눔스퀘어_ac" panose="020B0600000101010101" pitchFamily="50" charset="-127"/>
                <a:ea typeface="나눔스퀘어_ac" panose="020B0600000101010101" pitchFamily="50" charset="-127"/>
              </a:rPr>
              <a:t>KRX</a:t>
            </a:r>
            <a:endParaRPr lang="ko-KR" altLang="en-US" sz="1200" b="1" dirty="0">
              <a:latin typeface="나눔스퀘어_ac" panose="020B0600000101010101" pitchFamily="50" charset="-127"/>
              <a:ea typeface="나눔스퀘어_ac" panose="020B0600000101010101" pitchFamily="50" charset="-127"/>
            </a:endParaRPr>
          </a:p>
        </p:txBody>
      </p:sp>
      <p:sp>
        <p:nvSpPr>
          <p:cNvPr id="75" name="직사각형 74">
            <a:extLst>
              <a:ext uri="{FF2B5EF4-FFF2-40B4-BE49-F238E27FC236}">
                <a16:creationId xmlns:a16="http://schemas.microsoft.com/office/drawing/2014/main" id="{3A7B6FD5-3333-C09C-E4F3-287DC6FE37AA}"/>
              </a:ext>
            </a:extLst>
          </p:cNvPr>
          <p:cNvSpPr/>
          <p:nvPr/>
        </p:nvSpPr>
        <p:spPr>
          <a:xfrm>
            <a:off x="4511728" y="4402765"/>
            <a:ext cx="1306800" cy="496800"/>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latin typeface="나눔스퀘어_ac" panose="020B0600000101010101" pitchFamily="50" charset="-127"/>
                <a:ea typeface="나눔스퀘어_ac" panose="020B0600000101010101" pitchFamily="50" charset="-127"/>
              </a:rPr>
              <a:t>KSD</a:t>
            </a:r>
            <a:endParaRPr lang="ko-KR" altLang="en-US" sz="1200" b="1" dirty="0">
              <a:latin typeface="나눔스퀘어_ac" panose="020B0600000101010101" pitchFamily="50" charset="-127"/>
              <a:ea typeface="나눔스퀘어_ac" panose="020B0600000101010101" pitchFamily="50" charset="-127"/>
            </a:endParaRPr>
          </a:p>
        </p:txBody>
      </p:sp>
      <p:sp>
        <p:nvSpPr>
          <p:cNvPr id="76" name="직사각형 75">
            <a:extLst>
              <a:ext uri="{FF2B5EF4-FFF2-40B4-BE49-F238E27FC236}">
                <a16:creationId xmlns:a16="http://schemas.microsoft.com/office/drawing/2014/main" id="{D459CD09-056F-5D35-4715-62484FBDAF28}"/>
              </a:ext>
            </a:extLst>
          </p:cNvPr>
          <p:cNvSpPr/>
          <p:nvPr/>
        </p:nvSpPr>
        <p:spPr>
          <a:xfrm>
            <a:off x="2178031" y="2507498"/>
            <a:ext cx="1306800" cy="496800"/>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200" b="1" dirty="0" err="1">
                <a:latin typeface="나눔스퀘어_ac" panose="020B0600000101010101" pitchFamily="50" charset="-127"/>
                <a:ea typeface="나눔스퀘어_ac" panose="020B0600000101010101" pitchFamily="50" charset="-127"/>
              </a:rPr>
              <a:t>제휴처</a:t>
            </a:r>
            <a:br>
              <a:rPr lang="en-US" altLang="ko-KR" sz="1200" b="1" dirty="0">
                <a:latin typeface="나눔스퀘어_ac" panose="020B0600000101010101" pitchFamily="50" charset="-127"/>
                <a:ea typeface="나눔스퀘어_ac" panose="020B0600000101010101" pitchFamily="50" charset="-127"/>
              </a:rPr>
            </a:br>
            <a:r>
              <a:rPr lang="en-US" altLang="ko-KR" sz="1200" b="1" dirty="0">
                <a:latin typeface="나눔스퀘어_ac" panose="020B0600000101010101" pitchFamily="50" charset="-127"/>
                <a:ea typeface="나눔스퀘어_ac" panose="020B0600000101010101" pitchFamily="50" charset="-127"/>
              </a:rPr>
              <a:t>(</a:t>
            </a:r>
            <a:r>
              <a:rPr lang="ko-KR" altLang="en-US" sz="1200" b="1" dirty="0">
                <a:latin typeface="나눔스퀘어_ac" panose="020B0600000101010101" pitchFamily="50" charset="-127"/>
                <a:ea typeface="나눔스퀘어_ac" panose="020B0600000101010101" pitchFamily="50" charset="-127"/>
              </a:rPr>
              <a:t>금융기관</a:t>
            </a:r>
            <a:r>
              <a:rPr lang="en-US" altLang="ko-KR" sz="1200" b="1" dirty="0">
                <a:latin typeface="나눔스퀘어_ac" panose="020B0600000101010101" pitchFamily="50" charset="-127"/>
                <a:ea typeface="나눔스퀘어_ac" panose="020B0600000101010101" pitchFamily="50" charset="-127"/>
              </a:rPr>
              <a:t> </a:t>
            </a:r>
            <a:r>
              <a:rPr lang="ko-KR" altLang="en-US" sz="1200" b="1" dirty="0">
                <a:latin typeface="나눔스퀘어_ac" panose="020B0600000101010101" pitchFamily="50" charset="-127"/>
                <a:ea typeface="나눔스퀘어_ac" panose="020B0600000101010101" pitchFamily="50" charset="-127"/>
              </a:rPr>
              <a:t>등</a:t>
            </a:r>
            <a:r>
              <a:rPr lang="en-US" altLang="ko-KR" sz="1200" b="1" dirty="0">
                <a:latin typeface="나눔스퀘어_ac" panose="020B0600000101010101" pitchFamily="50" charset="-127"/>
                <a:ea typeface="나눔스퀘어_ac" panose="020B0600000101010101" pitchFamily="50" charset="-127"/>
              </a:rPr>
              <a:t>)</a:t>
            </a:r>
            <a:endParaRPr lang="ko-KR" altLang="en-US" sz="1200" b="1" dirty="0">
              <a:latin typeface="나눔스퀘어_ac" panose="020B0600000101010101" pitchFamily="50" charset="-127"/>
              <a:ea typeface="나눔스퀘어_ac" panose="020B0600000101010101" pitchFamily="50" charset="-127"/>
            </a:endParaRPr>
          </a:p>
        </p:txBody>
      </p:sp>
      <p:cxnSp>
        <p:nvCxnSpPr>
          <p:cNvPr id="77" name="직선 화살표 연결선 76">
            <a:extLst>
              <a:ext uri="{FF2B5EF4-FFF2-40B4-BE49-F238E27FC236}">
                <a16:creationId xmlns:a16="http://schemas.microsoft.com/office/drawing/2014/main" id="{F98A7B93-85FC-074C-FEE0-0053FB2A9B38}"/>
              </a:ext>
            </a:extLst>
          </p:cNvPr>
          <p:cNvCxnSpPr>
            <a:cxnSpLocks/>
          </p:cNvCxnSpPr>
          <p:nvPr/>
        </p:nvCxnSpPr>
        <p:spPr>
          <a:xfrm flipV="1">
            <a:off x="2734327" y="3004298"/>
            <a:ext cx="0" cy="580300"/>
          </a:xfrm>
          <a:prstGeom prst="straightConnector1">
            <a:avLst/>
          </a:prstGeom>
          <a:noFill/>
          <a:ln w="9525" cap="flat">
            <a:solidFill>
              <a:schemeClr val="tx1"/>
            </a:solidFill>
            <a:prstDash val="solid"/>
            <a:round/>
            <a:headEnd type="none"/>
            <a:tailEnd type="triangle"/>
          </a:ln>
          <a:effectLst/>
          <a:sp3d/>
        </p:spPr>
        <p:style>
          <a:lnRef idx="0">
            <a:scrgbClr r="0" g="0" b="0"/>
          </a:lnRef>
          <a:fillRef idx="0">
            <a:scrgbClr r="0" g="0" b="0"/>
          </a:fillRef>
          <a:effectRef idx="0">
            <a:scrgbClr r="0" g="0" b="0"/>
          </a:effectRef>
          <a:fontRef idx="none"/>
        </p:style>
      </p:cxnSp>
      <p:cxnSp>
        <p:nvCxnSpPr>
          <p:cNvPr id="81" name="직선 화살표 연결선 80">
            <a:extLst>
              <a:ext uri="{FF2B5EF4-FFF2-40B4-BE49-F238E27FC236}">
                <a16:creationId xmlns:a16="http://schemas.microsoft.com/office/drawing/2014/main" id="{6888DBA3-068F-663F-DAD8-739EC89F14BD}"/>
              </a:ext>
            </a:extLst>
          </p:cNvPr>
          <p:cNvCxnSpPr>
            <a:cxnSpLocks/>
          </p:cNvCxnSpPr>
          <p:nvPr/>
        </p:nvCxnSpPr>
        <p:spPr>
          <a:xfrm>
            <a:off x="3462042" y="3746580"/>
            <a:ext cx="1044000" cy="1"/>
          </a:xfrm>
          <a:prstGeom prst="straightConnector1">
            <a:avLst/>
          </a:prstGeom>
          <a:noFill/>
          <a:ln w="9525" cap="flat">
            <a:solidFill>
              <a:schemeClr val="tx1"/>
            </a:solidFill>
            <a:prstDash val="solid"/>
            <a:round/>
            <a:headEnd type="none"/>
            <a:tailEnd type="triangle"/>
          </a:ln>
          <a:effectLst/>
          <a:sp3d/>
        </p:spPr>
        <p:style>
          <a:lnRef idx="0">
            <a:scrgbClr r="0" g="0" b="0"/>
          </a:lnRef>
          <a:fillRef idx="0">
            <a:scrgbClr r="0" g="0" b="0"/>
          </a:fillRef>
          <a:effectRef idx="0">
            <a:scrgbClr r="0" g="0" b="0"/>
          </a:effectRef>
          <a:fontRef idx="none"/>
        </p:style>
      </p:cxnSp>
      <p:cxnSp>
        <p:nvCxnSpPr>
          <p:cNvPr id="82" name="직선 화살표 연결선 81">
            <a:extLst>
              <a:ext uri="{FF2B5EF4-FFF2-40B4-BE49-F238E27FC236}">
                <a16:creationId xmlns:a16="http://schemas.microsoft.com/office/drawing/2014/main" id="{B0816888-88CE-A6DE-BB4A-8EBAED3AABF7}"/>
              </a:ext>
            </a:extLst>
          </p:cNvPr>
          <p:cNvCxnSpPr>
            <a:cxnSpLocks/>
          </p:cNvCxnSpPr>
          <p:nvPr/>
        </p:nvCxnSpPr>
        <p:spPr>
          <a:xfrm flipV="1">
            <a:off x="2886727" y="3004298"/>
            <a:ext cx="0" cy="580300"/>
          </a:xfrm>
          <a:prstGeom prst="straightConnector1">
            <a:avLst/>
          </a:prstGeom>
          <a:noFill/>
          <a:ln w="9525" cap="flat">
            <a:solidFill>
              <a:schemeClr val="tx1"/>
            </a:solidFill>
            <a:prstDash val="solid"/>
            <a:round/>
            <a:headEnd type="triangle"/>
            <a:tailEnd type="none"/>
          </a:ln>
          <a:effectLst/>
          <a:sp3d/>
        </p:spPr>
        <p:style>
          <a:lnRef idx="0">
            <a:scrgbClr r="0" g="0" b="0"/>
          </a:lnRef>
          <a:fillRef idx="0">
            <a:scrgbClr r="0" g="0" b="0"/>
          </a:fillRef>
          <a:effectRef idx="0">
            <a:scrgbClr r="0" g="0" b="0"/>
          </a:effectRef>
          <a:fontRef idx="none"/>
        </p:style>
      </p:cxnSp>
      <p:sp>
        <p:nvSpPr>
          <p:cNvPr id="83" name="TextBox 82">
            <a:extLst>
              <a:ext uri="{FF2B5EF4-FFF2-40B4-BE49-F238E27FC236}">
                <a16:creationId xmlns:a16="http://schemas.microsoft.com/office/drawing/2014/main" id="{62022607-D964-0F09-75A6-D4AA7A4F9302}"/>
              </a:ext>
            </a:extLst>
          </p:cNvPr>
          <p:cNvSpPr txBox="1"/>
          <p:nvPr/>
        </p:nvSpPr>
        <p:spPr>
          <a:xfrm>
            <a:off x="1458625" y="3911616"/>
            <a:ext cx="51296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거래내역</a:t>
            </a:r>
          </a:p>
        </p:txBody>
      </p:sp>
      <p:sp>
        <p:nvSpPr>
          <p:cNvPr id="84" name="TextBox 83">
            <a:extLst>
              <a:ext uri="{FF2B5EF4-FFF2-40B4-BE49-F238E27FC236}">
                <a16:creationId xmlns:a16="http://schemas.microsoft.com/office/drawing/2014/main" id="{FECA1C98-B908-906E-7679-8F32ED66E885}"/>
              </a:ext>
            </a:extLst>
          </p:cNvPr>
          <p:cNvSpPr txBox="1"/>
          <p:nvPr/>
        </p:nvSpPr>
        <p:spPr>
          <a:xfrm>
            <a:off x="3611097" y="3579844"/>
            <a:ext cx="82073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주문</a:t>
            </a:r>
            <a:r>
              <a:rPr lang="en-US" altLang="ko-KR" sz="1000" dirty="0">
                <a:latin typeface="나눔스퀘어_ac" panose="020B0600000101010101" pitchFamily="50" charset="-127"/>
                <a:ea typeface="나눔스퀘어_ac" panose="020B0600000101010101" pitchFamily="50" charset="-127"/>
              </a:rPr>
              <a:t>/</a:t>
            </a:r>
            <a:r>
              <a:rPr lang="ko-KR" altLang="en-US" sz="1000" dirty="0">
                <a:latin typeface="나눔스퀘어_ac" panose="020B0600000101010101" pitchFamily="50" charset="-127"/>
                <a:ea typeface="나눔스퀘어_ac" panose="020B0600000101010101" pitchFamily="50" charset="-127"/>
              </a:rPr>
              <a:t>발행의뢰</a:t>
            </a:r>
          </a:p>
        </p:txBody>
      </p:sp>
      <p:sp>
        <p:nvSpPr>
          <p:cNvPr id="89" name="TextBox 88">
            <a:extLst>
              <a:ext uri="{FF2B5EF4-FFF2-40B4-BE49-F238E27FC236}">
                <a16:creationId xmlns:a16="http://schemas.microsoft.com/office/drawing/2014/main" id="{8959D6F2-0D73-78ED-E70C-DF226BB8742A}"/>
              </a:ext>
            </a:extLst>
          </p:cNvPr>
          <p:cNvSpPr txBox="1"/>
          <p:nvPr/>
        </p:nvSpPr>
        <p:spPr>
          <a:xfrm>
            <a:off x="3695029" y="3911616"/>
            <a:ext cx="51296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매매결과</a:t>
            </a:r>
          </a:p>
        </p:txBody>
      </p:sp>
      <p:sp>
        <p:nvSpPr>
          <p:cNvPr id="90" name="TextBox 89">
            <a:extLst>
              <a:ext uri="{FF2B5EF4-FFF2-40B4-BE49-F238E27FC236}">
                <a16:creationId xmlns:a16="http://schemas.microsoft.com/office/drawing/2014/main" id="{E3E7EE9B-EEFC-7699-6BD7-EC08A5EBD727}"/>
              </a:ext>
            </a:extLst>
          </p:cNvPr>
          <p:cNvSpPr txBox="1"/>
          <p:nvPr/>
        </p:nvSpPr>
        <p:spPr>
          <a:xfrm>
            <a:off x="2911607" y="3215626"/>
            <a:ext cx="51296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000">
                <a:latin typeface="나눔스퀘어_ac" panose="020B0600000101010101" pitchFamily="50" charset="-127"/>
                <a:ea typeface="나눔스퀘어_ac" panose="020B0600000101010101" pitchFamily="50" charset="-127"/>
              </a:rPr>
              <a:t>상품내역</a:t>
            </a:r>
            <a:endParaRPr lang="ko-KR" altLang="en-US" sz="1000" dirty="0">
              <a:latin typeface="나눔스퀘어_ac" panose="020B0600000101010101" pitchFamily="50" charset="-127"/>
              <a:ea typeface="나눔스퀘어_ac" panose="020B0600000101010101" pitchFamily="50" charset="-127"/>
            </a:endParaRPr>
          </a:p>
        </p:txBody>
      </p:sp>
      <p:sp>
        <p:nvSpPr>
          <p:cNvPr id="91" name="TextBox 90">
            <a:extLst>
              <a:ext uri="{FF2B5EF4-FFF2-40B4-BE49-F238E27FC236}">
                <a16:creationId xmlns:a16="http://schemas.microsoft.com/office/drawing/2014/main" id="{147D0DD3-5FC9-8FF0-925D-CA0488BA2C42}"/>
              </a:ext>
            </a:extLst>
          </p:cNvPr>
          <p:cNvSpPr txBox="1"/>
          <p:nvPr/>
        </p:nvSpPr>
        <p:spPr>
          <a:xfrm>
            <a:off x="3651556" y="4679033"/>
            <a:ext cx="82073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전자등록</a:t>
            </a:r>
            <a:r>
              <a:rPr lang="en-US" altLang="ko-KR" sz="1000" dirty="0">
                <a:latin typeface="나눔스퀘어_ac" panose="020B0600000101010101" pitchFamily="50" charset="-127"/>
                <a:ea typeface="나눔스퀘어_ac" panose="020B0600000101010101" pitchFamily="50" charset="-127"/>
              </a:rPr>
              <a:t>/</a:t>
            </a:r>
            <a:r>
              <a:rPr lang="ko-KR" altLang="en-US" sz="1000" dirty="0">
                <a:latin typeface="나눔스퀘어_ac" panose="020B0600000101010101" pitchFamily="50" charset="-127"/>
                <a:ea typeface="나눔스퀘어_ac" panose="020B0600000101010101" pitchFamily="50" charset="-127"/>
              </a:rPr>
              <a:t>결제</a:t>
            </a:r>
          </a:p>
        </p:txBody>
      </p:sp>
      <p:sp>
        <p:nvSpPr>
          <p:cNvPr id="92" name="TextBox 91">
            <a:extLst>
              <a:ext uri="{FF2B5EF4-FFF2-40B4-BE49-F238E27FC236}">
                <a16:creationId xmlns:a16="http://schemas.microsoft.com/office/drawing/2014/main" id="{C697106B-F500-76E9-A17C-5C43EFD90207}"/>
              </a:ext>
            </a:extLst>
          </p:cNvPr>
          <p:cNvSpPr txBox="1"/>
          <p:nvPr/>
        </p:nvSpPr>
        <p:spPr>
          <a:xfrm>
            <a:off x="3693681" y="4476708"/>
            <a:ext cx="82073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입출고</a:t>
            </a:r>
            <a:r>
              <a:rPr lang="en-US" altLang="ko-KR" sz="1000" dirty="0">
                <a:latin typeface="나눔스퀘어_ac" panose="020B0600000101010101" pitchFamily="50" charset="-127"/>
                <a:ea typeface="나눔스퀘어_ac" panose="020B0600000101010101" pitchFamily="50" charset="-127"/>
              </a:rPr>
              <a:t>/</a:t>
            </a:r>
            <a:r>
              <a:rPr lang="ko-KR" altLang="en-US" sz="1000" dirty="0" err="1">
                <a:latin typeface="나눔스퀘어_ac" panose="020B0600000101010101" pitchFamily="50" charset="-127"/>
                <a:ea typeface="나눔스퀘어_ac" panose="020B0600000101010101" pitchFamily="50" charset="-127"/>
              </a:rPr>
              <a:t>제권리</a:t>
            </a:r>
            <a:endParaRPr lang="ko-KR" altLang="en-US" sz="1000" dirty="0">
              <a:latin typeface="나눔스퀘어_ac" panose="020B0600000101010101" pitchFamily="50" charset="-127"/>
              <a:ea typeface="나눔스퀘어_ac" panose="020B0600000101010101" pitchFamily="50" charset="-127"/>
            </a:endParaRPr>
          </a:p>
        </p:txBody>
      </p:sp>
      <p:sp>
        <p:nvSpPr>
          <p:cNvPr id="93" name="TextBox 92">
            <a:extLst>
              <a:ext uri="{FF2B5EF4-FFF2-40B4-BE49-F238E27FC236}">
                <a16:creationId xmlns:a16="http://schemas.microsoft.com/office/drawing/2014/main" id="{E5A75B2B-78D0-9F2F-B65E-7FEE19FB678E}"/>
              </a:ext>
            </a:extLst>
          </p:cNvPr>
          <p:cNvSpPr txBox="1"/>
          <p:nvPr/>
        </p:nvSpPr>
        <p:spPr>
          <a:xfrm>
            <a:off x="2180271" y="3215626"/>
            <a:ext cx="51296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발행대행</a:t>
            </a:r>
          </a:p>
        </p:txBody>
      </p:sp>
      <p:sp>
        <p:nvSpPr>
          <p:cNvPr id="96" name="직사각형 95">
            <a:extLst>
              <a:ext uri="{FF2B5EF4-FFF2-40B4-BE49-F238E27FC236}">
                <a16:creationId xmlns:a16="http://schemas.microsoft.com/office/drawing/2014/main" id="{5BF02EA7-286B-56EF-7BF8-1BCEF79859A6}"/>
              </a:ext>
            </a:extLst>
          </p:cNvPr>
          <p:cNvSpPr/>
          <p:nvPr/>
        </p:nvSpPr>
        <p:spPr>
          <a:xfrm>
            <a:off x="1981019" y="2289902"/>
            <a:ext cx="216000" cy="216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2</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97" name="사각형: 둥근 모서리 96">
            <a:extLst>
              <a:ext uri="{FF2B5EF4-FFF2-40B4-BE49-F238E27FC236}">
                <a16:creationId xmlns:a16="http://schemas.microsoft.com/office/drawing/2014/main" id="{B161B932-7075-D70C-541E-F619083D494F}"/>
              </a:ext>
            </a:extLst>
          </p:cNvPr>
          <p:cNvSpPr/>
          <p:nvPr/>
        </p:nvSpPr>
        <p:spPr>
          <a:xfrm>
            <a:off x="542166" y="3408906"/>
            <a:ext cx="5389293" cy="1689076"/>
          </a:xfrm>
          <a:prstGeom prst="roundRect">
            <a:avLst>
              <a:gd name="adj" fmla="val 8523"/>
            </a:avLst>
          </a:prstGeom>
          <a:noFill/>
          <a:ln w="12700" cap="flat">
            <a:solidFill>
              <a:srgbClr val="7030A0"/>
            </a:solidFill>
            <a:prstDash val="dash"/>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endParaRPr lang="ko-KR" altLang="en-US" sz="1200" dirty="0">
              <a:latin typeface="나눔스퀘어_ac" panose="020B0600000101010101" pitchFamily="50" charset="-127"/>
              <a:ea typeface="나눔스퀘어_ac" panose="020B0600000101010101" pitchFamily="50" charset="-127"/>
            </a:endParaRPr>
          </a:p>
        </p:txBody>
      </p:sp>
      <p:sp>
        <p:nvSpPr>
          <p:cNvPr id="98" name="직사각형 97">
            <a:extLst>
              <a:ext uri="{FF2B5EF4-FFF2-40B4-BE49-F238E27FC236}">
                <a16:creationId xmlns:a16="http://schemas.microsoft.com/office/drawing/2014/main" id="{41B881D2-93DE-83EA-A806-FE811A0618A7}"/>
              </a:ext>
            </a:extLst>
          </p:cNvPr>
          <p:cNvSpPr/>
          <p:nvPr/>
        </p:nvSpPr>
        <p:spPr>
          <a:xfrm>
            <a:off x="434099" y="3300054"/>
            <a:ext cx="216000" cy="216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01" name="사각형: 둥근 모서리 100">
            <a:extLst>
              <a:ext uri="{FF2B5EF4-FFF2-40B4-BE49-F238E27FC236}">
                <a16:creationId xmlns:a16="http://schemas.microsoft.com/office/drawing/2014/main" id="{C0510ED2-AB43-5020-BCE0-5970AE9E7BF9}"/>
              </a:ext>
            </a:extLst>
          </p:cNvPr>
          <p:cNvSpPr/>
          <p:nvPr/>
        </p:nvSpPr>
        <p:spPr>
          <a:xfrm>
            <a:off x="2078298" y="2412242"/>
            <a:ext cx="1486653" cy="1731548"/>
          </a:xfrm>
          <a:prstGeom prst="roundRect">
            <a:avLst>
              <a:gd name="adj" fmla="val 8523"/>
            </a:avLst>
          </a:prstGeom>
          <a:noFill/>
          <a:ln w="12700" cap="flat">
            <a:solidFill>
              <a:srgbClr val="7030A0"/>
            </a:solidFill>
            <a:prstDash val="dash"/>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endParaRPr lang="ko-KR" altLang="en-US" sz="1200" dirty="0">
              <a:latin typeface="나눔스퀘어_ac" panose="020B0600000101010101" pitchFamily="50" charset="-127"/>
              <a:ea typeface="나눔스퀘어_ac" panose="020B0600000101010101" pitchFamily="50" charset="-127"/>
            </a:endParaRPr>
          </a:p>
        </p:txBody>
      </p:sp>
      <p:sp>
        <p:nvSpPr>
          <p:cNvPr id="102" name="TextBox 101">
            <a:extLst>
              <a:ext uri="{FF2B5EF4-FFF2-40B4-BE49-F238E27FC236}">
                <a16:creationId xmlns:a16="http://schemas.microsoft.com/office/drawing/2014/main" id="{383340E7-0A2A-7561-C6A4-42D5BD64437D}"/>
              </a:ext>
            </a:extLst>
          </p:cNvPr>
          <p:cNvSpPr txBox="1"/>
          <p:nvPr/>
        </p:nvSpPr>
        <p:spPr>
          <a:xfrm>
            <a:off x="542099" y="5432130"/>
            <a:ext cx="538929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7800" marR="0" indent="-177800" algn="l" defTabSz="457200" rtl="0" fontAlgn="auto" latinLnBrk="0" hangingPunct="0">
              <a:lnSpc>
                <a:spcPts val="1800"/>
              </a:lnSpc>
              <a:spcBef>
                <a:spcPts val="0"/>
              </a:spcBef>
              <a:spcAft>
                <a:spcPts val="0"/>
              </a:spcAft>
              <a:buClrTx/>
              <a:buSzTx/>
              <a:buFont typeface="Wingdings" panose="05000000000000000000" pitchFamily="2" charset="2"/>
              <a:buChar char="§"/>
              <a:tabLst/>
            </a:pPr>
            <a:r>
              <a:rPr lang="ko-KR" altLang="en-US" sz="1400" dirty="0">
                <a:latin typeface="나눔스퀘어_ac" panose="020B0600000101010101" pitchFamily="50" charset="-127"/>
                <a:ea typeface="나눔스퀘어_ac" panose="020B0600000101010101" pitchFamily="50" charset="-127"/>
              </a:rPr>
              <a:t>디지털전자증권 위탁매매</a:t>
            </a:r>
            <a:endParaRPr lang="en-US" altLang="ko-KR" sz="1400" dirty="0">
              <a:latin typeface="나눔스퀘어_ac" panose="020B0600000101010101" pitchFamily="50" charset="-127"/>
              <a:ea typeface="나눔스퀘어_ac" panose="020B0600000101010101" pitchFamily="50" charset="-127"/>
            </a:endParaRPr>
          </a:p>
          <a:p>
            <a:pPr marL="177800" marR="0" indent="-177800" algn="l" defTabSz="457200" rtl="0" fontAlgn="auto" latinLnBrk="0" hangingPunct="0">
              <a:lnSpc>
                <a:spcPts val="1800"/>
              </a:lnSpc>
              <a:spcBef>
                <a:spcPts val="0"/>
              </a:spcBef>
              <a:spcAft>
                <a:spcPts val="0"/>
              </a:spcAft>
              <a:buClrTx/>
              <a:buSzTx/>
              <a:buFont typeface="Wingdings" panose="05000000000000000000" pitchFamily="2" charset="2"/>
              <a:buChar char="§"/>
              <a:tabLst/>
            </a:pPr>
            <a:r>
              <a:rPr lang="ko-KR" altLang="en-US" sz="1400" dirty="0">
                <a:latin typeface="나눔스퀘어_ac" panose="020B0600000101010101" pitchFamily="50" charset="-127"/>
                <a:ea typeface="나눔스퀘어_ac" panose="020B0600000101010101" pitchFamily="50" charset="-127"/>
              </a:rPr>
              <a:t>발행</a:t>
            </a:r>
            <a:r>
              <a:rPr lang="en-US" altLang="ko-KR" sz="1400" dirty="0">
                <a:latin typeface="나눔스퀘어_ac" panose="020B0600000101010101" pitchFamily="50" charset="-127"/>
                <a:ea typeface="나눔스퀘어_ac" panose="020B0600000101010101" pitchFamily="50" charset="-127"/>
              </a:rPr>
              <a:t>/</a:t>
            </a:r>
            <a:r>
              <a:rPr lang="ko-KR" altLang="en-US" sz="1400" dirty="0">
                <a:latin typeface="나눔스퀘어_ac" panose="020B0600000101010101" pitchFamily="50" charset="-127"/>
                <a:ea typeface="나눔스퀘어_ac" panose="020B0600000101010101" pitchFamily="50" charset="-127"/>
              </a:rPr>
              <a:t>발행대행 디지털전자증권 위탁매매</a:t>
            </a:r>
          </a:p>
        </p:txBody>
      </p:sp>
      <p:sp>
        <p:nvSpPr>
          <p:cNvPr id="103" name="직사각형 102">
            <a:extLst>
              <a:ext uri="{FF2B5EF4-FFF2-40B4-BE49-F238E27FC236}">
                <a16:creationId xmlns:a16="http://schemas.microsoft.com/office/drawing/2014/main" id="{F00B7997-57C3-303C-AD2F-FB983AE73DA6}"/>
              </a:ext>
            </a:extLst>
          </p:cNvPr>
          <p:cNvSpPr/>
          <p:nvPr/>
        </p:nvSpPr>
        <p:spPr>
          <a:xfrm>
            <a:off x="434099" y="5402626"/>
            <a:ext cx="216000" cy="216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04" name="직사각형 103">
            <a:extLst>
              <a:ext uri="{FF2B5EF4-FFF2-40B4-BE49-F238E27FC236}">
                <a16:creationId xmlns:a16="http://schemas.microsoft.com/office/drawing/2014/main" id="{33BAF84B-30B2-7937-3DE0-37FDA5752414}"/>
              </a:ext>
            </a:extLst>
          </p:cNvPr>
          <p:cNvSpPr/>
          <p:nvPr/>
        </p:nvSpPr>
        <p:spPr>
          <a:xfrm>
            <a:off x="434099" y="5656272"/>
            <a:ext cx="216000" cy="216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2</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grpSp>
        <p:nvGrpSpPr>
          <p:cNvPr id="108" name="그룹 107">
            <a:extLst>
              <a:ext uri="{FF2B5EF4-FFF2-40B4-BE49-F238E27FC236}">
                <a16:creationId xmlns:a16="http://schemas.microsoft.com/office/drawing/2014/main" id="{9E2C6C8E-9B47-1363-DF17-AC3844DEA67C}"/>
              </a:ext>
            </a:extLst>
          </p:cNvPr>
          <p:cNvGrpSpPr/>
          <p:nvPr/>
        </p:nvGrpSpPr>
        <p:grpSpPr>
          <a:xfrm>
            <a:off x="6674174" y="3096119"/>
            <a:ext cx="679588" cy="648774"/>
            <a:chOff x="532800" y="2641133"/>
            <a:chExt cx="789711" cy="706566"/>
          </a:xfrm>
        </p:grpSpPr>
        <p:pic>
          <p:nvPicPr>
            <p:cNvPr id="109" name="Picture 4" descr="Image result for business man vector">
              <a:extLst>
                <a:ext uri="{FF2B5EF4-FFF2-40B4-BE49-F238E27FC236}">
                  <a16:creationId xmlns:a16="http://schemas.microsoft.com/office/drawing/2014/main" id="{0A692305-88D4-19F0-A715-132F4F34AFF5}"/>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8584" b="89700" l="3863" r="88841"/>
                      </a14:imgEffect>
                    </a14:imgLayer>
                  </a14:imgProps>
                </a:ext>
                <a:ext uri="{28A0092B-C50C-407E-A947-70E740481C1C}">
                  <a14:useLocalDpi xmlns:a14="http://schemas.microsoft.com/office/drawing/2010/main"/>
                </a:ext>
              </a:extLst>
            </a:blip>
            <a:srcRect/>
            <a:stretch/>
          </p:blipFill>
          <p:spPr bwMode="auto">
            <a:xfrm>
              <a:off x="669740" y="2641133"/>
              <a:ext cx="515831" cy="566693"/>
            </a:xfrm>
            <a:prstGeom prst="rect">
              <a:avLst/>
            </a:prstGeom>
            <a:noFill/>
            <a:ln w="6350" cap="flat">
              <a:noFill/>
              <a:miter lim="800000"/>
            </a:ln>
            <a:extLst>
              <a:ext uri="{91240B29-F687-4F45-9708-019B960494DF}">
                <a14:hiddenLine xmlns:a14="http://schemas.microsoft.com/office/drawing/2010/main" w="6350" cap="flat">
                  <a:noFill/>
                  <a:miter lim="800000"/>
                </a14:hiddenLine>
              </a:ext>
            </a:extLst>
          </p:spPr>
        </p:pic>
        <p:sp>
          <p:nvSpPr>
            <p:cNvPr id="110" name="TextBox 109">
              <a:extLst>
                <a:ext uri="{FF2B5EF4-FFF2-40B4-BE49-F238E27FC236}">
                  <a16:creationId xmlns:a16="http://schemas.microsoft.com/office/drawing/2014/main" id="{C2BFC97C-A3E5-7746-923F-EA8E8129A323}"/>
                </a:ext>
              </a:extLst>
            </p:cNvPr>
            <p:cNvSpPr txBox="1"/>
            <p:nvPr/>
          </p:nvSpPr>
          <p:spPr>
            <a:xfrm>
              <a:off x="532800" y="3199683"/>
              <a:ext cx="789711" cy="148016"/>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ko-KR" altLang="en-US" sz="1200" dirty="0">
                  <a:solidFill>
                    <a:srgbClr val="000000"/>
                  </a:solidFill>
                  <a:latin typeface="+mj-lt"/>
                </a:rPr>
                <a:t>투자자</a:t>
              </a:r>
            </a:p>
          </p:txBody>
        </p:sp>
      </p:grpSp>
      <p:sp>
        <p:nvSpPr>
          <p:cNvPr id="111" name="TextBox 110">
            <a:extLst>
              <a:ext uri="{FF2B5EF4-FFF2-40B4-BE49-F238E27FC236}">
                <a16:creationId xmlns:a16="http://schemas.microsoft.com/office/drawing/2014/main" id="{C53497B4-8F39-8848-8805-C6B7DD70E33F}"/>
              </a:ext>
            </a:extLst>
          </p:cNvPr>
          <p:cNvSpPr txBox="1"/>
          <p:nvPr/>
        </p:nvSpPr>
        <p:spPr>
          <a:xfrm>
            <a:off x="7349601" y="3142876"/>
            <a:ext cx="692497"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주문</a:t>
            </a:r>
            <a:r>
              <a:rPr lang="en-US" altLang="ko-KR" sz="1000" dirty="0">
                <a:latin typeface="나눔스퀘어_ac" panose="020B0600000101010101" pitchFamily="50" charset="-127"/>
                <a:ea typeface="나눔스퀘어_ac" panose="020B0600000101010101" pitchFamily="50" charset="-127"/>
              </a:rPr>
              <a:t>/</a:t>
            </a:r>
            <a:r>
              <a:rPr lang="ko-KR" altLang="en-US" sz="1000" dirty="0">
                <a:latin typeface="나눔스퀘어_ac" panose="020B0600000101010101" pitchFamily="50" charset="-127"/>
                <a:ea typeface="나눔스퀘어_ac" panose="020B0600000101010101" pitchFamily="50" charset="-127"/>
              </a:rPr>
              <a:t>입출금</a:t>
            </a:r>
          </a:p>
        </p:txBody>
      </p:sp>
      <p:cxnSp>
        <p:nvCxnSpPr>
          <p:cNvPr id="112" name="직선 화살표 연결선 111">
            <a:extLst>
              <a:ext uri="{FF2B5EF4-FFF2-40B4-BE49-F238E27FC236}">
                <a16:creationId xmlns:a16="http://schemas.microsoft.com/office/drawing/2014/main" id="{46068EC5-E48A-6E77-3959-2A27904E29E4}"/>
              </a:ext>
            </a:extLst>
          </p:cNvPr>
          <p:cNvCxnSpPr>
            <a:cxnSpLocks/>
          </p:cNvCxnSpPr>
          <p:nvPr/>
        </p:nvCxnSpPr>
        <p:spPr>
          <a:xfrm flipH="1" flipV="1">
            <a:off x="7260194" y="3312830"/>
            <a:ext cx="864000" cy="3527"/>
          </a:xfrm>
          <a:prstGeom prst="straightConnector1">
            <a:avLst/>
          </a:prstGeom>
          <a:noFill/>
          <a:ln w="9525" cap="flat">
            <a:solidFill>
              <a:schemeClr val="tx1"/>
            </a:solidFill>
            <a:prstDash val="solid"/>
            <a:round/>
            <a:headEnd type="triangle"/>
            <a:tailEnd type="none"/>
          </a:ln>
          <a:effectLst/>
          <a:sp3d/>
        </p:spPr>
        <p:style>
          <a:lnRef idx="0">
            <a:scrgbClr r="0" g="0" b="0"/>
          </a:lnRef>
          <a:fillRef idx="0">
            <a:scrgbClr r="0" g="0" b="0"/>
          </a:fillRef>
          <a:effectRef idx="0">
            <a:scrgbClr r="0" g="0" b="0"/>
          </a:effectRef>
          <a:fontRef idx="none"/>
        </p:style>
      </p:cxnSp>
      <p:cxnSp>
        <p:nvCxnSpPr>
          <p:cNvPr id="113" name="직선 화살표 연결선 112">
            <a:extLst>
              <a:ext uri="{FF2B5EF4-FFF2-40B4-BE49-F238E27FC236}">
                <a16:creationId xmlns:a16="http://schemas.microsoft.com/office/drawing/2014/main" id="{3D7AB2A2-4367-8296-9536-D11205BFF304}"/>
              </a:ext>
            </a:extLst>
          </p:cNvPr>
          <p:cNvCxnSpPr>
            <a:cxnSpLocks/>
          </p:cNvCxnSpPr>
          <p:nvPr/>
        </p:nvCxnSpPr>
        <p:spPr>
          <a:xfrm flipH="1" flipV="1">
            <a:off x="7234439" y="3451742"/>
            <a:ext cx="864000" cy="3527"/>
          </a:xfrm>
          <a:prstGeom prst="straightConnector1">
            <a:avLst/>
          </a:prstGeom>
          <a:noFill/>
          <a:ln w="9525" cap="flat">
            <a:solidFill>
              <a:schemeClr val="tx1"/>
            </a:solidFill>
            <a:prstDash val="solid"/>
            <a:round/>
            <a:headEnd type="none"/>
            <a:tailEnd type="triangle"/>
          </a:ln>
          <a:effectLst/>
          <a:sp3d/>
        </p:spPr>
        <p:style>
          <a:lnRef idx="0">
            <a:scrgbClr r="0" g="0" b="0"/>
          </a:lnRef>
          <a:fillRef idx="0">
            <a:scrgbClr r="0" g="0" b="0"/>
          </a:fillRef>
          <a:effectRef idx="0">
            <a:scrgbClr r="0" g="0" b="0"/>
          </a:effectRef>
          <a:fontRef idx="none"/>
        </p:style>
      </p:cxnSp>
      <p:sp>
        <p:nvSpPr>
          <p:cNvPr id="129" name="TextBox 128">
            <a:extLst>
              <a:ext uri="{FF2B5EF4-FFF2-40B4-BE49-F238E27FC236}">
                <a16:creationId xmlns:a16="http://schemas.microsoft.com/office/drawing/2014/main" id="{9CBA4B2A-019A-0267-0836-D730FD7679F0}"/>
              </a:ext>
            </a:extLst>
          </p:cNvPr>
          <p:cNvSpPr txBox="1"/>
          <p:nvPr/>
        </p:nvSpPr>
        <p:spPr>
          <a:xfrm>
            <a:off x="7461541" y="3481392"/>
            <a:ext cx="51296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거래내역</a:t>
            </a:r>
          </a:p>
        </p:txBody>
      </p:sp>
      <p:sp>
        <p:nvSpPr>
          <p:cNvPr id="105" name="사각형: 둥근 모서리 104">
            <a:extLst>
              <a:ext uri="{FF2B5EF4-FFF2-40B4-BE49-F238E27FC236}">
                <a16:creationId xmlns:a16="http://schemas.microsoft.com/office/drawing/2014/main" id="{63FE75AB-E5B4-FE61-4357-5C30CBE0412C}"/>
              </a:ext>
            </a:extLst>
          </p:cNvPr>
          <p:cNvSpPr/>
          <p:nvPr/>
        </p:nvSpPr>
        <p:spPr>
          <a:xfrm>
            <a:off x="8448084" y="2424178"/>
            <a:ext cx="3066882" cy="2141682"/>
          </a:xfrm>
          <a:prstGeom prst="roundRect">
            <a:avLst>
              <a:gd name="adj" fmla="val 8523"/>
            </a:avLst>
          </a:prstGeom>
          <a:noFill/>
          <a:ln w="12700" cap="flat">
            <a:solidFill>
              <a:srgbClr val="7030A0"/>
            </a:solidFill>
            <a:prstDash val="dash"/>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latin typeface="나눔스퀘어_ac" panose="020B0600000101010101" pitchFamily="50" charset="-127"/>
                <a:ea typeface="나눔스퀘어_ac" panose="020B0600000101010101" pitchFamily="50" charset="-127"/>
              </a:rPr>
              <a:t>KB</a:t>
            </a:r>
            <a:r>
              <a:rPr lang="ko-KR" altLang="en-US" sz="1200" b="1" dirty="0">
                <a:latin typeface="나눔스퀘어_ac" panose="020B0600000101010101" pitchFamily="50" charset="-127"/>
                <a:ea typeface="나눔스퀘어_ac" panose="020B0600000101010101" pitchFamily="50" charset="-127"/>
              </a:rPr>
              <a:t>증권 </a:t>
            </a:r>
            <a:r>
              <a:rPr lang="en-US" altLang="ko-KR" sz="1200" b="1" dirty="0">
                <a:latin typeface="나눔스퀘어_ac" panose="020B0600000101010101" pitchFamily="50" charset="-127"/>
                <a:ea typeface="나눔스퀘어_ac" panose="020B0600000101010101" pitchFamily="50" charset="-127"/>
              </a:rPr>
              <a:t>STO</a:t>
            </a:r>
            <a:r>
              <a:rPr lang="ko-KR" altLang="en-US" sz="1200" b="1" dirty="0">
                <a:latin typeface="나눔스퀘어_ac" panose="020B0600000101010101" pitchFamily="50" charset="-127"/>
                <a:ea typeface="나눔스퀘어_ac" panose="020B0600000101010101" pitchFamily="50" charset="-127"/>
              </a:rPr>
              <a:t> 플랫폼</a:t>
            </a:r>
            <a:r>
              <a:rPr lang="en-US" altLang="ko-KR" sz="1200" b="1" dirty="0">
                <a:latin typeface="나눔스퀘어_ac" panose="020B0600000101010101" pitchFamily="50" charset="-127"/>
                <a:ea typeface="나눔스퀘어_ac" panose="020B0600000101010101" pitchFamily="50" charset="-127"/>
              </a:rPr>
              <a:t>(Blockchain)</a:t>
            </a:r>
            <a:endParaRPr lang="ko-KR" altLang="en-US" sz="1200" b="1" dirty="0">
              <a:latin typeface="나눔스퀘어_ac" panose="020B0600000101010101" pitchFamily="50" charset="-127"/>
              <a:ea typeface="나눔스퀘어_ac" panose="020B0600000101010101" pitchFamily="50" charset="-127"/>
            </a:endParaRPr>
          </a:p>
        </p:txBody>
      </p:sp>
      <p:sp>
        <p:nvSpPr>
          <p:cNvPr id="106" name="직사각형 105">
            <a:extLst>
              <a:ext uri="{FF2B5EF4-FFF2-40B4-BE49-F238E27FC236}">
                <a16:creationId xmlns:a16="http://schemas.microsoft.com/office/drawing/2014/main" id="{0FB93D36-0CB0-B5AC-7BAF-98CB7F50BB37}"/>
              </a:ext>
            </a:extLst>
          </p:cNvPr>
          <p:cNvSpPr/>
          <p:nvPr/>
        </p:nvSpPr>
        <p:spPr>
          <a:xfrm>
            <a:off x="8518730" y="2712551"/>
            <a:ext cx="697127" cy="9851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b="1" dirty="0">
                <a:latin typeface="나눔스퀘어_ac" panose="020B0600000101010101" pitchFamily="50" charset="-127"/>
                <a:ea typeface="나눔스퀘어_ac" panose="020B0600000101010101" pitchFamily="50" charset="-127"/>
              </a:rPr>
              <a:t>서비스</a:t>
            </a:r>
          </a:p>
        </p:txBody>
      </p:sp>
      <p:sp>
        <p:nvSpPr>
          <p:cNvPr id="107" name="직사각형 106">
            <a:extLst>
              <a:ext uri="{FF2B5EF4-FFF2-40B4-BE49-F238E27FC236}">
                <a16:creationId xmlns:a16="http://schemas.microsoft.com/office/drawing/2014/main" id="{8A39E644-3376-CD2D-0735-491DB4E6BBA4}"/>
              </a:ext>
            </a:extLst>
          </p:cNvPr>
          <p:cNvSpPr/>
          <p:nvPr/>
        </p:nvSpPr>
        <p:spPr>
          <a:xfrm>
            <a:off x="9268995" y="2712551"/>
            <a:ext cx="697127" cy="9851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b="1">
                <a:latin typeface="나눔스퀘어_ac" panose="020B0600000101010101" pitchFamily="50" charset="-127"/>
                <a:ea typeface="나눔스퀘어_ac" panose="020B0600000101010101" pitchFamily="50" charset="-127"/>
              </a:rPr>
              <a:t>발행</a:t>
            </a:r>
            <a:endParaRPr lang="ko-KR" altLang="en-US" sz="1000" b="1" dirty="0">
              <a:latin typeface="나눔스퀘어_ac" panose="020B0600000101010101" pitchFamily="50" charset="-127"/>
              <a:ea typeface="나눔스퀘어_ac" panose="020B0600000101010101" pitchFamily="50" charset="-127"/>
            </a:endParaRPr>
          </a:p>
        </p:txBody>
      </p:sp>
      <p:sp>
        <p:nvSpPr>
          <p:cNvPr id="135" name="직사각형 134">
            <a:extLst>
              <a:ext uri="{FF2B5EF4-FFF2-40B4-BE49-F238E27FC236}">
                <a16:creationId xmlns:a16="http://schemas.microsoft.com/office/drawing/2014/main" id="{AF326E6F-F9D2-3640-B3E9-F3F618F1C51B}"/>
              </a:ext>
            </a:extLst>
          </p:cNvPr>
          <p:cNvSpPr/>
          <p:nvPr/>
        </p:nvSpPr>
        <p:spPr>
          <a:xfrm>
            <a:off x="10019259" y="2712551"/>
            <a:ext cx="697127" cy="9851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b="1" dirty="0">
                <a:latin typeface="나눔스퀘어_ac" panose="020B0600000101010101" pitchFamily="50" charset="-127"/>
                <a:ea typeface="나눔스퀘어_ac" panose="020B0600000101010101" pitchFamily="50" charset="-127"/>
              </a:rPr>
              <a:t>거래</a:t>
            </a:r>
          </a:p>
        </p:txBody>
      </p:sp>
      <p:sp>
        <p:nvSpPr>
          <p:cNvPr id="136" name="직사각형 135">
            <a:extLst>
              <a:ext uri="{FF2B5EF4-FFF2-40B4-BE49-F238E27FC236}">
                <a16:creationId xmlns:a16="http://schemas.microsoft.com/office/drawing/2014/main" id="{614F427D-657C-117F-1DBE-353D91446A6C}"/>
              </a:ext>
            </a:extLst>
          </p:cNvPr>
          <p:cNvSpPr/>
          <p:nvPr/>
        </p:nvSpPr>
        <p:spPr>
          <a:xfrm>
            <a:off x="10769524" y="2712551"/>
            <a:ext cx="697127" cy="1756766"/>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000" b="1" dirty="0">
                <a:latin typeface="나눔스퀘어_ac" panose="020B0600000101010101" pitchFamily="50" charset="-127"/>
                <a:ea typeface="나눔스퀘어_ac" panose="020B0600000101010101" pitchFamily="50" charset="-127"/>
              </a:rPr>
              <a:t>B/O</a:t>
            </a:r>
            <a:endParaRPr lang="ko-KR" altLang="en-US" sz="1000" b="1" dirty="0">
              <a:latin typeface="나눔스퀘어_ac" panose="020B0600000101010101" pitchFamily="50" charset="-127"/>
              <a:ea typeface="나눔스퀘어_ac" panose="020B0600000101010101" pitchFamily="50" charset="-127"/>
            </a:endParaRPr>
          </a:p>
        </p:txBody>
      </p:sp>
      <p:sp>
        <p:nvSpPr>
          <p:cNvPr id="137" name="직사각형 136">
            <a:extLst>
              <a:ext uri="{FF2B5EF4-FFF2-40B4-BE49-F238E27FC236}">
                <a16:creationId xmlns:a16="http://schemas.microsoft.com/office/drawing/2014/main" id="{C2FC44F3-6FA2-9C09-DDBE-AA9FE625FB36}"/>
              </a:ext>
            </a:extLst>
          </p:cNvPr>
          <p:cNvSpPr/>
          <p:nvPr/>
        </p:nvSpPr>
        <p:spPr>
          <a:xfrm>
            <a:off x="8557092" y="2941176"/>
            <a:ext cx="606197" cy="185453"/>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회원</a:t>
            </a:r>
          </a:p>
        </p:txBody>
      </p:sp>
      <p:sp>
        <p:nvSpPr>
          <p:cNvPr id="140" name="직사각형 139">
            <a:extLst>
              <a:ext uri="{FF2B5EF4-FFF2-40B4-BE49-F238E27FC236}">
                <a16:creationId xmlns:a16="http://schemas.microsoft.com/office/drawing/2014/main" id="{58873BBC-209C-3BD5-44C2-83CB0987CD36}"/>
              </a:ext>
            </a:extLst>
          </p:cNvPr>
          <p:cNvSpPr/>
          <p:nvPr/>
        </p:nvSpPr>
        <p:spPr>
          <a:xfrm>
            <a:off x="8557092" y="3190299"/>
            <a:ext cx="606197" cy="185453"/>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algn="ctr"/>
            <a:r>
              <a:rPr lang="ko-KR" altLang="en-US" sz="1000" dirty="0">
                <a:ea typeface="나눔스퀘어_ac" panose="020B0600000101010101" pitchFamily="50" charset="-127"/>
              </a:rPr>
              <a:t>컨텐츠</a:t>
            </a:r>
          </a:p>
        </p:txBody>
      </p:sp>
      <p:sp>
        <p:nvSpPr>
          <p:cNvPr id="141" name="직사각형 140">
            <a:extLst>
              <a:ext uri="{FF2B5EF4-FFF2-40B4-BE49-F238E27FC236}">
                <a16:creationId xmlns:a16="http://schemas.microsoft.com/office/drawing/2014/main" id="{CD88F30D-73C0-E489-3CB0-868B4B3CDAC9}"/>
              </a:ext>
            </a:extLst>
          </p:cNvPr>
          <p:cNvSpPr/>
          <p:nvPr/>
        </p:nvSpPr>
        <p:spPr>
          <a:xfrm>
            <a:off x="9308498" y="2941176"/>
            <a:ext cx="606197" cy="185453"/>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발행</a:t>
            </a:r>
          </a:p>
        </p:txBody>
      </p:sp>
      <p:sp>
        <p:nvSpPr>
          <p:cNvPr id="142" name="직사각형 141">
            <a:extLst>
              <a:ext uri="{FF2B5EF4-FFF2-40B4-BE49-F238E27FC236}">
                <a16:creationId xmlns:a16="http://schemas.microsoft.com/office/drawing/2014/main" id="{E2A55043-7A4D-AF4E-0346-F4802F516B5C}"/>
              </a:ext>
            </a:extLst>
          </p:cNvPr>
          <p:cNvSpPr/>
          <p:nvPr/>
        </p:nvSpPr>
        <p:spPr>
          <a:xfrm>
            <a:off x="9308498" y="3190299"/>
            <a:ext cx="606197" cy="185453"/>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공모</a:t>
            </a:r>
          </a:p>
        </p:txBody>
      </p:sp>
      <p:sp>
        <p:nvSpPr>
          <p:cNvPr id="143" name="직사각형 142">
            <a:extLst>
              <a:ext uri="{FF2B5EF4-FFF2-40B4-BE49-F238E27FC236}">
                <a16:creationId xmlns:a16="http://schemas.microsoft.com/office/drawing/2014/main" id="{3A3149F0-7748-CD50-E4C4-723AABF4E602}"/>
              </a:ext>
            </a:extLst>
          </p:cNvPr>
          <p:cNvSpPr/>
          <p:nvPr/>
        </p:nvSpPr>
        <p:spPr>
          <a:xfrm>
            <a:off x="10056712" y="2941176"/>
            <a:ext cx="606197" cy="185453"/>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주문</a:t>
            </a:r>
          </a:p>
        </p:txBody>
      </p:sp>
      <p:sp>
        <p:nvSpPr>
          <p:cNvPr id="144" name="직사각형 143">
            <a:extLst>
              <a:ext uri="{FF2B5EF4-FFF2-40B4-BE49-F238E27FC236}">
                <a16:creationId xmlns:a16="http://schemas.microsoft.com/office/drawing/2014/main" id="{CB82ADE7-1489-E33D-EFFB-0F2BE0374249}"/>
              </a:ext>
            </a:extLst>
          </p:cNvPr>
          <p:cNvSpPr/>
          <p:nvPr/>
        </p:nvSpPr>
        <p:spPr>
          <a:xfrm>
            <a:off x="10056712" y="3190299"/>
            <a:ext cx="606197" cy="185453"/>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매칭</a:t>
            </a:r>
          </a:p>
        </p:txBody>
      </p:sp>
      <p:sp>
        <p:nvSpPr>
          <p:cNvPr id="145" name="직사각형 144">
            <a:extLst>
              <a:ext uri="{FF2B5EF4-FFF2-40B4-BE49-F238E27FC236}">
                <a16:creationId xmlns:a16="http://schemas.microsoft.com/office/drawing/2014/main" id="{9A54723E-C381-6C65-4644-B37F0BF05E88}"/>
              </a:ext>
            </a:extLst>
          </p:cNvPr>
          <p:cNvSpPr/>
          <p:nvPr/>
        </p:nvSpPr>
        <p:spPr>
          <a:xfrm>
            <a:off x="10812168" y="2943522"/>
            <a:ext cx="606197" cy="185453"/>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정산</a:t>
            </a:r>
          </a:p>
        </p:txBody>
      </p:sp>
      <p:sp>
        <p:nvSpPr>
          <p:cNvPr id="146" name="직사각형 145">
            <a:extLst>
              <a:ext uri="{FF2B5EF4-FFF2-40B4-BE49-F238E27FC236}">
                <a16:creationId xmlns:a16="http://schemas.microsoft.com/office/drawing/2014/main" id="{48A20894-659A-25E7-F22D-49D7FD2C766C}"/>
              </a:ext>
            </a:extLst>
          </p:cNvPr>
          <p:cNvSpPr/>
          <p:nvPr/>
        </p:nvSpPr>
        <p:spPr>
          <a:xfrm>
            <a:off x="10812168" y="3192645"/>
            <a:ext cx="606197" cy="185453"/>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결제</a:t>
            </a:r>
          </a:p>
        </p:txBody>
      </p:sp>
      <p:sp>
        <p:nvSpPr>
          <p:cNvPr id="147" name="직사각형 146">
            <a:extLst>
              <a:ext uri="{FF2B5EF4-FFF2-40B4-BE49-F238E27FC236}">
                <a16:creationId xmlns:a16="http://schemas.microsoft.com/office/drawing/2014/main" id="{0F732E1B-189C-F264-9073-2AA746D3121C}"/>
              </a:ext>
            </a:extLst>
          </p:cNvPr>
          <p:cNvSpPr/>
          <p:nvPr/>
        </p:nvSpPr>
        <p:spPr>
          <a:xfrm>
            <a:off x="9308498" y="3437707"/>
            <a:ext cx="606197" cy="185453"/>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분배</a:t>
            </a:r>
          </a:p>
        </p:txBody>
      </p:sp>
      <p:sp>
        <p:nvSpPr>
          <p:cNvPr id="148" name="직사각형 147">
            <a:extLst>
              <a:ext uri="{FF2B5EF4-FFF2-40B4-BE49-F238E27FC236}">
                <a16:creationId xmlns:a16="http://schemas.microsoft.com/office/drawing/2014/main" id="{962C5A3B-C103-5EB1-CBA7-E048A51D00D2}"/>
              </a:ext>
            </a:extLst>
          </p:cNvPr>
          <p:cNvSpPr/>
          <p:nvPr/>
        </p:nvSpPr>
        <p:spPr>
          <a:xfrm>
            <a:off x="10056712" y="3437707"/>
            <a:ext cx="606197" cy="185453"/>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매매</a:t>
            </a:r>
          </a:p>
        </p:txBody>
      </p:sp>
      <p:sp>
        <p:nvSpPr>
          <p:cNvPr id="149" name="직사각형 148">
            <a:extLst>
              <a:ext uri="{FF2B5EF4-FFF2-40B4-BE49-F238E27FC236}">
                <a16:creationId xmlns:a16="http://schemas.microsoft.com/office/drawing/2014/main" id="{637CE42E-EC3C-9F17-CE07-2B7B3A8E52AD}"/>
              </a:ext>
            </a:extLst>
          </p:cNvPr>
          <p:cNvSpPr/>
          <p:nvPr/>
        </p:nvSpPr>
        <p:spPr>
          <a:xfrm>
            <a:off x="10812168" y="3440052"/>
            <a:ext cx="606197" cy="185453"/>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출납</a:t>
            </a:r>
          </a:p>
        </p:txBody>
      </p:sp>
      <p:sp>
        <p:nvSpPr>
          <p:cNvPr id="151" name="직사각형 150">
            <a:extLst>
              <a:ext uri="{FF2B5EF4-FFF2-40B4-BE49-F238E27FC236}">
                <a16:creationId xmlns:a16="http://schemas.microsoft.com/office/drawing/2014/main" id="{467C55A5-0527-EF23-C957-11563B535499}"/>
              </a:ext>
            </a:extLst>
          </p:cNvPr>
          <p:cNvSpPr/>
          <p:nvPr/>
        </p:nvSpPr>
        <p:spPr>
          <a:xfrm>
            <a:off x="8516157" y="3751890"/>
            <a:ext cx="697127" cy="717428"/>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b="1" dirty="0">
                <a:latin typeface="나눔스퀘어_ac" panose="020B0600000101010101" pitchFamily="50" charset="-127"/>
                <a:ea typeface="나눔스퀘어_ac" panose="020B0600000101010101" pitchFamily="50" charset="-127"/>
              </a:rPr>
              <a:t>공통</a:t>
            </a:r>
          </a:p>
        </p:txBody>
      </p:sp>
      <p:sp>
        <p:nvSpPr>
          <p:cNvPr id="152" name="직사각형 151">
            <a:extLst>
              <a:ext uri="{FF2B5EF4-FFF2-40B4-BE49-F238E27FC236}">
                <a16:creationId xmlns:a16="http://schemas.microsoft.com/office/drawing/2014/main" id="{E648D9F0-84E5-C126-1118-584657AA53DE}"/>
              </a:ext>
            </a:extLst>
          </p:cNvPr>
          <p:cNvSpPr/>
          <p:nvPr/>
        </p:nvSpPr>
        <p:spPr>
          <a:xfrm>
            <a:off x="9266421" y="3751890"/>
            <a:ext cx="1447961" cy="717428"/>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b="1" dirty="0">
                <a:latin typeface="나눔스퀘어_ac" panose="020B0600000101010101" pitchFamily="50" charset="-127"/>
                <a:ea typeface="나눔스퀘어_ac" panose="020B0600000101010101" pitchFamily="50" charset="-127"/>
              </a:rPr>
              <a:t>블록체인 플랫폼</a:t>
            </a:r>
          </a:p>
        </p:txBody>
      </p:sp>
      <p:sp>
        <p:nvSpPr>
          <p:cNvPr id="155" name="직사각형 154">
            <a:extLst>
              <a:ext uri="{FF2B5EF4-FFF2-40B4-BE49-F238E27FC236}">
                <a16:creationId xmlns:a16="http://schemas.microsoft.com/office/drawing/2014/main" id="{497D469C-40F0-D00F-B89A-C1678B761B53}"/>
              </a:ext>
            </a:extLst>
          </p:cNvPr>
          <p:cNvSpPr/>
          <p:nvPr/>
        </p:nvSpPr>
        <p:spPr>
          <a:xfrm>
            <a:off x="8554518" y="3980515"/>
            <a:ext cx="606197" cy="185453"/>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상품정보</a:t>
            </a:r>
          </a:p>
        </p:txBody>
      </p:sp>
      <p:sp>
        <p:nvSpPr>
          <p:cNvPr id="156" name="직사각형 155">
            <a:extLst>
              <a:ext uri="{FF2B5EF4-FFF2-40B4-BE49-F238E27FC236}">
                <a16:creationId xmlns:a16="http://schemas.microsoft.com/office/drawing/2014/main" id="{E831AD37-9E5E-2881-AB29-8DE77FB0014D}"/>
              </a:ext>
            </a:extLst>
          </p:cNvPr>
          <p:cNvSpPr/>
          <p:nvPr/>
        </p:nvSpPr>
        <p:spPr>
          <a:xfrm>
            <a:off x="8554518" y="4229637"/>
            <a:ext cx="606197" cy="185453"/>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컨텐츠</a:t>
            </a:r>
          </a:p>
        </p:txBody>
      </p:sp>
      <p:sp>
        <p:nvSpPr>
          <p:cNvPr id="157" name="직사각형 156">
            <a:extLst>
              <a:ext uri="{FF2B5EF4-FFF2-40B4-BE49-F238E27FC236}">
                <a16:creationId xmlns:a16="http://schemas.microsoft.com/office/drawing/2014/main" id="{2D3B25F9-C7B9-72CE-DCAB-FE216135B1F5}"/>
              </a:ext>
            </a:extLst>
          </p:cNvPr>
          <p:cNvSpPr/>
          <p:nvPr/>
        </p:nvSpPr>
        <p:spPr>
          <a:xfrm>
            <a:off x="9305924" y="3980515"/>
            <a:ext cx="606197" cy="185453"/>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800">
                <a:latin typeface="나눔스퀘어_ac" panose="020B0600000101010101" pitchFamily="50" charset="-127"/>
                <a:ea typeface="나눔스퀘어_ac" panose="020B0600000101010101" pitchFamily="50" charset="-127"/>
              </a:rPr>
              <a:t>스마트켸약</a:t>
            </a:r>
            <a:endParaRPr lang="ko-KR" altLang="en-US" sz="800" dirty="0">
              <a:latin typeface="나눔스퀘어_ac" panose="020B0600000101010101" pitchFamily="50" charset="-127"/>
              <a:ea typeface="나눔스퀘어_ac" panose="020B0600000101010101" pitchFamily="50" charset="-127"/>
            </a:endParaRPr>
          </a:p>
        </p:txBody>
      </p:sp>
      <p:sp>
        <p:nvSpPr>
          <p:cNvPr id="158" name="직사각형 157">
            <a:extLst>
              <a:ext uri="{FF2B5EF4-FFF2-40B4-BE49-F238E27FC236}">
                <a16:creationId xmlns:a16="http://schemas.microsoft.com/office/drawing/2014/main" id="{1C45EFB0-758F-5A05-6736-EB64CF7875B6}"/>
              </a:ext>
            </a:extLst>
          </p:cNvPr>
          <p:cNvSpPr/>
          <p:nvPr/>
        </p:nvSpPr>
        <p:spPr>
          <a:xfrm>
            <a:off x="10087489" y="3980515"/>
            <a:ext cx="606197" cy="185453"/>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토큰운영</a:t>
            </a:r>
          </a:p>
        </p:txBody>
      </p:sp>
      <p:sp>
        <p:nvSpPr>
          <p:cNvPr id="161" name="직사각형 160">
            <a:extLst>
              <a:ext uri="{FF2B5EF4-FFF2-40B4-BE49-F238E27FC236}">
                <a16:creationId xmlns:a16="http://schemas.microsoft.com/office/drawing/2014/main" id="{721700DE-D787-437C-0240-750B8AF32E03}"/>
              </a:ext>
            </a:extLst>
          </p:cNvPr>
          <p:cNvSpPr/>
          <p:nvPr/>
        </p:nvSpPr>
        <p:spPr>
          <a:xfrm>
            <a:off x="10809594" y="3679149"/>
            <a:ext cx="606197" cy="185453"/>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800" dirty="0">
                <a:latin typeface="나눔스퀘어_ac" panose="020B0600000101010101" pitchFamily="50" charset="-127"/>
                <a:ea typeface="나눔스퀘어_ac" panose="020B0600000101010101" pitchFamily="50" charset="-127"/>
              </a:rPr>
              <a:t>청약</a:t>
            </a:r>
            <a:r>
              <a:rPr lang="en-US" altLang="ko-KR" sz="800" dirty="0">
                <a:latin typeface="나눔스퀘어_ac" panose="020B0600000101010101" pitchFamily="50" charset="-127"/>
                <a:ea typeface="나눔스퀘어_ac" panose="020B0600000101010101" pitchFamily="50" charset="-127"/>
              </a:rPr>
              <a:t>/</a:t>
            </a:r>
            <a:r>
              <a:rPr lang="ko-KR" altLang="en-US" sz="800" dirty="0" err="1">
                <a:latin typeface="나눔스퀘어_ac" panose="020B0600000101010101" pitchFamily="50" charset="-127"/>
                <a:ea typeface="나눔스퀘어_ac" panose="020B0600000101010101" pitchFamily="50" charset="-127"/>
              </a:rPr>
              <a:t>제권리</a:t>
            </a:r>
            <a:endParaRPr lang="ko-KR" altLang="en-US" sz="800" dirty="0">
              <a:latin typeface="나눔스퀘어_ac" panose="020B0600000101010101" pitchFamily="50" charset="-127"/>
              <a:ea typeface="나눔스퀘어_ac" panose="020B0600000101010101" pitchFamily="50" charset="-127"/>
            </a:endParaRPr>
          </a:p>
        </p:txBody>
      </p:sp>
      <p:sp>
        <p:nvSpPr>
          <p:cNvPr id="162" name="직사각형 161">
            <a:extLst>
              <a:ext uri="{FF2B5EF4-FFF2-40B4-BE49-F238E27FC236}">
                <a16:creationId xmlns:a16="http://schemas.microsoft.com/office/drawing/2014/main" id="{826781C4-C43C-91F9-A204-BD3DF8936F18}"/>
              </a:ext>
            </a:extLst>
          </p:cNvPr>
          <p:cNvSpPr/>
          <p:nvPr/>
        </p:nvSpPr>
        <p:spPr>
          <a:xfrm>
            <a:off x="10809594" y="3928272"/>
            <a:ext cx="606197" cy="185453"/>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a:latin typeface="나눔스퀘어_ac" panose="020B0600000101010101" pitchFamily="50" charset="-127"/>
                <a:ea typeface="나눔스퀘어_ac" panose="020B0600000101010101" pitchFamily="50" charset="-127"/>
              </a:rPr>
              <a:t>회계</a:t>
            </a:r>
            <a:endParaRPr lang="ko-KR" altLang="en-US" sz="1000" dirty="0">
              <a:latin typeface="나눔스퀘어_ac" panose="020B0600000101010101" pitchFamily="50" charset="-127"/>
              <a:ea typeface="나눔스퀘어_ac" panose="020B0600000101010101" pitchFamily="50" charset="-127"/>
            </a:endParaRPr>
          </a:p>
        </p:txBody>
      </p:sp>
      <p:sp>
        <p:nvSpPr>
          <p:cNvPr id="166" name="TextBox 165">
            <a:extLst>
              <a:ext uri="{FF2B5EF4-FFF2-40B4-BE49-F238E27FC236}">
                <a16:creationId xmlns:a16="http://schemas.microsoft.com/office/drawing/2014/main" id="{894D2EC4-97D1-7269-0EA3-FE8F1F66E541}"/>
              </a:ext>
            </a:extLst>
          </p:cNvPr>
          <p:cNvSpPr txBox="1"/>
          <p:nvPr/>
        </p:nvSpPr>
        <p:spPr>
          <a:xfrm>
            <a:off x="11031616" y="4170958"/>
            <a:ext cx="147476"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1000" b="1" dirty="0">
                <a:latin typeface="나눔스퀘어_ac" panose="020B0600000101010101" pitchFamily="50" charset="-127"/>
                <a:ea typeface="나눔스퀘어_ac" panose="020B0600000101010101" pitchFamily="50" charset="-127"/>
              </a:rPr>
              <a:t>….</a:t>
            </a:r>
            <a:endParaRPr lang="ko-KR" altLang="en-US" sz="1000" b="1" dirty="0">
              <a:latin typeface="나눔스퀘어_ac" panose="020B0600000101010101" pitchFamily="50" charset="-127"/>
              <a:ea typeface="나눔스퀘어_ac" panose="020B0600000101010101" pitchFamily="50" charset="-127"/>
            </a:endParaRPr>
          </a:p>
        </p:txBody>
      </p:sp>
      <p:sp>
        <p:nvSpPr>
          <p:cNvPr id="167" name="직사각형 166">
            <a:extLst>
              <a:ext uri="{FF2B5EF4-FFF2-40B4-BE49-F238E27FC236}">
                <a16:creationId xmlns:a16="http://schemas.microsoft.com/office/drawing/2014/main" id="{60560C2C-9A92-2554-35B2-F0555C998C75}"/>
              </a:ext>
            </a:extLst>
          </p:cNvPr>
          <p:cNvSpPr/>
          <p:nvPr/>
        </p:nvSpPr>
        <p:spPr>
          <a:xfrm>
            <a:off x="8557092" y="3437136"/>
            <a:ext cx="606197" cy="185453"/>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algn="ctr"/>
            <a:r>
              <a:rPr lang="ko-KR" altLang="en-US" sz="1000" dirty="0">
                <a:ea typeface="나눔스퀘어_ac" panose="020B0600000101010101" pitchFamily="50" charset="-127"/>
              </a:rPr>
              <a:t>투자정보</a:t>
            </a:r>
          </a:p>
        </p:txBody>
      </p:sp>
      <p:sp>
        <p:nvSpPr>
          <p:cNvPr id="169" name="타원 168">
            <a:extLst>
              <a:ext uri="{FF2B5EF4-FFF2-40B4-BE49-F238E27FC236}">
                <a16:creationId xmlns:a16="http://schemas.microsoft.com/office/drawing/2014/main" id="{93E5BE49-C653-D20D-98DF-E28EE92CC5AB}"/>
              </a:ext>
            </a:extLst>
          </p:cNvPr>
          <p:cNvSpPr/>
          <p:nvPr/>
        </p:nvSpPr>
        <p:spPr>
          <a:xfrm>
            <a:off x="8951810" y="4523526"/>
            <a:ext cx="468000" cy="419289"/>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800" b="1" dirty="0" err="1">
                <a:solidFill>
                  <a:schemeClr val="bg1"/>
                </a:solidFill>
                <a:latin typeface="나눔스퀘어_ac" panose="020B0600000101010101" pitchFamily="50" charset="-127"/>
                <a:ea typeface="나눔스퀘어_ac" panose="020B0600000101010101" pitchFamily="50" charset="-127"/>
              </a:rPr>
              <a:t>타금융</a:t>
            </a:r>
            <a:br>
              <a:rPr lang="en-US" altLang="ko-KR" sz="800" b="1" dirty="0">
                <a:solidFill>
                  <a:schemeClr val="bg1"/>
                </a:solidFill>
                <a:latin typeface="나눔스퀘어_ac" panose="020B0600000101010101" pitchFamily="50" charset="-127"/>
                <a:ea typeface="나눔스퀘어_ac" panose="020B0600000101010101" pitchFamily="50" charset="-127"/>
              </a:rPr>
            </a:br>
            <a:r>
              <a:rPr lang="ko-KR" altLang="en-US" sz="800" b="1" dirty="0">
                <a:solidFill>
                  <a:schemeClr val="bg1"/>
                </a:solidFill>
                <a:latin typeface="나눔스퀘어_ac" panose="020B0600000101010101" pitchFamily="50" charset="-127"/>
                <a:ea typeface="나눔스퀘어_ac" panose="020B0600000101010101" pitchFamily="50" charset="-127"/>
              </a:rPr>
              <a:t>노드</a:t>
            </a:r>
          </a:p>
        </p:txBody>
      </p:sp>
      <p:sp>
        <p:nvSpPr>
          <p:cNvPr id="170" name="타원 169">
            <a:extLst>
              <a:ext uri="{FF2B5EF4-FFF2-40B4-BE49-F238E27FC236}">
                <a16:creationId xmlns:a16="http://schemas.microsoft.com/office/drawing/2014/main" id="{36A669E0-7E08-EFC5-1C4B-0DE5FFD1BFED}"/>
              </a:ext>
            </a:extLst>
          </p:cNvPr>
          <p:cNvSpPr/>
          <p:nvPr/>
        </p:nvSpPr>
        <p:spPr>
          <a:xfrm>
            <a:off x="9767240" y="4523526"/>
            <a:ext cx="468000" cy="419289"/>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800" b="1" dirty="0">
                <a:solidFill>
                  <a:schemeClr val="bg1"/>
                </a:solidFill>
                <a:latin typeface="나눔스퀘어_ac" panose="020B0600000101010101" pitchFamily="50" charset="-127"/>
                <a:ea typeface="나눔스퀘어_ac" panose="020B0600000101010101" pitchFamily="50" charset="-127"/>
              </a:rPr>
              <a:t>Naver</a:t>
            </a:r>
            <a:r>
              <a:rPr lang="ko-KR" altLang="en-US" sz="800" b="1" dirty="0">
                <a:solidFill>
                  <a:schemeClr val="bg1"/>
                </a:solidFill>
                <a:latin typeface="나눔스퀘어_ac" panose="020B0600000101010101" pitchFamily="50" charset="-127"/>
                <a:ea typeface="나눔스퀘어_ac" panose="020B0600000101010101" pitchFamily="50" charset="-127"/>
              </a:rPr>
              <a:t>노드</a:t>
            </a:r>
          </a:p>
        </p:txBody>
      </p:sp>
      <p:sp>
        <p:nvSpPr>
          <p:cNvPr id="171" name="타원 170">
            <a:extLst>
              <a:ext uri="{FF2B5EF4-FFF2-40B4-BE49-F238E27FC236}">
                <a16:creationId xmlns:a16="http://schemas.microsoft.com/office/drawing/2014/main" id="{C8F824F5-3585-439F-E862-341F89EC659D}"/>
              </a:ext>
            </a:extLst>
          </p:cNvPr>
          <p:cNvSpPr/>
          <p:nvPr/>
        </p:nvSpPr>
        <p:spPr>
          <a:xfrm>
            <a:off x="10582669" y="4523526"/>
            <a:ext cx="468000" cy="419289"/>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800" b="1" dirty="0">
                <a:solidFill>
                  <a:schemeClr val="bg1"/>
                </a:solidFill>
                <a:latin typeface="나눔스퀘어_ac" panose="020B0600000101010101" pitchFamily="50" charset="-127"/>
                <a:ea typeface="나눔스퀘어_ac" panose="020B0600000101010101" pitchFamily="50" charset="-127"/>
              </a:rPr>
              <a:t>해외 노드</a:t>
            </a:r>
          </a:p>
        </p:txBody>
      </p:sp>
      <p:sp>
        <p:nvSpPr>
          <p:cNvPr id="173" name="TextBox 172">
            <a:extLst>
              <a:ext uri="{FF2B5EF4-FFF2-40B4-BE49-F238E27FC236}">
                <a16:creationId xmlns:a16="http://schemas.microsoft.com/office/drawing/2014/main" id="{D90DFE5F-5043-4FC2-C1CF-AD135BCA30B2}"/>
              </a:ext>
            </a:extLst>
          </p:cNvPr>
          <p:cNvSpPr txBox="1"/>
          <p:nvPr/>
        </p:nvSpPr>
        <p:spPr>
          <a:xfrm>
            <a:off x="9945940" y="4250530"/>
            <a:ext cx="147476"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1000" b="1" dirty="0">
                <a:latin typeface="나눔스퀘어_ac" panose="020B0600000101010101" pitchFamily="50" charset="-127"/>
                <a:ea typeface="나눔스퀘어_ac" panose="020B0600000101010101" pitchFamily="50" charset="-127"/>
              </a:rPr>
              <a:t>….</a:t>
            </a:r>
            <a:endParaRPr lang="ko-KR" altLang="en-US" sz="1000" b="1" dirty="0">
              <a:latin typeface="나눔스퀘어_ac" panose="020B0600000101010101" pitchFamily="50" charset="-127"/>
              <a:ea typeface="나눔스퀘어_ac" panose="020B0600000101010101" pitchFamily="50" charset="-127"/>
            </a:endParaRPr>
          </a:p>
        </p:txBody>
      </p:sp>
      <p:sp>
        <p:nvSpPr>
          <p:cNvPr id="174" name="TextBox 173">
            <a:extLst>
              <a:ext uri="{FF2B5EF4-FFF2-40B4-BE49-F238E27FC236}">
                <a16:creationId xmlns:a16="http://schemas.microsoft.com/office/drawing/2014/main" id="{F06A1684-1AD4-9760-01CC-C456205D005F}"/>
              </a:ext>
            </a:extLst>
          </p:cNvPr>
          <p:cNvSpPr txBox="1"/>
          <p:nvPr/>
        </p:nvSpPr>
        <p:spPr>
          <a:xfrm>
            <a:off x="6473450" y="5432130"/>
            <a:ext cx="538929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7800" marR="0" indent="-177800" algn="l" defTabSz="457200" rtl="0" fontAlgn="auto" latinLnBrk="0" hangingPunct="0">
              <a:lnSpc>
                <a:spcPts val="1800"/>
              </a:lnSpc>
              <a:spcBef>
                <a:spcPts val="0"/>
              </a:spcBef>
              <a:spcAft>
                <a:spcPts val="0"/>
              </a:spcAft>
              <a:buClrTx/>
              <a:buSzTx/>
              <a:buFont typeface="Wingdings" panose="05000000000000000000" pitchFamily="2" charset="2"/>
              <a:buChar char="§"/>
              <a:tabLst/>
            </a:pPr>
            <a:r>
              <a:rPr lang="ko-KR" altLang="en-US" sz="1400" dirty="0" err="1">
                <a:latin typeface="나눔스퀘어_ac" panose="020B0600000101010101" pitchFamily="50" charset="-127"/>
                <a:ea typeface="나눔스퀘어_ac" panose="020B0600000101010101" pitchFamily="50" charset="-127"/>
              </a:rPr>
              <a:t>프라이빗</a:t>
            </a:r>
            <a:r>
              <a:rPr lang="ko-KR" altLang="en-US" sz="1400" dirty="0">
                <a:latin typeface="나눔스퀘어_ac" panose="020B0600000101010101" pitchFamily="50" charset="-127"/>
                <a:ea typeface="나눔스퀘어_ac" panose="020B0600000101010101" pitchFamily="50" charset="-127"/>
              </a:rPr>
              <a:t> 기반 </a:t>
            </a:r>
            <a:r>
              <a:rPr lang="en-US" altLang="ko-KR" sz="1400" dirty="0">
                <a:latin typeface="나눔스퀘어_ac" panose="020B0600000101010101" pitchFamily="50" charset="-127"/>
                <a:ea typeface="나눔스퀘어_ac" panose="020B0600000101010101" pitchFamily="50" charset="-127"/>
              </a:rPr>
              <a:t>KB</a:t>
            </a:r>
            <a:r>
              <a:rPr lang="ko-KR" altLang="en-US" sz="1400" dirty="0">
                <a:latin typeface="나눔스퀘어_ac" panose="020B0600000101010101" pitchFamily="50" charset="-127"/>
                <a:ea typeface="나눔스퀘어_ac" panose="020B0600000101010101" pitchFamily="50" charset="-127"/>
              </a:rPr>
              <a:t> </a:t>
            </a:r>
            <a:r>
              <a:rPr lang="en-US" altLang="ko-KR" sz="1400" dirty="0">
                <a:latin typeface="나눔스퀘어_ac" panose="020B0600000101010101" pitchFamily="50" charset="-127"/>
                <a:ea typeface="나눔스퀘어_ac" panose="020B0600000101010101" pitchFamily="50" charset="-127"/>
              </a:rPr>
              <a:t>STO</a:t>
            </a:r>
            <a:r>
              <a:rPr lang="ko-KR" altLang="en-US" sz="1400" dirty="0">
                <a:latin typeface="나눔스퀘어_ac" panose="020B0600000101010101" pitchFamily="50" charset="-127"/>
                <a:ea typeface="나눔스퀘어_ac" panose="020B0600000101010101" pitchFamily="50" charset="-127"/>
              </a:rPr>
              <a:t>플랫폼</a:t>
            </a:r>
            <a:endParaRPr lang="en-US" altLang="ko-KR" sz="1400" dirty="0">
              <a:latin typeface="나눔스퀘어_ac" panose="020B0600000101010101" pitchFamily="50" charset="-127"/>
              <a:ea typeface="나눔스퀘어_ac" panose="020B0600000101010101" pitchFamily="50" charset="-127"/>
            </a:endParaRPr>
          </a:p>
          <a:p>
            <a:pPr marL="177800" indent="-177800">
              <a:lnSpc>
                <a:spcPts val="1800"/>
              </a:lnSpc>
              <a:buFont typeface="Wingdings" panose="05000000000000000000" pitchFamily="2" charset="2"/>
              <a:buChar char="§"/>
            </a:pPr>
            <a:r>
              <a:rPr lang="ko-KR" altLang="en-US" sz="1400" dirty="0">
                <a:latin typeface="나눔스퀘어_ac" panose="020B0600000101010101" pitchFamily="50" charset="-127"/>
                <a:ea typeface="나눔스퀘어_ac" panose="020B0600000101010101" pitchFamily="50" charset="-127"/>
              </a:rPr>
              <a:t>퍼블릭 기반 </a:t>
            </a:r>
            <a:r>
              <a:rPr lang="en-US" altLang="ko-KR" sz="1400" dirty="0">
                <a:latin typeface="나눔스퀘어_ac" panose="020B0600000101010101" pitchFamily="50" charset="-127"/>
                <a:ea typeface="나눔스퀘어_ac" panose="020B0600000101010101" pitchFamily="50" charset="-127"/>
              </a:rPr>
              <a:t>KB</a:t>
            </a:r>
            <a:r>
              <a:rPr lang="ko-KR" altLang="en-US" sz="1400" dirty="0">
                <a:latin typeface="나눔스퀘어_ac" panose="020B0600000101010101" pitchFamily="50" charset="-127"/>
                <a:ea typeface="나눔스퀘어_ac" panose="020B0600000101010101" pitchFamily="50" charset="-127"/>
              </a:rPr>
              <a:t> </a:t>
            </a:r>
            <a:r>
              <a:rPr lang="en-US" altLang="ko-KR" sz="1400" dirty="0">
                <a:latin typeface="나눔스퀘어_ac" panose="020B0600000101010101" pitchFamily="50" charset="-127"/>
                <a:ea typeface="나눔스퀘어_ac" panose="020B0600000101010101" pitchFamily="50" charset="-127"/>
              </a:rPr>
              <a:t>STO</a:t>
            </a:r>
            <a:r>
              <a:rPr lang="ko-KR" altLang="en-US" sz="1400" dirty="0">
                <a:latin typeface="나눔스퀘어_ac" panose="020B0600000101010101" pitchFamily="50" charset="-127"/>
                <a:ea typeface="나눔스퀘어_ac" panose="020B0600000101010101" pitchFamily="50" charset="-127"/>
              </a:rPr>
              <a:t>플랫폼</a:t>
            </a:r>
            <a:endParaRPr lang="en-US" altLang="ko-KR" sz="1400" dirty="0">
              <a:latin typeface="나눔스퀘어_ac" panose="020B0600000101010101" pitchFamily="50" charset="-127"/>
              <a:ea typeface="나눔스퀘어_ac" panose="020B0600000101010101" pitchFamily="50" charset="-127"/>
            </a:endParaRPr>
          </a:p>
        </p:txBody>
      </p:sp>
      <p:sp>
        <p:nvSpPr>
          <p:cNvPr id="175" name="직사각형 174">
            <a:extLst>
              <a:ext uri="{FF2B5EF4-FFF2-40B4-BE49-F238E27FC236}">
                <a16:creationId xmlns:a16="http://schemas.microsoft.com/office/drawing/2014/main" id="{C6FA17AE-A29A-F276-49BE-8C2CD466F41C}"/>
              </a:ext>
            </a:extLst>
          </p:cNvPr>
          <p:cNvSpPr/>
          <p:nvPr/>
        </p:nvSpPr>
        <p:spPr>
          <a:xfrm>
            <a:off x="6365450" y="5402626"/>
            <a:ext cx="216000" cy="216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3</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76" name="직사각형 175">
            <a:extLst>
              <a:ext uri="{FF2B5EF4-FFF2-40B4-BE49-F238E27FC236}">
                <a16:creationId xmlns:a16="http://schemas.microsoft.com/office/drawing/2014/main" id="{95C70D72-7DE8-8237-3F56-C58AF94C3447}"/>
              </a:ext>
            </a:extLst>
          </p:cNvPr>
          <p:cNvSpPr/>
          <p:nvPr/>
        </p:nvSpPr>
        <p:spPr>
          <a:xfrm>
            <a:off x="6365450" y="5656272"/>
            <a:ext cx="216000" cy="216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4</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50" name="타원 149">
            <a:extLst>
              <a:ext uri="{FF2B5EF4-FFF2-40B4-BE49-F238E27FC236}">
                <a16:creationId xmlns:a16="http://schemas.microsoft.com/office/drawing/2014/main" id="{0631F757-1D9B-3A9C-F9F2-00D1394CC73F}"/>
              </a:ext>
            </a:extLst>
          </p:cNvPr>
          <p:cNvSpPr/>
          <p:nvPr/>
        </p:nvSpPr>
        <p:spPr>
          <a:xfrm>
            <a:off x="8087661" y="3170803"/>
            <a:ext cx="468000" cy="419289"/>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800" b="1" dirty="0">
                <a:solidFill>
                  <a:schemeClr val="bg1"/>
                </a:solidFill>
                <a:latin typeface="나눔스퀘어_ac" panose="020B0600000101010101" pitchFamily="50" charset="-127"/>
                <a:ea typeface="나눔스퀘어_ac" panose="020B0600000101010101" pitchFamily="50" charset="-127"/>
              </a:rPr>
              <a:t>KB</a:t>
            </a:r>
            <a:br>
              <a:rPr lang="en-US" altLang="ko-KR" sz="800" b="1" dirty="0">
                <a:solidFill>
                  <a:schemeClr val="bg1"/>
                </a:solidFill>
                <a:latin typeface="나눔스퀘어_ac" panose="020B0600000101010101" pitchFamily="50" charset="-127"/>
                <a:ea typeface="나눔스퀘어_ac" panose="020B0600000101010101" pitchFamily="50" charset="-127"/>
              </a:rPr>
            </a:br>
            <a:r>
              <a:rPr lang="ko-KR" altLang="en-US" sz="800" b="1" dirty="0">
                <a:solidFill>
                  <a:schemeClr val="bg1"/>
                </a:solidFill>
                <a:latin typeface="나눔스퀘어_ac" panose="020B0600000101010101" pitchFamily="50" charset="-127"/>
                <a:ea typeface="나눔스퀘어_ac" panose="020B0600000101010101" pitchFamily="50" charset="-127"/>
              </a:rPr>
              <a:t>노드</a:t>
            </a:r>
          </a:p>
        </p:txBody>
      </p:sp>
      <p:sp>
        <p:nvSpPr>
          <p:cNvPr id="177" name="TextBox 176">
            <a:extLst>
              <a:ext uri="{FF2B5EF4-FFF2-40B4-BE49-F238E27FC236}">
                <a16:creationId xmlns:a16="http://schemas.microsoft.com/office/drawing/2014/main" id="{4C29DE4E-0B76-CC22-4291-78D0707FEE8C}"/>
              </a:ext>
            </a:extLst>
          </p:cNvPr>
          <p:cNvSpPr txBox="1"/>
          <p:nvPr/>
        </p:nvSpPr>
        <p:spPr>
          <a:xfrm>
            <a:off x="11159740" y="4655130"/>
            <a:ext cx="147476"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1000" b="1" dirty="0">
                <a:latin typeface="나눔스퀘어_ac" panose="020B0600000101010101" pitchFamily="50" charset="-127"/>
                <a:ea typeface="나눔스퀘어_ac" panose="020B0600000101010101" pitchFamily="50" charset="-127"/>
              </a:rPr>
              <a:t>….</a:t>
            </a:r>
            <a:endParaRPr lang="ko-KR" altLang="en-US" sz="1000" b="1" dirty="0">
              <a:latin typeface="나눔스퀘어_ac" panose="020B0600000101010101" pitchFamily="50" charset="-127"/>
              <a:ea typeface="나눔스퀘어_ac" panose="020B0600000101010101" pitchFamily="50" charset="-127"/>
            </a:endParaRPr>
          </a:p>
        </p:txBody>
      </p:sp>
      <p:sp>
        <p:nvSpPr>
          <p:cNvPr id="180" name="사각형: 둥근 모서리 179">
            <a:extLst>
              <a:ext uri="{FF2B5EF4-FFF2-40B4-BE49-F238E27FC236}">
                <a16:creationId xmlns:a16="http://schemas.microsoft.com/office/drawing/2014/main" id="{71292058-3832-A3BA-5935-52EF72E9B9FE}"/>
              </a:ext>
            </a:extLst>
          </p:cNvPr>
          <p:cNvSpPr/>
          <p:nvPr/>
        </p:nvSpPr>
        <p:spPr>
          <a:xfrm>
            <a:off x="8688114" y="4498630"/>
            <a:ext cx="2727677" cy="504000"/>
          </a:xfrm>
          <a:prstGeom prst="roundRect">
            <a:avLst>
              <a:gd name="adj" fmla="val 8523"/>
            </a:avLst>
          </a:prstGeom>
          <a:noFill/>
          <a:ln w="12700" cap="flat">
            <a:solidFill>
              <a:srgbClr val="7030A0"/>
            </a:solidFill>
            <a:prstDash val="dash"/>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endParaRPr lang="ko-KR" altLang="en-US" sz="1200" dirty="0">
              <a:latin typeface="나눔스퀘어_ac" panose="020B0600000101010101" pitchFamily="50" charset="-127"/>
              <a:ea typeface="나눔스퀘어_ac" panose="020B0600000101010101" pitchFamily="50" charset="-127"/>
            </a:endParaRPr>
          </a:p>
        </p:txBody>
      </p:sp>
      <p:sp>
        <p:nvSpPr>
          <p:cNvPr id="179" name="직사각형 178">
            <a:extLst>
              <a:ext uri="{FF2B5EF4-FFF2-40B4-BE49-F238E27FC236}">
                <a16:creationId xmlns:a16="http://schemas.microsoft.com/office/drawing/2014/main" id="{50F778B1-8F5A-788B-DE8D-56E7905F0E5D}"/>
              </a:ext>
            </a:extLst>
          </p:cNvPr>
          <p:cNvSpPr/>
          <p:nvPr/>
        </p:nvSpPr>
        <p:spPr>
          <a:xfrm>
            <a:off x="8590835" y="4392474"/>
            <a:ext cx="216000" cy="216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4</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81" name="직사각형 180">
            <a:extLst>
              <a:ext uri="{FF2B5EF4-FFF2-40B4-BE49-F238E27FC236}">
                <a16:creationId xmlns:a16="http://schemas.microsoft.com/office/drawing/2014/main" id="{CE63949C-FC3F-28EF-D20F-6B25A731D8D6}"/>
              </a:ext>
            </a:extLst>
          </p:cNvPr>
          <p:cNvSpPr/>
          <p:nvPr/>
        </p:nvSpPr>
        <p:spPr>
          <a:xfrm>
            <a:off x="8346727" y="2327666"/>
            <a:ext cx="216000" cy="216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3</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182" name="TextBox 181">
            <a:extLst>
              <a:ext uri="{FF2B5EF4-FFF2-40B4-BE49-F238E27FC236}">
                <a16:creationId xmlns:a16="http://schemas.microsoft.com/office/drawing/2014/main" id="{AB7EFA1C-0603-7021-C7D9-F300AEB0C669}"/>
              </a:ext>
            </a:extLst>
          </p:cNvPr>
          <p:cNvSpPr txBox="1"/>
          <p:nvPr/>
        </p:nvSpPr>
        <p:spPr>
          <a:xfrm>
            <a:off x="342900" y="6457445"/>
            <a:ext cx="7540526"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100" i="1" dirty="0">
                <a:latin typeface="나눔스퀘어_ac" panose="020B0600000101010101" pitchFamily="50" charset="-127"/>
                <a:ea typeface="나눔스퀘어_ac" panose="020B0600000101010101" pitchFamily="50" charset="-127"/>
              </a:rPr>
              <a:t>주</a:t>
            </a:r>
            <a:r>
              <a:rPr lang="en-US" altLang="ko-KR" sz="1100" i="1" dirty="0">
                <a:latin typeface="나눔스퀘어_ac" panose="020B0600000101010101" pitchFamily="50" charset="-127"/>
                <a:ea typeface="나눔스퀘어_ac" panose="020B0600000101010101" pitchFamily="50" charset="-127"/>
              </a:rPr>
              <a:t>1) </a:t>
            </a:r>
            <a:r>
              <a:rPr lang="ko-KR" altLang="en-US" sz="1100" i="1" dirty="0">
                <a:latin typeface="나눔스퀘어_ac" panose="020B0600000101010101" pitchFamily="50" charset="-127"/>
                <a:ea typeface="나눔스퀘어_ac" panose="020B0600000101010101" pitchFamily="50" charset="-127"/>
              </a:rPr>
              <a:t>블록체인 사용은 대규모 거래기록</a:t>
            </a:r>
            <a:r>
              <a:rPr lang="en-US" altLang="ko-KR" sz="1100" i="1" dirty="0">
                <a:latin typeface="나눔스퀘어_ac" panose="020B0600000101010101" pitchFamily="50" charset="-127"/>
                <a:ea typeface="나눔스퀘어_ac" panose="020B0600000101010101" pitchFamily="50" charset="-127"/>
              </a:rPr>
              <a:t>, </a:t>
            </a:r>
            <a:r>
              <a:rPr lang="ko-KR" altLang="en-US" sz="1100" i="1" dirty="0">
                <a:latin typeface="나눔스퀘어_ac" panose="020B0600000101010101" pitchFamily="50" charset="-127"/>
                <a:ea typeface="나눔스퀘어_ac" panose="020B0600000101010101" pitchFamily="50" charset="-127"/>
              </a:rPr>
              <a:t>기술표준 등의 한계로 </a:t>
            </a:r>
            <a:r>
              <a:rPr lang="en-US" altLang="ko-KR" sz="1100" i="1" dirty="0">
                <a:latin typeface="나눔스퀘어_ac" panose="020B0600000101010101" pitchFamily="50" charset="-127"/>
                <a:ea typeface="나눔스퀘어_ac" panose="020B0600000101010101" pitchFamily="50" charset="-127"/>
              </a:rPr>
              <a:t>KRX </a:t>
            </a:r>
            <a:r>
              <a:rPr lang="ko-KR" altLang="en-US" sz="1100" i="1" dirty="0">
                <a:latin typeface="나눔스퀘어_ac" panose="020B0600000101010101" pitchFamily="50" charset="-127"/>
                <a:ea typeface="나눔스퀘어_ac" panose="020B0600000101010101" pitchFamily="50" charset="-127"/>
              </a:rPr>
              <a:t>장내시장은 기존 전자증권형태로 사용되리라 예상됨</a:t>
            </a:r>
            <a:endParaRPr lang="en-US" altLang="ko-KR" sz="1100" i="1" dirty="0">
              <a:latin typeface="나눔스퀘어_ac" panose="020B0600000101010101" pitchFamily="50" charset="-127"/>
              <a:ea typeface="나눔스퀘어_ac" panose="020B0600000101010101" pitchFamily="50" charset="-127"/>
            </a:endParaRPr>
          </a:p>
        </p:txBody>
      </p:sp>
      <p:grpSp>
        <p:nvGrpSpPr>
          <p:cNvPr id="188" name="그룹 187">
            <a:extLst>
              <a:ext uri="{FF2B5EF4-FFF2-40B4-BE49-F238E27FC236}">
                <a16:creationId xmlns:a16="http://schemas.microsoft.com/office/drawing/2014/main" id="{BD817C2D-3259-582B-B8C1-0AD594CCFC47}"/>
              </a:ext>
            </a:extLst>
          </p:cNvPr>
          <p:cNvGrpSpPr/>
          <p:nvPr/>
        </p:nvGrpSpPr>
        <p:grpSpPr>
          <a:xfrm>
            <a:off x="10998743" y="1377197"/>
            <a:ext cx="864000" cy="223359"/>
            <a:chOff x="7168355" y="6532098"/>
            <a:chExt cx="864000" cy="223359"/>
          </a:xfrm>
        </p:grpSpPr>
        <p:sp>
          <p:nvSpPr>
            <p:cNvPr id="183" name="TextBox 182">
              <a:extLst>
                <a:ext uri="{FF2B5EF4-FFF2-40B4-BE49-F238E27FC236}">
                  <a16:creationId xmlns:a16="http://schemas.microsoft.com/office/drawing/2014/main" id="{1CBDE062-A049-4B57-6452-B791978552B5}"/>
                </a:ext>
              </a:extLst>
            </p:cNvPr>
            <p:cNvSpPr txBox="1"/>
            <p:nvPr/>
          </p:nvSpPr>
          <p:spPr>
            <a:xfrm>
              <a:off x="7349601" y="6538365"/>
              <a:ext cx="500137" cy="2000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300" i="1" dirty="0" err="1">
                  <a:latin typeface="나눔스퀘어_ac" panose="020B0600000101010101" pitchFamily="50" charset="-127"/>
                  <a:ea typeface="나눔스퀘어_ac" panose="020B0600000101010101" pitchFamily="50" charset="-127"/>
                </a:rPr>
                <a:t>예시적</a:t>
              </a:r>
              <a:endParaRPr lang="ko-KR" altLang="en-US" sz="1300" i="1" dirty="0">
                <a:latin typeface="나눔스퀘어_ac" panose="020B0600000101010101" pitchFamily="50" charset="-127"/>
                <a:ea typeface="나눔스퀘어_ac" panose="020B0600000101010101" pitchFamily="50" charset="-127"/>
              </a:endParaRPr>
            </a:p>
          </p:txBody>
        </p:sp>
        <p:cxnSp>
          <p:nvCxnSpPr>
            <p:cNvPr id="186" name="직선 화살표 연결선 185">
              <a:extLst>
                <a:ext uri="{FF2B5EF4-FFF2-40B4-BE49-F238E27FC236}">
                  <a16:creationId xmlns:a16="http://schemas.microsoft.com/office/drawing/2014/main" id="{7A56483C-84E5-5841-B33D-159F42FCC9DE}"/>
                </a:ext>
              </a:extLst>
            </p:cNvPr>
            <p:cNvCxnSpPr>
              <a:cxnSpLocks/>
            </p:cNvCxnSpPr>
            <p:nvPr/>
          </p:nvCxnSpPr>
          <p:spPr>
            <a:xfrm flipH="1" flipV="1">
              <a:off x="7168355" y="6532098"/>
              <a:ext cx="864000" cy="3527"/>
            </a:xfrm>
            <a:prstGeom prst="straightConnector1">
              <a:avLst/>
            </a:prstGeom>
            <a:noFill/>
            <a:ln w="9525" cap="flat">
              <a:solidFill>
                <a:schemeClr val="tx1"/>
              </a:solidFill>
              <a:prstDash val="solid"/>
              <a:round/>
              <a:headEnd type="none"/>
              <a:tailEnd type="none"/>
            </a:ln>
            <a:effectLst/>
            <a:sp3d/>
          </p:spPr>
          <p:style>
            <a:lnRef idx="0">
              <a:scrgbClr r="0" g="0" b="0"/>
            </a:lnRef>
            <a:fillRef idx="0">
              <a:scrgbClr r="0" g="0" b="0"/>
            </a:fillRef>
            <a:effectRef idx="0">
              <a:scrgbClr r="0" g="0" b="0"/>
            </a:effectRef>
            <a:fontRef idx="none"/>
          </p:style>
        </p:cxnSp>
        <p:cxnSp>
          <p:nvCxnSpPr>
            <p:cNvPr id="187" name="직선 화살표 연결선 186">
              <a:extLst>
                <a:ext uri="{FF2B5EF4-FFF2-40B4-BE49-F238E27FC236}">
                  <a16:creationId xmlns:a16="http://schemas.microsoft.com/office/drawing/2014/main" id="{33B144C2-777E-C585-F241-05921D51ED22}"/>
                </a:ext>
              </a:extLst>
            </p:cNvPr>
            <p:cNvCxnSpPr>
              <a:cxnSpLocks/>
            </p:cNvCxnSpPr>
            <p:nvPr/>
          </p:nvCxnSpPr>
          <p:spPr>
            <a:xfrm flipH="1" flipV="1">
              <a:off x="7168355" y="6751930"/>
              <a:ext cx="864000" cy="3527"/>
            </a:xfrm>
            <a:prstGeom prst="straightConnector1">
              <a:avLst/>
            </a:prstGeom>
            <a:noFill/>
            <a:ln w="9525" cap="flat">
              <a:solidFill>
                <a:schemeClr val="tx1"/>
              </a:solidFill>
              <a:prstDash val="solid"/>
              <a:round/>
              <a:headEnd type="none"/>
              <a:tailEnd type="none"/>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2207487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STO</a:t>
            </a:r>
            <a:r>
              <a:rPr lang="ko-KR" altLang="en-US" dirty="0"/>
              <a:t>플랫폼 구축을 위한 주요 의사결정 및 </a:t>
            </a:r>
            <a:r>
              <a:rPr lang="en-US" altLang="ko-KR" dirty="0"/>
              <a:t>Issue</a:t>
            </a:r>
            <a:r>
              <a:rPr lang="ko-KR" altLang="en-US" dirty="0"/>
              <a:t>도출</a:t>
            </a:r>
            <a:r>
              <a:rPr lang="en-US" altLang="ko-KR" dirty="0"/>
              <a:t>(2/</a:t>
            </a:r>
            <a:endParaRPr lang="ko-KR" altLang="en-US" dirty="0"/>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1</a:t>
            </a:r>
            <a:r>
              <a:rPr lang="ko-KR" altLang="en-US" dirty="0"/>
              <a:t>단계 목표 아키텍처를 구현하기 위하여 식별된 이슈를 매핑하였음</a:t>
            </a:r>
          </a:p>
        </p:txBody>
      </p:sp>
      <p:sp>
        <p:nvSpPr>
          <p:cNvPr id="57" name="직사각형 56">
            <a:extLst>
              <a:ext uri="{FF2B5EF4-FFF2-40B4-BE49-F238E27FC236}">
                <a16:creationId xmlns:a16="http://schemas.microsoft.com/office/drawing/2014/main" id="{06CCAF0D-C2C3-9838-1580-4DFAB682FFFB}"/>
              </a:ext>
            </a:extLst>
          </p:cNvPr>
          <p:cNvSpPr/>
          <p:nvPr/>
        </p:nvSpPr>
        <p:spPr>
          <a:xfrm>
            <a:off x="8461905" y="1764022"/>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13</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58" name="직사각형 57">
            <a:extLst>
              <a:ext uri="{FF2B5EF4-FFF2-40B4-BE49-F238E27FC236}">
                <a16:creationId xmlns:a16="http://schemas.microsoft.com/office/drawing/2014/main" id="{C07DFEAB-C464-0C66-407E-EFA7A77447F6}"/>
              </a:ext>
            </a:extLst>
          </p:cNvPr>
          <p:cNvSpPr/>
          <p:nvPr/>
        </p:nvSpPr>
        <p:spPr>
          <a:xfrm>
            <a:off x="8793493" y="1764022"/>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자산평가업무 처리 위치는</a:t>
            </a:r>
            <a:r>
              <a:rPr lang="en-US" altLang="ko-KR" sz="1100" b="1" dirty="0">
                <a:ea typeface="나눔스퀘어_ac" panose="020B0600000101010101" pitchFamily="50" charset="-127"/>
              </a:rPr>
              <a:t>? </a:t>
            </a:r>
            <a:r>
              <a:rPr lang="ko-KR" altLang="en-US" sz="1100" b="1" dirty="0">
                <a:ea typeface="나눔스퀘어_ac" panose="020B0600000101010101" pitchFamily="50" charset="-127"/>
              </a:rPr>
              <a:t>원장 </a:t>
            </a:r>
            <a:r>
              <a:rPr lang="en-US" altLang="ko-KR" sz="1100" b="1" dirty="0">
                <a:ea typeface="나눔스퀘어_ac" panose="020B0600000101010101" pitchFamily="50" charset="-127"/>
              </a:rPr>
              <a:t>vs. STO</a:t>
            </a:r>
            <a:endParaRPr lang="ko-KR" altLang="en-US" sz="1100" b="1" dirty="0">
              <a:ea typeface="나눔스퀘어_ac" panose="020B0600000101010101" pitchFamily="50" charset="-127"/>
            </a:endParaRPr>
          </a:p>
        </p:txBody>
      </p:sp>
      <p:sp>
        <p:nvSpPr>
          <p:cNvPr id="59" name="TextBox 58">
            <a:extLst>
              <a:ext uri="{FF2B5EF4-FFF2-40B4-BE49-F238E27FC236}">
                <a16:creationId xmlns:a16="http://schemas.microsoft.com/office/drawing/2014/main" id="{65C026C1-4D2B-CF72-AE8B-1B8E2496BE7D}"/>
              </a:ext>
            </a:extLst>
          </p:cNvPr>
          <p:cNvSpPr txBox="1"/>
          <p:nvPr/>
        </p:nvSpPr>
        <p:spPr>
          <a:xfrm>
            <a:off x="9531518" y="1426118"/>
            <a:ext cx="1300036"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600" b="1" dirty="0">
                <a:latin typeface="나눔스퀘어_ac" panose="020B0600000101010101" pitchFamily="50" charset="-127"/>
                <a:ea typeface="나눔스퀘어_ac" panose="020B0600000101010101" pitchFamily="50" charset="-127"/>
              </a:rPr>
              <a:t>주요 이슈 </a:t>
            </a:r>
            <a:r>
              <a:rPr lang="en-US" altLang="ko-KR" sz="1600" b="1" dirty="0">
                <a:latin typeface="나눔스퀘어_ac" panose="020B0600000101010101" pitchFamily="50" charset="-127"/>
                <a:ea typeface="나눔스퀘어_ac" panose="020B0600000101010101" pitchFamily="50" charset="-127"/>
              </a:rPr>
              <a:t>List</a:t>
            </a:r>
            <a:endParaRPr lang="ko-KR" altLang="en-US" sz="1600" b="1" dirty="0">
              <a:latin typeface="나눔스퀘어_ac" panose="020B0600000101010101" pitchFamily="50" charset="-127"/>
              <a:ea typeface="나눔스퀘어_ac" panose="020B0600000101010101" pitchFamily="50" charset="-127"/>
            </a:endParaRPr>
          </a:p>
        </p:txBody>
      </p:sp>
      <p:sp>
        <p:nvSpPr>
          <p:cNvPr id="62" name="직사각형 61">
            <a:extLst>
              <a:ext uri="{FF2B5EF4-FFF2-40B4-BE49-F238E27FC236}">
                <a16:creationId xmlns:a16="http://schemas.microsoft.com/office/drawing/2014/main" id="{E77ECABE-424F-F51E-E179-F945580260D2}"/>
              </a:ext>
            </a:extLst>
          </p:cNvPr>
          <p:cNvSpPr/>
          <p:nvPr/>
        </p:nvSpPr>
        <p:spPr>
          <a:xfrm>
            <a:off x="8461905" y="2158125"/>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14</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63" name="직사각형 62">
            <a:extLst>
              <a:ext uri="{FF2B5EF4-FFF2-40B4-BE49-F238E27FC236}">
                <a16:creationId xmlns:a16="http://schemas.microsoft.com/office/drawing/2014/main" id="{37852AFD-DCC4-A379-EDB4-5E8CB4C01C12}"/>
              </a:ext>
            </a:extLst>
          </p:cNvPr>
          <p:cNvSpPr/>
          <p:nvPr/>
        </p:nvSpPr>
        <p:spPr>
          <a:xfrm>
            <a:off x="8793493" y="2158125"/>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주문업무 처리 위치는</a:t>
            </a:r>
            <a:r>
              <a:rPr lang="en-US" altLang="ko-KR" sz="1100" b="1" dirty="0">
                <a:ea typeface="나눔스퀘어_ac" panose="020B0600000101010101" pitchFamily="50" charset="-127"/>
              </a:rPr>
              <a:t>? </a:t>
            </a:r>
            <a:r>
              <a:rPr lang="ko-KR" altLang="en-US" sz="1100" b="1" dirty="0">
                <a:ea typeface="나눔스퀘어_ac" panose="020B0600000101010101" pitchFamily="50" charset="-127"/>
              </a:rPr>
              <a:t>원장 </a:t>
            </a:r>
            <a:r>
              <a:rPr lang="en-US" altLang="ko-KR" sz="1100" b="1" dirty="0">
                <a:ea typeface="나눔스퀘어_ac" panose="020B0600000101010101" pitchFamily="50" charset="-127"/>
              </a:rPr>
              <a:t>vs. STO</a:t>
            </a:r>
            <a:endParaRPr lang="ko-KR" altLang="en-US" sz="1100" b="1" dirty="0">
              <a:ea typeface="나눔스퀘어_ac" panose="020B0600000101010101" pitchFamily="50" charset="-127"/>
            </a:endParaRPr>
          </a:p>
        </p:txBody>
      </p:sp>
      <p:sp>
        <p:nvSpPr>
          <p:cNvPr id="65" name="직사각형 64">
            <a:extLst>
              <a:ext uri="{FF2B5EF4-FFF2-40B4-BE49-F238E27FC236}">
                <a16:creationId xmlns:a16="http://schemas.microsoft.com/office/drawing/2014/main" id="{BCEB57D7-1CC2-6E53-ABFE-A410C09F7795}"/>
              </a:ext>
            </a:extLst>
          </p:cNvPr>
          <p:cNvSpPr/>
          <p:nvPr/>
        </p:nvSpPr>
        <p:spPr>
          <a:xfrm>
            <a:off x="8461905" y="2552228"/>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15</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66" name="직사각형 65">
            <a:extLst>
              <a:ext uri="{FF2B5EF4-FFF2-40B4-BE49-F238E27FC236}">
                <a16:creationId xmlns:a16="http://schemas.microsoft.com/office/drawing/2014/main" id="{71C10F13-85F1-C77F-0BD1-AC70FA6900CE}"/>
              </a:ext>
            </a:extLst>
          </p:cNvPr>
          <p:cNvSpPr/>
          <p:nvPr/>
        </p:nvSpPr>
        <p:spPr>
          <a:xfrm>
            <a:off x="8793493" y="2552228"/>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시세 및 평가정보는 어떻게 처리할 것인가</a:t>
            </a:r>
            <a:r>
              <a:rPr lang="en-US" altLang="ko-KR" sz="1100" b="1" dirty="0">
                <a:ea typeface="나눔스퀘어_ac" panose="020B0600000101010101" pitchFamily="50" charset="-127"/>
              </a:rPr>
              <a:t>?</a:t>
            </a:r>
          </a:p>
        </p:txBody>
      </p:sp>
      <p:sp>
        <p:nvSpPr>
          <p:cNvPr id="68" name="직사각형 67">
            <a:extLst>
              <a:ext uri="{FF2B5EF4-FFF2-40B4-BE49-F238E27FC236}">
                <a16:creationId xmlns:a16="http://schemas.microsoft.com/office/drawing/2014/main" id="{D4A5EB59-55B2-D9E7-86C6-DEFF2B3BB117}"/>
              </a:ext>
            </a:extLst>
          </p:cNvPr>
          <p:cNvSpPr/>
          <p:nvPr/>
        </p:nvSpPr>
        <p:spPr>
          <a:xfrm>
            <a:off x="8461905" y="2946331"/>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16</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69" name="직사각형 68">
            <a:extLst>
              <a:ext uri="{FF2B5EF4-FFF2-40B4-BE49-F238E27FC236}">
                <a16:creationId xmlns:a16="http://schemas.microsoft.com/office/drawing/2014/main" id="{75D20CC7-A353-822B-0F75-E0482A7CE14F}"/>
              </a:ext>
            </a:extLst>
          </p:cNvPr>
          <p:cNvSpPr/>
          <p:nvPr/>
        </p:nvSpPr>
        <p:spPr>
          <a:xfrm>
            <a:off x="8793493" y="2946331"/>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err="1">
                <a:ea typeface="나눔스퀘어_ac" panose="020B0600000101010101" pitchFamily="50" charset="-127"/>
              </a:rPr>
              <a:t>체결어무는</a:t>
            </a:r>
            <a:r>
              <a:rPr lang="ko-KR" altLang="en-US" sz="1100" b="1" dirty="0">
                <a:ea typeface="나눔스퀘어_ac" panose="020B0600000101010101" pitchFamily="50" charset="-127"/>
              </a:rPr>
              <a:t> 어떻게 처리하여야 하는가</a:t>
            </a: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71" name="직사각형 70">
            <a:extLst>
              <a:ext uri="{FF2B5EF4-FFF2-40B4-BE49-F238E27FC236}">
                <a16:creationId xmlns:a16="http://schemas.microsoft.com/office/drawing/2014/main" id="{4EBE2EF4-CADA-2F47-BE1D-4901FD2565D1}"/>
              </a:ext>
            </a:extLst>
          </p:cNvPr>
          <p:cNvSpPr/>
          <p:nvPr/>
        </p:nvSpPr>
        <p:spPr>
          <a:xfrm>
            <a:off x="8461905" y="3340434"/>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17</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72" name="직사각형 71">
            <a:extLst>
              <a:ext uri="{FF2B5EF4-FFF2-40B4-BE49-F238E27FC236}">
                <a16:creationId xmlns:a16="http://schemas.microsoft.com/office/drawing/2014/main" id="{F02F4803-2517-CC67-D999-5F84979B30BA}"/>
              </a:ext>
            </a:extLst>
          </p:cNvPr>
          <p:cNvSpPr/>
          <p:nvPr/>
        </p:nvSpPr>
        <p:spPr>
          <a:xfrm>
            <a:off x="8793493" y="3340434"/>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거래내역관리는 어떻게 처리하여야 하는가</a:t>
            </a: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74" name="직사각형 73">
            <a:extLst>
              <a:ext uri="{FF2B5EF4-FFF2-40B4-BE49-F238E27FC236}">
                <a16:creationId xmlns:a16="http://schemas.microsoft.com/office/drawing/2014/main" id="{1F5CE01A-9198-EF63-2774-85C3CCCE91A4}"/>
              </a:ext>
            </a:extLst>
          </p:cNvPr>
          <p:cNvSpPr/>
          <p:nvPr/>
        </p:nvSpPr>
        <p:spPr>
          <a:xfrm>
            <a:off x="8461905" y="3734537"/>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75" name="직사각형 74">
            <a:extLst>
              <a:ext uri="{FF2B5EF4-FFF2-40B4-BE49-F238E27FC236}">
                <a16:creationId xmlns:a16="http://schemas.microsoft.com/office/drawing/2014/main" id="{E398B328-5559-689C-20AA-69AE55725A4F}"/>
              </a:ext>
            </a:extLst>
          </p:cNvPr>
          <p:cNvSpPr/>
          <p:nvPr/>
        </p:nvSpPr>
        <p:spPr>
          <a:xfrm>
            <a:off x="8793493" y="3734537"/>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77" name="직사각형 76">
            <a:extLst>
              <a:ext uri="{FF2B5EF4-FFF2-40B4-BE49-F238E27FC236}">
                <a16:creationId xmlns:a16="http://schemas.microsoft.com/office/drawing/2014/main" id="{59380980-1668-A38B-1BB3-24E13A3B4404}"/>
              </a:ext>
            </a:extLst>
          </p:cNvPr>
          <p:cNvSpPr/>
          <p:nvPr/>
        </p:nvSpPr>
        <p:spPr>
          <a:xfrm>
            <a:off x="8461905" y="4128640"/>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78" name="직사각형 77">
            <a:extLst>
              <a:ext uri="{FF2B5EF4-FFF2-40B4-BE49-F238E27FC236}">
                <a16:creationId xmlns:a16="http://schemas.microsoft.com/office/drawing/2014/main" id="{247242AD-E6D9-28E1-2AE0-0F7C3AFBC880}"/>
              </a:ext>
            </a:extLst>
          </p:cNvPr>
          <p:cNvSpPr/>
          <p:nvPr/>
        </p:nvSpPr>
        <p:spPr>
          <a:xfrm>
            <a:off x="8793493" y="4128640"/>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80" name="직사각형 79">
            <a:extLst>
              <a:ext uri="{FF2B5EF4-FFF2-40B4-BE49-F238E27FC236}">
                <a16:creationId xmlns:a16="http://schemas.microsoft.com/office/drawing/2014/main" id="{78F4F39D-F53E-D488-42E9-FB9995672BE7}"/>
              </a:ext>
            </a:extLst>
          </p:cNvPr>
          <p:cNvSpPr/>
          <p:nvPr/>
        </p:nvSpPr>
        <p:spPr>
          <a:xfrm>
            <a:off x="8461905" y="4522743"/>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81" name="직사각형 80">
            <a:extLst>
              <a:ext uri="{FF2B5EF4-FFF2-40B4-BE49-F238E27FC236}">
                <a16:creationId xmlns:a16="http://schemas.microsoft.com/office/drawing/2014/main" id="{26BABFEA-3165-ED0B-7EE5-E6AF8ABEB914}"/>
              </a:ext>
            </a:extLst>
          </p:cNvPr>
          <p:cNvSpPr/>
          <p:nvPr/>
        </p:nvSpPr>
        <p:spPr>
          <a:xfrm>
            <a:off x="8793493" y="4522743"/>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83" name="직사각형 82">
            <a:extLst>
              <a:ext uri="{FF2B5EF4-FFF2-40B4-BE49-F238E27FC236}">
                <a16:creationId xmlns:a16="http://schemas.microsoft.com/office/drawing/2014/main" id="{413D3B4E-8089-EAF6-49E4-6E7B7A8F668D}"/>
              </a:ext>
            </a:extLst>
          </p:cNvPr>
          <p:cNvSpPr/>
          <p:nvPr/>
        </p:nvSpPr>
        <p:spPr>
          <a:xfrm>
            <a:off x="8461905" y="4916846"/>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84" name="직사각형 83">
            <a:extLst>
              <a:ext uri="{FF2B5EF4-FFF2-40B4-BE49-F238E27FC236}">
                <a16:creationId xmlns:a16="http://schemas.microsoft.com/office/drawing/2014/main" id="{88C36876-3448-05FB-53E6-D40BF2A2B7FC}"/>
              </a:ext>
            </a:extLst>
          </p:cNvPr>
          <p:cNvSpPr/>
          <p:nvPr/>
        </p:nvSpPr>
        <p:spPr>
          <a:xfrm>
            <a:off x="8793493" y="4916846"/>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86" name="직사각형 85">
            <a:extLst>
              <a:ext uri="{FF2B5EF4-FFF2-40B4-BE49-F238E27FC236}">
                <a16:creationId xmlns:a16="http://schemas.microsoft.com/office/drawing/2014/main" id="{DB91963B-B748-8B7E-030D-645AFB2742B2}"/>
              </a:ext>
            </a:extLst>
          </p:cNvPr>
          <p:cNvSpPr/>
          <p:nvPr/>
        </p:nvSpPr>
        <p:spPr>
          <a:xfrm>
            <a:off x="8461905" y="5310949"/>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87" name="직사각형 86">
            <a:extLst>
              <a:ext uri="{FF2B5EF4-FFF2-40B4-BE49-F238E27FC236}">
                <a16:creationId xmlns:a16="http://schemas.microsoft.com/office/drawing/2014/main" id="{9A2EE852-7371-C0B7-1977-8D6B709612BB}"/>
              </a:ext>
            </a:extLst>
          </p:cNvPr>
          <p:cNvSpPr/>
          <p:nvPr/>
        </p:nvSpPr>
        <p:spPr>
          <a:xfrm>
            <a:off x="8793493" y="5310949"/>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89" name="직사각형 88">
            <a:extLst>
              <a:ext uri="{FF2B5EF4-FFF2-40B4-BE49-F238E27FC236}">
                <a16:creationId xmlns:a16="http://schemas.microsoft.com/office/drawing/2014/main" id="{4A76C914-2C9F-4CBD-6090-2D16308540FA}"/>
              </a:ext>
            </a:extLst>
          </p:cNvPr>
          <p:cNvSpPr/>
          <p:nvPr/>
        </p:nvSpPr>
        <p:spPr>
          <a:xfrm>
            <a:off x="8461905" y="5705052"/>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90" name="직사각형 89">
            <a:extLst>
              <a:ext uri="{FF2B5EF4-FFF2-40B4-BE49-F238E27FC236}">
                <a16:creationId xmlns:a16="http://schemas.microsoft.com/office/drawing/2014/main" id="{4CDF7ED5-8203-8714-9BFF-8AF7CF54A57F}"/>
              </a:ext>
            </a:extLst>
          </p:cNvPr>
          <p:cNvSpPr/>
          <p:nvPr/>
        </p:nvSpPr>
        <p:spPr>
          <a:xfrm>
            <a:off x="8793493" y="5705052"/>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92" name="직사각형 91">
            <a:extLst>
              <a:ext uri="{FF2B5EF4-FFF2-40B4-BE49-F238E27FC236}">
                <a16:creationId xmlns:a16="http://schemas.microsoft.com/office/drawing/2014/main" id="{FE23792F-7DED-9574-8DAB-290FF29382CA}"/>
              </a:ext>
            </a:extLst>
          </p:cNvPr>
          <p:cNvSpPr/>
          <p:nvPr/>
        </p:nvSpPr>
        <p:spPr>
          <a:xfrm>
            <a:off x="8461905" y="6099152"/>
            <a:ext cx="323156" cy="314331"/>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93" name="직사각형 92">
            <a:extLst>
              <a:ext uri="{FF2B5EF4-FFF2-40B4-BE49-F238E27FC236}">
                <a16:creationId xmlns:a16="http://schemas.microsoft.com/office/drawing/2014/main" id="{95596D55-0D38-58BC-B129-5E8D68D0173B}"/>
              </a:ext>
            </a:extLst>
          </p:cNvPr>
          <p:cNvSpPr/>
          <p:nvPr/>
        </p:nvSpPr>
        <p:spPr>
          <a:xfrm>
            <a:off x="8793493" y="6099152"/>
            <a:ext cx="3069408" cy="314331"/>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100" b="1" dirty="0">
                <a:ea typeface="나눔스퀘어_ac" panose="020B0600000101010101" pitchFamily="50" charset="-127"/>
              </a:rPr>
              <a:t>///</a:t>
            </a:r>
            <a:endParaRPr lang="ko-KR" altLang="en-US" sz="1100" b="1" dirty="0">
              <a:ea typeface="나눔스퀘어_ac" panose="020B0600000101010101" pitchFamily="50" charset="-127"/>
            </a:endParaRPr>
          </a:p>
        </p:txBody>
      </p:sp>
      <p:sp>
        <p:nvSpPr>
          <p:cNvPr id="150" name="직사각형 149">
            <a:extLst>
              <a:ext uri="{FF2B5EF4-FFF2-40B4-BE49-F238E27FC236}">
                <a16:creationId xmlns:a16="http://schemas.microsoft.com/office/drawing/2014/main" id="{FBB5CAC0-26C6-D15D-E105-E25BD3A78C3F}"/>
              </a:ext>
            </a:extLst>
          </p:cNvPr>
          <p:cNvSpPr/>
          <p:nvPr/>
        </p:nvSpPr>
        <p:spPr>
          <a:xfrm>
            <a:off x="9754542" y="712396"/>
            <a:ext cx="997571" cy="282663"/>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200" kern="1200" dirty="0" err="1">
                <a:solidFill>
                  <a:schemeClr val="tx1"/>
                </a:solidFill>
                <a:latin typeface="맑은 고딕" panose="020B0503020000020004" pitchFamily="50" charset="-127"/>
                <a:ea typeface="나눔스퀘어_ac" panose="020B0600000101010101"/>
                <a:cs typeface="Arial" pitchFamily="34" charset="0"/>
              </a:rPr>
              <a:t>기간계</a:t>
            </a:r>
            <a:endParaRPr lang="en-US" altLang="ko-KR" sz="1200" kern="1200" dirty="0">
              <a:solidFill>
                <a:schemeClr val="tx1"/>
              </a:solidFill>
              <a:latin typeface="맑은 고딕" panose="020B0503020000020004" pitchFamily="50" charset="-127"/>
              <a:ea typeface="나눔스퀘어_ac" panose="020B0600000101010101"/>
              <a:cs typeface="Arial" pitchFamily="34" charset="0"/>
            </a:endParaRPr>
          </a:p>
        </p:txBody>
      </p:sp>
      <p:sp>
        <p:nvSpPr>
          <p:cNvPr id="151" name="직사각형 150">
            <a:extLst>
              <a:ext uri="{FF2B5EF4-FFF2-40B4-BE49-F238E27FC236}">
                <a16:creationId xmlns:a16="http://schemas.microsoft.com/office/drawing/2014/main" id="{D98B6123-2042-8606-F5AF-05A3E836D6C1}"/>
              </a:ext>
            </a:extLst>
          </p:cNvPr>
          <p:cNvSpPr/>
          <p:nvPr/>
        </p:nvSpPr>
        <p:spPr>
          <a:xfrm>
            <a:off x="10859466" y="712395"/>
            <a:ext cx="997571" cy="282663"/>
          </a:xfrm>
          <a:prstGeom prst="rect">
            <a:avLst/>
          </a:prstGeom>
          <a:solidFill>
            <a:srgbClr val="7030A0">
              <a:alpha val="14902"/>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200" kern="1200" dirty="0">
                <a:solidFill>
                  <a:schemeClr val="tx1"/>
                </a:solidFill>
                <a:latin typeface="맑은 고딕" panose="020B0503020000020004" pitchFamily="50" charset="-127"/>
                <a:ea typeface="나눔스퀘어_ac" panose="020B0600000101010101"/>
                <a:cs typeface="Arial" pitchFamily="34" charset="0"/>
              </a:rPr>
              <a:t>STO </a:t>
            </a:r>
            <a:r>
              <a:rPr lang="ko-KR" altLang="en-US" sz="1200" kern="1200" dirty="0">
                <a:solidFill>
                  <a:schemeClr val="tx1"/>
                </a:solidFill>
                <a:latin typeface="맑은 고딕" panose="020B0503020000020004" pitchFamily="50" charset="-127"/>
                <a:ea typeface="나눔스퀘어_ac" panose="020B0600000101010101"/>
                <a:cs typeface="Arial" pitchFamily="34" charset="0"/>
              </a:rPr>
              <a:t>플랫폼</a:t>
            </a:r>
            <a:endParaRPr lang="en-US" altLang="ko-KR" sz="1200" kern="1200" dirty="0">
              <a:solidFill>
                <a:schemeClr val="tx1"/>
              </a:solidFill>
              <a:latin typeface="맑은 고딕" panose="020B0503020000020004" pitchFamily="50" charset="-127"/>
              <a:ea typeface="나눔스퀘어_ac" panose="020B0600000101010101"/>
              <a:cs typeface="Arial" pitchFamily="34" charset="0"/>
            </a:endParaRPr>
          </a:p>
        </p:txBody>
      </p:sp>
      <p:sp>
        <p:nvSpPr>
          <p:cNvPr id="152" name="직사각형 151">
            <a:extLst>
              <a:ext uri="{FF2B5EF4-FFF2-40B4-BE49-F238E27FC236}">
                <a16:creationId xmlns:a16="http://schemas.microsoft.com/office/drawing/2014/main" id="{4C04F91D-0116-2F07-6985-DFE1392FF25A}"/>
              </a:ext>
            </a:extLst>
          </p:cNvPr>
          <p:cNvSpPr/>
          <p:nvPr/>
        </p:nvSpPr>
        <p:spPr>
          <a:xfrm>
            <a:off x="9754542" y="1041631"/>
            <a:ext cx="997571" cy="282663"/>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algn="ctr"/>
            <a:r>
              <a:rPr lang="ko-KR" altLang="en-US" sz="1000" err="1">
                <a:ea typeface="나눔스퀘어_ac" panose="020B0600000101010101" pitchFamily="50" charset="-127"/>
              </a:rPr>
              <a:t>기간계</a:t>
            </a:r>
            <a:r>
              <a:rPr lang="ko-KR" altLang="en-US" sz="1000" dirty="0">
                <a:ea typeface="나눔스퀘어_ac" panose="020B0600000101010101" pitchFamily="50" charset="-127"/>
              </a:rPr>
              <a:t> 어플리케이션</a:t>
            </a:r>
            <a:endParaRPr lang="en-US" altLang="ko-KR" sz="1000" dirty="0">
              <a:ea typeface="나눔스퀘어_ac" panose="020B0600000101010101" pitchFamily="50" charset="-127"/>
            </a:endParaRPr>
          </a:p>
        </p:txBody>
      </p:sp>
      <p:sp>
        <p:nvSpPr>
          <p:cNvPr id="153" name="직사각형 152">
            <a:extLst>
              <a:ext uri="{FF2B5EF4-FFF2-40B4-BE49-F238E27FC236}">
                <a16:creationId xmlns:a16="http://schemas.microsoft.com/office/drawing/2014/main" id="{2F9DBC67-A16D-0FBA-5B48-1C3ED1105F55}"/>
              </a:ext>
            </a:extLst>
          </p:cNvPr>
          <p:cNvSpPr/>
          <p:nvPr/>
        </p:nvSpPr>
        <p:spPr>
          <a:xfrm>
            <a:off x="10859466" y="1041630"/>
            <a:ext cx="997571" cy="282663"/>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STO</a:t>
            </a:r>
            <a:br>
              <a:rPr lang="en-US" altLang="ko-KR" sz="1000" kern="1200" dirty="0">
                <a:solidFill>
                  <a:schemeClr val="bg1"/>
                </a:solidFill>
                <a:latin typeface="맑은 고딕" panose="020B0503020000020004" pitchFamily="50" charset="-127"/>
                <a:ea typeface="나눔스퀘어_ac" panose="020B0600000101010101"/>
                <a:cs typeface="Arial" pitchFamily="34" charset="0"/>
              </a:rPr>
            </a:b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어플리케이션</a:t>
            </a:r>
            <a:endParaRPr lang="en-US" altLang="ko-KR" sz="1000" kern="1200" dirty="0">
              <a:solidFill>
                <a:schemeClr val="bg1"/>
              </a:solidFill>
              <a:latin typeface="맑은 고딕" panose="020B0503020000020004" pitchFamily="50" charset="-127"/>
              <a:ea typeface="나눔스퀘어_ac" panose="020B0600000101010101"/>
              <a:cs typeface="Arial" pitchFamily="34" charset="0"/>
            </a:endParaRPr>
          </a:p>
        </p:txBody>
      </p:sp>
      <p:grpSp>
        <p:nvGrpSpPr>
          <p:cNvPr id="154" name="그룹 153">
            <a:extLst>
              <a:ext uri="{FF2B5EF4-FFF2-40B4-BE49-F238E27FC236}">
                <a16:creationId xmlns:a16="http://schemas.microsoft.com/office/drawing/2014/main" id="{ACF32C0F-59CA-EED8-171F-C46B8A9D7B28}"/>
              </a:ext>
            </a:extLst>
          </p:cNvPr>
          <p:cNvGrpSpPr/>
          <p:nvPr/>
        </p:nvGrpSpPr>
        <p:grpSpPr>
          <a:xfrm>
            <a:off x="402075" y="1421650"/>
            <a:ext cx="7884675" cy="5062452"/>
            <a:chOff x="402075" y="1421650"/>
            <a:chExt cx="7884675" cy="5062452"/>
          </a:xfrm>
        </p:grpSpPr>
        <p:sp>
          <p:nvSpPr>
            <p:cNvPr id="155" name="직사각형 154">
              <a:extLst>
                <a:ext uri="{FF2B5EF4-FFF2-40B4-BE49-F238E27FC236}">
                  <a16:creationId xmlns:a16="http://schemas.microsoft.com/office/drawing/2014/main" id="{DF344FD1-0AF5-2A00-AD8B-1E4148435F83}"/>
                </a:ext>
              </a:extLst>
            </p:cNvPr>
            <p:cNvSpPr/>
            <p:nvPr/>
          </p:nvSpPr>
          <p:spPr>
            <a:xfrm>
              <a:off x="1902236" y="3442330"/>
              <a:ext cx="3147255" cy="3041772"/>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algn="ctr" defTabSz="914400" hangingPunct="1">
                <a:lnSpc>
                  <a:spcPct val="90000"/>
                </a:lnSpc>
                <a:spcBef>
                  <a:spcPts val="900"/>
                </a:spcBef>
                <a:buClr>
                  <a:srgbClr val="F8F8F8"/>
                </a:buClr>
                <a:buSzPct val="100000"/>
                <a:buFont typeface="Arial" panose="020B0604020202020204" pitchFamily="34" charset="0"/>
                <a:buChar char="•"/>
              </a:pPr>
              <a:r>
                <a:rPr lang="ko-KR" altLang="en-US" sz="1300" b="1" kern="1200" dirty="0" err="1">
                  <a:solidFill>
                    <a:schemeClr val="tx1"/>
                  </a:solidFill>
                  <a:latin typeface="맑은 고딕" panose="020B0503020000020004" pitchFamily="50" charset="-127"/>
                  <a:ea typeface="나눔스퀘어_ac" panose="020B0600000101010101"/>
                  <a:cs typeface="Arial" pitchFamily="34" charset="0"/>
                </a:rPr>
                <a:t>기간계</a:t>
              </a:r>
              <a:r>
                <a:rPr lang="en-US" altLang="ko-KR" sz="1300" b="1" kern="1200" baseline="30000" dirty="0">
                  <a:solidFill>
                    <a:schemeClr val="tx1"/>
                  </a:solidFill>
                  <a:latin typeface="맑은 고딕" panose="020B0503020000020004" pitchFamily="50" charset="-127"/>
                  <a:ea typeface="나눔스퀘어_ac" panose="020B0600000101010101"/>
                  <a:cs typeface="Arial" pitchFamily="34" charset="0"/>
                </a:rPr>
                <a:t>1)</a:t>
              </a:r>
              <a:r>
                <a:rPr lang="en-US" altLang="ko-KR" sz="1300" b="1" kern="1200" dirty="0">
                  <a:solidFill>
                    <a:schemeClr val="tx1"/>
                  </a:solidFill>
                  <a:latin typeface="맑은 고딕" panose="020B0503020000020004" pitchFamily="50" charset="-127"/>
                  <a:ea typeface="나눔스퀘어_ac" panose="020B0600000101010101"/>
                  <a:cs typeface="Arial" pitchFamily="34" charset="0"/>
                </a:rPr>
                <a:t>(KB</a:t>
              </a:r>
              <a:r>
                <a:rPr lang="ko-KR" altLang="en-US" sz="1300" b="1" kern="1200" dirty="0">
                  <a:solidFill>
                    <a:schemeClr val="tx1"/>
                  </a:solidFill>
                  <a:latin typeface="맑은 고딕" panose="020B0503020000020004" pitchFamily="50" charset="-127"/>
                  <a:ea typeface="나눔스퀘어_ac" panose="020B0600000101010101"/>
                  <a:cs typeface="Arial" pitchFamily="34" charset="0"/>
                </a:rPr>
                <a:t> </a:t>
              </a:r>
              <a:r>
                <a:rPr lang="en-US" altLang="ko-KR" sz="1300" b="1" kern="1200" dirty="0">
                  <a:solidFill>
                    <a:schemeClr val="tx1"/>
                  </a:solidFill>
                  <a:latin typeface="맑은 고딕" panose="020B0503020000020004" pitchFamily="50" charset="-127"/>
                  <a:ea typeface="나눔스퀘어_ac" panose="020B0600000101010101"/>
                  <a:cs typeface="Arial" pitchFamily="34" charset="0"/>
                </a:rPr>
                <a:t>Legacy)</a:t>
              </a:r>
              <a:endParaRPr lang="ko-KR" altLang="en-US" sz="1300" b="1" kern="1200" dirty="0">
                <a:solidFill>
                  <a:schemeClr val="tx1"/>
                </a:solidFill>
                <a:latin typeface="맑은 고딕" panose="020B0503020000020004" pitchFamily="50" charset="-127"/>
                <a:ea typeface="나눔스퀘어_ac" panose="020B0600000101010101"/>
                <a:cs typeface="Arial" pitchFamily="34" charset="0"/>
              </a:endParaRPr>
            </a:p>
          </p:txBody>
        </p:sp>
        <p:sp>
          <p:nvSpPr>
            <p:cNvPr id="156" name="직사각형 155">
              <a:extLst>
                <a:ext uri="{FF2B5EF4-FFF2-40B4-BE49-F238E27FC236}">
                  <a16:creationId xmlns:a16="http://schemas.microsoft.com/office/drawing/2014/main" id="{6AF79A16-27E2-5F06-6C4D-03F77DD7167A}"/>
                </a:ext>
              </a:extLst>
            </p:cNvPr>
            <p:cNvSpPr/>
            <p:nvPr/>
          </p:nvSpPr>
          <p:spPr>
            <a:xfrm>
              <a:off x="402075" y="1421650"/>
              <a:ext cx="1359977" cy="5062452"/>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algn="ctr" defTabSz="914400" hangingPunct="1">
                <a:lnSpc>
                  <a:spcPct val="90000"/>
                </a:lnSpc>
                <a:spcBef>
                  <a:spcPts val="900"/>
                </a:spcBef>
                <a:buClr>
                  <a:srgbClr val="F8F8F8"/>
                </a:buClr>
                <a:buSzPct val="100000"/>
                <a:buFont typeface="Arial" panose="020B0604020202020204" pitchFamily="34" charset="0"/>
                <a:buChar char="•"/>
              </a:pPr>
              <a:r>
                <a:rPr lang="ko-KR" altLang="en-US" sz="1300" b="1" kern="1200" dirty="0">
                  <a:solidFill>
                    <a:schemeClr val="tx1"/>
                  </a:solidFill>
                  <a:latin typeface="맑은 고딕" panose="020B0503020000020004" pitchFamily="50" charset="-127"/>
                  <a:ea typeface="나눔스퀘어_ac" panose="020B0600000101010101"/>
                  <a:cs typeface="Arial" pitchFamily="34" charset="0"/>
                </a:rPr>
                <a:t>채널서비스</a:t>
              </a:r>
            </a:p>
          </p:txBody>
        </p:sp>
        <p:sp>
          <p:nvSpPr>
            <p:cNvPr id="157" name="직사각형 156">
              <a:extLst>
                <a:ext uri="{FF2B5EF4-FFF2-40B4-BE49-F238E27FC236}">
                  <a16:creationId xmlns:a16="http://schemas.microsoft.com/office/drawing/2014/main" id="{258F7FEB-AE4B-679B-4923-E5747551158C}"/>
                </a:ext>
              </a:extLst>
            </p:cNvPr>
            <p:cNvSpPr/>
            <p:nvPr/>
          </p:nvSpPr>
          <p:spPr>
            <a:xfrm>
              <a:off x="507011" y="1871911"/>
              <a:ext cx="1139146" cy="2451965"/>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외부고객</a:t>
              </a:r>
            </a:p>
          </p:txBody>
        </p:sp>
        <p:sp>
          <p:nvSpPr>
            <p:cNvPr id="158" name="직사각형 157">
              <a:extLst>
                <a:ext uri="{FF2B5EF4-FFF2-40B4-BE49-F238E27FC236}">
                  <a16:creationId xmlns:a16="http://schemas.microsoft.com/office/drawing/2014/main" id="{40F55C95-931D-D77E-02E7-7D5074E4F86B}"/>
                </a:ext>
              </a:extLst>
            </p:cNvPr>
            <p:cNvSpPr/>
            <p:nvPr/>
          </p:nvSpPr>
          <p:spPr>
            <a:xfrm>
              <a:off x="507011" y="4422482"/>
              <a:ext cx="1139146" cy="1878740"/>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대외접속</a:t>
              </a:r>
            </a:p>
          </p:txBody>
        </p:sp>
        <p:sp>
          <p:nvSpPr>
            <p:cNvPr id="159" name="직사각형 158">
              <a:extLst>
                <a:ext uri="{FF2B5EF4-FFF2-40B4-BE49-F238E27FC236}">
                  <a16:creationId xmlns:a16="http://schemas.microsoft.com/office/drawing/2014/main" id="{63462D14-3BDA-B801-9FF5-0DCE2486F150}"/>
                </a:ext>
              </a:extLst>
            </p:cNvPr>
            <p:cNvSpPr/>
            <p:nvPr/>
          </p:nvSpPr>
          <p:spPr>
            <a:xfrm>
              <a:off x="613407" y="2242533"/>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M-Able</a:t>
              </a:r>
              <a:endParaRPr lang="ko-KR" altLang="en-US" sz="1000" dirty="0">
                <a:latin typeface="나눔스퀘어_ac" panose="020B0600000101010101" pitchFamily="50" charset="-127"/>
                <a:ea typeface="나눔스퀘어_ac" panose="020B0600000101010101" pitchFamily="50" charset="-127"/>
              </a:endParaRPr>
            </a:p>
          </p:txBody>
        </p:sp>
        <p:sp>
          <p:nvSpPr>
            <p:cNvPr id="160" name="직사각형 159">
              <a:extLst>
                <a:ext uri="{FF2B5EF4-FFF2-40B4-BE49-F238E27FC236}">
                  <a16:creationId xmlns:a16="http://schemas.microsoft.com/office/drawing/2014/main" id="{27AE84DB-28E7-E441-241F-1EE3D1FB26AB}"/>
                </a:ext>
              </a:extLst>
            </p:cNvPr>
            <p:cNvSpPr/>
            <p:nvPr/>
          </p:nvSpPr>
          <p:spPr>
            <a:xfrm>
              <a:off x="613407" y="2868751"/>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M-Able</a:t>
              </a:r>
            </a:p>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Mini</a:t>
              </a:r>
              <a:endParaRPr lang="ko-KR" altLang="en-US" sz="1000" dirty="0">
                <a:latin typeface="나눔스퀘어_ac" panose="020B0600000101010101" pitchFamily="50" charset="-127"/>
                <a:ea typeface="나눔스퀘어_ac" panose="020B0600000101010101" pitchFamily="50" charset="-127"/>
              </a:endParaRPr>
            </a:p>
          </p:txBody>
        </p:sp>
        <p:sp>
          <p:nvSpPr>
            <p:cNvPr id="161" name="직사각형 160">
              <a:extLst>
                <a:ext uri="{FF2B5EF4-FFF2-40B4-BE49-F238E27FC236}">
                  <a16:creationId xmlns:a16="http://schemas.microsoft.com/office/drawing/2014/main" id="{FD63B385-77F9-1335-B627-FA8261A9E2DA}"/>
                </a:ext>
              </a:extLst>
            </p:cNvPr>
            <p:cNvSpPr/>
            <p:nvPr/>
          </p:nvSpPr>
          <p:spPr>
            <a:xfrm>
              <a:off x="613407" y="4725261"/>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FEP</a:t>
              </a:r>
              <a:endParaRPr lang="ko-KR" altLang="en-US" sz="1000" dirty="0">
                <a:latin typeface="나눔스퀘어_ac" panose="020B0600000101010101" pitchFamily="50" charset="-127"/>
                <a:ea typeface="나눔스퀘어_ac" panose="020B0600000101010101" pitchFamily="50" charset="-127"/>
              </a:endParaRPr>
            </a:p>
          </p:txBody>
        </p:sp>
        <p:sp>
          <p:nvSpPr>
            <p:cNvPr id="162" name="직사각형 161">
              <a:extLst>
                <a:ext uri="{FF2B5EF4-FFF2-40B4-BE49-F238E27FC236}">
                  <a16:creationId xmlns:a16="http://schemas.microsoft.com/office/drawing/2014/main" id="{65166E7C-ED71-EF43-A327-F87EF7F1F9C1}"/>
                </a:ext>
              </a:extLst>
            </p:cNvPr>
            <p:cNvSpPr/>
            <p:nvPr/>
          </p:nvSpPr>
          <p:spPr>
            <a:xfrm>
              <a:off x="1947944" y="4895470"/>
              <a:ext cx="3031384" cy="14057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운영지원</a:t>
              </a:r>
            </a:p>
          </p:txBody>
        </p:sp>
        <p:grpSp>
          <p:nvGrpSpPr>
            <p:cNvPr id="163" name="그룹 162">
              <a:extLst>
                <a:ext uri="{FF2B5EF4-FFF2-40B4-BE49-F238E27FC236}">
                  <a16:creationId xmlns:a16="http://schemas.microsoft.com/office/drawing/2014/main" id="{58AC6311-06DF-FB8B-4E5C-D30F250783F4}"/>
                </a:ext>
              </a:extLst>
            </p:cNvPr>
            <p:cNvGrpSpPr/>
            <p:nvPr/>
          </p:nvGrpSpPr>
          <p:grpSpPr>
            <a:xfrm>
              <a:off x="1998397" y="3739511"/>
              <a:ext cx="2924570" cy="492528"/>
              <a:chOff x="1922329" y="2020686"/>
              <a:chExt cx="2709058" cy="492528"/>
            </a:xfrm>
          </p:grpSpPr>
          <p:sp>
            <p:nvSpPr>
              <p:cNvPr id="202" name="직사각형 201">
                <a:extLst>
                  <a:ext uri="{FF2B5EF4-FFF2-40B4-BE49-F238E27FC236}">
                    <a16:creationId xmlns:a16="http://schemas.microsoft.com/office/drawing/2014/main" id="{B9C73CFC-8034-37EB-C48D-A674488B73AC}"/>
                  </a:ext>
                </a:extLst>
              </p:cNvPr>
              <p:cNvSpPr/>
              <p:nvPr/>
            </p:nvSpPr>
            <p:spPr>
              <a:xfrm>
                <a:off x="1922329"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고객종합계좌</a:t>
                </a:r>
              </a:p>
            </p:txBody>
          </p:sp>
          <p:sp>
            <p:nvSpPr>
              <p:cNvPr id="203" name="직사각형 202">
                <a:extLst>
                  <a:ext uri="{FF2B5EF4-FFF2-40B4-BE49-F238E27FC236}">
                    <a16:creationId xmlns:a16="http://schemas.microsoft.com/office/drawing/2014/main" id="{3C2C01B9-7909-ABAC-DE4F-C2C9AA24F246}"/>
                  </a:ext>
                </a:extLst>
              </p:cNvPr>
              <p:cNvSpPr/>
              <p:nvPr/>
            </p:nvSpPr>
            <p:spPr>
              <a:xfrm>
                <a:off x="2847813"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유가증권</a:t>
                </a:r>
              </a:p>
            </p:txBody>
          </p:sp>
          <p:sp>
            <p:nvSpPr>
              <p:cNvPr id="204" name="직사각형 203">
                <a:extLst>
                  <a:ext uri="{FF2B5EF4-FFF2-40B4-BE49-F238E27FC236}">
                    <a16:creationId xmlns:a16="http://schemas.microsoft.com/office/drawing/2014/main" id="{FF25F3F2-147F-D76D-9639-4BE2F8AFFA1B}"/>
                  </a:ext>
                </a:extLst>
              </p:cNvPr>
              <p:cNvSpPr/>
              <p:nvPr/>
            </p:nvSpPr>
            <p:spPr>
              <a:xfrm>
                <a:off x="3773297"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출납</a:t>
                </a:r>
              </a:p>
            </p:txBody>
          </p:sp>
        </p:grpSp>
        <p:grpSp>
          <p:nvGrpSpPr>
            <p:cNvPr id="164" name="그룹 163">
              <a:extLst>
                <a:ext uri="{FF2B5EF4-FFF2-40B4-BE49-F238E27FC236}">
                  <a16:creationId xmlns:a16="http://schemas.microsoft.com/office/drawing/2014/main" id="{DD4E25E6-40FF-721E-0ABD-C822C4B56511}"/>
                </a:ext>
              </a:extLst>
            </p:cNvPr>
            <p:cNvGrpSpPr/>
            <p:nvPr/>
          </p:nvGrpSpPr>
          <p:grpSpPr>
            <a:xfrm>
              <a:off x="1992815" y="5112295"/>
              <a:ext cx="2924570" cy="492528"/>
              <a:chOff x="1922329" y="2020686"/>
              <a:chExt cx="2709058" cy="492528"/>
            </a:xfrm>
          </p:grpSpPr>
          <p:sp>
            <p:nvSpPr>
              <p:cNvPr id="199" name="직사각형 198">
                <a:extLst>
                  <a:ext uri="{FF2B5EF4-FFF2-40B4-BE49-F238E27FC236}">
                    <a16:creationId xmlns:a16="http://schemas.microsoft.com/office/drawing/2014/main" id="{F8BC9CE7-EEA9-CCF2-4812-8571587CAA02}"/>
                  </a:ext>
                </a:extLst>
              </p:cNvPr>
              <p:cNvSpPr/>
              <p:nvPr/>
            </p:nvSpPr>
            <p:spPr>
              <a:xfrm>
                <a:off x="1922329"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원장관리</a:t>
                </a:r>
              </a:p>
            </p:txBody>
          </p:sp>
          <p:sp>
            <p:nvSpPr>
              <p:cNvPr id="200" name="직사각형 199">
                <a:extLst>
                  <a:ext uri="{FF2B5EF4-FFF2-40B4-BE49-F238E27FC236}">
                    <a16:creationId xmlns:a16="http://schemas.microsoft.com/office/drawing/2014/main" id="{C0B6FE59-39B6-A24F-16BC-8BBCAAD62698}"/>
                  </a:ext>
                </a:extLst>
              </p:cNvPr>
              <p:cNvSpPr/>
              <p:nvPr/>
            </p:nvSpPr>
            <p:spPr>
              <a:xfrm>
                <a:off x="2847813"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회계</a:t>
                </a:r>
              </a:p>
            </p:txBody>
          </p:sp>
          <p:sp>
            <p:nvSpPr>
              <p:cNvPr id="201" name="직사각형 200">
                <a:extLst>
                  <a:ext uri="{FF2B5EF4-FFF2-40B4-BE49-F238E27FC236}">
                    <a16:creationId xmlns:a16="http://schemas.microsoft.com/office/drawing/2014/main" id="{9C8BD609-46D0-0C45-45A6-499CFF094A17}"/>
                  </a:ext>
                </a:extLst>
              </p:cNvPr>
              <p:cNvSpPr/>
              <p:nvPr/>
            </p:nvSpPr>
            <p:spPr>
              <a:xfrm>
                <a:off x="3773297" y="2020686"/>
                <a:ext cx="858090"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지급결제</a:t>
                </a:r>
              </a:p>
            </p:txBody>
          </p:sp>
        </p:grpSp>
        <p:sp>
          <p:nvSpPr>
            <p:cNvPr id="165" name="직사각형 164">
              <a:extLst>
                <a:ext uri="{FF2B5EF4-FFF2-40B4-BE49-F238E27FC236}">
                  <a16:creationId xmlns:a16="http://schemas.microsoft.com/office/drawing/2014/main" id="{C3B8DBEE-8EEA-E1B8-29F5-EBD214788A7C}"/>
                </a:ext>
              </a:extLst>
            </p:cNvPr>
            <p:cNvSpPr/>
            <p:nvPr/>
          </p:nvSpPr>
          <p:spPr>
            <a:xfrm>
              <a:off x="1983841" y="5683751"/>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대사</a:t>
              </a:r>
            </a:p>
          </p:txBody>
        </p:sp>
        <p:sp>
          <p:nvSpPr>
            <p:cNvPr id="166" name="직사각형 165">
              <a:extLst>
                <a:ext uri="{FF2B5EF4-FFF2-40B4-BE49-F238E27FC236}">
                  <a16:creationId xmlns:a16="http://schemas.microsoft.com/office/drawing/2014/main" id="{9601655D-73C9-0D1A-2335-3195B2B2B104}"/>
                </a:ext>
              </a:extLst>
            </p:cNvPr>
            <p:cNvSpPr/>
            <p:nvPr/>
          </p:nvSpPr>
          <p:spPr>
            <a:xfrm>
              <a:off x="1983841" y="1881511"/>
              <a:ext cx="3031384" cy="14057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서비스플랫폼</a:t>
              </a:r>
            </a:p>
          </p:txBody>
        </p:sp>
        <p:sp>
          <p:nvSpPr>
            <p:cNvPr id="167" name="직사각형 166">
              <a:extLst>
                <a:ext uri="{FF2B5EF4-FFF2-40B4-BE49-F238E27FC236}">
                  <a16:creationId xmlns:a16="http://schemas.microsoft.com/office/drawing/2014/main" id="{3CACDB98-DB38-8A95-4758-B2ABF64DD491}"/>
                </a:ext>
              </a:extLst>
            </p:cNvPr>
            <p:cNvSpPr/>
            <p:nvPr/>
          </p:nvSpPr>
          <p:spPr>
            <a:xfrm>
              <a:off x="2028712"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회원</a:t>
              </a:r>
            </a:p>
          </p:txBody>
        </p:sp>
        <p:sp>
          <p:nvSpPr>
            <p:cNvPr id="168" name="직사각형 167">
              <a:extLst>
                <a:ext uri="{FF2B5EF4-FFF2-40B4-BE49-F238E27FC236}">
                  <a16:creationId xmlns:a16="http://schemas.microsoft.com/office/drawing/2014/main" id="{03A3CCA7-4041-2D09-D149-4481E1ED7559}"/>
                </a:ext>
              </a:extLst>
            </p:cNvPr>
            <p:cNvSpPr/>
            <p:nvPr/>
          </p:nvSpPr>
          <p:spPr>
            <a:xfrm>
              <a:off x="3027821"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ST</a:t>
              </a: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상품</a:t>
              </a:r>
            </a:p>
          </p:txBody>
        </p:sp>
        <p:sp>
          <p:nvSpPr>
            <p:cNvPr id="169" name="직사각형 168">
              <a:extLst>
                <a:ext uri="{FF2B5EF4-FFF2-40B4-BE49-F238E27FC236}">
                  <a16:creationId xmlns:a16="http://schemas.microsoft.com/office/drawing/2014/main" id="{391FC399-7DB7-448E-34D6-BAA76EC27EEE}"/>
                </a:ext>
              </a:extLst>
            </p:cNvPr>
            <p:cNvSpPr/>
            <p:nvPr/>
          </p:nvSpPr>
          <p:spPr>
            <a:xfrm>
              <a:off x="4026930"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컨텐츠</a:t>
              </a:r>
            </a:p>
          </p:txBody>
        </p:sp>
        <p:sp>
          <p:nvSpPr>
            <p:cNvPr id="170" name="직사각형 169">
              <a:extLst>
                <a:ext uri="{FF2B5EF4-FFF2-40B4-BE49-F238E27FC236}">
                  <a16:creationId xmlns:a16="http://schemas.microsoft.com/office/drawing/2014/main" id="{3AFAAE6B-D56C-979C-0B88-5219933B1B53}"/>
                </a:ext>
              </a:extLst>
            </p:cNvPr>
            <p:cNvSpPr/>
            <p:nvPr/>
          </p:nvSpPr>
          <p:spPr>
            <a:xfrm>
              <a:off x="5192055" y="1881511"/>
              <a:ext cx="3031384" cy="14057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발행플랫폼</a:t>
              </a:r>
            </a:p>
          </p:txBody>
        </p:sp>
        <p:sp>
          <p:nvSpPr>
            <p:cNvPr id="171" name="직사각형 170">
              <a:extLst>
                <a:ext uri="{FF2B5EF4-FFF2-40B4-BE49-F238E27FC236}">
                  <a16:creationId xmlns:a16="http://schemas.microsoft.com/office/drawing/2014/main" id="{C066EF9F-0FDD-868C-622E-9602B296D3DC}"/>
                </a:ext>
              </a:extLst>
            </p:cNvPr>
            <p:cNvSpPr/>
            <p:nvPr/>
          </p:nvSpPr>
          <p:spPr>
            <a:xfrm>
              <a:off x="5236927"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청약</a:t>
              </a:r>
            </a:p>
          </p:txBody>
        </p:sp>
        <p:sp>
          <p:nvSpPr>
            <p:cNvPr id="172" name="직사각형 171">
              <a:extLst>
                <a:ext uri="{FF2B5EF4-FFF2-40B4-BE49-F238E27FC236}">
                  <a16:creationId xmlns:a16="http://schemas.microsoft.com/office/drawing/2014/main" id="{927D1CE7-9102-7098-B1E8-410D352E3E21}"/>
                </a:ext>
              </a:extLst>
            </p:cNvPr>
            <p:cNvSpPr/>
            <p:nvPr/>
          </p:nvSpPr>
          <p:spPr>
            <a:xfrm>
              <a:off x="6236035"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발행</a:t>
              </a:r>
            </a:p>
          </p:txBody>
        </p:sp>
        <p:sp>
          <p:nvSpPr>
            <p:cNvPr id="173" name="직사각형 172">
              <a:extLst>
                <a:ext uri="{FF2B5EF4-FFF2-40B4-BE49-F238E27FC236}">
                  <a16:creationId xmlns:a16="http://schemas.microsoft.com/office/drawing/2014/main" id="{0C50E715-1D63-9D4D-F13B-FCD49D946248}"/>
                </a:ext>
              </a:extLst>
            </p:cNvPr>
            <p:cNvSpPr/>
            <p:nvPr/>
          </p:nvSpPr>
          <p:spPr>
            <a:xfrm>
              <a:off x="7235144" y="2098336"/>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배분</a:t>
              </a:r>
            </a:p>
          </p:txBody>
        </p:sp>
        <p:sp>
          <p:nvSpPr>
            <p:cNvPr id="174" name="직사각형 173">
              <a:extLst>
                <a:ext uri="{FF2B5EF4-FFF2-40B4-BE49-F238E27FC236}">
                  <a16:creationId xmlns:a16="http://schemas.microsoft.com/office/drawing/2014/main" id="{B20CCF5B-59C9-A16B-D3AF-947F77B08672}"/>
                </a:ext>
              </a:extLst>
            </p:cNvPr>
            <p:cNvSpPr/>
            <p:nvPr/>
          </p:nvSpPr>
          <p:spPr>
            <a:xfrm>
              <a:off x="5118800" y="3363463"/>
              <a:ext cx="3167950" cy="3120639"/>
            </a:xfrm>
            <a:prstGeom prst="rect">
              <a:avLst/>
            </a:prstGeom>
            <a:solidFill>
              <a:srgbClr val="7030A0">
                <a:alpha val="14902"/>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algn="ctr" defTabSz="914400" hangingPunct="1">
                <a:lnSpc>
                  <a:spcPct val="90000"/>
                </a:lnSpc>
                <a:spcBef>
                  <a:spcPts val="900"/>
                </a:spcBef>
                <a:buClr>
                  <a:srgbClr val="F8F8F8"/>
                </a:buClr>
                <a:buSzPct val="100000"/>
              </a:pPr>
              <a:endParaRPr lang="ko-KR" altLang="en-US" sz="1100" kern="1200" dirty="0">
                <a:solidFill>
                  <a:schemeClr val="tx1"/>
                </a:solidFill>
                <a:latin typeface="맑은 고딕" panose="020B0503020000020004" pitchFamily="50" charset="-127"/>
                <a:ea typeface="나눔스퀘어_ac" panose="020B0600000101010101"/>
                <a:cs typeface="Arial" pitchFamily="34" charset="0"/>
              </a:endParaRPr>
            </a:p>
          </p:txBody>
        </p:sp>
        <p:sp>
          <p:nvSpPr>
            <p:cNvPr id="175" name="직사각형 174">
              <a:extLst>
                <a:ext uri="{FF2B5EF4-FFF2-40B4-BE49-F238E27FC236}">
                  <a16:creationId xmlns:a16="http://schemas.microsoft.com/office/drawing/2014/main" id="{97DCD29C-D08F-D472-026A-FFCD6123EB72}"/>
                </a:ext>
              </a:extLst>
            </p:cNvPr>
            <p:cNvSpPr/>
            <p:nvPr/>
          </p:nvSpPr>
          <p:spPr>
            <a:xfrm>
              <a:off x="5186784" y="3410653"/>
              <a:ext cx="3031384" cy="14057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매매플랫폼</a:t>
              </a:r>
            </a:p>
          </p:txBody>
        </p:sp>
        <p:grpSp>
          <p:nvGrpSpPr>
            <p:cNvPr id="176" name="그룹 175">
              <a:extLst>
                <a:ext uri="{FF2B5EF4-FFF2-40B4-BE49-F238E27FC236}">
                  <a16:creationId xmlns:a16="http://schemas.microsoft.com/office/drawing/2014/main" id="{1494DB56-120D-35D7-F64D-E7F7210184D7}"/>
                </a:ext>
              </a:extLst>
            </p:cNvPr>
            <p:cNvGrpSpPr/>
            <p:nvPr/>
          </p:nvGrpSpPr>
          <p:grpSpPr>
            <a:xfrm>
              <a:off x="5231655" y="3627478"/>
              <a:ext cx="2924570" cy="492528"/>
              <a:chOff x="1922329" y="2020686"/>
              <a:chExt cx="2709058" cy="492528"/>
            </a:xfrm>
          </p:grpSpPr>
          <p:sp>
            <p:nvSpPr>
              <p:cNvPr id="196" name="직사각형 195">
                <a:extLst>
                  <a:ext uri="{FF2B5EF4-FFF2-40B4-BE49-F238E27FC236}">
                    <a16:creationId xmlns:a16="http://schemas.microsoft.com/office/drawing/2014/main" id="{8197A23E-73A8-C332-B135-3AC5D06ABF12}"/>
                  </a:ext>
                </a:extLst>
              </p:cNvPr>
              <p:cNvSpPr/>
              <p:nvPr/>
            </p:nvSpPr>
            <p:spPr>
              <a:xfrm>
                <a:off x="1922329"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주문</a:t>
                </a:r>
              </a:p>
            </p:txBody>
          </p:sp>
          <p:sp>
            <p:nvSpPr>
              <p:cNvPr id="197" name="직사각형 196">
                <a:extLst>
                  <a:ext uri="{FF2B5EF4-FFF2-40B4-BE49-F238E27FC236}">
                    <a16:creationId xmlns:a16="http://schemas.microsoft.com/office/drawing/2014/main" id="{58DEDDC5-A41C-1044-30FE-4130566A561A}"/>
                  </a:ext>
                </a:extLst>
              </p:cNvPr>
              <p:cNvSpPr/>
              <p:nvPr/>
            </p:nvSpPr>
            <p:spPr>
              <a:xfrm>
                <a:off x="2847813"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체결</a:t>
                </a:r>
              </a:p>
            </p:txBody>
          </p:sp>
          <p:sp>
            <p:nvSpPr>
              <p:cNvPr id="198" name="직사각형 197">
                <a:extLst>
                  <a:ext uri="{FF2B5EF4-FFF2-40B4-BE49-F238E27FC236}">
                    <a16:creationId xmlns:a16="http://schemas.microsoft.com/office/drawing/2014/main" id="{0468BBB6-0A57-F0AB-DBE9-03A6BCF65B66}"/>
                  </a:ext>
                </a:extLst>
              </p:cNvPr>
              <p:cNvSpPr/>
              <p:nvPr/>
            </p:nvSpPr>
            <p:spPr>
              <a:xfrm>
                <a:off x="3773297"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매칭</a:t>
                </a:r>
              </a:p>
            </p:txBody>
          </p:sp>
        </p:grpSp>
        <p:sp>
          <p:nvSpPr>
            <p:cNvPr id="177" name="직사각형 176">
              <a:extLst>
                <a:ext uri="{FF2B5EF4-FFF2-40B4-BE49-F238E27FC236}">
                  <a16:creationId xmlns:a16="http://schemas.microsoft.com/office/drawing/2014/main" id="{5E869886-73D4-4C46-CD2C-50E0E5DE6C49}"/>
                </a:ext>
              </a:extLst>
            </p:cNvPr>
            <p:cNvSpPr/>
            <p:nvPr/>
          </p:nvSpPr>
          <p:spPr>
            <a:xfrm>
              <a:off x="5186784" y="4895470"/>
              <a:ext cx="3031384" cy="1405752"/>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ko-KR" altLang="en-US" sz="1100" b="1" dirty="0">
                  <a:ea typeface="나눔스퀘어_ac" panose="020B0600000101010101" pitchFamily="50" charset="-127"/>
                </a:rPr>
                <a:t>블록체인플랫폼</a:t>
              </a:r>
            </a:p>
          </p:txBody>
        </p:sp>
        <p:grpSp>
          <p:nvGrpSpPr>
            <p:cNvPr id="178" name="그룹 177">
              <a:extLst>
                <a:ext uri="{FF2B5EF4-FFF2-40B4-BE49-F238E27FC236}">
                  <a16:creationId xmlns:a16="http://schemas.microsoft.com/office/drawing/2014/main" id="{BAD923A9-4918-FDE9-100C-40A66DA95FD8}"/>
                </a:ext>
              </a:extLst>
            </p:cNvPr>
            <p:cNvGrpSpPr/>
            <p:nvPr/>
          </p:nvGrpSpPr>
          <p:grpSpPr>
            <a:xfrm>
              <a:off x="5231655" y="5112295"/>
              <a:ext cx="2924570" cy="492528"/>
              <a:chOff x="1922329" y="2020686"/>
              <a:chExt cx="2709058" cy="492528"/>
            </a:xfrm>
          </p:grpSpPr>
          <p:sp>
            <p:nvSpPr>
              <p:cNvPr id="193" name="직사각형 192">
                <a:extLst>
                  <a:ext uri="{FF2B5EF4-FFF2-40B4-BE49-F238E27FC236}">
                    <a16:creationId xmlns:a16="http://schemas.microsoft.com/office/drawing/2014/main" id="{B572599A-8DBE-8AC7-0DD7-69CF9519D412}"/>
                  </a:ext>
                </a:extLst>
              </p:cNvPr>
              <p:cNvSpPr/>
              <p:nvPr/>
            </p:nvSpPr>
            <p:spPr>
              <a:xfrm>
                <a:off x="1922329"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블록생성</a:t>
                </a:r>
              </a:p>
            </p:txBody>
          </p:sp>
          <p:sp>
            <p:nvSpPr>
              <p:cNvPr id="194" name="직사각형 193">
                <a:extLst>
                  <a:ext uri="{FF2B5EF4-FFF2-40B4-BE49-F238E27FC236}">
                    <a16:creationId xmlns:a16="http://schemas.microsoft.com/office/drawing/2014/main" id="{FE5453FD-9A4D-C9AE-9D25-C39F4050B47A}"/>
                  </a:ext>
                </a:extLst>
              </p:cNvPr>
              <p:cNvSpPr/>
              <p:nvPr/>
            </p:nvSpPr>
            <p:spPr>
              <a:xfrm>
                <a:off x="2847813"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합의알고리즘</a:t>
                </a:r>
              </a:p>
            </p:txBody>
          </p:sp>
          <p:sp>
            <p:nvSpPr>
              <p:cNvPr id="195" name="직사각형 194">
                <a:extLst>
                  <a:ext uri="{FF2B5EF4-FFF2-40B4-BE49-F238E27FC236}">
                    <a16:creationId xmlns:a16="http://schemas.microsoft.com/office/drawing/2014/main" id="{B7ED9555-132C-AA4D-F99D-DB926F6DABBA}"/>
                  </a:ext>
                </a:extLst>
              </p:cNvPr>
              <p:cNvSpPr/>
              <p:nvPr/>
            </p:nvSpPr>
            <p:spPr>
              <a:xfrm>
                <a:off x="3773297"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Smart Contract</a:t>
                </a:r>
                <a:endParaRPr lang="ko-KR" altLang="en-US" sz="1000" kern="1200" dirty="0">
                  <a:solidFill>
                    <a:schemeClr val="bg1"/>
                  </a:solidFill>
                  <a:latin typeface="맑은 고딕" panose="020B0503020000020004" pitchFamily="50" charset="-127"/>
                  <a:ea typeface="나눔스퀘어_ac" panose="020B0600000101010101"/>
                  <a:cs typeface="Arial" pitchFamily="34" charset="0"/>
                </a:endParaRPr>
              </a:p>
            </p:txBody>
          </p:sp>
        </p:grpSp>
        <p:sp>
          <p:nvSpPr>
            <p:cNvPr id="179" name="직사각형 178">
              <a:extLst>
                <a:ext uri="{FF2B5EF4-FFF2-40B4-BE49-F238E27FC236}">
                  <a16:creationId xmlns:a16="http://schemas.microsoft.com/office/drawing/2014/main" id="{8C05700D-0A2E-89FE-C871-47358EABF8F6}"/>
                </a:ext>
              </a:extLst>
            </p:cNvPr>
            <p:cNvSpPr/>
            <p:nvPr/>
          </p:nvSpPr>
          <p:spPr>
            <a:xfrm>
              <a:off x="2028712" y="2692799"/>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제휴관리</a:t>
              </a:r>
            </a:p>
          </p:txBody>
        </p:sp>
        <p:sp>
          <p:nvSpPr>
            <p:cNvPr id="180" name="직사각형 179">
              <a:extLst>
                <a:ext uri="{FF2B5EF4-FFF2-40B4-BE49-F238E27FC236}">
                  <a16:creationId xmlns:a16="http://schemas.microsoft.com/office/drawing/2014/main" id="{EE885222-B8B4-1F95-19B8-78C134ED7FBE}"/>
                </a:ext>
              </a:extLst>
            </p:cNvPr>
            <p:cNvSpPr/>
            <p:nvPr/>
          </p:nvSpPr>
          <p:spPr>
            <a:xfrm>
              <a:off x="5236927" y="2692799"/>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거래내역</a:t>
              </a:r>
            </a:p>
          </p:txBody>
        </p:sp>
        <p:sp>
          <p:nvSpPr>
            <p:cNvPr id="181" name="직사각형 180">
              <a:extLst>
                <a:ext uri="{FF2B5EF4-FFF2-40B4-BE49-F238E27FC236}">
                  <a16:creationId xmlns:a16="http://schemas.microsoft.com/office/drawing/2014/main" id="{D1E4B7DC-CDBB-E810-6B82-CF133B815471}"/>
                </a:ext>
              </a:extLst>
            </p:cNvPr>
            <p:cNvSpPr/>
            <p:nvPr/>
          </p:nvSpPr>
          <p:spPr>
            <a:xfrm>
              <a:off x="5231655" y="4220062"/>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정보분배</a:t>
              </a:r>
            </a:p>
          </p:txBody>
        </p:sp>
        <p:sp>
          <p:nvSpPr>
            <p:cNvPr id="182" name="직사각형 181">
              <a:extLst>
                <a:ext uri="{FF2B5EF4-FFF2-40B4-BE49-F238E27FC236}">
                  <a16:creationId xmlns:a16="http://schemas.microsoft.com/office/drawing/2014/main" id="{DDFCF910-473A-6D2C-668E-1265CF0C61D9}"/>
                </a:ext>
              </a:extLst>
            </p:cNvPr>
            <p:cNvSpPr/>
            <p:nvPr/>
          </p:nvSpPr>
          <p:spPr>
            <a:xfrm>
              <a:off x="6230764" y="4220062"/>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err="1">
                  <a:solidFill>
                    <a:schemeClr val="bg1"/>
                  </a:solidFill>
                  <a:latin typeface="맑은 고딕" panose="020B0503020000020004" pitchFamily="50" charset="-127"/>
                  <a:ea typeface="나눔스퀘어_ac" panose="020B0600000101010101"/>
                  <a:cs typeface="Arial" pitchFamily="34" charset="0"/>
                </a:rPr>
                <a:t>장운영</a:t>
              </a:r>
              <a:endParaRPr lang="ko-KR" altLang="en-US" sz="1000" kern="1200" dirty="0">
                <a:solidFill>
                  <a:schemeClr val="bg1"/>
                </a:solidFill>
                <a:latin typeface="맑은 고딕" panose="020B0503020000020004" pitchFamily="50" charset="-127"/>
                <a:ea typeface="나눔스퀘어_ac" panose="020B0600000101010101"/>
                <a:cs typeface="Arial" pitchFamily="34" charset="0"/>
              </a:endParaRPr>
            </a:p>
          </p:txBody>
        </p:sp>
        <p:sp>
          <p:nvSpPr>
            <p:cNvPr id="183" name="직사각형 182">
              <a:extLst>
                <a:ext uri="{FF2B5EF4-FFF2-40B4-BE49-F238E27FC236}">
                  <a16:creationId xmlns:a16="http://schemas.microsoft.com/office/drawing/2014/main" id="{4503B386-6656-6BCF-8FD7-2DEBFF598948}"/>
                </a:ext>
              </a:extLst>
            </p:cNvPr>
            <p:cNvSpPr/>
            <p:nvPr/>
          </p:nvSpPr>
          <p:spPr>
            <a:xfrm>
              <a:off x="3027821" y="2692799"/>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투자정보</a:t>
              </a:r>
            </a:p>
          </p:txBody>
        </p:sp>
        <p:sp>
          <p:nvSpPr>
            <p:cNvPr id="184" name="직사각형 183">
              <a:extLst>
                <a:ext uri="{FF2B5EF4-FFF2-40B4-BE49-F238E27FC236}">
                  <a16:creationId xmlns:a16="http://schemas.microsoft.com/office/drawing/2014/main" id="{3DF4E9D9-7200-ED5C-2D93-2CB58C10DF43}"/>
                </a:ext>
              </a:extLst>
            </p:cNvPr>
            <p:cNvSpPr/>
            <p:nvPr/>
          </p:nvSpPr>
          <p:spPr>
            <a:xfrm>
              <a:off x="6236035" y="2692799"/>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원장관리</a:t>
              </a:r>
            </a:p>
          </p:txBody>
        </p:sp>
        <p:grpSp>
          <p:nvGrpSpPr>
            <p:cNvPr id="185" name="그룹 184">
              <a:extLst>
                <a:ext uri="{FF2B5EF4-FFF2-40B4-BE49-F238E27FC236}">
                  <a16:creationId xmlns:a16="http://schemas.microsoft.com/office/drawing/2014/main" id="{B860A102-5303-42E6-03C9-C6F88A5569E2}"/>
                </a:ext>
              </a:extLst>
            </p:cNvPr>
            <p:cNvGrpSpPr/>
            <p:nvPr/>
          </p:nvGrpSpPr>
          <p:grpSpPr>
            <a:xfrm>
              <a:off x="5240190" y="5683751"/>
              <a:ext cx="1925462" cy="492528"/>
              <a:chOff x="1922329" y="2020686"/>
              <a:chExt cx="1783574" cy="492528"/>
            </a:xfrm>
          </p:grpSpPr>
          <p:sp>
            <p:nvSpPr>
              <p:cNvPr id="191" name="직사각형 190">
                <a:extLst>
                  <a:ext uri="{FF2B5EF4-FFF2-40B4-BE49-F238E27FC236}">
                    <a16:creationId xmlns:a16="http://schemas.microsoft.com/office/drawing/2014/main" id="{E681BBA4-B978-34E4-89C7-91D16B3B878A}"/>
                  </a:ext>
                </a:extLst>
              </p:cNvPr>
              <p:cNvSpPr/>
              <p:nvPr/>
            </p:nvSpPr>
            <p:spPr>
              <a:xfrm>
                <a:off x="1922329"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a:solidFill>
                      <a:schemeClr val="bg1"/>
                    </a:solidFill>
                    <a:latin typeface="맑은 고딕" panose="020B0503020000020004" pitchFamily="50" charset="-127"/>
                    <a:ea typeface="나눔스퀘어_ac" panose="020B0600000101010101"/>
                    <a:cs typeface="Arial" pitchFamily="34" charset="0"/>
                  </a:rPr>
                  <a:t>모니터링</a:t>
                </a: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a:t>
                </a: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로깅</a:t>
                </a:r>
              </a:p>
            </p:txBody>
          </p:sp>
          <p:sp>
            <p:nvSpPr>
              <p:cNvPr id="192" name="직사각형 191">
                <a:extLst>
                  <a:ext uri="{FF2B5EF4-FFF2-40B4-BE49-F238E27FC236}">
                    <a16:creationId xmlns:a16="http://schemas.microsoft.com/office/drawing/2014/main" id="{CF01515D-60EC-95A4-0823-32CE33451510}"/>
                  </a:ext>
                </a:extLst>
              </p:cNvPr>
              <p:cNvSpPr/>
              <p:nvPr/>
            </p:nvSpPr>
            <p:spPr>
              <a:xfrm>
                <a:off x="2847813" y="2020686"/>
                <a:ext cx="858090"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Wallet</a:t>
                </a:r>
                <a:endParaRPr lang="ko-KR" altLang="en-US" sz="1000" kern="1200" dirty="0">
                  <a:solidFill>
                    <a:schemeClr val="bg1"/>
                  </a:solidFill>
                  <a:latin typeface="맑은 고딕" panose="020B0503020000020004" pitchFamily="50" charset="-127"/>
                  <a:ea typeface="나눔스퀘어_ac" panose="020B0600000101010101"/>
                  <a:cs typeface="Arial" pitchFamily="34" charset="0"/>
                </a:endParaRPr>
              </a:p>
            </p:txBody>
          </p:sp>
        </p:grpSp>
        <p:sp>
          <p:nvSpPr>
            <p:cNvPr id="186" name="직사각형 185">
              <a:extLst>
                <a:ext uri="{FF2B5EF4-FFF2-40B4-BE49-F238E27FC236}">
                  <a16:creationId xmlns:a16="http://schemas.microsoft.com/office/drawing/2014/main" id="{0CD5FAE0-99B3-C5FC-540D-52BC19788564}"/>
                </a:ext>
              </a:extLst>
            </p:cNvPr>
            <p:cNvSpPr/>
            <p:nvPr/>
          </p:nvSpPr>
          <p:spPr>
            <a:xfrm>
              <a:off x="4026930" y="2692799"/>
              <a:ext cx="926353" cy="492528"/>
            </a:xfrm>
            <a:prstGeom prst="rect">
              <a:avLst/>
            </a:prstGeom>
            <a:solidFill>
              <a:srgbClr val="7030A0">
                <a:alpha val="40000"/>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ctr"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ko-KR" altLang="en-US" sz="1000" kern="1200">
                  <a:solidFill>
                    <a:schemeClr val="bg1"/>
                  </a:solidFill>
                  <a:latin typeface="맑은 고딕" panose="020B0503020000020004" pitchFamily="50" charset="-127"/>
                  <a:ea typeface="나눔스퀘어_ac" panose="020B0600000101010101"/>
                  <a:cs typeface="Arial" pitchFamily="34" charset="0"/>
                </a:rPr>
                <a:t>시세</a:t>
              </a:r>
              <a:r>
                <a:rPr lang="en-US" altLang="ko-KR" sz="1000" kern="1200" dirty="0">
                  <a:solidFill>
                    <a:schemeClr val="bg1"/>
                  </a:solidFill>
                  <a:latin typeface="맑은 고딕" panose="020B0503020000020004" pitchFamily="50" charset="-127"/>
                  <a:ea typeface="나눔스퀘어_ac" panose="020B0600000101010101"/>
                  <a:cs typeface="Arial" pitchFamily="34" charset="0"/>
                </a:rPr>
                <a:t>/</a:t>
              </a:r>
              <a:r>
                <a:rPr lang="ko-KR" altLang="en-US" sz="1000" kern="1200" dirty="0">
                  <a:solidFill>
                    <a:schemeClr val="bg1"/>
                  </a:solidFill>
                  <a:latin typeface="맑은 고딕" panose="020B0503020000020004" pitchFamily="50" charset="-127"/>
                  <a:ea typeface="나눔스퀘어_ac" panose="020B0600000101010101"/>
                  <a:cs typeface="Arial" pitchFamily="34" charset="0"/>
                </a:rPr>
                <a:t>평가정보</a:t>
              </a:r>
            </a:p>
          </p:txBody>
        </p:sp>
        <p:sp>
          <p:nvSpPr>
            <p:cNvPr id="187" name="직사각형 186">
              <a:extLst>
                <a:ext uri="{FF2B5EF4-FFF2-40B4-BE49-F238E27FC236}">
                  <a16:creationId xmlns:a16="http://schemas.microsoft.com/office/drawing/2014/main" id="{A3ECE6EB-B230-4975-6C2A-2F7695BE94A3}"/>
                </a:ext>
              </a:extLst>
            </p:cNvPr>
            <p:cNvSpPr/>
            <p:nvPr/>
          </p:nvSpPr>
          <p:spPr>
            <a:xfrm>
              <a:off x="613407" y="5341614"/>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API</a:t>
              </a:r>
              <a:endParaRPr lang="ko-KR" altLang="en-US" sz="1000" dirty="0">
                <a:latin typeface="나눔스퀘어_ac" panose="020B0600000101010101" pitchFamily="50" charset="-127"/>
                <a:ea typeface="나눔스퀘어_ac" panose="020B0600000101010101" pitchFamily="50" charset="-127"/>
              </a:endParaRPr>
            </a:p>
          </p:txBody>
        </p:sp>
        <p:sp>
          <p:nvSpPr>
            <p:cNvPr id="188" name="직사각형 187">
              <a:extLst>
                <a:ext uri="{FF2B5EF4-FFF2-40B4-BE49-F238E27FC236}">
                  <a16:creationId xmlns:a16="http://schemas.microsoft.com/office/drawing/2014/main" id="{E29FBC33-CA1C-2778-D5BB-1AEEAB5AC9F0}"/>
                </a:ext>
              </a:extLst>
            </p:cNvPr>
            <p:cNvSpPr/>
            <p:nvPr/>
          </p:nvSpPr>
          <p:spPr>
            <a:xfrm>
              <a:off x="1992815" y="4319469"/>
              <a:ext cx="926353" cy="492528"/>
            </a:xfrm>
            <a:prstGeom prst="rect">
              <a:avLst/>
            </a:prstGeom>
            <a:solidFill>
              <a:schemeClr val="bg1"/>
            </a:solidFill>
            <a:ln w="6350" cap="flat">
              <a:solidFill>
                <a:schemeClr val="tx1">
                  <a:lumMod val="65000"/>
                  <a:lumOff val="35000"/>
                </a:schemeClr>
              </a:solidFill>
              <a:prstDash val="dash"/>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a:solidFill>
                    <a:schemeClr val="bg1">
                      <a:lumMod val="65000"/>
                    </a:schemeClr>
                  </a:solidFill>
                  <a:latin typeface="나눔스퀘어_ac" panose="020B0600000101010101" pitchFamily="50" charset="-127"/>
                  <a:ea typeface="나눔스퀘어_ac" panose="020B0600000101010101" pitchFamily="50" charset="-127"/>
                </a:rPr>
                <a:t>매매</a:t>
              </a:r>
              <a:endParaRPr lang="ko-KR" altLang="en-US" sz="1000" dirty="0">
                <a:solidFill>
                  <a:schemeClr val="bg1">
                    <a:lumMod val="65000"/>
                  </a:schemeClr>
                </a:solidFill>
                <a:latin typeface="나눔스퀘어_ac" panose="020B0600000101010101" pitchFamily="50" charset="-127"/>
                <a:ea typeface="나눔스퀘어_ac" panose="020B0600000101010101" pitchFamily="50" charset="-127"/>
              </a:endParaRPr>
            </a:p>
          </p:txBody>
        </p:sp>
        <p:sp>
          <p:nvSpPr>
            <p:cNvPr id="189" name="직사각형 188">
              <a:extLst>
                <a:ext uri="{FF2B5EF4-FFF2-40B4-BE49-F238E27FC236}">
                  <a16:creationId xmlns:a16="http://schemas.microsoft.com/office/drawing/2014/main" id="{29243EE8-01C7-AE0F-F69D-51F1F8AE981B}"/>
                </a:ext>
              </a:extLst>
            </p:cNvPr>
            <p:cNvSpPr/>
            <p:nvPr/>
          </p:nvSpPr>
          <p:spPr>
            <a:xfrm>
              <a:off x="3000459" y="5683751"/>
              <a:ext cx="926353" cy="492528"/>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포지션</a:t>
              </a:r>
            </a:p>
          </p:txBody>
        </p:sp>
        <p:sp>
          <p:nvSpPr>
            <p:cNvPr id="190" name="직사각형 189">
              <a:extLst>
                <a:ext uri="{FF2B5EF4-FFF2-40B4-BE49-F238E27FC236}">
                  <a16:creationId xmlns:a16="http://schemas.microsoft.com/office/drawing/2014/main" id="{6F2B2FF7-1045-9B8B-405E-C0B72BB77474}"/>
                </a:ext>
              </a:extLst>
            </p:cNvPr>
            <p:cNvSpPr/>
            <p:nvPr/>
          </p:nvSpPr>
          <p:spPr>
            <a:xfrm>
              <a:off x="1902237" y="1422630"/>
              <a:ext cx="6384513" cy="1938649"/>
            </a:xfrm>
            <a:prstGeom prst="rect">
              <a:avLst/>
            </a:prstGeom>
            <a:solidFill>
              <a:srgbClr val="7030A0">
                <a:alpha val="14902"/>
              </a:srgb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algn="ctr" defTabSz="914400" hangingPunct="1">
                <a:lnSpc>
                  <a:spcPct val="90000"/>
                </a:lnSpc>
                <a:spcBef>
                  <a:spcPts val="900"/>
                </a:spcBef>
                <a:buClr>
                  <a:srgbClr val="F8F8F8"/>
                </a:buClr>
                <a:buSzPct val="100000"/>
              </a:pPr>
              <a:r>
                <a:rPr lang="en-US" altLang="ko-KR" sz="1300" b="1" kern="1200" dirty="0">
                  <a:solidFill>
                    <a:schemeClr val="tx1"/>
                  </a:solidFill>
                  <a:latin typeface="맑은 고딕" panose="020B0503020000020004" pitchFamily="50" charset="-127"/>
                  <a:ea typeface="나눔스퀘어_ac" panose="020B0600000101010101"/>
                  <a:cs typeface="Arial" pitchFamily="34" charset="0"/>
                </a:rPr>
                <a:t>STO</a:t>
              </a:r>
              <a:r>
                <a:rPr lang="ko-KR" altLang="en-US" sz="1300" b="1" kern="1200" dirty="0">
                  <a:solidFill>
                    <a:schemeClr val="tx1"/>
                  </a:solidFill>
                  <a:latin typeface="맑은 고딕" panose="020B0503020000020004" pitchFamily="50" charset="-127"/>
                  <a:ea typeface="나눔스퀘어_ac" panose="020B0600000101010101"/>
                  <a:cs typeface="Arial" pitchFamily="34" charset="0"/>
                </a:rPr>
                <a:t>플랫폼</a:t>
              </a:r>
            </a:p>
          </p:txBody>
        </p:sp>
      </p:grpSp>
      <p:sp>
        <p:nvSpPr>
          <p:cNvPr id="205" name="직사각형 204">
            <a:extLst>
              <a:ext uri="{FF2B5EF4-FFF2-40B4-BE49-F238E27FC236}">
                <a16:creationId xmlns:a16="http://schemas.microsoft.com/office/drawing/2014/main" id="{2067BBE1-0CD9-8A06-4571-4206B3B1CF90}"/>
              </a:ext>
            </a:extLst>
          </p:cNvPr>
          <p:cNvSpPr/>
          <p:nvPr/>
        </p:nvSpPr>
        <p:spPr>
          <a:xfrm>
            <a:off x="391116" y="1765403"/>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06" name="직사각형 205">
            <a:extLst>
              <a:ext uri="{FF2B5EF4-FFF2-40B4-BE49-F238E27FC236}">
                <a16:creationId xmlns:a16="http://schemas.microsoft.com/office/drawing/2014/main" id="{F231020A-D7AE-3445-5F57-6064EDF8BD40}"/>
              </a:ext>
            </a:extLst>
          </p:cNvPr>
          <p:cNvSpPr/>
          <p:nvPr/>
        </p:nvSpPr>
        <p:spPr>
          <a:xfrm>
            <a:off x="1885514" y="4997811"/>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2</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07" name="직사각형 206">
            <a:extLst>
              <a:ext uri="{FF2B5EF4-FFF2-40B4-BE49-F238E27FC236}">
                <a16:creationId xmlns:a16="http://schemas.microsoft.com/office/drawing/2014/main" id="{F5D2E27C-E4B9-F964-C156-F74CC8B1ECB1}"/>
              </a:ext>
            </a:extLst>
          </p:cNvPr>
          <p:cNvSpPr/>
          <p:nvPr/>
        </p:nvSpPr>
        <p:spPr>
          <a:xfrm>
            <a:off x="1884752" y="3611797"/>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3</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08" name="직사각형 207">
            <a:extLst>
              <a:ext uri="{FF2B5EF4-FFF2-40B4-BE49-F238E27FC236}">
                <a16:creationId xmlns:a16="http://schemas.microsoft.com/office/drawing/2014/main" id="{D8A68186-54C5-4A0B-DE8D-482C13A877B3}"/>
              </a:ext>
            </a:extLst>
          </p:cNvPr>
          <p:cNvSpPr/>
          <p:nvPr/>
        </p:nvSpPr>
        <p:spPr>
          <a:xfrm>
            <a:off x="1856939" y="3302361"/>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4</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09" name="직사각형 208">
            <a:extLst>
              <a:ext uri="{FF2B5EF4-FFF2-40B4-BE49-F238E27FC236}">
                <a16:creationId xmlns:a16="http://schemas.microsoft.com/office/drawing/2014/main" id="{06963592-E8A0-E295-82F4-FCC0348D2AEB}"/>
              </a:ext>
            </a:extLst>
          </p:cNvPr>
          <p:cNvSpPr/>
          <p:nvPr/>
        </p:nvSpPr>
        <p:spPr>
          <a:xfrm>
            <a:off x="6114614" y="2587986"/>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5</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10" name="직사각형 209">
            <a:extLst>
              <a:ext uri="{FF2B5EF4-FFF2-40B4-BE49-F238E27FC236}">
                <a16:creationId xmlns:a16="http://schemas.microsoft.com/office/drawing/2014/main" id="{7D6A9B0E-BF73-88EA-6E45-71950C507713}"/>
              </a:ext>
            </a:extLst>
          </p:cNvPr>
          <p:cNvSpPr/>
          <p:nvPr/>
        </p:nvSpPr>
        <p:spPr>
          <a:xfrm>
            <a:off x="7108398" y="5003527"/>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7</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11" name="직사각형 210">
            <a:extLst>
              <a:ext uri="{FF2B5EF4-FFF2-40B4-BE49-F238E27FC236}">
                <a16:creationId xmlns:a16="http://schemas.microsoft.com/office/drawing/2014/main" id="{758F8ECF-4308-E837-1D26-4196795F2E27}"/>
              </a:ext>
            </a:extLst>
          </p:cNvPr>
          <p:cNvSpPr/>
          <p:nvPr/>
        </p:nvSpPr>
        <p:spPr>
          <a:xfrm>
            <a:off x="2925135" y="1991020"/>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6</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12" name="직사각형 211">
            <a:extLst>
              <a:ext uri="{FF2B5EF4-FFF2-40B4-BE49-F238E27FC236}">
                <a16:creationId xmlns:a16="http://schemas.microsoft.com/office/drawing/2014/main" id="{A398CA9C-7652-182D-A5CA-E8BB25925618}"/>
              </a:ext>
            </a:extLst>
          </p:cNvPr>
          <p:cNvSpPr/>
          <p:nvPr/>
        </p:nvSpPr>
        <p:spPr>
          <a:xfrm>
            <a:off x="2190314" y="4997811"/>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8</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13" name="직사각형 212">
            <a:extLst>
              <a:ext uri="{FF2B5EF4-FFF2-40B4-BE49-F238E27FC236}">
                <a16:creationId xmlns:a16="http://schemas.microsoft.com/office/drawing/2014/main" id="{30D8FF43-F8E2-F344-E6EE-131F940B3D98}"/>
              </a:ext>
            </a:extLst>
          </p:cNvPr>
          <p:cNvSpPr/>
          <p:nvPr/>
        </p:nvSpPr>
        <p:spPr>
          <a:xfrm>
            <a:off x="3891405" y="3603183"/>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9</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14" name="직사각형 213">
            <a:extLst>
              <a:ext uri="{FF2B5EF4-FFF2-40B4-BE49-F238E27FC236}">
                <a16:creationId xmlns:a16="http://schemas.microsoft.com/office/drawing/2014/main" id="{10B13009-F5C3-63B5-1D79-C789144E777C}"/>
              </a:ext>
            </a:extLst>
          </p:cNvPr>
          <p:cNvSpPr/>
          <p:nvPr/>
        </p:nvSpPr>
        <p:spPr>
          <a:xfrm>
            <a:off x="6120255" y="4149559"/>
            <a:ext cx="252000" cy="219973"/>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10</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15" name="직사각형 214">
            <a:extLst>
              <a:ext uri="{FF2B5EF4-FFF2-40B4-BE49-F238E27FC236}">
                <a16:creationId xmlns:a16="http://schemas.microsoft.com/office/drawing/2014/main" id="{BB117F4C-18BA-26FF-A2E1-54A0F593651C}"/>
              </a:ext>
            </a:extLst>
          </p:cNvPr>
          <p:cNvSpPr/>
          <p:nvPr/>
        </p:nvSpPr>
        <p:spPr>
          <a:xfrm>
            <a:off x="3872355" y="4992453"/>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11</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16" name="직사각형 215">
            <a:extLst>
              <a:ext uri="{FF2B5EF4-FFF2-40B4-BE49-F238E27FC236}">
                <a16:creationId xmlns:a16="http://schemas.microsoft.com/office/drawing/2014/main" id="{22585602-7E79-F48C-4198-51432F906F6F}"/>
              </a:ext>
            </a:extLst>
          </p:cNvPr>
          <p:cNvSpPr/>
          <p:nvPr/>
        </p:nvSpPr>
        <p:spPr>
          <a:xfrm>
            <a:off x="2871924" y="4973754"/>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12</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17" name="직사각형 216">
            <a:extLst>
              <a:ext uri="{FF2B5EF4-FFF2-40B4-BE49-F238E27FC236}">
                <a16:creationId xmlns:a16="http://schemas.microsoft.com/office/drawing/2014/main" id="{30C13E08-9765-1256-B87F-1DBCFE073A8F}"/>
              </a:ext>
            </a:extLst>
          </p:cNvPr>
          <p:cNvSpPr/>
          <p:nvPr/>
        </p:nvSpPr>
        <p:spPr>
          <a:xfrm>
            <a:off x="2862705" y="5592528"/>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13</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18" name="직사각형 217">
            <a:extLst>
              <a:ext uri="{FF2B5EF4-FFF2-40B4-BE49-F238E27FC236}">
                <a16:creationId xmlns:a16="http://schemas.microsoft.com/office/drawing/2014/main" id="{1ABE3543-1FDB-2874-9100-FB973BBD56FB}"/>
              </a:ext>
            </a:extLst>
          </p:cNvPr>
          <p:cNvSpPr/>
          <p:nvPr/>
        </p:nvSpPr>
        <p:spPr>
          <a:xfrm>
            <a:off x="3915735" y="2581570"/>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15</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19" name="직사각형 218">
            <a:extLst>
              <a:ext uri="{FF2B5EF4-FFF2-40B4-BE49-F238E27FC236}">
                <a16:creationId xmlns:a16="http://schemas.microsoft.com/office/drawing/2014/main" id="{0AEBD55E-FD47-F901-D3BB-CBF573D952BF}"/>
              </a:ext>
            </a:extLst>
          </p:cNvPr>
          <p:cNvSpPr/>
          <p:nvPr/>
        </p:nvSpPr>
        <p:spPr>
          <a:xfrm>
            <a:off x="5104964" y="3521436"/>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14</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20" name="직사각형 219">
            <a:extLst>
              <a:ext uri="{FF2B5EF4-FFF2-40B4-BE49-F238E27FC236}">
                <a16:creationId xmlns:a16="http://schemas.microsoft.com/office/drawing/2014/main" id="{8B9FE00E-1AD8-D107-7CB1-B43DCEBFA4DB}"/>
              </a:ext>
            </a:extLst>
          </p:cNvPr>
          <p:cNvSpPr/>
          <p:nvPr/>
        </p:nvSpPr>
        <p:spPr>
          <a:xfrm>
            <a:off x="1866464" y="4207236"/>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14</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21" name="직사각형 220">
            <a:extLst>
              <a:ext uri="{FF2B5EF4-FFF2-40B4-BE49-F238E27FC236}">
                <a16:creationId xmlns:a16="http://schemas.microsoft.com/office/drawing/2014/main" id="{7B04B4D3-599F-689D-569D-F7951EDF3577}"/>
              </a:ext>
            </a:extLst>
          </p:cNvPr>
          <p:cNvSpPr/>
          <p:nvPr/>
        </p:nvSpPr>
        <p:spPr>
          <a:xfrm>
            <a:off x="6114614" y="3521436"/>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16</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22" name="직사각형 221">
            <a:extLst>
              <a:ext uri="{FF2B5EF4-FFF2-40B4-BE49-F238E27FC236}">
                <a16:creationId xmlns:a16="http://schemas.microsoft.com/office/drawing/2014/main" id="{EB9BAE4D-ACDD-CBD1-C924-229E14791E96}"/>
              </a:ext>
            </a:extLst>
          </p:cNvPr>
          <p:cNvSpPr/>
          <p:nvPr/>
        </p:nvSpPr>
        <p:spPr>
          <a:xfrm>
            <a:off x="5095731" y="4112845"/>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15</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
        <p:nvSpPr>
          <p:cNvPr id="223" name="직사각형 222">
            <a:extLst>
              <a:ext uri="{FF2B5EF4-FFF2-40B4-BE49-F238E27FC236}">
                <a16:creationId xmlns:a16="http://schemas.microsoft.com/office/drawing/2014/main" id="{7D78A77C-D2BE-326B-FF96-8DAA7217DB8B}"/>
              </a:ext>
            </a:extLst>
          </p:cNvPr>
          <p:cNvSpPr/>
          <p:nvPr/>
        </p:nvSpPr>
        <p:spPr>
          <a:xfrm>
            <a:off x="5114489" y="2587986"/>
            <a:ext cx="252000" cy="252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solidFill>
                  <a:schemeClr val="bg1"/>
                </a:solidFill>
                <a:latin typeface="나눔스퀘어_ac" panose="020B0600000101010101" pitchFamily="50" charset="-127"/>
                <a:ea typeface="나눔스퀘어_ac" panose="020B0600000101010101" pitchFamily="50" charset="-127"/>
              </a:rPr>
              <a:t>17</a:t>
            </a:r>
            <a:endParaRPr lang="ko-KR" altLang="en-US" sz="1200" b="1" dirty="0">
              <a:solidFill>
                <a:schemeClr val="bg1"/>
              </a:solidFill>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3643981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    </a:t>
            </a:r>
            <a:r>
              <a:rPr lang="ko-KR" altLang="en-US" dirty="0"/>
              <a:t>이슈</a:t>
            </a:r>
            <a:r>
              <a:rPr lang="en-US" altLang="ko-KR" dirty="0"/>
              <a:t>~~~~</a:t>
            </a:r>
            <a:endParaRPr lang="ko-KR" altLang="en-US" dirty="0"/>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a:t>
            </a:r>
            <a:endParaRPr lang="ko-KR" altLang="en-US" dirty="0"/>
          </a:p>
        </p:txBody>
      </p:sp>
      <p:sp>
        <p:nvSpPr>
          <p:cNvPr id="2" name="직사각형 1">
            <a:extLst>
              <a:ext uri="{FF2B5EF4-FFF2-40B4-BE49-F238E27FC236}">
                <a16:creationId xmlns:a16="http://schemas.microsoft.com/office/drawing/2014/main" id="{83A540DB-DABD-F10D-F226-06A7D4BDAC13}"/>
              </a:ext>
            </a:extLst>
          </p:cNvPr>
          <p:cNvSpPr/>
          <p:nvPr/>
        </p:nvSpPr>
        <p:spPr>
          <a:xfrm>
            <a:off x="328903" y="223746"/>
            <a:ext cx="324000" cy="324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400" b="1" dirty="0">
                <a:solidFill>
                  <a:schemeClr val="bg1"/>
                </a:solidFill>
                <a:latin typeface="나눔스퀘어_ac" panose="020B0600000101010101" pitchFamily="50" charset="-127"/>
                <a:ea typeface="나눔스퀘어_ac" panose="020B0600000101010101" pitchFamily="50" charset="-127"/>
              </a:rPr>
              <a:t>1</a:t>
            </a:r>
            <a:endParaRPr lang="ko-KR" altLang="en-US" sz="1400" b="1" dirty="0">
              <a:solidFill>
                <a:schemeClr val="bg1"/>
              </a:solidFill>
              <a:latin typeface="나눔스퀘어_ac" panose="020B0600000101010101" pitchFamily="50" charset="-127"/>
              <a:ea typeface="나눔스퀘어_ac" panose="020B0600000101010101" pitchFamily="50" charset="-127"/>
            </a:endParaRPr>
          </a:p>
        </p:txBody>
      </p:sp>
      <p:grpSp>
        <p:nvGrpSpPr>
          <p:cNvPr id="3" name="그룹 2">
            <a:extLst>
              <a:ext uri="{FF2B5EF4-FFF2-40B4-BE49-F238E27FC236}">
                <a16:creationId xmlns:a16="http://schemas.microsoft.com/office/drawing/2014/main" id="{EA8FB48C-99EC-00A5-5FD9-C0E6F046EA9B}"/>
              </a:ext>
            </a:extLst>
          </p:cNvPr>
          <p:cNvGrpSpPr/>
          <p:nvPr/>
        </p:nvGrpSpPr>
        <p:grpSpPr>
          <a:xfrm>
            <a:off x="6195506" y="1689826"/>
            <a:ext cx="5675329" cy="4646238"/>
            <a:chOff x="6195506" y="1689826"/>
            <a:chExt cx="5675329" cy="4646238"/>
          </a:xfrm>
        </p:grpSpPr>
        <p:sp>
          <p:nvSpPr>
            <p:cNvPr id="4" name="직사각형 3">
              <a:extLst>
                <a:ext uri="{FF2B5EF4-FFF2-40B4-BE49-F238E27FC236}">
                  <a16:creationId xmlns:a16="http://schemas.microsoft.com/office/drawing/2014/main" id="{F02946C2-D3C2-923E-2D89-BFA0D055D8C7}"/>
                </a:ext>
              </a:extLst>
            </p:cNvPr>
            <p:cNvSpPr/>
            <p:nvPr/>
          </p:nvSpPr>
          <p:spPr>
            <a:xfrm>
              <a:off x="6195506" y="1689826"/>
              <a:ext cx="5675329" cy="496607"/>
            </a:xfrm>
            <a:prstGeom prst="rect">
              <a:avLst/>
            </a:prstGeom>
            <a:solidFill>
              <a:srgbClr val="D8D8D8"/>
            </a:solidFill>
            <a:ln w="6350" cap="flat" cmpd="sng" algn="ctr">
              <a:noFill/>
              <a:prstDash val="solid"/>
              <a:miter lim="800000"/>
            </a:ln>
            <a:effectLst/>
            <a:extLst>
              <a:ext uri="{AF507438-7753-43E0-B8FC-AC1667EBCBE1}">
                <a14:hiddenEffects xmlns:a14="http://schemas.microsoft.com/office/drawing/2010/main">
                  <a:effectLst>
                    <a:outerShdw blurRad="50800" dist="38100" dir="2699985" algn="ctr" rotWithShape="0">
                      <a:schemeClr val="tx1">
                        <a:alpha val="40000"/>
                      </a:schemeClr>
                    </a:outerShdw>
                  </a:effectLst>
                </a14:hiddenEffects>
              </a:ext>
            </a:extLst>
          </p:spPr>
          <p:txBody>
            <a:bodyPr rot="0" spcFirstLastPara="0" vertOverflow="overflow" horzOverflow="overflow" vert="horz" wrap="square" lIns="72000" tIns="71120" rIns="72000" bIns="71120" numCol="1" spcCol="0" rtlCol="0" fromWordArt="0" anchor="ctr" anchorCtr="0" forceAA="0" compatLnSpc="1">
              <a:prstTxWarp prst="textNoShape">
                <a:avLst/>
              </a:prstTxWarp>
              <a:noAutofit/>
            </a:bodyPr>
            <a:lstStyle/>
            <a:p>
              <a:pPr marL="449263" marR="0" lvl="0" indent="0" defTabSz="914400" eaLnBrk="1" fontAlgn="auto" latinLnBrk="0" hangingPunct="1">
                <a:lnSpc>
                  <a:spcPct val="90000"/>
                </a:lnSpc>
                <a:spcBef>
                  <a:spcPts val="900"/>
                </a:spcBef>
                <a:spcAft>
                  <a:spcPts val="0"/>
                </a:spcAft>
                <a:buClrTx/>
                <a:buSzTx/>
                <a:buFontTx/>
                <a:buNone/>
                <a:tabLst/>
                <a:defRPr/>
              </a:pPr>
              <a:r>
                <a:rPr kumimoji="0" lang="ko-KR" altLang="en-US" sz="1400" b="1" i="0" u="none" strike="noStrike" kern="1200" cap="none" spc="0" normalizeH="0" baseline="0" noProof="0">
                  <a:ln>
                    <a:noFill/>
                  </a:ln>
                  <a:solidFill>
                    <a:schemeClr val="tx1"/>
                  </a:solidFill>
                  <a:effectLst/>
                  <a:uLnTx/>
                  <a:uFillTx/>
                  <a:latin typeface="맑은 고딕" panose="020B0503020000020004" pitchFamily="50" charset="-127"/>
                  <a:ea typeface="나눔스퀘어_ac" panose="020B0600000101010101"/>
                  <a:cs typeface="Arial" pitchFamily="34" charset="0"/>
                </a:rPr>
                <a:t>개선방안 및 의사결정 포인트</a:t>
              </a:r>
              <a:endParaRPr kumimoji="0" lang="ko-KR" altLang="en-US" sz="14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sp>
          <p:nvSpPr>
            <p:cNvPr id="5" name="직사각형 4">
              <a:extLst>
                <a:ext uri="{FF2B5EF4-FFF2-40B4-BE49-F238E27FC236}">
                  <a16:creationId xmlns:a16="http://schemas.microsoft.com/office/drawing/2014/main" id="{167057EB-0EA5-AF6C-E862-91A8A8620077}"/>
                </a:ext>
              </a:extLst>
            </p:cNvPr>
            <p:cNvSpPr/>
            <p:nvPr/>
          </p:nvSpPr>
          <p:spPr>
            <a:xfrm>
              <a:off x="6195506" y="2186433"/>
              <a:ext cx="5675329" cy="4149631"/>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marR="0" lvl="0" indent="-97212" defTabSz="914400" eaLnBrk="1" fontAlgn="auto" latinLnBrk="0" hangingPunct="1">
                <a:lnSpc>
                  <a:spcPct val="90000"/>
                </a:lnSpc>
                <a:spcBef>
                  <a:spcPts val="900"/>
                </a:spcBef>
                <a:spcAft>
                  <a:spcPts val="0"/>
                </a:spcAft>
                <a:buClr>
                  <a:srgbClr val="F8F8F8"/>
                </a:buClr>
                <a:buSzPct val="100000"/>
                <a:buFont typeface="Arial" panose="020B0604020202020204" pitchFamily="34" charset="0"/>
                <a:buChar char="•"/>
                <a:tabLst/>
                <a:defRPr/>
              </a:pPr>
              <a:endPar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grpSp>
      <p:grpSp>
        <p:nvGrpSpPr>
          <p:cNvPr id="6" name="그룹 5">
            <a:extLst>
              <a:ext uri="{FF2B5EF4-FFF2-40B4-BE49-F238E27FC236}">
                <a16:creationId xmlns:a16="http://schemas.microsoft.com/office/drawing/2014/main" id="{E4D7E226-FD11-A83A-F706-EAB40F192797}"/>
              </a:ext>
            </a:extLst>
          </p:cNvPr>
          <p:cNvGrpSpPr/>
          <p:nvPr/>
        </p:nvGrpSpPr>
        <p:grpSpPr>
          <a:xfrm>
            <a:off x="342898" y="1689826"/>
            <a:ext cx="5675329" cy="4646238"/>
            <a:chOff x="342898" y="1689826"/>
            <a:chExt cx="5675329" cy="4646238"/>
          </a:xfrm>
        </p:grpSpPr>
        <p:sp>
          <p:nvSpPr>
            <p:cNvPr id="7" name="직사각형 6">
              <a:extLst>
                <a:ext uri="{FF2B5EF4-FFF2-40B4-BE49-F238E27FC236}">
                  <a16:creationId xmlns:a16="http://schemas.microsoft.com/office/drawing/2014/main" id="{EB722B73-2DD0-2893-BAAD-5B4E21CF0DA8}"/>
                </a:ext>
              </a:extLst>
            </p:cNvPr>
            <p:cNvSpPr/>
            <p:nvPr/>
          </p:nvSpPr>
          <p:spPr>
            <a:xfrm>
              <a:off x="342898" y="1689826"/>
              <a:ext cx="5675329" cy="496607"/>
            </a:xfrm>
            <a:prstGeom prst="rect">
              <a:avLst/>
            </a:prstGeom>
            <a:solidFill>
              <a:srgbClr val="D8D8D8"/>
            </a:solidFill>
            <a:ln w="6350" cap="flat" cmpd="sng" algn="ctr">
              <a:noFill/>
              <a:prstDash val="solid"/>
              <a:miter lim="800000"/>
            </a:ln>
            <a:effectLst/>
            <a:extLst>
              <a:ext uri="{AF507438-7753-43E0-B8FC-AC1667EBCBE1}">
                <a14:hiddenEffects xmlns:a14="http://schemas.microsoft.com/office/drawing/2010/main">
                  <a:effectLst>
                    <a:outerShdw blurRad="50800" dist="38100" dir="2699985" algn="ctr" rotWithShape="0">
                      <a:schemeClr val="tx1">
                        <a:alpha val="40000"/>
                      </a:schemeClr>
                    </a:outerShdw>
                  </a:effectLst>
                </a14:hiddenEffects>
              </a:ext>
            </a:extLst>
          </p:spPr>
          <p:txBody>
            <a:bodyPr rot="0" spcFirstLastPara="0" vertOverflow="overflow" horzOverflow="overflow" vert="horz" wrap="square" lIns="71120" tIns="71120" rIns="71120" bIns="71120" numCol="1" spcCol="0" rtlCol="0" fromWordArt="0" anchor="ctr" anchorCtr="0" forceAA="0" compatLnSpc="1">
              <a:prstTxWarp prst="textNoShape">
                <a:avLst/>
              </a:prstTxWarp>
              <a:noAutofit/>
            </a:bodyPr>
            <a:lstStyle/>
            <a:p>
              <a:pPr marL="449263" marR="0" lvl="0" indent="0" defTabSz="914400" eaLnBrk="1" fontAlgn="auto" latinLnBrk="0" hangingPunct="1">
                <a:lnSpc>
                  <a:spcPct val="90000"/>
                </a:lnSpc>
                <a:spcBef>
                  <a:spcPts val="900"/>
                </a:spcBef>
                <a:spcAft>
                  <a:spcPts val="0"/>
                </a:spcAft>
                <a:buClrTx/>
                <a:buSzTx/>
                <a:buFontTx/>
                <a:buNone/>
                <a:tabLst/>
                <a:defRPr/>
              </a:pP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이슈 </a:t>
              </a:r>
              <a:r>
                <a:rPr lang="en-US" altLang="ko-KR" sz="1400" b="1" kern="1200" dirty="0">
                  <a:solidFill>
                    <a:schemeClr val="tx1"/>
                  </a:solidFill>
                  <a:latin typeface="맑은 고딕" panose="020B0503020000020004" pitchFamily="50" charset="-127"/>
                  <a:ea typeface="나눔스퀘어_ac" panose="020B0600000101010101"/>
                  <a:cs typeface="Arial" pitchFamily="34" charset="0"/>
                </a:rPr>
                <a:t>: </a:t>
              </a:r>
              <a:r>
                <a:rPr lang="ko-KR" altLang="en-US" sz="1400" b="1" kern="1200" dirty="0" err="1">
                  <a:solidFill>
                    <a:schemeClr val="tx1"/>
                  </a:solidFill>
                  <a:latin typeface="맑은 고딕" panose="020B0503020000020004" pitchFamily="50" charset="-127"/>
                  <a:ea typeface="나눔스퀘어_ac" panose="020B0600000101010101"/>
                  <a:cs typeface="Arial" pitchFamily="34" charset="0"/>
                </a:rPr>
                <a:t>ㅌㅌㅌ</a:t>
              </a:r>
              <a:endParaRPr kumimoji="0" lang="ko-KR" altLang="en-US" sz="14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sp>
          <p:nvSpPr>
            <p:cNvPr id="9" name="직사각형 8">
              <a:extLst>
                <a:ext uri="{FF2B5EF4-FFF2-40B4-BE49-F238E27FC236}">
                  <a16:creationId xmlns:a16="http://schemas.microsoft.com/office/drawing/2014/main" id="{838C1284-2D89-6552-AA55-1EF77B8998AB}"/>
                </a:ext>
              </a:extLst>
            </p:cNvPr>
            <p:cNvSpPr/>
            <p:nvPr/>
          </p:nvSpPr>
          <p:spPr>
            <a:xfrm>
              <a:off x="342898" y="2186433"/>
              <a:ext cx="5675329" cy="4149631"/>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marR="0" lvl="0" indent="-97212" defTabSz="914400" eaLnBrk="1" fontAlgn="auto" latinLnBrk="0" hangingPunct="1">
                <a:lnSpc>
                  <a:spcPct val="90000"/>
                </a:lnSpc>
                <a:spcBef>
                  <a:spcPts val="900"/>
                </a:spcBef>
                <a:spcAft>
                  <a:spcPts val="0"/>
                </a:spcAft>
                <a:buClr>
                  <a:srgbClr val="F8F8F8"/>
                </a:buClr>
                <a:buSzPct val="100000"/>
                <a:buFont typeface="Arial" panose="020B0604020202020204" pitchFamily="34" charset="0"/>
                <a:buChar char="•"/>
                <a:tabLst/>
                <a:defRPr/>
              </a:pPr>
              <a:endPar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grpSp>
      <p:sp>
        <p:nvSpPr>
          <p:cNvPr id="11" name="직사각형 10">
            <a:extLst>
              <a:ext uri="{FF2B5EF4-FFF2-40B4-BE49-F238E27FC236}">
                <a16:creationId xmlns:a16="http://schemas.microsoft.com/office/drawing/2014/main" id="{DBE356B2-668B-EA5F-0E53-56013554CA89}"/>
              </a:ext>
            </a:extLst>
          </p:cNvPr>
          <p:cNvSpPr/>
          <p:nvPr/>
        </p:nvSpPr>
        <p:spPr>
          <a:xfrm>
            <a:off x="9767455" y="0"/>
            <a:ext cx="2424545" cy="1413164"/>
          </a:xfrm>
          <a:prstGeom prst="rect">
            <a:avLst/>
          </a:prstGeom>
          <a:solidFill>
            <a:schemeClr val="accent2"/>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200" dirty="0">
                <a:latin typeface="나눔스퀘어_ac" panose="020B0600000101010101" pitchFamily="50" charset="-127"/>
                <a:ea typeface="나눔스퀘어_ac" panose="020B0600000101010101" pitchFamily="50" charset="-127"/>
              </a:rPr>
              <a:t>작업중</a:t>
            </a:r>
          </a:p>
        </p:txBody>
      </p:sp>
    </p:spTree>
    <p:extLst>
      <p:ext uri="{BB962C8B-B14F-4D97-AF65-F5344CB8AC3E}">
        <p14:creationId xmlns:p14="http://schemas.microsoft.com/office/powerpoint/2010/main" val="3273997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ko-KR" altLang="en-US" dirty="0"/>
              <a:t>개선방향에 따른 주요 의사결정 사항</a:t>
            </a:r>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a:t>
            </a:r>
            <a:endParaRPr lang="ko-KR" altLang="en-US" dirty="0"/>
          </a:p>
        </p:txBody>
      </p:sp>
      <p:sp>
        <p:nvSpPr>
          <p:cNvPr id="2" name="직사각형 1">
            <a:extLst>
              <a:ext uri="{FF2B5EF4-FFF2-40B4-BE49-F238E27FC236}">
                <a16:creationId xmlns:a16="http://schemas.microsoft.com/office/drawing/2014/main" id="{23D8CA85-66AD-E487-DCD9-E84A1D2B69C2}"/>
              </a:ext>
            </a:extLst>
          </p:cNvPr>
          <p:cNvSpPr/>
          <p:nvPr/>
        </p:nvSpPr>
        <p:spPr>
          <a:xfrm>
            <a:off x="9767455" y="0"/>
            <a:ext cx="2424545" cy="1413164"/>
          </a:xfrm>
          <a:prstGeom prst="rect">
            <a:avLst/>
          </a:prstGeom>
          <a:solidFill>
            <a:schemeClr val="accent2"/>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dirty="0">
                <a:latin typeface="나눔스퀘어_ac" panose="020B0600000101010101" pitchFamily="50" charset="-127"/>
                <a:ea typeface="나눔스퀘어_ac" panose="020B0600000101010101" pitchFamily="50" charset="-127"/>
              </a:rPr>
              <a:t>TBD</a:t>
            </a:r>
            <a:endParaRPr lang="ko-KR" altLang="en-US" sz="1200" dirty="0">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677398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Agenda</a:t>
            </a:r>
            <a:endParaRPr lang="ko-KR" altLang="en-US" dirty="0"/>
          </a:p>
        </p:txBody>
      </p:sp>
      <p:sp>
        <p:nvSpPr>
          <p:cNvPr id="3" name="Text Placeholder 6">
            <a:extLst>
              <a:ext uri="{FF2B5EF4-FFF2-40B4-BE49-F238E27FC236}">
                <a16:creationId xmlns:a16="http://schemas.microsoft.com/office/drawing/2014/main" id="{7EBB7EA0-F559-F182-A219-DED33362A21D}"/>
              </a:ext>
            </a:extLst>
          </p:cNvPr>
          <p:cNvSpPr txBox="1">
            <a:spLocks/>
          </p:cNvSpPr>
          <p:nvPr/>
        </p:nvSpPr>
        <p:spPr>
          <a:xfrm>
            <a:off x="6477001" y="975046"/>
            <a:ext cx="5487650" cy="5335587"/>
          </a:xfrm>
          <a:prstGeom prst="rect">
            <a:avLst/>
          </a:prstGeom>
        </p:spPr>
        <p:txBody>
          <a:bodyPr/>
          <a:lstStyle>
            <a:lvl1pPr marL="0" indent="0" algn="l" defTabSz="914400" rtl="0" eaLnBrk="1" latinLnBrk="0" hangingPunct="1">
              <a:lnSpc>
                <a:spcPct val="90000"/>
              </a:lnSpc>
              <a:spcBef>
                <a:spcPts val="600"/>
              </a:spcBef>
              <a:spcAft>
                <a:spcPts val="600"/>
              </a:spcAft>
              <a:buFont typeface="Arial" panose="020B0604020202020204" pitchFamily="34" charset="0"/>
              <a:buNone/>
              <a:defRPr lang="en-US" sz="1400" kern="1200" baseline="0" noProof="0" dirty="0" smtClean="0">
                <a:solidFill>
                  <a:schemeClr val="tx1"/>
                </a:solidFill>
                <a:latin typeface="Arial" panose="020B0604020202020204" pitchFamily="34" charset="0"/>
                <a:ea typeface="맑은 고딕" panose="020B0503020000020004" pitchFamily="50" charset="-127"/>
                <a:cs typeface="+mn-cs"/>
              </a:defRPr>
            </a:lvl1pPr>
            <a:lvl2pPr marL="180000" indent="-180000" algn="l" defTabSz="914400" rtl="0" eaLnBrk="1" latinLnBrk="0" hangingPunct="1">
              <a:lnSpc>
                <a:spcPct val="90000"/>
              </a:lnSpc>
              <a:spcBef>
                <a:spcPts val="0"/>
              </a:spcBef>
              <a:spcAft>
                <a:spcPts val="600"/>
              </a:spcAft>
              <a:buFont typeface="System Font Regular"/>
              <a:buChar char="–"/>
              <a:tabLst/>
              <a:defRPr sz="1400" kern="1200" baseline="0">
                <a:solidFill>
                  <a:schemeClr val="tx1"/>
                </a:solidFill>
                <a:latin typeface="Arial" panose="020B0604020202020204" pitchFamily="34" charset="0"/>
                <a:ea typeface="맑은 고딕" panose="020B0503020000020004" pitchFamily="50" charset="-127"/>
                <a:cs typeface="+mn-cs"/>
              </a:defRPr>
            </a:lvl2pPr>
            <a:lvl3pPr marL="360000" indent="-180000" algn="l" defTabSz="914400" rtl="0" eaLnBrk="1" latinLnBrk="0" hangingPunct="1">
              <a:lnSpc>
                <a:spcPct val="90000"/>
              </a:lnSpc>
              <a:spcBef>
                <a:spcPts val="0"/>
              </a:spcBef>
              <a:spcAft>
                <a:spcPts val="600"/>
              </a:spcAft>
              <a:buFont typeface="System Font Regular"/>
              <a:buChar char="–"/>
              <a:tabLst/>
              <a:defRPr sz="1400" kern="1200" baseline="0">
                <a:solidFill>
                  <a:schemeClr val="tx1"/>
                </a:solidFill>
                <a:latin typeface="Arial" panose="020B0604020202020204" pitchFamily="34" charset="0"/>
                <a:ea typeface="맑은 고딕" panose="020B0503020000020004" pitchFamily="50" charset="-127"/>
                <a:cs typeface="+mn-cs"/>
              </a:defRPr>
            </a:lvl3pPr>
            <a:lvl4pPr marL="540000" indent="-180000" algn="l" defTabSz="914400" rtl="0" eaLnBrk="1" latinLnBrk="0" hangingPunct="1">
              <a:lnSpc>
                <a:spcPct val="90000"/>
              </a:lnSpc>
              <a:spcBef>
                <a:spcPts val="0"/>
              </a:spcBef>
              <a:spcAft>
                <a:spcPts val="600"/>
              </a:spcAft>
              <a:buFont typeface="System Font Regular"/>
              <a:buChar char="–"/>
              <a:tabLst/>
              <a:defRPr sz="1400" kern="1200" baseline="0">
                <a:solidFill>
                  <a:schemeClr val="tx1"/>
                </a:solidFill>
                <a:latin typeface="Arial" panose="020B0604020202020204" pitchFamily="34" charset="0"/>
                <a:ea typeface="맑은 고딕" panose="020B0503020000020004" pitchFamily="50" charset="-127"/>
                <a:cs typeface="+mn-cs"/>
              </a:defRPr>
            </a:lvl4pPr>
            <a:lvl5pPr marL="720000" indent="-180000" algn="l" defTabSz="914400" rtl="0" eaLnBrk="1" latinLnBrk="0" hangingPunct="1">
              <a:lnSpc>
                <a:spcPct val="90000"/>
              </a:lnSpc>
              <a:spcBef>
                <a:spcPts val="0"/>
              </a:spcBef>
              <a:spcAft>
                <a:spcPts val="600"/>
              </a:spcAft>
              <a:buFont typeface="System Font Regular"/>
              <a:buChar char="–"/>
              <a:tabLst/>
              <a:defRPr sz="1400" kern="1200" baseline="0">
                <a:solidFill>
                  <a:schemeClr val="tx1"/>
                </a:solidFill>
                <a:latin typeface="Arial" panose="020B0604020202020204" pitchFamily="34" charset="0"/>
                <a:ea typeface="맑은 고딕" panose="020B0503020000020004" pitchFamily="50" charset="-127"/>
                <a:cs typeface="+mn-cs"/>
              </a:defRPr>
            </a:lvl5pPr>
            <a:lvl6pPr marL="0" indent="0" algn="l" defTabSz="914400" rtl="0" eaLnBrk="1" latinLnBrk="1"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6pPr>
            <a:lvl7pPr marL="0" indent="0" algn="l" defTabSz="914400" rtl="0" eaLnBrk="1" latinLnBrk="1"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7pPr>
            <a:lvl8pPr marL="0" indent="0" algn="l" defTabSz="914400" rtl="0" eaLnBrk="1" latinLnBrk="1"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8pPr>
            <a:lvl9pPr marL="0" indent="0" algn="l" defTabSz="914400" rtl="0" eaLnBrk="1" latinLnBrk="1"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9pPr>
          </a:lstStyle>
          <a:p>
            <a:pPr marL="514350" marR="0" lvl="0" indent="-514350" algn="l" defTabSz="914400" rtl="0" eaLnBrk="1" fontAlgn="auto" latinLnBrk="0" hangingPunct="1">
              <a:lnSpc>
                <a:spcPct val="90000"/>
              </a:lnSpc>
              <a:spcBef>
                <a:spcPts val="600"/>
              </a:spcBef>
              <a:spcAft>
                <a:spcPts val="600"/>
              </a:spcAft>
              <a:buClrTx/>
              <a:buSzTx/>
              <a:buFont typeface="+mj-lt"/>
              <a:buAutoNum type="arabicPeriod"/>
              <a:tabLst>
                <a:tab pos="801688" algn="l"/>
              </a:tabLst>
              <a:defRPr/>
            </a:pPr>
            <a:r>
              <a:rPr kumimoji="0" lang="en-US" altLang="ko-KR" sz="3000" i="0" u="none" strike="noStrike" kern="1200" cap="none" spc="0" normalizeH="0" baseline="0" noProof="0" dirty="0">
                <a:ln>
                  <a:noFill/>
                </a:ln>
                <a:effectLst/>
                <a:uLnTx/>
                <a:uFillTx/>
                <a:latin typeface="맑은 고딕" panose="020B0503020000020004" pitchFamily="50" charset="-127"/>
                <a:ea typeface="나눔스퀘어_ac" panose="020B0600000101010101"/>
              </a:rPr>
              <a:t>To-Be </a:t>
            </a:r>
            <a:r>
              <a:rPr kumimoji="0" lang="ko-KR" altLang="en-US" sz="3000" i="0" u="none" strike="noStrike" kern="1200" cap="none" spc="0" normalizeH="0" baseline="0" noProof="0" dirty="0">
                <a:ln>
                  <a:noFill/>
                </a:ln>
                <a:effectLst/>
                <a:uLnTx/>
                <a:uFillTx/>
                <a:latin typeface="맑은 고딕" panose="020B0503020000020004" pitchFamily="50" charset="-127"/>
                <a:ea typeface="나눔스퀘어_ac" panose="020B0600000101010101"/>
              </a:rPr>
              <a:t>업무흐름 정의</a:t>
            </a:r>
            <a:endParaRPr kumimoji="0" lang="en-US" altLang="ko-KR" sz="3000" i="0" u="none" strike="noStrike" kern="1200" cap="none" spc="0" normalizeH="0" baseline="0" noProof="0" dirty="0">
              <a:ln>
                <a:noFill/>
              </a:ln>
              <a:effectLst/>
              <a:uLnTx/>
              <a:uFillTx/>
              <a:latin typeface="맑은 고딕" panose="020B0503020000020004" pitchFamily="50" charset="-127"/>
              <a:ea typeface="나눔스퀘어_ac" panose="020B0600000101010101"/>
            </a:endParaRPr>
          </a:p>
          <a:p>
            <a:pPr marL="514350" marR="0" lvl="0" indent="-514350" algn="l" defTabSz="914400" rtl="0" eaLnBrk="1" fontAlgn="auto" latinLnBrk="0" hangingPunct="1">
              <a:lnSpc>
                <a:spcPct val="90000"/>
              </a:lnSpc>
              <a:spcBef>
                <a:spcPts val="600"/>
              </a:spcBef>
              <a:spcAft>
                <a:spcPts val="600"/>
              </a:spcAft>
              <a:buClrTx/>
              <a:buSzTx/>
              <a:buFont typeface="+mj-lt"/>
              <a:buAutoNum type="arabicPeriod"/>
              <a:tabLst>
                <a:tab pos="801688" algn="l"/>
              </a:tabLst>
              <a:defRPr/>
            </a:pPr>
            <a:r>
              <a:rPr kumimoji="0" lang="en-US" sz="3000" i="0" u="none" strike="noStrike" kern="1200" cap="none" spc="0" normalizeH="0" baseline="0" noProof="0" dirty="0">
                <a:ln>
                  <a:noFill/>
                </a:ln>
                <a:effectLst/>
                <a:uLnTx/>
                <a:uFillTx/>
                <a:ea typeface="나눔스퀘어_ac" panose="020B0600000101010101"/>
              </a:rPr>
              <a:t>To-Be </a:t>
            </a:r>
            <a:r>
              <a:rPr kumimoji="0" lang="ko-KR" altLang="en-US" sz="3000" i="0" u="none" strike="noStrike" kern="1200" cap="none" spc="0" normalizeH="0" baseline="0" noProof="0" dirty="0">
                <a:ln>
                  <a:noFill/>
                </a:ln>
                <a:effectLst/>
                <a:uLnTx/>
                <a:uFillTx/>
                <a:ea typeface="나눔스퀘어_ac" panose="020B0600000101010101"/>
              </a:rPr>
              <a:t>시스템 구성도 정의</a:t>
            </a:r>
            <a:endParaRPr kumimoji="0" lang="en-US" sz="3000" i="0" u="none" strike="noStrike" kern="1200" cap="none" spc="0" normalizeH="0" baseline="0" noProof="0" dirty="0">
              <a:ln>
                <a:noFill/>
              </a:ln>
              <a:effectLst/>
              <a:uLnTx/>
              <a:uFillTx/>
              <a:ea typeface="나눔스퀘어_ac" panose="020B0600000101010101"/>
            </a:endParaRPr>
          </a:p>
          <a:p>
            <a:pPr marL="514350" marR="0" lvl="0" indent="-514350" algn="l" defTabSz="914400" rtl="0" eaLnBrk="1" fontAlgn="auto" latinLnBrk="0" hangingPunct="1">
              <a:lnSpc>
                <a:spcPct val="90000"/>
              </a:lnSpc>
              <a:spcBef>
                <a:spcPts val="600"/>
              </a:spcBef>
              <a:spcAft>
                <a:spcPts val="600"/>
              </a:spcAft>
              <a:buClrTx/>
              <a:buSzTx/>
              <a:buFont typeface="+mj-lt"/>
              <a:buAutoNum type="arabicPeriod"/>
              <a:tabLst>
                <a:tab pos="801688" algn="l"/>
              </a:tabLst>
              <a:defRPr/>
            </a:pPr>
            <a:r>
              <a:rPr lang="en-US" altLang="ko-KR" sz="3000" dirty="0">
                <a:latin typeface="맑은 고딕" panose="020B0503020000020004" pitchFamily="50" charset="-127"/>
                <a:ea typeface="나눔스퀘어_ac" panose="020B0600000101010101"/>
              </a:rPr>
              <a:t>1</a:t>
            </a:r>
            <a:r>
              <a:rPr lang="ko-KR" altLang="en-US" sz="3000" dirty="0">
                <a:latin typeface="맑은 고딕" panose="020B0503020000020004" pitchFamily="50" charset="-127"/>
                <a:ea typeface="나눔스퀘어_ac" panose="020B0600000101010101"/>
              </a:rPr>
              <a:t>단계 영역별 </a:t>
            </a:r>
            <a:r>
              <a:rPr lang="en-US" altLang="ko-KR" sz="3000" dirty="0">
                <a:latin typeface="맑은 고딕" panose="020B0503020000020004" pitchFamily="50" charset="-127"/>
                <a:ea typeface="나눔스퀘어_ac" panose="020B0600000101010101"/>
              </a:rPr>
              <a:t>Issue</a:t>
            </a:r>
            <a:r>
              <a:rPr lang="ko-KR" altLang="en-US" sz="3000" dirty="0">
                <a:latin typeface="맑은 고딕" panose="020B0503020000020004" pitchFamily="50" charset="-127"/>
                <a:ea typeface="나눔스퀘어_ac" panose="020B0600000101010101"/>
              </a:rPr>
              <a:t>및 의사결정 포인트 도출</a:t>
            </a:r>
            <a:endParaRPr kumimoji="0" lang="en-US" sz="3000" i="0" u="none" strike="noStrike" kern="1200" cap="none" spc="0" normalizeH="0" baseline="0" noProof="0" dirty="0">
              <a:ln>
                <a:noFill/>
              </a:ln>
              <a:effectLst/>
              <a:uLnTx/>
              <a:uFillTx/>
              <a:latin typeface="맑은 고딕" panose="020B0503020000020004" pitchFamily="50" charset="-127"/>
              <a:ea typeface="나눔스퀘어_ac" panose="020B0600000101010101"/>
            </a:endParaRPr>
          </a:p>
          <a:p>
            <a:pPr marL="514350" marR="0" lvl="0" indent="-514350" algn="l" defTabSz="914400" rtl="0" eaLnBrk="1" fontAlgn="auto" latinLnBrk="0" hangingPunct="1">
              <a:lnSpc>
                <a:spcPct val="90000"/>
              </a:lnSpc>
              <a:spcBef>
                <a:spcPts val="600"/>
              </a:spcBef>
              <a:spcAft>
                <a:spcPts val="600"/>
              </a:spcAft>
              <a:buClrTx/>
              <a:buSzTx/>
              <a:buFont typeface="+mj-lt"/>
              <a:buAutoNum type="arabicPeriod"/>
              <a:tabLst>
                <a:tab pos="801688" algn="l"/>
              </a:tabLst>
              <a:defRPr/>
            </a:pPr>
            <a:r>
              <a:rPr lang="en-US" sz="3000" b="1" dirty="0">
                <a:latin typeface="맑은 고딕" panose="020B0503020000020004" pitchFamily="50" charset="-127"/>
                <a:ea typeface="나눔스퀘어_ac" panose="020B0600000101010101"/>
              </a:rPr>
              <a:t>1</a:t>
            </a:r>
            <a:r>
              <a:rPr lang="ko-KR" altLang="en-US" sz="3000" b="1" dirty="0">
                <a:latin typeface="맑은 고딕" panose="020B0503020000020004" pitchFamily="50" charset="-127"/>
                <a:ea typeface="나눔스퀘어_ac" panose="020B0600000101010101"/>
              </a:rPr>
              <a:t>단계 </a:t>
            </a:r>
            <a:r>
              <a:rPr lang="en-US" sz="3000" b="1" dirty="0">
                <a:latin typeface="맑은 고딕" panose="020B0503020000020004" pitchFamily="50" charset="-127"/>
                <a:ea typeface="나눔스퀘어_ac" panose="020B0600000101010101"/>
              </a:rPr>
              <a:t>GAP </a:t>
            </a:r>
            <a:r>
              <a:rPr lang="ko-KR" altLang="en-US" sz="3000" b="1" dirty="0">
                <a:latin typeface="맑은 고딕" panose="020B0503020000020004" pitchFamily="50" charset="-127"/>
                <a:ea typeface="나눔스퀘어_ac" panose="020B0600000101010101"/>
              </a:rPr>
              <a:t>및 개선방안 도출결과</a:t>
            </a:r>
            <a:endParaRPr kumimoji="0" lang="en-US" sz="3000" b="1" i="0" u="none" strike="noStrike" kern="1200" cap="none" spc="0" normalizeH="0" baseline="0" noProof="0" dirty="0">
              <a:ln>
                <a:noFill/>
              </a:ln>
              <a:effectLst/>
              <a:uLnTx/>
              <a:uFillTx/>
              <a:latin typeface="맑은 고딕" panose="020B0503020000020004" pitchFamily="50" charset="-127"/>
              <a:ea typeface="나눔스퀘어_ac" panose="020B0600000101010101"/>
            </a:endParaRPr>
          </a:p>
        </p:txBody>
      </p:sp>
    </p:spTree>
    <p:extLst>
      <p:ext uri="{BB962C8B-B14F-4D97-AF65-F5344CB8AC3E}">
        <p14:creationId xmlns:p14="http://schemas.microsoft.com/office/powerpoint/2010/main" val="1577217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GAP </a:t>
            </a:r>
            <a:r>
              <a:rPr lang="ko-KR" altLang="en-US" dirty="0"/>
              <a:t>및 개선방안</a:t>
            </a:r>
            <a:r>
              <a:rPr lang="en-US" altLang="ko-KR" dirty="0"/>
              <a:t> </a:t>
            </a:r>
            <a:r>
              <a:rPr lang="ko-KR" altLang="en-US" dirty="0"/>
              <a:t>도출 결과</a:t>
            </a:r>
            <a:r>
              <a:rPr lang="en-US" altLang="ko-KR" baseline="30000" dirty="0"/>
              <a:t>1)</a:t>
            </a:r>
            <a:endParaRPr lang="ko-KR" altLang="en-US" baseline="30000" dirty="0"/>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a:t>
            </a:r>
            <a:endParaRPr lang="ko-KR" altLang="en-US" dirty="0"/>
          </a:p>
        </p:txBody>
      </p:sp>
      <p:sp>
        <p:nvSpPr>
          <p:cNvPr id="2" name="TextBox 1">
            <a:extLst>
              <a:ext uri="{FF2B5EF4-FFF2-40B4-BE49-F238E27FC236}">
                <a16:creationId xmlns:a16="http://schemas.microsoft.com/office/drawing/2014/main" id="{BB24B448-A00D-9438-1AEF-715C1887BB1D}"/>
              </a:ext>
            </a:extLst>
          </p:cNvPr>
          <p:cNvSpPr txBox="1"/>
          <p:nvPr/>
        </p:nvSpPr>
        <p:spPr>
          <a:xfrm>
            <a:off x="342900" y="6352249"/>
            <a:ext cx="3356688"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100" i="1" dirty="0">
                <a:latin typeface="나눔스퀘어_ac" panose="020B0600000101010101" pitchFamily="50" charset="-127"/>
                <a:ea typeface="나눔스퀘어_ac" panose="020B0600000101010101" pitchFamily="50" charset="-127"/>
              </a:rPr>
              <a:t>주</a:t>
            </a:r>
            <a:r>
              <a:rPr lang="en-US" altLang="ko-KR" sz="1100" i="1" dirty="0">
                <a:latin typeface="나눔스퀘어_ac" panose="020B0600000101010101" pitchFamily="50" charset="-127"/>
                <a:ea typeface="나눔스퀘어_ac" panose="020B0600000101010101" pitchFamily="50" charset="-127"/>
              </a:rPr>
              <a:t>1) 1</a:t>
            </a:r>
            <a:r>
              <a:rPr lang="ko-KR" altLang="en-US" sz="1100" i="1" dirty="0">
                <a:latin typeface="나눔스퀘어_ac" panose="020B0600000101010101" pitchFamily="50" charset="-127"/>
                <a:ea typeface="나눔스퀘어_ac" panose="020B0600000101010101" pitchFamily="50" charset="-127"/>
              </a:rPr>
              <a:t>단계 추진을 위한 </a:t>
            </a:r>
            <a:r>
              <a:rPr lang="en-US" altLang="ko-KR" sz="1100" i="1" dirty="0">
                <a:latin typeface="나눔스퀘어_ac" panose="020B0600000101010101" pitchFamily="50" charset="-127"/>
                <a:ea typeface="나눔스퀘어_ac" panose="020B0600000101010101" pitchFamily="50" charset="-127"/>
              </a:rPr>
              <a:t>GAP</a:t>
            </a:r>
            <a:r>
              <a:rPr lang="ko-KR" altLang="en-US" sz="1100" i="1" dirty="0">
                <a:latin typeface="나눔스퀘어_ac" panose="020B0600000101010101" pitchFamily="50" charset="-127"/>
                <a:ea typeface="나눔스퀘어_ac" panose="020B0600000101010101" pitchFamily="50" charset="-127"/>
              </a:rPr>
              <a:t>및 개선방안 도출 결과임</a:t>
            </a:r>
          </a:p>
        </p:txBody>
      </p:sp>
      <p:sp>
        <p:nvSpPr>
          <p:cNvPr id="3" name="직사각형 2">
            <a:extLst>
              <a:ext uri="{FF2B5EF4-FFF2-40B4-BE49-F238E27FC236}">
                <a16:creationId xmlns:a16="http://schemas.microsoft.com/office/drawing/2014/main" id="{761FB800-F203-0B01-FB62-981C7662D01A}"/>
              </a:ext>
            </a:extLst>
          </p:cNvPr>
          <p:cNvSpPr/>
          <p:nvPr/>
        </p:nvSpPr>
        <p:spPr>
          <a:xfrm>
            <a:off x="9767455" y="0"/>
            <a:ext cx="2424545" cy="1413164"/>
          </a:xfrm>
          <a:prstGeom prst="rect">
            <a:avLst/>
          </a:prstGeom>
          <a:solidFill>
            <a:schemeClr val="accent2"/>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dirty="0">
                <a:latin typeface="나눔스퀘어_ac" panose="020B0600000101010101" pitchFamily="50" charset="-127"/>
                <a:ea typeface="나눔스퀘어_ac" panose="020B0600000101010101" pitchFamily="50" charset="-127"/>
              </a:rPr>
              <a:t>TBD</a:t>
            </a:r>
            <a:endParaRPr lang="ko-KR" altLang="en-US" sz="1200" dirty="0">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3946132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DD5DA817-F603-498D-A2B7-5C4AE34D7E03}"/>
              </a:ext>
            </a:extLst>
          </p:cNvPr>
          <p:cNvSpPr>
            <a:spLocks noGrp="1"/>
          </p:cNvSpPr>
          <p:nvPr>
            <p:ph type="sldNum" sz="quarter" idx="2"/>
          </p:nvPr>
        </p:nvSpPr>
        <p:spPr/>
        <p:txBody>
          <a:bodyPr/>
          <a:lstStyle/>
          <a:p>
            <a:fld id="{86CB4B4D-7CA3-9044-876B-883B54F8677D}" type="slidenum">
              <a:rPr lang="en-US" altLang="ko-KR" smtClean="0"/>
              <a:t>35</a:t>
            </a:fld>
            <a:endParaRPr lang="ko-KR" altLang="en-US"/>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1. </a:t>
            </a:r>
            <a:r>
              <a:rPr lang="ko-KR" altLang="en-US" dirty="0"/>
              <a:t>단순 </a:t>
            </a:r>
            <a:r>
              <a:rPr lang="ko-KR" altLang="en-US" dirty="0" err="1"/>
              <a:t>브로커리지</a:t>
            </a:r>
            <a:r>
              <a:rPr lang="ko-KR" altLang="en-US" dirty="0"/>
              <a:t> 기반 장내상품거래 업무흐름</a:t>
            </a:r>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STO</a:t>
            </a:r>
            <a:r>
              <a:rPr lang="ko-KR" altLang="en-US" dirty="0"/>
              <a:t>상품 대다수는 </a:t>
            </a:r>
            <a:r>
              <a:rPr lang="en-US" altLang="ko-KR" dirty="0"/>
              <a:t>KRX</a:t>
            </a:r>
            <a:r>
              <a:rPr lang="ko-KR" altLang="en-US" dirty="0"/>
              <a:t>를 통하여 규격화된 장내거래상품</a:t>
            </a:r>
            <a:r>
              <a:rPr lang="en-US" altLang="ko-KR" dirty="0"/>
              <a:t>(</a:t>
            </a:r>
            <a:r>
              <a:rPr lang="ko-KR" altLang="en-US" dirty="0"/>
              <a:t>디지털증권</a:t>
            </a:r>
            <a:r>
              <a:rPr lang="en-US" altLang="ko-KR" dirty="0"/>
              <a:t>)</a:t>
            </a:r>
            <a:r>
              <a:rPr lang="ko-KR" altLang="en-US" dirty="0"/>
              <a:t>으로 구성될 것이라 예상되며 이 경우 </a:t>
            </a:r>
            <a:r>
              <a:rPr lang="ko-KR" altLang="en-US" u="sng" dirty="0"/>
              <a:t>위탁매매와 유사한 업무흐름을 가질 것이</a:t>
            </a:r>
            <a:r>
              <a:rPr lang="ko-KR" altLang="en-US" dirty="0"/>
              <a:t>며 제도</a:t>
            </a:r>
            <a:r>
              <a:rPr lang="en-US" altLang="ko-KR" dirty="0"/>
              <a:t>/</a:t>
            </a:r>
            <a:r>
              <a:rPr lang="ko-KR" altLang="en-US" dirty="0"/>
              <a:t>규정에 따라 대응개발로 대응 가능할 것임</a:t>
            </a:r>
          </a:p>
        </p:txBody>
      </p:sp>
      <p:sp>
        <p:nvSpPr>
          <p:cNvPr id="36" name="TextBox 35">
            <a:extLst>
              <a:ext uri="{FF2B5EF4-FFF2-40B4-BE49-F238E27FC236}">
                <a16:creationId xmlns:a16="http://schemas.microsoft.com/office/drawing/2014/main" id="{1AEB34D1-3F54-B839-97D4-3F8B351CD5B4}"/>
              </a:ext>
            </a:extLst>
          </p:cNvPr>
          <p:cNvSpPr txBox="1"/>
          <p:nvPr/>
        </p:nvSpPr>
        <p:spPr>
          <a:xfrm>
            <a:off x="348315" y="1843831"/>
            <a:ext cx="349134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1600" b="1" dirty="0">
                <a:latin typeface="나눔스퀘어_ac" panose="020B0600000101010101" pitchFamily="50" charset="-127"/>
                <a:ea typeface="나눔스퀘어_ac" panose="020B0600000101010101" pitchFamily="50" charset="-127"/>
              </a:rPr>
              <a:t>KRX</a:t>
            </a:r>
            <a:r>
              <a:rPr lang="ko-KR" altLang="en-US" sz="1600" b="1" dirty="0">
                <a:latin typeface="나눔스퀘어_ac" panose="020B0600000101010101" pitchFamily="50" charset="-127"/>
                <a:ea typeface="나눔스퀘어_ac" panose="020B0600000101010101" pitchFamily="50" charset="-127"/>
              </a:rPr>
              <a:t>제공 디지털증권 위탁매매 서비스</a:t>
            </a:r>
          </a:p>
        </p:txBody>
      </p:sp>
      <p:sp>
        <p:nvSpPr>
          <p:cNvPr id="2" name="직사각형 1">
            <a:extLst>
              <a:ext uri="{FF2B5EF4-FFF2-40B4-BE49-F238E27FC236}">
                <a16:creationId xmlns:a16="http://schemas.microsoft.com/office/drawing/2014/main" id="{83621BDB-AAD2-E3EB-4537-00CA976C2FC6}"/>
              </a:ext>
            </a:extLst>
          </p:cNvPr>
          <p:cNvSpPr/>
          <p:nvPr/>
        </p:nvSpPr>
        <p:spPr>
          <a:xfrm>
            <a:off x="8095040" y="2663017"/>
            <a:ext cx="2552071" cy="496607"/>
          </a:xfrm>
          <a:prstGeom prst="rect">
            <a:avLst/>
          </a:prstGeom>
          <a:solidFill>
            <a:srgbClr val="D8D8D8"/>
          </a:solidFill>
          <a:ln w="6350" cap="flat" cmpd="sng" algn="ctr">
            <a:noFill/>
            <a:prstDash val="solid"/>
            <a:miter lim="800000"/>
          </a:ln>
          <a:effectLst/>
          <a:extLst>
            <a:ext uri="{AF507438-7753-43E0-B8FC-AC1667EBCBE1}">
              <a14:hiddenEffects xmlns:a14="http://schemas.microsoft.com/office/drawing/2010/main">
                <a:effectLst>
                  <a:outerShdw blurRad="50800" dist="38100" dir="2699985" algn="ctr" rotWithShape="0">
                    <a:schemeClr val="tx1">
                      <a:alpha val="40000"/>
                    </a:schemeClr>
                  </a:outerShdw>
                </a:effectLst>
              </a14:hiddenEffects>
            </a:ext>
          </a:extLst>
        </p:spPr>
        <p:txBody>
          <a:bodyPr rot="0" spcFirstLastPara="0" vertOverflow="overflow" horzOverflow="overflow" vert="horz" wrap="square" lIns="71120" tIns="71120" rIns="71120" bIns="71120" numCol="1" spcCol="0" rtlCol="0" fromWordArt="0" anchor="ctr" anchorCtr="0" forceAA="0" compatLnSpc="1">
            <a:prstTxWarp prst="textNoShape">
              <a:avLst/>
            </a:prstTxWarp>
            <a:noAutofit/>
          </a:bodyPr>
          <a:lstStyle/>
          <a:p>
            <a:pPr marL="449263" marR="0" lvl="0" indent="0" defTabSz="914400" eaLnBrk="1" fontAlgn="auto" latinLnBrk="0" hangingPunct="1">
              <a:lnSpc>
                <a:spcPct val="90000"/>
              </a:lnSpc>
              <a:spcBef>
                <a:spcPts val="900"/>
              </a:spcBef>
              <a:spcAft>
                <a:spcPts val="0"/>
              </a:spcAft>
              <a:buClrTx/>
              <a:buSzTx/>
              <a:buFontTx/>
              <a:buNone/>
              <a:tabLst/>
              <a:defRPr/>
            </a:pPr>
            <a:r>
              <a:rPr lang="en-US" altLang="ko-KR" sz="1200" b="1" kern="1200" dirty="0">
                <a:solidFill>
                  <a:schemeClr val="tx1"/>
                </a:solidFill>
                <a:latin typeface="맑은 고딕" panose="020B0503020000020004" pitchFamily="50" charset="-127"/>
                <a:ea typeface="나눔스퀘어_ac" panose="020B0600000101010101"/>
                <a:cs typeface="Arial" pitchFamily="34" charset="0"/>
              </a:rPr>
              <a:t>KRX(</a:t>
            </a:r>
            <a:r>
              <a:rPr lang="ko-KR" altLang="en-US" sz="1200" b="1" kern="1200" dirty="0">
                <a:solidFill>
                  <a:schemeClr val="tx1"/>
                </a:solidFill>
                <a:latin typeface="맑은 고딕" panose="020B0503020000020004" pitchFamily="50" charset="-127"/>
                <a:ea typeface="나눔스퀘어_ac" panose="020B0600000101010101"/>
                <a:cs typeface="Arial" pitchFamily="34" charset="0"/>
              </a:rPr>
              <a:t>디지털 증권시장</a:t>
            </a:r>
            <a:r>
              <a:rPr lang="en-US" altLang="ko-KR" sz="1200" b="1" kern="1200" dirty="0">
                <a:solidFill>
                  <a:schemeClr val="tx1"/>
                </a:solidFill>
                <a:latin typeface="맑은 고딕" panose="020B0503020000020004" pitchFamily="50" charset="-127"/>
                <a:ea typeface="나눔스퀘어_ac" panose="020B0600000101010101"/>
                <a:cs typeface="Arial" pitchFamily="34" charset="0"/>
              </a:rPr>
              <a:t>)</a:t>
            </a:r>
            <a:endParaRPr kumimoji="0" lang="ko-KR" altLang="en-US" sz="12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sp>
        <p:nvSpPr>
          <p:cNvPr id="3" name="직사각형 2">
            <a:extLst>
              <a:ext uri="{FF2B5EF4-FFF2-40B4-BE49-F238E27FC236}">
                <a16:creationId xmlns:a16="http://schemas.microsoft.com/office/drawing/2014/main" id="{198396EE-AB17-2B4C-CF76-442CCD8DB332}"/>
              </a:ext>
            </a:extLst>
          </p:cNvPr>
          <p:cNvSpPr/>
          <p:nvPr/>
        </p:nvSpPr>
        <p:spPr>
          <a:xfrm>
            <a:off x="8095040" y="3159624"/>
            <a:ext cx="2552071" cy="1021933"/>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marR="0" lvl="0" indent="-97212" defTabSz="914400" eaLnBrk="1" fontAlgn="auto" latinLnBrk="0" hangingPunct="1">
              <a:lnSpc>
                <a:spcPct val="90000"/>
              </a:lnSpc>
              <a:spcBef>
                <a:spcPts val="900"/>
              </a:spcBef>
              <a:spcAft>
                <a:spcPts val="0"/>
              </a:spcAft>
              <a:buClr>
                <a:srgbClr val="F8F8F8"/>
              </a:buClr>
              <a:buSzPct val="100000"/>
              <a:buFont typeface="Arial" panose="020B0604020202020204" pitchFamily="34" charset="0"/>
              <a:buChar char="•"/>
              <a:tabLst/>
              <a:defRPr/>
            </a:pPr>
            <a:r>
              <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rPr>
              <a:t>상장심사</a:t>
            </a:r>
            <a:r>
              <a:rPr kumimoji="0" lang="en-US" altLang="ko-KR"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rPr>
              <a:t>, </a:t>
            </a:r>
            <a:r>
              <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rPr>
              <a:t>매매체결</a:t>
            </a:r>
            <a:r>
              <a:rPr kumimoji="0" lang="en-US" altLang="ko-KR"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rPr>
              <a:t>, </a:t>
            </a:r>
            <a:r>
              <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rPr>
              <a:t>시장감시</a:t>
            </a:r>
          </a:p>
        </p:txBody>
      </p:sp>
      <p:sp>
        <p:nvSpPr>
          <p:cNvPr id="4" name="직사각형 3">
            <a:extLst>
              <a:ext uri="{FF2B5EF4-FFF2-40B4-BE49-F238E27FC236}">
                <a16:creationId xmlns:a16="http://schemas.microsoft.com/office/drawing/2014/main" id="{55146FC4-B9AC-CD97-AB5F-117AF70A4C61}"/>
              </a:ext>
            </a:extLst>
          </p:cNvPr>
          <p:cNvSpPr/>
          <p:nvPr/>
        </p:nvSpPr>
        <p:spPr>
          <a:xfrm>
            <a:off x="8095040" y="4706884"/>
            <a:ext cx="2552071" cy="496607"/>
          </a:xfrm>
          <a:prstGeom prst="rect">
            <a:avLst/>
          </a:prstGeom>
          <a:solidFill>
            <a:srgbClr val="D8D8D8"/>
          </a:solidFill>
          <a:ln w="6350" cap="flat" cmpd="sng" algn="ctr">
            <a:noFill/>
            <a:prstDash val="solid"/>
            <a:miter lim="800000"/>
          </a:ln>
          <a:effectLst/>
          <a:extLst>
            <a:ext uri="{AF507438-7753-43E0-B8FC-AC1667EBCBE1}">
              <a14:hiddenEffects xmlns:a14="http://schemas.microsoft.com/office/drawing/2010/main">
                <a:effectLst>
                  <a:outerShdw blurRad="50800" dist="38100" dir="2699985" algn="ctr" rotWithShape="0">
                    <a:schemeClr val="tx1">
                      <a:alpha val="40000"/>
                    </a:schemeClr>
                  </a:outerShdw>
                </a:effectLst>
              </a14:hiddenEffects>
            </a:ext>
          </a:extLst>
        </p:spPr>
        <p:txBody>
          <a:bodyPr rot="0" spcFirstLastPara="0" vertOverflow="overflow" horzOverflow="overflow" vert="horz" wrap="square" lIns="71120" tIns="71120" rIns="71120" bIns="71120" numCol="1" spcCol="0" rtlCol="0" fromWordArt="0" anchor="ctr" anchorCtr="0" forceAA="0" compatLnSpc="1">
            <a:prstTxWarp prst="textNoShape">
              <a:avLst/>
            </a:prstTxWarp>
            <a:noAutofit/>
          </a:bodyPr>
          <a:lstStyle/>
          <a:p>
            <a:pPr marL="449263" marR="0" lvl="0" indent="0" defTabSz="914400" eaLnBrk="1" fontAlgn="auto" latinLnBrk="0" hangingPunct="1">
              <a:lnSpc>
                <a:spcPct val="90000"/>
              </a:lnSpc>
              <a:spcBef>
                <a:spcPts val="900"/>
              </a:spcBef>
              <a:spcAft>
                <a:spcPts val="0"/>
              </a:spcAft>
              <a:buClrTx/>
              <a:buSzTx/>
              <a:buFontTx/>
              <a:buNone/>
              <a:tabLst/>
              <a:defRPr/>
            </a:pPr>
            <a:r>
              <a:rPr lang="en-US" altLang="ko-KR" sz="1200" b="1" kern="1200" dirty="0">
                <a:solidFill>
                  <a:schemeClr val="tx1"/>
                </a:solidFill>
                <a:latin typeface="맑은 고딕" panose="020B0503020000020004" pitchFamily="50" charset="-127"/>
                <a:ea typeface="나눔스퀘어_ac" panose="020B0600000101010101"/>
                <a:cs typeface="Arial" pitchFamily="34" charset="0"/>
              </a:rPr>
              <a:t>KSD(</a:t>
            </a:r>
            <a:r>
              <a:rPr lang="ko-KR" altLang="en-US" sz="1200" b="1" kern="1200" dirty="0">
                <a:solidFill>
                  <a:schemeClr val="tx1"/>
                </a:solidFill>
                <a:latin typeface="맑은 고딕" panose="020B0503020000020004" pitchFamily="50" charset="-127"/>
                <a:ea typeface="나눔스퀘어_ac" panose="020B0600000101010101"/>
                <a:cs typeface="Arial" pitchFamily="34" charset="0"/>
              </a:rPr>
              <a:t>예탁결제</a:t>
            </a:r>
            <a:r>
              <a:rPr lang="en-US" altLang="ko-KR" sz="1200" b="1" kern="1200" dirty="0">
                <a:solidFill>
                  <a:schemeClr val="tx1"/>
                </a:solidFill>
                <a:latin typeface="맑은 고딕" panose="020B0503020000020004" pitchFamily="50" charset="-127"/>
                <a:ea typeface="나눔스퀘어_ac" panose="020B0600000101010101"/>
                <a:cs typeface="Arial" pitchFamily="34" charset="0"/>
              </a:rPr>
              <a:t>)</a:t>
            </a:r>
            <a:endParaRPr kumimoji="0" lang="ko-KR" altLang="en-US" sz="12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sp>
        <p:nvSpPr>
          <p:cNvPr id="5" name="직사각형 4">
            <a:extLst>
              <a:ext uri="{FF2B5EF4-FFF2-40B4-BE49-F238E27FC236}">
                <a16:creationId xmlns:a16="http://schemas.microsoft.com/office/drawing/2014/main" id="{DB5E6ECE-D40B-F737-BCD5-EED21BAE27D4}"/>
              </a:ext>
            </a:extLst>
          </p:cNvPr>
          <p:cNvSpPr/>
          <p:nvPr/>
        </p:nvSpPr>
        <p:spPr>
          <a:xfrm>
            <a:off x="8095040" y="5203491"/>
            <a:ext cx="2552071" cy="1021933"/>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marR="0" lvl="0" indent="-97212" defTabSz="914400" eaLnBrk="1" fontAlgn="auto" latinLnBrk="0" hangingPunct="1">
              <a:lnSpc>
                <a:spcPct val="90000"/>
              </a:lnSpc>
              <a:spcBef>
                <a:spcPts val="900"/>
              </a:spcBef>
              <a:spcAft>
                <a:spcPts val="0"/>
              </a:spcAft>
              <a:buClr>
                <a:srgbClr val="F8F8F8"/>
              </a:buClr>
              <a:buSzPct val="100000"/>
              <a:buFont typeface="Arial" panose="020B0604020202020204" pitchFamily="34" charset="0"/>
              <a:buChar char="•"/>
              <a:tabLst/>
              <a:defRPr/>
            </a:pPr>
            <a:r>
              <a:rPr lang="ko-KR" altLang="en-US" sz="1200" kern="1200" dirty="0">
                <a:solidFill>
                  <a:schemeClr val="tx1"/>
                </a:solidFill>
                <a:latin typeface="맑은 고딕" panose="020B0503020000020004" pitchFamily="50" charset="-127"/>
                <a:ea typeface="나눔스퀘어_ac" panose="020B0600000101010101"/>
                <a:cs typeface="Arial" pitchFamily="34" charset="0"/>
              </a:rPr>
              <a:t>등록심사</a:t>
            </a:r>
            <a:r>
              <a:rPr lang="en-US" altLang="ko-KR" sz="1200" kern="1200" dirty="0">
                <a:solidFill>
                  <a:schemeClr val="tx1"/>
                </a:solidFill>
                <a:latin typeface="맑은 고딕" panose="020B0503020000020004" pitchFamily="50" charset="-127"/>
                <a:ea typeface="나눔스퀘어_ac" panose="020B0600000101010101"/>
                <a:cs typeface="Arial" pitchFamily="34" charset="0"/>
              </a:rPr>
              <a:t>, </a:t>
            </a:r>
            <a:r>
              <a:rPr lang="ko-KR" altLang="en-US" sz="1200" kern="1200" dirty="0">
                <a:solidFill>
                  <a:schemeClr val="tx1"/>
                </a:solidFill>
                <a:latin typeface="맑은 고딕" panose="020B0503020000020004" pitchFamily="50" charset="-127"/>
                <a:ea typeface="나눔스퀘어_ac" panose="020B0600000101010101"/>
                <a:cs typeface="Arial" pitchFamily="34" charset="0"/>
              </a:rPr>
              <a:t>총량관리</a:t>
            </a:r>
            <a:r>
              <a:rPr lang="en-US" altLang="ko-KR" sz="1200" kern="1200" dirty="0">
                <a:solidFill>
                  <a:schemeClr val="tx1"/>
                </a:solidFill>
                <a:latin typeface="맑은 고딕" panose="020B0503020000020004" pitchFamily="50" charset="-127"/>
                <a:ea typeface="나눔스퀘어_ac" panose="020B0600000101010101"/>
                <a:cs typeface="Arial" pitchFamily="34" charset="0"/>
              </a:rPr>
              <a:t>(</a:t>
            </a:r>
            <a:r>
              <a:rPr lang="ko-KR" altLang="en-US" sz="1200" kern="1200" dirty="0" err="1">
                <a:solidFill>
                  <a:schemeClr val="tx1"/>
                </a:solidFill>
                <a:latin typeface="맑은 고딕" panose="020B0503020000020004" pitchFamily="50" charset="-127"/>
                <a:ea typeface="나눔스퀘어_ac" panose="020B0600000101010101"/>
                <a:cs typeface="Arial" pitchFamily="34" charset="0"/>
              </a:rPr>
              <a:t>발행량</a:t>
            </a:r>
            <a:r>
              <a:rPr lang="ko-KR" altLang="en-US" sz="1200" kern="1200" dirty="0">
                <a:solidFill>
                  <a:schemeClr val="tx1"/>
                </a:solidFill>
                <a:latin typeface="맑은 고딕" panose="020B0503020000020004" pitchFamily="50" charset="-127"/>
                <a:ea typeface="나눔스퀘어_ac" panose="020B0600000101010101"/>
                <a:cs typeface="Arial" pitchFamily="34" charset="0"/>
              </a:rPr>
              <a:t> </a:t>
            </a:r>
            <a:r>
              <a:rPr lang="en-US" altLang="ko-KR" sz="1200" kern="1200" dirty="0">
                <a:solidFill>
                  <a:schemeClr val="tx1"/>
                </a:solidFill>
                <a:latin typeface="맑은 고딕" panose="020B0503020000020004" pitchFamily="50" charset="-127"/>
                <a:ea typeface="나눔스퀘어_ac" panose="020B0600000101010101"/>
                <a:cs typeface="Arial" pitchFamily="34" charset="0"/>
              </a:rPr>
              <a:t>vs. </a:t>
            </a:r>
            <a:r>
              <a:rPr lang="ko-KR" altLang="en-US" sz="1200" kern="1200" dirty="0">
                <a:solidFill>
                  <a:schemeClr val="tx1"/>
                </a:solidFill>
                <a:latin typeface="맑은 고딕" panose="020B0503020000020004" pitchFamily="50" charset="-127"/>
                <a:ea typeface="나눔스퀘어_ac" panose="020B0600000101010101"/>
                <a:cs typeface="Arial" pitchFamily="34" charset="0"/>
              </a:rPr>
              <a:t>고객보유</a:t>
            </a:r>
            <a:r>
              <a:rPr lang="en-US" altLang="ko-KR" sz="1200" kern="1200" dirty="0">
                <a:solidFill>
                  <a:schemeClr val="tx1"/>
                </a:solidFill>
                <a:latin typeface="맑은 고딕" panose="020B0503020000020004" pitchFamily="50" charset="-127"/>
                <a:ea typeface="나눔스퀘어_ac" panose="020B0600000101010101"/>
                <a:cs typeface="Arial" pitchFamily="34" charset="0"/>
              </a:rPr>
              <a:t>+</a:t>
            </a:r>
            <a:r>
              <a:rPr lang="ko-KR" altLang="en-US" sz="1200" kern="1200" dirty="0">
                <a:solidFill>
                  <a:schemeClr val="tx1"/>
                </a:solidFill>
                <a:latin typeface="맑은 고딕" panose="020B0503020000020004" pitchFamily="50" charset="-127"/>
                <a:ea typeface="나눔스퀘어_ac" panose="020B0600000101010101"/>
                <a:cs typeface="Arial" pitchFamily="34" charset="0"/>
              </a:rPr>
              <a:t>기관보유</a:t>
            </a:r>
            <a:r>
              <a:rPr lang="en-US" altLang="ko-KR" sz="1200" kern="1200" dirty="0">
                <a:solidFill>
                  <a:schemeClr val="tx1"/>
                </a:solidFill>
                <a:latin typeface="맑은 고딕" panose="020B0503020000020004" pitchFamily="50" charset="-127"/>
                <a:ea typeface="나눔스퀘어_ac" panose="020B0600000101010101"/>
                <a:cs typeface="Arial" pitchFamily="34" charset="0"/>
              </a:rPr>
              <a:t>) </a:t>
            </a:r>
            <a:r>
              <a:rPr lang="ko-KR" altLang="en-US" sz="1200" kern="1200" dirty="0">
                <a:solidFill>
                  <a:schemeClr val="tx1"/>
                </a:solidFill>
                <a:latin typeface="맑은 고딕" panose="020B0503020000020004" pitchFamily="50" charset="-127"/>
                <a:ea typeface="나눔스퀘어_ac" panose="020B0600000101010101"/>
                <a:cs typeface="Arial" pitchFamily="34" charset="0"/>
              </a:rPr>
              <a:t>결제</a:t>
            </a:r>
            <a:endPar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cxnSp>
        <p:nvCxnSpPr>
          <p:cNvPr id="7" name="직선 화살표 연결선 6">
            <a:extLst>
              <a:ext uri="{FF2B5EF4-FFF2-40B4-BE49-F238E27FC236}">
                <a16:creationId xmlns:a16="http://schemas.microsoft.com/office/drawing/2014/main" id="{DE076351-3431-88F7-49E5-69310B721881}"/>
              </a:ext>
            </a:extLst>
          </p:cNvPr>
          <p:cNvCxnSpPr>
            <a:stCxn id="3" idx="2"/>
            <a:endCxn id="4" idx="0"/>
          </p:cNvCxnSpPr>
          <p:nvPr/>
        </p:nvCxnSpPr>
        <p:spPr>
          <a:xfrm>
            <a:off x="9371076" y="4181557"/>
            <a:ext cx="0" cy="525327"/>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11" name="직사각형 10">
            <a:extLst>
              <a:ext uri="{FF2B5EF4-FFF2-40B4-BE49-F238E27FC236}">
                <a16:creationId xmlns:a16="http://schemas.microsoft.com/office/drawing/2014/main" id="{F9696BC8-4337-A99F-87A8-367A6E26AD64}"/>
              </a:ext>
            </a:extLst>
          </p:cNvPr>
          <p:cNvSpPr/>
          <p:nvPr/>
        </p:nvSpPr>
        <p:spPr>
          <a:xfrm>
            <a:off x="3463392" y="2660870"/>
            <a:ext cx="3775654" cy="496607"/>
          </a:xfrm>
          <a:prstGeom prst="rect">
            <a:avLst/>
          </a:prstGeom>
          <a:solidFill>
            <a:srgbClr val="D8D8D8"/>
          </a:solidFill>
          <a:ln w="6350" cap="flat" cmpd="sng" algn="ctr">
            <a:noFill/>
            <a:prstDash val="solid"/>
            <a:miter lim="800000"/>
          </a:ln>
          <a:effectLst/>
          <a:extLst>
            <a:ext uri="{AF507438-7753-43E0-B8FC-AC1667EBCBE1}">
              <a14:hiddenEffects xmlns:a14="http://schemas.microsoft.com/office/drawing/2010/main">
                <a:effectLst>
                  <a:outerShdw blurRad="50800" dist="38100" dir="2699985" algn="ctr" rotWithShape="0">
                    <a:schemeClr val="tx1">
                      <a:alpha val="40000"/>
                    </a:schemeClr>
                  </a:outerShdw>
                </a:effectLst>
              </a14:hiddenEffects>
            </a:ext>
          </a:extLst>
        </p:spPr>
        <p:txBody>
          <a:bodyPr rot="0" spcFirstLastPara="0" vertOverflow="overflow" horzOverflow="overflow" vert="horz" wrap="square" lIns="71120" tIns="71120" rIns="71120" bIns="71120" numCol="1" spcCol="0" rtlCol="0" fromWordArt="0" anchor="ctr" anchorCtr="0" forceAA="0" compatLnSpc="1">
            <a:prstTxWarp prst="textNoShape">
              <a:avLst/>
            </a:prstTxWarp>
            <a:noAutofit/>
          </a:bodyPr>
          <a:lstStyle/>
          <a:p>
            <a:pPr marL="449263" marR="0" lvl="0" indent="0" defTabSz="914400" eaLnBrk="1" fontAlgn="auto" latinLnBrk="0" hangingPunct="1">
              <a:lnSpc>
                <a:spcPct val="90000"/>
              </a:lnSpc>
              <a:spcBef>
                <a:spcPts val="900"/>
              </a:spcBef>
              <a:spcAft>
                <a:spcPts val="0"/>
              </a:spcAft>
              <a:buClrTx/>
              <a:buSzTx/>
              <a:buFontTx/>
              <a:buNone/>
              <a:tabLst/>
              <a:defRPr/>
            </a:pPr>
            <a:r>
              <a:rPr lang="en-US" altLang="ko-KR" sz="1200" b="1" kern="1200" dirty="0">
                <a:solidFill>
                  <a:schemeClr val="tx1"/>
                </a:solidFill>
                <a:latin typeface="맑은 고딕" panose="020B0503020000020004" pitchFamily="50" charset="-127"/>
                <a:ea typeface="나눔스퀘어_ac" panose="020B0600000101010101"/>
                <a:cs typeface="Arial" pitchFamily="34" charset="0"/>
              </a:rPr>
              <a:t>KB</a:t>
            </a:r>
            <a:r>
              <a:rPr lang="ko-KR" altLang="en-US" sz="1200" b="1" kern="1200" dirty="0">
                <a:solidFill>
                  <a:schemeClr val="tx1"/>
                </a:solidFill>
                <a:latin typeface="맑은 고딕" panose="020B0503020000020004" pitchFamily="50" charset="-127"/>
                <a:ea typeface="나눔스퀘어_ac" panose="020B0600000101010101"/>
                <a:cs typeface="Arial" pitchFamily="34" charset="0"/>
              </a:rPr>
              <a:t>증권</a:t>
            </a:r>
            <a:r>
              <a:rPr lang="en-US" altLang="ko-KR" sz="1200" b="1" kern="1200" dirty="0">
                <a:solidFill>
                  <a:schemeClr val="tx1"/>
                </a:solidFill>
                <a:latin typeface="맑은 고딕" panose="020B0503020000020004" pitchFamily="50" charset="-127"/>
                <a:ea typeface="나눔스퀘어_ac" panose="020B0600000101010101"/>
                <a:cs typeface="Arial" pitchFamily="34" charset="0"/>
              </a:rPr>
              <a:t>(</a:t>
            </a:r>
            <a:r>
              <a:rPr lang="ko-KR" altLang="en-US" sz="1200" b="1" kern="1200" dirty="0">
                <a:solidFill>
                  <a:schemeClr val="tx1"/>
                </a:solidFill>
                <a:latin typeface="맑은 고딕" panose="020B0503020000020004" pitchFamily="50" charset="-127"/>
                <a:ea typeface="나눔스퀘어_ac" panose="020B0600000101010101"/>
                <a:cs typeface="Arial" pitchFamily="34" charset="0"/>
              </a:rPr>
              <a:t>디지털 증권 위탁매매 서비스</a:t>
            </a:r>
            <a:r>
              <a:rPr lang="en-US" altLang="ko-KR" sz="1200" b="1" kern="1200" dirty="0">
                <a:solidFill>
                  <a:schemeClr val="tx1"/>
                </a:solidFill>
                <a:latin typeface="맑은 고딕" panose="020B0503020000020004" pitchFamily="50" charset="-127"/>
                <a:ea typeface="나눔스퀘어_ac" panose="020B0600000101010101"/>
                <a:cs typeface="Arial" pitchFamily="34" charset="0"/>
              </a:rPr>
              <a:t>)</a:t>
            </a:r>
            <a:endParaRPr kumimoji="0" lang="ko-KR" altLang="en-US" sz="12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sp>
        <p:nvSpPr>
          <p:cNvPr id="12" name="직사각형 11">
            <a:extLst>
              <a:ext uri="{FF2B5EF4-FFF2-40B4-BE49-F238E27FC236}">
                <a16:creationId xmlns:a16="http://schemas.microsoft.com/office/drawing/2014/main" id="{4C39BD2E-08CF-16EB-91D4-DE4A2471BA17}"/>
              </a:ext>
            </a:extLst>
          </p:cNvPr>
          <p:cNvSpPr/>
          <p:nvPr/>
        </p:nvSpPr>
        <p:spPr>
          <a:xfrm>
            <a:off x="3463392" y="3157477"/>
            <a:ext cx="3775654" cy="3067947"/>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marR="0" lvl="0" indent="-97212" defTabSz="914400" eaLnBrk="1" fontAlgn="auto" latinLnBrk="0" hangingPunct="1">
              <a:lnSpc>
                <a:spcPct val="90000"/>
              </a:lnSpc>
              <a:spcBef>
                <a:spcPts val="900"/>
              </a:spcBef>
              <a:spcAft>
                <a:spcPts val="0"/>
              </a:spcAft>
              <a:buClr>
                <a:srgbClr val="F8F8F8"/>
              </a:buClr>
              <a:buSzPct val="100000"/>
              <a:buFont typeface="Arial" panose="020B0604020202020204" pitchFamily="34" charset="0"/>
              <a:buChar char="•"/>
              <a:tabLst/>
              <a:defRPr/>
            </a:pPr>
            <a:endPar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grpSp>
        <p:nvGrpSpPr>
          <p:cNvPr id="13" name="그룹 12">
            <a:extLst>
              <a:ext uri="{FF2B5EF4-FFF2-40B4-BE49-F238E27FC236}">
                <a16:creationId xmlns:a16="http://schemas.microsoft.com/office/drawing/2014/main" id="{C51A9FFA-9053-37A8-6B40-3B858362CC51}"/>
              </a:ext>
            </a:extLst>
          </p:cNvPr>
          <p:cNvGrpSpPr/>
          <p:nvPr/>
        </p:nvGrpSpPr>
        <p:grpSpPr>
          <a:xfrm>
            <a:off x="1449047" y="3991687"/>
            <a:ext cx="994605" cy="793363"/>
            <a:chOff x="532800" y="2641133"/>
            <a:chExt cx="789711" cy="706566"/>
          </a:xfrm>
        </p:grpSpPr>
        <p:pic>
          <p:nvPicPr>
            <p:cNvPr id="14" name="Picture 4" descr="Image result for business man vector">
              <a:extLst>
                <a:ext uri="{FF2B5EF4-FFF2-40B4-BE49-F238E27FC236}">
                  <a16:creationId xmlns:a16="http://schemas.microsoft.com/office/drawing/2014/main" id="{F5957BAB-C1BD-D359-455C-02B35F153DD7}"/>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8584" b="89700" l="3863" r="88841"/>
                      </a14:imgEffect>
                    </a14:imgLayer>
                  </a14:imgProps>
                </a:ext>
                <a:ext uri="{28A0092B-C50C-407E-A947-70E740481C1C}">
                  <a14:useLocalDpi xmlns:a14="http://schemas.microsoft.com/office/drawing/2010/main"/>
                </a:ext>
              </a:extLst>
            </a:blip>
            <a:srcRect/>
            <a:stretch/>
          </p:blipFill>
          <p:spPr bwMode="auto">
            <a:xfrm>
              <a:off x="669740" y="2641133"/>
              <a:ext cx="515831" cy="566693"/>
            </a:xfrm>
            <a:prstGeom prst="rect">
              <a:avLst/>
            </a:prstGeom>
            <a:noFill/>
            <a:ln w="6350" cap="flat">
              <a:noFill/>
              <a:miter lim="800000"/>
            </a:ln>
            <a:extLst>
              <a:ext uri="{91240B29-F687-4F45-9708-019B960494DF}">
                <a14:hiddenLine xmlns:a14="http://schemas.microsoft.com/office/drawing/2010/main" w="6350" cap="flat">
                  <a:noFill/>
                  <a:miter lim="800000"/>
                </a14:hiddenLine>
              </a:ext>
            </a:extLst>
          </p:spPr>
        </p:pic>
        <p:sp>
          <p:nvSpPr>
            <p:cNvPr id="15" name="TextBox 14">
              <a:extLst>
                <a:ext uri="{FF2B5EF4-FFF2-40B4-BE49-F238E27FC236}">
                  <a16:creationId xmlns:a16="http://schemas.microsoft.com/office/drawing/2014/main" id="{A4058E63-D9ED-37E2-030C-4C0C1C2A0CF4}"/>
                </a:ext>
              </a:extLst>
            </p:cNvPr>
            <p:cNvSpPr txBox="1"/>
            <p:nvPr/>
          </p:nvSpPr>
          <p:spPr>
            <a:xfrm>
              <a:off x="532800" y="3199683"/>
              <a:ext cx="789711" cy="148016"/>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ko-KR" altLang="en-US" sz="1200" dirty="0">
                  <a:solidFill>
                    <a:srgbClr val="000000"/>
                  </a:solidFill>
                  <a:latin typeface="+mj-lt"/>
                </a:rPr>
                <a:t>투자자</a:t>
              </a:r>
            </a:p>
          </p:txBody>
        </p:sp>
      </p:grpSp>
      <p:sp>
        <p:nvSpPr>
          <p:cNvPr id="16" name="직사각형 15">
            <a:extLst>
              <a:ext uri="{FF2B5EF4-FFF2-40B4-BE49-F238E27FC236}">
                <a16:creationId xmlns:a16="http://schemas.microsoft.com/office/drawing/2014/main" id="{8B133049-3928-682D-9E38-17760CD74F22}"/>
              </a:ext>
            </a:extLst>
          </p:cNvPr>
          <p:cNvSpPr/>
          <p:nvPr/>
        </p:nvSpPr>
        <p:spPr>
          <a:xfrm>
            <a:off x="3760545" y="3290523"/>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kumimoji="0" lang="ko-KR" altLang="en-US" sz="1000" i="0" u="none" strike="noStrike" kern="0" cap="none" spc="0" normalizeH="0" baseline="0" noProof="0" dirty="0">
                <a:ln>
                  <a:solidFill>
                    <a:prstClr val="white">
                      <a:alpha val="0"/>
                    </a:prstClr>
                  </a:solidFill>
                </a:ln>
                <a:solidFill>
                  <a:prstClr val="black"/>
                </a:solidFill>
                <a:effectLst/>
                <a:uLnTx/>
                <a:uFillTx/>
                <a:latin typeface="+mn-ea"/>
                <a:cs typeface="+mn-cs"/>
              </a:rPr>
              <a:t>고객</a:t>
            </a:r>
            <a:endParaRPr kumimoji="0" lang="en-US" altLang="ko-KR" sz="10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sp>
        <p:nvSpPr>
          <p:cNvPr id="18" name="직사각형 17">
            <a:extLst>
              <a:ext uri="{FF2B5EF4-FFF2-40B4-BE49-F238E27FC236}">
                <a16:creationId xmlns:a16="http://schemas.microsoft.com/office/drawing/2014/main" id="{A28837B3-C01C-7BB9-A456-2A38DDD89C6E}"/>
              </a:ext>
            </a:extLst>
          </p:cNvPr>
          <p:cNvSpPr/>
          <p:nvPr/>
        </p:nvSpPr>
        <p:spPr>
          <a:xfrm>
            <a:off x="4885337" y="3290523"/>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lang="ko-KR" altLang="en-US" sz="1000" dirty="0">
                <a:ln>
                  <a:solidFill>
                    <a:prstClr val="white">
                      <a:alpha val="0"/>
                    </a:prstClr>
                  </a:solidFill>
                </a:ln>
                <a:solidFill>
                  <a:prstClr val="black"/>
                </a:solidFill>
                <a:latin typeface="+mn-ea"/>
                <a:cs typeface="+mn-cs"/>
              </a:rPr>
              <a:t>인증</a:t>
            </a:r>
            <a:r>
              <a:rPr lang="en-US" altLang="ko-KR" sz="1000" dirty="0">
                <a:ln>
                  <a:solidFill>
                    <a:prstClr val="white">
                      <a:alpha val="0"/>
                    </a:prstClr>
                  </a:solidFill>
                </a:ln>
                <a:solidFill>
                  <a:prstClr val="black"/>
                </a:solidFill>
                <a:latin typeface="+mn-ea"/>
                <a:cs typeface="+mn-cs"/>
              </a:rPr>
              <a:t>/</a:t>
            </a:r>
            <a:r>
              <a:rPr lang="ko-KR" altLang="en-US" sz="1000" dirty="0">
                <a:ln>
                  <a:solidFill>
                    <a:prstClr val="white">
                      <a:alpha val="0"/>
                    </a:prstClr>
                  </a:solidFill>
                </a:ln>
                <a:solidFill>
                  <a:prstClr val="black"/>
                </a:solidFill>
                <a:latin typeface="+mn-ea"/>
                <a:cs typeface="+mn-cs"/>
              </a:rPr>
              <a:t>채널</a:t>
            </a:r>
            <a:endParaRPr kumimoji="0" lang="en-US" altLang="ko-KR" sz="10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sp>
        <p:nvSpPr>
          <p:cNvPr id="19" name="직사각형 18">
            <a:extLst>
              <a:ext uri="{FF2B5EF4-FFF2-40B4-BE49-F238E27FC236}">
                <a16:creationId xmlns:a16="http://schemas.microsoft.com/office/drawing/2014/main" id="{699AB548-1BB4-9CE1-28F2-8149DB658154}"/>
              </a:ext>
            </a:extLst>
          </p:cNvPr>
          <p:cNvSpPr/>
          <p:nvPr/>
        </p:nvSpPr>
        <p:spPr>
          <a:xfrm>
            <a:off x="6002548" y="3290522"/>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kumimoji="0" lang="ko-KR" altLang="en-US" sz="1000" i="0" u="none" strike="noStrike" kern="0" cap="none" spc="0" normalizeH="0" baseline="0" noProof="0" dirty="0">
                <a:ln>
                  <a:solidFill>
                    <a:prstClr val="white">
                      <a:alpha val="0"/>
                    </a:prstClr>
                  </a:solidFill>
                </a:ln>
                <a:solidFill>
                  <a:prstClr val="black"/>
                </a:solidFill>
                <a:effectLst/>
                <a:uLnTx/>
                <a:uFillTx/>
                <a:latin typeface="+mn-ea"/>
                <a:cs typeface="+mn-cs"/>
              </a:rPr>
              <a:t>계좌</a:t>
            </a:r>
            <a:endParaRPr kumimoji="0" lang="en-US" altLang="ko-KR" sz="10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sp>
        <p:nvSpPr>
          <p:cNvPr id="20" name="직사각형 19">
            <a:extLst>
              <a:ext uri="{FF2B5EF4-FFF2-40B4-BE49-F238E27FC236}">
                <a16:creationId xmlns:a16="http://schemas.microsoft.com/office/drawing/2014/main" id="{401408AC-08B7-3C92-48CE-6860B8005971}"/>
              </a:ext>
            </a:extLst>
          </p:cNvPr>
          <p:cNvSpPr/>
          <p:nvPr/>
        </p:nvSpPr>
        <p:spPr>
          <a:xfrm>
            <a:off x="3760545" y="3877592"/>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kumimoji="0" lang="ko-KR" altLang="en-US" sz="1000" i="0" u="none" strike="noStrike" kern="0" cap="none" spc="0" normalizeH="0" baseline="0" noProof="0" dirty="0">
                <a:ln>
                  <a:solidFill>
                    <a:prstClr val="white">
                      <a:alpha val="0"/>
                    </a:prstClr>
                  </a:solidFill>
                </a:ln>
                <a:solidFill>
                  <a:prstClr val="black"/>
                </a:solidFill>
                <a:effectLst/>
                <a:uLnTx/>
                <a:uFillTx/>
                <a:latin typeface="+mn-ea"/>
                <a:cs typeface="+mn-cs"/>
              </a:rPr>
              <a:t>매매</a:t>
            </a:r>
            <a:endParaRPr kumimoji="0" lang="en-US" altLang="ko-KR" sz="10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sp>
        <p:nvSpPr>
          <p:cNvPr id="21" name="직사각형 20">
            <a:extLst>
              <a:ext uri="{FF2B5EF4-FFF2-40B4-BE49-F238E27FC236}">
                <a16:creationId xmlns:a16="http://schemas.microsoft.com/office/drawing/2014/main" id="{4204E400-AC58-589F-0024-31A17F3CF194}"/>
              </a:ext>
            </a:extLst>
          </p:cNvPr>
          <p:cNvSpPr/>
          <p:nvPr/>
        </p:nvSpPr>
        <p:spPr>
          <a:xfrm>
            <a:off x="4885337" y="3877592"/>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lang="ko-KR" altLang="en-US" sz="1000" dirty="0">
                <a:ln>
                  <a:solidFill>
                    <a:prstClr val="white">
                      <a:alpha val="0"/>
                    </a:prstClr>
                  </a:solidFill>
                </a:ln>
                <a:solidFill>
                  <a:prstClr val="black"/>
                </a:solidFill>
                <a:latin typeface="+mn-ea"/>
                <a:cs typeface="+mn-cs"/>
              </a:rPr>
              <a:t>정산</a:t>
            </a:r>
            <a:r>
              <a:rPr lang="en-US" altLang="ko-KR" sz="1000" dirty="0">
                <a:ln>
                  <a:solidFill>
                    <a:prstClr val="white">
                      <a:alpha val="0"/>
                    </a:prstClr>
                  </a:solidFill>
                </a:ln>
                <a:solidFill>
                  <a:prstClr val="black"/>
                </a:solidFill>
                <a:latin typeface="+mn-ea"/>
                <a:cs typeface="+mn-cs"/>
              </a:rPr>
              <a:t>/</a:t>
            </a:r>
            <a:r>
              <a:rPr lang="ko-KR" altLang="en-US" sz="1000" dirty="0">
                <a:ln>
                  <a:solidFill>
                    <a:prstClr val="white">
                      <a:alpha val="0"/>
                    </a:prstClr>
                  </a:solidFill>
                </a:ln>
                <a:solidFill>
                  <a:prstClr val="black"/>
                </a:solidFill>
                <a:latin typeface="+mn-ea"/>
                <a:cs typeface="+mn-cs"/>
              </a:rPr>
              <a:t>결제</a:t>
            </a:r>
            <a:endParaRPr kumimoji="0" lang="en-US" altLang="ko-KR" sz="10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sp>
        <p:nvSpPr>
          <p:cNvPr id="22" name="직사각형 21">
            <a:extLst>
              <a:ext uri="{FF2B5EF4-FFF2-40B4-BE49-F238E27FC236}">
                <a16:creationId xmlns:a16="http://schemas.microsoft.com/office/drawing/2014/main" id="{2B231B21-0E15-E26F-425D-70F948EC490B}"/>
              </a:ext>
            </a:extLst>
          </p:cNvPr>
          <p:cNvSpPr/>
          <p:nvPr/>
        </p:nvSpPr>
        <p:spPr>
          <a:xfrm>
            <a:off x="6002548" y="3877591"/>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kumimoji="0" lang="ko-KR" altLang="en-US" sz="1000" i="0" u="none" strike="noStrike" kern="0" cap="none" spc="0" normalizeH="0" baseline="0" noProof="0" dirty="0">
                <a:ln>
                  <a:solidFill>
                    <a:prstClr val="white">
                      <a:alpha val="0"/>
                    </a:prstClr>
                  </a:solidFill>
                </a:ln>
                <a:solidFill>
                  <a:prstClr val="black"/>
                </a:solidFill>
                <a:effectLst/>
                <a:uLnTx/>
                <a:uFillTx/>
                <a:latin typeface="+mn-ea"/>
                <a:cs typeface="+mn-cs"/>
              </a:rPr>
              <a:t>출납</a:t>
            </a:r>
            <a:endParaRPr kumimoji="0" lang="en-US" altLang="ko-KR" sz="10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sp>
        <p:nvSpPr>
          <p:cNvPr id="23" name="직사각형 22">
            <a:extLst>
              <a:ext uri="{FF2B5EF4-FFF2-40B4-BE49-F238E27FC236}">
                <a16:creationId xmlns:a16="http://schemas.microsoft.com/office/drawing/2014/main" id="{EE2A627E-6B45-E56B-E9B6-5696A7CEAB2B}"/>
              </a:ext>
            </a:extLst>
          </p:cNvPr>
          <p:cNvSpPr/>
          <p:nvPr/>
        </p:nvSpPr>
        <p:spPr>
          <a:xfrm>
            <a:off x="3760545" y="4469240"/>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kumimoji="0" lang="ko-KR" altLang="en-US" sz="1000" i="0" u="none" strike="noStrike" kern="0" cap="none" spc="0" normalizeH="0" baseline="0" noProof="0" dirty="0">
                <a:ln>
                  <a:solidFill>
                    <a:prstClr val="white">
                      <a:alpha val="0"/>
                    </a:prstClr>
                  </a:solidFill>
                </a:ln>
                <a:solidFill>
                  <a:prstClr val="black"/>
                </a:solidFill>
                <a:effectLst/>
                <a:uLnTx/>
                <a:uFillTx/>
                <a:latin typeface="+mn-ea"/>
                <a:cs typeface="+mn-cs"/>
              </a:rPr>
              <a:t>청약</a:t>
            </a:r>
            <a:r>
              <a:rPr kumimoji="0" lang="en-US" altLang="ko-KR" sz="1000" i="0" u="none" strike="noStrike" kern="0" cap="none" spc="0" normalizeH="0" baseline="0" noProof="0" dirty="0">
                <a:ln>
                  <a:solidFill>
                    <a:prstClr val="white">
                      <a:alpha val="0"/>
                    </a:prstClr>
                  </a:solidFill>
                </a:ln>
                <a:solidFill>
                  <a:prstClr val="black"/>
                </a:solidFill>
                <a:effectLst/>
                <a:uLnTx/>
                <a:uFillTx/>
                <a:latin typeface="+mn-ea"/>
                <a:cs typeface="+mn-cs"/>
              </a:rPr>
              <a:t>/</a:t>
            </a:r>
            <a:r>
              <a:rPr kumimoji="0" lang="ko-KR" altLang="en-US" sz="1000" i="0" u="none" strike="noStrike" kern="0" cap="none" spc="0" normalizeH="0" baseline="0" noProof="0" dirty="0" err="1">
                <a:ln>
                  <a:solidFill>
                    <a:prstClr val="white">
                      <a:alpha val="0"/>
                    </a:prstClr>
                  </a:solidFill>
                </a:ln>
                <a:solidFill>
                  <a:prstClr val="black"/>
                </a:solidFill>
                <a:effectLst/>
                <a:uLnTx/>
                <a:uFillTx/>
                <a:latin typeface="+mn-ea"/>
                <a:cs typeface="+mn-cs"/>
              </a:rPr>
              <a:t>제권리</a:t>
            </a:r>
            <a:endParaRPr kumimoji="0" lang="en-US" altLang="ko-KR" sz="10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sp>
        <p:nvSpPr>
          <p:cNvPr id="24" name="직사각형 23">
            <a:extLst>
              <a:ext uri="{FF2B5EF4-FFF2-40B4-BE49-F238E27FC236}">
                <a16:creationId xmlns:a16="http://schemas.microsoft.com/office/drawing/2014/main" id="{20A09E23-F7FE-9622-C4A7-334C3C5639A0}"/>
              </a:ext>
            </a:extLst>
          </p:cNvPr>
          <p:cNvSpPr/>
          <p:nvPr/>
        </p:nvSpPr>
        <p:spPr>
          <a:xfrm>
            <a:off x="4885337" y="4469240"/>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kumimoji="0" lang="ko-KR" altLang="en-US" sz="1000" i="0" u="none" strike="noStrike" kern="0" cap="none" spc="0" normalizeH="0" baseline="0" noProof="0" dirty="0">
                <a:ln>
                  <a:solidFill>
                    <a:prstClr val="white">
                      <a:alpha val="0"/>
                    </a:prstClr>
                  </a:solidFill>
                </a:ln>
                <a:solidFill>
                  <a:prstClr val="black"/>
                </a:solidFill>
                <a:effectLst/>
                <a:uLnTx/>
                <a:uFillTx/>
                <a:latin typeface="+mn-ea"/>
                <a:cs typeface="+mn-cs"/>
              </a:rPr>
              <a:t>회계</a:t>
            </a:r>
            <a:endParaRPr kumimoji="0" lang="en-US" altLang="ko-KR" sz="10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sp>
        <p:nvSpPr>
          <p:cNvPr id="25" name="직사각형 24">
            <a:extLst>
              <a:ext uri="{FF2B5EF4-FFF2-40B4-BE49-F238E27FC236}">
                <a16:creationId xmlns:a16="http://schemas.microsoft.com/office/drawing/2014/main" id="{21779048-E356-1E18-8271-04CA936063BF}"/>
              </a:ext>
            </a:extLst>
          </p:cNvPr>
          <p:cNvSpPr/>
          <p:nvPr/>
        </p:nvSpPr>
        <p:spPr>
          <a:xfrm>
            <a:off x="6002548" y="4469239"/>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lang="ko-KR" altLang="en-US" sz="1000" dirty="0">
                <a:ln>
                  <a:solidFill>
                    <a:prstClr val="white">
                      <a:alpha val="0"/>
                    </a:prstClr>
                  </a:solidFill>
                </a:ln>
                <a:solidFill>
                  <a:prstClr val="black"/>
                </a:solidFill>
                <a:latin typeface="+mn-ea"/>
                <a:cs typeface="+mn-cs"/>
              </a:rPr>
              <a:t>공통관리</a:t>
            </a:r>
            <a:endParaRPr kumimoji="0" lang="en-US" altLang="ko-KR" sz="10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sp>
        <p:nvSpPr>
          <p:cNvPr id="26" name="직사각형 25">
            <a:extLst>
              <a:ext uri="{FF2B5EF4-FFF2-40B4-BE49-F238E27FC236}">
                <a16:creationId xmlns:a16="http://schemas.microsoft.com/office/drawing/2014/main" id="{C2F5E825-18CC-0685-2867-02574A451A04}"/>
              </a:ext>
            </a:extLst>
          </p:cNvPr>
          <p:cNvSpPr/>
          <p:nvPr/>
        </p:nvSpPr>
        <p:spPr>
          <a:xfrm>
            <a:off x="3760545" y="5056309"/>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kumimoji="0" lang="ko-KR" altLang="en-US" sz="1000" i="0" u="none" strike="noStrike" kern="0" cap="none" spc="0" normalizeH="0" baseline="0" noProof="0" dirty="0">
                <a:ln>
                  <a:solidFill>
                    <a:prstClr val="white">
                      <a:alpha val="0"/>
                    </a:prstClr>
                  </a:solidFill>
                </a:ln>
                <a:solidFill>
                  <a:prstClr val="black"/>
                </a:solidFill>
                <a:effectLst/>
                <a:uLnTx/>
                <a:uFillTx/>
                <a:latin typeface="+mn-ea"/>
                <a:cs typeface="+mn-cs"/>
              </a:rPr>
              <a:t>종목</a:t>
            </a:r>
            <a:r>
              <a:rPr kumimoji="0" lang="en-US" altLang="ko-KR" sz="1000" i="0" u="none" strike="noStrike" kern="0" cap="none" spc="0" normalizeH="0" baseline="0" noProof="0" dirty="0">
                <a:ln>
                  <a:solidFill>
                    <a:prstClr val="white">
                      <a:alpha val="0"/>
                    </a:prstClr>
                  </a:solidFill>
                </a:ln>
                <a:solidFill>
                  <a:prstClr val="black"/>
                </a:solidFill>
                <a:effectLst/>
                <a:uLnTx/>
                <a:uFillTx/>
                <a:latin typeface="+mn-ea"/>
                <a:cs typeface="+mn-cs"/>
              </a:rPr>
              <a:t>/</a:t>
            </a:r>
            <a:r>
              <a:rPr kumimoji="0" lang="ko-KR" altLang="en-US" sz="1000" i="0" u="none" strike="noStrike" kern="0" cap="none" spc="0" normalizeH="0" baseline="0" noProof="0" dirty="0">
                <a:ln>
                  <a:solidFill>
                    <a:prstClr val="white">
                      <a:alpha val="0"/>
                    </a:prstClr>
                  </a:solidFill>
                </a:ln>
                <a:solidFill>
                  <a:prstClr val="black"/>
                </a:solidFill>
                <a:effectLst/>
                <a:uLnTx/>
                <a:uFillTx/>
                <a:latin typeface="+mn-ea"/>
                <a:cs typeface="+mn-cs"/>
              </a:rPr>
              <a:t>상품</a:t>
            </a:r>
            <a:endParaRPr kumimoji="0" lang="en-US" altLang="ko-KR" sz="10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sp>
        <p:nvSpPr>
          <p:cNvPr id="27" name="직사각형 26">
            <a:extLst>
              <a:ext uri="{FF2B5EF4-FFF2-40B4-BE49-F238E27FC236}">
                <a16:creationId xmlns:a16="http://schemas.microsoft.com/office/drawing/2014/main" id="{7F2C28CB-44AB-3633-FEB7-05415D53BDBC}"/>
              </a:ext>
            </a:extLst>
          </p:cNvPr>
          <p:cNvSpPr/>
          <p:nvPr/>
        </p:nvSpPr>
        <p:spPr>
          <a:xfrm>
            <a:off x="4885337" y="5056309"/>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kumimoji="0" lang="ko-KR" altLang="en-US" sz="1000" i="0" u="none" strike="noStrike" kern="0" cap="none" spc="0" normalizeH="0" baseline="0" noProof="0" dirty="0">
                <a:ln>
                  <a:solidFill>
                    <a:prstClr val="white">
                      <a:alpha val="0"/>
                    </a:prstClr>
                  </a:solidFill>
                </a:ln>
                <a:solidFill>
                  <a:prstClr val="black"/>
                </a:solidFill>
                <a:effectLst/>
                <a:uLnTx/>
                <a:uFillTx/>
                <a:latin typeface="+mn-ea"/>
                <a:cs typeface="+mn-cs"/>
              </a:rPr>
              <a:t>내부통제</a:t>
            </a:r>
            <a:endParaRPr kumimoji="0" lang="en-US" altLang="ko-KR" sz="10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sp>
        <p:nvSpPr>
          <p:cNvPr id="28" name="직사각형 27">
            <a:extLst>
              <a:ext uri="{FF2B5EF4-FFF2-40B4-BE49-F238E27FC236}">
                <a16:creationId xmlns:a16="http://schemas.microsoft.com/office/drawing/2014/main" id="{A77748A5-503A-F83E-883D-622437A92FFA}"/>
              </a:ext>
            </a:extLst>
          </p:cNvPr>
          <p:cNvSpPr/>
          <p:nvPr/>
        </p:nvSpPr>
        <p:spPr>
          <a:xfrm>
            <a:off x="6002548" y="5056308"/>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kumimoji="0" lang="ko-KR" altLang="en-US" sz="1000" i="0" u="none" strike="noStrike" kern="0" cap="none" spc="0" normalizeH="0" baseline="0" noProof="0" dirty="0">
                <a:ln>
                  <a:solidFill>
                    <a:prstClr val="white">
                      <a:alpha val="0"/>
                    </a:prstClr>
                  </a:solidFill>
                </a:ln>
                <a:solidFill>
                  <a:prstClr val="black"/>
                </a:solidFill>
                <a:effectLst/>
                <a:uLnTx/>
                <a:uFillTx/>
                <a:latin typeface="+mn-ea"/>
                <a:cs typeface="+mn-cs"/>
              </a:rPr>
              <a:t>대출</a:t>
            </a:r>
            <a:endParaRPr kumimoji="0" lang="en-US" altLang="ko-KR" sz="10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sp>
        <p:nvSpPr>
          <p:cNvPr id="29" name="직사각형 28">
            <a:extLst>
              <a:ext uri="{FF2B5EF4-FFF2-40B4-BE49-F238E27FC236}">
                <a16:creationId xmlns:a16="http://schemas.microsoft.com/office/drawing/2014/main" id="{26DABA55-0B7E-D293-DA1B-93423B5E8CFE}"/>
              </a:ext>
            </a:extLst>
          </p:cNvPr>
          <p:cNvSpPr/>
          <p:nvPr/>
        </p:nvSpPr>
        <p:spPr>
          <a:xfrm>
            <a:off x="3760545" y="5643377"/>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lang="ko-KR" altLang="en-US" sz="1000" dirty="0">
                <a:ln>
                  <a:solidFill>
                    <a:prstClr val="white">
                      <a:alpha val="0"/>
                    </a:prstClr>
                  </a:solidFill>
                </a:ln>
                <a:solidFill>
                  <a:prstClr val="black"/>
                </a:solidFill>
                <a:latin typeface="+mn-ea"/>
                <a:cs typeface="+mn-cs"/>
              </a:rPr>
              <a:t>정보계</a:t>
            </a:r>
            <a:endParaRPr kumimoji="0" lang="en-US" altLang="ko-KR" sz="10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sp>
        <p:nvSpPr>
          <p:cNvPr id="30" name="직사각형 29">
            <a:extLst>
              <a:ext uri="{FF2B5EF4-FFF2-40B4-BE49-F238E27FC236}">
                <a16:creationId xmlns:a16="http://schemas.microsoft.com/office/drawing/2014/main" id="{79D25989-0E97-C843-6CCF-D3FD80375EED}"/>
              </a:ext>
            </a:extLst>
          </p:cNvPr>
          <p:cNvSpPr/>
          <p:nvPr/>
        </p:nvSpPr>
        <p:spPr>
          <a:xfrm>
            <a:off x="4885337" y="5643377"/>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lang="ko-KR" altLang="en-US" sz="1000" dirty="0">
                <a:ln>
                  <a:solidFill>
                    <a:prstClr val="white">
                      <a:alpha val="0"/>
                    </a:prstClr>
                  </a:solidFill>
                </a:ln>
                <a:solidFill>
                  <a:prstClr val="black"/>
                </a:solidFill>
                <a:latin typeface="+mn-ea"/>
                <a:cs typeface="+mn-cs"/>
              </a:rPr>
              <a:t>대외연계</a:t>
            </a:r>
            <a:endParaRPr kumimoji="0" lang="en-US" altLang="ko-KR" sz="10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cxnSp>
        <p:nvCxnSpPr>
          <p:cNvPr id="32" name="직선 화살표 연결선 31">
            <a:extLst>
              <a:ext uri="{FF2B5EF4-FFF2-40B4-BE49-F238E27FC236}">
                <a16:creationId xmlns:a16="http://schemas.microsoft.com/office/drawing/2014/main" id="{993845DA-F42E-3D0A-2654-EDA4BBCC8C01}"/>
              </a:ext>
            </a:extLst>
          </p:cNvPr>
          <p:cNvCxnSpPr>
            <a:cxnSpLocks/>
          </p:cNvCxnSpPr>
          <p:nvPr/>
        </p:nvCxnSpPr>
        <p:spPr>
          <a:xfrm flipH="1">
            <a:off x="7239046" y="3631610"/>
            <a:ext cx="864000" cy="0"/>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cxnSp>
        <p:nvCxnSpPr>
          <p:cNvPr id="34" name="직선 화살표 연결선 33">
            <a:extLst>
              <a:ext uri="{FF2B5EF4-FFF2-40B4-BE49-F238E27FC236}">
                <a16:creationId xmlns:a16="http://schemas.microsoft.com/office/drawing/2014/main" id="{EA450753-B57F-6F9F-207A-815F245E695E}"/>
              </a:ext>
            </a:extLst>
          </p:cNvPr>
          <p:cNvCxnSpPr>
            <a:cxnSpLocks/>
          </p:cNvCxnSpPr>
          <p:nvPr/>
        </p:nvCxnSpPr>
        <p:spPr>
          <a:xfrm flipH="1">
            <a:off x="7239046" y="5564258"/>
            <a:ext cx="864000" cy="0"/>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cxnSp>
        <p:nvCxnSpPr>
          <p:cNvPr id="35" name="직선 화살표 연결선 34">
            <a:extLst>
              <a:ext uri="{FF2B5EF4-FFF2-40B4-BE49-F238E27FC236}">
                <a16:creationId xmlns:a16="http://schemas.microsoft.com/office/drawing/2014/main" id="{5A17E49E-B6AD-9DCC-F34B-8FD818FDD1D6}"/>
              </a:ext>
            </a:extLst>
          </p:cNvPr>
          <p:cNvCxnSpPr>
            <a:cxnSpLocks/>
          </p:cNvCxnSpPr>
          <p:nvPr/>
        </p:nvCxnSpPr>
        <p:spPr>
          <a:xfrm flipH="1">
            <a:off x="2249444" y="4399005"/>
            <a:ext cx="1188000" cy="0"/>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37" name="직사각형 36">
            <a:extLst>
              <a:ext uri="{FF2B5EF4-FFF2-40B4-BE49-F238E27FC236}">
                <a16:creationId xmlns:a16="http://schemas.microsoft.com/office/drawing/2014/main" id="{95187235-805D-7EEB-8E1D-65AAD1C16FDD}"/>
              </a:ext>
            </a:extLst>
          </p:cNvPr>
          <p:cNvSpPr/>
          <p:nvPr/>
        </p:nvSpPr>
        <p:spPr>
          <a:xfrm>
            <a:off x="9649540" y="2038039"/>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kumimoji="0" lang="en-US" altLang="ko-KR" sz="1000" i="0" u="none" strike="noStrike" kern="0" cap="none" spc="0" normalizeH="0" baseline="0" noProof="0" dirty="0">
                <a:ln>
                  <a:solidFill>
                    <a:prstClr val="white">
                      <a:alpha val="0"/>
                    </a:prstClr>
                  </a:solidFill>
                </a:ln>
                <a:solidFill>
                  <a:prstClr val="black"/>
                </a:solidFill>
                <a:effectLst/>
                <a:uLnTx/>
                <a:uFillTx/>
                <a:latin typeface="+mn-ea"/>
                <a:cs typeface="+mn-cs"/>
              </a:rPr>
              <a:t>KB </a:t>
            </a:r>
            <a:r>
              <a:rPr kumimoji="0" lang="ko-KR" altLang="en-US" sz="1000" i="0" u="none" strike="noStrike" kern="0" cap="none" spc="0" normalizeH="0" baseline="0" noProof="0" dirty="0">
                <a:ln>
                  <a:solidFill>
                    <a:prstClr val="white">
                      <a:alpha val="0"/>
                    </a:prstClr>
                  </a:solidFill>
                </a:ln>
                <a:solidFill>
                  <a:prstClr val="black"/>
                </a:solidFill>
                <a:effectLst/>
                <a:uLnTx/>
                <a:uFillTx/>
                <a:latin typeface="+mn-ea"/>
                <a:cs typeface="+mn-cs"/>
              </a:rPr>
              <a:t>기존 업무영향 영역</a:t>
            </a:r>
            <a:endParaRPr kumimoji="0" lang="en-US" altLang="ko-KR" sz="10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sp>
        <p:nvSpPr>
          <p:cNvPr id="38" name="직사각형 37">
            <a:extLst>
              <a:ext uri="{FF2B5EF4-FFF2-40B4-BE49-F238E27FC236}">
                <a16:creationId xmlns:a16="http://schemas.microsoft.com/office/drawing/2014/main" id="{2DC84DCE-553A-7002-5E7F-8C374792C00E}"/>
              </a:ext>
            </a:extLst>
          </p:cNvPr>
          <p:cNvSpPr/>
          <p:nvPr/>
        </p:nvSpPr>
        <p:spPr>
          <a:xfrm>
            <a:off x="6002548" y="5643377"/>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lang="ko-KR" altLang="en-US" sz="1000" dirty="0">
                <a:ln>
                  <a:solidFill>
                    <a:prstClr val="white">
                      <a:alpha val="0"/>
                    </a:prstClr>
                  </a:solidFill>
                </a:ln>
                <a:solidFill>
                  <a:prstClr val="black"/>
                </a:solidFill>
                <a:latin typeface="+mn-ea"/>
                <a:cs typeface="+mn-cs"/>
              </a:rPr>
              <a:t>채널</a:t>
            </a:r>
            <a:r>
              <a:rPr lang="en-US" altLang="ko-KR" sz="1000" dirty="0">
                <a:ln>
                  <a:solidFill>
                    <a:prstClr val="white">
                      <a:alpha val="0"/>
                    </a:prstClr>
                  </a:solidFill>
                </a:ln>
                <a:solidFill>
                  <a:prstClr val="black"/>
                </a:solidFill>
                <a:latin typeface="+mn-ea"/>
                <a:cs typeface="+mn-cs"/>
              </a:rPr>
              <a:t>/</a:t>
            </a:r>
            <a:r>
              <a:rPr lang="ko-KR" altLang="en-US" sz="1000" dirty="0">
                <a:ln>
                  <a:solidFill>
                    <a:prstClr val="white">
                      <a:alpha val="0"/>
                    </a:prstClr>
                  </a:solidFill>
                </a:ln>
                <a:solidFill>
                  <a:prstClr val="black"/>
                </a:solidFill>
                <a:latin typeface="+mn-ea"/>
                <a:cs typeface="+mn-cs"/>
              </a:rPr>
              <a:t>매체</a:t>
            </a:r>
            <a:endParaRPr kumimoji="0" lang="en-US" altLang="ko-KR" sz="10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grpSp>
        <p:nvGrpSpPr>
          <p:cNvPr id="40" name="그룹 39">
            <a:extLst>
              <a:ext uri="{FF2B5EF4-FFF2-40B4-BE49-F238E27FC236}">
                <a16:creationId xmlns:a16="http://schemas.microsoft.com/office/drawing/2014/main" id="{662F1C4D-20EC-9454-56CA-92AD19D0F265}"/>
              </a:ext>
            </a:extLst>
          </p:cNvPr>
          <p:cNvGrpSpPr/>
          <p:nvPr/>
        </p:nvGrpSpPr>
        <p:grpSpPr>
          <a:xfrm>
            <a:off x="9783111" y="1663696"/>
            <a:ext cx="864000" cy="223359"/>
            <a:chOff x="7168355" y="6532098"/>
            <a:chExt cx="864000" cy="223359"/>
          </a:xfrm>
        </p:grpSpPr>
        <p:sp>
          <p:nvSpPr>
            <p:cNvPr id="41" name="TextBox 40">
              <a:extLst>
                <a:ext uri="{FF2B5EF4-FFF2-40B4-BE49-F238E27FC236}">
                  <a16:creationId xmlns:a16="http://schemas.microsoft.com/office/drawing/2014/main" id="{54BFF3A0-62F1-3481-37D5-4782A00EAC0C}"/>
                </a:ext>
              </a:extLst>
            </p:cNvPr>
            <p:cNvSpPr txBox="1"/>
            <p:nvPr/>
          </p:nvSpPr>
          <p:spPr>
            <a:xfrm>
              <a:off x="7349601" y="6538365"/>
              <a:ext cx="500137" cy="2000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300" i="1" dirty="0" err="1">
                  <a:latin typeface="나눔스퀘어_ac" panose="020B0600000101010101" pitchFamily="50" charset="-127"/>
                  <a:ea typeface="나눔스퀘어_ac" panose="020B0600000101010101" pitchFamily="50" charset="-127"/>
                </a:rPr>
                <a:t>예시적</a:t>
              </a:r>
              <a:endParaRPr lang="ko-KR" altLang="en-US" sz="1300" i="1" dirty="0">
                <a:latin typeface="나눔스퀘어_ac" panose="020B0600000101010101" pitchFamily="50" charset="-127"/>
                <a:ea typeface="나눔스퀘어_ac" panose="020B0600000101010101" pitchFamily="50" charset="-127"/>
              </a:endParaRPr>
            </a:p>
          </p:txBody>
        </p:sp>
        <p:cxnSp>
          <p:nvCxnSpPr>
            <p:cNvPr id="42" name="직선 화살표 연결선 41">
              <a:extLst>
                <a:ext uri="{FF2B5EF4-FFF2-40B4-BE49-F238E27FC236}">
                  <a16:creationId xmlns:a16="http://schemas.microsoft.com/office/drawing/2014/main" id="{6332F2F8-503D-9BE3-E877-392D41D82EFE}"/>
                </a:ext>
              </a:extLst>
            </p:cNvPr>
            <p:cNvCxnSpPr>
              <a:cxnSpLocks/>
            </p:cNvCxnSpPr>
            <p:nvPr/>
          </p:nvCxnSpPr>
          <p:spPr>
            <a:xfrm flipH="1" flipV="1">
              <a:off x="7168355" y="6532098"/>
              <a:ext cx="864000" cy="3527"/>
            </a:xfrm>
            <a:prstGeom prst="straightConnector1">
              <a:avLst/>
            </a:prstGeom>
            <a:noFill/>
            <a:ln w="9525" cap="flat">
              <a:solidFill>
                <a:schemeClr val="tx1"/>
              </a:solidFill>
              <a:prstDash val="solid"/>
              <a:round/>
              <a:headEnd type="none"/>
              <a:tailEnd type="none"/>
            </a:ln>
            <a:effectLst/>
            <a:sp3d/>
          </p:spPr>
          <p:style>
            <a:lnRef idx="0">
              <a:scrgbClr r="0" g="0" b="0"/>
            </a:lnRef>
            <a:fillRef idx="0">
              <a:scrgbClr r="0" g="0" b="0"/>
            </a:fillRef>
            <a:effectRef idx="0">
              <a:scrgbClr r="0" g="0" b="0"/>
            </a:effectRef>
            <a:fontRef idx="none"/>
          </p:style>
        </p:cxnSp>
        <p:cxnSp>
          <p:nvCxnSpPr>
            <p:cNvPr id="43" name="직선 화살표 연결선 42">
              <a:extLst>
                <a:ext uri="{FF2B5EF4-FFF2-40B4-BE49-F238E27FC236}">
                  <a16:creationId xmlns:a16="http://schemas.microsoft.com/office/drawing/2014/main" id="{E948CCAB-5B45-80F8-1B62-8D761D5E52ED}"/>
                </a:ext>
              </a:extLst>
            </p:cNvPr>
            <p:cNvCxnSpPr>
              <a:cxnSpLocks/>
            </p:cNvCxnSpPr>
            <p:nvPr/>
          </p:nvCxnSpPr>
          <p:spPr>
            <a:xfrm flipH="1" flipV="1">
              <a:off x="7168355" y="6751930"/>
              <a:ext cx="864000" cy="3527"/>
            </a:xfrm>
            <a:prstGeom prst="straightConnector1">
              <a:avLst/>
            </a:prstGeom>
            <a:noFill/>
            <a:ln w="9525" cap="flat">
              <a:solidFill>
                <a:schemeClr val="tx1"/>
              </a:solidFill>
              <a:prstDash val="solid"/>
              <a:round/>
              <a:headEnd type="none"/>
              <a:tailEnd type="none"/>
            </a:ln>
            <a:effectLst/>
            <a:sp3d/>
          </p:spPr>
          <p:style>
            <a:lnRef idx="0">
              <a:scrgbClr r="0" g="0" b="0"/>
            </a:lnRef>
            <a:fillRef idx="0">
              <a:scrgbClr r="0" g="0" b="0"/>
            </a:fillRef>
            <a:effectRef idx="0">
              <a:scrgbClr r="0" g="0" b="0"/>
            </a:effectRef>
            <a:fontRef idx="none"/>
          </p:style>
        </p:cxnSp>
      </p:grpSp>
      <p:sp>
        <p:nvSpPr>
          <p:cNvPr id="44" name="직사각형 43">
            <a:extLst>
              <a:ext uri="{FF2B5EF4-FFF2-40B4-BE49-F238E27FC236}">
                <a16:creationId xmlns:a16="http://schemas.microsoft.com/office/drawing/2014/main" id="{F2377378-F56E-7FAA-F8A3-635E5CCAD317}"/>
              </a:ext>
            </a:extLst>
          </p:cNvPr>
          <p:cNvSpPr/>
          <p:nvPr/>
        </p:nvSpPr>
        <p:spPr>
          <a:xfrm>
            <a:off x="328903" y="223746"/>
            <a:ext cx="324000" cy="324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400" b="1" dirty="0">
                <a:solidFill>
                  <a:schemeClr val="bg1"/>
                </a:solidFill>
                <a:latin typeface="나눔스퀘어_ac" panose="020B0600000101010101" pitchFamily="50" charset="-127"/>
                <a:ea typeface="나눔스퀘어_ac" panose="020B0600000101010101" pitchFamily="50" charset="-127"/>
              </a:rPr>
              <a:t>1</a:t>
            </a:r>
            <a:endParaRPr lang="ko-KR" altLang="en-US" sz="1400" b="1" dirty="0">
              <a:solidFill>
                <a:schemeClr val="bg1"/>
              </a:solidFill>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134050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2. </a:t>
            </a:r>
            <a:r>
              <a:rPr lang="ko-KR" altLang="en-US" dirty="0"/>
              <a:t>발행이 수반된 </a:t>
            </a:r>
            <a:r>
              <a:rPr lang="ko-KR" altLang="en-US" dirty="0" err="1"/>
              <a:t>브로커리지</a:t>
            </a:r>
            <a:r>
              <a:rPr lang="ko-KR" altLang="en-US" dirty="0"/>
              <a:t> 기반 장내상품거래 업무흐름</a:t>
            </a:r>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ko-KR" altLang="en-US" dirty="0"/>
              <a:t>자체</a:t>
            </a:r>
            <a:r>
              <a:rPr lang="en-US" altLang="ko-KR" dirty="0"/>
              <a:t>/</a:t>
            </a:r>
            <a:r>
              <a:rPr lang="ko-KR" altLang="en-US" dirty="0"/>
              <a:t>제휴에 의한 발행업무가 수반될 경우 </a:t>
            </a:r>
            <a:r>
              <a:rPr lang="ko-KR" altLang="en-US" u="sng" dirty="0"/>
              <a:t>추가되는 발행 및 발행 대행 업무에 대한 정의</a:t>
            </a:r>
            <a:r>
              <a:rPr lang="ko-KR" altLang="en-US" dirty="0"/>
              <a:t>가 필요하며 발행</a:t>
            </a:r>
            <a:r>
              <a:rPr lang="en-US" altLang="ko-KR" dirty="0"/>
              <a:t>/</a:t>
            </a:r>
            <a:r>
              <a:rPr lang="ko-KR" altLang="en-US" dirty="0"/>
              <a:t>유통 분리에 따른 대응방안이 요구됨 </a:t>
            </a:r>
          </a:p>
        </p:txBody>
      </p:sp>
      <p:sp>
        <p:nvSpPr>
          <p:cNvPr id="4" name="TextBox 3">
            <a:extLst>
              <a:ext uri="{FF2B5EF4-FFF2-40B4-BE49-F238E27FC236}">
                <a16:creationId xmlns:a16="http://schemas.microsoft.com/office/drawing/2014/main" id="{022E3119-E631-1D6B-C9A9-5DC81B7E8D49}"/>
              </a:ext>
            </a:extLst>
          </p:cNvPr>
          <p:cNvSpPr txBox="1"/>
          <p:nvPr/>
        </p:nvSpPr>
        <p:spPr>
          <a:xfrm>
            <a:off x="348315" y="1843831"/>
            <a:ext cx="3565079"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1600" b="1" dirty="0">
                <a:latin typeface="나눔스퀘어_ac" panose="020B0600000101010101" pitchFamily="50" charset="-127"/>
                <a:ea typeface="나눔스퀘어_ac" panose="020B0600000101010101" pitchFamily="50" charset="-127"/>
              </a:rPr>
              <a:t>KRX</a:t>
            </a:r>
            <a:r>
              <a:rPr lang="ko-KR" altLang="en-US" sz="1600" b="1" dirty="0">
                <a:latin typeface="나눔스퀘어_ac" panose="020B0600000101010101" pitchFamily="50" charset="-127"/>
                <a:ea typeface="나눔스퀘어_ac" panose="020B0600000101010101" pitchFamily="50" charset="-127"/>
              </a:rPr>
              <a:t>제공 디지털증권 위탁매매 서비스</a:t>
            </a:r>
          </a:p>
        </p:txBody>
      </p:sp>
      <p:sp>
        <p:nvSpPr>
          <p:cNvPr id="6" name="직사각형 5">
            <a:extLst>
              <a:ext uri="{FF2B5EF4-FFF2-40B4-BE49-F238E27FC236}">
                <a16:creationId xmlns:a16="http://schemas.microsoft.com/office/drawing/2014/main" id="{BF655689-DFC3-B748-311E-BAE588425C12}"/>
              </a:ext>
            </a:extLst>
          </p:cNvPr>
          <p:cNvSpPr/>
          <p:nvPr/>
        </p:nvSpPr>
        <p:spPr>
          <a:xfrm>
            <a:off x="6573744" y="2663017"/>
            <a:ext cx="2552071" cy="496607"/>
          </a:xfrm>
          <a:prstGeom prst="rect">
            <a:avLst/>
          </a:prstGeom>
          <a:solidFill>
            <a:srgbClr val="D8D8D8"/>
          </a:solidFill>
          <a:ln w="6350" cap="flat" cmpd="sng" algn="ctr">
            <a:noFill/>
            <a:prstDash val="solid"/>
            <a:miter lim="800000"/>
          </a:ln>
          <a:effectLst/>
          <a:extLst>
            <a:ext uri="{AF507438-7753-43E0-B8FC-AC1667EBCBE1}">
              <a14:hiddenEffects xmlns:a14="http://schemas.microsoft.com/office/drawing/2010/main">
                <a:effectLst>
                  <a:outerShdw blurRad="50800" dist="38100" dir="2699985" algn="ctr" rotWithShape="0">
                    <a:schemeClr val="tx1">
                      <a:alpha val="40000"/>
                    </a:schemeClr>
                  </a:outerShdw>
                </a:effectLst>
              </a14:hiddenEffects>
            </a:ext>
          </a:extLst>
        </p:spPr>
        <p:txBody>
          <a:bodyPr rot="0" spcFirstLastPara="0" vertOverflow="overflow" horzOverflow="overflow" vert="horz" wrap="square" lIns="71120" tIns="71120" rIns="71120" bIns="71120" numCol="1" spcCol="0" rtlCol="0" fromWordArt="0" anchor="ctr" anchorCtr="0" forceAA="0" compatLnSpc="1">
            <a:prstTxWarp prst="textNoShape">
              <a:avLst/>
            </a:prstTxWarp>
            <a:noAutofit/>
          </a:bodyPr>
          <a:lstStyle/>
          <a:p>
            <a:pPr marL="449263" marR="0" lvl="0" indent="0" defTabSz="914400" eaLnBrk="1" fontAlgn="auto" latinLnBrk="0" hangingPunct="1">
              <a:lnSpc>
                <a:spcPct val="90000"/>
              </a:lnSpc>
              <a:spcBef>
                <a:spcPts val="900"/>
              </a:spcBef>
              <a:spcAft>
                <a:spcPts val="0"/>
              </a:spcAft>
              <a:buClrTx/>
              <a:buSzTx/>
              <a:buFontTx/>
              <a:buNone/>
              <a:tabLst/>
              <a:defRPr/>
            </a:pPr>
            <a:r>
              <a:rPr lang="en-US" altLang="ko-KR" sz="1200" b="1" kern="1200" dirty="0">
                <a:solidFill>
                  <a:schemeClr val="tx1"/>
                </a:solidFill>
                <a:latin typeface="맑은 고딕" panose="020B0503020000020004" pitchFamily="50" charset="-127"/>
                <a:ea typeface="나눔스퀘어_ac" panose="020B0600000101010101"/>
                <a:cs typeface="Arial" pitchFamily="34" charset="0"/>
              </a:rPr>
              <a:t>KRX(</a:t>
            </a:r>
            <a:r>
              <a:rPr lang="ko-KR" altLang="en-US" sz="1200" b="1" kern="1200" dirty="0">
                <a:solidFill>
                  <a:schemeClr val="tx1"/>
                </a:solidFill>
                <a:latin typeface="맑은 고딕" panose="020B0503020000020004" pitchFamily="50" charset="-127"/>
                <a:ea typeface="나눔스퀘어_ac" panose="020B0600000101010101"/>
                <a:cs typeface="Arial" pitchFamily="34" charset="0"/>
              </a:rPr>
              <a:t>디지털 증권시장</a:t>
            </a:r>
            <a:r>
              <a:rPr lang="en-US" altLang="ko-KR" sz="1200" b="1" kern="1200" dirty="0">
                <a:solidFill>
                  <a:schemeClr val="tx1"/>
                </a:solidFill>
                <a:latin typeface="맑은 고딕" panose="020B0503020000020004" pitchFamily="50" charset="-127"/>
                <a:ea typeface="나눔스퀘어_ac" panose="020B0600000101010101"/>
                <a:cs typeface="Arial" pitchFamily="34" charset="0"/>
              </a:rPr>
              <a:t>)</a:t>
            </a:r>
            <a:endParaRPr kumimoji="0" lang="ko-KR" altLang="en-US" sz="12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sp>
        <p:nvSpPr>
          <p:cNvPr id="7" name="직사각형 6">
            <a:extLst>
              <a:ext uri="{FF2B5EF4-FFF2-40B4-BE49-F238E27FC236}">
                <a16:creationId xmlns:a16="http://schemas.microsoft.com/office/drawing/2014/main" id="{6B9EC3C3-20BF-A942-64D0-3D40D8FB4CAB}"/>
              </a:ext>
            </a:extLst>
          </p:cNvPr>
          <p:cNvSpPr/>
          <p:nvPr/>
        </p:nvSpPr>
        <p:spPr>
          <a:xfrm>
            <a:off x="6573744" y="3159624"/>
            <a:ext cx="2552071" cy="1021933"/>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marR="0" lvl="0" indent="-97212" defTabSz="914400" eaLnBrk="1" fontAlgn="auto" latinLnBrk="0" hangingPunct="1">
              <a:lnSpc>
                <a:spcPct val="90000"/>
              </a:lnSpc>
              <a:spcBef>
                <a:spcPts val="900"/>
              </a:spcBef>
              <a:spcAft>
                <a:spcPts val="0"/>
              </a:spcAft>
              <a:buClr>
                <a:srgbClr val="F8F8F8"/>
              </a:buClr>
              <a:buSzPct val="100000"/>
              <a:buFont typeface="Arial" panose="020B0604020202020204" pitchFamily="34" charset="0"/>
              <a:buChar char="•"/>
              <a:tabLst/>
              <a:defRPr/>
            </a:pPr>
            <a:r>
              <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rPr>
              <a:t>상장심사</a:t>
            </a:r>
            <a:r>
              <a:rPr kumimoji="0" lang="en-US" altLang="ko-KR"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rPr>
              <a:t>, </a:t>
            </a:r>
            <a:r>
              <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rPr>
              <a:t>매매체결</a:t>
            </a:r>
            <a:r>
              <a:rPr kumimoji="0" lang="en-US" altLang="ko-KR"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rPr>
              <a:t>, </a:t>
            </a:r>
            <a:r>
              <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rPr>
              <a:t>시장감시</a:t>
            </a:r>
          </a:p>
        </p:txBody>
      </p:sp>
      <p:sp>
        <p:nvSpPr>
          <p:cNvPr id="9" name="직사각형 8">
            <a:extLst>
              <a:ext uri="{FF2B5EF4-FFF2-40B4-BE49-F238E27FC236}">
                <a16:creationId xmlns:a16="http://schemas.microsoft.com/office/drawing/2014/main" id="{D8AB53B1-5415-936E-331D-895F30E2A3B1}"/>
              </a:ext>
            </a:extLst>
          </p:cNvPr>
          <p:cNvSpPr/>
          <p:nvPr/>
        </p:nvSpPr>
        <p:spPr>
          <a:xfrm>
            <a:off x="6573744" y="4706884"/>
            <a:ext cx="2552071" cy="496607"/>
          </a:xfrm>
          <a:prstGeom prst="rect">
            <a:avLst/>
          </a:prstGeom>
          <a:solidFill>
            <a:srgbClr val="D8D8D8"/>
          </a:solidFill>
          <a:ln w="6350" cap="flat" cmpd="sng" algn="ctr">
            <a:noFill/>
            <a:prstDash val="solid"/>
            <a:miter lim="800000"/>
          </a:ln>
          <a:effectLst/>
          <a:extLst>
            <a:ext uri="{AF507438-7753-43E0-B8FC-AC1667EBCBE1}">
              <a14:hiddenEffects xmlns:a14="http://schemas.microsoft.com/office/drawing/2010/main">
                <a:effectLst>
                  <a:outerShdw blurRad="50800" dist="38100" dir="2699985" algn="ctr" rotWithShape="0">
                    <a:schemeClr val="tx1">
                      <a:alpha val="40000"/>
                    </a:schemeClr>
                  </a:outerShdw>
                </a:effectLst>
              </a14:hiddenEffects>
            </a:ext>
          </a:extLst>
        </p:spPr>
        <p:txBody>
          <a:bodyPr rot="0" spcFirstLastPara="0" vertOverflow="overflow" horzOverflow="overflow" vert="horz" wrap="square" lIns="71120" tIns="71120" rIns="71120" bIns="71120" numCol="1" spcCol="0" rtlCol="0" fromWordArt="0" anchor="ctr" anchorCtr="0" forceAA="0" compatLnSpc="1">
            <a:prstTxWarp prst="textNoShape">
              <a:avLst/>
            </a:prstTxWarp>
            <a:noAutofit/>
          </a:bodyPr>
          <a:lstStyle/>
          <a:p>
            <a:pPr marL="449263" marR="0" lvl="0" indent="0" defTabSz="914400" eaLnBrk="1" fontAlgn="auto" latinLnBrk="0" hangingPunct="1">
              <a:lnSpc>
                <a:spcPct val="90000"/>
              </a:lnSpc>
              <a:spcBef>
                <a:spcPts val="900"/>
              </a:spcBef>
              <a:spcAft>
                <a:spcPts val="0"/>
              </a:spcAft>
              <a:buClrTx/>
              <a:buSzTx/>
              <a:buFontTx/>
              <a:buNone/>
              <a:tabLst/>
              <a:defRPr/>
            </a:pPr>
            <a:r>
              <a:rPr lang="en-US" altLang="ko-KR" sz="1200" b="1" kern="1200" dirty="0">
                <a:solidFill>
                  <a:schemeClr val="tx1"/>
                </a:solidFill>
                <a:latin typeface="맑은 고딕" panose="020B0503020000020004" pitchFamily="50" charset="-127"/>
                <a:ea typeface="나눔스퀘어_ac" panose="020B0600000101010101"/>
                <a:cs typeface="Arial" pitchFamily="34" charset="0"/>
              </a:rPr>
              <a:t>KSD(</a:t>
            </a:r>
            <a:r>
              <a:rPr lang="ko-KR" altLang="en-US" sz="1200" b="1" kern="1200" dirty="0">
                <a:solidFill>
                  <a:schemeClr val="tx1"/>
                </a:solidFill>
                <a:latin typeface="맑은 고딕" panose="020B0503020000020004" pitchFamily="50" charset="-127"/>
                <a:ea typeface="나눔스퀘어_ac" panose="020B0600000101010101"/>
                <a:cs typeface="Arial" pitchFamily="34" charset="0"/>
              </a:rPr>
              <a:t>예탁결제</a:t>
            </a:r>
            <a:r>
              <a:rPr lang="en-US" altLang="ko-KR" sz="1200" b="1" kern="1200" dirty="0">
                <a:solidFill>
                  <a:schemeClr val="tx1"/>
                </a:solidFill>
                <a:latin typeface="맑은 고딕" panose="020B0503020000020004" pitchFamily="50" charset="-127"/>
                <a:ea typeface="나눔스퀘어_ac" panose="020B0600000101010101"/>
                <a:cs typeface="Arial" pitchFamily="34" charset="0"/>
              </a:rPr>
              <a:t>)</a:t>
            </a:r>
            <a:endParaRPr kumimoji="0" lang="ko-KR" altLang="en-US" sz="12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sp>
        <p:nvSpPr>
          <p:cNvPr id="11" name="직사각형 10">
            <a:extLst>
              <a:ext uri="{FF2B5EF4-FFF2-40B4-BE49-F238E27FC236}">
                <a16:creationId xmlns:a16="http://schemas.microsoft.com/office/drawing/2014/main" id="{FFBC8667-67DF-FF4F-0A4A-2B2436BC4FE9}"/>
              </a:ext>
            </a:extLst>
          </p:cNvPr>
          <p:cNvSpPr/>
          <p:nvPr/>
        </p:nvSpPr>
        <p:spPr>
          <a:xfrm>
            <a:off x="6573744" y="5203491"/>
            <a:ext cx="2552071" cy="1021933"/>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marR="0" lvl="0" indent="-97212" defTabSz="914400" eaLnBrk="1" fontAlgn="auto" latinLnBrk="0" hangingPunct="1">
              <a:lnSpc>
                <a:spcPct val="90000"/>
              </a:lnSpc>
              <a:spcBef>
                <a:spcPts val="900"/>
              </a:spcBef>
              <a:spcAft>
                <a:spcPts val="0"/>
              </a:spcAft>
              <a:buClr>
                <a:srgbClr val="F8F8F8"/>
              </a:buClr>
              <a:buSzPct val="100000"/>
              <a:buFont typeface="Arial" panose="020B0604020202020204" pitchFamily="34" charset="0"/>
              <a:buChar char="•"/>
              <a:tabLst/>
              <a:defRPr/>
            </a:pPr>
            <a:r>
              <a:rPr lang="ko-KR" altLang="en-US" sz="1200" kern="1200" dirty="0">
                <a:solidFill>
                  <a:schemeClr val="tx1"/>
                </a:solidFill>
                <a:latin typeface="맑은 고딕" panose="020B0503020000020004" pitchFamily="50" charset="-127"/>
                <a:ea typeface="나눔스퀘어_ac" panose="020B0600000101010101"/>
                <a:cs typeface="Arial" pitchFamily="34" charset="0"/>
              </a:rPr>
              <a:t>등록심사</a:t>
            </a:r>
            <a:r>
              <a:rPr lang="en-US" altLang="ko-KR" sz="1200" kern="1200" dirty="0">
                <a:solidFill>
                  <a:schemeClr val="tx1"/>
                </a:solidFill>
                <a:latin typeface="맑은 고딕" panose="020B0503020000020004" pitchFamily="50" charset="-127"/>
                <a:ea typeface="나눔스퀘어_ac" panose="020B0600000101010101"/>
                <a:cs typeface="Arial" pitchFamily="34" charset="0"/>
              </a:rPr>
              <a:t>, </a:t>
            </a:r>
            <a:r>
              <a:rPr lang="ko-KR" altLang="en-US" sz="1200" kern="1200" dirty="0">
                <a:solidFill>
                  <a:schemeClr val="tx1"/>
                </a:solidFill>
                <a:latin typeface="맑은 고딕" panose="020B0503020000020004" pitchFamily="50" charset="-127"/>
                <a:ea typeface="나눔스퀘어_ac" panose="020B0600000101010101"/>
                <a:cs typeface="Arial" pitchFamily="34" charset="0"/>
              </a:rPr>
              <a:t>총량관리</a:t>
            </a:r>
            <a:r>
              <a:rPr lang="en-US" altLang="ko-KR" sz="1200" kern="1200" dirty="0">
                <a:solidFill>
                  <a:schemeClr val="tx1"/>
                </a:solidFill>
                <a:latin typeface="맑은 고딕" panose="020B0503020000020004" pitchFamily="50" charset="-127"/>
                <a:ea typeface="나눔스퀘어_ac" panose="020B0600000101010101"/>
                <a:cs typeface="Arial" pitchFamily="34" charset="0"/>
              </a:rPr>
              <a:t>(</a:t>
            </a:r>
            <a:r>
              <a:rPr lang="ko-KR" altLang="en-US" sz="1200" kern="1200" dirty="0" err="1">
                <a:solidFill>
                  <a:schemeClr val="tx1"/>
                </a:solidFill>
                <a:latin typeface="맑은 고딕" panose="020B0503020000020004" pitchFamily="50" charset="-127"/>
                <a:ea typeface="나눔스퀘어_ac" panose="020B0600000101010101"/>
                <a:cs typeface="Arial" pitchFamily="34" charset="0"/>
              </a:rPr>
              <a:t>발행량</a:t>
            </a:r>
            <a:r>
              <a:rPr lang="ko-KR" altLang="en-US" sz="1200" kern="1200" dirty="0">
                <a:solidFill>
                  <a:schemeClr val="tx1"/>
                </a:solidFill>
                <a:latin typeface="맑은 고딕" panose="020B0503020000020004" pitchFamily="50" charset="-127"/>
                <a:ea typeface="나눔스퀘어_ac" panose="020B0600000101010101"/>
                <a:cs typeface="Arial" pitchFamily="34" charset="0"/>
              </a:rPr>
              <a:t> </a:t>
            </a:r>
            <a:r>
              <a:rPr lang="en-US" altLang="ko-KR" sz="1200" kern="1200" dirty="0">
                <a:solidFill>
                  <a:schemeClr val="tx1"/>
                </a:solidFill>
                <a:latin typeface="맑은 고딕" panose="020B0503020000020004" pitchFamily="50" charset="-127"/>
                <a:ea typeface="나눔스퀘어_ac" panose="020B0600000101010101"/>
                <a:cs typeface="Arial" pitchFamily="34" charset="0"/>
              </a:rPr>
              <a:t>vs. </a:t>
            </a:r>
            <a:r>
              <a:rPr lang="ko-KR" altLang="en-US" sz="1200" kern="1200" dirty="0">
                <a:solidFill>
                  <a:schemeClr val="tx1"/>
                </a:solidFill>
                <a:latin typeface="맑은 고딕" panose="020B0503020000020004" pitchFamily="50" charset="-127"/>
                <a:ea typeface="나눔스퀘어_ac" panose="020B0600000101010101"/>
                <a:cs typeface="Arial" pitchFamily="34" charset="0"/>
              </a:rPr>
              <a:t>고객보유</a:t>
            </a:r>
            <a:r>
              <a:rPr lang="en-US" altLang="ko-KR" sz="1200" kern="1200" dirty="0">
                <a:solidFill>
                  <a:schemeClr val="tx1"/>
                </a:solidFill>
                <a:latin typeface="맑은 고딕" panose="020B0503020000020004" pitchFamily="50" charset="-127"/>
                <a:ea typeface="나눔스퀘어_ac" panose="020B0600000101010101"/>
                <a:cs typeface="Arial" pitchFamily="34" charset="0"/>
              </a:rPr>
              <a:t>+</a:t>
            </a:r>
            <a:r>
              <a:rPr lang="ko-KR" altLang="en-US" sz="1200" kern="1200" dirty="0">
                <a:solidFill>
                  <a:schemeClr val="tx1"/>
                </a:solidFill>
                <a:latin typeface="맑은 고딕" panose="020B0503020000020004" pitchFamily="50" charset="-127"/>
                <a:ea typeface="나눔스퀘어_ac" panose="020B0600000101010101"/>
                <a:cs typeface="Arial" pitchFamily="34" charset="0"/>
              </a:rPr>
              <a:t>기관보유</a:t>
            </a:r>
            <a:r>
              <a:rPr lang="en-US" altLang="ko-KR" sz="1200" kern="1200" dirty="0">
                <a:solidFill>
                  <a:schemeClr val="tx1"/>
                </a:solidFill>
                <a:latin typeface="맑은 고딕" panose="020B0503020000020004" pitchFamily="50" charset="-127"/>
                <a:ea typeface="나눔스퀘어_ac" panose="020B0600000101010101"/>
                <a:cs typeface="Arial" pitchFamily="34" charset="0"/>
              </a:rPr>
              <a:t>) </a:t>
            </a:r>
            <a:r>
              <a:rPr lang="ko-KR" altLang="en-US" sz="1200" kern="1200" dirty="0">
                <a:solidFill>
                  <a:schemeClr val="tx1"/>
                </a:solidFill>
                <a:latin typeface="맑은 고딕" panose="020B0503020000020004" pitchFamily="50" charset="-127"/>
                <a:ea typeface="나눔스퀘어_ac" panose="020B0600000101010101"/>
                <a:cs typeface="Arial" pitchFamily="34" charset="0"/>
              </a:rPr>
              <a:t>결제</a:t>
            </a:r>
            <a:endPar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cxnSp>
        <p:nvCxnSpPr>
          <p:cNvPr id="12" name="직선 화살표 연결선 11">
            <a:extLst>
              <a:ext uri="{FF2B5EF4-FFF2-40B4-BE49-F238E27FC236}">
                <a16:creationId xmlns:a16="http://schemas.microsoft.com/office/drawing/2014/main" id="{F7E99254-2ECE-C700-E058-9C3A0A3CC384}"/>
              </a:ext>
            </a:extLst>
          </p:cNvPr>
          <p:cNvCxnSpPr>
            <a:stCxn id="7" idx="2"/>
            <a:endCxn id="9" idx="0"/>
          </p:cNvCxnSpPr>
          <p:nvPr/>
        </p:nvCxnSpPr>
        <p:spPr>
          <a:xfrm>
            <a:off x="7849780" y="4181557"/>
            <a:ext cx="0" cy="525327"/>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13" name="직사각형 12">
            <a:extLst>
              <a:ext uri="{FF2B5EF4-FFF2-40B4-BE49-F238E27FC236}">
                <a16:creationId xmlns:a16="http://schemas.microsoft.com/office/drawing/2014/main" id="{BBFFEFDC-5A2B-40A6-6F91-510DA3EDE5ED}"/>
              </a:ext>
            </a:extLst>
          </p:cNvPr>
          <p:cNvSpPr/>
          <p:nvPr/>
        </p:nvSpPr>
        <p:spPr>
          <a:xfrm>
            <a:off x="2136304" y="2660870"/>
            <a:ext cx="3775654" cy="496607"/>
          </a:xfrm>
          <a:prstGeom prst="rect">
            <a:avLst/>
          </a:prstGeom>
          <a:solidFill>
            <a:srgbClr val="D8D8D8"/>
          </a:solidFill>
          <a:ln w="6350" cap="flat" cmpd="sng" algn="ctr">
            <a:noFill/>
            <a:prstDash val="solid"/>
            <a:miter lim="800000"/>
          </a:ln>
          <a:effectLst/>
          <a:extLst>
            <a:ext uri="{AF507438-7753-43E0-B8FC-AC1667EBCBE1}">
              <a14:hiddenEffects xmlns:a14="http://schemas.microsoft.com/office/drawing/2010/main">
                <a:effectLst>
                  <a:outerShdw blurRad="50800" dist="38100" dir="2699985" algn="ctr" rotWithShape="0">
                    <a:schemeClr val="tx1">
                      <a:alpha val="40000"/>
                    </a:schemeClr>
                  </a:outerShdw>
                </a:effectLst>
              </a14:hiddenEffects>
            </a:ext>
          </a:extLst>
        </p:spPr>
        <p:txBody>
          <a:bodyPr rot="0" spcFirstLastPara="0" vertOverflow="overflow" horzOverflow="overflow" vert="horz" wrap="square" lIns="71120" tIns="71120" rIns="71120" bIns="71120" numCol="1" spcCol="0" rtlCol="0" fromWordArt="0" anchor="ctr" anchorCtr="0" forceAA="0" compatLnSpc="1">
            <a:prstTxWarp prst="textNoShape">
              <a:avLst/>
            </a:prstTxWarp>
            <a:noAutofit/>
          </a:bodyPr>
          <a:lstStyle/>
          <a:p>
            <a:pPr marL="449263" marR="0" lvl="0" indent="0" defTabSz="914400" eaLnBrk="1" fontAlgn="auto" latinLnBrk="0" hangingPunct="1">
              <a:lnSpc>
                <a:spcPct val="90000"/>
              </a:lnSpc>
              <a:spcBef>
                <a:spcPts val="900"/>
              </a:spcBef>
              <a:spcAft>
                <a:spcPts val="0"/>
              </a:spcAft>
              <a:buClrTx/>
              <a:buSzTx/>
              <a:buFontTx/>
              <a:buNone/>
              <a:tabLst/>
              <a:defRPr/>
            </a:pPr>
            <a:r>
              <a:rPr lang="en-US" altLang="ko-KR" sz="1200" b="1" kern="1200" dirty="0">
                <a:solidFill>
                  <a:schemeClr val="tx1"/>
                </a:solidFill>
                <a:latin typeface="맑은 고딕" panose="020B0503020000020004" pitchFamily="50" charset="-127"/>
                <a:ea typeface="나눔스퀘어_ac" panose="020B0600000101010101"/>
                <a:cs typeface="Arial" pitchFamily="34" charset="0"/>
              </a:rPr>
              <a:t>KB</a:t>
            </a:r>
            <a:r>
              <a:rPr lang="ko-KR" altLang="en-US" sz="1200" b="1" kern="1200" dirty="0">
                <a:solidFill>
                  <a:schemeClr val="tx1"/>
                </a:solidFill>
                <a:latin typeface="맑은 고딕" panose="020B0503020000020004" pitchFamily="50" charset="-127"/>
                <a:ea typeface="나눔스퀘어_ac" panose="020B0600000101010101"/>
                <a:cs typeface="Arial" pitchFamily="34" charset="0"/>
              </a:rPr>
              <a:t>증권</a:t>
            </a:r>
            <a:r>
              <a:rPr lang="en-US" altLang="ko-KR" sz="1200" b="1" kern="1200" dirty="0">
                <a:solidFill>
                  <a:schemeClr val="tx1"/>
                </a:solidFill>
                <a:latin typeface="맑은 고딕" panose="020B0503020000020004" pitchFamily="50" charset="-127"/>
                <a:ea typeface="나눔스퀘어_ac" panose="020B0600000101010101"/>
                <a:cs typeface="Arial" pitchFamily="34" charset="0"/>
              </a:rPr>
              <a:t>(</a:t>
            </a:r>
            <a:r>
              <a:rPr lang="ko-KR" altLang="en-US" sz="1200" b="1" kern="1200" dirty="0">
                <a:solidFill>
                  <a:schemeClr val="tx1"/>
                </a:solidFill>
                <a:latin typeface="맑은 고딕" panose="020B0503020000020004" pitchFamily="50" charset="-127"/>
                <a:ea typeface="나눔스퀘어_ac" panose="020B0600000101010101"/>
                <a:cs typeface="Arial" pitchFamily="34" charset="0"/>
              </a:rPr>
              <a:t>디지털 증권 위탁매매 서비스</a:t>
            </a:r>
            <a:r>
              <a:rPr lang="en-US" altLang="ko-KR" sz="1200" b="1" kern="1200" dirty="0">
                <a:solidFill>
                  <a:schemeClr val="tx1"/>
                </a:solidFill>
                <a:latin typeface="맑은 고딕" panose="020B0503020000020004" pitchFamily="50" charset="-127"/>
                <a:ea typeface="나눔스퀘어_ac" panose="020B0600000101010101"/>
                <a:cs typeface="Arial" pitchFamily="34" charset="0"/>
              </a:rPr>
              <a:t>)</a:t>
            </a:r>
            <a:endParaRPr kumimoji="0" lang="ko-KR" altLang="en-US" sz="12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sp>
        <p:nvSpPr>
          <p:cNvPr id="14" name="직사각형 13">
            <a:extLst>
              <a:ext uri="{FF2B5EF4-FFF2-40B4-BE49-F238E27FC236}">
                <a16:creationId xmlns:a16="http://schemas.microsoft.com/office/drawing/2014/main" id="{2063B10F-69D5-F4CF-653C-1FA75013150C}"/>
              </a:ext>
            </a:extLst>
          </p:cNvPr>
          <p:cNvSpPr/>
          <p:nvPr/>
        </p:nvSpPr>
        <p:spPr>
          <a:xfrm>
            <a:off x="2136304" y="3157477"/>
            <a:ext cx="3775654" cy="3067947"/>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marR="0" lvl="0" indent="-97212" defTabSz="914400" eaLnBrk="1" fontAlgn="auto" latinLnBrk="0" hangingPunct="1">
              <a:lnSpc>
                <a:spcPct val="90000"/>
              </a:lnSpc>
              <a:spcBef>
                <a:spcPts val="900"/>
              </a:spcBef>
              <a:spcAft>
                <a:spcPts val="0"/>
              </a:spcAft>
              <a:buClr>
                <a:srgbClr val="F8F8F8"/>
              </a:buClr>
              <a:buSzPct val="100000"/>
              <a:buFont typeface="Arial" panose="020B0604020202020204" pitchFamily="34" charset="0"/>
              <a:buChar char="•"/>
              <a:tabLst/>
              <a:defRPr/>
            </a:pPr>
            <a:endPar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grpSp>
        <p:nvGrpSpPr>
          <p:cNvPr id="15" name="그룹 14">
            <a:extLst>
              <a:ext uri="{FF2B5EF4-FFF2-40B4-BE49-F238E27FC236}">
                <a16:creationId xmlns:a16="http://schemas.microsoft.com/office/drawing/2014/main" id="{DAA2D529-35CE-B1E7-9333-9CF4D896C2BB}"/>
              </a:ext>
            </a:extLst>
          </p:cNvPr>
          <p:cNvGrpSpPr/>
          <p:nvPr/>
        </p:nvGrpSpPr>
        <p:grpSpPr>
          <a:xfrm>
            <a:off x="121959" y="3991687"/>
            <a:ext cx="994605" cy="793363"/>
            <a:chOff x="532800" y="2641133"/>
            <a:chExt cx="789711" cy="706566"/>
          </a:xfrm>
        </p:grpSpPr>
        <p:pic>
          <p:nvPicPr>
            <p:cNvPr id="35" name="Picture 4" descr="Image result for business man vector">
              <a:extLst>
                <a:ext uri="{FF2B5EF4-FFF2-40B4-BE49-F238E27FC236}">
                  <a16:creationId xmlns:a16="http://schemas.microsoft.com/office/drawing/2014/main" id="{82F3300C-3983-CBB6-572B-CF0B5EEC9ECB}"/>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8584" b="89700" l="3863" r="88841"/>
                      </a14:imgEffect>
                    </a14:imgLayer>
                  </a14:imgProps>
                </a:ext>
                <a:ext uri="{28A0092B-C50C-407E-A947-70E740481C1C}">
                  <a14:useLocalDpi xmlns:a14="http://schemas.microsoft.com/office/drawing/2010/main"/>
                </a:ext>
              </a:extLst>
            </a:blip>
            <a:srcRect/>
            <a:stretch/>
          </p:blipFill>
          <p:spPr bwMode="auto">
            <a:xfrm>
              <a:off x="669740" y="2641133"/>
              <a:ext cx="515831" cy="566693"/>
            </a:xfrm>
            <a:prstGeom prst="rect">
              <a:avLst/>
            </a:prstGeom>
            <a:noFill/>
            <a:ln w="6350" cap="flat">
              <a:noFill/>
              <a:miter lim="800000"/>
            </a:ln>
            <a:extLst>
              <a:ext uri="{91240B29-F687-4F45-9708-019B960494DF}">
                <a14:hiddenLine xmlns:a14="http://schemas.microsoft.com/office/drawing/2010/main" w="6350" cap="flat">
                  <a:noFill/>
                  <a:miter lim="800000"/>
                </a14:hiddenLine>
              </a:ext>
            </a:extLst>
          </p:spPr>
        </p:pic>
        <p:sp>
          <p:nvSpPr>
            <p:cNvPr id="36" name="TextBox 35">
              <a:extLst>
                <a:ext uri="{FF2B5EF4-FFF2-40B4-BE49-F238E27FC236}">
                  <a16:creationId xmlns:a16="http://schemas.microsoft.com/office/drawing/2014/main" id="{B1AC9010-24A1-F2E5-56CC-732033D9F505}"/>
                </a:ext>
              </a:extLst>
            </p:cNvPr>
            <p:cNvSpPr txBox="1"/>
            <p:nvPr/>
          </p:nvSpPr>
          <p:spPr>
            <a:xfrm>
              <a:off x="532800" y="3199683"/>
              <a:ext cx="789711" cy="148016"/>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ko-KR" altLang="en-US" sz="1200" dirty="0">
                  <a:solidFill>
                    <a:srgbClr val="000000"/>
                  </a:solidFill>
                  <a:latin typeface="+mj-lt"/>
                </a:rPr>
                <a:t>투자자</a:t>
              </a:r>
            </a:p>
          </p:txBody>
        </p:sp>
      </p:grpSp>
      <p:sp>
        <p:nvSpPr>
          <p:cNvPr id="16" name="직사각형 15">
            <a:extLst>
              <a:ext uri="{FF2B5EF4-FFF2-40B4-BE49-F238E27FC236}">
                <a16:creationId xmlns:a16="http://schemas.microsoft.com/office/drawing/2014/main" id="{82843254-3C5A-A0B8-69CD-26BA2CF49AC4}"/>
              </a:ext>
            </a:extLst>
          </p:cNvPr>
          <p:cNvSpPr/>
          <p:nvPr/>
        </p:nvSpPr>
        <p:spPr>
          <a:xfrm>
            <a:off x="2433457" y="3290523"/>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algn="ctr" defTabSz="914400" hangingPunct="1">
              <a:lnSpc>
                <a:spcPct val="90000"/>
              </a:lnSpc>
              <a:spcAft>
                <a:spcPts val="100"/>
              </a:spcAft>
            </a:pPr>
            <a:r>
              <a:rPr lang="ko-KR" altLang="en-US" sz="1000">
                <a:ln>
                  <a:solidFill>
                    <a:prstClr val="white">
                      <a:alpha val="0"/>
                    </a:prstClr>
                  </a:solidFill>
                </a:ln>
                <a:solidFill>
                  <a:prstClr val="black"/>
                </a:solidFill>
                <a:latin typeface="+mn-ea"/>
                <a:cs typeface="+mn-cs"/>
              </a:rPr>
              <a:t>고객</a:t>
            </a:r>
            <a:endParaRPr lang="en-US" altLang="ko-KR" sz="1000" dirty="0">
              <a:ln>
                <a:solidFill>
                  <a:prstClr val="white">
                    <a:alpha val="0"/>
                  </a:prstClr>
                </a:solidFill>
              </a:ln>
              <a:solidFill>
                <a:prstClr val="black"/>
              </a:solidFill>
              <a:latin typeface="+mn-ea"/>
              <a:cs typeface="+mn-cs"/>
            </a:endParaRPr>
          </a:p>
        </p:txBody>
      </p:sp>
      <p:sp>
        <p:nvSpPr>
          <p:cNvPr id="17" name="직사각형 16">
            <a:extLst>
              <a:ext uri="{FF2B5EF4-FFF2-40B4-BE49-F238E27FC236}">
                <a16:creationId xmlns:a16="http://schemas.microsoft.com/office/drawing/2014/main" id="{D5D576BD-0929-FC90-5578-3818053D0669}"/>
              </a:ext>
            </a:extLst>
          </p:cNvPr>
          <p:cNvSpPr/>
          <p:nvPr/>
        </p:nvSpPr>
        <p:spPr>
          <a:xfrm>
            <a:off x="3558249" y="3290523"/>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algn="ctr" defTabSz="914400" hangingPunct="1">
              <a:lnSpc>
                <a:spcPct val="90000"/>
              </a:lnSpc>
              <a:spcAft>
                <a:spcPts val="100"/>
              </a:spcAft>
            </a:pPr>
            <a:r>
              <a:rPr lang="ko-KR" altLang="en-US" sz="1000" dirty="0">
                <a:ln>
                  <a:solidFill>
                    <a:prstClr val="white">
                      <a:alpha val="0"/>
                    </a:prstClr>
                  </a:solidFill>
                </a:ln>
                <a:solidFill>
                  <a:prstClr val="black"/>
                </a:solidFill>
                <a:latin typeface="+mn-ea"/>
                <a:cs typeface="+mn-cs"/>
              </a:rPr>
              <a:t>인증</a:t>
            </a:r>
            <a:r>
              <a:rPr lang="en-US" altLang="ko-KR" sz="1000" dirty="0">
                <a:ln>
                  <a:solidFill>
                    <a:prstClr val="white">
                      <a:alpha val="0"/>
                    </a:prstClr>
                  </a:solidFill>
                </a:ln>
                <a:solidFill>
                  <a:prstClr val="black"/>
                </a:solidFill>
                <a:latin typeface="+mn-ea"/>
                <a:cs typeface="+mn-cs"/>
              </a:rPr>
              <a:t>/</a:t>
            </a:r>
            <a:r>
              <a:rPr lang="ko-KR" altLang="en-US" sz="1000" dirty="0">
                <a:ln>
                  <a:solidFill>
                    <a:prstClr val="white">
                      <a:alpha val="0"/>
                    </a:prstClr>
                  </a:solidFill>
                </a:ln>
                <a:solidFill>
                  <a:prstClr val="black"/>
                </a:solidFill>
                <a:latin typeface="+mn-ea"/>
                <a:cs typeface="+mn-cs"/>
              </a:rPr>
              <a:t>채널</a:t>
            </a:r>
            <a:endParaRPr lang="en-US" altLang="ko-KR" sz="1000" dirty="0">
              <a:ln>
                <a:solidFill>
                  <a:prstClr val="white">
                    <a:alpha val="0"/>
                  </a:prstClr>
                </a:solidFill>
              </a:ln>
              <a:solidFill>
                <a:prstClr val="black"/>
              </a:solidFill>
              <a:latin typeface="+mn-ea"/>
              <a:cs typeface="+mn-cs"/>
            </a:endParaRPr>
          </a:p>
        </p:txBody>
      </p:sp>
      <p:sp>
        <p:nvSpPr>
          <p:cNvPr id="18" name="직사각형 17">
            <a:extLst>
              <a:ext uri="{FF2B5EF4-FFF2-40B4-BE49-F238E27FC236}">
                <a16:creationId xmlns:a16="http://schemas.microsoft.com/office/drawing/2014/main" id="{6AF195F3-55D1-A69C-7FA6-4D511713A7DF}"/>
              </a:ext>
            </a:extLst>
          </p:cNvPr>
          <p:cNvSpPr/>
          <p:nvPr/>
        </p:nvSpPr>
        <p:spPr>
          <a:xfrm>
            <a:off x="4675460" y="3290522"/>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algn="ctr" defTabSz="914400" hangingPunct="1">
              <a:lnSpc>
                <a:spcPct val="90000"/>
              </a:lnSpc>
              <a:spcAft>
                <a:spcPts val="100"/>
              </a:spcAft>
            </a:pPr>
            <a:r>
              <a:rPr lang="ko-KR" altLang="en-US" sz="1000">
                <a:ln>
                  <a:solidFill>
                    <a:prstClr val="white">
                      <a:alpha val="0"/>
                    </a:prstClr>
                  </a:solidFill>
                </a:ln>
                <a:solidFill>
                  <a:prstClr val="black"/>
                </a:solidFill>
                <a:latin typeface="+mn-ea"/>
                <a:cs typeface="+mn-cs"/>
              </a:rPr>
              <a:t>계좌</a:t>
            </a:r>
            <a:endParaRPr lang="en-US" altLang="ko-KR" sz="1000" dirty="0">
              <a:ln>
                <a:solidFill>
                  <a:prstClr val="white">
                    <a:alpha val="0"/>
                  </a:prstClr>
                </a:solidFill>
              </a:ln>
              <a:solidFill>
                <a:prstClr val="black"/>
              </a:solidFill>
              <a:latin typeface="+mn-ea"/>
              <a:cs typeface="+mn-cs"/>
            </a:endParaRPr>
          </a:p>
        </p:txBody>
      </p:sp>
      <p:sp>
        <p:nvSpPr>
          <p:cNvPr id="19" name="직사각형 18">
            <a:extLst>
              <a:ext uri="{FF2B5EF4-FFF2-40B4-BE49-F238E27FC236}">
                <a16:creationId xmlns:a16="http://schemas.microsoft.com/office/drawing/2014/main" id="{75DFA667-4E3C-D47B-D983-AC2D76BDF543}"/>
              </a:ext>
            </a:extLst>
          </p:cNvPr>
          <p:cNvSpPr/>
          <p:nvPr/>
        </p:nvSpPr>
        <p:spPr>
          <a:xfrm>
            <a:off x="2433457" y="3877592"/>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algn="ctr" defTabSz="914400" hangingPunct="1">
              <a:lnSpc>
                <a:spcPct val="90000"/>
              </a:lnSpc>
              <a:spcAft>
                <a:spcPts val="100"/>
              </a:spcAft>
            </a:pPr>
            <a:r>
              <a:rPr lang="ko-KR" altLang="en-US" sz="1000">
                <a:ln>
                  <a:solidFill>
                    <a:prstClr val="white">
                      <a:alpha val="0"/>
                    </a:prstClr>
                  </a:solidFill>
                </a:ln>
                <a:solidFill>
                  <a:prstClr val="black"/>
                </a:solidFill>
                <a:latin typeface="+mn-ea"/>
                <a:cs typeface="+mn-cs"/>
              </a:rPr>
              <a:t>매매</a:t>
            </a:r>
            <a:endParaRPr lang="en-US" altLang="ko-KR" sz="1000" dirty="0">
              <a:ln>
                <a:solidFill>
                  <a:prstClr val="white">
                    <a:alpha val="0"/>
                  </a:prstClr>
                </a:solidFill>
              </a:ln>
              <a:solidFill>
                <a:prstClr val="black"/>
              </a:solidFill>
              <a:latin typeface="+mn-ea"/>
              <a:cs typeface="+mn-cs"/>
            </a:endParaRPr>
          </a:p>
        </p:txBody>
      </p:sp>
      <p:sp>
        <p:nvSpPr>
          <p:cNvPr id="20" name="직사각형 19">
            <a:extLst>
              <a:ext uri="{FF2B5EF4-FFF2-40B4-BE49-F238E27FC236}">
                <a16:creationId xmlns:a16="http://schemas.microsoft.com/office/drawing/2014/main" id="{657E47DD-7597-A392-2FB6-65FD062BBF87}"/>
              </a:ext>
            </a:extLst>
          </p:cNvPr>
          <p:cNvSpPr/>
          <p:nvPr/>
        </p:nvSpPr>
        <p:spPr>
          <a:xfrm>
            <a:off x="3558249" y="3877592"/>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algn="ctr" defTabSz="914400" hangingPunct="1">
              <a:lnSpc>
                <a:spcPct val="90000"/>
              </a:lnSpc>
              <a:spcAft>
                <a:spcPts val="100"/>
              </a:spcAft>
            </a:pPr>
            <a:r>
              <a:rPr lang="ko-KR" altLang="en-US" sz="1000" dirty="0">
                <a:ln>
                  <a:solidFill>
                    <a:prstClr val="white">
                      <a:alpha val="0"/>
                    </a:prstClr>
                  </a:solidFill>
                </a:ln>
                <a:solidFill>
                  <a:prstClr val="black"/>
                </a:solidFill>
                <a:latin typeface="+mn-ea"/>
                <a:cs typeface="+mn-cs"/>
              </a:rPr>
              <a:t>정산</a:t>
            </a:r>
            <a:r>
              <a:rPr lang="en-US" altLang="ko-KR" sz="1000" dirty="0">
                <a:ln>
                  <a:solidFill>
                    <a:prstClr val="white">
                      <a:alpha val="0"/>
                    </a:prstClr>
                  </a:solidFill>
                </a:ln>
                <a:solidFill>
                  <a:prstClr val="black"/>
                </a:solidFill>
                <a:latin typeface="+mn-ea"/>
                <a:cs typeface="+mn-cs"/>
              </a:rPr>
              <a:t>/</a:t>
            </a:r>
            <a:r>
              <a:rPr lang="ko-KR" altLang="en-US" sz="1000" dirty="0">
                <a:ln>
                  <a:solidFill>
                    <a:prstClr val="white">
                      <a:alpha val="0"/>
                    </a:prstClr>
                  </a:solidFill>
                </a:ln>
                <a:solidFill>
                  <a:prstClr val="black"/>
                </a:solidFill>
                <a:latin typeface="+mn-ea"/>
                <a:cs typeface="+mn-cs"/>
              </a:rPr>
              <a:t>결제</a:t>
            </a:r>
            <a:endParaRPr lang="en-US" altLang="ko-KR" sz="1000" dirty="0">
              <a:ln>
                <a:solidFill>
                  <a:prstClr val="white">
                    <a:alpha val="0"/>
                  </a:prstClr>
                </a:solidFill>
              </a:ln>
              <a:solidFill>
                <a:prstClr val="black"/>
              </a:solidFill>
              <a:latin typeface="+mn-ea"/>
              <a:cs typeface="+mn-cs"/>
            </a:endParaRPr>
          </a:p>
        </p:txBody>
      </p:sp>
      <p:sp>
        <p:nvSpPr>
          <p:cNvPr id="21" name="직사각형 20">
            <a:extLst>
              <a:ext uri="{FF2B5EF4-FFF2-40B4-BE49-F238E27FC236}">
                <a16:creationId xmlns:a16="http://schemas.microsoft.com/office/drawing/2014/main" id="{BCDBE475-603D-62D2-6888-C76AA082CED3}"/>
              </a:ext>
            </a:extLst>
          </p:cNvPr>
          <p:cNvSpPr/>
          <p:nvPr/>
        </p:nvSpPr>
        <p:spPr>
          <a:xfrm>
            <a:off x="4675460" y="3877591"/>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algn="ctr" defTabSz="914400" hangingPunct="1">
              <a:lnSpc>
                <a:spcPct val="90000"/>
              </a:lnSpc>
              <a:spcAft>
                <a:spcPts val="100"/>
              </a:spcAft>
            </a:pPr>
            <a:r>
              <a:rPr lang="ko-KR" altLang="en-US" sz="1000">
                <a:ln>
                  <a:solidFill>
                    <a:prstClr val="white">
                      <a:alpha val="0"/>
                    </a:prstClr>
                  </a:solidFill>
                </a:ln>
                <a:solidFill>
                  <a:prstClr val="black"/>
                </a:solidFill>
                <a:latin typeface="+mn-ea"/>
                <a:cs typeface="+mn-cs"/>
              </a:rPr>
              <a:t>출납</a:t>
            </a:r>
            <a:endParaRPr lang="en-US" altLang="ko-KR" sz="1000" dirty="0">
              <a:ln>
                <a:solidFill>
                  <a:prstClr val="white">
                    <a:alpha val="0"/>
                  </a:prstClr>
                </a:solidFill>
              </a:ln>
              <a:solidFill>
                <a:prstClr val="black"/>
              </a:solidFill>
              <a:latin typeface="+mn-ea"/>
              <a:cs typeface="+mn-cs"/>
            </a:endParaRPr>
          </a:p>
        </p:txBody>
      </p:sp>
      <p:sp>
        <p:nvSpPr>
          <p:cNvPr id="22" name="직사각형 21">
            <a:extLst>
              <a:ext uri="{FF2B5EF4-FFF2-40B4-BE49-F238E27FC236}">
                <a16:creationId xmlns:a16="http://schemas.microsoft.com/office/drawing/2014/main" id="{4CD4833E-EE95-C698-8A88-8BD66ABD630F}"/>
              </a:ext>
            </a:extLst>
          </p:cNvPr>
          <p:cNvSpPr/>
          <p:nvPr/>
        </p:nvSpPr>
        <p:spPr>
          <a:xfrm>
            <a:off x="2433457" y="4469240"/>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algn="ctr" defTabSz="914400" hangingPunct="1">
              <a:lnSpc>
                <a:spcPct val="90000"/>
              </a:lnSpc>
              <a:spcAft>
                <a:spcPts val="100"/>
              </a:spcAft>
            </a:pPr>
            <a:r>
              <a:rPr lang="ko-KR" altLang="en-US" sz="1000">
                <a:ln>
                  <a:solidFill>
                    <a:prstClr val="white">
                      <a:alpha val="0"/>
                    </a:prstClr>
                  </a:solidFill>
                </a:ln>
                <a:solidFill>
                  <a:prstClr val="black"/>
                </a:solidFill>
                <a:latin typeface="+mn-ea"/>
                <a:cs typeface="+mn-cs"/>
              </a:rPr>
              <a:t>청약</a:t>
            </a:r>
            <a:r>
              <a:rPr lang="en-US" altLang="ko-KR" sz="1000">
                <a:ln>
                  <a:solidFill>
                    <a:prstClr val="white">
                      <a:alpha val="0"/>
                    </a:prstClr>
                  </a:solidFill>
                </a:ln>
                <a:solidFill>
                  <a:prstClr val="black"/>
                </a:solidFill>
                <a:latin typeface="+mn-ea"/>
                <a:cs typeface="+mn-cs"/>
              </a:rPr>
              <a:t>/</a:t>
            </a:r>
            <a:r>
              <a:rPr lang="ko-KR" altLang="en-US" sz="1000">
                <a:ln>
                  <a:solidFill>
                    <a:prstClr val="white">
                      <a:alpha val="0"/>
                    </a:prstClr>
                  </a:solidFill>
                </a:ln>
                <a:solidFill>
                  <a:prstClr val="black"/>
                </a:solidFill>
                <a:latin typeface="+mn-ea"/>
                <a:cs typeface="+mn-cs"/>
              </a:rPr>
              <a:t>제권리</a:t>
            </a:r>
            <a:endParaRPr lang="en-US" altLang="ko-KR" sz="1000" dirty="0">
              <a:ln>
                <a:solidFill>
                  <a:prstClr val="white">
                    <a:alpha val="0"/>
                  </a:prstClr>
                </a:solidFill>
              </a:ln>
              <a:solidFill>
                <a:prstClr val="black"/>
              </a:solidFill>
              <a:latin typeface="+mn-ea"/>
              <a:cs typeface="+mn-cs"/>
            </a:endParaRPr>
          </a:p>
        </p:txBody>
      </p:sp>
      <p:sp>
        <p:nvSpPr>
          <p:cNvPr id="23" name="직사각형 22">
            <a:extLst>
              <a:ext uri="{FF2B5EF4-FFF2-40B4-BE49-F238E27FC236}">
                <a16:creationId xmlns:a16="http://schemas.microsoft.com/office/drawing/2014/main" id="{3C48AA06-97A5-69DD-F76E-7F240F302B05}"/>
              </a:ext>
            </a:extLst>
          </p:cNvPr>
          <p:cNvSpPr/>
          <p:nvPr/>
        </p:nvSpPr>
        <p:spPr>
          <a:xfrm>
            <a:off x="3558249" y="4469240"/>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algn="ctr" defTabSz="914400" hangingPunct="1">
              <a:lnSpc>
                <a:spcPct val="90000"/>
              </a:lnSpc>
              <a:spcAft>
                <a:spcPts val="100"/>
              </a:spcAft>
            </a:pPr>
            <a:r>
              <a:rPr lang="ko-KR" altLang="en-US" sz="1000" dirty="0">
                <a:ln>
                  <a:solidFill>
                    <a:prstClr val="white">
                      <a:alpha val="0"/>
                    </a:prstClr>
                  </a:solidFill>
                </a:ln>
                <a:solidFill>
                  <a:prstClr val="black"/>
                </a:solidFill>
                <a:latin typeface="+mn-ea"/>
                <a:cs typeface="+mn-cs"/>
              </a:rPr>
              <a:t>회계</a:t>
            </a:r>
            <a:endParaRPr lang="en-US" altLang="ko-KR" sz="1000" dirty="0">
              <a:ln>
                <a:solidFill>
                  <a:prstClr val="white">
                    <a:alpha val="0"/>
                  </a:prstClr>
                </a:solidFill>
              </a:ln>
              <a:solidFill>
                <a:prstClr val="black"/>
              </a:solidFill>
              <a:latin typeface="+mn-ea"/>
              <a:cs typeface="+mn-cs"/>
            </a:endParaRPr>
          </a:p>
        </p:txBody>
      </p:sp>
      <p:sp>
        <p:nvSpPr>
          <p:cNvPr id="24" name="직사각형 23">
            <a:extLst>
              <a:ext uri="{FF2B5EF4-FFF2-40B4-BE49-F238E27FC236}">
                <a16:creationId xmlns:a16="http://schemas.microsoft.com/office/drawing/2014/main" id="{2A828F94-380F-3891-CE3D-CA55D1910098}"/>
              </a:ext>
            </a:extLst>
          </p:cNvPr>
          <p:cNvSpPr/>
          <p:nvPr/>
        </p:nvSpPr>
        <p:spPr>
          <a:xfrm>
            <a:off x="4675460" y="4469239"/>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algn="ctr" defTabSz="914400" hangingPunct="1">
              <a:lnSpc>
                <a:spcPct val="90000"/>
              </a:lnSpc>
              <a:spcAft>
                <a:spcPts val="100"/>
              </a:spcAft>
            </a:pPr>
            <a:r>
              <a:rPr lang="ko-KR" altLang="en-US" sz="1000" dirty="0">
                <a:ln>
                  <a:solidFill>
                    <a:prstClr val="white">
                      <a:alpha val="0"/>
                    </a:prstClr>
                  </a:solidFill>
                </a:ln>
                <a:solidFill>
                  <a:prstClr val="black"/>
                </a:solidFill>
                <a:latin typeface="+mn-ea"/>
                <a:cs typeface="+mn-cs"/>
              </a:rPr>
              <a:t>공통관리</a:t>
            </a:r>
            <a:endParaRPr lang="en-US" altLang="ko-KR" sz="1000" dirty="0">
              <a:ln>
                <a:solidFill>
                  <a:prstClr val="white">
                    <a:alpha val="0"/>
                  </a:prstClr>
                </a:solidFill>
              </a:ln>
              <a:solidFill>
                <a:prstClr val="black"/>
              </a:solidFill>
              <a:latin typeface="+mn-ea"/>
              <a:cs typeface="+mn-cs"/>
            </a:endParaRPr>
          </a:p>
        </p:txBody>
      </p:sp>
      <p:sp>
        <p:nvSpPr>
          <p:cNvPr id="25" name="직사각형 24">
            <a:extLst>
              <a:ext uri="{FF2B5EF4-FFF2-40B4-BE49-F238E27FC236}">
                <a16:creationId xmlns:a16="http://schemas.microsoft.com/office/drawing/2014/main" id="{C444475B-BA64-8730-1847-81501E1A15F5}"/>
              </a:ext>
            </a:extLst>
          </p:cNvPr>
          <p:cNvSpPr/>
          <p:nvPr/>
        </p:nvSpPr>
        <p:spPr>
          <a:xfrm>
            <a:off x="2433457" y="5056309"/>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algn="ctr" defTabSz="914400" hangingPunct="1">
              <a:lnSpc>
                <a:spcPct val="90000"/>
              </a:lnSpc>
              <a:spcAft>
                <a:spcPts val="100"/>
              </a:spcAft>
            </a:pPr>
            <a:r>
              <a:rPr lang="ko-KR" altLang="en-US" sz="1000" dirty="0">
                <a:ln>
                  <a:solidFill>
                    <a:prstClr val="white">
                      <a:alpha val="0"/>
                    </a:prstClr>
                  </a:solidFill>
                </a:ln>
                <a:solidFill>
                  <a:prstClr val="black"/>
                </a:solidFill>
                <a:latin typeface="+mn-ea"/>
                <a:cs typeface="+mn-cs"/>
              </a:rPr>
              <a:t>종목</a:t>
            </a:r>
            <a:r>
              <a:rPr lang="en-US" altLang="ko-KR" sz="1000" dirty="0">
                <a:ln>
                  <a:solidFill>
                    <a:prstClr val="white">
                      <a:alpha val="0"/>
                    </a:prstClr>
                  </a:solidFill>
                </a:ln>
                <a:solidFill>
                  <a:prstClr val="black"/>
                </a:solidFill>
                <a:latin typeface="+mn-ea"/>
                <a:cs typeface="+mn-cs"/>
              </a:rPr>
              <a:t>/</a:t>
            </a:r>
            <a:r>
              <a:rPr lang="ko-KR" altLang="en-US" sz="1000" dirty="0">
                <a:ln>
                  <a:solidFill>
                    <a:prstClr val="white">
                      <a:alpha val="0"/>
                    </a:prstClr>
                  </a:solidFill>
                </a:ln>
                <a:solidFill>
                  <a:prstClr val="black"/>
                </a:solidFill>
                <a:latin typeface="+mn-ea"/>
                <a:cs typeface="+mn-cs"/>
              </a:rPr>
              <a:t>상품</a:t>
            </a:r>
            <a:endParaRPr lang="en-US" altLang="ko-KR" sz="1000" dirty="0">
              <a:ln>
                <a:solidFill>
                  <a:prstClr val="white">
                    <a:alpha val="0"/>
                  </a:prstClr>
                </a:solidFill>
              </a:ln>
              <a:solidFill>
                <a:prstClr val="black"/>
              </a:solidFill>
              <a:latin typeface="+mn-ea"/>
              <a:cs typeface="+mn-cs"/>
            </a:endParaRPr>
          </a:p>
        </p:txBody>
      </p:sp>
      <p:sp>
        <p:nvSpPr>
          <p:cNvPr id="26" name="직사각형 25">
            <a:extLst>
              <a:ext uri="{FF2B5EF4-FFF2-40B4-BE49-F238E27FC236}">
                <a16:creationId xmlns:a16="http://schemas.microsoft.com/office/drawing/2014/main" id="{8EF30619-6E9A-3225-DDA6-68AFE8F90260}"/>
              </a:ext>
            </a:extLst>
          </p:cNvPr>
          <p:cNvSpPr/>
          <p:nvPr/>
        </p:nvSpPr>
        <p:spPr>
          <a:xfrm>
            <a:off x="3558249" y="5056309"/>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algn="ctr" defTabSz="914400" hangingPunct="1">
              <a:lnSpc>
                <a:spcPct val="90000"/>
              </a:lnSpc>
              <a:spcAft>
                <a:spcPts val="100"/>
              </a:spcAft>
            </a:pPr>
            <a:r>
              <a:rPr lang="ko-KR" altLang="en-US" sz="1000">
                <a:ln>
                  <a:solidFill>
                    <a:prstClr val="white">
                      <a:alpha val="0"/>
                    </a:prstClr>
                  </a:solidFill>
                </a:ln>
                <a:solidFill>
                  <a:prstClr val="black"/>
                </a:solidFill>
                <a:latin typeface="+mn-ea"/>
                <a:cs typeface="+mn-cs"/>
              </a:rPr>
              <a:t>내부통제</a:t>
            </a:r>
            <a:endParaRPr lang="en-US" altLang="ko-KR" sz="1000" dirty="0">
              <a:ln>
                <a:solidFill>
                  <a:prstClr val="white">
                    <a:alpha val="0"/>
                  </a:prstClr>
                </a:solidFill>
              </a:ln>
              <a:solidFill>
                <a:prstClr val="black"/>
              </a:solidFill>
              <a:latin typeface="+mn-ea"/>
              <a:cs typeface="+mn-cs"/>
            </a:endParaRPr>
          </a:p>
        </p:txBody>
      </p:sp>
      <p:sp>
        <p:nvSpPr>
          <p:cNvPr id="27" name="직사각형 26">
            <a:extLst>
              <a:ext uri="{FF2B5EF4-FFF2-40B4-BE49-F238E27FC236}">
                <a16:creationId xmlns:a16="http://schemas.microsoft.com/office/drawing/2014/main" id="{A0272F5B-7D91-1161-6BE0-6D4531E474A3}"/>
              </a:ext>
            </a:extLst>
          </p:cNvPr>
          <p:cNvSpPr/>
          <p:nvPr/>
        </p:nvSpPr>
        <p:spPr>
          <a:xfrm>
            <a:off x="4675460" y="5056308"/>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algn="ctr" defTabSz="914400" hangingPunct="1">
              <a:lnSpc>
                <a:spcPct val="90000"/>
              </a:lnSpc>
              <a:spcAft>
                <a:spcPts val="100"/>
              </a:spcAft>
            </a:pPr>
            <a:r>
              <a:rPr lang="ko-KR" altLang="en-US" sz="1000">
                <a:ln>
                  <a:solidFill>
                    <a:prstClr val="white">
                      <a:alpha val="0"/>
                    </a:prstClr>
                  </a:solidFill>
                </a:ln>
                <a:solidFill>
                  <a:prstClr val="black"/>
                </a:solidFill>
                <a:latin typeface="+mn-ea"/>
                <a:cs typeface="+mn-cs"/>
              </a:rPr>
              <a:t>대출</a:t>
            </a:r>
            <a:endParaRPr lang="en-US" altLang="ko-KR" sz="1000" dirty="0">
              <a:ln>
                <a:solidFill>
                  <a:prstClr val="white">
                    <a:alpha val="0"/>
                  </a:prstClr>
                </a:solidFill>
              </a:ln>
              <a:solidFill>
                <a:prstClr val="black"/>
              </a:solidFill>
              <a:latin typeface="+mn-ea"/>
              <a:cs typeface="+mn-cs"/>
            </a:endParaRPr>
          </a:p>
        </p:txBody>
      </p:sp>
      <p:sp>
        <p:nvSpPr>
          <p:cNvPr id="28" name="직사각형 27">
            <a:extLst>
              <a:ext uri="{FF2B5EF4-FFF2-40B4-BE49-F238E27FC236}">
                <a16:creationId xmlns:a16="http://schemas.microsoft.com/office/drawing/2014/main" id="{FBCBA95A-E3DE-0AC1-1EDF-4F234659AF93}"/>
              </a:ext>
            </a:extLst>
          </p:cNvPr>
          <p:cNvSpPr/>
          <p:nvPr/>
        </p:nvSpPr>
        <p:spPr>
          <a:xfrm>
            <a:off x="2433457" y="5643377"/>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algn="ctr" defTabSz="914400" hangingPunct="1">
              <a:lnSpc>
                <a:spcPct val="90000"/>
              </a:lnSpc>
              <a:spcAft>
                <a:spcPts val="100"/>
              </a:spcAft>
            </a:pPr>
            <a:r>
              <a:rPr lang="ko-KR" altLang="en-US" sz="1000">
                <a:ln>
                  <a:solidFill>
                    <a:prstClr val="white">
                      <a:alpha val="0"/>
                    </a:prstClr>
                  </a:solidFill>
                </a:ln>
                <a:solidFill>
                  <a:prstClr val="black"/>
                </a:solidFill>
                <a:latin typeface="+mn-ea"/>
                <a:cs typeface="+mn-cs"/>
              </a:rPr>
              <a:t>정보계</a:t>
            </a:r>
            <a:endParaRPr lang="en-US" altLang="ko-KR" sz="1000" dirty="0">
              <a:ln>
                <a:solidFill>
                  <a:prstClr val="white">
                    <a:alpha val="0"/>
                  </a:prstClr>
                </a:solidFill>
              </a:ln>
              <a:solidFill>
                <a:prstClr val="black"/>
              </a:solidFill>
              <a:latin typeface="+mn-ea"/>
              <a:cs typeface="+mn-cs"/>
            </a:endParaRPr>
          </a:p>
        </p:txBody>
      </p:sp>
      <p:sp>
        <p:nvSpPr>
          <p:cNvPr id="29" name="직사각형 28">
            <a:extLst>
              <a:ext uri="{FF2B5EF4-FFF2-40B4-BE49-F238E27FC236}">
                <a16:creationId xmlns:a16="http://schemas.microsoft.com/office/drawing/2014/main" id="{DEDB06B5-0540-FB70-F307-2793FB03447E}"/>
              </a:ext>
            </a:extLst>
          </p:cNvPr>
          <p:cNvSpPr/>
          <p:nvPr/>
        </p:nvSpPr>
        <p:spPr>
          <a:xfrm>
            <a:off x="3558249" y="5643377"/>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algn="ctr" defTabSz="914400" hangingPunct="1">
              <a:lnSpc>
                <a:spcPct val="90000"/>
              </a:lnSpc>
              <a:spcAft>
                <a:spcPts val="100"/>
              </a:spcAft>
            </a:pPr>
            <a:r>
              <a:rPr lang="ko-KR" altLang="en-US" sz="1000" dirty="0">
                <a:ln>
                  <a:solidFill>
                    <a:prstClr val="white">
                      <a:alpha val="0"/>
                    </a:prstClr>
                  </a:solidFill>
                </a:ln>
                <a:solidFill>
                  <a:prstClr val="black"/>
                </a:solidFill>
                <a:latin typeface="+mn-ea"/>
                <a:cs typeface="+mn-cs"/>
              </a:rPr>
              <a:t>대외연계</a:t>
            </a:r>
            <a:endParaRPr lang="en-US" altLang="ko-KR" sz="1000" dirty="0">
              <a:ln>
                <a:solidFill>
                  <a:prstClr val="white">
                    <a:alpha val="0"/>
                  </a:prstClr>
                </a:solidFill>
              </a:ln>
              <a:solidFill>
                <a:prstClr val="black"/>
              </a:solidFill>
              <a:latin typeface="+mn-ea"/>
              <a:cs typeface="+mn-cs"/>
            </a:endParaRPr>
          </a:p>
        </p:txBody>
      </p:sp>
      <p:cxnSp>
        <p:nvCxnSpPr>
          <p:cNvPr id="30" name="직선 화살표 연결선 29">
            <a:extLst>
              <a:ext uri="{FF2B5EF4-FFF2-40B4-BE49-F238E27FC236}">
                <a16:creationId xmlns:a16="http://schemas.microsoft.com/office/drawing/2014/main" id="{8BE1E60B-E433-12C4-9718-18981726E751}"/>
              </a:ext>
            </a:extLst>
          </p:cNvPr>
          <p:cNvCxnSpPr>
            <a:cxnSpLocks/>
          </p:cNvCxnSpPr>
          <p:nvPr/>
        </p:nvCxnSpPr>
        <p:spPr>
          <a:xfrm flipH="1">
            <a:off x="5911958" y="3631610"/>
            <a:ext cx="648000" cy="0"/>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cxnSp>
        <p:nvCxnSpPr>
          <p:cNvPr id="31" name="직선 화살표 연결선 30">
            <a:extLst>
              <a:ext uri="{FF2B5EF4-FFF2-40B4-BE49-F238E27FC236}">
                <a16:creationId xmlns:a16="http://schemas.microsoft.com/office/drawing/2014/main" id="{24A19F08-1B5D-EC43-C208-B149F9C73076}"/>
              </a:ext>
            </a:extLst>
          </p:cNvPr>
          <p:cNvCxnSpPr>
            <a:cxnSpLocks/>
          </p:cNvCxnSpPr>
          <p:nvPr/>
        </p:nvCxnSpPr>
        <p:spPr>
          <a:xfrm flipH="1">
            <a:off x="5911958" y="5564258"/>
            <a:ext cx="648000" cy="0"/>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cxnSp>
        <p:nvCxnSpPr>
          <p:cNvPr id="32" name="직선 화살표 연결선 31">
            <a:extLst>
              <a:ext uri="{FF2B5EF4-FFF2-40B4-BE49-F238E27FC236}">
                <a16:creationId xmlns:a16="http://schemas.microsoft.com/office/drawing/2014/main" id="{FD440F9B-8C19-00D5-8B24-50ED21CB32BB}"/>
              </a:ext>
            </a:extLst>
          </p:cNvPr>
          <p:cNvCxnSpPr>
            <a:cxnSpLocks/>
          </p:cNvCxnSpPr>
          <p:nvPr/>
        </p:nvCxnSpPr>
        <p:spPr>
          <a:xfrm flipH="1">
            <a:off x="922356" y="4399005"/>
            <a:ext cx="1188000" cy="0"/>
          </a:xfrm>
          <a:prstGeom prst="straightConnector1">
            <a:avLst/>
          </a:prstGeom>
          <a:noFill/>
          <a:ln w="9525" cap="flat">
            <a:solidFill>
              <a:schemeClr val="tx1"/>
            </a:solidFill>
            <a:prstDash val="solid"/>
            <a:round/>
            <a:headEnd type="triangle"/>
            <a:tailEnd type="none"/>
          </a:ln>
          <a:effectLst/>
          <a:sp3d/>
        </p:spPr>
        <p:style>
          <a:lnRef idx="0">
            <a:scrgbClr r="0" g="0" b="0"/>
          </a:lnRef>
          <a:fillRef idx="0">
            <a:scrgbClr r="0" g="0" b="0"/>
          </a:fillRef>
          <a:effectRef idx="0">
            <a:scrgbClr r="0" g="0" b="0"/>
          </a:effectRef>
          <a:fontRef idx="none"/>
        </p:style>
      </p:cxnSp>
      <p:sp>
        <p:nvSpPr>
          <p:cNvPr id="33" name="직사각형 32">
            <a:extLst>
              <a:ext uri="{FF2B5EF4-FFF2-40B4-BE49-F238E27FC236}">
                <a16:creationId xmlns:a16="http://schemas.microsoft.com/office/drawing/2014/main" id="{8FE04930-7963-1D57-7016-99930258B5F1}"/>
              </a:ext>
            </a:extLst>
          </p:cNvPr>
          <p:cNvSpPr/>
          <p:nvPr/>
        </p:nvSpPr>
        <p:spPr>
          <a:xfrm>
            <a:off x="9754736" y="2038039"/>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algn="ctr" defTabSz="914400" hangingPunct="1">
              <a:lnSpc>
                <a:spcPct val="90000"/>
              </a:lnSpc>
              <a:spcAft>
                <a:spcPts val="100"/>
              </a:spcAft>
            </a:pPr>
            <a:r>
              <a:rPr lang="ko-KR" altLang="en-US" sz="1000" dirty="0">
                <a:ln>
                  <a:solidFill>
                    <a:prstClr val="white">
                      <a:alpha val="0"/>
                    </a:prstClr>
                  </a:solidFill>
                </a:ln>
                <a:solidFill>
                  <a:prstClr val="black"/>
                </a:solidFill>
                <a:latin typeface="+mn-ea"/>
                <a:cs typeface="+mn-cs"/>
              </a:rPr>
              <a:t>업무영향 영역</a:t>
            </a:r>
            <a:endParaRPr lang="en-US" altLang="ko-KR" sz="1000" dirty="0">
              <a:ln>
                <a:solidFill>
                  <a:prstClr val="white">
                    <a:alpha val="0"/>
                  </a:prstClr>
                </a:solidFill>
              </a:ln>
              <a:solidFill>
                <a:prstClr val="black"/>
              </a:solidFill>
              <a:latin typeface="+mn-ea"/>
              <a:cs typeface="+mn-cs"/>
            </a:endParaRPr>
          </a:p>
        </p:txBody>
      </p:sp>
      <p:sp>
        <p:nvSpPr>
          <p:cNvPr id="34" name="직사각형 33">
            <a:extLst>
              <a:ext uri="{FF2B5EF4-FFF2-40B4-BE49-F238E27FC236}">
                <a16:creationId xmlns:a16="http://schemas.microsoft.com/office/drawing/2014/main" id="{3B64DA0F-406D-2899-AE27-2CEE26DF85C3}"/>
              </a:ext>
            </a:extLst>
          </p:cNvPr>
          <p:cNvSpPr/>
          <p:nvPr/>
        </p:nvSpPr>
        <p:spPr>
          <a:xfrm>
            <a:off x="4675460" y="5643377"/>
            <a:ext cx="997571" cy="449671"/>
          </a:xfrm>
          <a:prstGeom prst="rect">
            <a:avLst/>
          </a:prstGeom>
          <a:solidFill>
            <a:sysClr val="window" lastClr="FFFFFF"/>
          </a:solidFill>
          <a:ln w="6350" cap="flat" cmpd="sng" algn="ctr">
            <a:solidFill>
              <a:sysClr val="windowText" lastClr="000000">
                <a:lumMod val="50000"/>
                <a:lumOff val="50000"/>
              </a:sysClr>
            </a:solidFill>
            <a:prstDash val="dash"/>
            <a:miter lim="800000"/>
          </a:ln>
          <a:effectLst/>
        </p:spPr>
        <p:txBody>
          <a:bodyPr lIns="0" tIns="36000" rIns="0" bIns="36000" rtlCol="0" anchor="ctr"/>
          <a:lstStyle/>
          <a:p>
            <a:pPr algn="ctr" defTabSz="914400" hangingPunct="1">
              <a:lnSpc>
                <a:spcPct val="90000"/>
              </a:lnSpc>
              <a:spcAft>
                <a:spcPts val="100"/>
              </a:spcAft>
            </a:pPr>
            <a:r>
              <a:rPr lang="ko-KR" altLang="en-US" sz="1000">
                <a:ln>
                  <a:solidFill>
                    <a:prstClr val="white">
                      <a:alpha val="0"/>
                    </a:prstClr>
                  </a:solidFill>
                </a:ln>
                <a:solidFill>
                  <a:prstClr val="black"/>
                </a:solidFill>
                <a:latin typeface="+mn-ea"/>
                <a:cs typeface="+mn-cs"/>
              </a:rPr>
              <a:t>채널</a:t>
            </a:r>
            <a:r>
              <a:rPr lang="en-US" altLang="ko-KR" sz="1000">
                <a:ln>
                  <a:solidFill>
                    <a:prstClr val="white">
                      <a:alpha val="0"/>
                    </a:prstClr>
                  </a:solidFill>
                </a:ln>
                <a:solidFill>
                  <a:prstClr val="black"/>
                </a:solidFill>
                <a:latin typeface="+mn-ea"/>
                <a:cs typeface="+mn-cs"/>
              </a:rPr>
              <a:t>/</a:t>
            </a:r>
            <a:r>
              <a:rPr lang="ko-KR" altLang="en-US" sz="1000">
                <a:ln>
                  <a:solidFill>
                    <a:prstClr val="white">
                      <a:alpha val="0"/>
                    </a:prstClr>
                  </a:solidFill>
                </a:ln>
                <a:solidFill>
                  <a:prstClr val="black"/>
                </a:solidFill>
                <a:latin typeface="+mn-ea"/>
                <a:cs typeface="+mn-cs"/>
              </a:rPr>
              <a:t>매체</a:t>
            </a:r>
            <a:endParaRPr lang="en-US" altLang="ko-KR" sz="1000" dirty="0">
              <a:ln>
                <a:solidFill>
                  <a:prstClr val="white">
                    <a:alpha val="0"/>
                  </a:prstClr>
                </a:solidFill>
              </a:ln>
              <a:solidFill>
                <a:prstClr val="black"/>
              </a:solidFill>
              <a:latin typeface="+mn-ea"/>
              <a:cs typeface="+mn-cs"/>
            </a:endParaRPr>
          </a:p>
        </p:txBody>
      </p:sp>
      <p:sp>
        <p:nvSpPr>
          <p:cNvPr id="37" name="직사각형 36">
            <a:extLst>
              <a:ext uri="{FF2B5EF4-FFF2-40B4-BE49-F238E27FC236}">
                <a16:creationId xmlns:a16="http://schemas.microsoft.com/office/drawing/2014/main" id="{692DF0B9-D54F-E4EA-E831-BE9EE5C2CE3A}"/>
              </a:ext>
            </a:extLst>
          </p:cNvPr>
          <p:cNvSpPr/>
          <p:nvPr/>
        </p:nvSpPr>
        <p:spPr>
          <a:xfrm>
            <a:off x="9750904" y="2660870"/>
            <a:ext cx="2124854" cy="496607"/>
          </a:xfrm>
          <a:prstGeom prst="rect">
            <a:avLst/>
          </a:prstGeom>
          <a:solidFill>
            <a:schemeClr val="bg1">
              <a:lumMod val="50000"/>
            </a:schemeClr>
          </a:solidFill>
          <a:ln w="6350" cap="flat" cmpd="sng" algn="ctr">
            <a:solidFill>
              <a:sysClr val="windowText" lastClr="000000">
                <a:lumMod val="50000"/>
                <a:lumOff val="50000"/>
              </a:sysClr>
            </a:solidFill>
            <a:prstDash val="solid"/>
            <a:miter lim="800000"/>
          </a:ln>
          <a:effectLst/>
        </p:spPr>
        <p:txBody>
          <a:bodyPr lIns="0" tIns="36000" rIns="0" bIns="36000" rtlCol="0" anchor="ctr"/>
          <a:lstStyle/>
          <a:p>
            <a:pPr algn="ctr" defTabSz="914400" hangingPunct="1">
              <a:lnSpc>
                <a:spcPct val="90000"/>
              </a:lnSpc>
              <a:spcAft>
                <a:spcPts val="100"/>
              </a:spcAft>
            </a:pPr>
            <a:r>
              <a:rPr lang="ko-KR" altLang="en-US" sz="1200" b="1" dirty="0">
                <a:ln>
                  <a:solidFill>
                    <a:prstClr val="white">
                      <a:alpha val="0"/>
                    </a:prstClr>
                  </a:solidFill>
                </a:ln>
                <a:solidFill>
                  <a:schemeClr val="bg1"/>
                </a:solidFill>
                <a:latin typeface="+mn-ea"/>
                <a:cs typeface="+mn-cs"/>
              </a:rPr>
              <a:t>발행</a:t>
            </a:r>
            <a:r>
              <a:rPr lang="en-US" altLang="ko-KR" sz="1200" b="1" dirty="0">
                <a:ln>
                  <a:solidFill>
                    <a:prstClr val="white">
                      <a:alpha val="0"/>
                    </a:prstClr>
                  </a:solidFill>
                </a:ln>
                <a:solidFill>
                  <a:schemeClr val="bg1"/>
                </a:solidFill>
                <a:latin typeface="+mn-ea"/>
                <a:cs typeface="+mn-cs"/>
              </a:rPr>
              <a:t>/</a:t>
            </a:r>
            <a:r>
              <a:rPr lang="ko-KR" altLang="en-US" sz="1200" b="1" dirty="0">
                <a:ln>
                  <a:solidFill>
                    <a:prstClr val="white">
                      <a:alpha val="0"/>
                    </a:prstClr>
                  </a:solidFill>
                </a:ln>
                <a:solidFill>
                  <a:schemeClr val="bg1"/>
                </a:solidFill>
                <a:latin typeface="+mn-ea"/>
                <a:cs typeface="+mn-cs"/>
              </a:rPr>
              <a:t>발행 대행</a:t>
            </a:r>
          </a:p>
        </p:txBody>
      </p:sp>
      <p:sp>
        <p:nvSpPr>
          <p:cNvPr id="38" name="직사각형 37">
            <a:extLst>
              <a:ext uri="{FF2B5EF4-FFF2-40B4-BE49-F238E27FC236}">
                <a16:creationId xmlns:a16="http://schemas.microsoft.com/office/drawing/2014/main" id="{EF00B52F-8690-C4B2-C916-B67023F89234}"/>
              </a:ext>
            </a:extLst>
          </p:cNvPr>
          <p:cNvSpPr/>
          <p:nvPr/>
        </p:nvSpPr>
        <p:spPr>
          <a:xfrm>
            <a:off x="9750904" y="3157477"/>
            <a:ext cx="2124854" cy="3067947"/>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marR="0" lvl="0" indent="-97212" defTabSz="914400" eaLnBrk="1" fontAlgn="auto" latinLnBrk="0" hangingPunct="1">
              <a:lnSpc>
                <a:spcPct val="90000"/>
              </a:lnSpc>
              <a:spcBef>
                <a:spcPts val="900"/>
              </a:spcBef>
              <a:spcAft>
                <a:spcPts val="0"/>
              </a:spcAft>
              <a:buClr>
                <a:srgbClr val="F8F8F8"/>
              </a:buClr>
              <a:buSzPct val="100000"/>
              <a:buFont typeface="Arial" panose="020B0604020202020204" pitchFamily="34" charset="0"/>
              <a:buChar char="•"/>
              <a:tabLst/>
              <a:defRPr/>
            </a:pPr>
            <a:endPar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cxnSp>
        <p:nvCxnSpPr>
          <p:cNvPr id="39" name="직선 화살표 연결선 38">
            <a:extLst>
              <a:ext uri="{FF2B5EF4-FFF2-40B4-BE49-F238E27FC236}">
                <a16:creationId xmlns:a16="http://schemas.microsoft.com/office/drawing/2014/main" id="{DF46D339-A68E-D4DF-12C3-D6C7B070E777}"/>
              </a:ext>
            </a:extLst>
          </p:cNvPr>
          <p:cNvCxnSpPr>
            <a:cxnSpLocks/>
          </p:cNvCxnSpPr>
          <p:nvPr/>
        </p:nvCxnSpPr>
        <p:spPr>
          <a:xfrm flipH="1">
            <a:off x="9122408" y="3631610"/>
            <a:ext cx="648000" cy="0"/>
          </a:xfrm>
          <a:prstGeom prst="straightConnector1">
            <a:avLst/>
          </a:prstGeom>
          <a:noFill/>
          <a:ln w="9525" cap="flat">
            <a:solidFill>
              <a:schemeClr val="tx1"/>
            </a:solidFill>
            <a:prstDash val="solid"/>
            <a:round/>
            <a:headEnd type="none"/>
            <a:tailEnd type="triangle"/>
          </a:ln>
          <a:effectLst/>
          <a:sp3d/>
        </p:spPr>
        <p:style>
          <a:lnRef idx="0">
            <a:scrgbClr r="0" g="0" b="0"/>
          </a:lnRef>
          <a:fillRef idx="0">
            <a:scrgbClr r="0" g="0" b="0"/>
          </a:fillRef>
          <a:effectRef idx="0">
            <a:scrgbClr r="0" g="0" b="0"/>
          </a:effectRef>
          <a:fontRef idx="none"/>
        </p:style>
      </p:cxnSp>
      <p:cxnSp>
        <p:nvCxnSpPr>
          <p:cNvPr id="40" name="직선 화살표 연결선 39">
            <a:extLst>
              <a:ext uri="{FF2B5EF4-FFF2-40B4-BE49-F238E27FC236}">
                <a16:creationId xmlns:a16="http://schemas.microsoft.com/office/drawing/2014/main" id="{060C54CA-A3A6-B7A3-34F2-79A11F439EDB}"/>
              </a:ext>
            </a:extLst>
          </p:cNvPr>
          <p:cNvCxnSpPr>
            <a:cxnSpLocks/>
          </p:cNvCxnSpPr>
          <p:nvPr/>
        </p:nvCxnSpPr>
        <p:spPr>
          <a:xfrm flipH="1">
            <a:off x="9122408" y="5564258"/>
            <a:ext cx="648000" cy="0"/>
          </a:xfrm>
          <a:prstGeom prst="straightConnector1">
            <a:avLst/>
          </a:prstGeom>
          <a:noFill/>
          <a:ln w="9525" cap="flat">
            <a:solidFill>
              <a:schemeClr val="tx1"/>
            </a:solidFill>
            <a:prstDash val="solid"/>
            <a:round/>
            <a:headEnd type="none"/>
            <a:tailEnd type="triangle"/>
          </a:ln>
          <a:effectLst/>
          <a:sp3d/>
        </p:spPr>
        <p:style>
          <a:lnRef idx="0">
            <a:scrgbClr r="0" g="0" b="0"/>
          </a:lnRef>
          <a:fillRef idx="0">
            <a:scrgbClr r="0" g="0" b="0"/>
          </a:fillRef>
          <a:effectRef idx="0">
            <a:scrgbClr r="0" g="0" b="0"/>
          </a:effectRef>
          <a:fontRef idx="none"/>
        </p:style>
      </p:cxnSp>
      <p:sp>
        <p:nvSpPr>
          <p:cNvPr id="41" name="직사각형 40">
            <a:extLst>
              <a:ext uri="{FF2B5EF4-FFF2-40B4-BE49-F238E27FC236}">
                <a16:creationId xmlns:a16="http://schemas.microsoft.com/office/drawing/2014/main" id="{0E319460-E565-E852-5F6E-6FB287537B71}"/>
              </a:ext>
            </a:extLst>
          </p:cNvPr>
          <p:cNvSpPr/>
          <p:nvPr/>
        </p:nvSpPr>
        <p:spPr>
          <a:xfrm>
            <a:off x="9904803" y="3333884"/>
            <a:ext cx="1861016" cy="2686587"/>
          </a:xfrm>
          <a:prstGeom prst="rect">
            <a:avLst/>
          </a:prstGeom>
          <a:solidFill>
            <a:sysClr val="window" lastClr="FFFFFF"/>
          </a:solidFill>
          <a:ln w="6350" cap="flat" cmpd="sng" algn="ctr">
            <a:solidFill>
              <a:sysClr val="windowText" lastClr="000000">
                <a:lumMod val="50000"/>
                <a:lumOff val="50000"/>
              </a:sysClr>
            </a:solidFill>
            <a:prstDash val="solid"/>
            <a:miter lim="800000"/>
          </a:ln>
          <a:effectLst/>
        </p:spPr>
        <p:txBody>
          <a:bodyPr lIns="36000" tIns="72000" rIns="36000" bIns="72000" rtlCol="0" anchor="t"/>
          <a:lstStyle/>
          <a:p>
            <a:pPr marL="0" marR="0" lvl="0" indent="0" algn="ctr" defTabSz="914400" eaLnBrk="1" fontAlgn="auto" hangingPunct="1">
              <a:lnSpc>
                <a:spcPct val="90000"/>
              </a:lnSpc>
              <a:spcBef>
                <a:spcPts val="0"/>
              </a:spcBef>
              <a:spcAft>
                <a:spcPts val="100"/>
              </a:spcAft>
              <a:buClrTx/>
              <a:buSzTx/>
              <a:buFontTx/>
              <a:buNone/>
              <a:tabLst/>
              <a:defRPr/>
            </a:pPr>
            <a:r>
              <a:rPr kumimoji="0" lang="ko-KR" altLang="en-US" sz="1000" b="1" i="0" u="none" strike="noStrike" kern="0" cap="none" spc="0" normalizeH="0" baseline="0" noProof="0" dirty="0">
                <a:ln>
                  <a:solidFill>
                    <a:prstClr val="white">
                      <a:alpha val="0"/>
                    </a:prstClr>
                  </a:solidFill>
                </a:ln>
                <a:solidFill>
                  <a:prstClr val="black"/>
                </a:solidFill>
                <a:effectLst/>
                <a:uLnTx/>
                <a:uFillTx/>
                <a:latin typeface="+mn-ea"/>
                <a:cs typeface="+mn-cs"/>
              </a:rPr>
              <a:t>발행</a:t>
            </a:r>
            <a:r>
              <a:rPr kumimoji="0" lang="en-US" altLang="ko-KR" sz="1000" b="1" i="0" u="none" strike="noStrike" kern="0" cap="none" spc="0" normalizeH="0" baseline="0" noProof="0" dirty="0">
                <a:ln>
                  <a:solidFill>
                    <a:prstClr val="white">
                      <a:alpha val="0"/>
                    </a:prstClr>
                  </a:solidFill>
                </a:ln>
                <a:solidFill>
                  <a:prstClr val="black"/>
                </a:solidFill>
                <a:effectLst/>
                <a:uLnTx/>
                <a:uFillTx/>
                <a:latin typeface="+mn-ea"/>
                <a:cs typeface="+mn-cs"/>
              </a:rPr>
              <a:t>(</a:t>
            </a:r>
            <a:r>
              <a:rPr kumimoji="0" lang="ko-KR" altLang="en-US" sz="1000" b="1" i="0" u="none" strike="noStrike" kern="0" cap="none" spc="0" normalizeH="0" baseline="0" noProof="0" dirty="0">
                <a:ln>
                  <a:solidFill>
                    <a:prstClr val="white">
                      <a:alpha val="0"/>
                    </a:prstClr>
                  </a:solidFill>
                </a:ln>
                <a:solidFill>
                  <a:prstClr val="black"/>
                </a:solidFill>
                <a:effectLst/>
                <a:uLnTx/>
                <a:uFillTx/>
                <a:latin typeface="+mn-ea"/>
                <a:cs typeface="+mn-cs"/>
              </a:rPr>
              <a:t>자체</a:t>
            </a:r>
            <a:r>
              <a:rPr kumimoji="0" lang="en-US" altLang="ko-KR" sz="1000" b="1" i="0" u="none" strike="noStrike" kern="0" cap="none" spc="0" normalizeH="0" baseline="0" noProof="0" dirty="0">
                <a:ln>
                  <a:solidFill>
                    <a:prstClr val="white">
                      <a:alpha val="0"/>
                    </a:prstClr>
                  </a:solidFill>
                </a:ln>
                <a:solidFill>
                  <a:prstClr val="black"/>
                </a:solidFill>
                <a:effectLst/>
                <a:uLnTx/>
                <a:uFillTx/>
                <a:latin typeface="+mn-ea"/>
                <a:cs typeface="+mn-cs"/>
              </a:rPr>
              <a:t>/</a:t>
            </a:r>
            <a:r>
              <a:rPr kumimoji="0" lang="ko-KR" altLang="en-US" sz="1000" b="1" i="0" u="none" strike="noStrike" kern="0" cap="none" spc="0" normalizeH="0" baseline="0" noProof="0" dirty="0">
                <a:ln>
                  <a:solidFill>
                    <a:prstClr val="white">
                      <a:alpha val="0"/>
                    </a:prstClr>
                  </a:solidFill>
                </a:ln>
                <a:solidFill>
                  <a:prstClr val="black"/>
                </a:solidFill>
                <a:effectLst/>
                <a:uLnTx/>
                <a:uFillTx/>
                <a:latin typeface="+mn-ea"/>
                <a:cs typeface="+mn-cs"/>
              </a:rPr>
              <a:t>제휴</a:t>
            </a:r>
            <a:r>
              <a:rPr kumimoji="0" lang="en-US" altLang="ko-KR" sz="1000" b="1" i="0" u="none" strike="noStrike" kern="0" cap="none" spc="0" normalizeH="0" baseline="0" noProof="0" dirty="0">
                <a:ln>
                  <a:solidFill>
                    <a:prstClr val="white">
                      <a:alpha val="0"/>
                    </a:prstClr>
                  </a:solidFill>
                </a:ln>
                <a:solidFill>
                  <a:prstClr val="black"/>
                </a:solidFill>
                <a:effectLst/>
                <a:uLnTx/>
                <a:uFillTx/>
                <a:latin typeface="+mn-ea"/>
                <a:cs typeface="+mn-cs"/>
              </a:rPr>
              <a:t>)</a:t>
            </a:r>
          </a:p>
        </p:txBody>
      </p:sp>
      <p:sp>
        <p:nvSpPr>
          <p:cNvPr id="43" name="직사각형 42">
            <a:extLst>
              <a:ext uri="{FF2B5EF4-FFF2-40B4-BE49-F238E27FC236}">
                <a16:creationId xmlns:a16="http://schemas.microsoft.com/office/drawing/2014/main" id="{7A731D20-CA32-EA90-252D-5F20A0C74311}"/>
              </a:ext>
            </a:extLst>
          </p:cNvPr>
          <p:cNvSpPr/>
          <p:nvPr/>
        </p:nvSpPr>
        <p:spPr>
          <a:xfrm>
            <a:off x="10859660" y="2038038"/>
            <a:ext cx="997571" cy="449671"/>
          </a:xfrm>
          <a:prstGeom prst="rect">
            <a:avLst/>
          </a:prstGeom>
          <a:solidFill>
            <a:schemeClr val="bg1">
              <a:lumMod val="50000"/>
            </a:schemeClr>
          </a:solidFill>
          <a:ln w="6350" cap="flat" cmpd="sng" algn="ctr">
            <a:solidFill>
              <a:sysClr val="windowText" lastClr="000000">
                <a:lumMod val="50000"/>
                <a:lumOff val="50000"/>
              </a:sysClr>
            </a:solidFill>
            <a:prstDash val="solid"/>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kumimoji="0" lang="ko-KR" altLang="en-US" sz="1000" b="1" i="0" u="none" strike="noStrike" kern="0" cap="none" spc="0" normalizeH="0" baseline="0" noProof="0" dirty="0">
                <a:ln>
                  <a:solidFill>
                    <a:prstClr val="white">
                      <a:alpha val="0"/>
                    </a:prstClr>
                  </a:solidFill>
                </a:ln>
                <a:solidFill>
                  <a:schemeClr val="bg1"/>
                </a:solidFill>
                <a:effectLst/>
                <a:uLnTx/>
                <a:uFillTx/>
                <a:latin typeface="+mn-ea"/>
                <a:cs typeface="+mn-cs"/>
              </a:rPr>
              <a:t>신규 정의 영역</a:t>
            </a:r>
            <a:endParaRPr kumimoji="0" lang="en-US" altLang="ko-KR" sz="1000" b="1" i="0" u="none" strike="noStrike" kern="0" cap="none" spc="0" normalizeH="0" baseline="0" noProof="0" dirty="0">
              <a:ln>
                <a:solidFill>
                  <a:prstClr val="white">
                    <a:alpha val="0"/>
                  </a:prstClr>
                </a:solidFill>
              </a:ln>
              <a:solidFill>
                <a:schemeClr val="bg1"/>
              </a:solidFill>
              <a:effectLst/>
              <a:uLnTx/>
              <a:uFillTx/>
              <a:latin typeface="+mn-ea"/>
              <a:cs typeface="+mn-cs"/>
            </a:endParaRPr>
          </a:p>
        </p:txBody>
      </p:sp>
      <p:grpSp>
        <p:nvGrpSpPr>
          <p:cNvPr id="46" name="그룹 45">
            <a:extLst>
              <a:ext uri="{FF2B5EF4-FFF2-40B4-BE49-F238E27FC236}">
                <a16:creationId xmlns:a16="http://schemas.microsoft.com/office/drawing/2014/main" id="{97699F1D-AD35-271E-5F98-21098834C0E0}"/>
              </a:ext>
            </a:extLst>
          </p:cNvPr>
          <p:cNvGrpSpPr/>
          <p:nvPr/>
        </p:nvGrpSpPr>
        <p:grpSpPr>
          <a:xfrm>
            <a:off x="10029367" y="3693636"/>
            <a:ext cx="1642163" cy="306404"/>
            <a:chOff x="10029368" y="3620807"/>
            <a:chExt cx="1375060" cy="449671"/>
          </a:xfrm>
          <a:solidFill>
            <a:schemeClr val="bg1">
              <a:lumMod val="50000"/>
            </a:schemeClr>
          </a:solidFill>
        </p:grpSpPr>
        <p:sp>
          <p:nvSpPr>
            <p:cNvPr id="44" name="직사각형 43">
              <a:extLst>
                <a:ext uri="{FF2B5EF4-FFF2-40B4-BE49-F238E27FC236}">
                  <a16:creationId xmlns:a16="http://schemas.microsoft.com/office/drawing/2014/main" id="{FF1D0E91-A525-C9A2-58FB-78C29A4E0768}"/>
                </a:ext>
              </a:extLst>
            </p:cNvPr>
            <p:cNvSpPr/>
            <p:nvPr/>
          </p:nvSpPr>
          <p:spPr>
            <a:xfrm>
              <a:off x="10029368" y="3620807"/>
              <a:ext cx="635936" cy="449671"/>
            </a:xfrm>
            <a:prstGeom prst="rect">
              <a:avLst/>
            </a:prstGeom>
            <a:grpFill/>
            <a:ln w="6350" cap="flat" cmpd="sng" algn="ctr">
              <a:solidFill>
                <a:sysClr val="windowText" lastClr="000000">
                  <a:lumMod val="50000"/>
                  <a:lumOff val="50000"/>
                </a:sysClr>
              </a:solidFill>
              <a:prstDash val="solid"/>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lang="ko-KR" altLang="en-US" sz="1000" b="1" dirty="0">
                  <a:ln>
                    <a:solidFill>
                      <a:prstClr val="white">
                        <a:alpha val="0"/>
                      </a:prstClr>
                    </a:solidFill>
                  </a:ln>
                  <a:solidFill>
                    <a:schemeClr val="bg1"/>
                  </a:solidFill>
                  <a:latin typeface="+mn-ea"/>
                  <a:cs typeface="+mn-cs"/>
                </a:rPr>
                <a:t>상품기획</a:t>
              </a:r>
              <a:endParaRPr kumimoji="0" lang="en-US" altLang="ko-KR" sz="1000" b="1" i="0" u="none" strike="noStrike" kern="0" cap="none" spc="0" normalizeH="0" baseline="0" noProof="0" dirty="0">
                <a:ln>
                  <a:solidFill>
                    <a:prstClr val="white">
                      <a:alpha val="0"/>
                    </a:prstClr>
                  </a:solidFill>
                </a:ln>
                <a:solidFill>
                  <a:schemeClr val="bg1"/>
                </a:solidFill>
                <a:effectLst/>
                <a:uLnTx/>
                <a:uFillTx/>
                <a:latin typeface="+mn-ea"/>
                <a:cs typeface="+mn-cs"/>
              </a:endParaRPr>
            </a:p>
          </p:txBody>
        </p:sp>
        <p:sp>
          <p:nvSpPr>
            <p:cNvPr id="45" name="직사각형 44">
              <a:extLst>
                <a:ext uri="{FF2B5EF4-FFF2-40B4-BE49-F238E27FC236}">
                  <a16:creationId xmlns:a16="http://schemas.microsoft.com/office/drawing/2014/main" id="{D2E84D22-E863-7800-78F6-5C6E52D9546E}"/>
                </a:ext>
              </a:extLst>
            </p:cNvPr>
            <p:cNvSpPr/>
            <p:nvPr/>
          </p:nvSpPr>
          <p:spPr>
            <a:xfrm>
              <a:off x="10768492" y="3620807"/>
              <a:ext cx="635936" cy="449671"/>
            </a:xfrm>
            <a:prstGeom prst="rect">
              <a:avLst/>
            </a:prstGeom>
            <a:grpFill/>
            <a:ln w="6350" cap="flat" cmpd="sng" algn="ctr">
              <a:solidFill>
                <a:sysClr val="windowText" lastClr="000000">
                  <a:lumMod val="50000"/>
                  <a:lumOff val="50000"/>
                </a:sysClr>
              </a:solidFill>
              <a:prstDash val="solid"/>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kumimoji="0" lang="en-US" altLang="ko-KR" sz="1000" b="1" i="0" u="none" strike="noStrike" kern="0" cap="none" spc="0" normalizeH="0" baseline="0" noProof="0" dirty="0">
                  <a:ln>
                    <a:solidFill>
                      <a:prstClr val="white">
                        <a:alpha val="0"/>
                      </a:prstClr>
                    </a:solidFill>
                  </a:ln>
                  <a:solidFill>
                    <a:schemeClr val="bg1"/>
                  </a:solidFill>
                  <a:effectLst/>
                  <a:uLnTx/>
                  <a:uFillTx/>
                  <a:latin typeface="+mn-ea"/>
                  <a:cs typeface="+mn-cs"/>
                </a:rPr>
                <a:t>Contents</a:t>
              </a:r>
            </a:p>
          </p:txBody>
        </p:sp>
      </p:grpSp>
      <p:grpSp>
        <p:nvGrpSpPr>
          <p:cNvPr id="47" name="그룹 46">
            <a:extLst>
              <a:ext uri="{FF2B5EF4-FFF2-40B4-BE49-F238E27FC236}">
                <a16:creationId xmlns:a16="http://schemas.microsoft.com/office/drawing/2014/main" id="{CA4E1891-C1CA-C353-7979-F1AC55C4E7B5}"/>
              </a:ext>
            </a:extLst>
          </p:cNvPr>
          <p:cNvGrpSpPr/>
          <p:nvPr/>
        </p:nvGrpSpPr>
        <p:grpSpPr>
          <a:xfrm>
            <a:off x="10940267" y="1663696"/>
            <a:ext cx="864000" cy="223359"/>
            <a:chOff x="7168355" y="6532098"/>
            <a:chExt cx="864000" cy="223359"/>
          </a:xfrm>
        </p:grpSpPr>
        <p:sp>
          <p:nvSpPr>
            <p:cNvPr id="48" name="TextBox 47">
              <a:extLst>
                <a:ext uri="{FF2B5EF4-FFF2-40B4-BE49-F238E27FC236}">
                  <a16:creationId xmlns:a16="http://schemas.microsoft.com/office/drawing/2014/main" id="{F1DBEDC3-CD53-0DAC-BC7A-FB2084B1E36E}"/>
                </a:ext>
              </a:extLst>
            </p:cNvPr>
            <p:cNvSpPr txBox="1"/>
            <p:nvPr/>
          </p:nvSpPr>
          <p:spPr>
            <a:xfrm>
              <a:off x="7349601" y="6538365"/>
              <a:ext cx="500137" cy="2000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300" i="1" dirty="0" err="1">
                  <a:latin typeface="나눔스퀘어_ac" panose="020B0600000101010101" pitchFamily="50" charset="-127"/>
                  <a:ea typeface="나눔스퀘어_ac" panose="020B0600000101010101" pitchFamily="50" charset="-127"/>
                </a:rPr>
                <a:t>예시적</a:t>
              </a:r>
              <a:endParaRPr lang="ko-KR" altLang="en-US" sz="1300" i="1" dirty="0">
                <a:latin typeface="나눔스퀘어_ac" panose="020B0600000101010101" pitchFamily="50" charset="-127"/>
                <a:ea typeface="나눔스퀘어_ac" panose="020B0600000101010101" pitchFamily="50" charset="-127"/>
              </a:endParaRPr>
            </a:p>
          </p:txBody>
        </p:sp>
        <p:cxnSp>
          <p:nvCxnSpPr>
            <p:cNvPr id="49" name="직선 화살표 연결선 48">
              <a:extLst>
                <a:ext uri="{FF2B5EF4-FFF2-40B4-BE49-F238E27FC236}">
                  <a16:creationId xmlns:a16="http://schemas.microsoft.com/office/drawing/2014/main" id="{C25D23B8-FF54-A4A0-115C-30F70D3DDD88}"/>
                </a:ext>
              </a:extLst>
            </p:cNvPr>
            <p:cNvCxnSpPr>
              <a:cxnSpLocks/>
            </p:cNvCxnSpPr>
            <p:nvPr/>
          </p:nvCxnSpPr>
          <p:spPr>
            <a:xfrm flipH="1" flipV="1">
              <a:off x="7168355" y="6532098"/>
              <a:ext cx="864000" cy="3527"/>
            </a:xfrm>
            <a:prstGeom prst="straightConnector1">
              <a:avLst/>
            </a:prstGeom>
            <a:noFill/>
            <a:ln w="9525" cap="flat">
              <a:solidFill>
                <a:schemeClr val="tx1"/>
              </a:solidFill>
              <a:prstDash val="solid"/>
              <a:round/>
              <a:headEnd type="none"/>
              <a:tailEnd type="none"/>
            </a:ln>
            <a:effectLst/>
            <a:sp3d/>
          </p:spPr>
          <p:style>
            <a:lnRef idx="0">
              <a:scrgbClr r="0" g="0" b="0"/>
            </a:lnRef>
            <a:fillRef idx="0">
              <a:scrgbClr r="0" g="0" b="0"/>
            </a:fillRef>
            <a:effectRef idx="0">
              <a:scrgbClr r="0" g="0" b="0"/>
            </a:effectRef>
            <a:fontRef idx="none"/>
          </p:style>
        </p:cxnSp>
        <p:cxnSp>
          <p:nvCxnSpPr>
            <p:cNvPr id="50" name="직선 화살표 연결선 49">
              <a:extLst>
                <a:ext uri="{FF2B5EF4-FFF2-40B4-BE49-F238E27FC236}">
                  <a16:creationId xmlns:a16="http://schemas.microsoft.com/office/drawing/2014/main" id="{B1BC3F5D-8D67-284B-095C-642EFE6E15AC}"/>
                </a:ext>
              </a:extLst>
            </p:cNvPr>
            <p:cNvCxnSpPr>
              <a:cxnSpLocks/>
            </p:cNvCxnSpPr>
            <p:nvPr/>
          </p:nvCxnSpPr>
          <p:spPr>
            <a:xfrm flipH="1" flipV="1">
              <a:off x="7168355" y="6751930"/>
              <a:ext cx="864000" cy="3527"/>
            </a:xfrm>
            <a:prstGeom prst="straightConnector1">
              <a:avLst/>
            </a:prstGeom>
            <a:noFill/>
            <a:ln w="9525" cap="flat">
              <a:solidFill>
                <a:schemeClr val="tx1"/>
              </a:solidFill>
              <a:prstDash val="solid"/>
              <a:round/>
              <a:headEnd type="none"/>
              <a:tailEnd type="none"/>
            </a:ln>
            <a:effectLst/>
            <a:sp3d/>
          </p:spPr>
          <p:style>
            <a:lnRef idx="0">
              <a:scrgbClr r="0" g="0" b="0"/>
            </a:lnRef>
            <a:fillRef idx="0">
              <a:scrgbClr r="0" g="0" b="0"/>
            </a:fillRef>
            <a:effectRef idx="0">
              <a:scrgbClr r="0" g="0" b="0"/>
            </a:effectRef>
            <a:fontRef idx="none"/>
          </p:style>
        </p:cxnSp>
      </p:grpSp>
      <p:grpSp>
        <p:nvGrpSpPr>
          <p:cNvPr id="51" name="그룹 50">
            <a:extLst>
              <a:ext uri="{FF2B5EF4-FFF2-40B4-BE49-F238E27FC236}">
                <a16:creationId xmlns:a16="http://schemas.microsoft.com/office/drawing/2014/main" id="{BE55CDE3-9DE7-20F5-F4A9-A5D1310BE67B}"/>
              </a:ext>
            </a:extLst>
          </p:cNvPr>
          <p:cNvGrpSpPr/>
          <p:nvPr/>
        </p:nvGrpSpPr>
        <p:grpSpPr>
          <a:xfrm>
            <a:off x="10029367" y="4073835"/>
            <a:ext cx="1642163" cy="306404"/>
            <a:chOff x="10029368" y="3620807"/>
            <a:chExt cx="1375060" cy="449671"/>
          </a:xfrm>
          <a:solidFill>
            <a:schemeClr val="bg1">
              <a:lumMod val="50000"/>
            </a:schemeClr>
          </a:solidFill>
        </p:grpSpPr>
        <p:sp>
          <p:nvSpPr>
            <p:cNvPr id="52" name="직사각형 51">
              <a:extLst>
                <a:ext uri="{FF2B5EF4-FFF2-40B4-BE49-F238E27FC236}">
                  <a16:creationId xmlns:a16="http://schemas.microsoft.com/office/drawing/2014/main" id="{CAC0AE03-BFF2-10E7-A940-07270F7217DA}"/>
                </a:ext>
              </a:extLst>
            </p:cNvPr>
            <p:cNvSpPr/>
            <p:nvPr/>
          </p:nvSpPr>
          <p:spPr>
            <a:xfrm>
              <a:off x="10029368" y="3620807"/>
              <a:ext cx="635936" cy="449671"/>
            </a:xfrm>
            <a:prstGeom prst="rect">
              <a:avLst/>
            </a:prstGeom>
            <a:grpFill/>
            <a:ln w="6350" cap="flat" cmpd="sng" algn="ctr">
              <a:solidFill>
                <a:sysClr val="windowText" lastClr="000000">
                  <a:lumMod val="50000"/>
                  <a:lumOff val="50000"/>
                </a:sysClr>
              </a:solidFill>
              <a:prstDash val="solid"/>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kumimoji="0" lang="ko-KR" altLang="en-US" sz="1000" b="1" i="0" u="none" strike="noStrike" kern="0" cap="none" spc="0" normalizeH="0" baseline="0" noProof="0" dirty="0">
                  <a:ln>
                    <a:solidFill>
                      <a:prstClr val="white">
                        <a:alpha val="0"/>
                      </a:prstClr>
                    </a:solidFill>
                  </a:ln>
                  <a:solidFill>
                    <a:schemeClr val="bg1"/>
                  </a:solidFill>
                  <a:effectLst/>
                  <a:uLnTx/>
                  <a:uFillTx/>
                  <a:latin typeface="+mn-ea"/>
                  <a:cs typeface="+mn-cs"/>
                </a:rPr>
                <a:t>발행관리</a:t>
              </a:r>
              <a:endParaRPr kumimoji="0" lang="en-US" altLang="ko-KR" sz="1000" b="1" i="0" u="none" strike="noStrike" kern="0" cap="none" spc="0" normalizeH="0" baseline="0" noProof="0" dirty="0">
                <a:ln>
                  <a:solidFill>
                    <a:prstClr val="white">
                      <a:alpha val="0"/>
                    </a:prstClr>
                  </a:solidFill>
                </a:ln>
                <a:solidFill>
                  <a:schemeClr val="bg1"/>
                </a:solidFill>
                <a:effectLst/>
                <a:uLnTx/>
                <a:uFillTx/>
                <a:latin typeface="+mn-ea"/>
                <a:cs typeface="+mn-cs"/>
              </a:endParaRPr>
            </a:p>
          </p:txBody>
        </p:sp>
        <p:sp>
          <p:nvSpPr>
            <p:cNvPr id="53" name="직사각형 52">
              <a:extLst>
                <a:ext uri="{FF2B5EF4-FFF2-40B4-BE49-F238E27FC236}">
                  <a16:creationId xmlns:a16="http://schemas.microsoft.com/office/drawing/2014/main" id="{DBC11808-468E-31A4-2071-F2471063E5D5}"/>
                </a:ext>
              </a:extLst>
            </p:cNvPr>
            <p:cNvSpPr/>
            <p:nvPr/>
          </p:nvSpPr>
          <p:spPr>
            <a:xfrm>
              <a:off x="10768492" y="3620807"/>
              <a:ext cx="635936" cy="449671"/>
            </a:xfrm>
            <a:prstGeom prst="rect">
              <a:avLst/>
            </a:prstGeom>
            <a:grpFill/>
            <a:ln w="6350" cap="flat" cmpd="sng" algn="ctr">
              <a:solidFill>
                <a:sysClr val="windowText" lastClr="000000">
                  <a:lumMod val="50000"/>
                  <a:lumOff val="50000"/>
                </a:sysClr>
              </a:solidFill>
              <a:prstDash val="solid"/>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lang="ko-KR" altLang="en-US" sz="1000" b="1" dirty="0">
                  <a:ln>
                    <a:solidFill>
                      <a:prstClr val="white">
                        <a:alpha val="0"/>
                      </a:prstClr>
                    </a:solidFill>
                  </a:ln>
                  <a:solidFill>
                    <a:schemeClr val="bg1"/>
                  </a:solidFill>
                  <a:latin typeface="+mn-ea"/>
                  <a:cs typeface="+mn-cs"/>
                </a:rPr>
                <a:t>전자</a:t>
              </a:r>
              <a:r>
                <a:rPr kumimoji="0" lang="ko-KR" altLang="en-US" sz="1000" b="1" i="0" u="none" strike="noStrike" kern="0" cap="none" spc="0" normalizeH="0" baseline="0" noProof="0" dirty="0">
                  <a:ln>
                    <a:solidFill>
                      <a:prstClr val="white">
                        <a:alpha val="0"/>
                      </a:prstClr>
                    </a:solidFill>
                  </a:ln>
                  <a:solidFill>
                    <a:schemeClr val="bg1"/>
                  </a:solidFill>
                  <a:effectLst/>
                  <a:uLnTx/>
                  <a:uFillTx/>
                  <a:latin typeface="+mn-ea"/>
                  <a:cs typeface="+mn-cs"/>
                </a:rPr>
                <a:t>등록</a:t>
              </a:r>
              <a:endParaRPr kumimoji="0" lang="en-US" altLang="ko-KR" sz="1000" b="1" i="0" u="none" strike="noStrike" kern="0" cap="none" spc="0" normalizeH="0" baseline="0" noProof="0" dirty="0">
                <a:ln>
                  <a:solidFill>
                    <a:prstClr val="white">
                      <a:alpha val="0"/>
                    </a:prstClr>
                  </a:solidFill>
                </a:ln>
                <a:solidFill>
                  <a:schemeClr val="bg1"/>
                </a:solidFill>
                <a:effectLst/>
                <a:uLnTx/>
                <a:uFillTx/>
                <a:latin typeface="+mn-ea"/>
                <a:cs typeface="+mn-cs"/>
              </a:endParaRPr>
            </a:p>
          </p:txBody>
        </p:sp>
      </p:grpSp>
      <p:grpSp>
        <p:nvGrpSpPr>
          <p:cNvPr id="54" name="그룹 53">
            <a:extLst>
              <a:ext uri="{FF2B5EF4-FFF2-40B4-BE49-F238E27FC236}">
                <a16:creationId xmlns:a16="http://schemas.microsoft.com/office/drawing/2014/main" id="{C9DDC08F-D0E9-89D8-A465-65D7767CDDB4}"/>
              </a:ext>
            </a:extLst>
          </p:cNvPr>
          <p:cNvGrpSpPr/>
          <p:nvPr/>
        </p:nvGrpSpPr>
        <p:grpSpPr>
          <a:xfrm>
            <a:off x="10029367" y="4457500"/>
            <a:ext cx="1642163" cy="306404"/>
            <a:chOff x="10029368" y="3620807"/>
            <a:chExt cx="1375060" cy="449671"/>
          </a:xfrm>
          <a:solidFill>
            <a:schemeClr val="bg1">
              <a:lumMod val="50000"/>
            </a:schemeClr>
          </a:solidFill>
        </p:grpSpPr>
        <p:sp>
          <p:nvSpPr>
            <p:cNvPr id="55" name="직사각형 54">
              <a:extLst>
                <a:ext uri="{FF2B5EF4-FFF2-40B4-BE49-F238E27FC236}">
                  <a16:creationId xmlns:a16="http://schemas.microsoft.com/office/drawing/2014/main" id="{91A0B2BB-B454-35D2-7650-6D48224E3500}"/>
                </a:ext>
              </a:extLst>
            </p:cNvPr>
            <p:cNvSpPr/>
            <p:nvPr/>
          </p:nvSpPr>
          <p:spPr>
            <a:xfrm>
              <a:off x="10029368" y="3620807"/>
              <a:ext cx="635936" cy="449671"/>
            </a:xfrm>
            <a:prstGeom prst="rect">
              <a:avLst/>
            </a:prstGeom>
            <a:grpFill/>
            <a:ln w="6350" cap="flat" cmpd="sng" algn="ctr">
              <a:solidFill>
                <a:sysClr val="windowText" lastClr="000000">
                  <a:lumMod val="50000"/>
                  <a:lumOff val="50000"/>
                </a:sysClr>
              </a:solidFill>
              <a:prstDash val="solid"/>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kumimoji="0" lang="ko-KR" altLang="en-US" sz="1000" b="1" i="0" u="none" strike="noStrike" kern="0" cap="none" spc="0" normalizeH="0" baseline="0" noProof="0" dirty="0">
                  <a:ln>
                    <a:solidFill>
                      <a:prstClr val="white">
                        <a:alpha val="0"/>
                      </a:prstClr>
                    </a:solidFill>
                  </a:ln>
                  <a:solidFill>
                    <a:schemeClr val="bg1"/>
                  </a:solidFill>
                  <a:effectLst/>
                  <a:uLnTx/>
                  <a:uFillTx/>
                  <a:latin typeface="+mn-ea"/>
                  <a:cs typeface="+mn-cs"/>
                </a:rPr>
                <a:t>상품정보</a:t>
              </a:r>
              <a:endParaRPr kumimoji="0" lang="en-US" altLang="ko-KR" sz="1000" b="1" i="0" u="none" strike="noStrike" kern="0" cap="none" spc="0" normalizeH="0" baseline="0" noProof="0" dirty="0">
                <a:ln>
                  <a:solidFill>
                    <a:prstClr val="white">
                      <a:alpha val="0"/>
                    </a:prstClr>
                  </a:solidFill>
                </a:ln>
                <a:solidFill>
                  <a:schemeClr val="bg1"/>
                </a:solidFill>
                <a:effectLst/>
                <a:uLnTx/>
                <a:uFillTx/>
                <a:latin typeface="+mn-ea"/>
                <a:cs typeface="+mn-cs"/>
              </a:endParaRPr>
            </a:p>
          </p:txBody>
        </p:sp>
        <p:sp>
          <p:nvSpPr>
            <p:cNvPr id="56" name="직사각형 55">
              <a:extLst>
                <a:ext uri="{FF2B5EF4-FFF2-40B4-BE49-F238E27FC236}">
                  <a16:creationId xmlns:a16="http://schemas.microsoft.com/office/drawing/2014/main" id="{07EB7A39-8E41-7D95-D618-6FEB4896E3CE}"/>
                </a:ext>
              </a:extLst>
            </p:cNvPr>
            <p:cNvSpPr/>
            <p:nvPr/>
          </p:nvSpPr>
          <p:spPr>
            <a:xfrm>
              <a:off x="10768492" y="3620807"/>
              <a:ext cx="635936" cy="449671"/>
            </a:xfrm>
            <a:prstGeom prst="rect">
              <a:avLst/>
            </a:prstGeom>
            <a:grpFill/>
            <a:ln w="6350" cap="flat" cmpd="sng" algn="ctr">
              <a:solidFill>
                <a:sysClr val="windowText" lastClr="000000">
                  <a:lumMod val="50000"/>
                  <a:lumOff val="50000"/>
                </a:sysClr>
              </a:solidFill>
              <a:prstDash val="solid"/>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lang="ko-KR" altLang="en-US" sz="1000" b="1" dirty="0">
                  <a:ln>
                    <a:solidFill>
                      <a:prstClr val="white">
                        <a:alpha val="0"/>
                      </a:prstClr>
                    </a:solidFill>
                  </a:ln>
                  <a:solidFill>
                    <a:schemeClr val="bg1"/>
                  </a:solidFill>
                  <a:latin typeface="+mn-ea"/>
                  <a:cs typeface="+mn-cs"/>
                </a:rPr>
                <a:t>수수료</a:t>
              </a:r>
              <a:endParaRPr kumimoji="0" lang="en-US" altLang="ko-KR" sz="1000" b="1" i="0" u="none" strike="noStrike" kern="0" cap="none" spc="0" normalizeH="0" baseline="0" noProof="0" dirty="0">
                <a:ln>
                  <a:solidFill>
                    <a:prstClr val="white">
                      <a:alpha val="0"/>
                    </a:prstClr>
                  </a:solidFill>
                </a:ln>
                <a:solidFill>
                  <a:schemeClr val="bg1"/>
                </a:solidFill>
                <a:effectLst/>
                <a:uLnTx/>
                <a:uFillTx/>
                <a:latin typeface="+mn-ea"/>
                <a:cs typeface="+mn-cs"/>
              </a:endParaRPr>
            </a:p>
          </p:txBody>
        </p:sp>
      </p:grpSp>
      <p:grpSp>
        <p:nvGrpSpPr>
          <p:cNvPr id="57" name="그룹 56">
            <a:extLst>
              <a:ext uri="{FF2B5EF4-FFF2-40B4-BE49-F238E27FC236}">
                <a16:creationId xmlns:a16="http://schemas.microsoft.com/office/drawing/2014/main" id="{5C3301DB-E9B9-DCB1-2295-8029C0F308E0}"/>
              </a:ext>
            </a:extLst>
          </p:cNvPr>
          <p:cNvGrpSpPr/>
          <p:nvPr/>
        </p:nvGrpSpPr>
        <p:grpSpPr>
          <a:xfrm>
            <a:off x="10029367" y="4837699"/>
            <a:ext cx="1642163" cy="306404"/>
            <a:chOff x="10029368" y="3620807"/>
            <a:chExt cx="1375060" cy="449671"/>
          </a:xfrm>
          <a:solidFill>
            <a:schemeClr val="bg1">
              <a:lumMod val="50000"/>
            </a:schemeClr>
          </a:solidFill>
        </p:grpSpPr>
        <p:sp>
          <p:nvSpPr>
            <p:cNvPr id="58" name="직사각형 57">
              <a:extLst>
                <a:ext uri="{FF2B5EF4-FFF2-40B4-BE49-F238E27FC236}">
                  <a16:creationId xmlns:a16="http://schemas.microsoft.com/office/drawing/2014/main" id="{CDE60106-FC85-56C1-F50E-BEE0611A18F8}"/>
                </a:ext>
              </a:extLst>
            </p:cNvPr>
            <p:cNvSpPr/>
            <p:nvPr/>
          </p:nvSpPr>
          <p:spPr>
            <a:xfrm>
              <a:off x="10029368" y="3620807"/>
              <a:ext cx="635936" cy="449671"/>
            </a:xfrm>
            <a:prstGeom prst="rect">
              <a:avLst/>
            </a:prstGeom>
            <a:grpFill/>
            <a:ln w="6350" cap="flat" cmpd="sng" algn="ctr">
              <a:solidFill>
                <a:sysClr val="windowText" lastClr="000000">
                  <a:lumMod val="50000"/>
                  <a:lumOff val="50000"/>
                </a:sysClr>
              </a:solidFill>
              <a:prstDash val="solid"/>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kumimoji="0" lang="ko-KR" altLang="en-US" sz="1000" b="1" i="0" u="none" strike="noStrike" kern="0" cap="none" spc="0" normalizeH="0" baseline="0" noProof="0" dirty="0" err="1">
                  <a:ln>
                    <a:solidFill>
                      <a:prstClr val="white">
                        <a:alpha val="0"/>
                      </a:prstClr>
                    </a:solidFill>
                  </a:ln>
                  <a:solidFill>
                    <a:schemeClr val="bg1"/>
                  </a:solidFill>
                  <a:effectLst/>
                  <a:uLnTx/>
                  <a:uFillTx/>
                  <a:latin typeface="+mn-ea"/>
                  <a:cs typeface="+mn-cs"/>
                </a:rPr>
                <a:t>제권리</a:t>
              </a:r>
              <a:endParaRPr kumimoji="0" lang="en-US" altLang="ko-KR" sz="1000" b="1" i="0" u="none" strike="noStrike" kern="0" cap="none" spc="0" normalizeH="0" baseline="0" noProof="0" dirty="0">
                <a:ln>
                  <a:solidFill>
                    <a:prstClr val="white">
                      <a:alpha val="0"/>
                    </a:prstClr>
                  </a:solidFill>
                </a:ln>
                <a:solidFill>
                  <a:schemeClr val="bg1"/>
                </a:solidFill>
                <a:effectLst/>
                <a:uLnTx/>
                <a:uFillTx/>
                <a:latin typeface="+mn-ea"/>
                <a:cs typeface="+mn-cs"/>
              </a:endParaRPr>
            </a:p>
          </p:txBody>
        </p:sp>
        <p:sp>
          <p:nvSpPr>
            <p:cNvPr id="59" name="직사각형 58">
              <a:extLst>
                <a:ext uri="{FF2B5EF4-FFF2-40B4-BE49-F238E27FC236}">
                  <a16:creationId xmlns:a16="http://schemas.microsoft.com/office/drawing/2014/main" id="{463E4382-D7EB-83AD-1EE0-9C9D77A5D610}"/>
                </a:ext>
              </a:extLst>
            </p:cNvPr>
            <p:cNvSpPr/>
            <p:nvPr/>
          </p:nvSpPr>
          <p:spPr>
            <a:xfrm>
              <a:off x="10768492" y="3620807"/>
              <a:ext cx="635936" cy="449671"/>
            </a:xfrm>
            <a:prstGeom prst="rect">
              <a:avLst/>
            </a:prstGeom>
            <a:grpFill/>
            <a:ln w="6350" cap="flat" cmpd="sng" algn="ctr">
              <a:solidFill>
                <a:sysClr val="windowText" lastClr="000000">
                  <a:lumMod val="50000"/>
                  <a:lumOff val="50000"/>
                </a:sysClr>
              </a:solidFill>
              <a:prstDash val="solid"/>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kumimoji="0" lang="ko-KR" altLang="en-US" sz="1000" b="1" i="0" u="none" strike="noStrike" kern="0" cap="none" spc="0" normalizeH="0" baseline="0" noProof="0" dirty="0" err="1">
                  <a:ln>
                    <a:solidFill>
                      <a:prstClr val="white">
                        <a:alpha val="0"/>
                      </a:prstClr>
                    </a:solidFill>
                  </a:ln>
                  <a:solidFill>
                    <a:schemeClr val="bg1"/>
                  </a:solidFill>
                  <a:effectLst/>
                  <a:uLnTx/>
                  <a:uFillTx/>
                  <a:latin typeface="+mn-ea"/>
                  <a:cs typeface="+mn-cs"/>
                </a:rPr>
                <a:t>제휴처</a:t>
              </a:r>
              <a:r>
                <a:rPr kumimoji="0" lang="ko-KR" altLang="en-US" sz="1000" b="1" i="0" u="none" strike="noStrike" kern="0" cap="none" spc="0" normalizeH="0" baseline="0" noProof="0" dirty="0">
                  <a:ln>
                    <a:solidFill>
                      <a:prstClr val="white">
                        <a:alpha val="0"/>
                      </a:prstClr>
                    </a:solidFill>
                  </a:ln>
                  <a:solidFill>
                    <a:schemeClr val="bg1"/>
                  </a:solidFill>
                  <a:effectLst/>
                  <a:uLnTx/>
                  <a:uFillTx/>
                  <a:latin typeface="+mn-ea"/>
                  <a:cs typeface="+mn-cs"/>
                </a:rPr>
                <a:t> 관리</a:t>
              </a:r>
              <a:endParaRPr kumimoji="0" lang="en-US" altLang="ko-KR" sz="1000" b="1" i="0" u="none" strike="noStrike" kern="0" cap="none" spc="0" normalizeH="0" baseline="0" noProof="0" dirty="0">
                <a:ln>
                  <a:solidFill>
                    <a:prstClr val="white">
                      <a:alpha val="0"/>
                    </a:prstClr>
                  </a:solidFill>
                </a:ln>
                <a:solidFill>
                  <a:schemeClr val="bg1"/>
                </a:solidFill>
                <a:effectLst/>
                <a:uLnTx/>
                <a:uFillTx/>
                <a:latin typeface="+mn-ea"/>
                <a:cs typeface="+mn-cs"/>
              </a:endParaRPr>
            </a:p>
          </p:txBody>
        </p:sp>
      </p:grpSp>
      <p:sp>
        <p:nvSpPr>
          <p:cNvPr id="61" name="TextBox 60">
            <a:extLst>
              <a:ext uri="{FF2B5EF4-FFF2-40B4-BE49-F238E27FC236}">
                <a16:creationId xmlns:a16="http://schemas.microsoft.com/office/drawing/2014/main" id="{D5874F98-A2E0-4F97-7212-E0798125CC6C}"/>
              </a:ext>
            </a:extLst>
          </p:cNvPr>
          <p:cNvSpPr txBox="1"/>
          <p:nvPr/>
        </p:nvSpPr>
        <p:spPr>
          <a:xfrm>
            <a:off x="10769976" y="5398246"/>
            <a:ext cx="147476"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1000" b="1" dirty="0">
                <a:latin typeface="나눔스퀘어_ac" panose="020B0600000101010101" pitchFamily="50" charset="-127"/>
                <a:ea typeface="나눔스퀘어_ac" panose="020B0600000101010101" pitchFamily="50" charset="-127"/>
              </a:rPr>
              <a:t>….</a:t>
            </a:r>
            <a:endParaRPr lang="ko-KR" altLang="en-US" sz="1000" b="1" dirty="0">
              <a:latin typeface="나눔스퀘어_ac" panose="020B0600000101010101" pitchFamily="50" charset="-127"/>
              <a:ea typeface="나눔스퀘어_ac" panose="020B0600000101010101" pitchFamily="50" charset="-127"/>
            </a:endParaRPr>
          </a:p>
        </p:txBody>
      </p:sp>
      <p:sp>
        <p:nvSpPr>
          <p:cNvPr id="62" name="사각형: 둥근 모서리 61">
            <a:extLst>
              <a:ext uri="{FF2B5EF4-FFF2-40B4-BE49-F238E27FC236}">
                <a16:creationId xmlns:a16="http://schemas.microsoft.com/office/drawing/2014/main" id="{DFB7D437-26EA-4DC1-5236-B167D7D2892D}"/>
              </a:ext>
            </a:extLst>
          </p:cNvPr>
          <p:cNvSpPr/>
          <p:nvPr/>
        </p:nvSpPr>
        <p:spPr>
          <a:xfrm>
            <a:off x="9637618" y="2585728"/>
            <a:ext cx="2340000" cy="3708000"/>
          </a:xfrm>
          <a:prstGeom prst="roundRect">
            <a:avLst>
              <a:gd name="adj" fmla="val 5756"/>
            </a:avLst>
          </a:prstGeom>
          <a:noFill/>
          <a:ln w="12700" cap="flat">
            <a:solidFill>
              <a:srgbClr val="7030A0"/>
            </a:solidFill>
            <a:prstDash val="dash"/>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endParaRPr lang="ko-KR" altLang="en-US" sz="1200" b="1" dirty="0">
              <a:latin typeface="나눔스퀘어_ac" panose="020B0600000101010101" pitchFamily="50" charset="-127"/>
              <a:ea typeface="나눔스퀘어_ac" panose="020B0600000101010101" pitchFamily="50" charset="-127"/>
            </a:endParaRPr>
          </a:p>
        </p:txBody>
      </p:sp>
      <p:sp>
        <p:nvSpPr>
          <p:cNvPr id="63" name="직사각형 62">
            <a:extLst>
              <a:ext uri="{FF2B5EF4-FFF2-40B4-BE49-F238E27FC236}">
                <a16:creationId xmlns:a16="http://schemas.microsoft.com/office/drawing/2014/main" id="{FB77C8D8-2D17-600E-9FC9-F72DB991E17D}"/>
              </a:ext>
            </a:extLst>
          </p:cNvPr>
          <p:cNvSpPr/>
          <p:nvPr/>
        </p:nvSpPr>
        <p:spPr>
          <a:xfrm>
            <a:off x="328903" y="223746"/>
            <a:ext cx="324000" cy="324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400" b="1" dirty="0">
                <a:solidFill>
                  <a:schemeClr val="bg1"/>
                </a:solidFill>
                <a:latin typeface="나눔스퀘어_ac" panose="020B0600000101010101" pitchFamily="50" charset="-127"/>
                <a:ea typeface="나눔스퀘어_ac" panose="020B0600000101010101" pitchFamily="50" charset="-127"/>
              </a:rPr>
              <a:t>2</a:t>
            </a:r>
            <a:endParaRPr lang="ko-KR" altLang="en-US" sz="1400" b="1" dirty="0">
              <a:solidFill>
                <a:schemeClr val="bg1"/>
              </a:solidFill>
              <a:latin typeface="나눔스퀘어_ac" panose="020B0600000101010101" pitchFamily="50" charset="-127"/>
              <a:ea typeface="나눔스퀘어_ac" panose="020B0600000101010101" pitchFamily="50" charset="-127"/>
            </a:endParaRPr>
          </a:p>
        </p:txBody>
      </p:sp>
      <p:sp>
        <p:nvSpPr>
          <p:cNvPr id="64" name="TextBox 63">
            <a:extLst>
              <a:ext uri="{FF2B5EF4-FFF2-40B4-BE49-F238E27FC236}">
                <a16:creationId xmlns:a16="http://schemas.microsoft.com/office/drawing/2014/main" id="{5DC4BAF5-B4F7-10A7-92EE-DD1E704890E9}"/>
              </a:ext>
            </a:extLst>
          </p:cNvPr>
          <p:cNvSpPr txBox="1"/>
          <p:nvPr/>
        </p:nvSpPr>
        <p:spPr>
          <a:xfrm>
            <a:off x="9232383" y="3666765"/>
            <a:ext cx="512962" cy="153888"/>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전자등록</a:t>
            </a:r>
          </a:p>
        </p:txBody>
      </p:sp>
      <p:sp>
        <p:nvSpPr>
          <p:cNvPr id="65" name="TextBox 64">
            <a:extLst>
              <a:ext uri="{FF2B5EF4-FFF2-40B4-BE49-F238E27FC236}">
                <a16:creationId xmlns:a16="http://schemas.microsoft.com/office/drawing/2014/main" id="{540FD126-15D5-44C5-52A5-6F3E18EA5955}"/>
              </a:ext>
            </a:extLst>
          </p:cNvPr>
          <p:cNvSpPr txBox="1"/>
          <p:nvPr/>
        </p:nvSpPr>
        <p:spPr>
          <a:xfrm>
            <a:off x="9352532" y="5605145"/>
            <a:ext cx="256480" cy="153888"/>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상장</a:t>
            </a:r>
          </a:p>
        </p:txBody>
      </p:sp>
    </p:spTree>
    <p:extLst>
      <p:ext uri="{BB962C8B-B14F-4D97-AF65-F5344CB8AC3E}">
        <p14:creationId xmlns:p14="http://schemas.microsoft.com/office/powerpoint/2010/main" val="137728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normAutofit/>
          </a:bodyPr>
          <a:lstStyle/>
          <a:p>
            <a:r>
              <a:rPr lang="en-US" altLang="ko-KR" dirty="0"/>
              <a:t>Back Up &gt; </a:t>
            </a:r>
            <a:r>
              <a:rPr lang="ko-KR" altLang="en-US" dirty="0"/>
              <a:t>블록체인 기술적용에 따른 장내상품 거래 흐름</a:t>
            </a:r>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en-US" altLang="ko-KR" dirty="0"/>
              <a:t>KRX</a:t>
            </a:r>
            <a:r>
              <a:rPr lang="ko-KR" altLang="en-US" dirty="0"/>
              <a:t>의 디지털 증권시장이 블록체인 기반으로 운영될 경우 예상되는 거래흐름은 아래와 같음</a:t>
            </a:r>
          </a:p>
        </p:txBody>
      </p:sp>
      <p:sp>
        <p:nvSpPr>
          <p:cNvPr id="2" name="TextBox 1">
            <a:extLst>
              <a:ext uri="{FF2B5EF4-FFF2-40B4-BE49-F238E27FC236}">
                <a16:creationId xmlns:a16="http://schemas.microsoft.com/office/drawing/2014/main" id="{1E305C53-386F-3077-A145-3A335017F23F}"/>
              </a:ext>
            </a:extLst>
          </p:cNvPr>
          <p:cNvSpPr txBox="1"/>
          <p:nvPr/>
        </p:nvSpPr>
        <p:spPr>
          <a:xfrm>
            <a:off x="342900" y="6352249"/>
            <a:ext cx="7596631"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100" i="1" dirty="0">
                <a:latin typeface="나눔스퀘어_ac" panose="020B0600000101010101" pitchFamily="50" charset="-127"/>
                <a:ea typeface="나눔스퀘어_ac" panose="020B0600000101010101" pitchFamily="50" charset="-127"/>
              </a:rPr>
              <a:t>주</a:t>
            </a:r>
            <a:r>
              <a:rPr lang="en-US" altLang="ko-KR" sz="1100" i="1" dirty="0">
                <a:latin typeface="나눔스퀘어_ac" panose="020B0600000101010101" pitchFamily="50" charset="-127"/>
                <a:ea typeface="나눔스퀘어_ac" panose="020B0600000101010101" pitchFamily="50" charset="-127"/>
              </a:rPr>
              <a:t>) </a:t>
            </a:r>
            <a:r>
              <a:rPr lang="ko-KR" altLang="en-US" sz="1100" i="1" dirty="0">
                <a:latin typeface="나눔스퀘어_ac" panose="020B0600000101010101" pitchFamily="50" charset="-127"/>
                <a:ea typeface="나눔스퀘어_ac" panose="020B0600000101010101" pitchFamily="50" charset="-127"/>
              </a:rPr>
              <a:t>블록체인 장내거래소의 경우 대규모거래 기록</a:t>
            </a:r>
            <a:r>
              <a:rPr lang="en-US" altLang="ko-KR" sz="1100" i="1" dirty="0">
                <a:latin typeface="나눔스퀘어_ac" panose="020B0600000101010101" pitchFamily="50" charset="-127"/>
                <a:ea typeface="나눔스퀘어_ac" panose="020B0600000101010101" pitchFamily="50" charset="-127"/>
              </a:rPr>
              <a:t>, </a:t>
            </a:r>
            <a:r>
              <a:rPr lang="ko-KR" altLang="en-US" sz="1100" i="1" dirty="0">
                <a:latin typeface="나눔스퀘어_ac" panose="020B0600000101010101" pitchFamily="50" charset="-127"/>
                <a:ea typeface="나눔스퀘어_ac" panose="020B0600000101010101" pitchFamily="50" charset="-127"/>
              </a:rPr>
              <a:t>기술표준 등의 한계로 기존 전자증권 형태로 상장 예상되며 유통</a:t>
            </a:r>
            <a:r>
              <a:rPr lang="en-US" altLang="ko-KR" sz="1100" i="1" dirty="0">
                <a:latin typeface="나눔스퀘어_ac" panose="020B0600000101010101" pitchFamily="50" charset="-127"/>
                <a:ea typeface="나눔스퀘어_ac" panose="020B0600000101010101" pitchFamily="50" charset="-127"/>
              </a:rPr>
              <a:t>/</a:t>
            </a:r>
            <a:r>
              <a:rPr lang="ko-KR" altLang="en-US" sz="1100" i="1" dirty="0">
                <a:latin typeface="나눔스퀘어_ac" panose="020B0600000101010101" pitchFamily="50" charset="-127"/>
                <a:ea typeface="나눔스퀘어_ac" panose="020B0600000101010101" pitchFamily="50" charset="-127"/>
              </a:rPr>
              <a:t>발행 </a:t>
            </a:r>
            <a:endParaRPr lang="en-US" altLang="ko-KR" sz="1100" i="1" dirty="0">
              <a:latin typeface="나눔스퀘어_ac" panose="020B0600000101010101" pitchFamily="50" charset="-127"/>
              <a:ea typeface="나눔스퀘어_ac" panose="020B0600000101010101" pitchFamily="50" charset="-127"/>
            </a:endParaRPr>
          </a:p>
        </p:txBody>
      </p:sp>
      <p:grpSp>
        <p:nvGrpSpPr>
          <p:cNvPr id="87" name="그룹 86">
            <a:extLst>
              <a:ext uri="{FF2B5EF4-FFF2-40B4-BE49-F238E27FC236}">
                <a16:creationId xmlns:a16="http://schemas.microsoft.com/office/drawing/2014/main" id="{83963570-11EB-65D4-F834-CBBA1845981C}"/>
              </a:ext>
            </a:extLst>
          </p:cNvPr>
          <p:cNvGrpSpPr/>
          <p:nvPr/>
        </p:nvGrpSpPr>
        <p:grpSpPr>
          <a:xfrm>
            <a:off x="10962067" y="1359571"/>
            <a:ext cx="864000" cy="223359"/>
            <a:chOff x="7168355" y="6532098"/>
            <a:chExt cx="864000" cy="223359"/>
          </a:xfrm>
        </p:grpSpPr>
        <p:sp>
          <p:nvSpPr>
            <p:cNvPr id="88" name="TextBox 87">
              <a:extLst>
                <a:ext uri="{FF2B5EF4-FFF2-40B4-BE49-F238E27FC236}">
                  <a16:creationId xmlns:a16="http://schemas.microsoft.com/office/drawing/2014/main" id="{5C4A2F15-89B1-C782-0DDC-77C4E15EE699}"/>
                </a:ext>
              </a:extLst>
            </p:cNvPr>
            <p:cNvSpPr txBox="1"/>
            <p:nvPr/>
          </p:nvSpPr>
          <p:spPr>
            <a:xfrm>
              <a:off x="7349601" y="6538365"/>
              <a:ext cx="500137" cy="2000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300" i="1" dirty="0" err="1">
                  <a:latin typeface="나눔스퀘어_ac" panose="020B0600000101010101" pitchFamily="50" charset="-127"/>
                  <a:ea typeface="나눔스퀘어_ac" panose="020B0600000101010101" pitchFamily="50" charset="-127"/>
                </a:rPr>
                <a:t>예시적</a:t>
              </a:r>
              <a:endParaRPr lang="ko-KR" altLang="en-US" sz="1300" i="1" dirty="0">
                <a:latin typeface="나눔스퀘어_ac" panose="020B0600000101010101" pitchFamily="50" charset="-127"/>
                <a:ea typeface="나눔스퀘어_ac" panose="020B0600000101010101" pitchFamily="50" charset="-127"/>
              </a:endParaRPr>
            </a:p>
          </p:txBody>
        </p:sp>
        <p:cxnSp>
          <p:nvCxnSpPr>
            <p:cNvPr id="89" name="직선 화살표 연결선 88">
              <a:extLst>
                <a:ext uri="{FF2B5EF4-FFF2-40B4-BE49-F238E27FC236}">
                  <a16:creationId xmlns:a16="http://schemas.microsoft.com/office/drawing/2014/main" id="{E068FBBA-A337-58F3-B27C-EB4EE148E5BA}"/>
                </a:ext>
              </a:extLst>
            </p:cNvPr>
            <p:cNvCxnSpPr>
              <a:cxnSpLocks/>
            </p:cNvCxnSpPr>
            <p:nvPr/>
          </p:nvCxnSpPr>
          <p:spPr>
            <a:xfrm flipH="1" flipV="1">
              <a:off x="7168355" y="6532098"/>
              <a:ext cx="864000" cy="3527"/>
            </a:xfrm>
            <a:prstGeom prst="straightConnector1">
              <a:avLst/>
            </a:prstGeom>
            <a:noFill/>
            <a:ln w="9525" cap="flat">
              <a:solidFill>
                <a:schemeClr val="tx1"/>
              </a:solidFill>
              <a:prstDash val="solid"/>
              <a:round/>
              <a:headEnd type="none"/>
              <a:tailEnd type="none"/>
            </a:ln>
            <a:effectLst/>
            <a:sp3d/>
          </p:spPr>
          <p:style>
            <a:lnRef idx="0">
              <a:scrgbClr r="0" g="0" b="0"/>
            </a:lnRef>
            <a:fillRef idx="0">
              <a:scrgbClr r="0" g="0" b="0"/>
            </a:fillRef>
            <a:effectRef idx="0">
              <a:scrgbClr r="0" g="0" b="0"/>
            </a:effectRef>
            <a:fontRef idx="none"/>
          </p:style>
        </p:cxnSp>
        <p:cxnSp>
          <p:nvCxnSpPr>
            <p:cNvPr id="90" name="직선 화살표 연결선 89">
              <a:extLst>
                <a:ext uri="{FF2B5EF4-FFF2-40B4-BE49-F238E27FC236}">
                  <a16:creationId xmlns:a16="http://schemas.microsoft.com/office/drawing/2014/main" id="{583971FC-9C5F-DF88-6588-0E76337ACD72}"/>
                </a:ext>
              </a:extLst>
            </p:cNvPr>
            <p:cNvCxnSpPr>
              <a:cxnSpLocks/>
            </p:cNvCxnSpPr>
            <p:nvPr/>
          </p:nvCxnSpPr>
          <p:spPr>
            <a:xfrm flipH="1" flipV="1">
              <a:off x="7168355" y="6751930"/>
              <a:ext cx="864000" cy="3527"/>
            </a:xfrm>
            <a:prstGeom prst="straightConnector1">
              <a:avLst/>
            </a:prstGeom>
            <a:noFill/>
            <a:ln w="9525" cap="flat">
              <a:solidFill>
                <a:schemeClr val="tx1"/>
              </a:solidFill>
              <a:prstDash val="solid"/>
              <a:round/>
              <a:headEnd type="none"/>
              <a:tailEnd type="none"/>
            </a:ln>
            <a:effectLst/>
            <a:sp3d/>
          </p:spPr>
          <p:style>
            <a:lnRef idx="0">
              <a:scrgbClr r="0" g="0" b="0"/>
            </a:lnRef>
            <a:fillRef idx="0">
              <a:scrgbClr r="0" g="0" b="0"/>
            </a:fillRef>
            <a:effectRef idx="0">
              <a:scrgbClr r="0" g="0" b="0"/>
            </a:effectRef>
            <a:fontRef idx="none"/>
          </p:style>
        </p:cxnSp>
      </p:grpSp>
      <p:grpSp>
        <p:nvGrpSpPr>
          <p:cNvPr id="3" name="그룹 2">
            <a:extLst>
              <a:ext uri="{FF2B5EF4-FFF2-40B4-BE49-F238E27FC236}">
                <a16:creationId xmlns:a16="http://schemas.microsoft.com/office/drawing/2014/main" id="{C5158604-25AD-573B-DD1E-8D5F4BFAF919}"/>
              </a:ext>
            </a:extLst>
          </p:cNvPr>
          <p:cNvGrpSpPr/>
          <p:nvPr/>
        </p:nvGrpSpPr>
        <p:grpSpPr>
          <a:xfrm>
            <a:off x="7687111" y="1689826"/>
            <a:ext cx="4183724" cy="4646238"/>
            <a:chOff x="6195506" y="1689826"/>
            <a:chExt cx="5675329" cy="4646238"/>
          </a:xfrm>
        </p:grpSpPr>
        <p:sp>
          <p:nvSpPr>
            <p:cNvPr id="12" name="직사각형 11">
              <a:extLst>
                <a:ext uri="{FF2B5EF4-FFF2-40B4-BE49-F238E27FC236}">
                  <a16:creationId xmlns:a16="http://schemas.microsoft.com/office/drawing/2014/main" id="{8BFB9046-444D-5BFB-A588-7B241666DC84}"/>
                </a:ext>
              </a:extLst>
            </p:cNvPr>
            <p:cNvSpPr/>
            <p:nvPr/>
          </p:nvSpPr>
          <p:spPr>
            <a:xfrm>
              <a:off x="6195506" y="1689826"/>
              <a:ext cx="5675329" cy="496607"/>
            </a:xfrm>
            <a:prstGeom prst="rect">
              <a:avLst/>
            </a:prstGeom>
            <a:solidFill>
              <a:srgbClr val="D8D8D8"/>
            </a:solidFill>
            <a:ln w="6350" cap="flat" cmpd="sng" algn="ctr">
              <a:noFill/>
              <a:prstDash val="solid"/>
              <a:miter lim="800000"/>
            </a:ln>
            <a:effectLst/>
            <a:extLst>
              <a:ext uri="{AF507438-7753-43E0-B8FC-AC1667EBCBE1}">
                <a14:hiddenEffects xmlns:a14="http://schemas.microsoft.com/office/drawing/2010/main">
                  <a:effectLst>
                    <a:outerShdw blurRad="50800" dist="38100" dir="2699985" algn="ctr" rotWithShape="0">
                      <a:schemeClr val="tx1">
                        <a:alpha val="40000"/>
                      </a:schemeClr>
                    </a:outerShdw>
                  </a:effectLst>
                </a14:hiddenEffects>
              </a:ext>
            </a:extLst>
          </p:spPr>
          <p:txBody>
            <a:bodyPr rot="0" spcFirstLastPara="0" vertOverflow="overflow" horzOverflow="overflow" vert="horz" wrap="square" lIns="71120" tIns="71120" rIns="71120" bIns="71120" numCol="1" spcCol="0" rtlCol="0" fromWordArt="0" anchor="ctr" anchorCtr="0" forceAA="0" compatLnSpc="1">
              <a:prstTxWarp prst="textNoShape">
                <a:avLst/>
              </a:prstTxWarp>
              <a:noAutofit/>
            </a:bodyPr>
            <a:lstStyle/>
            <a:p>
              <a:pPr marL="449263" marR="0" lvl="0" indent="0" defTabSz="914400" eaLnBrk="1" fontAlgn="auto" latinLnBrk="0" hangingPunct="1">
                <a:lnSpc>
                  <a:spcPct val="90000"/>
                </a:lnSpc>
                <a:spcBef>
                  <a:spcPts val="900"/>
                </a:spcBef>
                <a:spcAft>
                  <a:spcPts val="0"/>
                </a:spcAft>
                <a:buClrTx/>
                <a:buSzTx/>
                <a:buFontTx/>
                <a:buNone/>
                <a:tabLst/>
                <a:defRPr/>
              </a:pPr>
              <a:r>
                <a:rPr lang="en-US" altLang="ko-KR" sz="1400" b="1" kern="1200" dirty="0">
                  <a:solidFill>
                    <a:schemeClr val="tx1"/>
                  </a:solidFill>
                  <a:latin typeface="맑은 고딕" panose="020B0503020000020004" pitchFamily="50" charset="-127"/>
                  <a:ea typeface="나눔스퀘어_ac" panose="020B0600000101010101"/>
                  <a:cs typeface="Arial" pitchFamily="34" charset="0"/>
                </a:rPr>
                <a:t>KB</a:t>
              </a: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증권 장외 거래중개</a:t>
              </a:r>
              <a:endParaRPr kumimoji="0" lang="ko-KR" altLang="en-US" sz="14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sp>
          <p:nvSpPr>
            <p:cNvPr id="13" name="직사각형 12">
              <a:extLst>
                <a:ext uri="{FF2B5EF4-FFF2-40B4-BE49-F238E27FC236}">
                  <a16:creationId xmlns:a16="http://schemas.microsoft.com/office/drawing/2014/main" id="{883E489F-461F-7803-B3B3-35A63E028049}"/>
                </a:ext>
              </a:extLst>
            </p:cNvPr>
            <p:cNvSpPr/>
            <p:nvPr/>
          </p:nvSpPr>
          <p:spPr>
            <a:xfrm>
              <a:off x="6195506" y="2186433"/>
              <a:ext cx="5675329" cy="4149631"/>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marR="0" lvl="0" indent="-97212" defTabSz="914400" eaLnBrk="1" fontAlgn="auto" latinLnBrk="0" hangingPunct="1">
                <a:lnSpc>
                  <a:spcPct val="90000"/>
                </a:lnSpc>
                <a:spcBef>
                  <a:spcPts val="900"/>
                </a:spcBef>
                <a:spcAft>
                  <a:spcPts val="0"/>
                </a:spcAft>
                <a:buClr>
                  <a:srgbClr val="F8F8F8"/>
                </a:buClr>
                <a:buSzPct val="100000"/>
                <a:buFont typeface="Arial" panose="020B0604020202020204" pitchFamily="34" charset="0"/>
                <a:buChar char="•"/>
                <a:tabLst/>
                <a:defRPr/>
              </a:pPr>
              <a:endPar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grpSp>
      <p:grpSp>
        <p:nvGrpSpPr>
          <p:cNvPr id="14" name="그룹 13">
            <a:extLst>
              <a:ext uri="{FF2B5EF4-FFF2-40B4-BE49-F238E27FC236}">
                <a16:creationId xmlns:a16="http://schemas.microsoft.com/office/drawing/2014/main" id="{BFBC5D5D-E880-9CE5-B226-067F16A0DB34}"/>
              </a:ext>
            </a:extLst>
          </p:cNvPr>
          <p:cNvGrpSpPr/>
          <p:nvPr/>
        </p:nvGrpSpPr>
        <p:grpSpPr>
          <a:xfrm>
            <a:off x="342898" y="1689826"/>
            <a:ext cx="7133887" cy="4646238"/>
            <a:chOff x="342898" y="1689826"/>
            <a:chExt cx="5675329" cy="4646238"/>
          </a:xfrm>
        </p:grpSpPr>
        <p:sp>
          <p:nvSpPr>
            <p:cNvPr id="27" name="직사각형 26">
              <a:extLst>
                <a:ext uri="{FF2B5EF4-FFF2-40B4-BE49-F238E27FC236}">
                  <a16:creationId xmlns:a16="http://schemas.microsoft.com/office/drawing/2014/main" id="{76369DC2-F30B-FBF6-B658-DC212F0EB22A}"/>
                </a:ext>
              </a:extLst>
            </p:cNvPr>
            <p:cNvSpPr/>
            <p:nvPr/>
          </p:nvSpPr>
          <p:spPr>
            <a:xfrm>
              <a:off x="342898" y="1689826"/>
              <a:ext cx="5675329" cy="496607"/>
            </a:xfrm>
            <a:prstGeom prst="rect">
              <a:avLst/>
            </a:prstGeom>
            <a:solidFill>
              <a:srgbClr val="D8D8D8"/>
            </a:solidFill>
            <a:ln w="6350" cap="flat" cmpd="sng" algn="ctr">
              <a:noFill/>
              <a:prstDash val="solid"/>
              <a:miter lim="800000"/>
            </a:ln>
            <a:effectLst/>
            <a:extLst>
              <a:ext uri="{AF507438-7753-43E0-B8FC-AC1667EBCBE1}">
                <a14:hiddenEffects xmlns:a14="http://schemas.microsoft.com/office/drawing/2010/main">
                  <a:effectLst>
                    <a:outerShdw blurRad="50800" dist="38100" dir="2699985" algn="ctr" rotWithShape="0">
                      <a:schemeClr val="tx1">
                        <a:alpha val="40000"/>
                      </a:schemeClr>
                    </a:outerShdw>
                  </a:effectLst>
                </a14:hiddenEffects>
              </a:ext>
            </a:extLst>
          </p:spPr>
          <p:txBody>
            <a:bodyPr rot="0" spcFirstLastPara="0" vertOverflow="overflow" horzOverflow="overflow" vert="horz" wrap="square" lIns="71120" tIns="71120" rIns="71120" bIns="71120" numCol="1" spcCol="0" rtlCol="0" fromWordArt="0" anchor="ctr" anchorCtr="0" forceAA="0" compatLnSpc="1">
              <a:prstTxWarp prst="textNoShape">
                <a:avLst/>
              </a:prstTxWarp>
              <a:noAutofit/>
            </a:bodyPr>
            <a:lstStyle/>
            <a:p>
              <a:pPr marL="449263" marR="0" lvl="0" indent="0" defTabSz="914400" eaLnBrk="1" fontAlgn="auto" latinLnBrk="0" hangingPunct="1">
                <a:lnSpc>
                  <a:spcPct val="90000"/>
                </a:lnSpc>
                <a:spcBef>
                  <a:spcPts val="900"/>
                </a:spcBef>
                <a:spcAft>
                  <a:spcPts val="0"/>
                </a:spcAft>
                <a:buClrTx/>
                <a:buSzTx/>
                <a:buFontTx/>
                <a:buNone/>
                <a:tabLst/>
                <a:defRPr/>
              </a:pP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블록체인 기반 </a:t>
              </a:r>
              <a:r>
                <a:rPr lang="en-US" altLang="ko-KR" sz="1400" b="1" kern="1200" dirty="0">
                  <a:solidFill>
                    <a:schemeClr val="tx1"/>
                  </a:solidFill>
                  <a:latin typeface="맑은 고딕" panose="020B0503020000020004" pitchFamily="50" charset="-127"/>
                  <a:ea typeface="나눔스퀘어_ac" panose="020B0600000101010101"/>
                  <a:cs typeface="Arial" pitchFamily="34" charset="0"/>
                </a:rPr>
                <a:t>KRX </a:t>
              </a: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거래소 장내거래 </a:t>
              </a:r>
              <a:endParaRPr kumimoji="0" lang="ko-KR" altLang="en-US" sz="14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sp>
          <p:nvSpPr>
            <p:cNvPr id="28" name="직사각형 27">
              <a:extLst>
                <a:ext uri="{FF2B5EF4-FFF2-40B4-BE49-F238E27FC236}">
                  <a16:creationId xmlns:a16="http://schemas.microsoft.com/office/drawing/2014/main" id="{96764EA4-2681-918B-7E1E-E789584E1826}"/>
                </a:ext>
              </a:extLst>
            </p:cNvPr>
            <p:cNvSpPr/>
            <p:nvPr/>
          </p:nvSpPr>
          <p:spPr>
            <a:xfrm>
              <a:off x="342898" y="2186433"/>
              <a:ext cx="5675329" cy="4149631"/>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marR="0" lvl="0" indent="-97212" defTabSz="914400" eaLnBrk="1" fontAlgn="auto" latinLnBrk="0" hangingPunct="1">
                <a:lnSpc>
                  <a:spcPct val="90000"/>
                </a:lnSpc>
                <a:spcBef>
                  <a:spcPts val="900"/>
                </a:spcBef>
                <a:spcAft>
                  <a:spcPts val="0"/>
                </a:spcAft>
                <a:buClr>
                  <a:srgbClr val="F8F8F8"/>
                </a:buClr>
                <a:buSzPct val="100000"/>
                <a:buFont typeface="Arial" panose="020B0604020202020204" pitchFamily="34" charset="0"/>
                <a:buChar char="•"/>
                <a:tabLst/>
                <a:defRPr/>
              </a:pPr>
              <a:endPar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grpSp>
      <p:sp>
        <p:nvSpPr>
          <p:cNvPr id="29" name="직사각형 28">
            <a:extLst>
              <a:ext uri="{FF2B5EF4-FFF2-40B4-BE49-F238E27FC236}">
                <a16:creationId xmlns:a16="http://schemas.microsoft.com/office/drawing/2014/main" id="{67AE28B3-BD69-7F8F-D830-1C40870EBCC5}"/>
              </a:ext>
            </a:extLst>
          </p:cNvPr>
          <p:cNvSpPr/>
          <p:nvPr/>
        </p:nvSpPr>
        <p:spPr>
          <a:xfrm>
            <a:off x="9174637" y="2753613"/>
            <a:ext cx="842581" cy="3266786"/>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latin typeface="나눔스퀘어_ac" panose="020B0600000101010101" pitchFamily="50" charset="-127"/>
                <a:ea typeface="나눔스퀘어_ac" panose="020B0600000101010101" pitchFamily="50" charset="-127"/>
              </a:rPr>
              <a:t>KB</a:t>
            </a:r>
            <a:r>
              <a:rPr lang="ko-KR" altLang="en-US" sz="1200" b="1" dirty="0">
                <a:latin typeface="나눔스퀘어_ac" panose="020B0600000101010101" pitchFamily="50" charset="-127"/>
                <a:ea typeface="나눔스퀘어_ac" panose="020B0600000101010101" pitchFamily="50" charset="-127"/>
              </a:rPr>
              <a:t>증권</a:t>
            </a:r>
          </a:p>
        </p:txBody>
      </p:sp>
      <p:grpSp>
        <p:nvGrpSpPr>
          <p:cNvPr id="30" name="그룹 29">
            <a:extLst>
              <a:ext uri="{FF2B5EF4-FFF2-40B4-BE49-F238E27FC236}">
                <a16:creationId xmlns:a16="http://schemas.microsoft.com/office/drawing/2014/main" id="{55F8B99F-1C77-D7B5-1CD8-35E12EB9138F}"/>
              </a:ext>
            </a:extLst>
          </p:cNvPr>
          <p:cNvGrpSpPr/>
          <p:nvPr/>
        </p:nvGrpSpPr>
        <p:grpSpPr>
          <a:xfrm>
            <a:off x="7687111" y="3036833"/>
            <a:ext cx="780242" cy="1001113"/>
            <a:chOff x="532800" y="2641133"/>
            <a:chExt cx="789711" cy="891587"/>
          </a:xfrm>
        </p:grpSpPr>
        <p:pic>
          <p:nvPicPr>
            <p:cNvPr id="32" name="Picture 4" descr="Image result for business man vector">
              <a:extLst>
                <a:ext uri="{FF2B5EF4-FFF2-40B4-BE49-F238E27FC236}">
                  <a16:creationId xmlns:a16="http://schemas.microsoft.com/office/drawing/2014/main" id="{59F85C60-705D-7D42-1018-DF7BDBE155B6}"/>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8584" b="89700" l="3863" r="88841"/>
                      </a14:imgEffect>
                    </a14:imgLayer>
                  </a14:imgProps>
                </a:ext>
                <a:ext uri="{28A0092B-C50C-407E-A947-70E740481C1C}">
                  <a14:useLocalDpi xmlns:a14="http://schemas.microsoft.com/office/drawing/2010/main"/>
                </a:ext>
              </a:extLst>
            </a:blip>
            <a:srcRect/>
            <a:stretch/>
          </p:blipFill>
          <p:spPr bwMode="auto">
            <a:xfrm>
              <a:off x="669740" y="2641133"/>
              <a:ext cx="515831" cy="566693"/>
            </a:xfrm>
            <a:prstGeom prst="rect">
              <a:avLst/>
            </a:prstGeom>
            <a:noFill/>
            <a:ln w="6350" cap="flat">
              <a:noFill/>
              <a:miter lim="800000"/>
            </a:ln>
            <a:extLst>
              <a:ext uri="{91240B29-F687-4F45-9708-019B960494DF}">
                <a14:hiddenLine xmlns:a14="http://schemas.microsoft.com/office/drawing/2010/main" w="6350" cap="flat">
                  <a:noFill/>
                  <a:miter lim="800000"/>
                </a14:hiddenLine>
              </a:ext>
            </a:extLst>
          </p:spPr>
        </p:pic>
        <p:sp>
          <p:nvSpPr>
            <p:cNvPr id="33" name="TextBox 32">
              <a:extLst>
                <a:ext uri="{FF2B5EF4-FFF2-40B4-BE49-F238E27FC236}">
                  <a16:creationId xmlns:a16="http://schemas.microsoft.com/office/drawing/2014/main" id="{41F0E420-1579-ED0D-7FBC-3EA37EDC8D18}"/>
                </a:ext>
              </a:extLst>
            </p:cNvPr>
            <p:cNvSpPr txBox="1"/>
            <p:nvPr/>
          </p:nvSpPr>
          <p:spPr>
            <a:xfrm>
              <a:off x="532800" y="3199683"/>
              <a:ext cx="789711" cy="333037"/>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en-US" altLang="ko-KR" sz="900" dirty="0">
                  <a:ea typeface="나눔스퀘어_ac" panose="020B0600000101010101"/>
                </a:rPr>
                <a:t>KB</a:t>
              </a:r>
              <a:r>
                <a:rPr lang="ko-KR" altLang="en-US" sz="900" dirty="0">
                  <a:ea typeface="나눔스퀘어_ac" panose="020B0600000101010101"/>
                </a:rPr>
                <a:t>증권</a:t>
              </a:r>
              <a:br>
                <a:rPr lang="en-US" altLang="ko-KR" sz="900" dirty="0">
                  <a:ea typeface="나눔스퀘어_ac" panose="020B0600000101010101"/>
                </a:rPr>
              </a:br>
              <a:r>
                <a:rPr lang="en-US" altLang="ko-KR" sz="900" dirty="0">
                  <a:ea typeface="나눔스퀘어_ac" panose="020B0600000101010101"/>
                </a:rPr>
                <a:t>(</a:t>
              </a:r>
              <a:r>
                <a:rPr lang="ko-KR" altLang="en-US" sz="900" dirty="0">
                  <a:ea typeface="나눔스퀘어_ac" panose="020B0600000101010101"/>
                </a:rPr>
                <a:t>계좌관리 가능</a:t>
              </a:r>
              <a:r>
                <a:rPr lang="en-US" altLang="ko-KR" sz="900" dirty="0">
                  <a:ea typeface="나눔스퀘어_ac" panose="020B0600000101010101"/>
                </a:rPr>
                <a:t>)</a:t>
              </a:r>
              <a:endParaRPr lang="ko-KR" altLang="en-US" sz="900" dirty="0">
                <a:solidFill>
                  <a:srgbClr val="000000"/>
                </a:solidFill>
                <a:ea typeface="나눔스퀘어_ac" panose="020B0600000101010101"/>
              </a:endParaRPr>
            </a:p>
          </p:txBody>
        </p:sp>
      </p:grpSp>
      <p:grpSp>
        <p:nvGrpSpPr>
          <p:cNvPr id="34" name="그룹 33">
            <a:extLst>
              <a:ext uri="{FF2B5EF4-FFF2-40B4-BE49-F238E27FC236}">
                <a16:creationId xmlns:a16="http://schemas.microsoft.com/office/drawing/2014/main" id="{EFF69C83-683B-6E75-05EA-83E324795838}"/>
              </a:ext>
            </a:extLst>
          </p:cNvPr>
          <p:cNvGrpSpPr/>
          <p:nvPr/>
        </p:nvGrpSpPr>
        <p:grpSpPr>
          <a:xfrm>
            <a:off x="7687111" y="5088535"/>
            <a:ext cx="780242" cy="1001113"/>
            <a:chOff x="532800" y="2641133"/>
            <a:chExt cx="789711" cy="891587"/>
          </a:xfrm>
        </p:grpSpPr>
        <p:pic>
          <p:nvPicPr>
            <p:cNvPr id="35" name="Picture 4" descr="Image result for business man vector">
              <a:extLst>
                <a:ext uri="{FF2B5EF4-FFF2-40B4-BE49-F238E27FC236}">
                  <a16:creationId xmlns:a16="http://schemas.microsoft.com/office/drawing/2014/main" id="{3A47D676-FFAB-9331-782D-CEECA4E62590}"/>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8584" b="89700" l="3863" r="88841"/>
                      </a14:imgEffect>
                    </a14:imgLayer>
                  </a14:imgProps>
                </a:ext>
                <a:ext uri="{28A0092B-C50C-407E-A947-70E740481C1C}">
                  <a14:useLocalDpi xmlns:a14="http://schemas.microsoft.com/office/drawing/2010/main"/>
                </a:ext>
              </a:extLst>
            </a:blip>
            <a:srcRect/>
            <a:stretch/>
          </p:blipFill>
          <p:spPr bwMode="auto">
            <a:xfrm>
              <a:off x="669740" y="2641133"/>
              <a:ext cx="515831" cy="566693"/>
            </a:xfrm>
            <a:prstGeom prst="rect">
              <a:avLst/>
            </a:prstGeom>
            <a:noFill/>
            <a:ln w="6350" cap="flat">
              <a:noFill/>
              <a:miter lim="800000"/>
            </a:ln>
            <a:extLst>
              <a:ext uri="{91240B29-F687-4F45-9708-019B960494DF}">
                <a14:hiddenLine xmlns:a14="http://schemas.microsoft.com/office/drawing/2010/main" w="6350" cap="flat">
                  <a:noFill/>
                  <a:miter lim="800000"/>
                </a14:hiddenLine>
              </a:ext>
            </a:extLst>
          </p:spPr>
        </p:pic>
        <p:sp>
          <p:nvSpPr>
            <p:cNvPr id="36" name="TextBox 35">
              <a:extLst>
                <a:ext uri="{FF2B5EF4-FFF2-40B4-BE49-F238E27FC236}">
                  <a16:creationId xmlns:a16="http://schemas.microsoft.com/office/drawing/2014/main" id="{E428C832-4238-213A-EEDC-904E5123DCE3}"/>
                </a:ext>
              </a:extLst>
            </p:cNvPr>
            <p:cNvSpPr txBox="1"/>
            <p:nvPr/>
          </p:nvSpPr>
          <p:spPr>
            <a:xfrm>
              <a:off x="532800" y="3199683"/>
              <a:ext cx="789711" cy="333037"/>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ko-KR" altLang="en-US" sz="900" dirty="0">
                  <a:solidFill>
                    <a:srgbClr val="000000"/>
                  </a:solidFill>
                  <a:ea typeface="나눔스퀘어_ac" panose="020B0600000101010101"/>
                </a:rPr>
                <a:t>발행인</a:t>
              </a:r>
              <a:br>
                <a:rPr lang="en-US" altLang="ko-KR" sz="900" dirty="0">
                  <a:solidFill>
                    <a:srgbClr val="000000"/>
                  </a:solidFill>
                  <a:ea typeface="나눔스퀘어_ac" panose="020B0600000101010101"/>
                </a:rPr>
              </a:br>
              <a:r>
                <a:rPr lang="en-US" altLang="ko-KR" sz="900" dirty="0">
                  <a:solidFill>
                    <a:srgbClr val="000000"/>
                  </a:solidFill>
                  <a:ea typeface="나눔스퀘어_ac" panose="020B0600000101010101"/>
                </a:rPr>
                <a:t>(</a:t>
              </a:r>
              <a:r>
                <a:rPr lang="ko-KR" altLang="en-US" sz="900" dirty="0">
                  <a:ea typeface="나눔스퀘어_ac" panose="020B0600000101010101"/>
                </a:rPr>
                <a:t>계좌관리 불가</a:t>
              </a:r>
              <a:r>
                <a:rPr lang="en-US" altLang="ko-KR" sz="900" dirty="0">
                  <a:solidFill>
                    <a:srgbClr val="000000"/>
                  </a:solidFill>
                  <a:ea typeface="나눔스퀘어_ac" panose="020B0600000101010101"/>
                </a:rPr>
                <a:t>)</a:t>
              </a:r>
              <a:endParaRPr lang="ko-KR" altLang="en-US" sz="900" dirty="0">
                <a:solidFill>
                  <a:srgbClr val="000000"/>
                </a:solidFill>
                <a:ea typeface="나눔스퀘어_ac" panose="020B0600000101010101"/>
              </a:endParaRPr>
            </a:p>
          </p:txBody>
        </p:sp>
      </p:grpSp>
      <p:cxnSp>
        <p:nvCxnSpPr>
          <p:cNvPr id="37" name="직선 화살표 연결선 36">
            <a:extLst>
              <a:ext uri="{FF2B5EF4-FFF2-40B4-BE49-F238E27FC236}">
                <a16:creationId xmlns:a16="http://schemas.microsoft.com/office/drawing/2014/main" id="{E46816FC-9471-65EE-7EDD-408BCD77B813}"/>
              </a:ext>
            </a:extLst>
          </p:cNvPr>
          <p:cNvCxnSpPr>
            <a:cxnSpLocks/>
            <a:endCxn id="32" idx="3"/>
          </p:cNvCxnSpPr>
          <p:nvPr/>
        </p:nvCxnSpPr>
        <p:spPr>
          <a:xfrm flipH="1">
            <a:off x="8332055" y="3354654"/>
            <a:ext cx="842581" cy="333"/>
          </a:xfrm>
          <a:prstGeom prst="straightConnector1">
            <a:avLst/>
          </a:prstGeom>
          <a:noFill/>
          <a:ln w="9525" cap="flat">
            <a:solidFill>
              <a:schemeClr val="tx1"/>
            </a:solidFill>
            <a:prstDash val="solid"/>
            <a:round/>
            <a:headEnd type="triangle"/>
            <a:tailEnd type="none"/>
          </a:ln>
          <a:effectLst/>
          <a:sp3d/>
        </p:spPr>
        <p:style>
          <a:lnRef idx="0">
            <a:scrgbClr r="0" g="0" b="0"/>
          </a:lnRef>
          <a:fillRef idx="0">
            <a:scrgbClr r="0" g="0" b="0"/>
          </a:fillRef>
          <a:effectRef idx="0">
            <a:scrgbClr r="0" g="0" b="0"/>
          </a:effectRef>
          <a:fontRef idx="none"/>
        </p:style>
      </p:cxnSp>
      <p:grpSp>
        <p:nvGrpSpPr>
          <p:cNvPr id="38" name="그룹 37">
            <a:extLst>
              <a:ext uri="{FF2B5EF4-FFF2-40B4-BE49-F238E27FC236}">
                <a16:creationId xmlns:a16="http://schemas.microsoft.com/office/drawing/2014/main" id="{FD46AF62-C58F-A160-1FD0-CF9C6CC26704}"/>
              </a:ext>
            </a:extLst>
          </p:cNvPr>
          <p:cNvGrpSpPr/>
          <p:nvPr/>
        </p:nvGrpSpPr>
        <p:grpSpPr>
          <a:xfrm>
            <a:off x="9410269" y="4922859"/>
            <a:ext cx="360000" cy="360000"/>
            <a:chOff x="1151620" y="4881739"/>
            <a:chExt cx="360000" cy="360000"/>
          </a:xfrm>
          <a:solidFill>
            <a:schemeClr val="tx2"/>
          </a:solidFill>
        </p:grpSpPr>
        <p:sp>
          <p:nvSpPr>
            <p:cNvPr id="39" name="Ellipse 574">
              <a:extLst>
                <a:ext uri="{FF2B5EF4-FFF2-40B4-BE49-F238E27FC236}">
                  <a16:creationId xmlns:a16="http://schemas.microsoft.com/office/drawing/2014/main" id="{7B2D089C-18ED-72F1-231B-427694DCE755}"/>
                </a:ext>
              </a:extLst>
            </p:cNvPr>
            <p:cNvSpPr/>
            <p:nvPr/>
          </p:nvSpPr>
          <p:spPr bwMode="gray">
            <a:xfrm>
              <a:off x="1151620" y="4881739"/>
              <a:ext cx="360000" cy="360000"/>
            </a:xfrm>
            <a:prstGeom prst="ellipse">
              <a:avLst/>
            </a:prstGeom>
            <a:grpFill/>
            <a:ln w="6350">
              <a:solidFill>
                <a:schemeClr val="bg1"/>
              </a:solidFill>
              <a:round/>
              <a:headEnd/>
              <a:tailEnd/>
            </a:ln>
          </p:spPr>
          <p:txBody>
            <a:bodyPr rtlCol="0" anchor="ctr">
              <a:noAutofit/>
            </a:bodyPr>
            <a:lstStyle/>
            <a:p>
              <a:pPr marL="0" marR="0" lvl="0" indent="0" algn="ctr" defTabSz="914400" eaLnBrk="1" fontAlgn="auto" hangingPunct="1">
                <a:lnSpc>
                  <a:spcPct val="90000"/>
                </a:lnSpc>
                <a:spcBef>
                  <a:spcPts val="0"/>
                </a:spcBef>
                <a:spcAft>
                  <a:spcPts val="0"/>
                </a:spcAft>
                <a:buClrTx/>
                <a:buSzTx/>
                <a:buFontTx/>
                <a:buNone/>
                <a:tabLst/>
                <a:defRPr/>
              </a:pPr>
              <a:endParaRPr kumimoji="0" lang="en-US" sz="900" b="0" i="0" u="none" strike="noStrike" kern="0" cap="none" spc="0" normalizeH="0" noProof="0" dirty="0">
                <a:ln>
                  <a:noFill/>
                </a:ln>
                <a:solidFill>
                  <a:srgbClr val="000000"/>
                </a:solidFill>
                <a:effectLst/>
                <a:uLnTx/>
                <a:uFillTx/>
                <a:latin typeface="맑은 고딕" panose="020B0503020000020004" pitchFamily="50" charset="-127"/>
                <a:ea typeface="맑은 고딕" panose="020B0503020000020004" pitchFamily="50" charset="-127"/>
              </a:endParaRPr>
            </a:p>
          </p:txBody>
        </p:sp>
        <p:sp>
          <p:nvSpPr>
            <p:cNvPr id="41" name="Rectangle 1154">
              <a:extLst>
                <a:ext uri="{FF2B5EF4-FFF2-40B4-BE49-F238E27FC236}">
                  <a16:creationId xmlns:a16="http://schemas.microsoft.com/office/drawing/2014/main" id="{DAE87512-C195-BB0C-8CD6-C3B5C27E09C2}"/>
                </a:ext>
              </a:extLst>
            </p:cNvPr>
            <p:cNvSpPr/>
            <p:nvPr/>
          </p:nvSpPr>
          <p:spPr>
            <a:xfrm>
              <a:off x="1291692" y="4906681"/>
              <a:ext cx="76717" cy="75884"/>
            </a:xfrm>
            <a:prstGeom prst="rect">
              <a:avLst/>
            </a:prstGeom>
            <a:grpFill/>
            <a:ln w="6350" cap="flat" cmpd="sng" algn="ctr">
              <a:solidFill>
                <a:schemeClr val="bg1"/>
              </a:solid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noProof="0" dirty="0">
                <a:ln>
                  <a:noFill/>
                </a:ln>
                <a:solidFill>
                  <a:srgbClr val="FFFFFF"/>
                </a:solidFill>
                <a:effectLst/>
                <a:uLnTx/>
                <a:uFillTx/>
                <a:latin typeface="맑은 고딕" panose="020B0503020000020004" pitchFamily="50" charset="-127"/>
                <a:ea typeface="맑은 고딕" panose="020B0503020000020004" pitchFamily="50" charset="-127"/>
                <a:cs typeface="Arial" pitchFamily="34" charset="0"/>
              </a:endParaRPr>
            </a:p>
          </p:txBody>
        </p:sp>
        <p:sp>
          <p:nvSpPr>
            <p:cNvPr id="42" name="Rectangle 1155">
              <a:extLst>
                <a:ext uri="{FF2B5EF4-FFF2-40B4-BE49-F238E27FC236}">
                  <a16:creationId xmlns:a16="http://schemas.microsoft.com/office/drawing/2014/main" id="{C1AABCF0-F19F-B3F9-AB70-58852BD7C950}"/>
                </a:ext>
              </a:extLst>
            </p:cNvPr>
            <p:cNvSpPr/>
            <p:nvPr/>
          </p:nvSpPr>
          <p:spPr>
            <a:xfrm>
              <a:off x="1291692" y="5136752"/>
              <a:ext cx="76717" cy="75884"/>
            </a:xfrm>
            <a:prstGeom prst="rect">
              <a:avLst/>
            </a:prstGeom>
            <a:grpFill/>
            <a:ln w="6350" cap="flat" cmpd="sng" algn="ctr">
              <a:solidFill>
                <a:schemeClr val="bg1"/>
              </a:solid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noProof="0" dirty="0">
                <a:ln>
                  <a:noFill/>
                </a:ln>
                <a:solidFill>
                  <a:srgbClr val="FFFFFF"/>
                </a:solidFill>
                <a:effectLst/>
                <a:uLnTx/>
                <a:uFillTx/>
                <a:latin typeface="맑은 고딕" panose="020B0503020000020004" pitchFamily="50" charset="-127"/>
                <a:ea typeface="맑은 고딕" panose="020B0503020000020004" pitchFamily="50" charset="-127"/>
                <a:cs typeface="Arial" pitchFamily="34" charset="0"/>
              </a:endParaRPr>
            </a:p>
          </p:txBody>
        </p:sp>
        <p:sp>
          <p:nvSpPr>
            <p:cNvPr id="43" name="Rectangle 1156">
              <a:extLst>
                <a:ext uri="{FF2B5EF4-FFF2-40B4-BE49-F238E27FC236}">
                  <a16:creationId xmlns:a16="http://schemas.microsoft.com/office/drawing/2014/main" id="{7541FA62-682D-6B3E-1E91-087C3183D001}"/>
                </a:ext>
              </a:extLst>
            </p:cNvPr>
            <p:cNvSpPr/>
            <p:nvPr/>
          </p:nvSpPr>
          <p:spPr>
            <a:xfrm>
              <a:off x="1397196" y="5021717"/>
              <a:ext cx="76717" cy="75884"/>
            </a:xfrm>
            <a:prstGeom prst="rect">
              <a:avLst/>
            </a:prstGeom>
            <a:grpFill/>
            <a:ln w="6350" cap="flat" cmpd="sng" algn="ctr">
              <a:solidFill>
                <a:schemeClr val="bg1"/>
              </a:solid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noProof="0" dirty="0">
                <a:ln>
                  <a:noFill/>
                </a:ln>
                <a:solidFill>
                  <a:srgbClr val="FFFFFF"/>
                </a:solidFill>
                <a:effectLst/>
                <a:uLnTx/>
                <a:uFillTx/>
                <a:latin typeface="맑은 고딕" panose="020B0503020000020004" pitchFamily="50" charset="-127"/>
                <a:ea typeface="맑은 고딕" panose="020B0503020000020004" pitchFamily="50" charset="-127"/>
                <a:cs typeface="Arial" pitchFamily="34" charset="0"/>
              </a:endParaRPr>
            </a:p>
          </p:txBody>
        </p:sp>
        <p:sp>
          <p:nvSpPr>
            <p:cNvPr id="44" name="Rectangle 1157">
              <a:extLst>
                <a:ext uri="{FF2B5EF4-FFF2-40B4-BE49-F238E27FC236}">
                  <a16:creationId xmlns:a16="http://schemas.microsoft.com/office/drawing/2014/main" id="{4BCDD238-0310-6DBF-FB7D-F2A6208F7E45}"/>
                </a:ext>
              </a:extLst>
            </p:cNvPr>
            <p:cNvSpPr/>
            <p:nvPr/>
          </p:nvSpPr>
          <p:spPr>
            <a:xfrm>
              <a:off x="1186188" y="5021717"/>
              <a:ext cx="76717" cy="75884"/>
            </a:xfrm>
            <a:prstGeom prst="rect">
              <a:avLst/>
            </a:prstGeom>
            <a:grpFill/>
            <a:ln w="6350" cap="flat" cmpd="sng" algn="ctr">
              <a:solidFill>
                <a:schemeClr val="bg1"/>
              </a:solid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noProof="0" dirty="0">
                <a:ln>
                  <a:noFill/>
                </a:ln>
                <a:solidFill>
                  <a:srgbClr val="FFFFFF"/>
                </a:solidFill>
                <a:effectLst/>
                <a:uLnTx/>
                <a:uFillTx/>
                <a:latin typeface="맑은 고딕" panose="020B0503020000020004" pitchFamily="50" charset="-127"/>
                <a:ea typeface="맑은 고딕" panose="020B0503020000020004" pitchFamily="50" charset="-127"/>
                <a:cs typeface="Arial" pitchFamily="34" charset="0"/>
              </a:endParaRPr>
            </a:p>
          </p:txBody>
        </p:sp>
        <p:cxnSp>
          <p:nvCxnSpPr>
            <p:cNvPr id="47" name="Elbow Connector 1158">
              <a:extLst>
                <a:ext uri="{FF2B5EF4-FFF2-40B4-BE49-F238E27FC236}">
                  <a16:creationId xmlns:a16="http://schemas.microsoft.com/office/drawing/2014/main" id="{876DA0D7-23A1-1C2A-27C9-D0336D040D81}"/>
                </a:ext>
              </a:extLst>
            </p:cNvPr>
            <p:cNvCxnSpPr>
              <a:stCxn id="41" idx="3"/>
              <a:endCxn id="43" idx="0"/>
            </p:cNvCxnSpPr>
            <p:nvPr/>
          </p:nvCxnSpPr>
          <p:spPr>
            <a:xfrm>
              <a:off x="1368408" y="4944622"/>
              <a:ext cx="67146" cy="77093"/>
            </a:xfrm>
            <a:prstGeom prst="bentConnector2">
              <a:avLst/>
            </a:prstGeom>
            <a:grpFill/>
            <a:ln w="3175" cap="flat" cmpd="sng" algn="ctr">
              <a:solidFill>
                <a:schemeClr val="bg1"/>
              </a:solidFill>
              <a:prstDash val="solid"/>
              <a:miter lim="800000"/>
              <a:headEnd type="none" w="sm" len="sm"/>
              <a:tailEnd type="triangle" w="sm" len="sm"/>
            </a:ln>
            <a:effectLst/>
          </p:spPr>
        </p:cxnSp>
        <p:cxnSp>
          <p:nvCxnSpPr>
            <p:cNvPr id="49" name="Elbow Connector 1159">
              <a:extLst>
                <a:ext uri="{FF2B5EF4-FFF2-40B4-BE49-F238E27FC236}">
                  <a16:creationId xmlns:a16="http://schemas.microsoft.com/office/drawing/2014/main" id="{3AAEEAC1-EF22-D6A5-7335-574E7D0628CC}"/>
                </a:ext>
              </a:extLst>
            </p:cNvPr>
            <p:cNvCxnSpPr>
              <a:stCxn id="41" idx="1"/>
              <a:endCxn id="44" idx="0"/>
            </p:cNvCxnSpPr>
            <p:nvPr/>
          </p:nvCxnSpPr>
          <p:spPr>
            <a:xfrm rot="10800000" flipV="1">
              <a:off x="1224546" y="4944622"/>
              <a:ext cx="67146" cy="77093"/>
            </a:xfrm>
            <a:prstGeom prst="bentConnector2">
              <a:avLst/>
            </a:prstGeom>
            <a:grpFill/>
            <a:ln w="3175" cap="flat" cmpd="sng" algn="ctr">
              <a:solidFill>
                <a:schemeClr val="bg1"/>
              </a:solidFill>
              <a:prstDash val="solid"/>
              <a:miter lim="800000"/>
              <a:headEnd type="none" w="sm" len="sm"/>
              <a:tailEnd type="triangle" w="sm" len="sm"/>
            </a:ln>
            <a:effectLst/>
          </p:spPr>
        </p:cxnSp>
        <p:cxnSp>
          <p:nvCxnSpPr>
            <p:cNvPr id="53" name="Elbow Connector 1160">
              <a:extLst>
                <a:ext uri="{FF2B5EF4-FFF2-40B4-BE49-F238E27FC236}">
                  <a16:creationId xmlns:a16="http://schemas.microsoft.com/office/drawing/2014/main" id="{4A115481-7BCA-CCDA-5CEC-BF9832D4FE05}"/>
                </a:ext>
              </a:extLst>
            </p:cNvPr>
            <p:cNvCxnSpPr>
              <a:stCxn id="44" idx="2"/>
              <a:endCxn id="42" idx="1"/>
            </p:cNvCxnSpPr>
            <p:nvPr/>
          </p:nvCxnSpPr>
          <p:spPr>
            <a:xfrm rot="16200000" flipH="1">
              <a:off x="1219572" y="5102574"/>
              <a:ext cx="77093" cy="67146"/>
            </a:xfrm>
            <a:prstGeom prst="bentConnector2">
              <a:avLst/>
            </a:prstGeom>
            <a:grpFill/>
            <a:ln w="3175" cap="flat" cmpd="sng" algn="ctr">
              <a:solidFill>
                <a:schemeClr val="bg1"/>
              </a:solidFill>
              <a:prstDash val="solid"/>
              <a:miter lim="800000"/>
              <a:headEnd type="none" w="sm" len="sm"/>
              <a:tailEnd type="triangle" w="sm" len="sm"/>
            </a:ln>
            <a:effectLst/>
          </p:spPr>
        </p:cxnSp>
        <p:cxnSp>
          <p:nvCxnSpPr>
            <p:cNvPr id="54" name="Elbow Connector 1161">
              <a:extLst>
                <a:ext uri="{FF2B5EF4-FFF2-40B4-BE49-F238E27FC236}">
                  <a16:creationId xmlns:a16="http://schemas.microsoft.com/office/drawing/2014/main" id="{AF03D9D7-B3CA-95F5-1917-8529664B1BAC}"/>
                </a:ext>
              </a:extLst>
            </p:cNvPr>
            <p:cNvCxnSpPr>
              <a:stCxn id="43" idx="2"/>
              <a:endCxn id="42" idx="3"/>
            </p:cNvCxnSpPr>
            <p:nvPr/>
          </p:nvCxnSpPr>
          <p:spPr>
            <a:xfrm rot="5400000">
              <a:off x="1363434" y="5102574"/>
              <a:ext cx="77093" cy="67146"/>
            </a:xfrm>
            <a:prstGeom prst="bentConnector2">
              <a:avLst/>
            </a:prstGeom>
            <a:grpFill/>
            <a:ln w="3175" cap="flat" cmpd="sng" algn="ctr">
              <a:solidFill>
                <a:schemeClr val="bg1"/>
              </a:solidFill>
              <a:prstDash val="solid"/>
              <a:miter lim="800000"/>
              <a:headEnd type="none" w="sm" len="sm"/>
              <a:tailEnd type="triangle" w="sm" len="sm"/>
            </a:ln>
            <a:effectLst/>
          </p:spPr>
        </p:cxnSp>
        <p:cxnSp>
          <p:nvCxnSpPr>
            <p:cNvPr id="55" name="Straight Arrow Connector 1162">
              <a:extLst>
                <a:ext uri="{FF2B5EF4-FFF2-40B4-BE49-F238E27FC236}">
                  <a16:creationId xmlns:a16="http://schemas.microsoft.com/office/drawing/2014/main" id="{CC8555E5-E94E-984F-1EEE-993120EB4934}"/>
                </a:ext>
              </a:extLst>
            </p:cNvPr>
            <p:cNvCxnSpPr>
              <a:stCxn id="41" idx="2"/>
              <a:endCxn id="42" idx="0"/>
            </p:cNvCxnSpPr>
            <p:nvPr/>
          </p:nvCxnSpPr>
          <p:spPr>
            <a:xfrm>
              <a:off x="1330050" y="4982565"/>
              <a:ext cx="0" cy="154188"/>
            </a:xfrm>
            <a:prstGeom prst="straightConnector1">
              <a:avLst/>
            </a:prstGeom>
            <a:grpFill/>
            <a:ln w="3175" cap="flat" cmpd="sng" algn="ctr">
              <a:solidFill>
                <a:schemeClr val="bg1"/>
              </a:solidFill>
              <a:prstDash val="solid"/>
              <a:miter lim="800000"/>
              <a:headEnd type="none" w="sm" len="sm"/>
              <a:tailEnd type="triangle" w="sm" len="sm"/>
            </a:ln>
            <a:effectLst/>
          </p:spPr>
        </p:cxnSp>
      </p:grpSp>
      <p:sp>
        <p:nvSpPr>
          <p:cNvPr id="58" name="TextBox 57">
            <a:extLst>
              <a:ext uri="{FF2B5EF4-FFF2-40B4-BE49-F238E27FC236}">
                <a16:creationId xmlns:a16="http://schemas.microsoft.com/office/drawing/2014/main" id="{3C28ACD7-EAD8-EA7A-B3FE-EBE00C52C87F}"/>
              </a:ext>
            </a:extLst>
          </p:cNvPr>
          <p:cNvSpPr txBox="1"/>
          <p:nvPr/>
        </p:nvSpPr>
        <p:spPr>
          <a:xfrm>
            <a:off x="9205826" y="5352597"/>
            <a:ext cx="80310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토큰생성</a:t>
            </a:r>
            <a:endParaRPr lang="en-US" altLang="ko-KR" sz="900" dirty="0">
              <a:latin typeface="나눔스퀘어_ac" panose="020B0600000101010101" pitchFamily="50" charset="-127"/>
              <a:ea typeface="나눔스퀘어_ac" panose="020B0600000101010101" pitchFamily="50" charset="-127"/>
            </a:endParaRPr>
          </a:p>
          <a:p>
            <a:pPr marL="0" marR="0" indent="0" algn="ctr" defTabSz="457200" rtl="0" fontAlgn="auto" latinLnBrk="0" hangingPunct="0">
              <a:lnSpc>
                <a:spcPct val="100000"/>
              </a:lnSpc>
              <a:spcBef>
                <a:spcPts val="0"/>
              </a:spcBef>
              <a:spcAft>
                <a:spcPts val="0"/>
              </a:spcAft>
              <a:buClrTx/>
              <a:buSzTx/>
              <a:buFontTx/>
              <a:buNone/>
              <a:tabLst/>
            </a:pPr>
            <a:r>
              <a:rPr lang="en-US" altLang="ko-KR" sz="900" dirty="0">
                <a:latin typeface="나눔스퀘어_ac" panose="020B0600000101010101" pitchFamily="50" charset="-127"/>
                <a:ea typeface="나눔스퀘어_ac" panose="020B0600000101010101" pitchFamily="50" charset="-127"/>
              </a:rPr>
              <a:t>(</a:t>
            </a:r>
            <a:r>
              <a:rPr lang="ko-KR" altLang="en-US" sz="900" dirty="0">
                <a:latin typeface="나눔스퀘어_ac" panose="020B0600000101010101" pitchFamily="50" charset="-127"/>
                <a:ea typeface="나눔스퀘어_ac" panose="020B0600000101010101" pitchFamily="50" charset="-127"/>
              </a:rPr>
              <a:t>블록체인 원장</a:t>
            </a:r>
            <a:r>
              <a:rPr lang="en-US" altLang="ko-KR" sz="900" dirty="0">
                <a:latin typeface="나눔스퀘어_ac" panose="020B0600000101010101" pitchFamily="50" charset="-127"/>
                <a:ea typeface="나눔스퀘어_ac" panose="020B0600000101010101" pitchFamily="50" charset="-127"/>
              </a:rPr>
              <a:t>)</a:t>
            </a:r>
            <a:endParaRPr lang="ko-KR" altLang="en-US" sz="900" dirty="0">
              <a:latin typeface="나눔스퀘어_ac" panose="020B0600000101010101" pitchFamily="50" charset="-127"/>
              <a:ea typeface="나눔스퀘어_ac" panose="020B0600000101010101" pitchFamily="50" charset="-127"/>
            </a:endParaRPr>
          </a:p>
        </p:txBody>
      </p:sp>
      <p:cxnSp>
        <p:nvCxnSpPr>
          <p:cNvPr id="59" name="직선 화살표 연결선 58">
            <a:extLst>
              <a:ext uri="{FF2B5EF4-FFF2-40B4-BE49-F238E27FC236}">
                <a16:creationId xmlns:a16="http://schemas.microsoft.com/office/drawing/2014/main" id="{9D64E649-3378-FAD7-296C-E73F7E1AABAC}"/>
              </a:ext>
            </a:extLst>
          </p:cNvPr>
          <p:cNvCxnSpPr>
            <a:cxnSpLocks/>
            <a:stCxn id="33" idx="2"/>
            <a:endCxn id="35" idx="0"/>
          </p:cNvCxnSpPr>
          <p:nvPr/>
        </p:nvCxnSpPr>
        <p:spPr>
          <a:xfrm>
            <a:off x="8077232" y="4037946"/>
            <a:ext cx="0" cy="1050589"/>
          </a:xfrm>
          <a:prstGeom prst="straightConnector1">
            <a:avLst/>
          </a:prstGeom>
          <a:noFill/>
          <a:ln w="9525" cap="flat">
            <a:solidFill>
              <a:schemeClr val="tx1"/>
            </a:solidFill>
            <a:prstDash val="solid"/>
            <a:round/>
            <a:headEnd type="triangle"/>
            <a:tailEnd type="none"/>
          </a:ln>
          <a:effectLst/>
          <a:sp3d/>
        </p:spPr>
        <p:style>
          <a:lnRef idx="0">
            <a:scrgbClr r="0" g="0" b="0"/>
          </a:lnRef>
          <a:fillRef idx="0">
            <a:scrgbClr r="0" g="0" b="0"/>
          </a:fillRef>
          <a:effectRef idx="0">
            <a:scrgbClr r="0" g="0" b="0"/>
          </a:effectRef>
          <a:fontRef idx="none"/>
        </p:style>
      </p:cxnSp>
      <p:sp>
        <p:nvSpPr>
          <p:cNvPr id="60" name="TextBox 59">
            <a:extLst>
              <a:ext uri="{FF2B5EF4-FFF2-40B4-BE49-F238E27FC236}">
                <a16:creationId xmlns:a16="http://schemas.microsoft.com/office/drawing/2014/main" id="{B46441BE-47E2-6B19-25C8-36A7F002FAA2}"/>
              </a:ext>
            </a:extLst>
          </p:cNvPr>
          <p:cNvSpPr txBox="1"/>
          <p:nvPr/>
        </p:nvSpPr>
        <p:spPr>
          <a:xfrm>
            <a:off x="7849852" y="4485202"/>
            <a:ext cx="461666" cy="1384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발행대행</a:t>
            </a:r>
          </a:p>
        </p:txBody>
      </p:sp>
      <p:sp>
        <p:nvSpPr>
          <p:cNvPr id="61" name="TextBox 60">
            <a:extLst>
              <a:ext uri="{FF2B5EF4-FFF2-40B4-BE49-F238E27FC236}">
                <a16:creationId xmlns:a16="http://schemas.microsoft.com/office/drawing/2014/main" id="{6B529039-C347-2BB6-42A6-C1B74D5BC626}"/>
              </a:ext>
            </a:extLst>
          </p:cNvPr>
          <p:cNvSpPr txBox="1"/>
          <p:nvPr/>
        </p:nvSpPr>
        <p:spPr>
          <a:xfrm>
            <a:off x="8232331" y="3402425"/>
            <a:ext cx="969817" cy="1384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직접발행</a:t>
            </a:r>
            <a:r>
              <a:rPr lang="en-US" altLang="ko-KR" sz="900" dirty="0">
                <a:latin typeface="나눔스퀘어_ac" panose="020B0600000101010101" pitchFamily="50" charset="-127"/>
                <a:ea typeface="나눔스퀘어_ac" panose="020B0600000101010101" pitchFamily="50" charset="-127"/>
              </a:rPr>
              <a:t>/</a:t>
            </a:r>
            <a:r>
              <a:rPr lang="ko-KR" altLang="en-US" sz="900" dirty="0">
                <a:latin typeface="나눔스퀘어_ac" panose="020B0600000101010101" pitchFamily="50" charset="-127"/>
                <a:ea typeface="나눔스퀘어_ac" panose="020B0600000101010101" pitchFamily="50" charset="-127"/>
              </a:rPr>
              <a:t>발행대행</a:t>
            </a:r>
          </a:p>
        </p:txBody>
      </p:sp>
      <p:pic>
        <p:nvPicPr>
          <p:cNvPr id="68" name="그림 67">
            <a:extLst>
              <a:ext uri="{FF2B5EF4-FFF2-40B4-BE49-F238E27FC236}">
                <a16:creationId xmlns:a16="http://schemas.microsoft.com/office/drawing/2014/main" id="{007F77E7-215F-846F-2776-843FC4C96440}"/>
              </a:ext>
            </a:extLst>
          </p:cNvPr>
          <p:cNvPicPr>
            <a:picLocks noChangeAspect="1"/>
          </p:cNvPicPr>
          <p:nvPr/>
        </p:nvPicPr>
        <p:blipFill>
          <a:blip r:embed="rId4"/>
          <a:stretch>
            <a:fillRect/>
          </a:stretch>
        </p:blipFill>
        <p:spPr>
          <a:xfrm>
            <a:off x="9387310" y="3968364"/>
            <a:ext cx="394254" cy="468000"/>
          </a:xfrm>
          <a:prstGeom prst="rect">
            <a:avLst/>
          </a:prstGeom>
        </p:spPr>
      </p:pic>
      <p:sp>
        <p:nvSpPr>
          <p:cNvPr id="86" name="TextBox 85">
            <a:extLst>
              <a:ext uri="{FF2B5EF4-FFF2-40B4-BE49-F238E27FC236}">
                <a16:creationId xmlns:a16="http://schemas.microsoft.com/office/drawing/2014/main" id="{844A8892-6F25-8045-94FD-AEB98DF56318}"/>
              </a:ext>
            </a:extLst>
          </p:cNvPr>
          <p:cNvSpPr txBox="1"/>
          <p:nvPr/>
        </p:nvSpPr>
        <p:spPr>
          <a:xfrm>
            <a:off x="9270690" y="4469008"/>
            <a:ext cx="603872" cy="124650"/>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ko-KR" altLang="en-US" sz="900" dirty="0">
                <a:ea typeface="나눔스퀘어_ac" panose="020B0600000101010101"/>
              </a:rPr>
              <a:t>공모</a:t>
            </a:r>
            <a:endParaRPr lang="ko-KR" altLang="en-US" sz="900" dirty="0">
              <a:solidFill>
                <a:srgbClr val="000000"/>
              </a:solidFill>
              <a:ea typeface="나눔스퀘어_ac" panose="020B0600000101010101"/>
            </a:endParaRPr>
          </a:p>
        </p:txBody>
      </p:sp>
      <p:grpSp>
        <p:nvGrpSpPr>
          <p:cNvPr id="91" name="그룹 90">
            <a:extLst>
              <a:ext uri="{FF2B5EF4-FFF2-40B4-BE49-F238E27FC236}">
                <a16:creationId xmlns:a16="http://schemas.microsoft.com/office/drawing/2014/main" id="{591652EC-67D1-D065-DB01-729DA4B5D6BB}"/>
              </a:ext>
            </a:extLst>
          </p:cNvPr>
          <p:cNvGrpSpPr/>
          <p:nvPr/>
        </p:nvGrpSpPr>
        <p:grpSpPr>
          <a:xfrm>
            <a:off x="9410269" y="3174654"/>
            <a:ext cx="360000" cy="360000"/>
            <a:chOff x="1121088" y="1696828"/>
            <a:chExt cx="360000" cy="360000"/>
          </a:xfrm>
        </p:grpSpPr>
        <p:sp>
          <p:nvSpPr>
            <p:cNvPr id="92" name="Ellipse 323">
              <a:extLst>
                <a:ext uri="{FF2B5EF4-FFF2-40B4-BE49-F238E27FC236}">
                  <a16:creationId xmlns:a16="http://schemas.microsoft.com/office/drawing/2014/main" id="{35A55265-390B-E539-EC39-F817A3E09F2D}"/>
                </a:ext>
              </a:extLst>
            </p:cNvPr>
            <p:cNvSpPr/>
            <p:nvPr/>
          </p:nvSpPr>
          <p:spPr bwMode="gray">
            <a:xfrm>
              <a:off x="1121088" y="1696828"/>
              <a:ext cx="360000" cy="360000"/>
            </a:xfrm>
            <a:prstGeom prst="ellipse">
              <a:avLst/>
            </a:prstGeom>
            <a:solidFill>
              <a:schemeClr val="tx2"/>
            </a:solidFill>
            <a:ln w="6350">
              <a:solidFill>
                <a:schemeClr val="bg1"/>
              </a:solidFill>
              <a:round/>
              <a:headEnd/>
              <a:tailEnd/>
            </a:ln>
          </p:spPr>
          <p:txBody>
            <a:bodyPr lIns="71120" tIns="71120" rIns="71120" bIns="71120" rtlCol="0" anchor="ctr">
              <a:noAutofit/>
            </a:bodyPr>
            <a:lstStyle/>
            <a:p>
              <a:pPr marL="0" marR="0" lvl="0" indent="0" algn="ctr" defTabSz="914400" eaLnBrk="1" fontAlgn="auto" hangingPunct="1">
                <a:lnSpc>
                  <a:spcPct val="90000"/>
                </a:lnSpc>
                <a:spcBef>
                  <a:spcPts val="0"/>
                </a:spcBef>
                <a:spcAft>
                  <a:spcPts val="0"/>
                </a:spcAft>
                <a:buClrTx/>
                <a:buSzTx/>
                <a:buFontTx/>
                <a:buNone/>
                <a:tabLst/>
                <a:defRPr/>
              </a:pPr>
              <a:endParaRPr kumimoji="0" lang="en-US" sz="900" b="0" i="0" u="none" strike="noStrike" kern="0" cap="none" spc="0" normalizeH="0" noProof="0" dirty="0">
                <a:ln>
                  <a:noFill/>
                </a:ln>
                <a:solidFill>
                  <a:srgbClr val="FFFFFF"/>
                </a:solidFill>
                <a:effectLst/>
                <a:uLnTx/>
                <a:uFillTx/>
                <a:latin typeface="맑은 고딕" panose="020B0503020000020004" pitchFamily="50" charset="-127"/>
                <a:ea typeface="나눔스퀘어_ac" panose="020B0600000101010101"/>
              </a:endParaRPr>
            </a:p>
          </p:txBody>
        </p:sp>
        <p:sp>
          <p:nvSpPr>
            <p:cNvPr id="93" name="Freeform 225">
              <a:extLst>
                <a:ext uri="{FF2B5EF4-FFF2-40B4-BE49-F238E27FC236}">
                  <a16:creationId xmlns:a16="http://schemas.microsoft.com/office/drawing/2014/main" id="{8AF35EF0-87B7-4826-59CD-88573B285C80}"/>
                </a:ext>
              </a:extLst>
            </p:cNvPr>
            <p:cNvSpPr>
              <a:spLocks noEditPoints="1"/>
            </p:cNvSpPr>
            <p:nvPr/>
          </p:nvSpPr>
          <p:spPr bwMode="auto">
            <a:xfrm rot="5400000">
              <a:off x="1203490" y="1723050"/>
              <a:ext cx="197584" cy="279838"/>
            </a:xfrm>
            <a:custGeom>
              <a:avLst/>
              <a:gdLst/>
              <a:ahLst/>
              <a:cxnLst>
                <a:cxn ang="0">
                  <a:pos x="63" y="0"/>
                </a:cxn>
                <a:cxn ang="0">
                  <a:pos x="10" y="0"/>
                </a:cxn>
                <a:cxn ang="0">
                  <a:pos x="0" y="11"/>
                </a:cxn>
                <a:cxn ang="0">
                  <a:pos x="0" y="74"/>
                </a:cxn>
                <a:cxn ang="0">
                  <a:pos x="10" y="84"/>
                </a:cxn>
                <a:cxn ang="0">
                  <a:pos x="63" y="84"/>
                </a:cxn>
                <a:cxn ang="0">
                  <a:pos x="73" y="74"/>
                </a:cxn>
                <a:cxn ang="0">
                  <a:pos x="73" y="11"/>
                </a:cxn>
                <a:cxn ang="0">
                  <a:pos x="63" y="0"/>
                </a:cxn>
                <a:cxn ang="0">
                  <a:pos x="42" y="79"/>
                </a:cxn>
                <a:cxn ang="0">
                  <a:pos x="31" y="79"/>
                </a:cxn>
                <a:cxn ang="0">
                  <a:pos x="31" y="74"/>
                </a:cxn>
                <a:cxn ang="0">
                  <a:pos x="42" y="74"/>
                </a:cxn>
                <a:cxn ang="0">
                  <a:pos x="42" y="79"/>
                </a:cxn>
                <a:cxn ang="0">
                  <a:pos x="63" y="69"/>
                </a:cxn>
                <a:cxn ang="0">
                  <a:pos x="10" y="69"/>
                </a:cxn>
                <a:cxn ang="0">
                  <a:pos x="10" y="11"/>
                </a:cxn>
                <a:cxn ang="0">
                  <a:pos x="63" y="11"/>
                </a:cxn>
                <a:cxn ang="0">
                  <a:pos x="63" y="69"/>
                </a:cxn>
              </a:cxnLst>
              <a:rect l="0" t="0" r="r" b="b"/>
              <a:pathLst>
                <a:path w="73" h="84">
                  <a:moveTo>
                    <a:pt x="63" y="0"/>
                  </a:moveTo>
                  <a:cubicBezTo>
                    <a:pt x="10" y="0"/>
                    <a:pt x="10" y="0"/>
                    <a:pt x="10" y="0"/>
                  </a:cubicBezTo>
                  <a:cubicBezTo>
                    <a:pt x="4" y="0"/>
                    <a:pt x="0" y="5"/>
                    <a:pt x="0" y="11"/>
                  </a:cubicBezTo>
                  <a:cubicBezTo>
                    <a:pt x="0" y="74"/>
                    <a:pt x="0" y="74"/>
                    <a:pt x="0" y="74"/>
                  </a:cubicBezTo>
                  <a:cubicBezTo>
                    <a:pt x="0" y="80"/>
                    <a:pt x="4" y="84"/>
                    <a:pt x="10" y="84"/>
                  </a:cubicBezTo>
                  <a:cubicBezTo>
                    <a:pt x="63" y="84"/>
                    <a:pt x="63" y="84"/>
                    <a:pt x="63" y="84"/>
                  </a:cubicBezTo>
                  <a:cubicBezTo>
                    <a:pt x="69" y="84"/>
                    <a:pt x="73" y="80"/>
                    <a:pt x="73" y="74"/>
                  </a:cubicBezTo>
                  <a:cubicBezTo>
                    <a:pt x="73" y="11"/>
                    <a:pt x="73" y="11"/>
                    <a:pt x="73" y="11"/>
                  </a:cubicBezTo>
                  <a:cubicBezTo>
                    <a:pt x="73" y="5"/>
                    <a:pt x="69" y="0"/>
                    <a:pt x="63" y="0"/>
                  </a:cubicBezTo>
                  <a:close/>
                  <a:moveTo>
                    <a:pt x="42" y="79"/>
                  </a:moveTo>
                  <a:cubicBezTo>
                    <a:pt x="31" y="79"/>
                    <a:pt x="31" y="79"/>
                    <a:pt x="31" y="79"/>
                  </a:cubicBezTo>
                  <a:cubicBezTo>
                    <a:pt x="31" y="74"/>
                    <a:pt x="31" y="74"/>
                    <a:pt x="31" y="74"/>
                  </a:cubicBezTo>
                  <a:cubicBezTo>
                    <a:pt x="42" y="74"/>
                    <a:pt x="42" y="74"/>
                    <a:pt x="42" y="74"/>
                  </a:cubicBezTo>
                  <a:lnTo>
                    <a:pt x="42" y="79"/>
                  </a:lnTo>
                  <a:close/>
                  <a:moveTo>
                    <a:pt x="63" y="69"/>
                  </a:moveTo>
                  <a:cubicBezTo>
                    <a:pt x="10" y="69"/>
                    <a:pt x="10" y="69"/>
                    <a:pt x="10" y="69"/>
                  </a:cubicBezTo>
                  <a:cubicBezTo>
                    <a:pt x="10" y="11"/>
                    <a:pt x="10" y="11"/>
                    <a:pt x="10" y="11"/>
                  </a:cubicBezTo>
                  <a:cubicBezTo>
                    <a:pt x="63" y="11"/>
                    <a:pt x="63" y="11"/>
                    <a:pt x="63" y="11"/>
                  </a:cubicBezTo>
                  <a:lnTo>
                    <a:pt x="63" y="69"/>
                  </a:lnTo>
                  <a:close/>
                </a:path>
              </a:pathLst>
            </a:custGeom>
            <a:solidFill>
              <a:srgbClr val="FFFFFF"/>
            </a:solidFill>
            <a:ln w="9525">
              <a:noFill/>
              <a:round/>
              <a:headEnd/>
              <a:tailEnd/>
            </a:ln>
          </p:spPr>
          <p:txBody>
            <a:bodyPr vert="horz" wrap="square" lIns="84420" tIns="42210" rIns="84420" bIns="42210" numCol="1" anchor="t" anchorCtr="0" compatLnSpc="1">
              <a:prstTxWarp prst="textNoShape">
                <a:avLst/>
              </a:prstTxWarp>
              <a:noAutofit/>
            </a:bodyPr>
            <a:lstStyle/>
            <a:p>
              <a:pPr marL="0" marR="0" lvl="0" indent="0" defTabSz="914400" eaLnBrk="1" fontAlgn="auto" hangingPunct="1">
                <a:lnSpc>
                  <a:spcPct val="90000"/>
                </a:lnSpc>
                <a:spcBef>
                  <a:spcPts val="0"/>
                </a:spcBef>
                <a:spcAft>
                  <a:spcPts val="0"/>
                </a:spcAft>
                <a:buClrTx/>
                <a:buSzTx/>
                <a:buFontTx/>
                <a:buNone/>
                <a:tabLst/>
                <a:defRPr/>
              </a:pPr>
              <a:endParaRPr kumimoji="0" lang="en-US" sz="900" b="0" i="0" u="none" strike="noStrike" kern="0" cap="none" spc="0" normalizeH="0" noProof="0" dirty="0">
                <a:ln>
                  <a:noFill/>
                </a:ln>
                <a:solidFill>
                  <a:srgbClr val="000000"/>
                </a:solidFill>
                <a:effectLst/>
                <a:uLnTx/>
                <a:uFillTx/>
                <a:latin typeface="맑은 고딕" panose="020B0503020000020004" pitchFamily="50" charset="-127"/>
                <a:ea typeface="나눔스퀘어_ac" panose="020B0600000101010101"/>
              </a:endParaRPr>
            </a:p>
          </p:txBody>
        </p:sp>
        <p:sp>
          <p:nvSpPr>
            <p:cNvPr id="94" name="Line 563">
              <a:extLst>
                <a:ext uri="{FF2B5EF4-FFF2-40B4-BE49-F238E27FC236}">
                  <a16:creationId xmlns:a16="http://schemas.microsoft.com/office/drawing/2014/main" id="{5B72A23B-FE82-EC6E-5222-B222A57A93EE}"/>
                </a:ext>
              </a:extLst>
            </p:cNvPr>
            <p:cNvSpPr>
              <a:spLocks noChangeAspect="1" noChangeShapeType="1"/>
            </p:cNvSpPr>
            <p:nvPr/>
          </p:nvSpPr>
          <p:spPr bwMode="auto">
            <a:xfrm>
              <a:off x="1192078" y="1856932"/>
              <a:ext cx="0" cy="0"/>
            </a:xfrm>
            <a:prstGeom prst="line">
              <a:avLst/>
            </a:prstGeom>
            <a:noFill/>
            <a:ln w="15875">
              <a:solidFill>
                <a:srgbClr val="E5352D"/>
              </a:solidFill>
              <a:miter lim="800000"/>
              <a:headEnd/>
              <a:tailEnd/>
            </a:ln>
            <a:extLst>
              <a:ext uri="{909E8E84-426E-40DD-AFC4-6F175D3DCCD1}">
                <a14:hiddenFill xmlns:a14="http://schemas.microsoft.com/office/drawing/2010/main">
                  <a:noFill/>
                </a14:hiddenFill>
              </a:ext>
            </a:extLst>
          </p:spPr>
          <p:txBody>
            <a:bodyPr>
              <a:noAutofit/>
            </a:bodyPr>
            <a:lstStyle/>
            <a:p>
              <a:pPr marL="0" marR="0" lvl="0" indent="0" defTabSz="914400" eaLnBrk="1" fontAlgn="auto" hangingPunct="1">
                <a:lnSpc>
                  <a:spcPct val="90000"/>
                </a:lnSpc>
                <a:spcBef>
                  <a:spcPts val="0"/>
                </a:spcBef>
                <a:spcAft>
                  <a:spcPts val="0"/>
                </a:spcAft>
                <a:buClrTx/>
                <a:buSzTx/>
                <a:buFontTx/>
                <a:buNone/>
                <a:tabLst/>
                <a:defRPr/>
              </a:pPr>
              <a:endParaRPr kumimoji="0" lang="en-US" sz="900" b="0" i="0" u="none" strike="noStrike" kern="0" cap="none" spc="0" normalizeH="0" noProof="0" dirty="0">
                <a:ln>
                  <a:noFill/>
                </a:ln>
                <a:solidFill>
                  <a:srgbClr val="000000"/>
                </a:solidFill>
                <a:effectLst/>
                <a:uLnTx/>
                <a:uFillTx/>
                <a:latin typeface="맑은 고딕" panose="020B0503020000020004" pitchFamily="50" charset="-127"/>
                <a:ea typeface="나눔스퀘어_ac" panose="020B0600000101010101"/>
              </a:endParaRPr>
            </a:p>
          </p:txBody>
        </p:sp>
        <p:sp>
          <p:nvSpPr>
            <p:cNvPr id="95" name="Freeform 920">
              <a:extLst>
                <a:ext uri="{FF2B5EF4-FFF2-40B4-BE49-F238E27FC236}">
                  <a16:creationId xmlns:a16="http://schemas.microsoft.com/office/drawing/2014/main" id="{1348B7BE-EF00-D9A7-535A-7367F95DCE22}"/>
                </a:ext>
              </a:extLst>
            </p:cNvPr>
            <p:cNvSpPr/>
            <p:nvPr/>
          </p:nvSpPr>
          <p:spPr>
            <a:xfrm>
              <a:off x="1234387" y="1866559"/>
              <a:ext cx="138809" cy="162358"/>
            </a:xfrm>
            <a:custGeom>
              <a:avLst/>
              <a:gdLst>
                <a:gd name="connsiteX0" fmla="*/ 0 w 200025"/>
                <a:gd name="connsiteY0" fmla="*/ 219075 h 219075"/>
                <a:gd name="connsiteX1" fmla="*/ 2382 w 200025"/>
                <a:gd name="connsiteY1" fmla="*/ 116681 h 219075"/>
                <a:gd name="connsiteX2" fmla="*/ 80963 w 200025"/>
                <a:gd name="connsiteY2" fmla="*/ 85725 h 219075"/>
                <a:gd name="connsiteX3" fmla="*/ 88107 w 200025"/>
                <a:gd name="connsiteY3" fmla="*/ 0 h 219075"/>
                <a:gd name="connsiteX4" fmla="*/ 135732 w 200025"/>
                <a:gd name="connsiteY4" fmla="*/ 0 h 219075"/>
                <a:gd name="connsiteX5" fmla="*/ 135732 w 200025"/>
                <a:gd name="connsiteY5" fmla="*/ 128587 h 219075"/>
                <a:gd name="connsiteX6" fmla="*/ 173832 w 200025"/>
                <a:gd name="connsiteY6" fmla="*/ 111918 h 219075"/>
                <a:gd name="connsiteX7" fmla="*/ 200025 w 200025"/>
                <a:gd name="connsiteY7" fmla="*/ 138112 h 219075"/>
                <a:gd name="connsiteX8" fmla="*/ 130969 w 200025"/>
                <a:gd name="connsiteY8" fmla="*/ 219075 h 219075"/>
                <a:gd name="connsiteX9" fmla="*/ 0 w 200025"/>
                <a:gd name="connsiteY9" fmla="*/ 219075 h 219075"/>
                <a:gd name="connsiteX0" fmla="*/ 244 w 200269"/>
                <a:gd name="connsiteY0" fmla="*/ 219075 h 219075"/>
                <a:gd name="connsiteX1" fmla="*/ 0 w 200269"/>
                <a:gd name="connsiteY1" fmla="*/ 117732 h 219075"/>
                <a:gd name="connsiteX2" fmla="*/ 81207 w 200269"/>
                <a:gd name="connsiteY2" fmla="*/ 85725 h 219075"/>
                <a:gd name="connsiteX3" fmla="*/ 88351 w 200269"/>
                <a:gd name="connsiteY3" fmla="*/ 0 h 219075"/>
                <a:gd name="connsiteX4" fmla="*/ 135976 w 200269"/>
                <a:gd name="connsiteY4" fmla="*/ 0 h 219075"/>
                <a:gd name="connsiteX5" fmla="*/ 135976 w 200269"/>
                <a:gd name="connsiteY5" fmla="*/ 128587 h 219075"/>
                <a:gd name="connsiteX6" fmla="*/ 174076 w 200269"/>
                <a:gd name="connsiteY6" fmla="*/ 111918 h 219075"/>
                <a:gd name="connsiteX7" fmla="*/ 200269 w 200269"/>
                <a:gd name="connsiteY7" fmla="*/ 138112 h 219075"/>
                <a:gd name="connsiteX8" fmla="*/ 131213 w 200269"/>
                <a:gd name="connsiteY8" fmla="*/ 219075 h 219075"/>
                <a:gd name="connsiteX9" fmla="*/ 244 w 200269"/>
                <a:gd name="connsiteY9" fmla="*/ 219075 h 219075"/>
                <a:gd name="connsiteX0" fmla="*/ 18535 w 218560"/>
                <a:gd name="connsiteY0" fmla="*/ 219075 h 219075"/>
                <a:gd name="connsiteX1" fmla="*/ 18291 w 218560"/>
                <a:gd name="connsiteY1" fmla="*/ 117732 h 219075"/>
                <a:gd name="connsiteX2" fmla="*/ 99498 w 218560"/>
                <a:gd name="connsiteY2" fmla="*/ 85725 h 219075"/>
                <a:gd name="connsiteX3" fmla="*/ 106642 w 218560"/>
                <a:gd name="connsiteY3" fmla="*/ 0 h 219075"/>
                <a:gd name="connsiteX4" fmla="*/ 154267 w 218560"/>
                <a:gd name="connsiteY4" fmla="*/ 0 h 219075"/>
                <a:gd name="connsiteX5" fmla="*/ 154267 w 218560"/>
                <a:gd name="connsiteY5" fmla="*/ 128587 h 219075"/>
                <a:gd name="connsiteX6" fmla="*/ 192367 w 218560"/>
                <a:gd name="connsiteY6" fmla="*/ 111918 h 219075"/>
                <a:gd name="connsiteX7" fmla="*/ 218560 w 218560"/>
                <a:gd name="connsiteY7" fmla="*/ 138112 h 219075"/>
                <a:gd name="connsiteX8" fmla="*/ 149504 w 218560"/>
                <a:gd name="connsiteY8" fmla="*/ 219075 h 219075"/>
                <a:gd name="connsiteX9" fmla="*/ 18535 w 218560"/>
                <a:gd name="connsiteY9" fmla="*/ 219075 h 219075"/>
                <a:gd name="connsiteX0" fmla="*/ 244 w 200269"/>
                <a:gd name="connsiteY0" fmla="*/ 219075 h 219075"/>
                <a:gd name="connsiteX1" fmla="*/ 0 w 200269"/>
                <a:gd name="connsiteY1" fmla="*/ 117732 h 219075"/>
                <a:gd name="connsiteX2" fmla="*/ 81207 w 200269"/>
                <a:gd name="connsiteY2" fmla="*/ 85725 h 219075"/>
                <a:gd name="connsiteX3" fmla="*/ 88351 w 200269"/>
                <a:gd name="connsiteY3" fmla="*/ 0 h 219075"/>
                <a:gd name="connsiteX4" fmla="*/ 135976 w 200269"/>
                <a:gd name="connsiteY4" fmla="*/ 0 h 219075"/>
                <a:gd name="connsiteX5" fmla="*/ 135976 w 200269"/>
                <a:gd name="connsiteY5" fmla="*/ 128587 h 219075"/>
                <a:gd name="connsiteX6" fmla="*/ 174076 w 200269"/>
                <a:gd name="connsiteY6" fmla="*/ 111918 h 219075"/>
                <a:gd name="connsiteX7" fmla="*/ 200269 w 200269"/>
                <a:gd name="connsiteY7" fmla="*/ 138112 h 219075"/>
                <a:gd name="connsiteX8" fmla="*/ 131213 w 200269"/>
                <a:gd name="connsiteY8" fmla="*/ 219075 h 219075"/>
                <a:gd name="connsiteX9" fmla="*/ 244 w 200269"/>
                <a:gd name="connsiteY9" fmla="*/ 219075 h 219075"/>
                <a:gd name="connsiteX0" fmla="*/ 10595 w 210620"/>
                <a:gd name="connsiteY0" fmla="*/ 219075 h 219075"/>
                <a:gd name="connsiteX1" fmla="*/ 10351 w 210620"/>
                <a:gd name="connsiteY1" fmla="*/ 117732 h 219075"/>
                <a:gd name="connsiteX2" fmla="*/ 91558 w 210620"/>
                <a:gd name="connsiteY2" fmla="*/ 85725 h 219075"/>
                <a:gd name="connsiteX3" fmla="*/ 98702 w 210620"/>
                <a:gd name="connsiteY3" fmla="*/ 0 h 219075"/>
                <a:gd name="connsiteX4" fmla="*/ 146327 w 210620"/>
                <a:gd name="connsiteY4" fmla="*/ 0 h 219075"/>
                <a:gd name="connsiteX5" fmla="*/ 146327 w 210620"/>
                <a:gd name="connsiteY5" fmla="*/ 128587 h 219075"/>
                <a:gd name="connsiteX6" fmla="*/ 184427 w 210620"/>
                <a:gd name="connsiteY6" fmla="*/ 111918 h 219075"/>
                <a:gd name="connsiteX7" fmla="*/ 210620 w 210620"/>
                <a:gd name="connsiteY7" fmla="*/ 138112 h 219075"/>
                <a:gd name="connsiteX8" fmla="*/ 141564 w 210620"/>
                <a:gd name="connsiteY8" fmla="*/ 219075 h 219075"/>
                <a:gd name="connsiteX9" fmla="*/ 10595 w 210620"/>
                <a:gd name="connsiteY9" fmla="*/ 219075 h 219075"/>
                <a:gd name="connsiteX0" fmla="*/ 244 w 200269"/>
                <a:gd name="connsiteY0" fmla="*/ 219075 h 219075"/>
                <a:gd name="connsiteX1" fmla="*/ 0 w 200269"/>
                <a:gd name="connsiteY1" fmla="*/ 117732 h 219075"/>
                <a:gd name="connsiteX2" fmla="*/ 81207 w 200269"/>
                <a:gd name="connsiteY2" fmla="*/ 85725 h 219075"/>
                <a:gd name="connsiteX3" fmla="*/ 88351 w 200269"/>
                <a:gd name="connsiteY3" fmla="*/ 0 h 219075"/>
                <a:gd name="connsiteX4" fmla="*/ 135976 w 200269"/>
                <a:gd name="connsiteY4" fmla="*/ 0 h 219075"/>
                <a:gd name="connsiteX5" fmla="*/ 135976 w 200269"/>
                <a:gd name="connsiteY5" fmla="*/ 128587 h 219075"/>
                <a:gd name="connsiteX6" fmla="*/ 174076 w 200269"/>
                <a:gd name="connsiteY6" fmla="*/ 111918 h 219075"/>
                <a:gd name="connsiteX7" fmla="*/ 200269 w 200269"/>
                <a:gd name="connsiteY7" fmla="*/ 138112 h 219075"/>
                <a:gd name="connsiteX8" fmla="*/ 131213 w 200269"/>
                <a:gd name="connsiteY8" fmla="*/ 219075 h 219075"/>
                <a:gd name="connsiteX9" fmla="*/ 244 w 200269"/>
                <a:gd name="connsiteY9" fmla="*/ 219075 h 219075"/>
                <a:gd name="connsiteX0" fmla="*/ 244 w 200269"/>
                <a:gd name="connsiteY0" fmla="*/ 227011 h 227011"/>
                <a:gd name="connsiteX1" fmla="*/ 0 w 200269"/>
                <a:gd name="connsiteY1" fmla="*/ 125668 h 227011"/>
                <a:gd name="connsiteX2" fmla="*/ 81207 w 200269"/>
                <a:gd name="connsiteY2" fmla="*/ 93661 h 227011"/>
                <a:gd name="connsiteX3" fmla="*/ 88351 w 200269"/>
                <a:gd name="connsiteY3" fmla="*/ 7936 h 227011"/>
                <a:gd name="connsiteX4" fmla="*/ 135976 w 200269"/>
                <a:gd name="connsiteY4" fmla="*/ 7936 h 227011"/>
                <a:gd name="connsiteX5" fmla="*/ 135976 w 200269"/>
                <a:gd name="connsiteY5" fmla="*/ 136523 h 227011"/>
                <a:gd name="connsiteX6" fmla="*/ 174076 w 200269"/>
                <a:gd name="connsiteY6" fmla="*/ 119854 h 227011"/>
                <a:gd name="connsiteX7" fmla="*/ 200269 w 200269"/>
                <a:gd name="connsiteY7" fmla="*/ 146048 h 227011"/>
                <a:gd name="connsiteX8" fmla="*/ 131213 w 200269"/>
                <a:gd name="connsiteY8" fmla="*/ 227011 h 227011"/>
                <a:gd name="connsiteX9" fmla="*/ 244 w 200269"/>
                <a:gd name="connsiteY9" fmla="*/ 227011 h 227011"/>
                <a:gd name="connsiteX0" fmla="*/ 244 w 200269"/>
                <a:gd name="connsiteY0" fmla="*/ 229714 h 229714"/>
                <a:gd name="connsiteX1" fmla="*/ 0 w 200269"/>
                <a:gd name="connsiteY1" fmla="*/ 128371 h 229714"/>
                <a:gd name="connsiteX2" fmla="*/ 81207 w 200269"/>
                <a:gd name="connsiteY2" fmla="*/ 96364 h 229714"/>
                <a:gd name="connsiteX3" fmla="*/ 88351 w 200269"/>
                <a:gd name="connsiteY3" fmla="*/ 10639 h 229714"/>
                <a:gd name="connsiteX4" fmla="*/ 135976 w 200269"/>
                <a:gd name="connsiteY4" fmla="*/ 10639 h 229714"/>
                <a:gd name="connsiteX5" fmla="*/ 135976 w 200269"/>
                <a:gd name="connsiteY5" fmla="*/ 139226 h 229714"/>
                <a:gd name="connsiteX6" fmla="*/ 174076 w 200269"/>
                <a:gd name="connsiteY6" fmla="*/ 122557 h 229714"/>
                <a:gd name="connsiteX7" fmla="*/ 200269 w 200269"/>
                <a:gd name="connsiteY7" fmla="*/ 148751 h 229714"/>
                <a:gd name="connsiteX8" fmla="*/ 131213 w 200269"/>
                <a:gd name="connsiteY8" fmla="*/ 229714 h 229714"/>
                <a:gd name="connsiteX9" fmla="*/ 244 w 200269"/>
                <a:gd name="connsiteY9" fmla="*/ 229714 h 229714"/>
                <a:gd name="connsiteX0" fmla="*/ 244 w 200269"/>
                <a:gd name="connsiteY0" fmla="*/ 231883 h 231883"/>
                <a:gd name="connsiteX1" fmla="*/ 0 w 200269"/>
                <a:gd name="connsiteY1" fmla="*/ 130540 h 231883"/>
                <a:gd name="connsiteX2" fmla="*/ 81207 w 200269"/>
                <a:gd name="connsiteY2" fmla="*/ 98533 h 231883"/>
                <a:gd name="connsiteX3" fmla="*/ 88351 w 200269"/>
                <a:gd name="connsiteY3" fmla="*/ 12808 h 231883"/>
                <a:gd name="connsiteX4" fmla="*/ 135976 w 200269"/>
                <a:gd name="connsiteY4" fmla="*/ 12808 h 231883"/>
                <a:gd name="connsiteX5" fmla="*/ 135976 w 200269"/>
                <a:gd name="connsiteY5" fmla="*/ 141395 h 231883"/>
                <a:gd name="connsiteX6" fmla="*/ 174076 w 200269"/>
                <a:gd name="connsiteY6" fmla="*/ 124726 h 231883"/>
                <a:gd name="connsiteX7" fmla="*/ 200269 w 200269"/>
                <a:gd name="connsiteY7" fmla="*/ 150920 h 231883"/>
                <a:gd name="connsiteX8" fmla="*/ 131213 w 200269"/>
                <a:gd name="connsiteY8" fmla="*/ 231883 h 231883"/>
                <a:gd name="connsiteX9" fmla="*/ 244 w 200269"/>
                <a:gd name="connsiteY9" fmla="*/ 231883 h 231883"/>
                <a:gd name="connsiteX0" fmla="*/ 244 w 200269"/>
                <a:gd name="connsiteY0" fmla="*/ 233323 h 233323"/>
                <a:gd name="connsiteX1" fmla="*/ 0 w 200269"/>
                <a:gd name="connsiteY1" fmla="*/ 131980 h 233323"/>
                <a:gd name="connsiteX2" fmla="*/ 81207 w 200269"/>
                <a:gd name="connsiteY2" fmla="*/ 99973 h 233323"/>
                <a:gd name="connsiteX3" fmla="*/ 88351 w 200269"/>
                <a:gd name="connsiteY3" fmla="*/ 14248 h 233323"/>
                <a:gd name="connsiteX4" fmla="*/ 135976 w 200269"/>
                <a:gd name="connsiteY4" fmla="*/ 14248 h 233323"/>
                <a:gd name="connsiteX5" fmla="*/ 135976 w 200269"/>
                <a:gd name="connsiteY5" fmla="*/ 142835 h 233323"/>
                <a:gd name="connsiteX6" fmla="*/ 174076 w 200269"/>
                <a:gd name="connsiteY6" fmla="*/ 126166 h 233323"/>
                <a:gd name="connsiteX7" fmla="*/ 200269 w 200269"/>
                <a:gd name="connsiteY7" fmla="*/ 152360 h 233323"/>
                <a:gd name="connsiteX8" fmla="*/ 131213 w 200269"/>
                <a:gd name="connsiteY8" fmla="*/ 233323 h 233323"/>
                <a:gd name="connsiteX9" fmla="*/ 244 w 200269"/>
                <a:gd name="connsiteY9" fmla="*/ 233323 h 233323"/>
                <a:gd name="connsiteX0" fmla="*/ 244 w 200269"/>
                <a:gd name="connsiteY0" fmla="*/ 237210 h 237210"/>
                <a:gd name="connsiteX1" fmla="*/ 0 w 200269"/>
                <a:gd name="connsiteY1" fmla="*/ 135867 h 237210"/>
                <a:gd name="connsiteX2" fmla="*/ 81207 w 200269"/>
                <a:gd name="connsiteY2" fmla="*/ 103860 h 237210"/>
                <a:gd name="connsiteX3" fmla="*/ 88351 w 200269"/>
                <a:gd name="connsiteY3" fmla="*/ 18135 h 237210"/>
                <a:gd name="connsiteX4" fmla="*/ 135976 w 200269"/>
                <a:gd name="connsiteY4" fmla="*/ 18135 h 237210"/>
                <a:gd name="connsiteX5" fmla="*/ 135976 w 200269"/>
                <a:gd name="connsiteY5" fmla="*/ 146722 h 237210"/>
                <a:gd name="connsiteX6" fmla="*/ 174076 w 200269"/>
                <a:gd name="connsiteY6" fmla="*/ 130053 h 237210"/>
                <a:gd name="connsiteX7" fmla="*/ 200269 w 200269"/>
                <a:gd name="connsiteY7" fmla="*/ 156247 h 237210"/>
                <a:gd name="connsiteX8" fmla="*/ 131213 w 200269"/>
                <a:gd name="connsiteY8" fmla="*/ 237210 h 237210"/>
                <a:gd name="connsiteX9" fmla="*/ 244 w 200269"/>
                <a:gd name="connsiteY9" fmla="*/ 237210 h 237210"/>
                <a:gd name="connsiteX0" fmla="*/ 244 w 200269"/>
                <a:gd name="connsiteY0" fmla="*/ 238224 h 238224"/>
                <a:gd name="connsiteX1" fmla="*/ 0 w 200269"/>
                <a:gd name="connsiteY1" fmla="*/ 136881 h 238224"/>
                <a:gd name="connsiteX2" fmla="*/ 81207 w 200269"/>
                <a:gd name="connsiteY2" fmla="*/ 104874 h 238224"/>
                <a:gd name="connsiteX3" fmla="*/ 88351 w 200269"/>
                <a:gd name="connsiteY3" fmla="*/ 19149 h 238224"/>
                <a:gd name="connsiteX4" fmla="*/ 135976 w 200269"/>
                <a:gd name="connsiteY4" fmla="*/ 19149 h 238224"/>
                <a:gd name="connsiteX5" fmla="*/ 135976 w 200269"/>
                <a:gd name="connsiteY5" fmla="*/ 147736 h 238224"/>
                <a:gd name="connsiteX6" fmla="*/ 174076 w 200269"/>
                <a:gd name="connsiteY6" fmla="*/ 131067 h 238224"/>
                <a:gd name="connsiteX7" fmla="*/ 200269 w 200269"/>
                <a:gd name="connsiteY7" fmla="*/ 157261 h 238224"/>
                <a:gd name="connsiteX8" fmla="*/ 131213 w 200269"/>
                <a:gd name="connsiteY8" fmla="*/ 238224 h 238224"/>
                <a:gd name="connsiteX9" fmla="*/ 244 w 200269"/>
                <a:gd name="connsiteY9" fmla="*/ 238224 h 238224"/>
                <a:gd name="connsiteX0" fmla="*/ 244 w 200269"/>
                <a:gd name="connsiteY0" fmla="*/ 238224 h 238224"/>
                <a:gd name="connsiteX1" fmla="*/ 0 w 200269"/>
                <a:gd name="connsiteY1" fmla="*/ 136881 h 238224"/>
                <a:gd name="connsiteX2" fmla="*/ 81207 w 200269"/>
                <a:gd name="connsiteY2" fmla="*/ 104874 h 238224"/>
                <a:gd name="connsiteX3" fmla="*/ 88351 w 200269"/>
                <a:gd name="connsiteY3" fmla="*/ 19149 h 238224"/>
                <a:gd name="connsiteX4" fmla="*/ 135976 w 200269"/>
                <a:gd name="connsiteY4" fmla="*/ 19149 h 238224"/>
                <a:gd name="connsiteX5" fmla="*/ 135976 w 200269"/>
                <a:gd name="connsiteY5" fmla="*/ 147736 h 238224"/>
                <a:gd name="connsiteX6" fmla="*/ 174076 w 200269"/>
                <a:gd name="connsiteY6" fmla="*/ 131067 h 238224"/>
                <a:gd name="connsiteX7" fmla="*/ 200269 w 200269"/>
                <a:gd name="connsiteY7" fmla="*/ 157261 h 238224"/>
                <a:gd name="connsiteX8" fmla="*/ 131213 w 200269"/>
                <a:gd name="connsiteY8" fmla="*/ 238224 h 238224"/>
                <a:gd name="connsiteX9" fmla="*/ 244 w 200269"/>
                <a:gd name="connsiteY9" fmla="*/ 238224 h 238224"/>
                <a:gd name="connsiteX0" fmla="*/ 244 w 200269"/>
                <a:gd name="connsiteY0" fmla="*/ 238224 h 238224"/>
                <a:gd name="connsiteX1" fmla="*/ 0 w 200269"/>
                <a:gd name="connsiteY1" fmla="*/ 136881 h 238224"/>
                <a:gd name="connsiteX2" fmla="*/ 81207 w 200269"/>
                <a:gd name="connsiteY2" fmla="*/ 104874 h 238224"/>
                <a:gd name="connsiteX3" fmla="*/ 88351 w 200269"/>
                <a:gd name="connsiteY3" fmla="*/ 19149 h 238224"/>
                <a:gd name="connsiteX4" fmla="*/ 135976 w 200269"/>
                <a:gd name="connsiteY4" fmla="*/ 19149 h 238224"/>
                <a:gd name="connsiteX5" fmla="*/ 135976 w 200269"/>
                <a:gd name="connsiteY5" fmla="*/ 147736 h 238224"/>
                <a:gd name="connsiteX6" fmla="*/ 174076 w 200269"/>
                <a:gd name="connsiteY6" fmla="*/ 131067 h 238224"/>
                <a:gd name="connsiteX7" fmla="*/ 200269 w 200269"/>
                <a:gd name="connsiteY7" fmla="*/ 157261 h 238224"/>
                <a:gd name="connsiteX8" fmla="*/ 131213 w 200269"/>
                <a:gd name="connsiteY8" fmla="*/ 238224 h 238224"/>
                <a:gd name="connsiteX9" fmla="*/ 244 w 200269"/>
                <a:gd name="connsiteY9" fmla="*/ 238224 h 238224"/>
                <a:gd name="connsiteX0" fmla="*/ 244 w 202831"/>
                <a:gd name="connsiteY0" fmla="*/ 238224 h 238224"/>
                <a:gd name="connsiteX1" fmla="*/ 0 w 202831"/>
                <a:gd name="connsiteY1" fmla="*/ 136881 h 238224"/>
                <a:gd name="connsiteX2" fmla="*/ 81207 w 202831"/>
                <a:gd name="connsiteY2" fmla="*/ 104874 h 238224"/>
                <a:gd name="connsiteX3" fmla="*/ 88351 w 202831"/>
                <a:gd name="connsiteY3" fmla="*/ 19149 h 238224"/>
                <a:gd name="connsiteX4" fmla="*/ 135976 w 202831"/>
                <a:gd name="connsiteY4" fmla="*/ 19149 h 238224"/>
                <a:gd name="connsiteX5" fmla="*/ 135976 w 202831"/>
                <a:gd name="connsiteY5" fmla="*/ 147736 h 238224"/>
                <a:gd name="connsiteX6" fmla="*/ 174076 w 202831"/>
                <a:gd name="connsiteY6" fmla="*/ 131067 h 238224"/>
                <a:gd name="connsiteX7" fmla="*/ 200269 w 202831"/>
                <a:gd name="connsiteY7" fmla="*/ 157261 h 238224"/>
                <a:gd name="connsiteX8" fmla="*/ 131213 w 202831"/>
                <a:gd name="connsiteY8" fmla="*/ 238224 h 238224"/>
                <a:gd name="connsiteX9" fmla="*/ 244 w 202831"/>
                <a:gd name="connsiteY9" fmla="*/ 238224 h 238224"/>
                <a:gd name="connsiteX0" fmla="*/ 244 w 203672"/>
                <a:gd name="connsiteY0" fmla="*/ 238224 h 238224"/>
                <a:gd name="connsiteX1" fmla="*/ 0 w 203672"/>
                <a:gd name="connsiteY1" fmla="*/ 136881 h 238224"/>
                <a:gd name="connsiteX2" fmla="*/ 81207 w 203672"/>
                <a:gd name="connsiteY2" fmla="*/ 104874 h 238224"/>
                <a:gd name="connsiteX3" fmla="*/ 88351 w 203672"/>
                <a:gd name="connsiteY3" fmla="*/ 19149 h 238224"/>
                <a:gd name="connsiteX4" fmla="*/ 135976 w 203672"/>
                <a:gd name="connsiteY4" fmla="*/ 19149 h 238224"/>
                <a:gd name="connsiteX5" fmla="*/ 135976 w 203672"/>
                <a:gd name="connsiteY5" fmla="*/ 147736 h 238224"/>
                <a:gd name="connsiteX6" fmla="*/ 174076 w 203672"/>
                <a:gd name="connsiteY6" fmla="*/ 131067 h 238224"/>
                <a:gd name="connsiteX7" fmla="*/ 200269 w 203672"/>
                <a:gd name="connsiteY7" fmla="*/ 157261 h 238224"/>
                <a:gd name="connsiteX8" fmla="*/ 131213 w 203672"/>
                <a:gd name="connsiteY8" fmla="*/ 238224 h 238224"/>
                <a:gd name="connsiteX9" fmla="*/ 244 w 203672"/>
                <a:gd name="connsiteY9" fmla="*/ 238224 h 238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672" h="238224">
                  <a:moveTo>
                    <a:pt x="244" y="238224"/>
                  </a:moveTo>
                  <a:cubicBezTo>
                    <a:pt x="163" y="204443"/>
                    <a:pt x="81" y="170662"/>
                    <a:pt x="0" y="136881"/>
                  </a:cubicBezTo>
                  <a:cubicBezTo>
                    <a:pt x="23392" y="115182"/>
                    <a:pt x="54138" y="115543"/>
                    <a:pt x="81207" y="104874"/>
                  </a:cubicBezTo>
                  <a:lnTo>
                    <a:pt x="88351" y="19149"/>
                  </a:lnTo>
                  <a:cubicBezTo>
                    <a:pt x="108428" y="-11838"/>
                    <a:pt x="124828" y="-284"/>
                    <a:pt x="135976" y="19149"/>
                  </a:cubicBezTo>
                  <a:lnTo>
                    <a:pt x="135976" y="147736"/>
                  </a:lnTo>
                  <a:lnTo>
                    <a:pt x="174076" y="131067"/>
                  </a:lnTo>
                  <a:cubicBezTo>
                    <a:pt x="204341" y="132445"/>
                    <a:pt x="207820" y="142227"/>
                    <a:pt x="200269" y="157261"/>
                  </a:cubicBezTo>
                  <a:lnTo>
                    <a:pt x="131213" y="238224"/>
                  </a:lnTo>
                  <a:lnTo>
                    <a:pt x="244" y="238224"/>
                  </a:lnTo>
                  <a:close/>
                </a:path>
              </a:pathLst>
            </a:custGeom>
            <a:solidFill>
              <a:srgbClr val="FFFFFF"/>
            </a:solidFill>
            <a:ln w="6350" cap="flat" cmpd="sng" algn="ctr">
              <a:solidFill>
                <a:schemeClr val="tx2">
                  <a:lumMod val="20000"/>
                  <a:lumOff val="80000"/>
                </a:schemeClr>
              </a:solid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noProof="0" dirty="0">
                <a:ln>
                  <a:noFill/>
                </a:ln>
                <a:solidFill>
                  <a:srgbClr val="FFFFFF"/>
                </a:solidFill>
                <a:effectLst/>
                <a:uLnTx/>
                <a:uFillTx/>
                <a:latin typeface="맑은 고딕" panose="020B0503020000020004" pitchFamily="50" charset="-127"/>
                <a:ea typeface="나눔스퀘어_ac" panose="020B0600000101010101"/>
                <a:cs typeface="Arial" pitchFamily="34" charset="0"/>
              </a:endParaRPr>
            </a:p>
          </p:txBody>
        </p:sp>
      </p:grpSp>
      <p:sp>
        <p:nvSpPr>
          <p:cNvPr id="96" name="TextBox 95">
            <a:extLst>
              <a:ext uri="{FF2B5EF4-FFF2-40B4-BE49-F238E27FC236}">
                <a16:creationId xmlns:a16="http://schemas.microsoft.com/office/drawing/2014/main" id="{75407FA9-8A83-B5AE-1F5A-2741744892DB}"/>
              </a:ext>
            </a:extLst>
          </p:cNvPr>
          <p:cNvSpPr txBox="1"/>
          <p:nvPr/>
        </p:nvSpPr>
        <p:spPr>
          <a:xfrm>
            <a:off x="9271393" y="3593774"/>
            <a:ext cx="603872" cy="124650"/>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ko-KR" altLang="en-US" sz="900" dirty="0">
                <a:solidFill>
                  <a:srgbClr val="000000"/>
                </a:solidFill>
                <a:ea typeface="나눔스퀘어_ac" panose="020B0600000101010101"/>
              </a:rPr>
              <a:t>계좌개설</a:t>
            </a:r>
          </a:p>
        </p:txBody>
      </p:sp>
      <p:sp>
        <p:nvSpPr>
          <p:cNvPr id="97" name="직사각형 96">
            <a:extLst>
              <a:ext uri="{FF2B5EF4-FFF2-40B4-BE49-F238E27FC236}">
                <a16:creationId xmlns:a16="http://schemas.microsoft.com/office/drawing/2014/main" id="{EBFCC620-034D-0444-6FC7-76B517B17F9D}"/>
              </a:ext>
            </a:extLst>
          </p:cNvPr>
          <p:cNvSpPr/>
          <p:nvPr/>
        </p:nvSpPr>
        <p:spPr>
          <a:xfrm>
            <a:off x="10956325" y="2735055"/>
            <a:ext cx="842581" cy="3266786"/>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200" b="1" dirty="0">
                <a:latin typeface="나눔스퀘어_ac" panose="020B0600000101010101" pitchFamily="50" charset="-127"/>
                <a:ea typeface="나눔스퀘어_ac" panose="020B0600000101010101" pitchFamily="50" charset="-127"/>
              </a:rPr>
              <a:t>장외</a:t>
            </a:r>
          </a:p>
        </p:txBody>
      </p:sp>
      <p:grpSp>
        <p:nvGrpSpPr>
          <p:cNvPr id="98" name="그룹 97">
            <a:extLst>
              <a:ext uri="{FF2B5EF4-FFF2-40B4-BE49-F238E27FC236}">
                <a16:creationId xmlns:a16="http://schemas.microsoft.com/office/drawing/2014/main" id="{E14CAF48-55F4-E01C-E486-DD86DA54D946}"/>
              </a:ext>
            </a:extLst>
          </p:cNvPr>
          <p:cNvGrpSpPr/>
          <p:nvPr/>
        </p:nvGrpSpPr>
        <p:grpSpPr>
          <a:xfrm>
            <a:off x="11075679" y="3221856"/>
            <a:ext cx="603872" cy="555663"/>
            <a:chOff x="10437151" y="3654734"/>
            <a:chExt cx="769780" cy="555663"/>
          </a:xfrm>
        </p:grpSpPr>
        <p:grpSp>
          <p:nvGrpSpPr>
            <p:cNvPr id="99" name="Group 1">
              <a:extLst>
                <a:ext uri="{FF2B5EF4-FFF2-40B4-BE49-F238E27FC236}">
                  <a16:creationId xmlns:a16="http://schemas.microsoft.com/office/drawing/2014/main" id="{BB8B0FC8-063D-B741-4243-4440B8EEBAAC}"/>
                </a:ext>
              </a:extLst>
            </p:cNvPr>
            <p:cNvGrpSpPr/>
            <p:nvPr/>
          </p:nvGrpSpPr>
          <p:grpSpPr>
            <a:xfrm>
              <a:off x="10614725" y="3654734"/>
              <a:ext cx="396000" cy="396000"/>
              <a:chOff x="4338000" y="5841316"/>
              <a:chExt cx="431800" cy="431800"/>
            </a:xfrm>
          </p:grpSpPr>
          <p:sp>
            <p:nvSpPr>
              <p:cNvPr id="101" name="Ellipse 496">
                <a:extLst>
                  <a:ext uri="{FF2B5EF4-FFF2-40B4-BE49-F238E27FC236}">
                    <a16:creationId xmlns:a16="http://schemas.microsoft.com/office/drawing/2014/main" id="{00A8B9E2-C3A5-E1BB-548F-552B725DF868}"/>
                  </a:ext>
                </a:extLst>
              </p:cNvPr>
              <p:cNvSpPr/>
              <p:nvPr/>
            </p:nvSpPr>
            <p:spPr bwMode="gray">
              <a:xfrm>
                <a:off x="4338000" y="5841316"/>
                <a:ext cx="431800" cy="431800"/>
              </a:xfrm>
              <a:prstGeom prst="rect">
                <a:avLst/>
              </a:prstGeom>
              <a:solidFill>
                <a:schemeClr val="bg1">
                  <a:lumMod val="75000"/>
                </a:schemeClr>
              </a:solidFill>
              <a:ln w="12700">
                <a:noFill/>
                <a:round/>
                <a:headEnd/>
                <a:tailEnd/>
              </a:ln>
            </p:spPr>
            <p:txBody>
              <a:bodyPr rtlCol="0" anchor="ctr">
                <a:noAutofit/>
              </a:bodyPr>
              <a:lstStyle/>
              <a:p>
                <a:pPr marL="0" marR="0" lvl="0" indent="0" algn="ctr" defTabSz="914400" eaLnBrk="1" fontAlgn="auto" hangingPunct="1">
                  <a:lnSpc>
                    <a:spcPct val="90000"/>
                  </a:lnSpc>
                  <a:spcBef>
                    <a:spcPts val="0"/>
                  </a:spcBef>
                  <a:spcAft>
                    <a:spcPts val="0"/>
                  </a:spcAft>
                  <a:buClrTx/>
                  <a:buSzTx/>
                  <a:buFontTx/>
                  <a:buNone/>
                  <a:tabLst/>
                  <a:defRPr/>
                </a:pPr>
                <a:endParaRPr kumimoji="0" lang="en-US" sz="900" b="1" i="0" u="none" strike="noStrike" kern="0" cap="none" spc="0" normalizeH="0" baseline="0" noProof="0" dirty="0">
                  <a:ln>
                    <a:noFill/>
                  </a:ln>
                  <a:solidFill>
                    <a:srgbClr val="000000"/>
                  </a:solidFill>
                  <a:effectLst/>
                  <a:uLnTx/>
                  <a:uFillTx/>
                  <a:latin typeface="+mj-lt"/>
                </a:endParaRPr>
              </a:p>
            </p:txBody>
          </p:sp>
          <p:grpSp>
            <p:nvGrpSpPr>
              <p:cNvPr id="102" name="Group 959">
                <a:extLst>
                  <a:ext uri="{FF2B5EF4-FFF2-40B4-BE49-F238E27FC236}">
                    <a16:creationId xmlns:a16="http://schemas.microsoft.com/office/drawing/2014/main" id="{8089689F-EE7C-A306-58E8-5BDD428A83C3}"/>
                  </a:ext>
                </a:extLst>
              </p:cNvPr>
              <p:cNvGrpSpPr/>
              <p:nvPr/>
            </p:nvGrpSpPr>
            <p:grpSpPr>
              <a:xfrm>
                <a:off x="4393384" y="5896938"/>
                <a:ext cx="306746" cy="306270"/>
                <a:chOff x="3049500" y="5141920"/>
                <a:chExt cx="490173" cy="497498"/>
              </a:xfrm>
            </p:grpSpPr>
            <p:grpSp>
              <p:nvGrpSpPr>
                <p:cNvPr id="103" name="Group 960">
                  <a:extLst>
                    <a:ext uri="{FF2B5EF4-FFF2-40B4-BE49-F238E27FC236}">
                      <a16:creationId xmlns:a16="http://schemas.microsoft.com/office/drawing/2014/main" id="{F4C40A16-2A0F-9C55-63EF-AD040642AD28}"/>
                    </a:ext>
                  </a:extLst>
                </p:cNvPr>
                <p:cNvGrpSpPr/>
                <p:nvPr/>
              </p:nvGrpSpPr>
              <p:grpSpPr>
                <a:xfrm>
                  <a:off x="3049500" y="5141920"/>
                  <a:ext cx="490173" cy="470469"/>
                  <a:chOff x="425450" y="4575678"/>
                  <a:chExt cx="889000" cy="853263"/>
                </a:xfrm>
              </p:grpSpPr>
              <p:sp>
                <p:nvSpPr>
                  <p:cNvPr id="105" name="Rectangle 962">
                    <a:extLst>
                      <a:ext uri="{FF2B5EF4-FFF2-40B4-BE49-F238E27FC236}">
                        <a16:creationId xmlns:a16="http://schemas.microsoft.com/office/drawing/2014/main" id="{22249654-F7E5-F1EE-464F-6717DB92C9F6}"/>
                      </a:ext>
                    </a:extLst>
                  </p:cNvPr>
                  <p:cNvSpPr/>
                  <p:nvPr/>
                </p:nvSpPr>
                <p:spPr>
                  <a:xfrm>
                    <a:off x="533202" y="5013176"/>
                    <a:ext cx="144016" cy="415765"/>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106" name="Rectangle 963">
                    <a:extLst>
                      <a:ext uri="{FF2B5EF4-FFF2-40B4-BE49-F238E27FC236}">
                        <a16:creationId xmlns:a16="http://schemas.microsoft.com/office/drawing/2014/main" id="{53F8C493-F1E2-1599-7A62-195459CA24F1}"/>
                      </a:ext>
                    </a:extLst>
                  </p:cNvPr>
                  <p:cNvSpPr/>
                  <p:nvPr/>
                </p:nvSpPr>
                <p:spPr>
                  <a:xfrm>
                    <a:off x="719722" y="5229200"/>
                    <a:ext cx="144016" cy="199741"/>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107" name="Rectangle 964">
                    <a:extLst>
                      <a:ext uri="{FF2B5EF4-FFF2-40B4-BE49-F238E27FC236}">
                        <a16:creationId xmlns:a16="http://schemas.microsoft.com/office/drawing/2014/main" id="{1DC174C4-E715-D159-D82E-4E6A50015EE4}"/>
                      </a:ext>
                    </a:extLst>
                  </p:cNvPr>
                  <p:cNvSpPr/>
                  <p:nvPr/>
                </p:nvSpPr>
                <p:spPr>
                  <a:xfrm>
                    <a:off x="906242" y="4905164"/>
                    <a:ext cx="144016" cy="523777"/>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108" name="Rectangle 965">
                    <a:extLst>
                      <a:ext uri="{FF2B5EF4-FFF2-40B4-BE49-F238E27FC236}">
                        <a16:creationId xmlns:a16="http://schemas.microsoft.com/office/drawing/2014/main" id="{56CD56C7-BB1F-BCEE-4EAD-8D51B6BE81D3}"/>
                      </a:ext>
                    </a:extLst>
                  </p:cNvPr>
                  <p:cNvSpPr/>
                  <p:nvPr/>
                </p:nvSpPr>
                <p:spPr>
                  <a:xfrm>
                    <a:off x="1092762" y="5121188"/>
                    <a:ext cx="144016" cy="307753"/>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109" name="Oval 966">
                    <a:extLst>
                      <a:ext uri="{FF2B5EF4-FFF2-40B4-BE49-F238E27FC236}">
                        <a16:creationId xmlns:a16="http://schemas.microsoft.com/office/drawing/2014/main" id="{38AE0D4C-5ACA-B1C5-2218-7D9608BD4EE6}"/>
                      </a:ext>
                    </a:extLst>
                  </p:cNvPr>
                  <p:cNvSpPr/>
                  <p:nvPr/>
                </p:nvSpPr>
                <p:spPr>
                  <a:xfrm>
                    <a:off x="906242" y="4575678"/>
                    <a:ext cx="144016" cy="144016"/>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110" name="Oval 967">
                    <a:extLst>
                      <a:ext uri="{FF2B5EF4-FFF2-40B4-BE49-F238E27FC236}">
                        <a16:creationId xmlns:a16="http://schemas.microsoft.com/office/drawing/2014/main" id="{5C5A45EF-7D9D-F6A7-8884-53623D326203}"/>
                      </a:ext>
                    </a:extLst>
                  </p:cNvPr>
                  <p:cNvSpPr/>
                  <p:nvPr/>
                </p:nvSpPr>
                <p:spPr>
                  <a:xfrm>
                    <a:off x="1113125" y="4804599"/>
                    <a:ext cx="103291" cy="103291"/>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111" name="Oval 968">
                    <a:extLst>
                      <a:ext uri="{FF2B5EF4-FFF2-40B4-BE49-F238E27FC236}">
                        <a16:creationId xmlns:a16="http://schemas.microsoft.com/office/drawing/2014/main" id="{618441FA-24D5-C294-6570-BE32146B8085}"/>
                      </a:ext>
                    </a:extLst>
                  </p:cNvPr>
                  <p:cNvSpPr/>
                  <p:nvPr/>
                </p:nvSpPr>
                <p:spPr>
                  <a:xfrm>
                    <a:off x="740085" y="4947561"/>
                    <a:ext cx="103291" cy="103291"/>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168" name="Oval 969">
                    <a:extLst>
                      <a:ext uri="{FF2B5EF4-FFF2-40B4-BE49-F238E27FC236}">
                        <a16:creationId xmlns:a16="http://schemas.microsoft.com/office/drawing/2014/main" id="{D62E9B84-95E9-01E5-247C-96E4FCF57226}"/>
                      </a:ext>
                    </a:extLst>
                  </p:cNvPr>
                  <p:cNvSpPr/>
                  <p:nvPr/>
                </p:nvSpPr>
                <p:spPr>
                  <a:xfrm>
                    <a:off x="541730" y="4707868"/>
                    <a:ext cx="126960" cy="126960"/>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170" name="Freeform 970">
                    <a:extLst>
                      <a:ext uri="{FF2B5EF4-FFF2-40B4-BE49-F238E27FC236}">
                        <a16:creationId xmlns:a16="http://schemas.microsoft.com/office/drawing/2014/main" id="{ADCD48DE-514C-5619-6E3D-CB1DEAB0020E}"/>
                      </a:ext>
                    </a:extLst>
                  </p:cNvPr>
                  <p:cNvSpPr/>
                  <p:nvPr/>
                </p:nvSpPr>
                <p:spPr>
                  <a:xfrm>
                    <a:off x="425450" y="4651375"/>
                    <a:ext cx="889000" cy="352425"/>
                  </a:xfrm>
                  <a:custGeom>
                    <a:avLst/>
                    <a:gdLst>
                      <a:gd name="connsiteX0" fmla="*/ 0 w 889000"/>
                      <a:gd name="connsiteY0" fmla="*/ 257175 h 352425"/>
                      <a:gd name="connsiteX1" fmla="*/ 184150 w 889000"/>
                      <a:gd name="connsiteY1" fmla="*/ 114300 h 352425"/>
                      <a:gd name="connsiteX2" fmla="*/ 365125 w 889000"/>
                      <a:gd name="connsiteY2" fmla="*/ 352425 h 352425"/>
                      <a:gd name="connsiteX3" fmla="*/ 549275 w 889000"/>
                      <a:gd name="connsiteY3" fmla="*/ 0 h 352425"/>
                      <a:gd name="connsiteX4" fmla="*/ 749300 w 889000"/>
                      <a:gd name="connsiteY4" fmla="*/ 212725 h 352425"/>
                      <a:gd name="connsiteX5" fmla="*/ 889000 w 889000"/>
                      <a:gd name="connsiteY5" fmla="*/ 47625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00" h="352425">
                        <a:moveTo>
                          <a:pt x="0" y="257175"/>
                        </a:moveTo>
                        <a:lnTo>
                          <a:pt x="184150" y="114300"/>
                        </a:lnTo>
                        <a:lnTo>
                          <a:pt x="365125" y="352425"/>
                        </a:lnTo>
                        <a:lnTo>
                          <a:pt x="549275" y="0"/>
                        </a:lnTo>
                        <a:lnTo>
                          <a:pt x="749300" y="212725"/>
                        </a:lnTo>
                        <a:lnTo>
                          <a:pt x="889000" y="47625"/>
                        </a:lnTo>
                      </a:path>
                    </a:pathLst>
                  </a:custGeom>
                  <a:noFill/>
                  <a:ln w="6350" cap="flat" cmpd="sng" algn="ctr">
                    <a:solidFill>
                      <a:srgbClr val="FFFFFF"/>
                    </a:solidFill>
                    <a:prstDash val="solid"/>
                    <a:miter lim="800000"/>
                  </a:ln>
                  <a:effectLst/>
                </p:spPr>
                <p:txBody>
                  <a:bodyPr rtlCol="0" anchor="ctr">
                    <a:noAutofit/>
                  </a:bodyPr>
                  <a:lstStyle/>
                  <a:p>
                    <a:pPr marL="0" marR="0" lvl="0" indent="0" algn="ctr" defTabSz="914400" eaLnBrk="1" fontAlgn="auto" hangingPunct="1">
                      <a:lnSpc>
                        <a:spcPct val="9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mn-cs"/>
                    </a:endParaRPr>
                  </a:p>
                </p:txBody>
              </p:sp>
            </p:grpSp>
            <p:sp>
              <p:nvSpPr>
                <p:cNvPr id="104" name="Oval 961">
                  <a:extLst>
                    <a:ext uri="{FF2B5EF4-FFF2-40B4-BE49-F238E27FC236}">
                      <a16:creationId xmlns:a16="http://schemas.microsoft.com/office/drawing/2014/main" id="{FD7B01AD-1BB4-CAF5-9705-1B2764CA29AE}"/>
                    </a:ext>
                  </a:extLst>
                </p:cNvPr>
                <p:cNvSpPr/>
                <p:nvPr/>
              </p:nvSpPr>
              <p:spPr>
                <a:xfrm>
                  <a:off x="3081818" y="5579863"/>
                  <a:ext cx="456590" cy="59555"/>
                </a:xfrm>
                <a:prstGeom prst="ellipse">
                  <a:avLst/>
                </a:prstGeom>
                <a:noFill/>
                <a:ln w="6350" cap="flat" cmpd="sng" algn="ctr">
                  <a:solidFill>
                    <a:srgbClr val="FFFFFF"/>
                  </a:solid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grpSp>
        </p:grpSp>
        <p:sp>
          <p:nvSpPr>
            <p:cNvPr id="100" name="TextBox 99">
              <a:extLst>
                <a:ext uri="{FF2B5EF4-FFF2-40B4-BE49-F238E27FC236}">
                  <a16:creationId xmlns:a16="http://schemas.microsoft.com/office/drawing/2014/main" id="{3C5D2493-4649-67B1-F4EB-421D5B6828B4}"/>
                </a:ext>
              </a:extLst>
            </p:cNvPr>
            <p:cNvSpPr txBox="1"/>
            <p:nvPr/>
          </p:nvSpPr>
          <p:spPr>
            <a:xfrm>
              <a:off x="10437151" y="4085747"/>
              <a:ext cx="769780" cy="124650"/>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ko-KR" altLang="en-US" sz="900" dirty="0">
                  <a:solidFill>
                    <a:srgbClr val="000000"/>
                  </a:solidFill>
                  <a:ea typeface="나눔스퀘어_ac" panose="020B0600000101010101"/>
                </a:rPr>
                <a:t>증권사</a:t>
              </a:r>
              <a:r>
                <a:rPr lang="en-US" altLang="ko-KR" sz="900" dirty="0">
                  <a:solidFill>
                    <a:srgbClr val="000000"/>
                  </a:solidFill>
                  <a:ea typeface="나눔스퀘어_ac" panose="020B0600000101010101"/>
                </a:rPr>
                <a:t>A</a:t>
              </a:r>
              <a:endParaRPr lang="ko-KR" altLang="en-US" sz="900" dirty="0">
                <a:solidFill>
                  <a:srgbClr val="000000"/>
                </a:solidFill>
                <a:ea typeface="나눔스퀘어_ac" panose="020B0600000101010101"/>
              </a:endParaRPr>
            </a:p>
          </p:txBody>
        </p:sp>
      </p:grpSp>
      <p:grpSp>
        <p:nvGrpSpPr>
          <p:cNvPr id="173" name="그룹 172">
            <a:extLst>
              <a:ext uri="{FF2B5EF4-FFF2-40B4-BE49-F238E27FC236}">
                <a16:creationId xmlns:a16="http://schemas.microsoft.com/office/drawing/2014/main" id="{5CC9A96A-DE60-7A3B-EE87-D0A4EB0B1E67}"/>
              </a:ext>
            </a:extLst>
          </p:cNvPr>
          <p:cNvGrpSpPr/>
          <p:nvPr/>
        </p:nvGrpSpPr>
        <p:grpSpPr>
          <a:xfrm>
            <a:off x="11075679" y="4058731"/>
            <a:ext cx="603872" cy="555663"/>
            <a:chOff x="10437151" y="3654734"/>
            <a:chExt cx="769780" cy="555663"/>
          </a:xfrm>
        </p:grpSpPr>
        <p:grpSp>
          <p:nvGrpSpPr>
            <p:cNvPr id="174" name="Group 1">
              <a:extLst>
                <a:ext uri="{FF2B5EF4-FFF2-40B4-BE49-F238E27FC236}">
                  <a16:creationId xmlns:a16="http://schemas.microsoft.com/office/drawing/2014/main" id="{25FF95D3-8230-6847-3C19-C362B56A7982}"/>
                </a:ext>
              </a:extLst>
            </p:cNvPr>
            <p:cNvGrpSpPr/>
            <p:nvPr/>
          </p:nvGrpSpPr>
          <p:grpSpPr>
            <a:xfrm>
              <a:off x="10614725" y="3654734"/>
              <a:ext cx="396000" cy="396000"/>
              <a:chOff x="4338000" y="5841316"/>
              <a:chExt cx="431800" cy="431800"/>
            </a:xfrm>
          </p:grpSpPr>
          <p:sp>
            <p:nvSpPr>
              <p:cNvPr id="201" name="Ellipse 496">
                <a:extLst>
                  <a:ext uri="{FF2B5EF4-FFF2-40B4-BE49-F238E27FC236}">
                    <a16:creationId xmlns:a16="http://schemas.microsoft.com/office/drawing/2014/main" id="{A28CA0C7-4129-EA78-E370-F165D2855030}"/>
                  </a:ext>
                </a:extLst>
              </p:cNvPr>
              <p:cNvSpPr/>
              <p:nvPr/>
            </p:nvSpPr>
            <p:spPr bwMode="gray">
              <a:xfrm>
                <a:off x="4338000" y="5841316"/>
                <a:ext cx="431800" cy="431800"/>
              </a:xfrm>
              <a:prstGeom prst="rect">
                <a:avLst/>
              </a:prstGeom>
              <a:solidFill>
                <a:schemeClr val="bg1">
                  <a:lumMod val="75000"/>
                </a:schemeClr>
              </a:solidFill>
              <a:ln w="12700">
                <a:noFill/>
                <a:round/>
                <a:headEnd/>
                <a:tailEnd/>
              </a:ln>
            </p:spPr>
            <p:txBody>
              <a:bodyPr rtlCol="0" anchor="ctr">
                <a:noAutofit/>
              </a:bodyPr>
              <a:lstStyle/>
              <a:p>
                <a:pPr marL="0" marR="0" lvl="0" indent="0" algn="ctr" defTabSz="914400" eaLnBrk="1" fontAlgn="auto" hangingPunct="1">
                  <a:lnSpc>
                    <a:spcPct val="90000"/>
                  </a:lnSpc>
                  <a:spcBef>
                    <a:spcPts val="0"/>
                  </a:spcBef>
                  <a:spcAft>
                    <a:spcPts val="0"/>
                  </a:spcAft>
                  <a:buClrTx/>
                  <a:buSzTx/>
                  <a:buFontTx/>
                  <a:buNone/>
                  <a:tabLst/>
                  <a:defRPr/>
                </a:pPr>
                <a:endParaRPr kumimoji="0" lang="en-US" sz="900" b="1" i="0" u="none" strike="noStrike" kern="0" cap="none" spc="0" normalizeH="0" baseline="0" noProof="0" dirty="0">
                  <a:ln>
                    <a:noFill/>
                  </a:ln>
                  <a:solidFill>
                    <a:srgbClr val="000000"/>
                  </a:solidFill>
                  <a:effectLst/>
                  <a:uLnTx/>
                  <a:uFillTx/>
                  <a:latin typeface="+mj-lt"/>
                </a:endParaRPr>
              </a:p>
            </p:txBody>
          </p:sp>
          <p:grpSp>
            <p:nvGrpSpPr>
              <p:cNvPr id="209" name="Group 959">
                <a:extLst>
                  <a:ext uri="{FF2B5EF4-FFF2-40B4-BE49-F238E27FC236}">
                    <a16:creationId xmlns:a16="http://schemas.microsoft.com/office/drawing/2014/main" id="{9F565833-9220-A2EC-0514-2260FD65617B}"/>
                  </a:ext>
                </a:extLst>
              </p:cNvPr>
              <p:cNvGrpSpPr/>
              <p:nvPr/>
            </p:nvGrpSpPr>
            <p:grpSpPr>
              <a:xfrm>
                <a:off x="4393384" y="5896938"/>
                <a:ext cx="306746" cy="306270"/>
                <a:chOff x="3049500" y="5141920"/>
                <a:chExt cx="490173" cy="497498"/>
              </a:xfrm>
            </p:grpSpPr>
            <p:grpSp>
              <p:nvGrpSpPr>
                <p:cNvPr id="210" name="Group 960">
                  <a:extLst>
                    <a:ext uri="{FF2B5EF4-FFF2-40B4-BE49-F238E27FC236}">
                      <a16:creationId xmlns:a16="http://schemas.microsoft.com/office/drawing/2014/main" id="{60198193-456C-E5DC-E7B2-E77947316074}"/>
                    </a:ext>
                  </a:extLst>
                </p:cNvPr>
                <p:cNvGrpSpPr/>
                <p:nvPr/>
              </p:nvGrpSpPr>
              <p:grpSpPr>
                <a:xfrm>
                  <a:off x="3049500" y="5141920"/>
                  <a:ext cx="490173" cy="470469"/>
                  <a:chOff x="425450" y="4575678"/>
                  <a:chExt cx="889000" cy="853263"/>
                </a:xfrm>
              </p:grpSpPr>
              <p:sp>
                <p:nvSpPr>
                  <p:cNvPr id="266" name="Rectangle 962">
                    <a:extLst>
                      <a:ext uri="{FF2B5EF4-FFF2-40B4-BE49-F238E27FC236}">
                        <a16:creationId xmlns:a16="http://schemas.microsoft.com/office/drawing/2014/main" id="{E5301AD6-8E26-A677-7875-E2E8AB668470}"/>
                      </a:ext>
                    </a:extLst>
                  </p:cNvPr>
                  <p:cNvSpPr/>
                  <p:nvPr/>
                </p:nvSpPr>
                <p:spPr>
                  <a:xfrm>
                    <a:off x="533202" y="5013176"/>
                    <a:ext cx="144016" cy="415765"/>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275" name="Rectangle 963">
                    <a:extLst>
                      <a:ext uri="{FF2B5EF4-FFF2-40B4-BE49-F238E27FC236}">
                        <a16:creationId xmlns:a16="http://schemas.microsoft.com/office/drawing/2014/main" id="{D16DF2D9-EA6A-4152-6C1C-7A3F30A59EC8}"/>
                      </a:ext>
                    </a:extLst>
                  </p:cNvPr>
                  <p:cNvSpPr/>
                  <p:nvPr/>
                </p:nvSpPr>
                <p:spPr>
                  <a:xfrm>
                    <a:off x="719722" y="5229200"/>
                    <a:ext cx="144016" cy="199741"/>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276" name="Rectangle 964">
                    <a:extLst>
                      <a:ext uri="{FF2B5EF4-FFF2-40B4-BE49-F238E27FC236}">
                        <a16:creationId xmlns:a16="http://schemas.microsoft.com/office/drawing/2014/main" id="{E841C78C-C369-F5F1-F06B-9E0BB4A22CE0}"/>
                      </a:ext>
                    </a:extLst>
                  </p:cNvPr>
                  <p:cNvSpPr/>
                  <p:nvPr/>
                </p:nvSpPr>
                <p:spPr>
                  <a:xfrm>
                    <a:off x="906242" y="4905164"/>
                    <a:ext cx="144016" cy="523777"/>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277" name="Rectangle 965">
                    <a:extLst>
                      <a:ext uri="{FF2B5EF4-FFF2-40B4-BE49-F238E27FC236}">
                        <a16:creationId xmlns:a16="http://schemas.microsoft.com/office/drawing/2014/main" id="{8AD35E12-BF40-3DE6-6CCB-0B7EAB944D77}"/>
                      </a:ext>
                    </a:extLst>
                  </p:cNvPr>
                  <p:cNvSpPr/>
                  <p:nvPr/>
                </p:nvSpPr>
                <p:spPr>
                  <a:xfrm>
                    <a:off x="1092762" y="5121188"/>
                    <a:ext cx="144016" cy="307753"/>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278" name="Oval 966">
                    <a:extLst>
                      <a:ext uri="{FF2B5EF4-FFF2-40B4-BE49-F238E27FC236}">
                        <a16:creationId xmlns:a16="http://schemas.microsoft.com/office/drawing/2014/main" id="{A5E64BB2-A792-E849-9A64-C4D830D91F25}"/>
                      </a:ext>
                    </a:extLst>
                  </p:cNvPr>
                  <p:cNvSpPr/>
                  <p:nvPr/>
                </p:nvSpPr>
                <p:spPr>
                  <a:xfrm>
                    <a:off x="906242" y="4575678"/>
                    <a:ext cx="144016" cy="144016"/>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279" name="Oval 967">
                    <a:extLst>
                      <a:ext uri="{FF2B5EF4-FFF2-40B4-BE49-F238E27FC236}">
                        <a16:creationId xmlns:a16="http://schemas.microsoft.com/office/drawing/2014/main" id="{0984781B-C0A5-3370-E237-75F1F0C451CB}"/>
                      </a:ext>
                    </a:extLst>
                  </p:cNvPr>
                  <p:cNvSpPr/>
                  <p:nvPr/>
                </p:nvSpPr>
                <p:spPr>
                  <a:xfrm>
                    <a:off x="1113125" y="4804599"/>
                    <a:ext cx="103291" cy="103291"/>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280" name="Oval 968">
                    <a:extLst>
                      <a:ext uri="{FF2B5EF4-FFF2-40B4-BE49-F238E27FC236}">
                        <a16:creationId xmlns:a16="http://schemas.microsoft.com/office/drawing/2014/main" id="{825790A9-3BD5-6172-E452-3ED6E0E524FD}"/>
                      </a:ext>
                    </a:extLst>
                  </p:cNvPr>
                  <p:cNvSpPr/>
                  <p:nvPr/>
                </p:nvSpPr>
                <p:spPr>
                  <a:xfrm>
                    <a:off x="740085" y="4947561"/>
                    <a:ext cx="103291" cy="103291"/>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281" name="Oval 969">
                    <a:extLst>
                      <a:ext uri="{FF2B5EF4-FFF2-40B4-BE49-F238E27FC236}">
                        <a16:creationId xmlns:a16="http://schemas.microsoft.com/office/drawing/2014/main" id="{2530D473-A9DF-AF99-F4C7-86619749094E}"/>
                      </a:ext>
                    </a:extLst>
                  </p:cNvPr>
                  <p:cNvSpPr/>
                  <p:nvPr/>
                </p:nvSpPr>
                <p:spPr>
                  <a:xfrm>
                    <a:off x="541730" y="4707868"/>
                    <a:ext cx="126960" cy="126960"/>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282" name="Freeform 970">
                    <a:extLst>
                      <a:ext uri="{FF2B5EF4-FFF2-40B4-BE49-F238E27FC236}">
                        <a16:creationId xmlns:a16="http://schemas.microsoft.com/office/drawing/2014/main" id="{996C699B-86EF-D090-8840-133D4DCC69CF}"/>
                      </a:ext>
                    </a:extLst>
                  </p:cNvPr>
                  <p:cNvSpPr/>
                  <p:nvPr/>
                </p:nvSpPr>
                <p:spPr>
                  <a:xfrm>
                    <a:off x="425450" y="4651375"/>
                    <a:ext cx="889000" cy="352425"/>
                  </a:xfrm>
                  <a:custGeom>
                    <a:avLst/>
                    <a:gdLst>
                      <a:gd name="connsiteX0" fmla="*/ 0 w 889000"/>
                      <a:gd name="connsiteY0" fmla="*/ 257175 h 352425"/>
                      <a:gd name="connsiteX1" fmla="*/ 184150 w 889000"/>
                      <a:gd name="connsiteY1" fmla="*/ 114300 h 352425"/>
                      <a:gd name="connsiteX2" fmla="*/ 365125 w 889000"/>
                      <a:gd name="connsiteY2" fmla="*/ 352425 h 352425"/>
                      <a:gd name="connsiteX3" fmla="*/ 549275 w 889000"/>
                      <a:gd name="connsiteY3" fmla="*/ 0 h 352425"/>
                      <a:gd name="connsiteX4" fmla="*/ 749300 w 889000"/>
                      <a:gd name="connsiteY4" fmla="*/ 212725 h 352425"/>
                      <a:gd name="connsiteX5" fmla="*/ 889000 w 889000"/>
                      <a:gd name="connsiteY5" fmla="*/ 47625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00" h="352425">
                        <a:moveTo>
                          <a:pt x="0" y="257175"/>
                        </a:moveTo>
                        <a:lnTo>
                          <a:pt x="184150" y="114300"/>
                        </a:lnTo>
                        <a:lnTo>
                          <a:pt x="365125" y="352425"/>
                        </a:lnTo>
                        <a:lnTo>
                          <a:pt x="549275" y="0"/>
                        </a:lnTo>
                        <a:lnTo>
                          <a:pt x="749300" y="212725"/>
                        </a:lnTo>
                        <a:lnTo>
                          <a:pt x="889000" y="47625"/>
                        </a:lnTo>
                      </a:path>
                    </a:pathLst>
                  </a:custGeom>
                  <a:noFill/>
                  <a:ln w="6350" cap="flat" cmpd="sng" algn="ctr">
                    <a:solidFill>
                      <a:srgbClr val="FFFFFF"/>
                    </a:solidFill>
                    <a:prstDash val="solid"/>
                    <a:miter lim="800000"/>
                  </a:ln>
                  <a:effectLst/>
                </p:spPr>
                <p:txBody>
                  <a:bodyPr rtlCol="0" anchor="ctr">
                    <a:noAutofit/>
                  </a:bodyPr>
                  <a:lstStyle/>
                  <a:p>
                    <a:pPr marL="0" marR="0" lvl="0" indent="0" algn="ctr" defTabSz="914400" eaLnBrk="1" fontAlgn="auto" hangingPunct="1">
                      <a:lnSpc>
                        <a:spcPct val="9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mn-cs"/>
                    </a:endParaRPr>
                  </a:p>
                </p:txBody>
              </p:sp>
            </p:grpSp>
            <p:sp>
              <p:nvSpPr>
                <p:cNvPr id="211" name="Oval 961">
                  <a:extLst>
                    <a:ext uri="{FF2B5EF4-FFF2-40B4-BE49-F238E27FC236}">
                      <a16:creationId xmlns:a16="http://schemas.microsoft.com/office/drawing/2014/main" id="{AE5F8D25-3145-C240-6FFA-5013639E6008}"/>
                    </a:ext>
                  </a:extLst>
                </p:cNvPr>
                <p:cNvSpPr/>
                <p:nvPr/>
              </p:nvSpPr>
              <p:spPr>
                <a:xfrm>
                  <a:off x="3081818" y="5579863"/>
                  <a:ext cx="456590" cy="59555"/>
                </a:xfrm>
                <a:prstGeom prst="ellipse">
                  <a:avLst/>
                </a:prstGeom>
                <a:noFill/>
                <a:ln w="6350" cap="flat" cmpd="sng" algn="ctr">
                  <a:solidFill>
                    <a:srgbClr val="FFFFFF"/>
                  </a:solid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grpSp>
        </p:grpSp>
        <p:sp>
          <p:nvSpPr>
            <p:cNvPr id="198" name="TextBox 197">
              <a:extLst>
                <a:ext uri="{FF2B5EF4-FFF2-40B4-BE49-F238E27FC236}">
                  <a16:creationId xmlns:a16="http://schemas.microsoft.com/office/drawing/2014/main" id="{B8847AAF-0AE5-62D0-60CF-24BB84FC71AF}"/>
                </a:ext>
              </a:extLst>
            </p:cNvPr>
            <p:cNvSpPr txBox="1"/>
            <p:nvPr/>
          </p:nvSpPr>
          <p:spPr>
            <a:xfrm>
              <a:off x="10437151" y="4085747"/>
              <a:ext cx="769780" cy="124650"/>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ko-KR" altLang="en-US" sz="900" dirty="0">
                  <a:solidFill>
                    <a:srgbClr val="000000"/>
                  </a:solidFill>
                  <a:ea typeface="나눔스퀘어_ac" panose="020B0600000101010101"/>
                </a:rPr>
                <a:t>증권사</a:t>
              </a:r>
              <a:r>
                <a:rPr lang="en-US" altLang="ko-KR" sz="900" dirty="0">
                  <a:solidFill>
                    <a:srgbClr val="000000"/>
                  </a:solidFill>
                  <a:ea typeface="나눔스퀘어_ac" panose="020B0600000101010101"/>
                </a:rPr>
                <a:t>B</a:t>
              </a:r>
              <a:endParaRPr lang="ko-KR" altLang="en-US" sz="900" dirty="0">
                <a:solidFill>
                  <a:srgbClr val="000000"/>
                </a:solidFill>
                <a:ea typeface="나눔스퀘어_ac" panose="020B0600000101010101"/>
              </a:endParaRPr>
            </a:p>
          </p:txBody>
        </p:sp>
      </p:grpSp>
      <p:grpSp>
        <p:nvGrpSpPr>
          <p:cNvPr id="283" name="그룹 282">
            <a:extLst>
              <a:ext uri="{FF2B5EF4-FFF2-40B4-BE49-F238E27FC236}">
                <a16:creationId xmlns:a16="http://schemas.microsoft.com/office/drawing/2014/main" id="{6F6CCA35-050A-E9B3-C747-A7A8EBEFEE14}"/>
              </a:ext>
            </a:extLst>
          </p:cNvPr>
          <p:cNvGrpSpPr/>
          <p:nvPr/>
        </p:nvGrpSpPr>
        <p:grpSpPr>
          <a:xfrm>
            <a:off x="11075679" y="4895607"/>
            <a:ext cx="603872" cy="555663"/>
            <a:chOff x="10437151" y="3654734"/>
            <a:chExt cx="769780" cy="555663"/>
          </a:xfrm>
        </p:grpSpPr>
        <p:grpSp>
          <p:nvGrpSpPr>
            <p:cNvPr id="284" name="Group 1">
              <a:extLst>
                <a:ext uri="{FF2B5EF4-FFF2-40B4-BE49-F238E27FC236}">
                  <a16:creationId xmlns:a16="http://schemas.microsoft.com/office/drawing/2014/main" id="{556630B4-1795-73A9-923C-46E37F2B8685}"/>
                </a:ext>
              </a:extLst>
            </p:cNvPr>
            <p:cNvGrpSpPr/>
            <p:nvPr/>
          </p:nvGrpSpPr>
          <p:grpSpPr>
            <a:xfrm>
              <a:off x="10614725" y="3654734"/>
              <a:ext cx="396000" cy="396000"/>
              <a:chOff x="4338000" y="5841316"/>
              <a:chExt cx="431800" cy="431800"/>
            </a:xfrm>
          </p:grpSpPr>
          <p:sp>
            <p:nvSpPr>
              <p:cNvPr id="286" name="Ellipse 496">
                <a:extLst>
                  <a:ext uri="{FF2B5EF4-FFF2-40B4-BE49-F238E27FC236}">
                    <a16:creationId xmlns:a16="http://schemas.microsoft.com/office/drawing/2014/main" id="{8FFAEA99-F502-891C-3469-99F73E3FBFE8}"/>
                  </a:ext>
                </a:extLst>
              </p:cNvPr>
              <p:cNvSpPr/>
              <p:nvPr/>
            </p:nvSpPr>
            <p:spPr bwMode="gray">
              <a:xfrm>
                <a:off x="4338000" y="5841316"/>
                <a:ext cx="431800" cy="431800"/>
              </a:xfrm>
              <a:prstGeom prst="rect">
                <a:avLst/>
              </a:prstGeom>
              <a:solidFill>
                <a:schemeClr val="bg1">
                  <a:lumMod val="75000"/>
                </a:schemeClr>
              </a:solidFill>
              <a:ln w="12700">
                <a:noFill/>
                <a:round/>
                <a:headEnd/>
                <a:tailEnd/>
              </a:ln>
            </p:spPr>
            <p:txBody>
              <a:bodyPr rtlCol="0" anchor="ctr">
                <a:noAutofit/>
              </a:bodyPr>
              <a:lstStyle/>
              <a:p>
                <a:pPr marL="0" marR="0" lvl="0" indent="0" algn="ctr" defTabSz="914400" eaLnBrk="1" fontAlgn="auto" hangingPunct="1">
                  <a:lnSpc>
                    <a:spcPct val="90000"/>
                  </a:lnSpc>
                  <a:spcBef>
                    <a:spcPts val="0"/>
                  </a:spcBef>
                  <a:spcAft>
                    <a:spcPts val="0"/>
                  </a:spcAft>
                  <a:buClrTx/>
                  <a:buSzTx/>
                  <a:buFontTx/>
                  <a:buNone/>
                  <a:tabLst/>
                  <a:defRPr/>
                </a:pPr>
                <a:endParaRPr kumimoji="0" lang="en-US" sz="900" b="1" i="0" u="none" strike="noStrike" kern="0" cap="none" spc="0" normalizeH="0" baseline="0" noProof="0" dirty="0">
                  <a:ln>
                    <a:noFill/>
                  </a:ln>
                  <a:solidFill>
                    <a:srgbClr val="000000"/>
                  </a:solidFill>
                  <a:effectLst/>
                  <a:uLnTx/>
                  <a:uFillTx/>
                  <a:latin typeface="+mj-lt"/>
                </a:endParaRPr>
              </a:p>
            </p:txBody>
          </p:sp>
          <p:grpSp>
            <p:nvGrpSpPr>
              <p:cNvPr id="287" name="Group 959">
                <a:extLst>
                  <a:ext uri="{FF2B5EF4-FFF2-40B4-BE49-F238E27FC236}">
                    <a16:creationId xmlns:a16="http://schemas.microsoft.com/office/drawing/2014/main" id="{CF097646-8E1D-CCED-177F-1E6CD1588DD9}"/>
                  </a:ext>
                </a:extLst>
              </p:cNvPr>
              <p:cNvGrpSpPr/>
              <p:nvPr/>
            </p:nvGrpSpPr>
            <p:grpSpPr>
              <a:xfrm>
                <a:off x="4393384" y="5896938"/>
                <a:ext cx="306746" cy="306270"/>
                <a:chOff x="3049500" y="5141920"/>
                <a:chExt cx="490173" cy="497498"/>
              </a:xfrm>
            </p:grpSpPr>
            <p:grpSp>
              <p:nvGrpSpPr>
                <p:cNvPr id="288" name="Group 960">
                  <a:extLst>
                    <a:ext uri="{FF2B5EF4-FFF2-40B4-BE49-F238E27FC236}">
                      <a16:creationId xmlns:a16="http://schemas.microsoft.com/office/drawing/2014/main" id="{A4BAD4F0-9886-3DCC-2F72-17AE3E467F72}"/>
                    </a:ext>
                  </a:extLst>
                </p:cNvPr>
                <p:cNvGrpSpPr/>
                <p:nvPr/>
              </p:nvGrpSpPr>
              <p:grpSpPr>
                <a:xfrm>
                  <a:off x="3049500" y="5141920"/>
                  <a:ext cx="490173" cy="470469"/>
                  <a:chOff x="425450" y="4575678"/>
                  <a:chExt cx="889000" cy="853263"/>
                </a:xfrm>
              </p:grpSpPr>
              <p:sp>
                <p:nvSpPr>
                  <p:cNvPr id="290" name="Rectangle 962">
                    <a:extLst>
                      <a:ext uri="{FF2B5EF4-FFF2-40B4-BE49-F238E27FC236}">
                        <a16:creationId xmlns:a16="http://schemas.microsoft.com/office/drawing/2014/main" id="{0BE779C2-5B62-68BF-D208-07ECDE271EE5}"/>
                      </a:ext>
                    </a:extLst>
                  </p:cNvPr>
                  <p:cNvSpPr/>
                  <p:nvPr/>
                </p:nvSpPr>
                <p:spPr>
                  <a:xfrm>
                    <a:off x="533202" y="5013176"/>
                    <a:ext cx="144016" cy="415765"/>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291" name="Rectangle 963">
                    <a:extLst>
                      <a:ext uri="{FF2B5EF4-FFF2-40B4-BE49-F238E27FC236}">
                        <a16:creationId xmlns:a16="http://schemas.microsoft.com/office/drawing/2014/main" id="{48460F81-69DA-DB82-7776-424090E14BC1}"/>
                      </a:ext>
                    </a:extLst>
                  </p:cNvPr>
                  <p:cNvSpPr/>
                  <p:nvPr/>
                </p:nvSpPr>
                <p:spPr>
                  <a:xfrm>
                    <a:off x="719722" y="5229200"/>
                    <a:ext cx="144016" cy="199741"/>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292" name="Rectangle 964">
                    <a:extLst>
                      <a:ext uri="{FF2B5EF4-FFF2-40B4-BE49-F238E27FC236}">
                        <a16:creationId xmlns:a16="http://schemas.microsoft.com/office/drawing/2014/main" id="{21CB5D38-8E05-B288-4E31-FDC5CD033CC8}"/>
                      </a:ext>
                    </a:extLst>
                  </p:cNvPr>
                  <p:cNvSpPr/>
                  <p:nvPr/>
                </p:nvSpPr>
                <p:spPr>
                  <a:xfrm>
                    <a:off x="906242" y="4905164"/>
                    <a:ext cx="144016" cy="523777"/>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293" name="Rectangle 965">
                    <a:extLst>
                      <a:ext uri="{FF2B5EF4-FFF2-40B4-BE49-F238E27FC236}">
                        <a16:creationId xmlns:a16="http://schemas.microsoft.com/office/drawing/2014/main" id="{1890022E-E52B-2E81-11A0-08A2DEE377BD}"/>
                      </a:ext>
                    </a:extLst>
                  </p:cNvPr>
                  <p:cNvSpPr/>
                  <p:nvPr/>
                </p:nvSpPr>
                <p:spPr>
                  <a:xfrm>
                    <a:off x="1092762" y="5121188"/>
                    <a:ext cx="144016" cy="307753"/>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294" name="Oval 966">
                    <a:extLst>
                      <a:ext uri="{FF2B5EF4-FFF2-40B4-BE49-F238E27FC236}">
                        <a16:creationId xmlns:a16="http://schemas.microsoft.com/office/drawing/2014/main" id="{1DD2B740-49A7-B5A2-77DA-FCFC360F325F}"/>
                      </a:ext>
                    </a:extLst>
                  </p:cNvPr>
                  <p:cNvSpPr/>
                  <p:nvPr/>
                </p:nvSpPr>
                <p:spPr>
                  <a:xfrm>
                    <a:off x="906242" y="4575678"/>
                    <a:ext cx="144016" cy="144016"/>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295" name="Oval 967">
                    <a:extLst>
                      <a:ext uri="{FF2B5EF4-FFF2-40B4-BE49-F238E27FC236}">
                        <a16:creationId xmlns:a16="http://schemas.microsoft.com/office/drawing/2014/main" id="{6477EC48-F1C3-5C75-E25C-97414D9FAB71}"/>
                      </a:ext>
                    </a:extLst>
                  </p:cNvPr>
                  <p:cNvSpPr/>
                  <p:nvPr/>
                </p:nvSpPr>
                <p:spPr>
                  <a:xfrm>
                    <a:off x="1113125" y="4804599"/>
                    <a:ext cx="103291" cy="103291"/>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296" name="Oval 968">
                    <a:extLst>
                      <a:ext uri="{FF2B5EF4-FFF2-40B4-BE49-F238E27FC236}">
                        <a16:creationId xmlns:a16="http://schemas.microsoft.com/office/drawing/2014/main" id="{358938ED-7922-AE9E-9379-43E08D6BEFED}"/>
                      </a:ext>
                    </a:extLst>
                  </p:cNvPr>
                  <p:cNvSpPr/>
                  <p:nvPr/>
                </p:nvSpPr>
                <p:spPr>
                  <a:xfrm>
                    <a:off x="740085" y="4947561"/>
                    <a:ext cx="103291" cy="103291"/>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297" name="Oval 969">
                    <a:extLst>
                      <a:ext uri="{FF2B5EF4-FFF2-40B4-BE49-F238E27FC236}">
                        <a16:creationId xmlns:a16="http://schemas.microsoft.com/office/drawing/2014/main" id="{40F20394-5131-6DAA-199E-DE30B039E5AC}"/>
                      </a:ext>
                    </a:extLst>
                  </p:cNvPr>
                  <p:cNvSpPr/>
                  <p:nvPr/>
                </p:nvSpPr>
                <p:spPr>
                  <a:xfrm>
                    <a:off x="541730" y="4707868"/>
                    <a:ext cx="126960" cy="126960"/>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298" name="Freeform 970">
                    <a:extLst>
                      <a:ext uri="{FF2B5EF4-FFF2-40B4-BE49-F238E27FC236}">
                        <a16:creationId xmlns:a16="http://schemas.microsoft.com/office/drawing/2014/main" id="{42BBE782-F1FC-BA0A-B7D9-C0B71405B68A}"/>
                      </a:ext>
                    </a:extLst>
                  </p:cNvPr>
                  <p:cNvSpPr/>
                  <p:nvPr/>
                </p:nvSpPr>
                <p:spPr>
                  <a:xfrm>
                    <a:off x="425450" y="4651375"/>
                    <a:ext cx="889000" cy="352425"/>
                  </a:xfrm>
                  <a:custGeom>
                    <a:avLst/>
                    <a:gdLst>
                      <a:gd name="connsiteX0" fmla="*/ 0 w 889000"/>
                      <a:gd name="connsiteY0" fmla="*/ 257175 h 352425"/>
                      <a:gd name="connsiteX1" fmla="*/ 184150 w 889000"/>
                      <a:gd name="connsiteY1" fmla="*/ 114300 h 352425"/>
                      <a:gd name="connsiteX2" fmla="*/ 365125 w 889000"/>
                      <a:gd name="connsiteY2" fmla="*/ 352425 h 352425"/>
                      <a:gd name="connsiteX3" fmla="*/ 549275 w 889000"/>
                      <a:gd name="connsiteY3" fmla="*/ 0 h 352425"/>
                      <a:gd name="connsiteX4" fmla="*/ 749300 w 889000"/>
                      <a:gd name="connsiteY4" fmla="*/ 212725 h 352425"/>
                      <a:gd name="connsiteX5" fmla="*/ 889000 w 889000"/>
                      <a:gd name="connsiteY5" fmla="*/ 47625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00" h="352425">
                        <a:moveTo>
                          <a:pt x="0" y="257175"/>
                        </a:moveTo>
                        <a:lnTo>
                          <a:pt x="184150" y="114300"/>
                        </a:lnTo>
                        <a:lnTo>
                          <a:pt x="365125" y="352425"/>
                        </a:lnTo>
                        <a:lnTo>
                          <a:pt x="549275" y="0"/>
                        </a:lnTo>
                        <a:lnTo>
                          <a:pt x="749300" y="212725"/>
                        </a:lnTo>
                        <a:lnTo>
                          <a:pt x="889000" y="47625"/>
                        </a:lnTo>
                      </a:path>
                    </a:pathLst>
                  </a:custGeom>
                  <a:noFill/>
                  <a:ln w="6350" cap="flat" cmpd="sng" algn="ctr">
                    <a:solidFill>
                      <a:srgbClr val="FFFFFF"/>
                    </a:solidFill>
                    <a:prstDash val="solid"/>
                    <a:miter lim="800000"/>
                  </a:ln>
                  <a:effectLst/>
                </p:spPr>
                <p:txBody>
                  <a:bodyPr rtlCol="0" anchor="ctr">
                    <a:noAutofit/>
                  </a:bodyPr>
                  <a:lstStyle/>
                  <a:p>
                    <a:pPr marL="0" marR="0" lvl="0" indent="0" algn="ctr" defTabSz="914400" eaLnBrk="1" fontAlgn="auto" hangingPunct="1">
                      <a:lnSpc>
                        <a:spcPct val="9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mn-cs"/>
                    </a:endParaRPr>
                  </a:p>
                </p:txBody>
              </p:sp>
            </p:grpSp>
            <p:sp>
              <p:nvSpPr>
                <p:cNvPr id="289" name="Oval 961">
                  <a:extLst>
                    <a:ext uri="{FF2B5EF4-FFF2-40B4-BE49-F238E27FC236}">
                      <a16:creationId xmlns:a16="http://schemas.microsoft.com/office/drawing/2014/main" id="{5C270A89-F76B-981E-838D-AE6A9D7DFCF8}"/>
                    </a:ext>
                  </a:extLst>
                </p:cNvPr>
                <p:cNvSpPr/>
                <p:nvPr/>
              </p:nvSpPr>
              <p:spPr>
                <a:xfrm>
                  <a:off x="3081818" y="5579863"/>
                  <a:ext cx="456590" cy="59555"/>
                </a:xfrm>
                <a:prstGeom prst="ellipse">
                  <a:avLst/>
                </a:prstGeom>
                <a:noFill/>
                <a:ln w="6350" cap="flat" cmpd="sng" algn="ctr">
                  <a:solidFill>
                    <a:srgbClr val="FFFFFF"/>
                  </a:solid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grpSp>
        </p:grpSp>
        <p:sp>
          <p:nvSpPr>
            <p:cNvPr id="285" name="TextBox 284">
              <a:extLst>
                <a:ext uri="{FF2B5EF4-FFF2-40B4-BE49-F238E27FC236}">
                  <a16:creationId xmlns:a16="http://schemas.microsoft.com/office/drawing/2014/main" id="{89993292-EEBA-2D8F-6C2C-FA6706293FBC}"/>
                </a:ext>
              </a:extLst>
            </p:cNvPr>
            <p:cNvSpPr txBox="1"/>
            <p:nvPr/>
          </p:nvSpPr>
          <p:spPr>
            <a:xfrm>
              <a:off x="10437151" y="4085747"/>
              <a:ext cx="769780" cy="124650"/>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ko-KR" altLang="en-US" sz="900" dirty="0">
                  <a:solidFill>
                    <a:srgbClr val="000000"/>
                  </a:solidFill>
                  <a:ea typeface="나눔스퀘어_ac" panose="020B0600000101010101"/>
                </a:rPr>
                <a:t>증권사</a:t>
              </a:r>
              <a:r>
                <a:rPr lang="en-US" altLang="ko-KR" sz="900" dirty="0">
                  <a:solidFill>
                    <a:srgbClr val="000000"/>
                  </a:solidFill>
                  <a:ea typeface="나눔스퀘어_ac" panose="020B0600000101010101"/>
                </a:rPr>
                <a:t>C</a:t>
              </a:r>
              <a:endParaRPr lang="ko-KR" altLang="en-US" sz="900" dirty="0">
                <a:solidFill>
                  <a:srgbClr val="000000"/>
                </a:solidFill>
                <a:ea typeface="나눔스퀘어_ac" panose="020B0600000101010101"/>
              </a:endParaRPr>
            </a:p>
          </p:txBody>
        </p:sp>
      </p:grpSp>
      <p:sp>
        <p:nvSpPr>
          <p:cNvPr id="299" name="TextBox 298">
            <a:extLst>
              <a:ext uri="{FF2B5EF4-FFF2-40B4-BE49-F238E27FC236}">
                <a16:creationId xmlns:a16="http://schemas.microsoft.com/office/drawing/2014/main" id="{29337FBE-29D1-E89F-7ABA-96573F55BA6C}"/>
              </a:ext>
            </a:extLst>
          </p:cNvPr>
          <p:cNvSpPr txBox="1"/>
          <p:nvPr/>
        </p:nvSpPr>
        <p:spPr>
          <a:xfrm>
            <a:off x="11335050" y="5551304"/>
            <a:ext cx="133050" cy="1384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900" b="1" dirty="0">
                <a:latin typeface="나눔스퀘어_ac" panose="020B0600000101010101" pitchFamily="50" charset="-127"/>
                <a:ea typeface="나눔스퀘어_ac" panose="020B0600000101010101" pitchFamily="50" charset="-127"/>
              </a:rPr>
              <a:t>….</a:t>
            </a:r>
            <a:endParaRPr lang="ko-KR" altLang="en-US" sz="900" b="1" dirty="0">
              <a:latin typeface="나눔스퀘어_ac" panose="020B0600000101010101" pitchFamily="50" charset="-127"/>
              <a:ea typeface="나눔스퀘어_ac" panose="020B0600000101010101" pitchFamily="50" charset="-127"/>
            </a:endParaRPr>
          </a:p>
        </p:txBody>
      </p:sp>
      <p:grpSp>
        <p:nvGrpSpPr>
          <p:cNvPr id="300" name="그룹 299">
            <a:extLst>
              <a:ext uri="{FF2B5EF4-FFF2-40B4-BE49-F238E27FC236}">
                <a16:creationId xmlns:a16="http://schemas.microsoft.com/office/drawing/2014/main" id="{CCF0BC33-CDA4-DDDD-A7CB-DD0EB13B6951}"/>
              </a:ext>
            </a:extLst>
          </p:cNvPr>
          <p:cNvGrpSpPr/>
          <p:nvPr/>
        </p:nvGrpSpPr>
        <p:grpSpPr>
          <a:xfrm>
            <a:off x="10209901" y="4169449"/>
            <a:ext cx="746424" cy="205243"/>
            <a:chOff x="4696087" y="3845570"/>
            <a:chExt cx="1074072" cy="146899"/>
          </a:xfrm>
        </p:grpSpPr>
        <p:cxnSp>
          <p:nvCxnSpPr>
            <p:cNvPr id="301" name="직선 화살표 연결선 300">
              <a:extLst>
                <a:ext uri="{FF2B5EF4-FFF2-40B4-BE49-F238E27FC236}">
                  <a16:creationId xmlns:a16="http://schemas.microsoft.com/office/drawing/2014/main" id="{482ABF42-4F7D-818A-461B-6F8BB27ED205}"/>
                </a:ext>
              </a:extLst>
            </p:cNvPr>
            <p:cNvCxnSpPr>
              <a:cxnSpLocks/>
            </p:cNvCxnSpPr>
            <p:nvPr/>
          </p:nvCxnSpPr>
          <p:spPr>
            <a:xfrm flipH="1">
              <a:off x="4696087" y="3845570"/>
              <a:ext cx="1074072" cy="333"/>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302" name="TextBox 301">
              <a:extLst>
                <a:ext uri="{FF2B5EF4-FFF2-40B4-BE49-F238E27FC236}">
                  <a16:creationId xmlns:a16="http://schemas.microsoft.com/office/drawing/2014/main" id="{899D01CD-AA16-E775-3994-994BE91C5EA3}"/>
                </a:ext>
              </a:extLst>
            </p:cNvPr>
            <p:cNvSpPr txBox="1"/>
            <p:nvPr/>
          </p:nvSpPr>
          <p:spPr>
            <a:xfrm>
              <a:off x="4854938" y="3893341"/>
              <a:ext cx="664317" cy="991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거래중개</a:t>
              </a:r>
            </a:p>
          </p:txBody>
        </p:sp>
      </p:grpSp>
      <p:sp>
        <p:nvSpPr>
          <p:cNvPr id="303" name="타원 302">
            <a:extLst>
              <a:ext uri="{FF2B5EF4-FFF2-40B4-BE49-F238E27FC236}">
                <a16:creationId xmlns:a16="http://schemas.microsoft.com/office/drawing/2014/main" id="{F5DFBCEF-7FA8-D2FB-D9AA-F03886B5C887}"/>
              </a:ext>
            </a:extLst>
          </p:cNvPr>
          <p:cNvSpPr/>
          <p:nvPr/>
        </p:nvSpPr>
        <p:spPr>
          <a:xfrm>
            <a:off x="9833645" y="4033369"/>
            <a:ext cx="367134" cy="419289"/>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900" b="1" dirty="0">
                <a:solidFill>
                  <a:schemeClr val="bg1"/>
                </a:solidFill>
                <a:latin typeface="나눔스퀘어_ac" panose="020B0600000101010101" pitchFamily="50" charset="-127"/>
                <a:ea typeface="나눔스퀘어_ac" panose="020B0600000101010101" pitchFamily="50" charset="-127"/>
              </a:rPr>
              <a:t>KB</a:t>
            </a:r>
            <a:r>
              <a:rPr lang="ko-KR" altLang="en-US" sz="900" b="1" dirty="0">
                <a:solidFill>
                  <a:schemeClr val="bg1"/>
                </a:solidFill>
                <a:latin typeface="나눔스퀘어_ac" panose="020B0600000101010101" pitchFamily="50" charset="-127"/>
                <a:ea typeface="나눔스퀘어_ac" panose="020B0600000101010101" pitchFamily="50" charset="-127"/>
              </a:rPr>
              <a:t>노드</a:t>
            </a:r>
          </a:p>
        </p:txBody>
      </p:sp>
      <p:grpSp>
        <p:nvGrpSpPr>
          <p:cNvPr id="304" name="그룹 303">
            <a:extLst>
              <a:ext uri="{FF2B5EF4-FFF2-40B4-BE49-F238E27FC236}">
                <a16:creationId xmlns:a16="http://schemas.microsoft.com/office/drawing/2014/main" id="{C8BF9409-7249-E83D-03DD-5776560B60D7}"/>
              </a:ext>
            </a:extLst>
          </p:cNvPr>
          <p:cNvGrpSpPr/>
          <p:nvPr/>
        </p:nvGrpSpPr>
        <p:grpSpPr>
          <a:xfrm>
            <a:off x="7884233" y="2337476"/>
            <a:ext cx="2132986" cy="199060"/>
            <a:chOff x="8021796" y="2288924"/>
            <a:chExt cx="2793369" cy="199060"/>
          </a:xfrm>
          <a:noFill/>
        </p:grpSpPr>
        <p:cxnSp>
          <p:nvCxnSpPr>
            <p:cNvPr id="305" name="직선 화살표 연결선 304">
              <a:extLst>
                <a:ext uri="{FF2B5EF4-FFF2-40B4-BE49-F238E27FC236}">
                  <a16:creationId xmlns:a16="http://schemas.microsoft.com/office/drawing/2014/main" id="{D91DA125-CA9A-3A49-72D1-285A2FE9A6E8}"/>
                </a:ext>
              </a:extLst>
            </p:cNvPr>
            <p:cNvCxnSpPr>
              <a:cxnSpLocks/>
            </p:cNvCxnSpPr>
            <p:nvPr/>
          </p:nvCxnSpPr>
          <p:spPr>
            <a:xfrm flipH="1">
              <a:off x="8021796" y="2487651"/>
              <a:ext cx="2793369" cy="333"/>
            </a:xfrm>
            <a:prstGeom prst="straightConnector1">
              <a:avLst/>
            </a:prstGeom>
            <a:grp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306" name="TextBox 305">
              <a:extLst>
                <a:ext uri="{FF2B5EF4-FFF2-40B4-BE49-F238E27FC236}">
                  <a16:creationId xmlns:a16="http://schemas.microsoft.com/office/drawing/2014/main" id="{F61A6B82-ABB4-4EC0-FD94-378B3B1BB60D}"/>
                </a:ext>
              </a:extLst>
            </p:cNvPr>
            <p:cNvSpPr txBox="1"/>
            <p:nvPr/>
          </p:nvSpPr>
          <p:spPr>
            <a:xfrm>
              <a:off x="9073552" y="2288924"/>
              <a:ext cx="330899" cy="184666"/>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200" dirty="0">
                  <a:latin typeface="나눔스퀘어_ac" panose="020B0600000101010101" pitchFamily="50" charset="-127"/>
                  <a:ea typeface="나눔스퀘어_ac" panose="020B0600000101010101" pitchFamily="50" charset="-127"/>
                </a:rPr>
                <a:t>발행시장</a:t>
              </a:r>
            </a:p>
          </p:txBody>
        </p:sp>
      </p:grpSp>
      <p:grpSp>
        <p:nvGrpSpPr>
          <p:cNvPr id="307" name="그룹 306">
            <a:extLst>
              <a:ext uri="{FF2B5EF4-FFF2-40B4-BE49-F238E27FC236}">
                <a16:creationId xmlns:a16="http://schemas.microsoft.com/office/drawing/2014/main" id="{27D13412-975B-B08A-DB61-F0F4827EA746}"/>
              </a:ext>
            </a:extLst>
          </p:cNvPr>
          <p:cNvGrpSpPr/>
          <p:nvPr/>
        </p:nvGrpSpPr>
        <p:grpSpPr>
          <a:xfrm>
            <a:off x="9976563" y="2337476"/>
            <a:ext cx="1822343" cy="199060"/>
            <a:chOff x="10797869" y="2288924"/>
            <a:chExt cx="1138601" cy="199060"/>
          </a:xfrm>
          <a:noFill/>
        </p:grpSpPr>
        <p:cxnSp>
          <p:nvCxnSpPr>
            <p:cNvPr id="308" name="직선 화살표 연결선 307">
              <a:extLst>
                <a:ext uri="{FF2B5EF4-FFF2-40B4-BE49-F238E27FC236}">
                  <a16:creationId xmlns:a16="http://schemas.microsoft.com/office/drawing/2014/main" id="{804299BC-6AA3-B44D-0675-092E3BF09CE8}"/>
                </a:ext>
              </a:extLst>
            </p:cNvPr>
            <p:cNvCxnSpPr>
              <a:cxnSpLocks/>
            </p:cNvCxnSpPr>
            <p:nvPr/>
          </p:nvCxnSpPr>
          <p:spPr>
            <a:xfrm flipH="1">
              <a:off x="10797869" y="2487651"/>
              <a:ext cx="1138601" cy="333"/>
            </a:xfrm>
            <a:prstGeom prst="straightConnector1">
              <a:avLst/>
            </a:prstGeom>
            <a:grp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309" name="TextBox 308">
              <a:extLst>
                <a:ext uri="{FF2B5EF4-FFF2-40B4-BE49-F238E27FC236}">
                  <a16:creationId xmlns:a16="http://schemas.microsoft.com/office/drawing/2014/main" id="{3430AAC0-F3FB-EE92-3337-585C6796DFA1}"/>
                </a:ext>
              </a:extLst>
            </p:cNvPr>
            <p:cNvSpPr txBox="1"/>
            <p:nvPr/>
          </p:nvSpPr>
          <p:spPr>
            <a:xfrm>
              <a:off x="11178454" y="2288924"/>
              <a:ext cx="330899" cy="184666"/>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200" dirty="0">
                  <a:latin typeface="나눔스퀘어_ac" panose="020B0600000101010101" pitchFamily="50" charset="-127"/>
                  <a:ea typeface="나눔스퀘어_ac" panose="020B0600000101010101" pitchFamily="50" charset="-127"/>
                </a:rPr>
                <a:t>유통시장</a:t>
              </a:r>
            </a:p>
          </p:txBody>
        </p:sp>
      </p:grpSp>
      <p:grpSp>
        <p:nvGrpSpPr>
          <p:cNvPr id="420" name="그룹 419">
            <a:extLst>
              <a:ext uri="{FF2B5EF4-FFF2-40B4-BE49-F238E27FC236}">
                <a16:creationId xmlns:a16="http://schemas.microsoft.com/office/drawing/2014/main" id="{2AE4F30C-01F8-7CD4-7B7D-6BB357413700}"/>
              </a:ext>
            </a:extLst>
          </p:cNvPr>
          <p:cNvGrpSpPr/>
          <p:nvPr/>
        </p:nvGrpSpPr>
        <p:grpSpPr>
          <a:xfrm>
            <a:off x="445944" y="2330732"/>
            <a:ext cx="6924131" cy="3758916"/>
            <a:chOff x="291892" y="2330732"/>
            <a:chExt cx="7144688" cy="3758916"/>
          </a:xfrm>
        </p:grpSpPr>
        <p:sp>
          <p:nvSpPr>
            <p:cNvPr id="310" name="직사각형 309">
              <a:extLst>
                <a:ext uri="{FF2B5EF4-FFF2-40B4-BE49-F238E27FC236}">
                  <a16:creationId xmlns:a16="http://schemas.microsoft.com/office/drawing/2014/main" id="{DCA498F6-4F39-4A2E-4200-859FA3F875E3}"/>
                </a:ext>
              </a:extLst>
            </p:cNvPr>
            <p:cNvSpPr/>
            <p:nvPr/>
          </p:nvSpPr>
          <p:spPr>
            <a:xfrm>
              <a:off x="1779418" y="2753613"/>
              <a:ext cx="842581" cy="3266786"/>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latin typeface="나눔스퀘어_ac" panose="020B0600000101010101" pitchFamily="50" charset="-127"/>
                  <a:ea typeface="나눔스퀘어_ac" panose="020B0600000101010101" pitchFamily="50" charset="-127"/>
                </a:rPr>
                <a:t>KB</a:t>
              </a:r>
              <a:r>
                <a:rPr lang="ko-KR" altLang="en-US" sz="1200" b="1" dirty="0">
                  <a:latin typeface="나눔스퀘어_ac" panose="020B0600000101010101" pitchFamily="50" charset="-127"/>
                  <a:ea typeface="나눔스퀘어_ac" panose="020B0600000101010101" pitchFamily="50" charset="-127"/>
                </a:rPr>
                <a:t>증권</a:t>
              </a:r>
            </a:p>
          </p:txBody>
        </p:sp>
        <p:grpSp>
          <p:nvGrpSpPr>
            <p:cNvPr id="311" name="그룹 310">
              <a:extLst>
                <a:ext uri="{FF2B5EF4-FFF2-40B4-BE49-F238E27FC236}">
                  <a16:creationId xmlns:a16="http://schemas.microsoft.com/office/drawing/2014/main" id="{5AF0946E-F3A4-7EEE-79D1-755ABD74785B}"/>
                </a:ext>
              </a:extLst>
            </p:cNvPr>
            <p:cNvGrpSpPr/>
            <p:nvPr/>
          </p:nvGrpSpPr>
          <p:grpSpPr>
            <a:xfrm>
              <a:off x="291892" y="3036833"/>
              <a:ext cx="780242" cy="1001113"/>
              <a:chOff x="532800" y="2641133"/>
              <a:chExt cx="789711" cy="891587"/>
            </a:xfrm>
          </p:grpSpPr>
          <p:pic>
            <p:nvPicPr>
              <p:cNvPr id="312" name="Picture 4" descr="Image result for business man vector">
                <a:extLst>
                  <a:ext uri="{FF2B5EF4-FFF2-40B4-BE49-F238E27FC236}">
                    <a16:creationId xmlns:a16="http://schemas.microsoft.com/office/drawing/2014/main" id="{E5EC38B2-49A2-1C6E-CCBA-15F82E56FDB1}"/>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8584" b="89700" l="3863" r="88841"/>
                        </a14:imgEffect>
                      </a14:imgLayer>
                    </a14:imgProps>
                  </a:ext>
                  <a:ext uri="{28A0092B-C50C-407E-A947-70E740481C1C}">
                    <a14:useLocalDpi xmlns:a14="http://schemas.microsoft.com/office/drawing/2010/main"/>
                  </a:ext>
                </a:extLst>
              </a:blip>
              <a:srcRect/>
              <a:stretch/>
            </p:blipFill>
            <p:spPr bwMode="auto">
              <a:xfrm>
                <a:off x="669740" y="2641133"/>
                <a:ext cx="515831" cy="566693"/>
              </a:xfrm>
              <a:prstGeom prst="rect">
                <a:avLst/>
              </a:prstGeom>
              <a:noFill/>
              <a:ln w="6350" cap="flat">
                <a:noFill/>
                <a:miter lim="800000"/>
              </a:ln>
              <a:extLst>
                <a:ext uri="{91240B29-F687-4F45-9708-019B960494DF}">
                  <a14:hiddenLine xmlns:a14="http://schemas.microsoft.com/office/drawing/2010/main" w="6350" cap="flat">
                    <a:noFill/>
                    <a:miter lim="800000"/>
                  </a14:hiddenLine>
                </a:ext>
              </a:extLst>
            </p:spPr>
          </p:pic>
          <p:sp>
            <p:nvSpPr>
              <p:cNvPr id="313" name="TextBox 312">
                <a:extLst>
                  <a:ext uri="{FF2B5EF4-FFF2-40B4-BE49-F238E27FC236}">
                    <a16:creationId xmlns:a16="http://schemas.microsoft.com/office/drawing/2014/main" id="{69B1A472-4D68-7564-1E8E-506BA720F0AB}"/>
                  </a:ext>
                </a:extLst>
              </p:cNvPr>
              <p:cNvSpPr txBox="1"/>
              <p:nvPr/>
            </p:nvSpPr>
            <p:spPr>
              <a:xfrm>
                <a:off x="532800" y="3199683"/>
                <a:ext cx="789711" cy="333037"/>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en-US" altLang="ko-KR" sz="900" dirty="0">
                    <a:ea typeface="나눔스퀘어_ac" panose="020B0600000101010101"/>
                  </a:rPr>
                  <a:t>KB</a:t>
                </a:r>
                <a:r>
                  <a:rPr lang="ko-KR" altLang="en-US" sz="900" dirty="0">
                    <a:ea typeface="나눔스퀘어_ac" panose="020B0600000101010101"/>
                  </a:rPr>
                  <a:t>증권</a:t>
                </a:r>
                <a:br>
                  <a:rPr lang="en-US" altLang="ko-KR" sz="900" dirty="0">
                    <a:ea typeface="나눔스퀘어_ac" panose="020B0600000101010101"/>
                  </a:rPr>
                </a:br>
                <a:r>
                  <a:rPr lang="en-US" altLang="ko-KR" sz="900" dirty="0">
                    <a:ea typeface="나눔스퀘어_ac" panose="020B0600000101010101"/>
                  </a:rPr>
                  <a:t>(</a:t>
                </a:r>
                <a:r>
                  <a:rPr lang="ko-KR" altLang="en-US" sz="900" dirty="0">
                    <a:ea typeface="나눔스퀘어_ac" panose="020B0600000101010101"/>
                  </a:rPr>
                  <a:t>계좌관리 가능</a:t>
                </a:r>
                <a:r>
                  <a:rPr lang="en-US" altLang="ko-KR" sz="900" dirty="0">
                    <a:ea typeface="나눔스퀘어_ac" panose="020B0600000101010101"/>
                  </a:rPr>
                  <a:t>)</a:t>
                </a:r>
                <a:endParaRPr lang="ko-KR" altLang="en-US" sz="900" dirty="0">
                  <a:solidFill>
                    <a:srgbClr val="000000"/>
                  </a:solidFill>
                  <a:ea typeface="나눔스퀘어_ac" panose="020B0600000101010101"/>
                </a:endParaRPr>
              </a:p>
            </p:txBody>
          </p:sp>
        </p:grpSp>
        <p:grpSp>
          <p:nvGrpSpPr>
            <p:cNvPr id="314" name="그룹 313">
              <a:extLst>
                <a:ext uri="{FF2B5EF4-FFF2-40B4-BE49-F238E27FC236}">
                  <a16:creationId xmlns:a16="http://schemas.microsoft.com/office/drawing/2014/main" id="{40BD27EE-95F9-408C-7D29-5B8248F91915}"/>
                </a:ext>
              </a:extLst>
            </p:cNvPr>
            <p:cNvGrpSpPr/>
            <p:nvPr/>
          </p:nvGrpSpPr>
          <p:grpSpPr>
            <a:xfrm>
              <a:off x="291892" y="5088535"/>
              <a:ext cx="780242" cy="1001113"/>
              <a:chOff x="532800" y="2641133"/>
              <a:chExt cx="789711" cy="891587"/>
            </a:xfrm>
          </p:grpSpPr>
          <p:pic>
            <p:nvPicPr>
              <p:cNvPr id="315" name="Picture 4" descr="Image result for business man vector">
                <a:extLst>
                  <a:ext uri="{FF2B5EF4-FFF2-40B4-BE49-F238E27FC236}">
                    <a16:creationId xmlns:a16="http://schemas.microsoft.com/office/drawing/2014/main" id="{908B29EC-19E2-3C32-FCF5-27B8CB953E72}"/>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8584" b="89700" l="3863" r="88841"/>
                        </a14:imgEffect>
                      </a14:imgLayer>
                    </a14:imgProps>
                  </a:ext>
                  <a:ext uri="{28A0092B-C50C-407E-A947-70E740481C1C}">
                    <a14:useLocalDpi xmlns:a14="http://schemas.microsoft.com/office/drawing/2010/main"/>
                  </a:ext>
                </a:extLst>
              </a:blip>
              <a:srcRect/>
              <a:stretch/>
            </p:blipFill>
            <p:spPr bwMode="auto">
              <a:xfrm>
                <a:off x="669740" y="2641133"/>
                <a:ext cx="515831" cy="566693"/>
              </a:xfrm>
              <a:prstGeom prst="rect">
                <a:avLst/>
              </a:prstGeom>
              <a:noFill/>
              <a:ln w="6350" cap="flat">
                <a:noFill/>
                <a:miter lim="800000"/>
              </a:ln>
              <a:extLst>
                <a:ext uri="{91240B29-F687-4F45-9708-019B960494DF}">
                  <a14:hiddenLine xmlns:a14="http://schemas.microsoft.com/office/drawing/2010/main" w="6350" cap="flat">
                    <a:noFill/>
                    <a:miter lim="800000"/>
                  </a14:hiddenLine>
                </a:ext>
              </a:extLst>
            </p:spPr>
          </p:pic>
          <p:sp>
            <p:nvSpPr>
              <p:cNvPr id="316" name="TextBox 315">
                <a:extLst>
                  <a:ext uri="{FF2B5EF4-FFF2-40B4-BE49-F238E27FC236}">
                    <a16:creationId xmlns:a16="http://schemas.microsoft.com/office/drawing/2014/main" id="{57B7B3A0-960C-C9D4-0089-3C4288A65411}"/>
                  </a:ext>
                </a:extLst>
              </p:cNvPr>
              <p:cNvSpPr txBox="1"/>
              <p:nvPr/>
            </p:nvSpPr>
            <p:spPr>
              <a:xfrm>
                <a:off x="532800" y="3199683"/>
                <a:ext cx="789711" cy="333037"/>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ko-KR" altLang="en-US" sz="900" dirty="0">
                    <a:solidFill>
                      <a:srgbClr val="000000"/>
                    </a:solidFill>
                    <a:ea typeface="나눔스퀘어_ac" panose="020B0600000101010101"/>
                  </a:rPr>
                  <a:t>발행인</a:t>
                </a:r>
                <a:br>
                  <a:rPr lang="en-US" altLang="ko-KR" sz="900" dirty="0">
                    <a:solidFill>
                      <a:srgbClr val="000000"/>
                    </a:solidFill>
                    <a:ea typeface="나눔스퀘어_ac" panose="020B0600000101010101"/>
                  </a:rPr>
                </a:br>
                <a:r>
                  <a:rPr lang="en-US" altLang="ko-KR" sz="900" dirty="0">
                    <a:solidFill>
                      <a:srgbClr val="000000"/>
                    </a:solidFill>
                    <a:ea typeface="나눔스퀘어_ac" panose="020B0600000101010101"/>
                  </a:rPr>
                  <a:t>(</a:t>
                </a:r>
                <a:r>
                  <a:rPr lang="ko-KR" altLang="en-US" sz="900" dirty="0">
                    <a:ea typeface="나눔스퀘어_ac" panose="020B0600000101010101"/>
                  </a:rPr>
                  <a:t>계좌관리 불가</a:t>
                </a:r>
                <a:r>
                  <a:rPr lang="en-US" altLang="ko-KR" sz="900" dirty="0">
                    <a:solidFill>
                      <a:srgbClr val="000000"/>
                    </a:solidFill>
                    <a:ea typeface="나눔스퀘어_ac" panose="020B0600000101010101"/>
                  </a:rPr>
                  <a:t>)</a:t>
                </a:r>
                <a:endParaRPr lang="ko-KR" altLang="en-US" sz="900" dirty="0">
                  <a:solidFill>
                    <a:srgbClr val="000000"/>
                  </a:solidFill>
                  <a:ea typeface="나눔스퀘어_ac" panose="020B0600000101010101"/>
                </a:endParaRPr>
              </a:p>
            </p:txBody>
          </p:sp>
        </p:grpSp>
        <p:cxnSp>
          <p:nvCxnSpPr>
            <p:cNvPr id="317" name="직선 화살표 연결선 316">
              <a:extLst>
                <a:ext uri="{FF2B5EF4-FFF2-40B4-BE49-F238E27FC236}">
                  <a16:creationId xmlns:a16="http://schemas.microsoft.com/office/drawing/2014/main" id="{E10172E6-93EC-A684-2F41-6AC1F67E68D3}"/>
                </a:ext>
              </a:extLst>
            </p:cNvPr>
            <p:cNvCxnSpPr>
              <a:cxnSpLocks/>
              <a:endCxn id="312" idx="3"/>
            </p:cNvCxnSpPr>
            <p:nvPr/>
          </p:nvCxnSpPr>
          <p:spPr>
            <a:xfrm flipH="1">
              <a:off x="936836" y="3354654"/>
              <a:ext cx="842581" cy="333"/>
            </a:xfrm>
            <a:prstGeom prst="straightConnector1">
              <a:avLst/>
            </a:prstGeom>
            <a:noFill/>
            <a:ln w="9525" cap="flat">
              <a:solidFill>
                <a:schemeClr val="tx1"/>
              </a:solidFill>
              <a:prstDash val="solid"/>
              <a:round/>
              <a:headEnd type="triangle"/>
              <a:tailEnd type="none"/>
            </a:ln>
            <a:effectLst/>
            <a:sp3d/>
          </p:spPr>
          <p:style>
            <a:lnRef idx="0">
              <a:scrgbClr r="0" g="0" b="0"/>
            </a:lnRef>
            <a:fillRef idx="0">
              <a:scrgbClr r="0" g="0" b="0"/>
            </a:fillRef>
            <a:effectRef idx="0">
              <a:scrgbClr r="0" g="0" b="0"/>
            </a:effectRef>
            <a:fontRef idx="none"/>
          </p:style>
        </p:cxnSp>
        <p:grpSp>
          <p:nvGrpSpPr>
            <p:cNvPr id="318" name="그룹 317">
              <a:extLst>
                <a:ext uri="{FF2B5EF4-FFF2-40B4-BE49-F238E27FC236}">
                  <a16:creationId xmlns:a16="http://schemas.microsoft.com/office/drawing/2014/main" id="{03A5DD43-AE04-3414-1DF8-12E7CE6C9A70}"/>
                </a:ext>
              </a:extLst>
            </p:cNvPr>
            <p:cNvGrpSpPr/>
            <p:nvPr/>
          </p:nvGrpSpPr>
          <p:grpSpPr>
            <a:xfrm>
              <a:off x="2022273" y="4922859"/>
              <a:ext cx="360000" cy="360000"/>
              <a:chOff x="1151620" y="4881739"/>
              <a:chExt cx="360000" cy="360000"/>
            </a:xfrm>
            <a:solidFill>
              <a:schemeClr val="tx2"/>
            </a:solidFill>
          </p:grpSpPr>
          <p:sp>
            <p:nvSpPr>
              <p:cNvPr id="319" name="Ellipse 574">
                <a:extLst>
                  <a:ext uri="{FF2B5EF4-FFF2-40B4-BE49-F238E27FC236}">
                    <a16:creationId xmlns:a16="http://schemas.microsoft.com/office/drawing/2014/main" id="{DD3CA1BD-55EB-3616-06FB-A19F7149DD46}"/>
                  </a:ext>
                </a:extLst>
              </p:cNvPr>
              <p:cNvSpPr/>
              <p:nvPr/>
            </p:nvSpPr>
            <p:spPr bwMode="gray">
              <a:xfrm>
                <a:off x="1151620" y="4881739"/>
                <a:ext cx="360000" cy="360000"/>
              </a:xfrm>
              <a:prstGeom prst="ellipse">
                <a:avLst/>
              </a:prstGeom>
              <a:grpFill/>
              <a:ln w="6350">
                <a:solidFill>
                  <a:schemeClr val="bg1"/>
                </a:solidFill>
                <a:round/>
                <a:headEnd/>
                <a:tailEnd/>
              </a:ln>
            </p:spPr>
            <p:txBody>
              <a:bodyPr rtlCol="0" anchor="ctr">
                <a:noAutofit/>
              </a:bodyPr>
              <a:lstStyle/>
              <a:p>
                <a:pPr marL="0" marR="0" lvl="0" indent="0" algn="ctr" defTabSz="914400" eaLnBrk="1" fontAlgn="auto" hangingPunct="1">
                  <a:lnSpc>
                    <a:spcPct val="90000"/>
                  </a:lnSpc>
                  <a:spcBef>
                    <a:spcPts val="0"/>
                  </a:spcBef>
                  <a:spcAft>
                    <a:spcPts val="0"/>
                  </a:spcAft>
                  <a:buClrTx/>
                  <a:buSzTx/>
                  <a:buFontTx/>
                  <a:buNone/>
                  <a:tabLst/>
                  <a:defRPr/>
                </a:pPr>
                <a:endParaRPr kumimoji="0" lang="en-US" sz="900" b="0" i="0" u="none" strike="noStrike" kern="0" cap="none" spc="0" normalizeH="0" noProof="0" dirty="0">
                  <a:ln>
                    <a:noFill/>
                  </a:ln>
                  <a:solidFill>
                    <a:srgbClr val="000000"/>
                  </a:solidFill>
                  <a:effectLst/>
                  <a:uLnTx/>
                  <a:uFillTx/>
                  <a:latin typeface="맑은 고딕" panose="020B0503020000020004" pitchFamily="50" charset="-127"/>
                  <a:ea typeface="맑은 고딕" panose="020B0503020000020004" pitchFamily="50" charset="-127"/>
                </a:endParaRPr>
              </a:p>
            </p:txBody>
          </p:sp>
          <p:sp>
            <p:nvSpPr>
              <p:cNvPr id="320" name="Rectangle 1154">
                <a:extLst>
                  <a:ext uri="{FF2B5EF4-FFF2-40B4-BE49-F238E27FC236}">
                    <a16:creationId xmlns:a16="http://schemas.microsoft.com/office/drawing/2014/main" id="{3F408762-9674-1367-E71A-A977BFEE64F9}"/>
                  </a:ext>
                </a:extLst>
              </p:cNvPr>
              <p:cNvSpPr/>
              <p:nvPr/>
            </p:nvSpPr>
            <p:spPr>
              <a:xfrm>
                <a:off x="1291692" y="4906681"/>
                <a:ext cx="76717" cy="75884"/>
              </a:xfrm>
              <a:prstGeom prst="rect">
                <a:avLst/>
              </a:prstGeom>
              <a:grpFill/>
              <a:ln w="6350" cap="flat" cmpd="sng" algn="ctr">
                <a:solidFill>
                  <a:schemeClr val="bg1"/>
                </a:solid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noProof="0" dirty="0">
                  <a:ln>
                    <a:noFill/>
                  </a:ln>
                  <a:solidFill>
                    <a:srgbClr val="FFFFFF"/>
                  </a:solidFill>
                  <a:effectLst/>
                  <a:uLnTx/>
                  <a:uFillTx/>
                  <a:latin typeface="맑은 고딕" panose="020B0503020000020004" pitchFamily="50" charset="-127"/>
                  <a:ea typeface="맑은 고딕" panose="020B0503020000020004" pitchFamily="50" charset="-127"/>
                  <a:cs typeface="Arial" pitchFamily="34" charset="0"/>
                </a:endParaRPr>
              </a:p>
            </p:txBody>
          </p:sp>
          <p:sp>
            <p:nvSpPr>
              <p:cNvPr id="321" name="Rectangle 1155">
                <a:extLst>
                  <a:ext uri="{FF2B5EF4-FFF2-40B4-BE49-F238E27FC236}">
                    <a16:creationId xmlns:a16="http://schemas.microsoft.com/office/drawing/2014/main" id="{9059630E-3A4F-E037-A736-FD00FFBE3F3A}"/>
                  </a:ext>
                </a:extLst>
              </p:cNvPr>
              <p:cNvSpPr/>
              <p:nvPr/>
            </p:nvSpPr>
            <p:spPr>
              <a:xfrm>
                <a:off x="1291692" y="5136752"/>
                <a:ext cx="76717" cy="75884"/>
              </a:xfrm>
              <a:prstGeom prst="rect">
                <a:avLst/>
              </a:prstGeom>
              <a:grpFill/>
              <a:ln w="6350" cap="flat" cmpd="sng" algn="ctr">
                <a:solidFill>
                  <a:schemeClr val="bg1"/>
                </a:solid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noProof="0" dirty="0">
                  <a:ln>
                    <a:noFill/>
                  </a:ln>
                  <a:solidFill>
                    <a:srgbClr val="FFFFFF"/>
                  </a:solidFill>
                  <a:effectLst/>
                  <a:uLnTx/>
                  <a:uFillTx/>
                  <a:latin typeface="맑은 고딕" panose="020B0503020000020004" pitchFamily="50" charset="-127"/>
                  <a:ea typeface="맑은 고딕" panose="020B0503020000020004" pitchFamily="50" charset="-127"/>
                  <a:cs typeface="Arial" pitchFamily="34" charset="0"/>
                </a:endParaRPr>
              </a:p>
            </p:txBody>
          </p:sp>
          <p:sp>
            <p:nvSpPr>
              <p:cNvPr id="322" name="Rectangle 1156">
                <a:extLst>
                  <a:ext uri="{FF2B5EF4-FFF2-40B4-BE49-F238E27FC236}">
                    <a16:creationId xmlns:a16="http://schemas.microsoft.com/office/drawing/2014/main" id="{7FDC77B7-422B-0D57-9D72-2DA1C8EC95AD}"/>
                  </a:ext>
                </a:extLst>
              </p:cNvPr>
              <p:cNvSpPr/>
              <p:nvPr/>
            </p:nvSpPr>
            <p:spPr>
              <a:xfrm>
                <a:off x="1397196" y="5021717"/>
                <a:ext cx="76717" cy="75884"/>
              </a:xfrm>
              <a:prstGeom prst="rect">
                <a:avLst/>
              </a:prstGeom>
              <a:grpFill/>
              <a:ln w="6350" cap="flat" cmpd="sng" algn="ctr">
                <a:solidFill>
                  <a:schemeClr val="bg1"/>
                </a:solid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noProof="0" dirty="0">
                  <a:ln>
                    <a:noFill/>
                  </a:ln>
                  <a:solidFill>
                    <a:srgbClr val="FFFFFF"/>
                  </a:solidFill>
                  <a:effectLst/>
                  <a:uLnTx/>
                  <a:uFillTx/>
                  <a:latin typeface="맑은 고딕" panose="020B0503020000020004" pitchFamily="50" charset="-127"/>
                  <a:ea typeface="맑은 고딕" panose="020B0503020000020004" pitchFamily="50" charset="-127"/>
                  <a:cs typeface="Arial" pitchFamily="34" charset="0"/>
                </a:endParaRPr>
              </a:p>
            </p:txBody>
          </p:sp>
          <p:sp>
            <p:nvSpPr>
              <p:cNvPr id="323" name="Rectangle 1157">
                <a:extLst>
                  <a:ext uri="{FF2B5EF4-FFF2-40B4-BE49-F238E27FC236}">
                    <a16:creationId xmlns:a16="http://schemas.microsoft.com/office/drawing/2014/main" id="{C3620BD5-6D43-2FE6-2F14-B257EBC7C2C0}"/>
                  </a:ext>
                </a:extLst>
              </p:cNvPr>
              <p:cNvSpPr/>
              <p:nvPr/>
            </p:nvSpPr>
            <p:spPr>
              <a:xfrm>
                <a:off x="1186188" y="5021717"/>
                <a:ext cx="76717" cy="75884"/>
              </a:xfrm>
              <a:prstGeom prst="rect">
                <a:avLst/>
              </a:prstGeom>
              <a:grpFill/>
              <a:ln w="6350" cap="flat" cmpd="sng" algn="ctr">
                <a:solidFill>
                  <a:schemeClr val="bg1"/>
                </a:solid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noProof="0" dirty="0">
                  <a:ln>
                    <a:noFill/>
                  </a:ln>
                  <a:solidFill>
                    <a:srgbClr val="FFFFFF"/>
                  </a:solidFill>
                  <a:effectLst/>
                  <a:uLnTx/>
                  <a:uFillTx/>
                  <a:latin typeface="맑은 고딕" panose="020B0503020000020004" pitchFamily="50" charset="-127"/>
                  <a:ea typeface="맑은 고딕" panose="020B0503020000020004" pitchFamily="50" charset="-127"/>
                  <a:cs typeface="Arial" pitchFamily="34" charset="0"/>
                </a:endParaRPr>
              </a:p>
            </p:txBody>
          </p:sp>
          <p:cxnSp>
            <p:nvCxnSpPr>
              <p:cNvPr id="324" name="Elbow Connector 1158">
                <a:extLst>
                  <a:ext uri="{FF2B5EF4-FFF2-40B4-BE49-F238E27FC236}">
                    <a16:creationId xmlns:a16="http://schemas.microsoft.com/office/drawing/2014/main" id="{58803F1F-7DD9-73DE-52F2-37DA461EE042}"/>
                  </a:ext>
                </a:extLst>
              </p:cNvPr>
              <p:cNvCxnSpPr>
                <a:stCxn id="320" idx="3"/>
                <a:endCxn id="322" idx="0"/>
              </p:cNvCxnSpPr>
              <p:nvPr/>
            </p:nvCxnSpPr>
            <p:spPr>
              <a:xfrm>
                <a:off x="1368408" y="4944622"/>
                <a:ext cx="67146" cy="77093"/>
              </a:xfrm>
              <a:prstGeom prst="bentConnector2">
                <a:avLst/>
              </a:prstGeom>
              <a:grpFill/>
              <a:ln w="3175" cap="flat" cmpd="sng" algn="ctr">
                <a:solidFill>
                  <a:schemeClr val="bg1"/>
                </a:solidFill>
                <a:prstDash val="solid"/>
                <a:miter lim="800000"/>
                <a:headEnd type="none" w="sm" len="sm"/>
                <a:tailEnd type="triangle" w="sm" len="sm"/>
              </a:ln>
              <a:effectLst/>
            </p:spPr>
          </p:cxnSp>
          <p:cxnSp>
            <p:nvCxnSpPr>
              <p:cNvPr id="325" name="Elbow Connector 1159">
                <a:extLst>
                  <a:ext uri="{FF2B5EF4-FFF2-40B4-BE49-F238E27FC236}">
                    <a16:creationId xmlns:a16="http://schemas.microsoft.com/office/drawing/2014/main" id="{4CAB1416-C244-48BB-3FDE-E457AF13250F}"/>
                  </a:ext>
                </a:extLst>
              </p:cNvPr>
              <p:cNvCxnSpPr>
                <a:stCxn id="320" idx="1"/>
                <a:endCxn id="323" idx="0"/>
              </p:cNvCxnSpPr>
              <p:nvPr/>
            </p:nvCxnSpPr>
            <p:spPr>
              <a:xfrm rot="10800000" flipV="1">
                <a:off x="1224546" y="4944622"/>
                <a:ext cx="67146" cy="77093"/>
              </a:xfrm>
              <a:prstGeom prst="bentConnector2">
                <a:avLst/>
              </a:prstGeom>
              <a:grpFill/>
              <a:ln w="3175" cap="flat" cmpd="sng" algn="ctr">
                <a:solidFill>
                  <a:schemeClr val="bg1"/>
                </a:solidFill>
                <a:prstDash val="solid"/>
                <a:miter lim="800000"/>
                <a:headEnd type="none" w="sm" len="sm"/>
                <a:tailEnd type="triangle" w="sm" len="sm"/>
              </a:ln>
              <a:effectLst/>
            </p:spPr>
          </p:cxnSp>
          <p:cxnSp>
            <p:nvCxnSpPr>
              <p:cNvPr id="326" name="Elbow Connector 1160">
                <a:extLst>
                  <a:ext uri="{FF2B5EF4-FFF2-40B4-BE49-F238E27FC236}">
                    <a16:creationId xmlns:a16="http://schemas.microsoft.com/office/drawing/2014/main" id="{1F12FB48-4215-3397-0A96-B4131D163A6E}"/>
                  </a:ext>
                </a:extLst>
              </p:cNvPr>
              <p:cNvCxnSpPr>
                <a:stCxn id="323" idx="2"/>
                <a:endCxn id="321" idx="1"/>
              </p:cNvCxnSpPr>
              <p:nvPr/>
            </p:nvCxnSpPr>
            <p:spPr>
              <a:xfrm rot="16200000" flipH="1">
                <a:off x="1219572" y="5102574"/>
                <a:ext cx="77093" cy="67146"/>
              </a:xfrm>
              <a:prstGeom prst="bentConnector2">
                <a:avLst/>
              </a:prstGeom>
              <a:grpFill/>
              <a:ln w="3175" cap="flat" cmpd="sng" algn="ctr">
                <a:solidFill>
                  <a:schemeClr val="bg1"/>
                </a:solidFill>
                <a:prstDash val="solid"/>
                <a:miter lim="800000"/>
                <a:headEnd type="none" w="sm" len="sm"/>
                <a:tailEnd type="triangle" w="sm" len="sm"/>
              </a:ln>
              <a:effectLst/>
            </p:spPr>
          </p:cxnSp>
          <p:cxnSp>
            <p:nvCxnSpPr>
              <p:cNvPr id="327" name="Elbow Connector 1161">
                <a:extLst>
                  <a:ext uri="{FF2B5EF4-FFF2-40B4-BE49-F238E27FC236}">
                    <a16:creationId xmlns:a16="http://schemas.microsoft.com/office/drawing/2014/main" id="{8103B03E-5101-62E2-A7AF-E3AC89624A11}"/>
                  </a:ext>
                </a:extLst>
              </p:cNvPr>
              <p:cNvCxnSpPr>
                <a:stCxn id="322" idx="2"/>
                <a:endCxn id="321" idx="3"/>
              </p:cNvCxnSpPr>
              <p:nvPr/>
            </p:nvCxnSpPr>
            <p:spPr>
              <a:xfrm rot="5400000">
                <a:off x="1363434" y="5102574"/>
                <a:ext cx="77093" cy="67146"/>
              </a:xfrm>
              <a:prstGeom prst="bentConnector2">
                <a:avLst/>
              </a:prstGeom>
              <a:grpFill/>
              <a:ln w="3175" cap="flat" cmpd="sng" algn="ctr">
                <a:solidFill>
                  <a:schemeClr val="bg1"/>
                </a:solidFill>
                <a:prstDash val="solid"/>
                <a:miter lim="800000"/>
                <a:headEnd type="none" w="sm" len="sm"/>
                <a:tailEnd type="triangle" w="sm" len="sm"/>
              </a:ln>
              <a:effectLst/>
            </p:spPr>
          </p:cxnSp>
          <p:cxnSp>
            <p:nvCxnSpPr>
              <p:cNvPr id="328" name="Straight Arrow Connector 1162">
                <a:extLst>
                  <a:ext uri="{FF2B5EF4-FFF2-40B4-BE49-F238E27FC236}">
                    <a16:creationId xmlns:a16="http://schemas.microsoft.com/office/drawing/2014/main" id="{08D24508-5C87-ED94-DD22-7EAE9E2DD8A4}"/>
                  </a:ext>
                </a:extLst>
              </p:cNvPr>
              <p:cNvCxnSpPr>
                <a:stCxn id="320" idx="2"/>
                <a:endCxn id="321" idx="0"/>
              </p:cNvCxnSpPr>
              <p:nvPr/>
            </p:nvCxnSpPr>
            <p:spPr>
              <a:xfrm>
                <a:off x="1330050" y="4982565"/>
                <a:ext cx="0" cy="154188"/>
              </a:xfrm>
              <a:prstGeom prst="straightConnector1">
                <a:avLst/>
              </a:prstGeom>
              <a:grpFill/>
              <a:ln w="3175" cap="flat" cmpd="sng" algn="ctr">
                <a:solidFill>
                  <a:schemeClr val="bg1"/>
                </a:solidFill>
                <a:prstDash val="solid"/>
                <a:miter lim="800000"/>
                <a:headEnd type="none" w="sm" len="sm"/>
                <a:tailEnd type="triangle" w="sm" len="sm"/>
              </a:ln>
              <a:effectLst/>
            </p:spPr>
          </p:cxnSp>
        </p:grpSp>
        <p:sp>
          <p:nvSpPr>
            <p:cNvPr id="329" name="TextBox 328">
              <a:extLst>
                <a:ext uri="{FF2B5EF4-FFF2-40B4-BE49-F238E27FC236}">
                  <a16:creationId xmlns:a16="http://schemas.microsoft.com/office/drawing/2014/main" id="{F8E3E2BA-1AA1-1C93-B574-34764A984826}"/>
                </a:ext>
              </a:extLst>
            </p:cNvPr>
            <p:cNvSpPr txBox="1"/>
            <p:nvPr/>
          </p:nvSpPr>
          <p:spPr>
            <a:xfrm>
              <a:off x="1810607" y="5352597"/>
              <a:ext cx="80310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토큰생성</a:t>
              </a:r>
              <a:endParaRPr lang="en-US" altLang="ko-KR" sz="900" dirty="0">
                <a:latin typeface="나눔스퀘어_ac" panose="020B0600000101010101" pitchFamily="50" charset="-127"/>
                <a:ea typeface="나눔스퀘어_ac" panose="020B0600000101010101" pitchFamily="50" charset="-127"/>
              </a:endParaRPr>
            </a:p>
            <a:p>
              <a:pPr marL="0" marR="0" indent="0" algn="ctr" defTabSz="457200" rtl="0" fontAlgn="auto" latinLnBrk="0" hangingPunct="0">
                <a:lnSpc>
                  <a:spcPct val="100000"/>
                </a:lnSpc>
                <a:spcBef>
                  <a:spcPts val="0"/>
                </a:spcBef>
                <a:spcAft>
                  <a:spcPts val="0"/>
                </a:spcAft>
                <a:buClrTx/>
                <a:buSzTx/>
                <a:buFontTx/>
                <a:buNone/>
                <a:tabLst/>
              </a:pPr>
              <a:r>
                <a:rPr lang="en-US" altLang="ko-KR" sz="900" dirty="0">
                  <a:latin typeface="나눔스퀘어_ac" panose="020B0600000101010101" pitchFamily="50" charset="-127"/>
                  <a:ea typeface="나눔스퀘어_ac" panose="020B0600000101010101" pitchFamily="50" charset="-127"/>
                </a:rPr>
                <a:t>(</a:t>
              </a:r>
              <a:r>
                <a:rPr lang="ko-KR" altLang="en-US" sz="900" dirty="0">
                  <a:latin typeface="나눔스퀘어_ac" panose="020B0600000101010101" pitchFamily="50" charset="-127"/>
                  <a:ea typeface="나눔스퀘어_ac" panose="020B0600000101010101" pitchFamily="50" charset="-127"/>
                </a:rPr>
                <a:t>블록체인 원장</a:t>
              </a:r>
              <a:r>
                <a:rPr lang="en-US" altLang="ko-KR" sz="900" dirty="0">
                  <a:latin typeface="나눔스퀘어_ac" panose="020B0600000101010101" pitchFamily="50" charset="-127"/>
                  <a:ea typeface="나눔스퀘어_ac" panose="020B0600000101010101" pitchFamily="50" charset="-127"/>
                </a:rPr>
                <a:t>)</a:t>
              </a:r>
              <a:endParaRPr lang="ko-KR" altLang="en-US" sz="900" dirty="0">
                <a:latin typeface="나눔스퀘어_ac" panose="020B0600000101010101" pitchFamily="50" charset="-127"/>
                <a:ea typeface="나눔스퀘어_ac" panose="020B0600000101010101" pitchFamily="50" charset="-127"/>
              </a:endParaRPr>
            </a:p>
          </p:txBody>
        </p:sp>
        <p:cxnSp>
          <p:nvCxnSpPr>
            <p:cNvPr id="330" name="직선 화살표 연결선 329">
              <a:extLst>
                <a:ext uri="{FF2B5EF4-FFF2-40B4-BE49-F238E27FC236}">
                  <a16:creationId xmlns:a16="http://schemas.microsoft.com/office/drawing/2014/main" id="{73B1B2F3-4FAD-396F-E939-C3F49C182366}"/>
                </a:ext>
              </a:extLst>
            </p:cNvPr>
            <p:cNvCxnSpPr>
              <a:cxnSpLocks/>
              <a:stCxn id="313" idx="2"/>
              <a:endCxn id="315" idx="0"/>
            </p:cNvCxnSpPr>
            <p:nvPr/>
          </p:nvCxnSpPr>
          <p:spPr>
            <a:xfrm>
              <a:off x="682013" y="4037946"/>
              <a:ext cx="0" cy="1050589"/>
            </a:xfrm>
            <a:prstGeom prst="straightConnector1">
              <a:avLst/>
            </a:prstGeom>
            <a:noFill/>
            <a:ln w="9525" cap="flat">
              <a:solidFill>
                <a:schemeClr val="tx1"/>
              </a:solidFill>
              <a:prstDash val="solid"/>
              <a:round/>
              <a:headEnd type="triangle"/>
              <a:tailEnd type="none"/>
            </a:ln>
            <a:effectLst/>
            <a:sp3d/>
          </p:spPr>
          <p:style>
            <a:lnRef idx="0">
              <a:scrgbClr r="0" g="0" b="0"/>
            </a:lnRef>
            <a:fillRef idx="0">
              <a:scrgbClr r="0" g="0" b="0"/>
            </a:fillRef>
            <a:effectRef idx="0">
              <a:scrgbClr r="0" g="0" b="0"/>
            </a:effectRef>
            <a:fontRef idx="none"/>
          </p:style>
        </p:cxnSp>
        <p:sp>
          <p:nvSpPr>
            <p:cNvPr id="331" name="TextBox 330">
              <a:extLst>
                <a:ext uri="{FF2B5EF4-FFF2-40B4-BE49-F238E27FC236}">
                  <a16:creationId xmlns:a16="http://schemas.microsoft.com/office/drawing/2014/main" id="{037771BD-2365-AC9A-F797-E794B370987E}"/>
                </a:ext>
              </a:extLst>
            </p:cNvPr>
            <p:cNvSpPr txBox="1"/>
            <p:nvPr/>
          </p:nvSpPr>
          <p:spPr>
            <a:xfrm>
              <a:off x="454633" y="4485202"/>
              <a:ext cx="461666" cy="1384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발행대행</a:t>
              </a:r>
            </a:p>
          </p:txBody>
        </p:sp>
        <p:sp>
          <p:nvSpPr>
            <p:cNvPr id="332" name="TextBox 331">
              <a:extLst>
                <a:ext uri="{FF2B5EF4-FFF2-40B4-BE49-F238E27FC236}">
                  <a16:creationId xmlns:a16="http://schemas.microsoft.com/office/drawing/2014/main" id="{5F8E4757-E1B7-5DE6-64B9-8DE6F02D848F}"/>
                </a:ext>
              </a:extLst>
            </p:cNvPr>
            <p:cNvSpPr txBox="1"/>
            <p:nvPr/>
          </p:nvSpPr>
          <p:spPr>
            <a:xfrm>
              <a:off x="837112" y="3402425"/>
              <a:ext cx="969817" cy="1384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직접발행</a:t>
              </a:r>
              <a:r>
                <a:rPr lang="en-US" altLang="ko-KR" sz="900" dirty="0">
                  <a:latin typeface="나눔스퀘어_ac" panose="020B0600000101010101" pitchFamily="50" charset="-127"/>
                  <a:ea typeface="나눔스퀘어_ac" panose="020B0600000101010101" pitchFamily="50" charset="-127"/>
                </a:rPr>
                <a:t>/</a:t>
              </a:r>
              <a:r>
                <a:rPr lang="ko-KR" altLang="en-US" sz="900" dirty="0">
                  <a:latin typeface="나눔스퀘어_ac" panose="020B0600000101010101" pitchFamily="50" charset="-127"/>
                  <a:ea typeface="나눔스퀘어_ac" panose="020B0600000101010101" pitchFamily="50" charset="-127"/>
                </a:rPr>
                <a:t>발행대행</a:t>
              </a:r>
            </a:p>
          </p:txBody>
        </p:sp>
        <p:pic>
          <p:nvPicPr>
            <p:cNvPr id="333" name="그림 332">
              <a:extLst>
                <a:ext uri="{FF2B5EF4-FFF2-40B4-BE49-F238E27FC236}">
                  <a16:creationId xmlns:a16="http://schemas.microsoft.com/office/drawing/2014/main" id="{E0A4C7AB-325A-303F-973D-CA8E3E3FFA83}"/>
                </a:ext>
              </a:extLst>
            </p:cNvPr>
            <p:cNvPicPr>
              <a:picLocks noChangeAspect="1"/>
            </p:cNvPicPr>
            <p:nvPr/>
          </p:nvPicPr>
          <p:blipFill>
            <a:blip r:embed="rId4"/>
            <a:stretch>
              <a:fillRect/>
            </a:stretch>
          </p:blipFill>
          <p:spPr>
            <a:xfrm>
              <a:off x="2022273" y="3968364"/>
              <a:ext cx="363202" cy="468000"/>
            </a:xfrm>
            <a:prstGeom prst="rect">
              <a:avLst/>
            </a:prstGeom>
          </p:spPr>
        </p:pic>
        <p:sp>
          <p:nvSpPr>
            <p:cNvPr id="334" name="TextBox 333">
              <a:extLst>
                <a:ext uri="{FF2B5EF4-FFF2-40B4-BE49-F238E27FC236}">
                  <a16:creationId xmlns:a16="http://schemas.microsoft.com/office/drawing/2014/main" id="{3C7CDAEA-58E3-9A92-2295-53B9C47EE6C6}"/>
                </a:ext>
              </a:extLst>
            </p:cNvPr>
            <p:cNvSpPr txBox="1"/>
            <p:nvPr/>
          </p:nvSpPr>
          <p:spPr>
            <a:xfrm>
              <a:off x="1875471" y="4469008"/>
              <a:ext cx="603872" cy="124650"/>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ko-KR" altLang="en-US" sz="900" dirty="0">
                  <a:ea typeface="나눔스퀘어_ac" panose="020B0600000101010101"/>
                </a:rPr>
                <a:t>공모</a:t>
              </a:r>
              <a:endParaRPr lang="ko-KR" altLang="en-US" sz="900" dirty="0">
                <a:solidFill>
                  <a:srgbClr val="000000"/>
                </a:solidFill>
                <a:ea typeface="나눔스퀘어_ac" panose="020B0600000101010101"/>
              </a:endParaRPr>
            </a:p>
          </p:txBody>
        </p:sp>
        <p:grpSp>
          <p:nvGrpSpPr>
            <p:cNvPr id="335" name="그룹 334">
              <a:extLst>
                <a:ext uri="{FF2B5EF4-FFF2-40B4-BE49-F238E27FC236}">
                  <a16:creationId xmlns:a16="http://schemas.microsoft.com/office/drawing/2014/main" id="{956F6BF6-D24F-902C-8B57-A7288CD5FFD0}"/>
                </a:ext>
              </a:extLst>
            </p:cNvPr>
            <p:cNvGrpSpPr/>
            <p:nvPr/>
          </p:nvGrpSpPr>
          <p:grpSpPr>
            <a:xfrm>
              <a:off x="2022273" y="3174654"/>
              <a:ext cx="360000" cy="360000"/>
              <a:chOff x="1121088" y="1696828"/>
              <a:chExt cx="360000" cy="360000"/>
            </a:xfrm>
          </p:grpSpPr>
          <p:sp>
            <p:nvSpPr>
              <p:cNvPr id="336" name="Ellipse 323">
                <a:extLst>
                  <a:ext uri="{FF2B5EF4-FFF2-40B4-BE49-F238E27FC236}">
                    <a16:creationId xmlns:a16="http://schemas.microsoft.com/office/drawing/2014/main" id="{B00E479C-213B-D046-39FB-5EDCB93C8906}"/>
                  </a:ext>
                </a:extLst>
              </p:cNvPr>
              <p:cNvSpPr/>
              <p:nvPr/>
            </p:nvSpPr>
            <p:spPr bwMode="gray">
              <a:xfrm>
                <a:off x="1121088" y="1696828"/>
                <a:ext cx="360000" cy="360000"/>
              </a:xfrm>
              <a:prstGeom prst="ellipse">
                <a:avLst/>
              </a:prstGeom>
              <a:solidFill>
                <a:schemeClr val="tx2"/>
              </a:solidFill>
              <a:ln w="6350">
                <a:solidFill>
                  <a:schemeClr val="bg1"/>
                </a:solidFill>
                <a:round/>
                <a:headEnd/>
                <a:tailEnd/>
              </a:ln>
            </p:spPr>
            <p:txBody>
              <a:bodyPr lIns="71120" tIns="71120" rIns="71120" bIns="71120" rtlCol="0" anchor="ctr">
                <a:noAutofit/>
              </a:bodyPr>
              <a:lstStyle/>
              <a:p>
                <a:pPr marL="0" marR="0" lvl="0" indent="0" algn="ctr" defTabSz="914400" eaLnBrk="1" fontAlgn="auto" hangingPunct="1">
                  <a:lnSpc>
                    <a:spcPct val="90000"/>
                  </a:lnSpc>
                  <a:spcBef>
                    <a:spcPts val="0"/>
                  </a:spcBef>
                  <a:spcAft>
                    <a:spcPts val="0"/>
                  </a:spcAft>
                  <a:buClrTx/>
                  <a:buSzTx/>
                  <a:buFontTx/>
                  <a:buNone/>
                  <a:tabLst/>
                  <a:defRPr/>
                </a:pPr>
                <a:endParaRPr kumimoji="0" lang="en-US" sz="900" b="0" i="0" u="none" strike="noStrike" kern="0" cap="none" spc="0" normalizeH="0" noProof="0" dirty="0">
                  <a:ln>
                    <a:noFill/>
                  </a:ln>
                  <a:solidFill>
                    <a:srgbClr val="FFFFFF"/>
                  </a:solidFill>
                  <a:effectLst/>
                  <a:uLnTx/>
                  <a:uFillTx/>
                  <a:latin typeface="맑은 고딕" panose="020B0503020000020004" pitchFamily="50" charset="-127"/>
                  <a:ea typeface="나눔스퀘어_ac" panose="020B0600000101010101"/>
                </a:endParaRPr>
              </a:p>
            </p:txBody>
          </p:sp>
          <p:sp>
            <p:nvSpPr>
              <p:cNvPr id="337" name="Freeform 225">
                <a:extLst>
                  <a:ext uri="{FF2B5EF4-FFF2-40B4-BE49-F238E27FC236}">
                    <a16:creationId xmlns:a16="http://schemas.microsoft.com/office/drawing/2014/main" id="{2AD30A9E-06F3-73F8-6165-58DA00FE8B1F}"/>
                  </a:ext>
                </a:extLst>
              </p:cNvPr>
              <p:cNvSpPr>
                <a:spLocks noEditPoints="1"/>
              </p:cNvSpPr>
              <p:nvPr/>
            </p:nvSpPr>
            <p:spPr bwMode="auto">
              <a:xfrm rot="5400000">
                <a:off x="1203490" y="1723050"/>
                <a:ext cx="197584" cy="279838"/>
              </a:xfrm>
              <a:custGeom>
                <a:avLst/>
                <a:gdLst/>
                <a:ahLst/>
                <a:cxnLst>
                  <a:cxn ang="0">
                    <a:pos x="63" y="0"/>
                  </a:cxn>
                  <a:cxn ang="0">
                    <a:pos x="10" y="0"/>
                  </a:cxn>
                  <a:cxn ang="0">
                    <a:pos x="0" y="11"/>
                  </a:cxn>
                  <a:cxn ang="0">
                    <a:pos x="0" y="74"/>
                  </a:cxn>
                  <a:cxn ang="0">
                    <a:pos x="10" y="84"/>
                  </a:cxn>
                  <a:cxn ang="0">
                    <a:pos x="63" y="84"/>
                  </a:cxn>
                  <a:cxn ang="0">
                    <a:pos x="73" y="74"/>
                  </a:cxn>
                  <a:cxn ang="0">
                    <a:pos x="73" y="11"/>
                  </a:cxn>
                  <a:cxn ang="0">
                    <a:pos x="63" y="0"/>
                  </a:cxn>
                  <a:cxn ang="0">
                    <a:pos x="42" y="79"/>
                  </a:cxn>
                  <a:cxn ang="0">
                    <a:pos x="31" y="79"/>
                  </a:cxn>
                  <a:cxn ang="0">
                    <a:pos x="31" y="74"/>
                  </a:cxn>
                  <a:cxn ang="0">
                    <a:pos x="42" y="74"/>
                  </a:cxn>
                  <a:cxn ang="0">
                    <a:pos x="42" y="79"/>
                  </a:cxn>
                  <a:cxn ang="0">
                    <a:pos x="63" y="69"/>
                  </a:cxn>
                  <a:cxn ang="0">
                    <a:pos x="10" y="69"/>
                  </a:cxn>
                  <a:cxn ang="0">
                    <a:pos x="10" y="11"/>
                  </a:cxn>
                  <a:cxn ang="0">
                    <a:pos x="63" y="11"/>
                  </a:cxn>
                  <a:cxn ang="0">
                    <a:pos x="63" y="69"/>
                  </a:cxn>
                </a:cxnLst>
                <a:rect l="0" t="0" r="r" b="b"/>
                <a:pathLst>
                  <a:path w="73" h="84">
                    <a:moveTo>
                      <a:pt x="63" y="0"/>
                    </a:moveTo>
                    <a:cubicBezTo>
                      <a:pt x="10" y="0"/>
                      <a:pt x="10" y="0"/>
                      <a:pt x="10" y="0"/>
                    </a:cubicBezTo>
                    <a:cubicBezTo>
                      <a:pt x="4" y="0"/>
                      <a:pt x="0" y="5"/>
                      <a:pt x="0" y="11"/>
                    </a:cubicBezTo>
                    <a:cubicBezTo>
                      <a:pt x="0" y="74"/>
                      <a:pt x="0" y="74"/>
                      <a:pt x="0" y="74"/>
                    </a:cubicBezTo>
                    <a:cubicBezTo>
                      <a:pt x="0" y="80"/>
                      <a:pt x="4" y="84"/>
                      <a:pt x="10" y="84"/>
                    </a:cubicBezTo>
                    <a:cubicBezTo>
                      <a:pt x="63" y="84"/>
                      <a:pt x="63" y="84"/>
                      <a:pt x="63" y="84"/>
                    </a:cubicBezTo>
                    <a:cubicBezTo>
                      <a:pt x="69" y="84"/>
                      <a:pt x="73" y="80"/>
                      <a:pt x="73" y="74"/>
                    </a:cubicBezTo>
                    <a:cubicBezTo>
                      <a:pt x="73" y="11"/>
                      <a:pt x="73" y="11"/>
                      <a:pt x="73" y="11"/>
                    </a:cubicBezTo>
                    <a:cubicBezTo>
                      <a:pt x="73" y="5"/>
                      <a:pt x="69" y="0"/>
                      <a:pt x="63" y="0"/>
                    </a:cubicBezTo>
                    <a:close/>
                    <a:moveTo>
                      <a:pt x="42" y="79"/>
                    </a:moveTo>
                    <a:cubicBezTo>
                      <a:pt x="31" y="79"/>
                      <a:pt x="31" y="79"/>
                      <a:pt x="31" y="79"/>
                    </a:cubicBezTo>
                    <a:cubicBezTo>
                      <a:pt x="31" y="74"/>
                      <a:pt x="31" y="74"/>
                      <a:pt x="31" y="74"/>
                    </a:cubicBezTo>
                    <a:cubicBezTo>
                      <a:pt x="42" y="74"/>
                      <a:pt x="42" y="74"/>
                      <a:pt x="42" y="74"/>
                    </a:cubicBezTo>
                    <a:lnTo>
                      <a:pt x="42" y="79"/>
                    </a:lnTo>
                    <a:close/>
                    <a:moveTo>
                      <a:pt x="63" y="69"/>
                    </a:moveTo>
                    <a:cubicBezTo>
                      <a:pt x="10" y="69"/>
                      <a:pt x="10" y="69"/>
                      <a:pt x="10" y="69"/>
                    </a:cubicBezTo>
                    <a:cubicBezTo>
                      <a:pt x="10" y="11"/>
                      <a:pt x="10" y="11"/>
                      <a:pt x="10" y="11"/>
                    </a:cubicBezTo>
                    <a:cubicBezTo>
                      <a:pt x="63" y="11"/>
                      <a:pt x="63" y="11"/>
                      <a:pt x="63" y="11"/>
                    </a:cubicBezTo>
                    <a:lnTo>
                      <a:pt x="63" y="69"/>
                    </a:lnTo>
                    <a:close/>
                  </a:path>
                </a:pathLst>
              </a:custGeom>
              <a:solidFill>
                <a:srgbClr val="FFFFFF"/>
              </a:solidFill>
              <a:ln w="9525">
                <a:noFill/>
                <a:round/>
                <a:headEnd/>
                <a:tailEnd/>
              </a:ln>
            </p:spPr>
            <p:txBody>
              <a:bodyPr vert="horz" wrap="square" lIns="84420" tIns="42210" rIns="84420" bIns="42210" numCol="1" anchor="t" anchorCtr="0" compatLnSpc="1">
                <a:prstTxWarp prst="textNoShape">
                  <a:avLst/>
                </a:prstTxWarp>
                <a:noAutofit/>
              </a:bodyPr>
              <a:lstStyle/>
              <a:p>
                <a:pPr marL="0" marR="0" lvl="0" indent="0" defTabSz="914400" eaLnBrk="1" fontAlgn="auto" hangingPunct="1">
                  <a:lnSpc>
                    <a:spcPct val="90000"/>
                  </a:lnSpc>
                  <a:spcBef>
                    <a:spcPts val="0"/>
                  </a:spcBef>
                  <a:spcAft>
                    <a:spcPts val="0"/>
                  </a:spcAft>
                  <a:buClrTx/>
                  <a:buSzTx/>
                  <a:buFontTx/>
                  <a:buNone/>
                  <a:tabLst/>
                  <a:defRPr/>
                </a:pPr>
                <a:endParaRPr kumimoji="0" lang="en-US" sz="900" b="0" i="0" u="none" strike="noStrike" kern="0" cap="none" spc="0" normalizeH="0" noProof="0" dirty="0">
                  <a:ln>
                    <a:noFill/>
                  </a:ln>
                  <a:solidFill>
                    <a:srgbClr val="000000"/>
                  </a:solidFill>
                  <a:effectLst/>
                  <a:uLnTx/>
                  <a:uFillTx/>
                  <a:latin typeface="맑은 고딕" panose="020B0503020000020004" pitchFamily="50" charset="-127"/>
                  <a:ea typeface="나눔스퀘어_ac" panose="020B0600000101010101"/>
                </a:endParaRPr>
              </a:p>
            </p:txBody>
          </p:sp>
          <p:sp>
            <p:nvSpPr>
              <p:cNvPr id="338" name="Line 563">
                <a:extLst>
                  <a:ext uri="{FF2B5EF4-FFF2-40B4-BE49-F238E27FC236}">
                    <a16:creationId xmlns:a16="http://schemas.microsoft.com/office/drawing/2014/main" id="{56B46E33-4D3F-8DE4-D75F-CFC67DF40583}"/>
                  </a:ext>
                </a:extLst>
              </p:cNvPr>
              <p:cNvSpPr>
                <a:spLocks noChangeAspect="1" noChangeShapeType="1"/>
              </p:cNvSpPr>
              <p:nvPr/>
            </p:nvSpPr>
            <p:spPr bwMode="auto">
              <a:xfrm>
                <a:off x="1192078" y="1856932"/>
                <a:ext cx="0" cy="0"/>
              </a:xfrm>
              <a:prstGeom prst="line">
                <a:avLst/>
              </a:prstGeom>
              <a:noFill/>
              <a:ln w="15875">
                <a:solidFill>
                  <a:srgbClr val="E5352D"/>
                </a:solidFill>
                <a:miter lim="800000"/>
                <a:headEnd/>
                <a:tailEnd/>
              </a:ln>
              <a:extLst>
                <a:ext uri="{909E8E84-426E-40DD-AFC4-6F175D3DCCD1}">
                  <a14:hiddenFill xmlns:a14="http://schemas.microsoft.com/office/drawing/2010/main">
                    <a:noFill/>
                  </a14:hiddenFill>
                </a:ext>
              </a:extLst>
            </p:spPr>
            <p:txBody>
              <a:bodyPr>
                <a:noAutofit/>
              </a:bodyPr>
              <a:lstStyle/>
              <a:p>
                <a:pPr marL="0" marR="0" lvl="0" indent="0" defTabSz="914400" eaLnBrk="1" fontAlgn="auto" hangingPunct="1">
                  <a:lnSpc>
                    <a:spcPct val="90000"/>
                  </a:lnSpc>
                  <a:spcBef>
                    <a:spcPts val="0"/>
                  </a:spcBef>
                  <a:spcAft>
                    <a:spcPts val="0"/>
                  </a:spcAft>
                  <a:buClrTx/>
                  <a:buSzTx/>
                  <a:buFontTx/>
                  <a:buNone/>
                  <a:tabLst/>
                  <a:defRPr/>
                </a:pPr>
                <a:endParaRPr kumimoji="0" lang="en-US" sz="900" b="0" i="0" u="none" strike="noStrike" kern="0" cap="none" spc="0" normalizeH="0" noProof="0" dirty="0">
                  <a:ln>
                    <a:noFill/>
                  </a:ln>
                  <a:solidFill>
                    <a:srgbClr val="000000"/>
                  </a:solidFill>
                  <a:effectLst/>
                  <a:uLnTx/>
                  <a:uFillTx/>
                  <a:latin typeface="맑은 고딕" panose="020B0503020000020004" pitchFamily="50" charset="-127"/>
                  <a:ea typeface="나눔스퀘어_ac" panose="020B0600000101010101"/>
                </a:endParaRPr>
              </a:p>
            </p:txBody>
          </p:sp>
          <p:sp>
            <p:nvSpPr>
              <p:cNvPr id="339" name="Freeform 920">
                <a:extLst>
                  <a:ext uri="{FF2B5EF4-FFF2-40B4-BE49-F238E27FC236}">
                    <a16:creationId xmlns:a16="http://schemas.microsoft.com/office/drawing/2014/main" id="{5B07F008-3CF4-B850-5D25-E6D7C969E605}"/>
                  </a:ext>
                </a:extLst>
              </p:cNvPr>
              <p:cNvSpPr/>
              <p:nvPr/>
            </p:nvSpPr>
            <p:spPr>
              <a:xfrm>
                <a:off x="1234387" y="1866559"/>
                <a:ext cx="138809" cy="162358"/>
              </a:xfrm>
              <a:custGeom>
                <a:avLst/>
                <a:gdLst>
                  <a:gd name="connsiteX0" fmla="*/ 0 w 200025"/>
                  <a:gd name="connsiteY0" fmla="*/ 219075 h 219075"/>
                  <a:gd name="connsiteX1" fmla="*/ 2382 w 200025"/>
                  <a:gd name="connsiteY1" fmla="*/ 116681 h 219075"/>
                  <a:gd name="connsiteX2" fmla="*/ 80963 w 200025"/>
                  <a:gd name="connsiteY2" fmla="*/ 85725 h 219075"/>
                  <a:gd name="connsiteX3" fmla="*/ 88107 w 200025"/>
                  <a:gd name="connsiteY3" fmla="*/ 0 h 219075"/>
                  <a:gd name="connsiteX4" fmla="*/ 135732 w 200025"/>
                  <a:gd name="connsiteY4" fmla="*/ 0 h 219075"/>
                  <a:gd name="connsiteX5" fmla="*/ 135732 w 200025"/>
                  <a:gd name="connsiteY5" fmla="*/ 128587 h 219075"/>
                  <a:gd name="connsiteX6" fmla="*/ 173832 w 200025"/>
                  <a:gd name="connsiteY6" fmla="*/ 111918 h 219075"/>
                  <a:gd name="connsiteX7" fmla="*/ 200025 w 200025"/>
                  <a:gd name="connsiteY7" fmla="*/ 138112 h 219075"/>
                  <a:gd name="connsiteX8" fmla="*/ 130969 w 200025"/>
                  <a:gd name="connsiteY8" fmla="*/ 219075 h 219075"/>
                  <a:gd name="connsiteX9" fmla="*/ 0 w 200025"/>
                  <a:gd name="connsiteY9" fmla="*/ 219075 h 219075"/>
                  <a:gd name="connsiteX0" fmla="*/ 244 w 200269"/>
                  <a:gd name="connsiteY0" fmla="*/ 219075 h 219075"/>
                  <a:gd name="connsiteX1" fmla="*/ 0 w 200269"/>
                  <a:gd name="connsiteY1" fmla="*/ 117732 h 219075"/>
                  <a:gd name="connsiteX2" fmla="*/ 81207 w 200269"/>
                  <a:gd name="connsiteY2" fmla="*/ 85725 h 219075"/>
                  <a:gd name="connsiteX3" fmla="*/ 88351 w 200269"/>
                  <a:gd name="connsiteY3" fmla="*/ 0 h 219075"/>
                  <a:gd name="connsiteX4" fmla="*/ 135976 w 200269"/>
                  <a:gd name="connsiteY4" fmla="*/ 0 h 219075"/>
                  <a:gd name="connsiteX5" fmla="*/ 135976 w 200269"/>
                  <a:gd name="connsiteY5" fmla="*/ 128587 h 219075"/>
                  <a:gd name="connsiteX6" fmla="*/ 174076 w 200269"/>
                  <a:gd name="connsiteY6" fmla="*/ 111918 h 219075"/>
                  <a:gd name="connsiteX7" fmla="*/ 200269 w 200269"/>
                  <a:gd name="connsiteY7" fmla="*/ 138112 h 219075"/>
                  <a:gd name="connsiteX8" fmla="*/ 131213 w 200269"/>
                  <a:gd name="connsiteY8" fmla="*/ 219075 h 219075"/>
                  <a:gd name="connsiteX9" fmla="*/ 244 w 200269"/>
                  <a:gd name="connsiteY9" fmla="*/ 219075 h 219075"/>
                  <a:gd name="connsiteX0" fmla="*/ 18535 w 218560"/>
                  <a:gd name="connsiteY0" fmla="*/ 219075 h 219075"/>
                  <a:gd name="connsiteX1" fmla="*/ 18291 w 218560"/>
                  <a:gd name="connsiteY1" fmla="*/ 117732 h 219075"/>
                  <a:gd name="connsiteX2" fmla="*/ 99498 w 218560"/>
                  <a:gd name="connsiteY2" fmla="*/ 85725 h 219075"/>
                  <a:gd name="connsiteX3" fmla="*/ 106642 w 218560"/>
                  <a:gd name="connsiteY3" fmla="*/ 0 h 219075"/>
                  <a:gd name="connsiteX4" fmla="*/ 154267 w 218560"/>
                  <a:gd name="connsiteY4" fmla="*/ 0 h 219075"/>
                  <a:gd name="connsiteX5" fmla="*/ 154267 w 218560"/>
                  <a:gd name="connsiteY5" fmla="*/ 128587 h 219075"/>
                  <a:gd name="connsiteX6" fmla="*/ 192367 w 218560"/>
                  <a:gd name="connsiteY6" fmla="*/ 111918 h 219075"/>
                  <a:gd name="connsiteX7" fmla="*/ 218560 w 218560"/>
                  <a:gd name="connsiteY7" fmla="*/ 138112 h 219075"/>
                  <a:gd name="connsiteX8" fmla="*/ 149504 w 218560"/>
                  <a:gd name="connsiteY8" fmla="*/ 219075 h 219075"/>
                  <a:gd name="connsiteX9" fmla="*/ 18535 w 218560"/>
                  <a:gd name="connsiteY9" fmla="*/ 219075 h 219075"/>
                  <a:gd name="connsiteX0" fmla="*/ 244 w 200269"/>
                  <a:gd name="connsiteY0" fmla="*/ 219075 h 219075"/>
                  <a:gd name="connsiteX1" fmla="*/ 0 w 200269"/>
                  <a:gd name="connsiteY1" fmla="*/ 117732 h 219075"/>
                  <a:gd name="connsiteX2" fmla="*/ 81207 w 200269"/>
                  <a:gd name="connsiteY2" fmla="*/ 85725 h 219075"/>
                  <a:gd name="connsiteX3" fmla="*/ 88351 w 200269"/>
                  <a:gd name="connsiteY3" fmla="*/ 0 h 219075"/>
                  <a:gd name="connsiteX4" fmla="*/ 135976 w 200269"/>
                  <a:gd name="connsiteY4" fmla="*/ 0 h 219075"/>
                  <a:gd name="connsiteX5" fmla="*/ 135976 w 200269"/>
                  <a:gd name="connsiteY5" fmla="*/ 128587 h 219075"/>
                  <a:gd name="connsiteX6" fmla="*/ 174076 w 200269"/>
                  <a:gd name="connsiteY6" fmla="*/ 111918 h 219075"/>
                  <a:gd name="connsiteX7" fmla="*/ 200269 w 200269"/>
                  <a:gd name="connsiteY7" fmla="*/ 138112 h 219075"/>
                  <a:gd name="connsiteX8" fmla="*/ 131213 w 200269"/>
                  <a:gd name="connsiteY8" fmla="*/ 219075 h 219075"/>
                  <a:gd name="connsiteX9" fmla="*/ 244 w 200269"/>
                  <a:gd name="connsiteY9" fmla="*/ 219075 h 219075"/>
                  <a:gd name="connsiteX0" fmla="*/ 10595 w 210620"/>
                  <a:gd name="connsiteY0" fmla="*/ 219075 h 219075"/>
                  <a:gd name="connsiteX1" fmla="*/ 10351 w 210620"/>
                  <a:gd name="connsiteY1" fmla="*/ 117732 h 219075"/>
                  <a:gd name="connsiteX2" fmla="*/ 91558 w 210620"/>
                  <a:gd name="connsiteY2" fmla="*/ 85725 h 219075"/>
                  <a:gd name="connsiteX3" fmla="*/ 98702 w 210620"/>
                  <a:gd name="connsiteY3" fmla="*/ 0 h 219075"/>
                  <a:gd name="connsiteX4" fmla="*/ 146327 w 210620"/>
                  <a:gd name="connsiteY4" fmla="*/ 0 h 219075"/>
                  <a:gd name="connsiteX5" fmla="*/ 146327 w 210620"/>
                  <a:gd name="connsiteY5" fmla="*/ 128587 h 219075"/>
                  <a:gd name="connsiteX6" fmla="*/ 184427 w 210620"/>
                  <a:gd name="connsiteY6" fmla="*/ 111918 h 219075"/>
                  <a:gd name="connsiteX7" fmla="*/ 210620 w 210620"/>
                  <a:gd name="connsiteY7" fmla="*/ 138112 h 219075"/>
                  <a:gd name="connsiteX8" fmla="*/ 141564 w 210620"/>
                  <a:gd name="connsiteY8" fmla="*/ 219075 h 219075"/>
                  <a:gd name="connsiteX9" fmla="*/ 10595 w 210620"/>
                  <a:gd name="connsiteY9" fmla="*/ 219075 h 219075"/>
                  <a:gd name="connsiteX0" fmla="*/ 244 w 200269"/>
                  <a:gd name="connsiteY0" fmla="*/ 219075 h 219075"/>
                  <a:gd name="connsiteX1" fmla="*/ 0 w 200269"/>
                  <a:gd name="connsiteY1" fmla="*/ 117732 h 219075"/>
                  <a:gd name="connsiteX2" fmla="*/ 81207 w 200269"/>
                  <a:gd name="connsiteY2" fmla="*/ 85725 h 219075"/>
                  <a:gd name="connsiteX3" fmla="*/ 88351 w 200269"/>
                  <a:gd name="connsiteY3" fmla="*/ 0 h 219075"/>
                  <a:gd name="connsiteX4" fmla="*/ 135976 w 200269"/>
                  <a:gd name="connsiteY4" fmla="*/ 0 h 219075"/>
                  <a:gd name="connsiteX5" fmla="*/ 135976 w 200269"/>
                  <a:gd name="connsiteY5" fmla="*/ 128587 h 219075"/>
                  <a:gd name="connsiteX6" fmla="*/ 174076 w 200269"/>
                  <a:gd name="connsiteY6" fmla="*/ 111918 h 219075"/>
                  <a:gd name="connsiteX7" fmla="*/ 200269 w 200269"/>
                  <a:gd name="connsiteY7" fmla="*/ 138112 h 219075"/>
                  <a:gd name="connsiteX8" fmla="*/ 131213 w 200269"/>
                  <a:gd name="connsiteY8" fmla="*/ 219075 h 219075"/>
                  <a:gd name="connsiteX9" fmla="*/ 244 w 200269"/>
                  <a:gd name="connsiteY9" fmla="*/ 219075 h 219075"/>
                  <a:gd name="connsiteX0" fmla="*/ 244 w 200269"/>
                  <a:gd name="connsiteY0" fmla="*/ 227011 h 227011"/>
                  <a:gd name="connsiteX1" fmla="*/ 0 w 200269"/>
                  <a:gd name="connsiteY1" fmla="*/ 125668 h 227011"/>
                  <a:gd name="connsiteX2" fmla="*/ 81207 w 200269"/>
                  <a:gd name="connsiteY2" fmla="*/ 93661 h 227011"/>
                  <a:gd name="connsiteX3" fmla="*/ 88351 w 200269"/>
                  <a:gd name="connsiteY3" fmla="*/ 7936 h 227011"/>
                  <a:gd name="connsiteX4" fmla="*/ 135976 w 200269"/>
                  <a:gd name="connsiteY4" fmla="*/ 7936 h 227011"/>
                  <a:gd name="connsiteX5" fmla="*/ 135976 w 200269"/>
                  <a:gd name="connsiteY5" fmla="*/ 136523 h 227011"/>
                  <a:gd name="connsiteX6" fmla="*/ 174076 w 200269"/>
                  <a:gd name="connsiteY6" fmla="*/ 119854 h 227011"/>
                  <a:gd name="connsiteX7" fmla="*/ 200269 w 200269"/>
                  <a:gd name="connsiteY7" fmla="*/ 146048 h 227011"/>
                  <a:gd name="connsiteX8" fmla="*/ 131213 w 200269"/>
                  <a:gd name="connsiteY8" fmla="*/ 227011 h 227011"/>
                  <a:gd name="connsiteX9" fmla="*/ 244 w 200269"/>
                  <a:gd name="connsiteY9" fmla="*/ 227011 h 227011"/>
                  <a:gd name="connsiteX0" fmla="*/ 244 w 200269"/>
                  <a:gd name="connsiteY0" fmla="*/ 229714 h 229714"/>
                  <a:gd name="connsiteX1" fmla="*/ 0 w 200269"/>
                  <a:gd name="connsiteY1" fmla="*/ 128371 h 229714"/>
                  <a:gd name="connsiteX2" fmla="*/ 81207 w 200269"/>
                  <a:gd name="connsiteY2" fmla="*/ 96364 h 229714"/>
                  <a:gd name="connsiteX3" fmla="*/ 88351 w 200269"/>
                  <a:gd name="connsiteY3" fmla="*/ 10639 h 229714"/>
                  <a:gd name="connsiteX4" fmla="*/ 135976 w 200269"/>
                  <a:gd name="connsiteY4" fmla="*/ 10639 h 229714"/>
                  <a:gd name="connsiteX5" fmla="*/ 135976 w 200269"/>
                  <a:gd name="connsiteY5" fmla="*/ 139226 h 229714"/>
                  <a:gd name="connsiteX6" fmla="*/ 174076 w 200269"/>
                  <a:gd name="connsiteY6" fmla="*/ 122557 h 229714"/>
                  <a:gd name="connsiteX7" fmla="*/ 200269 w 200269"/>
                  <a:gd name="connsiteY7" fmla="*/ 148751 h 229714"/>
                  <a:gd name="connsiteX8" fmla="*/ 131213 w 200269"/>
                  <a:gd name="connsiteY8" fmla="*/ 229714 h 229714"/>
                  <a:gd name="connsiteX9" fmla="*/ 244 w 200269"/>
                  <a:gd name="connsiteY9" fmla="*/ 229714 h 229714"/>
                  <a:gd name="connsiteX0" fmla="*/ 244 w 200269"/>
                  <a:gd name="connsiteY0" fmla="*/ 231883 h 231883"/>
                  <a:gd name="connsiteX1" fmla="*/ 0 w 200269"/>
                  <a:gd name="connsiteY1" fmla="*/ 130540 h 231883"/>
                  <a:gd name="connsiteX2" fmla="*/ 81207 w 200269"/>
                  <a:gd name="connsiteY2" fmla="*/ 98533 h 231883"/>
                  <a:gd name="connsiteX3" fmla="*/ 88351 w 200269"/>
                  <a:gd name="connsiteY3" fmla="*/ 12808 h 231883"/>
                  <a:gd name="connsiteX4" fmla="*/ 135976 w 200269"/>
                  <a:gd name="connsiteY4" fmla="*/ 12808 h 231883"/>
                  <a:gd name="connsiteX5" fmla="*/ 135976 w 200269"/>
                  <a:gd name="connsiteY5" fmla="*/ 141395 h 231883"/>
                  <a:gd name="connsiteX6" fmla="*/ 174076 w 200269"/>
                  <a:gd name="connsiteY6" fmla="*/ 124726 h 231883"/>
                  <a:gd name="connsiteX7" fmla="*/ 200269 w 200269"/>
                  <a:gd name="connsiteY7" fmla="*/ 150920 h 231883"/>
                  <a:gd name="connsiteX8" fmla="*/ 131213 w 200269"/>
                  <a:gd name="connsiteY8" fmla="*/ 231883 h 231883"/>
                  <a:gd name="connsiteX9" fmla="*/ 244 w 200269"/>
                  <a:gd name="connsiteY9" fmla="*/ 231883 h 231883"/>
                  <a:gd name="connsiteX0" fmla="*/ 244 w 200269"/>
                  <a:gd name="connsiteY0" fmla="*/ 233323 h 233323"/>
                  <a:gd name="connsiteX1" fmla="*/ 0 w 200269"/>
                  <a:gd name="connsiteY1" fmla="*/ 131980 h 233323"/>
                  <a:gd name="connsiteX2" fmla="*/ 81207 w 200269"/>
                  <a:gd name="connsiteY2" fmla="*/ 99973 h 233323"/>
                  <a:gd name="connsiteX3" fmla="*/ 88351 w 200269"/>
                  <a:gd name="connsiteY3" fmla="*/ 14248 h 233323"/>
                  <a:gd name="connsiteX4" fmla="*/ 135976 w 200269"/>
                  <a:gd name="connsiteY4" fmla="*/ 14248 h 233323"/>
                  <a:gd name="connsiteX5" fmla="*/ 135976 w 200269"/>
                  <a:gd name="connsiteY5" fmla="*/ 142835 h 233323"/>
                  <a:gd name="connsiteX6" fmla="*/ 174076 w 200269"/>
                  <a:gd name="connsiteY6" fmla="*/ 126166 h 233323"/>
                  <a:gd name="connsiteX7" fmla="*/ 200269 w 200269"/>
                  <a:gd name="connsiteY7" fmla="*/ 152360 h 233323"/>
                  <a:gd name="connsiteX8" fmla="*/ 131213 w 200269"/>
                  <a:gd name="connsiteY8" fmla="*/ 233323 h 233323"/>
                  <a:gd name="connsiteX9" fmla="*/ 244 w 200269"/>
                  <a:gd name="connsiteY9" fmla="*/ 233323 h 233323"/>
                  <a:gd name="connsiteX0" fmla="*/ 244 w 200269"/>
                  <a:gd name="connsiteY0" fmla="*/ 237210 h 237210"/>
                  <a:gd name="connsiteX1" fmla="*/ 0 w 200269"/>
                  <a:gd name="connsiteY1" fmla="*/ 135867 h 237210"/>
                  <a:gd name="connsiteX2" fmla="*/ 81207 w 200269"/>
                  <a:gd name="connsiteY2" fmla="*/ 103860 h 237210"/>
                  <a:gd name="connsiteX3" fmla="*/ 88351 w 200269"/>
                  <a:gd name="connsiteY3" fmla="*/ 18135 h 237210"/>
                  <a:gd name="connsiteX4" fmla="*/ 135976 w 200269"/>
                  <a:gd name="connsiteY4" fmla="*/ 18135 h 237210"/>
                  <a:gd name="connsiteX5" fmla="*/ 135976 w 200269"/>
                  <a:gd name="connsiteY5" fmla="*/ 146722 h 237210"/>
                  <a:gd name="connsiteX6" fmla="*/ 174076 w 200269"/>
                  <a:gd name="connsiteY6" fmla="*/ 130053 h 237210"/>
                  <a:gd name="connsiteX7" fmla="*/ 200269 w 200269"/>
                  <a:gd name="connsiteY7" fmla="*/ 156247 h 237210"/>
                  <a:gd name="connsiteX8" fmla="*/ 131213 w 200269"/>
                  <a:gd name="connsiteY8" fmla="*/ 237210 h 237210"/>
                  <a:gd name="connsiteX9" fmla="*/ 244 w 200269"/>
                  <a:gd name="connsiteY9" fmla="*/ 237210 h 237210"/>
                  <a:gd name="connsiteX0" fmla="*/ 244 w 200269"/>
                  <a:gd name="connsiteY0" fmla="*/ 238224 h 238224"/>
                  <a:gd name="connsiteX1" fmla="*/ 0 w 200269"/>
                  <a:gd name="connsiteY1" fmla="*/ 136881 h 238224"/>
                  <a:gd name="connsiteX2" fmla="*/ 81207 w 200269"/>
                  <a:gd name="connsiteY2" fmla="*/ 104874 h 238224"/>
                  <a:gd name="connsiteX3" fmla="*/ 88351 w 200269"/>
                  <a:gd name="connsiteY3" fmla="*/ 19149 h 238224"/>
                  <a:gd name="connsiteX4" fmla="*/ 135976 w 200269"/>
                  <a:gd name="connsiteY4" fmla="*/ 19149 h 238224"/>
                  <a:gd name="connsiteX5" fmla="*/ 135976 w 200269"/>
                  <a:gd name="connsiteY5" fmla="*/ 147736 h 238224"/>
                  <a:gd name="connsiteX6" fmla="*/ 174076 w 200269"/>
                  <a:gd name="connsiteY6" fmla="*/ 131067 h 238224"/>
                  <a:gd name="connsiteX7" fmla="*/ 200269 w 200269"/>
                  <a:gd name="connsiteY7" fmla="*/ 157261 h 238224"/>
                  <a:gd name="connsiteX8" fmla="*/ 131213 w 200269"/>
                  <a:gd name="connsiteY8" fmla="*/ 238224 h 238224"/>
                  <a:gd name="connsiteX9" fmla="*/ 244 w 200269"/>
                  <a:gd name="connsiteY9" fmla="*/ 238224 h 238224"/>
                  <a:gd name="connsiteX0" fmla="*/ 244 w 200269"/>
                  <a:gd name="connsiteY0" fmla="*/ 238224 h 238224"/>
                  <a:gd name="connsiteX1" fmla="*/ 0 w 200269"/>
                  <a:gd name="connsiteY1" fmla="*/ 136881 h 238224"/>
                  <a:gd name="connsiteX2" fmla="*/ 81207 w 200269"/>
                  <a:gd name="connsiteY2" fmla="*/ 104874 h 238224"/>
                  <a:gd name="connsiteX3" fmla="*/ 88351 w 200269"/>
                  <a:gd name="connsiteY3" fmla="*/ 19149 h 238224"/>
                  <a:gd name="connsiteX4" fmla="*/ 135976 w 200269"/>
                  <a:gd name="connsiteY4" fmla="*/ 19149 h 238224"/>
                  <a:gd name="connsiteX5" fmla="*/ 135976 w 200269"/>
                  <a:gd name="connsiteY5" fmla="*/ 147736 h 238224"/>
                  <a:gd name="connsiteX6" fmla="*/ 174076 w 200269"/>
                  <a:gd name="connsiteY6" fmla="*/ 131067 h 238224"/>
                  <a:gd name="connsiteX7" fmla="*/ 200269 w 200269"/>
                  <a:gd name="connsiteY7" fmla="*/ 157261 h 238224"/>
                  <a:gd name="connsiteX8" fmla="*/ 131213 w 200269"/>
                  <a:gd name="connsiteY8" fmla="*/ 238224 h 238224"/>
                  <a:gd name="connsiteX9" fmla="*/ 244 w 200269"/>
                  <a:gd name="connsiteY9" fmla="*/ 238224 h 238224"/>
                  <a:gd name="connsiteX0" fmla="*/ 244 w 200269"/>
                  <a:gd name="connsiteY0" fmla="*/ 238224 h 238224"/>
                  <a:gd name="connsiteX1" fmla="*/ 0 w 200269"/>
                  <a:gd name="connsiteY1" fmla="*/ 136881 h 238224"/>
                  <a:gd name="connsiteX2" fmla="*/ 81207 w 200269"/>
                  <a:gd name="connsiteY2" fmla="*/ 104874 h 238224"/>
                  <a:gd name="connsiteX3" fmla="*/ 88351 w 200269"/>
                  <a:gd name="connsiteY3" fmla="*/ 19149 h 238224"/>
                  <a:gd name="connsiteX4" fmla="*/ 135976 w 200269"/>
                  <a:gd name="connsiteY4" fmla="*/ 19149 h 238224"/>
                  <a:gd name="connsiteX5" fmla="*/ 135976 w 200269"/>
                  <a:gd name="connsiteY5" fmla="*/ 147736 h 238224"/>
                  <a:gd name="connsiteX6" fmla="*/ 174076 w 200269"/>
                  <a:gd name="connsiteY6" fmla="*/ 131067 h 238224"/>
                  <a:gd name="connsiteX7" fmla="*/ 200269 w 200269"/>
                  <a:gd name="connsiteY7" fmla="*/ 157261 h 238224"/>
                  <a:gd name="connsiteX8" fmla="*/ 131213 w 200269"/>
                  <a:gd name="connsiteY8" fmla="*/ 238224 h 238224"/>
                  <a:gd name="connsiteX9" fmla="*/ 244 w 200269"/>
                  <a:gd name="connsiteY9" fmla="*/ 238224 h 238224"/>
                  <a:gd name="connsiteX0" fmla="*/ 244 w 202831"/>
                  <a:gd name="connsiteY0" fmla="*/ 238224 h 238224"/>
                  <a:gd name="connsiteX1" fmla="*/ 0 w 202831"/>
                  <a:gd name="connsiteY1" fmla="*/ 136881 h 238224"/>
                  <a:gd name="connsiteX2" fmla="*/ 81207 w 202831"/>
                  <a:gd name="connsiteY2" fmla="*/ 104874 h 238224"/>
                  <a:gd name="connsiteX3" fmla="*/ 88351 w 202831"/>
                  <a:gd name="connsiteY3" fmla="*/ 19149 h 238224"/>
                  <a:gd name="connsiteX4" fmla="*/ 135976 w 202831"/>
                  <a:gd name="connsiteY4" fmla="*/ 19149 h 238224"/>
                  <a:gd name="connsiteX5" fmla="*/ 135976 w 202831"/>
                  <a:gd name="connsiteY5" fmla="*/ 147736 h 238224"/>
                  <a:gd name="connsiteX6" fmla="*/ 174076 w 202831"/>
                  <a:gd name="connsiteY6" fmla="*/ 131067 h 238224"/>
                  <a:gd name="connsiteX7" fmla="*/ 200269 w 202831"/>
                  <a:gd name="connsiteY7" fmla="*/ 157261 h 238224"/>
                  <a:gd name="connsiteX8" fmla="*/ 131213 w 202831"/>
                  <a:gd name="connsiteY8" fmla="*/ 238224 h 238224"/>
                  <a:gd name="connsiteX9" fmla="*/ 244 w 202831"/>
                  <a:gd name="connsiteY9" fmla="*/ 238224 h 238224"/>
                  <a:gd name="connsiteX0" fmla="*/ 244 w 203672"/>
                  <a:gd name="connsiteY0" fmla="*/ 238224 h 238224"/>
                  <a:gd name="connsiteX1" fmla="*/ 0 w 203672"/>
                  <a:gd name="connsiteY1" fmla="*/ 136881 h 238224"/>
                  <a:gd name="connsiteX2" fmla="*/ 81207 w 203672"/>
                  <a:gd name="connsiteY2" fmla="*/ 104874 h 238224"/>
                  <a:gd name="connsiteX3" fmla="*/ 88351 w 203672"/>
                  <a:gd name="connsiteY3" fmla="*/ 19149 h 238224"/>
                  <a:gd name="connsiteX4" fmla="*/ 135976 w 203672"/>
                  <a:gd name="connsiteY4" fmla="*/ 19149 h 238224"/>
                  <a:gd name="connsiteX5" fmla="*/ 135976 w 203672"/>
                  <a:gd name="connsiteY5" fmla="*/ 147736 h 238224"/>
                  <a:gd name="connsiteX6" fmla="*/ 174076 w 203672"/>
                  <a:gd name="connsiteY6" fmla="*/ 131067 h 238224"/>
                  <a:gd name="connsiteX7" fmla="*/ 200269 w 203672"/>
                  <a:gd name="connsiteY7" fmla="*/ 157261 h 238224"/>
                  <a:gd name="connsiteX8" fmla="*/ 131213 w 203672"/>
                  <a:gd name="connsiteY8" fmla="*/ 238224 h 238224"/>
                  <a:gd name="connsiteX9" fmla="*/ 244 w 203672"/>
                  <a:gd name="connsiteY9" fmla="*/ 238224 h 238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672" h="238224">
                    <a:moveTo>
                      <a:pt x="244" y="238224"/>
                    </a:moveTo>
                    <a:cubicBezTo>
                      <a:pt x="163" y="204443"/>
                      <a:pt x="81" y="170662"/>
                      <a:pt x="0" y="136881"/>
                    </a:cubicBezTo>
                    <a:cubicBezTo>
                      <a:pt x="23392" y="115182"/>
                      <a:pt x="54138" y="115543"/>
                      <a:pt x="81207" y="104874"/>
                    </a:cubicBezTo>
                    <a:lnTo>
                      <a:pt x="88351" y="19149"/>
                    </a:lnTo>
                    <a:cubicBezTo>
                      <a:pt x="108428" y="-11838"/>
                      <a:pt x="124828" y="-284"/>
                      <a:pt x="135976" y="19149"/>
                    </a:cubicBezTo>
                    <a:lnTo>
                      <a:pt x="135976" y="147736"/>
                    </a:lnTo>
                    <a:lnTo>
                      <a:pt x="174076" y="131067"/>
                    </a:lnTo>
                    <a:cubicBezTo>
                      <a:pt x="204341" y="132445"/>
                      <a:pt x="207820" y="142227"/>
                      <a:pt x="200269" y="157261"/>
                    </a:cubicBezTo>
                    <a:lnTo>
                      <a:pt x="131213" y="238224"/>
                    </a:lnTo>
                    <a:lnTo>
                      <a:pt x="244" y="238224"/>
                    </a:lnTo>
                    <a:close/>
                  </a:path>
                </a:pathLst>
              </a:custGeom>
              <a:solidFill>
                <a:srgbClr val="FFFFFF"/>
              </a:solidFill>
              <a:ln w="6350" cap="flat" cmpd="sng" algn="ctr">
                <a:solidFill>
                  <a:schemeClr val="tx2">
                    <a:lumMod val="20000"/>
                    <a:lumOff val="80000"/>
                  </a:schemeClr>
                </a:solid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noProof="0" dirty="0">
                  <a:ln>
                    <a:noFill/>
                  </a:ln>
                  <a:solidFill>
                    <a:srgbClr val="FFFFFF"/>
                  </a:solidFill>
                  <a:effectLst/>
                  <a:uLnTx/>
                  <a:uFillTx/>
                  <a:latin typeface="맑은 고딕" panose="020B0503020000020004" pitchFamily="50" charset="-127"/>
                  <a:ea typeface="나눔스퀘어_ac" panose="020B0600000101010101"/>
                  <a:cs typeface="Arial" pitchFamily="34" charset="0"/>
                </a:endParaRPr>
              </a:p>
            </p:txBody>
          </p:sp>
        </p:grpSp>
        <p:sp>
          <p:nvSpPr>
            <p:cNvPr id="340" name="TextBox 339">
              <a:extLst>
                <a:ext uri="{FF2B5EF4-FFF2-40B4-BE49-F238E27FC236}">
                  <a16:creationId xmlns:a16="http://schemas.microsoft.com/office/drawing/2014/main" id="{C538E549-5459-053C-A562-0885C3518CA7}"/>
                </a:ext>
              </a:extLst>
            </p:cNvPr>
            <p:cNvSpPr txBox="1"/>
            <p:nvPr/>
          </p:nvSpPr>
          <p:spPr>
            <a:xfrm>
              <a:off x="1876174" y="3593774"/>
              <a:ext cx="603872" cy="124650"/>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ko-KR" altLang="en-US" sz="900" dirty="0">
                  <a:solidFill>
                    <a:srgbClr val="000000"/>
                  </a:solidFill>
                  <a:ea typeface="나눔스퀘어_ac" panose="020B0600000101010101"/>
                </a:rPr>
                <a:t>계좌개설</a:t>
              </a:r>
            </a:p>
          </p:txBody>
        </p:sp>
        <p:grpSp>
          <p:nvGrpSpPr>
            <p:cNvPr id="341" name="그룹 340">
              <a:extLst>
                <a:ext uri="{FF2B5EF4-FFF2-40B4-BE49-F238E27FC236}">
                  <a16:creationId xmlns:a16="http://schemas.microsoft.com/office/drawing/2014/main" id="{4AEC3A8B-1309-2B1B-86B9-401812444356}"/>
                </a:ext>
              </a:extLst>
            </p:cNvPr>
            <p:cNvGrpSpPr/>
            <p:nvPr/>
          </p:nvGrpSpPr>
          <p:grpSpPr>
            <a:xfrm>
              <a:off x="3476425" y="2735055"/>
              <a:ext cx="2012895" cy="3285344"/>
              <a:chOff x="4788309" y="2273811"/>
              <a:chExt cx="4388248" cy="2518701"/>
            </a:xfrm>
          </p:grpSpPr>
          <p:sp>
            <p:nvSpPr>
              <p:cNvPr id="342" name="직사각형 341">
                <a:extLst>
                  <a:ext uri="{FF2B5EF4-FFF2-40B4-BE49-F238E27FC236}">
                    <a16:creationId xmlns:a16="http://schemas.microsoft.com/office/drawing/2014/main" id="{2936C235-CE32-E867-9043-B99D3C609BDC}"/>
                  </a:ext>
                </a:extLst>
              </p:cNvPr>
              <p:cNvSpPr/>
              <p:nvPr/>
            </p:nvSpPr>
            <p:spPr>
              <a:xfrm>
                <a:off x="4788310" y="2273811"/>
                <a:ext cx="4388247" cy="1211480"/>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latin typeface="나눔스퀘어_ac" panose="020B0600000101010101" pitchFamily="50" charset="-127"/>
                    <a:ea typeface="나눔스퀘어_ac" panose="020B0600000101010101" pitchFamily="50" charset="-127"/>
                  </a:rPr>
                  <a:t>KSD</a:t>
                </a:r>
                <a:endParaRPr lang="ko-KR" altLang="en-US" sz="1200" b="1" dirty="0">
                  <a:latin typeface="나눔스퀘어_ac" panose="020B0600000101010101" pitchFamily="50" charset="-127"/>
                  <a:ea typeface="나눔스퀘어_ac" panose="020B0600000101010101" pitchFamily="50" charset="-127"/>
                </a:endParaRPr>
              </a:p>
            </p:txBody>
          </p:sp>
          <p:sp>
            <p:nvSpPr>
              <p:cNvPr id="343" name="직사각형 342">
                <a:extLst>
                  <a:ext uri="{FF2B5EF4-FFF2-40B4-BE49-F238E27FC236}">
                    <a16:creationId xmlns:a16="http://schemas.microsoft.com/office/drawing/2014/main" id="{E733769C-B658-E2DB-9A28-E46CAAE924B7}"/>
                  </a:ext>
                </a:extLst>
              </p:cNvPr>
              <p:cNvSpPr/>
              <p:nvPr/>
            </p:nvSpPr>
            <p:spPr>
              <a:xfrm>
                <a:off x="4788309" y="3581032"/>
                <a:ext cx="4388247" cy="1211480"/>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200" b="1" dirty="0">
                    <a:latin typeface="나눔스퀘어_ac" panose="020B0600000101010101" pitchFamily="50" charset="-127"/>
                    <a:ea typeface="나눔스퀘어_ac" panose="020B0600000101010101" pitchFamily="50" charset="-127"/>
                  </a:rPr>
                  <a:t>KRX(</a:t>
                </a:r>
                <a:r>
                  <a:rPr lang="ko-KR" altLang="en-US" sz="1200" b="1" dirty="0">
                    <a:latin typeface="나눔스퀘어_ac" panose="020B0600000101010101" pitchFamily="50" charset="-127"/>
                    <a:ea typeface="나눔스퀘어_ac" panose="020B0600000101010101" pitchFamily="50" charset="-127"/>
                  </a:rPr>
                  <a:t>디지털증권 시장</a:t>
                </a:r>
                <a:r>
                  <a:rPr lang="en-US" altLang="ko-KR" sz="1200" b="1" dirty="0">
                    <a:latin typeface="나눔스퀘어_ac" panose="020B0600000101010101" pitchFamily="50" charset="-127"/>
                    <a:ea typeface="나눔스퀘어_ac" panose="020B0600000101010101" pitchFamily="50" charset="-127"/>
                  </a:rPr>
                  <a:t>)</a:t>
                </a:r>
                <a:endParaRPr lang="ko-KR" altLang="en-US" sz="1200" b="1" dirty="0">
                  <a:latin typeface="나눔스퀘어_ac" panose="020B0600000101010101" pitchFamily="50" charset="-127"/>
                  <a:ea typeface="나눔스퀘어_ac" panose="020B0600000101010101" pitchFamily="50" charset="-127"/>
                </a:endParaRPr>
              </a:p>
            </p:txBody>
          </p:sp>
        </p:grpSp>
        <p:sp>
          <p:nvSpPr>
            <p:cNvPr id="344" name="직사각형 343">
              <a:extLst>
                <a:ext uri="{FF2B5EF4-FFF2-40B4-BE49-F238E27FC236}">
                  <a16:creationId xmlns:a16="http://schemas.microsoft.com/office/drawing/2014/main" id="{D2A65818-041A-F4F4-B7F0-C1EA5690D18F}"/>
                </a:ext>
              </a:extLst>
            </p:cNvPr>
            <p:cNvSpPr/>
            <p:nvPr/>
          </p:nvSpPr>
          <p:spPr>
            <a:xfrm>
              <a:off x="3520422" y="3242004"/>
              <a:ext cx="530881" cy="449671"/>
            </a:xfrm>
            <a:prstGeom prst="rect">
              <a:avLst/>
            </a:prstGeom>
            <a:solidFill>
              <a:sysClr val="window" lastClr="FFFFFF"/>
            </a:solidFill>
            <a:ln w="6350" cap="flat" cmpd="sng" algn="ctr">
              <a:solidFill>
                <a:sysClr val="windowText" lastClr="000000">
                  <a:lumMod val="50000"/>
                  <a:lumOff val="50000"/>
                </a:sysClr>
              </a:solidFill>
              <a:prstDash val="solid"/>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kumimoji="0" lang="ko-KR" altLang="en-US" sz="900" i="0" u="none" strike="noStrike" kern="0" cap="none" spc="0" normalizeH="0" baseline="0" noProof="0" dirty="0">
                  <a:ln>
                    <a:solidFill>
                      <a:prstClr val="white">
                        <a:alpha val="0"/>
                      </a:prstClr>
                    </a:solidFill>
                  </a:ln>
                  <a:solidFill>
                    <a:prstClr val="black"/>
                  </a:solidFill>
                  <a:effectLst/>
                  <a:uLnTx/>
                  <a:uFillTx/>
                  <a:latin typeface="+mn-ea"/>
                  <a:cs typeface="+mn-cs"/>
                </a:rPr>
                <a:t>등록심사</a:t>
              </a:r>
              <a:endParaRPr kumimoji="0" lang="en-US" altLang="ko-KR" sz="9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sp>
          <p:nvSpPr>
            <p:cNvPr id="345" name="직사각형 344">
              <a:extLst>
                <a:ext uri="{FF2B5EF4-FFF2-40B4-BE49-F238E27FC236}">
                  <a16:creationId xmlns:a16="http://schemas.microsoft.com/office/drawing/2014/main" id="{ED54C47E-D00B-9FC9-D918-B2F4092C0FC8}"/>
                </a:ext>
              </a:extLst>
            </p:cNvPr>
            <p:cNvSpPr/>
            <p:nvPr/>
          </p:nvSpPr>
          <p:spPr>
            <a:xfrm>
              <a:off x="4119007" y="3242004"/>
              <a:ext cx="530881" cy="449671"/>
            </a:xfrm>
            <a:prstGeom prst="rect">
              <a:avLst/>
            </a:prstGeom>
            <a:solidFill>
              <a:sysClr val="window" lastClr="FFFFFF"/>
            </a:solidFill>
            <a:ln w="6350" cap="flat" cmpd="sng" algn="ctr">
              <a:solidFill>
                <a:sysClr val="windowText" lastClr="000000">
                  <a:lumMod val="50000"/>
                  <a:lumOff val="50000"/>
                </a:sysClr>
              </a:solidFill>
              <a:prstDash val="solid"/>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lang="ko-KR" altLang="en-US" sz="900" dirty="0">
                  <a:ln>
                    <a:solidFill>
                      <a:prstClr val="white">
                        <a:alpha val="0"/>
                      </a:prstClr>
                    </a:solidFill>
                  </a:ln>
                  <a:solidFill>
                    <a:prstClr val="black"/>
                  </a:solidFill>
                  <a:latin typeface="+mn-ea"/>
                  <a:cs typeface="+mn-cs"/>
                </a:rPr>
                <a:t>총량관리</a:t>
              </a:r>
              <a:endParaRPr kumimoji="0" lang="en-US" altLang="ko-KR" sz="9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sp>
          <p:nvSpPr>
            <p:cNvPr id="346" name="직사각형 345">
              <a:extLst>
                <a:ext uri="{FF2B5EF4-FFF2-40B4-BE49-F238E27FC236}">
                  <a16:creationId xmlns:a16="http://schemas.microsoft.com/office/drawing/2014/main" id="{A99DA909-5DDA-1BD7-5969-736B81B42873}"/>
                </a:ext>
              </a:extLst>
            </p:cNvPr>
            <p:cNvSpPr/>
            <p:nvPr/>
          </p:nvSpPr>
          <p:spPr>
            <a:xfrm>
              <a:off x="4713558" y="3242003"/>
              <a:ext cx="530881" cy="449671"/>
            </a:xfrm>
            <a:prstGeom prst="rect">
              <a:avLst/>
            </a:prstGeom>
            <a:solidFill>
              <a:sysClr val="window" lastClr="FFFFFF"/>
            </a:solidFill>
            <a:ln w="6350" cap="flat" cmpd="sng" algn="ctr">
              <a:solidFill>
                <a:sysClr val="windowText" lastClr="000000">
                  <a:lumMod val="50000"/>
                  <a:lumOff val="50000"/>
                </a:sysClr>
              </a:solidFill>
              <a:prstDash val="solid"/>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kumimoji="0" lang="ko-KR" altLang="en-US" sz="900" i="0" u="none" strike="noStrike" kern="0" cap="none" spc="0" normalizeH="0" baseline="0" noProof="0" dirty="0">
                  <a:ln>
                    <a:solidFill>
                      <a:prstClr val="white">
                        <a:alpha val="0"/>
                      </a:prstClr>
                    </a:solidFill>
                  </a:ln>
                  <a:solidFill>
                    <a:prstClr val="black"/>
                  </a:solidFill>
                  <a:effectLst/>
                  <a:uLnTx/>
                  <a:uFillTx/>
                  <a:latin typeface="+mn-ea"/>
                  <a:cs typeface="+mn-cs"/>
                </a:rPr>
                <a:t>결제</a:t>
              </a:r>
              <a:endParaRPr kumimoji="0" lang="en-US" altLang="ko-KR" sz="9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sp>
          <p:nvSpPr>
            <p:cNvPr id="347" name="직사각형 346">
              <a:extLst>
                <a:ext uri="{FF2B5EF4-FFF2-40B4-BE49-F238E27FC236}">
                  <a16:creationId xmlns:a16="http://schemas.microsoft.com/office/drawing/2014/main" id="{66F3D6C1-E6DE-44BC-1223-3CE734CFBB3A}"/>
                </a:ext>
              </a:extLst>
            </p:cNvPr>
            <p:cNvSpPr/>
            <p:nvPr/>
          </p:nvSpPr>
          <p:spPr>
            <a:xfrm>
              <a:off x="3524729" y="4930838"/>
              <a:ext cx="530881" cy="449671"/>
            </a:xfrm>
            <a:prstGeom prst="rect">
              <a:avLst/>
            </a:prstGeom>
            <a:solidFill>
              <a:sysClr val="window" lastClr="FFFFFF"/>
            </a:solidFill>
            <a:ln w="6350" cap="flat" cmpd="sng" algn="ctr">
              <a:solidFill>
                <a:sysClr val="windowText" lastClr="000000">
                  <a:lumMod val="50000"/>
                  <a:lumOff val="50000"/>
                </a:sysClr>
              </a:solidFill>
              <a:prstDash val="solid"/>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kumimoji="0" lang="ko-KR" altLang="en-US" sz="900" i="0" u="none" strike="noStrike" kern="0" cap="none" spc="0" normalizeH="0" baseline="0" noProof="0" dirty="0">
                  <a:ln>
                    <a:solidFill>
                      <a:prstClr val="white">
                        <a:alpha val="0"/>
                      </a:prstClr>
                    </a:solidFill>
                  </a:ln>
                  <a:solidFill>
                    <a:prstClr val="black"/>
                  </a:solidFill>
                  <a:effectLst/>
                  <a:uLnTx/>
                  <a:uFillTx/>
                  <a:latin typeface="+mn-ea"/>
                  <a:cs typeface="+mn-cs"/>
                </a:rPr>
                <a:t>고객</a:t>
              </a:r>
              <a:endParaRPr kumimoji="0" lang="en-US" altLang="ko-KR" sz="9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sp>
          <p:nvSpPr>
            <p:cNvPr id="348" name="직사각형 347">
              <a:extLst>
                <a:ext uri="{FF2B5EF4-FFF2-40B4-BE49-F238E27FC236}">
                  <a16:creationId xmlns:a16="http://schemas.microsoft.com/office/drawing/2014/main" id="{C7A2B58E-AE1E-61F2-B6DA-4C6995F1270E}"/>
                </a:ext>
              </a:extLst>
            </p:cNvPr>
            <p:cNvSpPr/>
            <p:nvPr/>
          </p:nvSpPr>
          <p:spPr>
            <a:xfrm>
              <a:off x="4123314" y="4930838"/>
              <a:ext cx="530881" cy="449671"/>
            </a:xfrm>
            <a:prstGeom prst="rect">
              <a:avLst/>
            </a:prstGeom>
            <a:solidFill>
              <a:sysClr val="window" lastClr="FFFFFF"/>
            </a:solidFill>
            <a:ln w="6350" cap="flat" cmpd="sng" algn="ctr">
              <a:solidFill>
                <a:sysClr val="windowText" lastClr="000000">
                  <a:lumMod val="50000"/>
                  <a:lumOff val="50000"/>
                </a:sysClr>
              </a:solidFill>
              <a:prstDash val="solid"/>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lang="ko-KR" altLang="en-US" sz="900" dirty="0">
                  <a:ln>
                    <a:solidFill>
                      <a:prstClr val="white">
                        <a:alpha val="0"/>
                      </a:prstClr>
                    </a:solidFill>
                  </a:ln>
                  <a:solidFill>
                    <a:prstClr val="black"/>
                  </a:solidFill>
                  <a:latin typeface="+mn-ea"/>
                  <a:cs typeface="+mn-cs"/>
                </a:rPr>
                <a:t>인증</a:t>
              </a:r>
              <a:r>
                <a:rPr lang="en-US" altLang="ko-KR" sz="900" dirty="0">
                  <a:ln>
                    <a:solidFill>
                      <a:prstClr val="white">
                        <a:alpha val="0"/>
                      </a:prstClr>
                    </a:solidFill>
                  </a:ln>
                  <a:solidFill>
                    <a:prstClr val="black"/>
                  </a:solidFill>
                  <a:latin typeface="+mn-ea"/>
                  <a:cs typeface="+mn-cs"/>
                </a:rPr>
                <a:t>/</a:t>
              </a:r>
              <a:r>
                <a:rPr lang="ko-KR" altLang="en-US" sz="900" dirty="0">
                  <a:ln>
                    <a:solidFill>
                      <a:prstClr val="white">
                        <a:alpha val="0"/>
                      </a:prstClr>
                    </a:solidFill>
                  </a:ln>
                  <a:solidFill>
                    <a:prstClr val="black"/>
                  </a:solidFill>
                  <a:latin typeface="+mn-ea"/>
                  <a:cs typeface="+mn-cs"/>
                </a:rPr>
                <a:t>채널</a:t>
              </a:r>
              <a:endParaRPr kumimoji="0" lang="en-US" altLang="ko-KR" sz="9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sp>
          <p:nvSpPr>
            <p:cNvPr id="349" name="직사각형 348">
              <a:extLst>
                <a:ext uri="{FF2B5EF4-FFF2-40B4-BE49-F238E27FC236}">
                  <a16:creationId xmlns:a16="http://schemas.microsoft.com/office/drawing/2014/main" id="{DFAA4724-0564-5A53-7590-FE95FE7DE282}"/>
                </a:ext>
              </a:extLst>
            </p:cNvPr>
            <p:cNvSpPr/>
            <p:nvPr/>
          </p:nvSpPr>
          <p:spPr>
            <a:xfrm>
              <a:off x="4717864" y="4930837"/>
              <a:ext cx="530881" cy="449671"/>
            </a:xfrm>
            <a:prstGeom prst="rect">
              <a:avLst/>
            </a:prstGeom>
            <a:solidFill>
              <a:sysClr val="window" lastClr="FFFFFF"/>
            </a:solidFill>
            <a:ln w="6350" cap="flat" cmpd="sng" algn="ctr">
              <a:solidFill>
                <a:sysClr val="windowText" lastClr="000000">
                  <a:lumMod val="50000"/>
                  <a:lumOff val="50000"/>
                </a:sysClr>
              </a:solidFill>
              <a:prstDash val="solid"/>
              <a:miter lim="800000"/>
            </a:ln>
            <a:effectLst/>
          </p:spPr>
          <p:txBody>
            <a:bodyPr lIns="0" tIns="36000" rIns="0" bIns="36000" rtlCol="0" anchor="ctr"/>
            <a:lstStyle/>
            <a:p>
              <a:pPr marL="0" marR="0" lvl="0" indent="0" algn="ctr" defTabSz="914400" eaLnBrk="1" fontAlgn="auto" hangingPunct="1">
                <a:lnSpc>
                  <a:spcPct val="90000"/>
                </a:lnSpc>
                <a:spcBef>
                  <a:spcPts val="0"/>
                </a:spcBef>
                <a:spcAft>
                  <a:spcPts val="100"/>
                </a:spcAft>
                <a:buClrTx/>
                <a:buSzTx/>
                <a:buFontTx/>
                <a:buNone/>
                <a:tabLst/>
                <a:defRPr/>
              </a:pPr>
              <a:r>
                <a:rPr kumimoji="0" lang="ko-KR" altLang="en-US" sz="900" i="0" u="none" strike="noStrike" kern="0" cap="none" spc="0" normalizeH="0" baseline="0" noProof="0" dirty="0">
                  <a:ln>
                    <a:solidFill>
                      <a:prstClr val="white">
                        <a:alpha val="0"/>
                      </a:prstClr>
                    </a:solidFill>
                  </a:ln>
                  <a:solidFill>
                    <a:prstClr val="black"/>
                  </a:solidFill>
                  <a:effectLst/>
                  <a:uLnTx/>
                  <a:uFillTx/>
                  <a:latin typeface="+mn-ea"/>
                  <a:cs typeface="+mn-cs"/>
                </a:rPr>
                <a:t>계좌</a:t>
              </a:r>
              <a:endParaRPr kumimoji="0" lang="en-US" altLang="ko-KR" sz="900" i="0" u="none" strike="noStrike" kern="0" cap="none" spc="0" normalizeH="0" baseline="0" noProof="0" dirty="0">
                <a:ln>
                  <a:solidFill>
                    <a:prstClr val="white">
                      <a:alpha val="0"/>
                    </a:prstClr>
                  </a:solidFill>
                </a:ln>
                <a:solidFill>
                  <a:prstClr val="black"/>
                </a:solidFill>
                <a:effectLst/>
                <a:uLnTx/>
                <a:uFillTx/>
                <a:latin typeface="+mn-ea"/>
                <a:cs typeface="+mn-cs"/>
              </a:endParaRPr>
            </a:p>
          </p:txBody>
        </p:sp>
        <p:sp>
          <p:nvSpPr>
            <p:cNvPr id="350" name="TextBox 349">
              <a:extLst>
                <a:ext uri="{FF2B5EF4-FFF2-40B4-BE49-F238E27FC236}">
                  <a16:creationId xmlns:a16="http://schemas.microsoft.com/office/drawing/2014/main" id="{717358B7-4103-92D2-28B1-0244050E45C7}"/>
                </a:ext>
              </a:extLst>
            </p:cNvPr>
            <p:cNvSpPr txBox="1"/>
            <p:nvPr/>
          </p:nvSpPr>
          <p:spPr>
            <a:xfrm>
              <a:off x="5315143" y="3363442"/>
              <a:ext cx="110608" cy="1384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900" dirty="0">
                  <a:latin typeface="나눔스퀘어_ac" panose="020B0600000101010101" pitchFamily="50" charset="-127"/>
                  <a:ea typeface="나눔스퀘어_ac" panose="020B0600000101010101" pitchFamily="50" charset="-127"/>
                </a:rPr>
                <a:t>….</a:t>
              </a:r>
              <a:endParaRPr lang="ko-KR" altLang="en-US" sz="900" dirty="0">
                <a:latin typeface="나눔스퀘어_ac" panose="020B0600000101010101" pitchFamily="50" charset="-127"/>
                <a:ea typeface="나눔스퀘어_ac" panose="020B0600000101010101" pitchFamily="50" charset="-127"/>
              </a:endParaRPr>
            </a:p>
          </p:txBody>
        </p:sp>
        <p:sp>
          <p:nvSpPr>
            <p:cNvPr id="351" name="TextBox 350">
              <a:extLst>
                <a:ext uri="{FF2B5EF4-FFF2-40B4-BE49-F238E27FC236}">
                  <a16:creationId xmlns:a16="http://schemas.microsoft.com/office/drawing/2014/main" id="{D1036D78-F648-B953-811E-05021DED0BD3}"/>
                </a:ext>
              </a:extLst>
            </p:cNvPr>
            <p:cNvSpPr txBox="1"/>
            <p:nvPr/>
          </p:nvSpPr>
          <p:spPr>
            <a:xfrm>
              <a:off x="5319449" y="5061414"/>
              <a:ext cx="110608" cy="1384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900" dirty="0">
                  <a:latin typeface="나눔스퀘어_ac" panose="020B0600000101010101" pitchFamily="50" charset="-127"/>
                  <a:ea typeface="나눔스퀘어_ac" panose="020B0600000101010101" pitchFamily="50" charset="-127"/>
                </a:rPr>
                <a:t>….</a:t>
              </a:r>
              <a:endParaRPr lang="ko-KR" altLang="en-US" sz="900" dirty="0">
                <a:latin typeface="나눔스퀘어_ac" panose="020B0600000101010101" pitchFamily="50" charset="-127"/>
                <a:ea typeface="나눔스퀘어_ac" panose="020B0600000101010101" pitchFamily="50" charset="-127"/>
              </a:endParaRPr>
            </a:p>
          </p:txBody>
        </p:sp>
        <p:grpSp>
          <p:nvGrpSpPr>
            <p:cNvPr id="352" name="그룹 351">
              <a:extLst>
                <a:ext uri="{FF2B5EF4-FFF2-40B4-BE49-F238E27FC236}">
                  <a16:creationId xmlns:a16="http://schemas.microsoft.com/office/drawing/2014/main" id="{4D5312E1-F5EA-3839-CB20-1A8CECE0B6D3}"/>
                </a:ext>
              </a:extLst>
            </p:cNvPr>
            <p:cNvGrpSpPr/>
            <p:nvPr/>
          </p:nvGrpSpPr>
          <p:grpSpPr>
            <a:xfrm>
              <a:off x="2635975" y="3563698"/>
              <a:ext cx="842581" cy="186270"/>
              <a:chOff x="4697435" y="2940614"/>
              <a:chExt cx="1074072" cy="186270"/>
            </a:xfrm>
          </p:grpSpPr>
          <p:cxnSp>
            <p:nvCxnSpPr>
              <p:cNvPr id="353" name="직선 화살표 연결선 352">
                <a:extLst>
                  <a:ext uri="{FF2B5EF4-FFF2-40B4-BE49-F238E27FC236}">
                    <a16:creationId xmlns:a16="http://schemas.microsoft.com/office/drawing/2014/main" id="{12DCDBB3-3427-8E4D-9F35-C3B567BB8C02}"/>
                  </a:ext>
                </a:extLst>
              </p:cNvPr>
              <p:cNvCxnSpPr>
                <a:cxnSpLocks/>
              </p:cNvCxnSpPr>
              <p:nvPr/>
            </p:nvCxnSpPr>
            <p:spPr>
              <a:xfrm flipH="1">
                <a:off x="4697435" y="2940614"/>
                <a:ext cx="1074072" cy="333"/>
              </a:xfrm>
              <a:prstGeom prst="straightConnector1">
                <a:avLst/>
              </a:prstGeom>
              <a:noFill/>
              <a:ln w="9525" cap="flat">
                <a:solidFill>
                  <a:schemeClr val="tx1"/>
                </a:solidFill>
                <a:prstDash val="solid"/>
                <a:round/>
                <a:headEnd type="triangle"/>
                <a:tailEnd type="none"/>
              </a:ln>
              <a:effectLst/>
              <a:sp3d/>
            </p:spPr>
            <p:style>
              <a:lnRef idx="0">
                <a:scrgbClr r="0" g="0" b="0"/>
              </a:lnRef>
              <a:fillRef idx="0">
                <a:scrgbClr r="0" g="0" b="0"/>
              </a:fillRef>
              <a:effectRef idx="0">
                <a:scrgbClr r="0" g="0" b="0"/>
              </a:effectRef>
              <a:fontRef idx="none"/>
            </p:style>
          </p:cxnSp>
          <p:sp>
            <p:nvSpPr>
              <p:cNvPr id="354" name="TextBox 353">
                <a:extLst>
                  <a:ext uri="{FF2B5EF4-FFF2-40B4-BE49-F238E27FC236}">
                    <a16:creationId xmlns:a16="http://schemas.microsoft.com/office/drawing/2014/main" id="{5F05D1A9-8E63-76E4-7B22-7F2B7E53656C}"/>
                  </a:ext>
                </a:extLst>
              </p:cNvPr>
              <p:cNvSpPr txBox="1"/>
              <p:nvPr/>
            </p:nvSpPr>
            <p:spPr>
              <a:xfrm>
                <a:off x="4894192" y="2988385"/>
                <a:ext cx="588504" cy="1384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전자등록</a:t>
                </a:r>
              </a:p>
            </p:txBody>
          </p:sp>
        </p:grpSp>
        <p:grpSp>
          <p:nvGrpSpPr>
            <p:cNvPr id="355" name="그룹 354">
              <a:extLst>
                <a:ext uri="{FF2B5EF4-FFF2-40B4-BE49-F238E27FC236}">
                  <a16:creationId xmlns:a16="http://schemas.microsoft.com/office/drawing/2014/main" id="{0F793209-E22F-0C99-028B-83C6AD239940}"/>
                </a:ext>
              </a:extLst>
            </p:cNvPr>
            <p:cNvGrpSpPr/>
            <p:nvPr/>
          </p:nvGrpSpPr>
          <p:grpSpPr>
            <a:xfrm>
              <a:off x="2635975" y="5075554"/>
              <a:ext cx="842581" cy="186270"/>
              <a:chOff x="4696087" y="3845570"/>
              <a:chExt cx="1074072" cy="186270"/>
            </a:xfrm>
          </p:grpSpPr>
          <p:cxnSp>
            <p:nvCxnSpPr>
              <p:cNvPr id="356" name="직선 화살표 연결선 355">
                <a:extLst>
                  <a:ext uri="{FF2B5EF4-FFF2-40B4-BE49-F238E27FC236}">
                    <a16:creationId xmlns:a16="http://schemas.microsoft.com/office/drawing/2014/main" id="{50FF082E-79B8-4B02-DAFF-CC6190B97A90}"/>
                  </a:ext>
                </a:extLst>
              </p:cNvPr>
              <p:cNvCxnSpPr>
                <a:cxnSpLocks/>
              </p:cNvCxnSpPr>
              <p:nvPr/>
            </p:nvCxnSpPr>
            <p:spPr>
              <a:xfrm flipH="1">
                <a:off x="4696087" y="3845570"/>
                <a:ext cx="1074072" cy="333"/>
              </a:xfrm>
              <a:prstGeom prst="straightConnector1">
                <a:avLst/>
              </a:prstGeom>
              <a:noFill/>
              <a:ln w="9525" cap="flat">
                <a:solidFill>
                  <a:schemeClr val="tx1"/>
                </a:solidFill>
                <a:prstDash val="solid"/>
                <a:round/>
                <a:headEnd type="triangle"/>
                <a:tailEnd type="none"/>
              </a:ln>
              <a:effectLst/>
              <a:sp3d/>
            </p:spPr>
            <p:style>
              <a:lnRef idx="0">
                <a:scrgbClr r="0" g="0" b="0"/>
              </a:lnRef>
              <a:fillRef idx="0">
                <a:scrgbClr r="0" g="0" b="0"/>
              </a:fillRef>
              <a:effectRef idx="0">
                <a:scrgbClr r="0" g="0" b="0"/>
              </a:effectRef>
              <a:fontRef idx="none"/>
            </p:style>
          </p:cxnSp>
          <p:sp>
            <p:nvSpPr>
              <p:cNvPr id="357" name="TextBox 356">
                <a:extLst>
                  <a:ext uri="{FF2B5EF4-FFF2-40B4-BE49-F238E27FC236}">
                    <a16:creationId xmlns:a16="http://schemas.microsoft.com/office/drawing/2014/main" id="{74F827A3-7BCF-B1D7-8009-1B9BBDCCFCFE}"/>
                  </a:ext>
                </a:extLst>
              </p:cNvPr>
              <p:cNvSpPr txBox="1"/>
              <p:nvPr/>
            </p:nvSpPr>
            <p:spPr>
              <a:xfrm>
                <a:off x="5039971" y="3893341"/>
                <a:ext cx="294252" cy="1384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상장</a:t>
                </a:r>
              </a:p>
            </p:txBody>
          </p:sp>
        </p:grpSp>
        <p:sp>
          <p:nvSpPr>
            <p:cNvPr id="358" name="직사각형 357">
              <a:extLst>
                <a:ext uri="{FF2B5EF4-FFF2-40B4-BE49-F238E27FC236}">
                  <a16:creationId xmlns:a16="http://schemas.microsoft.com/office/drawing/2014/main" id="{F409DBA8-EFD7-E2F6-DF24-ADDA7E0DD897}"/>
                </a:ext>
              </a:extLst>
            </p:cNvPr>
            <p:cNvSpPr/>
            <p:nvPr/>
          </p:nvSpPr>
          <p:spPr>
            <a:xfrm>
              <a:off x="6450481" y="2753613"/>
              <a:ext cx="842581" cy="3266786"/>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200" b="1" dirty="0">
                  <a:latin typeface="나눔스퀘어_ac" panose="020B0600000101010101" pitchFamily="50" charset="-127"/>
                  <a:ea typeface="나눔스퀘어_ac" panose="020B0600000101010101" pitchFamily="50" charset="-127"/>
                </a:rPr>
                <a:t>장내</a:t>
              </a:r>
            </a:p>
          </p:txBody>
        </p:sp>
        <p:grpSp>
          <p:nvGrpSpPr>
            <p:cNvPr id="359" name="그룹 358">
              <a:extLst>
                <a:ext uri="{FF2B5EF4-FFF2-40B4-BE49-F238E27FC236}">
                  <a16:creationId xmlns:a16="http://schemas.microsoft.com/office/drawing/2014/main" id="{7D90BFF3-55FC-3A3C-E3CA-EA16E4C23A76}"/>
                </a:ext>
              </a:extLst>
            </p:cNvPr>
            <p:cNvGrpSpPr/>
            <p:nvPr/>
          </p:nvGrpSpPr>
          <p:grpSpPr>
            <a:xfrm>
              <a:off x="5491500" y="3562350"/>
              <a:ext cx="953472" cy="186270"/>
              <a:chOff x="4697435" y="2940614"/>
              <a:chExt cx="1074072" cy="186270"/>
            </a:xfrm>
          </p:grpSpPr>
          <p:cxnSp>
            <p:nvCxnSpPr>
              <p:cNvPr id="360" name="직선 화살표 연결선 359">
                <a:extLst>
                  <a:ext uri="{FF2B5EF4-FFF2-40B4-BE49-F238E27FC236}">
                    <a16:creationId xmlns:a16="http://schemas.microsoft.com/office/drawing/2014/main" id="{703FD8B9-B324-B410-9406-340A75475253}"/>
                  </a:ext>
                </a:extLst>
              </p:cNvPr>
              <p:cNvCxnSpPr>
                <a:cxnSpLocks/>
              </p:cNvCxnSpPr>
              <p:nvPr/>
            </p:nvCxnSpPr>
            <p:spPr>
              <a:xfrm flipH="1">
                <a:off x="4697435" y="2940614"/>
                <a:ext cx="1074072" cy="333"/>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361" name="TextBox 360">
                <a:extLst>
                  <a:ext uri="{FF2B5EF4-FFF2-40B4-BE49-F238E27FC236}">
                    <a16:creationId xmlns:a16="http://schemas.microsoft.com/office/drawing/2014/main" id="{9B2D6FFA-C098-A6B0-4D2E-1943D1FAC50C}"/>
                  </a:ext>
                </a:extLst>
              </p:cNvPr>
              <p:cNvSpPr txBox="1"/>
              <p:nvPr/>
            </p:nvSpPr>
            <p:spPr>
              <a:xfrm>
                <a:off x="4837225" y="2988385"/>
                <a:ext cx="702441" cy="1384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결제</a:t>
                </a:r>
                <a:r>
                  <a:rPr lang="en-US" altLang="ko-KR" sz="900" dirty="0">
                    <a:latin typeface="나눔스퀘어_ac" panose="020B0600000101010101" pitchFamily="50" charset="-127"/>
                    <a:ea typeface="나눔스퀘어_ac" panose="020B0600000101010101" pitchFamily="50" charset="-127"/>
                  </a:rPr>
                  <a:t>/</a:t>
                </a:r>
                <a:r>
                  <a:rPr lang="ko-KR" altLang="en-US" sz="900" dirty="0">
                    <a:latin typeface="나눔스퀘어_ac" panose="020B0600000101010101" pitchFamily="50" charset="-127"/>
                    <a:ea typeface="나눔스퀘어_ac" panose="020B0600000101010101" pitchFamily="50" charset="-127"/>
                  </a:rPr>
                  <a:t>입출고</a:t>
                </a:r>
              </a:p>
            </p:txBody>
          </p:sp>
        </p:grpSp>
        <p:grpSp>
          <p:nvGrpSpPr>
            <p:cNvPr id="362" name="그룹 361">
              <a:extLst>
                <a:ext uri="{FF2B5EF4-FFF2-40B4-BE49-F238E27FC236}">
                  <a16:creationId xmlns:a16="http://schemas.microsoft.com/office/drawing/2014/main" id="{F4097841-BB00-C801-5DE2-ED0FA1559669}"/>
                </a:ext>
              </a:extLst>
            </p:cNvPr>
            <p:cNvGrpSpPr/>
            <p:nvPr/>
          </p:nvGrpSpPr>
          <p:grpSpPr>
            <a:xfrm>
              <a:off x="5840638" y="5074206"/>
              <a:ext cx="604334" cy="186270"/>
              <a:chOff x="4696087" y="3845570"/>
              <a:chExt cx="1074072" cy="186270"/>
            </a:xfrm>
          </p:grpSpPr>
          <p:cxnSp>
            <p:nvCxnSpPr>
              <p:cNvPr id="363" name="직선 화살표 연결선 362">
                <a:extLst>
                  <a:ext uri="{FF2B5EF4-FFF2-40B4-BE49-F238E27FC236}">
                    <a16:creationId xmlns:a16="http://schemas.microsoft.com/office/drawing/2014/main" id="{68EC95EC-7523-71C2-DE35-0D8B039C496C}"/>
                  </a:ext>
                </a:extLst>
              </p:cNvPr>
              <p:cNvCxnSpPr>
                <a:cxnSpLocks/>
              </p:cNvCxnSpPr>
              <p:nvPr/>
            </p:nvCxnSpPr>
            <p:spPr>
              <a:xfrm flipH="1">
                <a:off x="4696087" y="3845570"/>
                <a:ext cx="1074072" cy="333"/>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364" name="TextBox 363">
                <a:extLst>
                  <a:ext uri="{FF2B5EF4-FFF2-40B4-BE49-F238E27FC236}">
                    <a16:creationId xmlns:a16="http://schemas.microsoft.com/office/drawing/2014/main" id="{D50363B6-FCB2-FF98-1B17-2E10CE627B69}"/>
                  </a:ext>
                </a:extLst>
              </p:cNvPr>
              <p:cNvSpPr txBox="1"/>
              <p:nvPr/>
            </p:nvSpPr>
            <p:spPr>
              <a:xfrm>
                <a:off x="4776841" y="3893341"/>
                <a:ext cx="820511" cy="1384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매매체결</a:t>
                </a:r>
              </a:p>
            </p:txBody>
          </p:sp>
        </p:grpSp>
        <p:grpSp>
          <p:nvGrpSpPr>
            <p:cNvPr id="365" name="그룹 364">
              <a:extLst>
                <a:ext uri="{FF2B5EF4-FFF2-40B4-BE49-F238E27FC236}">
                  <a16:creationId xmlns:a16="http://schemas.microsoft.com/office/drawing/2014/main" id="{EA031FE6-9557-9192-5CDB-360FC50EA8F5}"/>
                </a:ext>
              </a:extLst>
            </p:cNvPr>
            <p:cNvGrpSpPr/>
            <p:nvPr/>
          </p:nvGrpSpPr>
          <p:grpSpPr>
            <a:xfrm>
              <a:off x="6569835" y="3240414"/>
              <a:ext cx="603872" cy="555663"/>
              <a:chOff x="10437151" y="3654734"/>
              <a:chExt cx="769780" cy="555663"/>
            </a:xfrm>
          </p:grpSpPr>
          <p:grpSp>
            <p:nvGrpSpPr>
              <p:cNvPr id="366" name="Group 1">
                <a:extLst>
                  <a:ext uri="{FF2B5EF4-FFF2-40B4-BE49-F238E27FC236}">
                    <a16:creationId xmlns:a16="http://schemas.microsoft.com/office/drawing/2014/main" id="{8ADC3CF7-BD11-2D52-59A8-E227A60D4FAF}"/>
                  </a:ext>
                </a:extLst>
              </p:cNvPr>
              <p:cNvGrpSpPr/>
              <p:nvPr/>
            </p:nvGrpSpPr>
            <p:grpSpPr>
              <a:xfrm>
                <a:off x="10614725" y="3654734"/>
                <a:ext cx="396000" cy="396000"/>
                <a:chOff x="4338000" y="5841316"/>
                <a:chExt cx="431800" cy="431800"/>
              </a:xfrm>
            </p:grpSpPr>
            <p:sp>
              <p:nvSpPr>
                <p:cNvPr id="368" name="Ellipse 496">
                  <a:extLst>
                    <a:ext uri="{FF2B5EF4-FFF2-40B4-BE49-F238E27FC236}">
                      <a16:creationId xmlns:a16="http://schemas.microsoft.com/office/drawing/2014/main" id="{304A7D55-F5CF-38AD-E897-FC7603FD3C73}"/>
                    </a:ext>
                  </a:extLst>
                </p:cNvPr>
                <p:cNvSpPr/>
                <p:nvPr/>
              </p:nvSpPr>
              <p:spPr bwMode="gray">
                <a:xfrm>
                  <a:off x="4338000" y="5841316"/>
                  <a:ext cx="431800" cy="431800"/>
                </a:xfrm>
                <a:prstGeom prst="rect">
                  <a:avLst/>
                </a:prstGeom>
                <a:solidFill>
                  <a:schemeClr val="bg1">
                    <a:lumMod val="75000"/>
                  </a:schemeClr>
                </a:solidFill>
                <a:ln w="12700">
                  <a:noFill/>
                  <a:round/>
                  <a:headEnd/>
                  <a:tailEnd/>
                </a:ln>
              </p:spPr>
              <p:txBody>
                <a:bodyPr rtlCol="0" anchor="ctr">
                  <a:noAutofit/>
                </a:bodyPr>
                <a:lstStyle/>
                <a:p>
                  <a:pPr marL="0" marR="0" lvl="0" indent="0" algn="ctr" defTabSz="914400" eaLnBrk="1" fontAlgn="auto" hangingPunct="1">
                    <a:lnSpc>
                      <a:spcPct val="90000"/>
                    </a:lnSpc>
                    <a:spcBef>
                      <a:spcPts val="0"/>
                    </a:spcBef>
                    <a:spcAft>
                      <a:spcPts val="0"/>
                    </a:spcAft>
                    <a:buClrTx/>
                    <a:buSzTx/>
                    <a:buFontTx/>
                    <a:buNone/>
                    <a:tabLst/>
                    <a:defRPr/>
                  </a:pPr>
                  <a:endParaRPr kumimoji="0" lang="en-US" sz="900" b="1" i="0" u="none" strike="noStrike" kern="0" cap="none" spc="0" normalizeH="0" baseline="0" noProof="0" dirty="0">
                    <a:ln>
                      <a:noFill/>
                    </a:ln>
                    <a:solidFill>
                      <a:srgbClr val="000000"/>
                    </a:solidFill>
                    <a:effectLst/>
                    <a:uLnTx/>
                    <a:uFillTx/>
                    <a:latin typeface="+mj-lt"/>
                  </a:endParaRPr>
                </a:p>
              </p:txBody>
            </p:sp>
            <p:grpSp>
              <p:nvGrpSpPr>
                <p:cNvPr id="369" name="Group 959">
                  <a:extLst>
                    <a:ext uri="{FF2B5EF4-FFF2-40B4-BE49-F238E27FC236}">
                      <a16:creationId xmlns:a16="http://schemas.microsoft.com/office/drawing/2014/main" id="{00CE7472-5C50-9A26-DDC5-82F57FCA665C}"/>
                    </a:ext>
                  </a:extLst>
                </p:cNvPr>
                <p:cNvGrpSpPr/>
                <p:nvPr/>
              </p:nvGrpSpPr>
              <p:grpSpPr>
                <a:xfrm>
                  <a:off x="4393384" y="5896938"/>
                  <a:ext cx="306746" cy="306270"/>
                  <a:chOff x="3049500" y="5141920"/>
                  <a:chExt cx="490173" cy="497498"/>
                </a:xfrm>
              </p:grpSpPr>
              <p:grpSp>
                <p:nvGrpSpPr>
                  <p:cNvPr id="370" name="Group 960">
                    <a:extLst>
                      <a:ext uri="{FF2B5EF4-FFF2-40B4-BE49-F238E27FC236}">
                        <a16:creationId xmlns:a16="http://schemas.microsoft.com/office/drawing/2014/main" id="{0EDF0C4E-8844-7969-D977-8B1D0B1AD2DE}"/>
                      </a:ext>
                    </a:extLst>
                  </p:cNvPr>
                  <p:cNvGrpSpPr/>
                  <p:nvPr/>
                </p:nvGrpSpPr>
                <p:grpSpPr>
                  <a:xfrm>
                    <a:off x="3049500" y="5141920"/>
                    <a:ext cx="490173" cy="470469"/>
                    <a:chOff x="425450" y="4575678"/>
                    <a:chExt cx="889000" cy="853263"/>
                  </a:xfrm>
                </p:grpSpPr>
                <p:sp>
                  <p:nvSpPr>
                    <p:cNvPr id="372" name="Rectangle 962">
                      <a:extLst>
                        <a:ext uri="{FF2B5EF4-FFF2-40B4-BE49-F238E27FC236}">
                          <a16:creationId xmlns:a16="http://schemas.microsoft.com/office/drawing/2014/main" id="{2D73D486-B6E4-69BA-5C1A-CAB3C0BF8679}"/>
                        </a:ext>
                      </a:extLst>
                    </p:cNvPr>
                    <p:cNvSpPr/>
                    <p:nvPr/>
                  </p:nvSpPr>
                  <p:spPr>
                    <a:xfrm>
                      <a:off x="533202" y="5013176"/>
                      <a:ext cx="144016" cy="415765"/>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373" name="Rectangle 963">
                      <a:extLst>
                        <a:ext uri="{FF2B5EF4-FFF2-40B4-BE49-F238E27FC236}">
                          <a16:creationId xmlns:a16="http://schemas.microsoft.com/office/drawing/2014/main" id="{0E527E7E-B272-B367-BB21-52FD6056F8F0}"/>
                        </a:ext>
                      </a:extLst>
                    </p:cNvPr>
                    <p:cNvSpPr/>
                    <p:nvPr/>
                  </p:nvSpPr>
                  <p:spPr>
                    <a:xfrm>
                      <a:off x="719722" y="5229200"/>
                      <a:ext cx="144016" cy="199741"/>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374" name="Rectangle 964">
                      <a:extLst>
                        <a:ext uri="{FF2B5EF4-FFF2-40B4-BE49-F238E27FC236}">
                          <a16:creationId xmlns:a16="http://schemas.microsoft.com/office/drawing/2014/main" id="{E9614C90-DBDB-B26B-63A7-3A0037202551}"/>
                        </a:ext>
                      </a:extLst>
                    </p:cNvPr>
                    <p:cNvSpPr/>
                    <p:nvPr/>
                  </p:nvSpPr>
                  <p:spPr>
                    <a:xfrm>
                      <a:off x="906242" y="4905164"/>
                      <a:ext cx="144016" cy="523777"/>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375" name="Rectangle 965">
                      <a:extLst>
                        <a:ext uri="{FF2B5EF4-FFF2-40B4-BE49-F238E27FC236}">
                          <a16:creationId xmlns:a16="http://schemas.microsoft.com/office/drawing/2014/main" id="{600C07EB-3557-F3AB-4179-C09AF551E236}"/>
                        </a:ext>
                      </a:extLst>
                    </p:cNvPr>
                    <p:cNvSpPr/>
                    <p:nvPr/>
                  </p:nvSpPr>
                  <p:spPr>
                    <a:xfrm>
                      <a:off x="1092762" y="5121188"/>
                      <a:ext cx="144016" cy="307753"/>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376" name="Oval 966">
                      <a:extLst>
                        <a:ext uri="{FF2B5EF4-FFF2-40B4-BE49-F238E27FC236}">
                          <a16:creationId xmlns:a16="http://schemas.microsoft.com/office/drawing/2014/main" id="{795CF64D-BA40-0BBD-AA89-B4C6FDAD0C8D}"/>
                        </a:ext>
                      </a:extLst>
                    </p:cNvPr>
                    <p:cNvSpPr/>
                    <p:nvPr/>
                  </p:nvSpPr>
                  <p:spPr>
                    <a:xfrm>
                      <a:off x="906242" y="4575678"/>
                      <a:ext cx="144016" cy="144016"/>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377" name="Oval 967">
                      <a:extLst>
                        <a:ext uri="{FF2B5EF4-FFF2-40B4-BE49-F238E27FC236}">
                          <a16:creationId xmlns:a16="http://schemas.microsoft.com/office/drawing/2014/main" id="{0DC4EA62-CFB6-D00D-ECF4-04B3D2B0F683}"/>
                        </a:ext>
                      </a:extLst>
                    </p:cNvPr>
                    <p:cNvSpPr/>
                    <p:nvPr/>
                  </p:nvSpPr>
                  <p:spPr>
                    <a:xfrm>
                      <a:off x="1113125" y="4804599"/>
                      <a:ext cx="103291" cy="103291"/>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378" name="Oval 968">
                      <a:extLst>
                        <a:ext uri="{FF2B5EF4-FFF2-40B4-BE49-F238E27FC236}">
                          <a16:creationId xmlns:a16="http://schemas.microsoft.com/office/drawing/2014/main" id="{0D843545-43A0-3753-A3B4-A160FEFC2644}"/>
                        </a:ext>
                      </a:extLst>
                    </p:cNvPr>
                    <p:cNvSpPr/>
                    <p:nvPr/>
                  </p:nvSpPr>
                  <p:spPr>
                    <a:xfrm>
                      <a:off x="740085" y="4947561"/>
                      <a:ext cx="103291" cy="103291"/>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379" name="Oval 969">
                      <a:extLst>
                        <a:ext uri="{FF2B5EF4-FFF2-40B4-BE49-F238E27FC236}">
                          <a16:creationId xmlns:a16="http://schemas.microsoft.com/office/drawing/2014/main" id="{D8B3104F-41AF-858A-2EEE-4F66E9317E8F}"/>
                        </a:ext>
                      </a:extLst>
                    </p:cNvPr>
                    <p:cNvSpPr/>
                    <p:nvPr/>
                  </p:nvSpPr>
                  <p:spPr>
                    <a:xfrm>
                      <a:off x="541730" y="4707868"/>
                      <a:ext cx="126960" cy="126960"/>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380" name="Freeform 970">
                      <a:extLst>
                        <a:ext uri="{FF2B5EF4-FFF2-40B4-BE49-F238E27FC236}">
                          <a16:creationId xmlns:a16="http://schemas.microsoft.com/office/drawing/2014/main" id="{E8780951-48E3-64EF-59F8-87E41F220CA9}"/>
                        </a:ext>
                      </a:extLst>
                    </p:cNvPr>
                    <p:cNvSpPr/>
                    <p:nvPr/>
                  </p:nvSpPr>
                  <p:spPr>
                    <a:xfrm>
                      <a:off x="425450" y="4651375"/>
                      <a:ext cx="889000" cy="352425"/>
                    </a:xfrm>
                    <a:custGeom>
                      <a:avLst/>
                      <a:gdLst>
                        <a:gd name="connsiteX0" fmla="*/ 0 w 889000"/>
                        <a:gd name="connsiteY0" fmla="*/ 257175 h 352425"/>
                        <a:gd name="connsiteX1" fmla="*/ 184150 w 889000"/>
                        <a:gd name="connsiteY1" fmla="*/ 114300 h 352425"/>
                        <a:gd name="connsiteX2" fmla="*/ 365125 w 889000"/>
                        <a:gd name="connsiteY2" fmla="*/ 352425 h 352425"/>
                        <a:gd name="connsiteX3" fmla="*/ 549275 w 889000"/>
                        <a:gd name="connsiteY3" fmla="*/ 0 h 352425"/>
                        <a:gd name="connsiteX4" fmla="*/ 749300 w 889000"/>
                        <a:gd name="connsiteY4" fmla="*/ 212725 h 352425"/>
                        <a:gd name="connsiteX5" fmla="*/ 889000 w 889000"/>
                        <a:gd name="connsiteY5" fmla="*/ 47625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00" h="352425">
                          <a:moveTo>
                            <a:pt x="0" y="257175"/>
                          </a:moveTo>
                          <a:lnTo>
                            <a:pt x="184150" y="114300"/>
                          </a:lnTo>
                          <a:lnTo>
                            <a:pt x="365125" y="352425"/>
                          </a:lnTo>
                          <a:lnTo>
                            <a:pt x="549275" y="0"/>
                          </a:lnTo>
                          <a:lnTo>
                            <a:pt x="749300" y="212725"/>
                          </a:lnTo>
                          <a:lnTo>
                            <a:pt x="889000" y="47625"/>
                          </a:lnTo>
                        </a:path>
                      </a:pathLst>
                    </a:custGeom>
                    <a:noFill/>
                    <a:ln w="6350" cap="flat" cmpd="sng" algn="ctr">
                      <a:solidFill>
                        <a:srgbClr val="FFFFFF"/>
                      </a:solidFill>
                      <a:prstDash val="solid"/>
                      <a:miter lim="800000"/>
                    </a:ln>
                    <a:effectLst/>
                  </p:spPr>
                  <p:txBody>
                    <a:bodyPr rtlCol="0" anchor="ctr">
                      <a:noAutofit/>
                    </a:bodyPr>
                    <a:lstStyle/>
                    <a:p>
                      <a:pPr marL="0" marR="0" lvl="0" indent="0" algn="ctr" defTabSz="914400" eaLnBrk="1" fontAlgn="auto" hangingPunct="1">
                        <a:lnSpc>
                          <a:spcPct val="9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mn-cs"/>
                      </a:endParaRPr>
                    </a:p>
                  </p:txBody>
                </p:sp>
              </p:grpSp>
              <p:sp>
                <p:nvSpPr>
                  <p:cNvPr id="371" name="Oval 961">
                    <a:extLst>
                      <a:ext uri="{FF2B5EF4-FFF2-40B4-BE49-F238E27FC236}">
                        <a16:creationId xmlns:a16="http://schemas.microsoft.com/office/drawing/2014/main" id="{1F779F6C-75F6-9CEC-79CF-4ACBDF1E61C6}"/>
                      </a:ext>
                    </a:extLst>
                  </p:cNvPr>
                  <p:cNvSpPr/>
                  <p:nvPr/>
                </p:nvSpPr>
                <p:spPr>
                  <a:xfrm>
                    <a:off x="3081818" y="5579863"/>
                    <a:ext cx="456590" cy="59555"/>
                  </a:xfrm>
                  <a:prstGeom prst="ellipse">
                    <a:avLst/>
                  </a:prstGeom>
                  <a:noFill/>
                  <a:ln w="6350" cap="flat" cmpd="sng" algn="ctr">
                    <a:solidFill>
                      <a:srgbClr val="FFFFFF"/>
                    </a:solid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grpSp>
          </p:grpSp>
          <p:sp>
            <p:nvSpPr>
              <p:cNvPr id="367" name="TextBox 366">
                <a:extLst>
                  <a:ext uri="{FF2B5EF4-FFF2-40B4-BE49-F238E27FC236}">
                    <a16:creationId xmlns:a16="http://schemas.microsoft.com/office/drawing/2014/main" id="{62919B94-431D-181E-E8F1-CA75FD745B0C}"/>
                  </a:ext>
                </a:extLst>
              </p:cNvPr>
              <p:cNvSpPr txBox="1"/>
              <p:nvPr/>
            </p:nvSpPr>
            <p:spPr>
              <a:xfrm>
                <a:off x="10437151" y="4085747"/>
                <a:ext cx="769780" cy="124650"/>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ko-KR" altLang="en-US" sz="900" dirty="0">
                    <a:solidFill>
                      <a:srgbClr val="000000"/>
                    </a:solidFill>
                    <a:ea typeface="나눔스퀘어_ac" panose="020B0600000101010101"/>
                  </a:rPr>
                  <a:t>증권사</a:t>
                </a:r>
                <a:r>
                  <a:rPr lang="en-US" altLang="ko-KR" sz="900" dirty="0">
                    <a:solidFill>
                      <a:srgbClr val="000000"/>
                    </a:solidFill>
                    <a:ea typeface="나눔스퀘어_ac" panose="020B0600000101010101"/>
                  </a:rPr>
                  <a:t>A</a:t>
                </a:r>
                <a:endParaRPr lang="ko-KR" altLang="en-US" sz="900" dirty="0">
                  <a:solidFill>
                    <a:srgbClr val="000000"/>
                  </a:solidFill>
                  <a:ea typeface="나눔스퀘어_ac" panose="020B0600000101010101"/>
                </a:endParaRPr>
              </a:p>
            </p:txBody>
          </p:sp>
        </p:grpSp>
        <p:grpSp>
          <p:nvGrpSpPr>
            <p:cNvPr id="381" name="그룹 380">
              <a:extLst>
                <a:ext uri="{FF2B5EF4-FFF2-40B4-BE49-F238E27FC236}">
                  <a16:creationId xmlns:a16="http://schemas.microsoft.com/office/drawing/2014/main" id="{1987E06E-83E1-C547-202C-1C22D747A365}"/>
                </a:ext>
              </a:extLst>
            </p:cNvPr>
            <p:cNvGrpSpPr/>
            <p:nvPr/>
          </p:nvGrpSpPr>
          <p:grpSpPr>
            <a:xfrm>
              <a:off x="6569835" y="4077289"/>
              <a:ext cx="603872" cy="555663"/>
              <a:chOff x="10437151" y="3654734"/>
              <a:chExt cx="769780" cy="555663"/>
            </a:xfrm>
          </p:grpSpPr>
          <p:grpSp>
            <p:nvGrpSpPr>
              <p:cNvPr id="382" name="Group 1">
                <a:extLst>
                  <a:ext uri="{FF2B5EF4-FFF2-40B4-BE49-F238E27FC236}">
                    <a16:creationId xmlns:a16="http://schemas.microsoft.com/office/drawing/2014/main" id="{3F67572F-B8F3-9E7D-2A0A-69E5D4052AD6}"/>
                  </a:ext>
                </a:extLst>
              </p:cNvPr>
              <p:cNvGrpSpPr/>
              <p:nvPr/>
            </p:nvGrpSpPr>
            <p:grpSpPr>
              <a:xfrm>
                <a:off x="10614725" y="3654734"/>
                <a:ext cx="396000" cy="396000"/>
                <a:chOff x="4338000" y="5841316"/>
                <a:chExt cx="431800" cy="431800"/>
              </a:xfrm>
            </p:grpSpPr>
            <p:sp>
              <p:nvSpPr>
                <p:cNvPr id="384" name="Ellipse 496">
                  <a:extLst>
                    <a:ext uri="{FF2B5EF4-FFF2-40B4-BE49-F238E27FC236}">
                      <a16:creationId xmlns:a16="http://schemas.microsoft.com/office/drawing/2014/main" id="{0628E776-DEB8-84B7-9B68-0A6ED150108B}"/>
                    </a:ext>
                  </a:extLst>
                </p:cNvPr>
                <p:cNvSpPr/>
                <p:nvPr/>
              </p:nvSpPr>
              <p:spPr bwMode="gray">
                <a:xfrm>
                  <a:off x="4338000" y="5841316"/>
                  <a:ext cx="431800" cy="431800"/>
                </a:xfrm>
                <a:prstGeom prst="rect">
                  <a:avLst/>
                </a:prstGeom>
                <a:solidFill>
                  <a:schemeClr val="bg1">
                    <a:lumMod val="75000"/>
                  </a:schemeClr>
                </a:solidFill>
                <a:ln w="12700">
                  <a:noFill/>
                  <a:round/>
                  <a:headEnd/>
                  <a:tailEnd/>
                </a:ln>
              </p:spPr>
              <p:txBody>
                <a:bodyPr rtlCol="0" anchor="ctr">
                  <a:noAutofit/>
                </a:bodyPr>
                <a:lstStyle/>
                <a:p>
                  <a:pPr marL="0" marR="0" lvl="0" indent="0" algn="ctr" defTabSz="914400" eaLnBrk="1" fontAlgn="auto" hangingPunct="1">
                    <a:lnSpc>
                      <a:spcPct val="90000"/>
                    </a:lnSpc>
                    <a:spcBef>
                      <a:spcPts val="0"/>
                    </a:spcBef>
                    <a:spcAft>
                      <a:spcPts val="0"/>
                    </a:spcAft>
                    <a:buClrTx/>
                    <a:buSzTx/>
                    <a:buFontTx/>
                    <a:buNone/>
                    <a:tabLst/>
                    <a:defRPr/>
                  </a:pPr>
                  <a:endParaRPr kumimoji="0" lang="en-US" sz="900" b="1" i="0" u="none" strike="noStrike" kern="0" cap="none" spc="0" normalizeH="0" baseline="0" noProof="0" dirty="0">
                    <a:ln>
                      <a:noFill/>
                    </a:ln>
                    <a:solidFill>
                      <a:srgbClr val="000000"/>
                    </a:solidFill>
                    <a:effectLst/>
                    <a:uLnTx/>
                    <a:uFillTx/>
                    <a:latin typeface="+mj-lt"/>
                  </a:endParaRPr>
                </a:p>
              </p:txBody>
            </p:sp>
            <p:grpSp>
              <p:nvGrpSpPr>
                <p:cNvPr id="385" name="Group 959">
                  <a:extLst>
                    <a:ext uri="{FF2B5EF4-FFF2-40B4-BE49-F238E27FC236}">
                      <a16:creationId xmlns:a16="http://schemas.microsoft.com/office/drawing/2014/main" id="{1689B931-6F80-EACE-7F0A-9D8F8922A22D}"/>
                    </a:ext>
                  </a:extLst>
                </p:cNvPr>
                <p:cNvGrpSpPr/>
                <p:nvPr/>
              </p:nvGrpSpPr>
              <p:grpSpPr>
                <a:xfrm>
                  <a:off x="4393384" y="5896938"/>
                  <a:ext cx="306746" cy="306270"/>
                  <a:chOff x="3049500" y="5141920"/>
                  <a:chExt cx="490173" cy="497498"/>
                </a:xfrm>
              </p:grpSpPr>
              <p:grpSp>
                <p:nvGrpSpPr>
                  <p:cNvPr id="386" name="Group 960">
                    <a:extLst>
                      <a:ext uri="{FF2B5EF4-FFF2-40B4-BE49-F238E27FC236}">
                        <a16:creationId xmlns:a16="http://schemas.microsoft.com/office/drawing/2014/main" id="{C2624809-48FE-46CB-3BB1-38C71068EFE7}"/>
                      </a:ext>
                    </a:extLst>
                  </p:cNvPr>
                  <p:cNvGrpSpPr/>
                  <p:nvPr/>
                </p:nvGrpSpPr>
                <p:grpSpPr>
                  <a:xfrm>
                    <a:off x="3049500" y="5141920"/>
                    <a:ext cx="490173" cy="470469"/>
                    <a:chOff x="425450" y="4575678"/>
                    <a:chExt cx="889000" cy="853263"/>
                  </a:xfrm>
                </p:grpSpPr>
                <p:sp>
                  <p:nvSpPr>
                    <p:cNvPr id="388" name="Rectangle 962">
                      <a:extLst>
                        <a:ext uri="{FF2B5EF4-FFF2-40B4-BE49-F238E27FC236}">
                          <a16:creationId xmlns:a16="http://schemas.microsoft.com/office/drawing/2014/main" id="{C09F0AEB-A443-997B-7251-0C6EA6297045}"/>
                        </a:ext>
                      </a:extLst>
                    </p:cNvPr>
                    <p:cNvSpPr/>
                    <p:nvPr/>
                  </p:nvSpPr>
                  <p:spPr>
                    <a:xfrm>
                      <a:off x="533202" y="5013176"/>
                      <a:ext cx="144016" cy="415765"/>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389" name="Rectangle 963">
                      <a:extLst>
                        <a:ext uri="{FF2B5EF4-FFF2-40B4-BE49-F238E27FC236}">
                          <a16:creationId xmlns:a16="http://schemas.microsoft.com/office/drawing/2014/main" id="{715494E4-EA0F-3623-F1D0-E1B72964276D}"/>
                        </a:ext>
                      </a:extLst>
                    </p:cNvPr>
                    <p:cNvSpPr/>
                    <p:nvPr/>
                  </p:nvSpPr>
                  <p:spPr>
                    <a:xfrm>
                      <a:off x="719722" y="5229200"/>
                      <a:ext cx="144016" cy="199741"/>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390" name="Rectangle 964">
                      <a:extLst>
                        <a:ext uri="{FF2B5EF4-FFF2-40B4-BE49-F238E27FC236}">
                          <a16:creationId xmlns:a16="http://schemas.microsoft.com/office/drawing/2014/main" id="{93214ACC-08A8-C8E0-605A-FCC5C66282B6}"/>
                        </a:ext>
                      </a:extLst>
                    </p:cNvPr>
                    <p:cNvSpPr/>
                    <p:nvPr/>
                  </p:nvSpPr>
                  <p:spPr>
                    <a:xfrm>
                      <a:off x="906242" y="4905164"/>
                      <a:ext cx="144016" cy="523777"/>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391" name="Rectangle 965">
                      <a:extLst>
                        <a:ext uri="{FF2B5EF4-FFF2-40B4-BE49-F238E27FC236}">
                          <a16:creationId xmlns:a16="http://schemas.microsoft.com/office/drawing/2014/main" id="{432F06DF-7059-1D2E-6E90-2A371FCC8B1E}"/>
                        </a:ext>
                      </a:extLst>
                    </p:cNvPr>
                    <p:cNvSpPr/>
                    <p:nvPr/>
                  </p:nvSpPr>
                  <p:spPr>
                    <a:xfrm>
                      <a:off x="1092762" y="5121188"/>
                      <a:ext cx="144016" cy="307753"/>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392" name="Oval 966">
                      <a:extLst>
                        <a:ext uri="{FF2B5EF4-FFF2-40B4-BE49-F238E27FC236}">
                          <a16:creationId xmlns:a16="http://schemas.microsoft.com/office/drawing/2014/main" id="{8D2CA91C-B2A7-5DBA-8071-5E571CAB189D}"/>
                        </a:ext>
                      </a:extLst>
                    </p:cNvPr>
                    <p:cNvSpPr/>
                    <p:nvPr/>
                  </p:nvSpPr>
                  <p:spPr>
                    <a:xfrm>
                      <a:off x="906242" y="4575678"/>
                      <a:ext cx="144016" cy="144016"/>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393" name="Oval 967">
                      <a:extLst>
                        <a:ext uri="{FF2B5EF4-FFF2-40B4-BE49-F238E27FC236}">
                          <a16:creationId xmlns:a16="http://schemas.microsoft.com/office/drawing/2014/main" id="{FB1E987B-557B-78B9-62D5-26F086A1D36C}"/>
                        </a:ext>
                      </a:extLst>
                    </p:cNvPr>
                    <p:cNvSpPr/>
                    <p:nvPr/>
                  </p:nvSpPr>
                  <p:spPr>
                    <a:xfrm>
                      <a:off x="1113125" y="4804599"/>
                      <a:ext cx="103291" cy="103291"/>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394" name="Oval 968">
                      <a:extLst>
                        <a:ext uri="{FF2B5EF4-FFF2-40B4-BE49-F238E27FC236}">
                          <a16:creationId xmlns:a16="http://schemas.microsoft.com/office/drawing/2014/main" id="{0294C6B9-5117-4E5A-17CB-E5EC2027B227}"/>
                        </a:ext>
                      </a:extLst>
                    </p:cNvPr>
                    <p:cNvSpPr/>
                    <p:nvPr/>
                  </p:nvSpPr>
                  <p:spPr>
                    <a:xfrm>
                      <a:off x="740085" y="4947561"/>
                      <a:ext cx="103291" cy="103291"/>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395" name="Oval 969">
                      <a:extLst>
                        <a:ext uri="{FF2B5EF4-FFF2-40B4-BE49-F238E27FC236}">
                          <a16:creationId xmlns:a16="http://schemas.microsoft.com/office/drawing/2014/main" id="{E41BD0AE-99B2-62D3-E05C-436672F7CADB}"/>
                        </a:ext>
                      </a:extLst>
                    </p:cNvPr>
                    <p:cNvSpPr/>
                    <p:nvPr/>
                  </p:nvSpPr>
                  <p:spPr>
                    <a:xfrm>
                      <a:off x="541730" y="4707868"/>
                      <a:ext cx="126960" cy="126960"/>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396" name="Freeform 970">
                      <a:extLst>
                        <a:ext uri="{FF2B5EF4-FFF2-40B4-BE49-F238E27FC236}">
                          <a16:creationId xmlns:a16="http://schemas.microsoft.com/office/drawing/2014/main" id="{65DBA692-3AFD-0DD6-7D6E-126D12A84378}"/>
                        </a:ext>
                      </a:extLst>
                    </p:cNvPr>
                    <p:cNvSpPr/>
                    <p:nvPr/>
                  </p:nvSpPr>
                  <p:spPr>
                    <a:xfrm>
                      <a:off x="425450" y="4651375"/>
                      <a:ext cx="889000" cy="352425"/>
                    </a:xfrm>
                    <a:custGeom>
                      <a:avLst/>
                      <a:gdLst>
                        <a:gd name="connsiteX0" fmla="*/ 0 w 889000"/>
                        <a:gd name="connsiteY0" fmla="*/ 257175 h 352425"/>
                        <a:gd name="connsiteX1" fmla="*/ 184150 w 889000"/>
                        <a:gd name="connsiteY1" fmla="*/ 114300 h 352425"/>
                        <a:gd name="connsiteX2" fmla="*/ 365125 w 889000"/>
                        <a:gd name="connsiteY2" fmla="*/ 352425 h 352425"/>
                        <a:gd name="connsiteX3" fmla="*/ 549275 w 889000"/>
                        <a:gd name="connsiteY3" fmla="*/ 0 h 352425"/>
                        <a:gd name="connsiteX4" fmla="*/ 749300 w 889000"/>
                        <a:gd name="connsiteY4" fmla="*/ 212725 h 352425"/>
                        <a:gd name="connsiteX5" fmla="*/ 889000 w 889000"/>
                        <a:gd name="connsiteY5" fmla="*/ 47625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00" h="352425">
                          <a:moveTo>
                            <a:pt x="0" y="257175"/>
                          </a:moveTo>
                          <a:lnTo>
                            <a:pt x="184150" y="114300"/>
                          </a:lnTo>
                          <a:lnTo>
                            <a:pt x="365125" y="352425"/>
                          </a:lnTo>
                          <a:lnTo>
                            <a:pt x="549275" y="0"/>
                          </a:lnTo>
                          <a:lnTo>
                            <a:pt x="749300" y="212725"/>
                          </a:lnTo>
                          <a:lnTo>
                            <a:pt x="889000" y="47625"/>
                          </a:lnTo>
                        </a:path>
                      </a:pathLst>
                    </a:custGeom>
                    <a:noFill/>
                    <a:ln w="6350" cap="flat" cmpd="sng" algn="ctr">
                      <a:solidFill>
                        <a:srgbClr val="FFFFFF"/>
                      </a:solidFill>
                      <a:prstDash val="solid"/>
                      <a:miter lim="800000"/>
                    </a:ln>
                    <a:effectLst/>
                  </p:spPr>
                  <p:txBody>
                    <a:bodyPr rtlCol="0" anchor="ctr">
                      <a:noAutofit/>
                    </a:bodyPr>
                    <a:lstStyle/>
                    <a:p>
                      <a:pPr marL="0" marR="0" lvl="0" indent="0" algn="ctr" defTabSz="914400" eaLnBrk="1" fontAlgn="auto" hangingPunct="1">
                        <a:lnSpc>
                          <a:spcPct val="9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mn-cs"/>
                      </a:endParaRPr>
                    </a:p>
                  </p:txBody>
                </p:sp>
              </p:grpSp>
              <p:sp>
                <p:nvSpPr>
                  <p:cNvPr id="387" name="Oval 961">
                    <a:extLst>
                      <a:ext uri="{FF2B5EF4-FFF2-40B4-BE49-F238E27FC236}">
                        <a16:creationId xmlns:a16="http://schemas.microsoft.com/office/drawing/2014/main" id="{8F7F3199-CDBD-1E82-A0E9-00F37886B2A5}"/>
                      </a:ext>
                    </a:extLst>
                  </p:cNvPr>
                  <p:cNvSpPr/>
                  <p:nvPr/>
                </p:nvSpPr>
                <p:spPr>
                  <a:xfrm>
                    <a:off x="3081818" y="5579863"/>
                    <a:ext cx="456590" cy="59555"/>
                  </a:xfrm>
                  <a:prstGeom prst="ellipse">
                    <a:avLst/>
                  </a:prstGeom>
                  <a:noFill/>
                  <a:ln w="6350" cap="flat" cmpd="sng" algn="ctr">
                    <a:solidFill>
                      <a:srgbClr val="FFFFFF"/>
                    </a:solid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grpSp>
          </p:grpSp>
          <p:sp>
            <p:nvSpPr>
              <p:cNvPr id="383" name="TextBox 382">
                <a:extLst>
                  <a:ext uri="{FF2B5EF4-FFF2-40B4-BE49-F238E27FC236}">
                    <a16:creationId xmlns:a16="http://schemas.microsoft.com/office/drawing/2014/main" id="{4FE14C9B-D2BE-5CBD-727B-E3988941142B}"/>
                  </a:ext>
                </a:extLst>
              </p:cNvPr>
              <p:cNvSpPr txBox="1"/>
              <p:nvPr/>
            </p:nvSpPr>
            <p:spPr>
              <a:xfrm>
                <a:off x="10437151" y="4085747"/>
                <a:ext cx="769780" cy="124650"/>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ko-KR" altLang="en-US" sz="900" dirty="0">
                    <a:solidFill>
                      <a:srgbClr val="000000"/>
                    </a:solidFill>
                    <a:ea typeface="나눔스퀘어_ac" panose="020B0600000101010101"/>
                  </a:rPr>
                  <a:t>증권사</a:t>
                </a:r>
                <a:r>
                  <a:rPr lang="en-US" altLang="ko-KR" sz="900" dirty="0">
                    <a:solidFill>
                      <a:srgbClr val="000000"/>
                    </a:solidFill>
                    <a:ea typeface="나눔스퀘어_ac" panose="020B0600000101010101"/>
                  </a:rPr>
                  <a:t>B</a:t>
                </a:r>
                <a:endParaRPr lang="ko-KR" altLang="en-US" sz="900" dirty="0">
                  <a:solidFill>
                    <a:srgbClr val="000000"/>
                  </a:solidFill>
                  <a:ea typeface="나눔스퀘어_ac" panose="020B0600000101010101"/>
                </a:endParaRPr>
              </a:p>
            </p:txBody>
          </p:sp>
        </p:grpSp>
        <p:grpSp>
          <p:nvGrpSpPr>
            <p:cNvPr id="397" name="그룹 396">
              <a:extLst>
                <a:ext uri="{FF2B5EF4-FFF2-40B4-BE49-F238E27FC236}">
                  <a16:creationId xmlns:a16="http://schemas.microsoft.com/office/drawing/2014/main" id="{950C60D9-7832-A47D-8BF5-77590AF03DE1}"/>
                </a:ext>
              </a:extLst>
            </p:cNvPr>
            <p:cNvGrpSpPr/>
            <p:nvPr/>
          </p:nvGrpSpPr>
          <p:grpSpPr>
            <a:xfrm>
              <a:off x="6569835" y="4914165"/>
              <a:ext cx="603872" cy="555663"/>
              <a:chOff x="10437151" y="3654734"/>
              <a:chExt cx="769780" cy="555663"/>
            </a:xfrm>
          </p:grpSpPr>
          <p:grpSp>
            <p:nvGrpSpPr>
              <p:cNvPr id="398" name="Group 1">
                <a:extLst>
                  <a:ext uri="{FF2B5EF4-FFF2-40B4-BE49-F238E27FC236}">
                    <a16:creationId xmlns:a16="http://schemas.microsoft.com/office/drawing/2014/main" id="{F30F4F6F-8E68-D2FF-311D-63C4A8E0DF1D}"/>
                  </a:ext>
                </a:extLst>
              </p:cNvPr>
              <p:cNvGrpSpPr/>
              <p:nvPr/>
            </p:nvGrpSpPr>
            <p:grpSpPr>
              <a:xfrm>
                <a:off x="10614725" y="3654734"/>
                <a:ext cx="396000" cy="396000"/>
                <a:chOff x="4338000" y="5841316"/>
                <a:chExt cx="431800" cy="431800"/>
              </a:xfrm>
            </p:grpSpPr>
            <p:sp>
              <p:nvSpPr>
                <p:cNvPr id="400" name="Ellipse 496">
                  <a:extLst>
                    <a:ext uri="{FF2B5EF4-FFF2-40B4-BE49-F238E27FC236}">
                      <a16:creationId xmlns:a16="http://schemas.microsoft.com/office/drawing/2014/main" id="{584727AD-8AF9-04B1-A511-7EE0C4F2505C}"/>
                    </a:ext>
                  </a:extLst>
                </p:cNvPr>
                <p:cNvSpPr/>
                <p:nvPr/>
              </p:nvSpPr>
              <p:spPr bwMode="gray">
                <a:xfrm>
                  <a:off x="4338000" y="5841316"/>
                  <a:ext cx="431800" cy="431800"/>
                </a:xfrm>
                <a:prstGeom prst="rect">
                  <a:avLst/>
                </a:prstGeom>
                <a:solidFill>
                  <a:schemeClr val="bg1">
                    <a:lumMod val="75000"/>
                  </a:schemeClr>
                </a:solidFill>
                <a:ln w="12700">
                  <a:noFill/>
                  <a:round/>
                  <a:headEnd/>
                  <a:tailEnd/>
                </a:ln>
              </p:spPr>
              <p:txBody>
                <a:bodyPr rtlCol="0" anchor="ctr">
                  <a:noAutofit/>
                </a:bodyPr>
                <a:lstStyle/>
                <a:p>
                  <a:pPr marL="0" marR="0" lvl="0" indent="0" algn="ctr" defTabSz="914400" eaLnBrk="1" fontAlgn="auto" hangingPunct="1">
                    <a:lnSpc>
                      <a:spcPct val="90000"/>
                    </a:lnSpc>
                    <a:spcBef>
                      <a:spcPts val="0"/>
                    </a:spcBef>
                    <a:spcAft>
                      <a:spcPts val="0"/>
                    </a:spcAft>
                    <a:buClrTx/>
                    <a:buSzTx/>
                    <a:buFontTx/>
                    <a:buNone/>
                    <a:tabLst/>
                    <a:defRPr/>
                  </a:pPr>
                  <a:endParaRPr kumimoji="0" lang="en-US" sz="900" b="1" i="0" u="none" strike="noStrike" kern="0" cap="none" spc="0" normalizeH="0" baseline="0" noProof="0" dirty="0">
                    <a:ln>
                      <a:noFill/>
                    </a:ln>
                    <a:solidFill>
                      <a:srgbClr val="000000"/>
                    </a:solidFill>
                    <a:effectLst/>
                    <a:uLnTx/>
                    <a:uFillTx/>
                    <a:latin typeface="+mj-lt"/>
                  </a:endParaRPr>
                </a:p>
              </p:txBody>
            </p:sp>
            <p:grpSp>
              <p:nvGrpSpPr>
                <p:cNvPr id="401" name="Group 959">
                  <a:extLst>
                    <a:ext uri="{FF2B5EF4-FFF2-40B4-BE49-F238E27FC236}">
                      <a16:creationId xmlns:a16="http://schemas.microsoft.com/office/drawing/2014/main" id="{FDFD883C-4C5A-AE29-C51A-1E4D78299B1D}"/>
                    </a:ext>
                  </a:extLst>
                </p:cNvPr>
                <p:cNvGrpSpPr/>
                <p:nvPr/>
              </p:nvGrpSpPr>
              <p:grpSpPr>
                <a:xfrm>
                  <a:off x="4393384" y="5896938"/>
                  <a:ext cx="306746" cy="306270"/>
                  <a:chOff x="3049500" y="5141920"/>
                  <a:chExt cx="490173" cy="497498"/>
                </a:xfrm>
              </p:grpSpPr>
              <p:grpSp>
                <p:nvGrpSpPr>
                  <p:cNvPr id="402" name="Group 960">
                    <a:extLst>
                      <a:ext uri="{FF2B5EF4-FFF2-40B4-BE49-F238E27FC236}">
                        <a16:creationId xmlns:a16="http://schemas.microsoft.com/office/drawing/2014/main" id="{6728A070-0135-00A9-4232-25CF10458F25}"/>
                      </a:ext>
                    </a:extLst>
                  </p:cNvPr>
                  <p:cNvGrpSpPr/>
                  <p:nvPr/>
                </p:nvGrpSpPr>
                <p:grpSpPr>
                  <a:xfrm>
                    <a:off x="3049500" y="5141920"/>
                    <a:ext cx="490173" cy="470469"/>
                    <a:chOff x="425450" y="4575678"/>
                    <a:chExt cx="889000" cy="853263"/>
                  </a:xfrm>
                </p:grpSpPr>
                <p:sp>
                  <p:nvSpPr>
                    <p:cNvPr id="404" name="Rectangle 962">
                      <a:extLst>
                        <a:ext uri="{FF2B5EF4-FFF2-40B4-BE49-F238E27FC236}">
                          <a16:creationId xmlns:a16="http://schemas.microsoft.com/office/drawing/2014/main" id="{BB668201-6637-C399-FC1B-9CB79369E33C}"/>
                        </a:ext>
                      </a:extLst>
                    </p:cNvPr>
                    <p:cNvSpPr/>
                    <p:nvPr/>
                  </p:nvSpPr>
                  <p:spPr>
                    <a:xfrm>
                      <a:off x="533202" y="5013176"/>
                      <a:ext cx="144016" cy="415765"/>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405" name="Rectangle 963">
                      <a:extLst>
                        <a:ext uri="{FF2B5EF4-FFF2-40B4-BE49-F238E27FC236}">
                          <a16:creationId xmlns:a16="http://schemas.microsoft.com/office/drawing/2014/main" id="{9B7821AA-4E91-8352-F969-8B4BB40F61CF}"/>
                        </a:ext>
                      </a:extLst>
                    </p:cNvPr>
                    <p:cNvSpPr/>
                    <p:nvPr/>
                  </p:nvSpPr>
                  <p:spPr>
                    <a:xfrm>
                      <a:off x="719722" y="5229200"/>
                      <a:ext cx="144016" cy="199741"/>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406" name="Rectangle 964">
                      <a:extLst>
                        <a:ext uri="{FF2B5EF4-FFF2-40B4-BE49-F238E27FC236}">
                          <a16:creationId xmlns:a16="http://schemas.microsoft.com/office/drawing/2014/main" id="{33248956-B844-89EF-EF83-281045625DB6}"/>
                        </a:ext>
                      </a:extLst>
                    </p:cNvPr>
                    <p:cNvSpPr/>
                    <p:nvPr/>
                  </p:nvSpPr>
                  <p:spPr>
                    <a:xfrm>
                      <a:off x="906242" y="4905164"/>
                      <a:ext cx="144016" cy="523777"/>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407" name="Rectangle 965">
                      <a:extLst>
                        <a:ext uri="{FF2B5EF4-FFF2-40B4-BE49-F238E27FC236}">
                          <a16:creationId xmlns:a16="http://schemas.microsoft.com/office/drawing/2014/main" id="{65419C96-15B0-41E7-C06A-9077D5C86A8F}"/>
                        </a:ext>
                      </a:extLst>
                    </p:cNvPr>
                    <p:cNvSpPr/>
                    <p:nvPr/>
                  </p:nvSpPr>
                  <p:spPr>
                    <a:xfrm>
                      <a:off x="1092762" y="5121188"/>
                      <a:ext cx="144016" cy="307753"/>
                    </a:xfrm>
                    <a:prstGeom prst="rect">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408" name="Oval 966">
                      <a:extLst>
                        <a:ext uri="{FF2B5EF4-FFF2-40B4-BE49-F238E27FC236}">
                          <a16:creationId xmlns:a16="http://schemas.microsoft.com/office/drawing/2014/main" id="{0C1502CA-83F4-4352-72BF-38863B3667FF}"/>
                        </a:ext>
                      </a:extLst>
                    </p:cNvPr>
                    <p:cNvSpPr/>
                    <p:nvPr/>
                  </p:nvSpPr>
                  <p:spPr>
                    <a:xfrm>
                      <a:off x="906242" y="4575678"/>
                      <a:ext cx="144016" cy="144016"/>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409" name="Oval 967">
                      <a:extLst>
                        <a:ext uri="{FF2B5EF4-FFF2-40B4-BE49-F238E27FC236}">
                          <a16:creationId xmlns:a16="http://schemas.microsoft.com/office/drawing/2014/main" id="{139431E0-D189-C859-86A6-C8735ACF2FF5}"/>
                        </a:ext>
                      </a:extLst>
                    </p:cNvPr>
                    <p:cNvSpPr/>
                    <p:nvPr/>
                  </p:nvSpPr>
                  <p:spPr>
                    <a:xfrm>
                      <a:off x="1113125" y="4804599"/>
                      <a:ext cx="103291" cy="103291"/>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410" name="Oval 968">
                      <a:extLst>
                        <a:ext uri="{FF2B5EF4-FFF2-40B4-BE49-F238E27FC236}">
                          <a16:creationId xmlns:a16="http://schemas.microsoft.com/office/drawing/2014/main" id="{F009C4DE-8818-84EB-7006-E8A31417C985}"/>
                        </a:ext>
                      </a:extLst>
                    </p:cNvPr>
                    <p:cNvSpPr/>
                    <p:nvPr/>
                  </p:nvSpPr>
                  <p:spPr>
                    <a:xfrm>
                      <a:off x="740085" y="4947561"/>
                      <a:ext cx="103291" cy="103291"/>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411" name="Oval 969">
                      <a:extLst>
                        <a:ext uri="{FF2B5EF4-FFF2-40B4-BE49-F238E27FC236}">
                          <a16:creationId xmlns:a16="http://schemas.microsoft.com/office/drawing/2014/main" id="{1C1D66BF-39BC-2678-67BF-1C11A13B7819}"/>
                        </a:ext>
                      </a:extLst>
                    </p:cNvPr>
                    <p:cNvSpPr/>
                    <p:nvPr/>
                  </p:nvSpPr>
                  <p:spPr>
                    <a:xfrm>
                      <a:off x="541730" y="4707868"/>
                      <a:ext cx="126960" cy="126960"/>
                    </a:xfrm>
                    <a:prstGeom prst="ellipse">
                      <a:avLst/>
                    </a:prstGeom>
                    <a:solidFill>
                      <a:srgbClr val="FFFF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sp>
                  <p:nvSpPr>
                    <p:cNvPr id="412" name="Freeform 970">
                      <a:extLst>
                        <a:ext uri="{FF2B5EF4-FFF2-40B4-BE49-F238E27FC236}">
                          <a16:creationId xmlns:a16="http://schemas.microsoft.com/office/drawing/2014/main" id="{C2FF41E9-658F-9A84-F4FF-809D50DDB697}"/>
                        </a:ext>
                      </a:extLst>
                    </p:cNvPr>
                    <p:cNvSpPr/>
                    <p:nvPr/>
                  </p:nvSpPr>
                  <p:spPr>
                    <a:xfrm>
                      <a:off x="425450" y="4651375"/>
                      <a:ext cx="889000" cy="352425"/>
                    </a:xfrm>
                    <a:custGeom>
                      <a:avLst/>
                      <a:gdLst>
                        <a:gd name="connsiteX0" fmla="*/ 0 w 889000"/>
                        <a:gd name="connsiteY0" fmla="*/ 257175 h 352425"/>
                        <a:gd name="connsiteX1" fmla="*/ 184150 w 889000"/>
                        <a:gd name="connsiteY1" fmla="*/ 114300 h 352425"/>
                        <a:gd name="connsiteX2" fmla="*/ 365125 w 889000"/>
                        <a:gd name="connsiteY2" fmla="*/ 352425 h 352425"/>
                        <a:gd name="connsiteX3" fmla="*/ 549275 w 889000"/>
                        <a:gd name="connsiteY3" fmla="*/ 0 h 352425"/>
                        <a:gd name="connsiteX4" fmla="*/ 749300 w 889000"/>
                        <a:gd name="connsiteY4" fmla="*/ 212725 h 352425"/>
                        <a:gd name="connsiteX5" fmla="*/ 889000 w 889000"/>
                        <a:gd name="connsiteY5" fmla="*/ 47625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00" h="352425">
                          <a:moveTo>
                            <a:pt x="0" y="257175"/>
                          </a:moveTo>
                          <a:lnTo>
                            <a:pt x="184150" y="114300"/>
                          </a:lnTo>
                          <a:lnTo>
                            <a:pt x="365125" y="352425"/>
                          </a:lnTo>
                          <a:lnTo>
                            <a:pt x="549275" y="0"/>
                          </a:lnTo>
                          <a:lnTo>
                            <a:pt x="749300" y="212725"/>
                          </a:lnTo>
                          <a:lnTo>
                            <a:pt x="889000" y="47625"/>
                          </a:lnTo>
                        </a:path>
                      </a:pathLst>
                    </a:custGeom>
                    <a:noFill/>
                    <a:ln w="6350" cap="flat" cmpd="sng" algn="ctr">
                      <a:solidFill>
                        <a:srgbClr val="FFFFFF"/>
                      </a:solidFill>
                      <a:prstDash val="solid"/>
                      <a:miter lim="800000"/>
                    </a:ln>
                    <a:effectLst/>
                  </p:spPr>
                  <p:txBody>
                    <a:bodyPr rtlCol="0" anchor="ctr">
                      <a:noAutofit/>
                    </a:bodyPr>
                    <a:lstStyle/>
                    <a:p>
                      <a:pPr marL="0" marR="0" lvl="0" indent="0" algn="ctr" defTabSz="914400" eaLnBrk="1" fontAlgn="auto" hangingPunct="1">
                        <a:lnSpc>
                          <a:spcPct val="9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mn-cs"/>
                      </a:endParaRPr>
                    </a:p>
                  </p:txBody>
                </p:sp>
              </p:grpSp>
              <p:sp>
                <p:nvSpPr>
                  <p:cNvPr id="403" name="Oval 961">
                    <a:extLst>
                      <a:ext uri="{FF2B5EF4-FFF2-40B4-BE49-F238E27FC236}">
                        <a16:creationId xmlns:a16="http://schemas.microsoft.com/office/drawing/2014/main" id="{913855B1-F6C5-4664-4F83-CFB2E6D9E2B2}"/>
                      </a:ext>
                    </a:extLst>
                  </p:cNvPr>
                  <p:cNvSpPr/>
                  <p:nvPr/>
                </p:nvSpPr>
                <p:spPr>
                  <a:xfrm>
                    <a:off x="3081818" y="5579863"/>
                    <a:ext cx="456590" cy="59555"/>
                  </a:xfrm>
                  <a:prstGeom prst="ellipse">
                    <a:avLst/>
                  </a:prstGeom>
                  <a:noFill/>
                  <a:ln w="6350" cap="flat" cmpd="sng" algn="ctr">
                    <a:solidFill>
                      <a:srgbClr val="FFFFFF"/>
                    </a:solid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hangingPunct="1">
                      <a:lnSpc>
                        <a:spcPct val="90000"/>
                      </a:lnSpc>
                      <a:spcBef>
                        <a:spcPts val="90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j-lt"/>
                      <a:ea typeface="+mn-ea"/>
                      <a:cs typeface="Arial" pitchFamily="34" charset="0"/>
                    </a:endParaRPr>
                  </a:p>
                </p:txBody>
              </p:sp>
            </p:grpSp>
          </p:grpSp>
          <p:sp>
            <p:nvSpPr>
              <p:cNvPr id="399" name="TextBox 398">
                <a:extLst>
                  <a:ext uri="{FF2B5EF4-FFF2-40B4-BE49-F238E27FC236}">
                    <a16:creationId xmlns:a16="http://schemas.microsoft.com/office/drawing/2014/main" id="{D0643E1E-377D-E331-D678-60FCE429EAB4}"/>
                  </a:ext>
                </a:extLst>
              </p:cNvPr>
              <p:cNvSpPr txBox="1"/>
              <p:nvPr/>
            </p:nvSpPr>
            <p:spPr>
              <a:xfrm>
                <a:off x="10437151" y="4085747"/>
                <a:ext cx="769780" cy="124650"/>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ko-KR" altLang="en-US" sz="900" dirty="0">
                    <a:solidFill>
                      <a:srgbClr val="000000"/>
                    </a:solidFill>
                    <a:ea typeface="나눔스퀘어_ac" panose="020B0600000101010101"/>
                  </a:rPr>
                  <a:t>증권사</a:t>
                </a:r>
                <a:r>
                  <a:rPr lang="en-US" altLang="ko-KR" sz="900" dirty="0">
                    <a:solidFill>
                      <a:srgbClr val="000000"/>
                    </a:solidFill>
                    <a:ea typeface="나눔스퀘어_ac" panose="020B0600000101010101"/>
                  </a:rPr>
                  <a:t>C</a:t>
                </a:r>
                <a:endParaRPr lang="ko-KR" altLang="en-US" sz="900" dirty="0">
                  <a:solidFill>
                    <a:srgbClr val="000000"/>
                  </a:solidFill>
                  <a:ea typeface="나눔스퀘어_ac" panose="020B0600000101010101"/>
                </a:endParaRPr>
              </a:p>
            </p:txBody>
          </p:sp>
        </p:grpSp>
        <p:sp>
          <p:nvSpPr>
            <p:cNvPr id="413" name="TextBox 412">
              <a:extLst>
                <a:ext uri="{FF2B5EF4-FFF2-40B4-BE49-F238E27FC236}">
                  <a16:creationId xmlns:a16="http://schemas.microsoft.com/office/drawing/2014/main" id="{EC5D7A11-127A-7484-A7D8-7AE54325BF32}"/>
                </a:ext>
              </a:extLst>
            </p:cNvPr>
            <p:cNvSpPr txBox="1"/>
            <p:nvPr/>
          </p:nvSpPr>
          <p:spPr>
            <a:xfrm>
              <a:off x="6829206" y="5569862"/>
              <a:ext cx="133050" cy="1384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900" b="1" dirty="0">
                  <a:latin typeface="나눔스퀘어_ac" panose="020B0600000101010101" pitchFamily="50" charset="-127"/>
                  <a:ea typeface="나눔스퀘어_ac" panose="020B0600000101010101" pitchFamily="50" charset="-127"/>
                </a:rPr>
                <a:t>….</a:t>
              </a:r>
              <a:endParaRPr lang="ko-KR" altLang="en-US" sz="900" b="1" dirty="0">
                <a:latin typeface="나눔스퀘어_ac" panose="020B0600000101010101" pitchFamily="50" charset="-127"/>
                <a:ea typeface="나눔스퀘어_ac" panose="020B0600000101010101" pitchFamily="50" charset="-127"/>
              </a:endParaRPr>
            </a:p>
          </p:txBody>
        </p:sp>
        <p:sp>
          <p:nvSpPr>
            <p:cNvPr id="414" name="타원 413">
              <a:extLst>
                <a:ext uri="{FF2B5EF4-FFF2-40B4-BE49-F238E27FC236}">
                  <a16:creationId xmlns:a16="http://schemas.microsoft.com/office/drawing/2014/main" id="{3883A1D5-7475-3BAF-0D4D-1AD1D5878F56}"/>
                </a:ext>
              </a:extLst>
            </p:cNvPr>
            <p:cNvSpPr/>
            <p:nvPr/>
          </p:nvSpPr>
          <p:spPr>
            <a:xfrm>
              <a:off x="5464382" y="4864145"/>
              <a:ext cx="367134" cy="419289"/>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900" b="1" dirty="0">
                  <a:solidFill>
                    <a:schemeClr val="bg1"/>
                  </a:solidFill>
                  <a:latin typeface="나눔스퀘어_ac" panose="020B0600000101010101" pitchFamily="50" charset="-127"/>
                  <a:ea typeface="나눔스퀘어_ac" panose="020B0600000101010101" pitchFamily="50" charset="-127"/>
                </a:rPr>
                <a:t>KRX</a:t>
              </a:r>
              <a:br>
                <a:rPr lang="en-US" altLang="ko-KR" sz="900" b="1" dirty="0">
                  <a:solidFill>
                    <a:schemeClr val="bg1"/>
                  </a:solidFill>
                  <a:latin typeface="나눔스퀘어_ac" panose="020B0600000101010101" pitchFamily="50" charset="-127"/>
                  <a:ea typeface="나눔스퀘어_ac" panose="020B0600000101010101" pitchFamily="50" charset="-127"/>
                </a:rPr>
              </a:br>
              <a:r>
                <a:rPr lang="ko-KR" altLang="en-US" sz="900" b="1" dirty="0">
                  <a:solidFill>
                    <a:schemeClr val="bg1"/>
                  </a:solidFill>
                  <a:latin typeface="나눔스퀘어_ac" panose="020B0600000101010101" pitchFamily="50" charset="-127"/>
                  <a:ea typeface="나눔스퀘어_ac" panose="020B0600000101010101" pitchFamily="50" charset="-127"/>
                </a:rPr>
                <a:t>노드</a:t>
              </a:r>
            </a:p>
          </p:txBody>
        </p:sp>
        <p:grpSp>
          <p:nvGrpSpPr>
            <p:cNvPr id="415" name="그룹 414">
              <a:extLst>
                <a:ext uri="{FF2B5EF4-FFF2-40B4-BE49-F238E27FC236}">
                  <a16:creationId xmlns:a16="http://schemas.microsoft.com/office/drawing/2014/main" id="{A5DA831C-BA02-D292-0B2D-8C03E2A138CF}"/>
                </a:ext>
              </a:extLst>
            </p:cNvPr>
            <p:cNvGrpSpPr/>
            <p:nvPr/>
          </p:nvGrpSpPr>
          <p:grpSpPr>
            <a:xfrm>
              <a:off x="291892" y="2330732"/>
              <a:ext cx="7144688" cy="199060"/>
              <a:chOff x="251432" y="2282180"/>
              <a:chExt cx="7282258" cy="199060"/>
            </a:xfrm>
          </p:grpSpPr>
          <p:cxnSp>
            <p:nvCxnSpPr>
              <p:cNvPr id="416" name="직선 화살표 연결선 415">
                <a:extLst>
                  <a:ext uri="{FF2B5EF4-FFF2-40B4-BE49-F238E27FC236}">
                    <a16:creationId xmlns:a16="http://schemas.microsoft.com/office/drawing/2014/main" id="{B054BBFB-FE64-5A37-92C6-357DF23C99BF}"/>
                  </a:ext>
                </a:extLst>
              </p:cNvPr>
              <p:cNvCxnSpPr>
                <a:cxnSpLocks/>
              </p:cNvCxnSpPr>
              <p:nvPr/>
            </p:nvCxnSpPr>
            <p:spPr>
              <a:xfrm flipH="1">
                <a:off x="251432" y="2480907"/>
                <a:ext cx="5196354" cy="333"/>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cxnSp>
            <p:nvCxnSpPr>
              <p:cNvPr id="417" name="직선 화살표 연결선 416">
                <a:extLst>
                  <a:ext uri="{FF2B5EF4-FFF2-40B4-BE49-F238E27FC236}">
                    <a16:creationId xmlns:a16="http://schemas.microsoft.com/office/drawing/2014/main" id="{4A2C787F-665E-E272-9EA8-06401422A841}"/>
                  </a:ext>
                </a:extLst>
              </p:cNvPr>
              <p:cNvCxnSpPr>
                <a:cxnSpLocks/>
              </p:cNvCxnSpPr>
              <p:nvPr/>
            </p:nvCxnSpPr>
            <p:spPr>
              <a:xfrm flipH="1">
                <a:off x="5415611" y="2480907"/>
                <a:ext cx="2118079" cy="333"/>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418" name="TextBox 417">
                <a:extLst>
                  <a:ext uri="{FF2B5EF4-FFF2-40B4-BE49-F238E27FC236}">
                    <a16:creationId xmlns:a16="http://schemas.microsoft.com/office/drawing/2014/main" id="{AE107117-64E1-82B2-049A-B2F9FED1924F}"/>
                  </a:ext>
                </a:extLst>
              </p:cNvPr>
              <p:cNvSpPr txBox="1"/>
              <p:nvPr/>
            </p:nvSpPr>
            <p:spPr>
              <a:xfrm>
                <a:off x="2207958" y="2282180"/>
                <a:ext cx="615554"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200" dirty="0">
                    <a:latin typeface="나눔스퀘어_ac" panose="020B0600000101010101" pitchFamily="50" charset="-127"/>
                    <a:ea typeface="나눔스퀘어_ac" panose="020B0600000101010101" pitchFamily="50" charset="-127"/>
                  </a:rPr>
                  <a:t>발행시장</a:t>
                </a:r>
              </a:p>
            </p:txBody>
          </p:sp>
          <p:sp>
            <p:nvSpPr>
              <p:cNvPr id="419" name="TextBox 418">
                <a:extLst>
                  <a:ext uri="{FF2B5EF4-FFF2-40B4-BE49-F238E27FC236}">
                    <a16:creationId xmlns:a16="http://schemas.microsoft.com/office/drawing/2014/main" id="{5BA56C9F-3B18-E9E3-0E7C-C8BD92C7ADC0}"/>
                  </a:ext>
                </a:extLst>
              </p:cNvPr>
              <p:cNvSpPr txBox="1"/>
              <p:nvPr/>
            </p:nvSpPr>
            <p:spPr>
              <a:xfrm>
                <a:off x="6123593" y="2282180"/>
                <a:ext cx="615554"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200" dirty="0">
                    <a:latin typeface="나눔스퀘어_ac" panose="020B0600000101010101" pitchFamily="50" charset="-127"/>
                    <a:ea typeface="나눔스퀘어_ac" panose="020B0600000101010101" pitchFamily="50" charset="-127"/>
                  </a:rPr>
                  <a:t>유통시장</a:t>
                </a:r>
              </a:p>
            </p:txBody>
          </p:sp>
        </p:grpSp>
      </p:grpSp>
    </p:spTree>
    <p:extLst>
      <p:ext uri="{BB962C8B-B14F-4D97-AF65-F5344CB8AC3E}">
        <p14:creationId xmlns:p14="http://schemas.microsoft.com/office/powerpoint/2010/main" val="138981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normAutofit/>
          </a:bodyPr>
          <a:lstStyle/>
          <a:p>
            <a:r>
              <a:rPr lang="en-US" altLang="ko-KR" dirty="0"/>
              <a:t>3. </a:t>
            </a:r>
            <a:r>
              <a:rPr lang="ko-KR" altLang="en-US" dirty="0" err="1"/>
              <a:t>프라이빗</a:t>
            </a:r>
            <a:r>
              <a:rPr lang="ko-KR" altLang="en-US" dirty="0"/>
              <a:t> 블록체인 기반 </a:t>
            </a:r>
            <a:r>
              <a:rPr lang="en-US" altLang="ko-KR" dirty="0"/>
              <a:t>STO</a:t>
            </a:r>
            <a:r>
              <a:rPr lang="ko-KR" altLang="en-US" dirty="0"/>
              <a:t>거래 업무흐름</a:t>
            </a:r>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ko-KR" altLang="en-US" dirty="0"/>
              <a:t>블록체인 기술을 활용한 </a:t>
            </a:r>
            <a:r>
              <a:rPr lang="en-US" altLang="ko-KR" dirty="0"/>
              <a:t>STO</a:t>
            </a:r>
            <a:r>
              <a:rPr lang="ko-KR" altLang="en-US" dirty="0"/>
              <a:t>거래는 블록체인 상에서 토큰거래를 기본으로 전제함</a:t>
            </a:r>
          </a:p>
        </p:txBody>
      </p:sp>
      <p:grpSp>
        <p:nvGrpSpPr>
          <p:cNvPr id="4" name="그룹 3">
            <a:extLst>
              <a:ext uri="{FF2B5EF4-FFF2-40B4-BE49-F238E27FC236}">
                <a16:creationId xmlns:a16="http://schemas.microsoft.com/office/drawing/2014/main" id="{060DB187-DF12-46FE-734B-BCCCF12F6647}"/>
              </a:ext>
            </a:extLst>
          </p:cNvPr>
          <p:cNvGrpSpPr/>
          <p:nvPr/>
        </p:nvGrpSpPr>
        <p:grpSpPr>
          <a:xfrm>
            <a:off x="6195506" y="1689826"/>
            <a:ext cx="5675329" cy="4646238"/>
            <a:chOff x="6195506" y="1689826"/>
            <a:chExt cx="5675329" cy="4646238"/>
          </a:xfrm>
        </p:grpSpPr>
        <p:sp>
          <p:nvSpPr>
            <p:cNvPr id="5" name="직사각형 4">
              <a:extLst>
                <a:ext uri="{FF2B5EF4-FFF2-40B4-BE49-F238E27FC236}">
                  <a16:creationId xmlns:a16="http://schemas.microsoft.com/office/drawing/2014/main" id="{D4439CFE-916A-44A7-CA85-5E450BFB04D5}"/>
                </a:ext>
              </a:extLst>
            </p:cNvPr>
            <p:cNvSpPr/>
            <p:nvPr/>
          </p:nvSpPr>
          <p:spPr>
            <a:xfrm>
              <a:off x="6195506" y="1689826"/>
              <a:ext cx="5675329" cy="496607"/>
            </a:xfrm>
            <a:prstGeom prst="rect">
              <a:avLst/>
            </a:prstGeom>
            <a:solidFill>
              <a:srgbClr val="D8D8D8"/>
            </a:solidFill>
            <a:ln w="6350" cap="flat" cmpd="sng" algn="ctr">
              <a:noFill/>
              <a:prstDash val="solid"/>
              <a:miter lim="800000"/>
            </a:ln>
            <a:effectLst/>
            <a:extLst>
              <a:ext uri="{AF507438-7753-43E0-B8FC-AC1667EBCBE1}">
                <a14:hiddenEffects xmlns:a14="http://schemas.microsoft.com/office/drawing/2010/main">
                  <a:effectLst>
                    <a:outerShdw blurRad="50800" dist="38100" dir="2699985" algn="ctr" rotWithShape="0">
                      <a:schemeClr val="tx1">
                        <a:alpha val="40000"/>
                      </a:schemeClr>
                    </a:outerShdw>
                  </a:effectLst>
                </a14:hiddenEffects>
              </a:ext>
            </a:extLst>
          </p:spPr>
          <p:txBody>
            <a:bodyPr rot="0" spcFirstLastPara="0" vertOverflow="overflow" horzOverflow="overflow" vert="horz" wrap="square" lIns="72000" tIns="71120" rIns="72000" bIns="71120" numCol="1" spcCol="0" rtlCol="0" fromWordArt="0" anchor="ctr" anchorCtr="0" forceAA="0" compatLnSpc="1">
              <a:prstTxWarp prst="textNoShape">
                <a:avLst/>
              </a:prstTxWarp>
              <a:noAutofit/>
            </a:bodyPr>
            <a:lstStyle/>
            <a:p>
              <a:pPr marL="449263" marR="0" lvl="0" indent="0" defTabSz="914400" eaLnBrk="1" fontAlgn="auto" latinLnBrk="0" hangingPunct="1">
                <a:lnSpc>
                  <a:spcPct val="90000"/>
                </a:lnSpc>
                <a:spcBef>
                  <a:spcPts val="900"/>
                </a:spcBef>
                <a:spcAft>
                  <a:spcPts val="0"/>
                </a:spcAft>
                <a:buClrTx/>
                <a:buSzTx/>
                <a:buFontTx/>
                <a:buNone/>
                <a:tabLst/>
                <a:defRPr/>
              </a:pPr>
              <a:r>
                <a:rPr lang="ko-KR" altLang="en-US" sz="1400" b="1" kern="1200" dirty="0" err="1">
                  <a:solidFill>
                    <a:schemeClr val="tx1"/>
                  </a:solidFill>
                  <a:latin typeface="맑은 고딕" panose="020B0503020000020004" pitchFamily="50" charset="-127"/>
                  <a:ea typeface="나눔스퀘어_ac" panose="020B0600000101010101"/>
                  <a:cs typeface="Arial" pitchFamily="34" charset="0"/>
                </a:rPr>
                <a:t>프라이빗</a:t>
              </a: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 블록체인 기반 </a:t>
              </a:r>
              <a:r>
                <a:rPr lang="en-US" altLang="ko-KR" sz="1400" b="1" kern="1200" dirty="0">
                  <a:solidFill>
                    <a:schemeClr val="tx1"/>
                  </a:solidFill>
                  <a:latin typeface="맑은 고딕" panose="020B0503020000020004" pitchFamily="50" charset="-127"/>
                  <a:ea typeface="나눔스퀘어_ac" panose="020B0600000101010101"/>
                  <a:cs typeface="Arial" pitchFamily="34" charset="0"/>
                </a:rPr>
                <a:t>STO</a:t>
              </a: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플랫폼 개발옵션</a:t>
              </a:r>
              <a:br>
                <a:rPr lang="en-US" altLang="ko-KR" sz="1400" b="1" kern="1200" dirty="0">
                  <a:solidFill>
                    <a:schemeClr val="tx1"/>
                  </a:solidFill>
                  <a:latin typeface="맑은 고딕" panose="020B0503020000020004" pitchFamily="50" charset="-127"/>
                  <a:ea typeface="나눔스퀘어_ac" panose="020B0600000101010101"/>
                  <a:cs typeface="Arial" pitchFamily="34" charset="0"/>
                </a:rPr>
              </a:br>
              <a:r>
                <a:rPr lang="en-US" altLang="ko-KR" sz="1400" b="1" kern="1200" dirty="0">
                  <a:solidFill>
                    <a:schemeClr val="tx1"/>
                  </a:solidFill>
                  <a:latin typeface="맑은 고딕" panose="020B0503020000020004" pitchFamily="50" charset="-127"/>
                  <a:ea typeface="나눔스퀘어_ac" panose="020B0600000101010101"/>
                  <a:cs typeface="Arial" pitchFamily="34" charset="0"/>
                </a:rPr>
                <a:t>(</a:t>
              </a:r>
              <a:r>
                <a:rPr lang="ko-KR" altLang="en-US" sz="1400" b="1" kern="1200" dirty="0" err="1">
                  <a:solidFill>
                    <a:schemeClr val="tx1"/>
                  </a:solidFill>
                  <a:latin typeface="맑은 고딕" panose="020B0503020000020004" pitchFamily="50" charset="-127"/>
                  <a:ea typeface="나눔스퀘어_ac" panose="020B0600000101010101"/>
                  <a:cs typeface="Arial" pitchFamily="34" charset="0"/>
                </a:rPr>
                <a:t>온체인</a:t>
              </a: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 </a:t>
              </a:r>
              <a:r>
                <a:rPr lang="en-US" altLang="ko-KR" sz="1400" b="1" kern="1200" dirty="0">
                  <a:solidFill>
                    <a:schemeClr val="tx1"/>
                  </a:solidFill>
                  <a:latin typeface="맑은 고딕" panose="020B0503020000020004" pitchFamily="50" charset="-127"/>
                  <a:ea typeface="나눔스퀘어_ac" panose="020B0600000101010101"/>
                  <a:cs typeface="Arial" pitchFamily="34" charset="0"/>
                </a:rPr>
                <a:t>vs. </a:t>
              </a: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오프체인</a:t>
              </a:r>
              <a:r>
                <a:rPr lang="en-US" altLang="ko-KR" sz="1400" b="1" kern="1200" dirty="0">
                  <a:solidFill>
                    <a:schemeClr val="tx1"/>
                  </a:solidFill>
                  <a:latin typeface="맑은 고딕" panose="020B0503020000020004" pitchFamily="50" charset="-127"/>
                  <a:ea typeface="나눔스퀘어_ac" panose="020B0600000101010101"/>
                  <a:cs typeface="Arial" pitchFamily="34" charset="0"/>
                </a:rPr>
                <a:t>)</a:t>
              </a:r>
              <a:endParaRPr kumimoji="0" lang="ko-KR" altLang="en-US" sz="14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sp>
          <p:nvSpPr>
            <p:cNvPr id="6" name="직사각형 5">
              <a:extLst>
                <a:ext uri="{FF2B5EF4-FFF2-40B4-BE49-F238E27FC236}">
                  <a16:creationId xmlns:a16="http://schemas.microsoft.com/office/drawing/2014/main" id="{D08EC71C-637C-990B-3903-BB5ED087E608}"/>
                </a:ext>
              </a:extLst>
            </p:cNvPr>
            <p:cNvSpPr/>
            <p:nvPr/>
          </p:nvSpPr>
          <p:spPr>
            <a:xfrm>
              <a:off x="6195506" y="2186433"/>
              <a:ext cx="5675329" cy="4149631"/>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marR="0" lvl="0" indent="-97212" defTabSz="914400" eaLnBrk="1" fontAlgn="auto" latinLnBrk="0" hangingPunct="1">
                <a:lnSpc>
                  <a:spcPct val="90000"/>
                </a:lnSpc>
                <a:spcBef>
                  <a:spcPts val="900"/>
                </a:spcBef>
                <a:spcAft>
                  <a:spcPts val="0"/>
                </a:spcAft>
                <a:buClr>
                  <a:srgbClr val="F8F8F8"/>
                </a:buClr>
                <a:buSzPct val="100000"/>
                <a:buFont typeface="Arial" panose="020B0604020202020204" pitchFamily="34" charset="0"/>
                <a:buChar char="•"/>
                <a:tabLst/>
                <a:defRPr/>
              </a:pPr>
              <a:endPar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grpSp>
      <p:grpSp>
        <p:nvGrpSpPr>
          <p:cNvPr id="7" name="그룹 6">
            <a:extLst>
              <a:ext uri="{FF2B5EF4-FFF2-40B4-BE49-F238E27FC236}">
                <a16:creationId xmlns:a16="http://schemas.microsoft.com/office/drawing/2014/main" id="{2F30DCF6-BA36-2E15-3F17-7C20A59D0CF4}"/>
              </a:ext>
            </a:extLst>
          </p:cNvPr>
          <p:cNvGrpSpPr/>
          <p:nvPr/>
        </p:nvGrpSpPr>
        <p:grpSpPr>
          <a:xfrm>
            <a:off x="342898" y="1689826"/>
            <a:ext cx="5675329" cy="4646238"/>
            <a:chOff x="342898" y="1689826"/>
            <a:chExt cx="5675329" cy="4646238"/>
          </a:xfrm>
        </p:grpSpPr>
        <p:sp>
          <p:nvSpPr>
            <p:cNvPr id="9" name="직사각형 8">
              <a:extLst>
                <a:ext uri="{FF2B5EF4-FFF2-40B4-BE49-F238E27FC236}">
                  <a16:creationId xmlns:a16="http://schemas.microsoft.com/office/drawing/2014/main" id="{CA078AE5-42D6-58A5-B9A7-5ECBF083974A}"/>
                </a:ext>
              </a:extLst>
            </p:cNvPr>
            <p:cNvSpPr/>
            <p:nvPr/>
          </p:nvSpPr>
          <p:spPr>
            <a:xfrm>
              <a:off x="342898" y="1689826"/>
              <a:ext cx="5675329" cy="496607"/>
            </a:xfrm>
            <a:prstGeom prst="rect">
              <a:avLst/>
            </a:prstGeom>
            <a:solidFill>
              <a:srgbClr val="D8D8D8"/>
            </a:solidFill>
            <a:ln w="6350" cap="flat" cmpd="sng" algn="ctr">
              <a:noFill/>
              <a:prstDash val="solid"/>
              <a:miter lim="800000"/>
            </a:ln>
            <a:effectLst/>
            <a:extLst>
              <a:ext uri="{AF507438-7753-43E0-B8FC-AC1667EBCBE1}">
                <a14:hiddenEffects xmlns:a14="http://schemas.microsoft.com/office/drawing/2010/main">
                  <a:effectLst>
                    <a:outerShdw blurRad="50800" dist="38100" dir="2699985" algn="ctr" rotWithShape="0">
                      <a:schemeClr val="tx1">
                        <a:alpha val="40000"/>
                      </a:schemeClr>
                    </a:outerShdw>
                  </a:effectLst>
                </a14:hiddenEffects>
              </a:ext>
            </a:extLst>
          </p:spPr>
          <p:txBody>
            <a:bodyPr rot="0" spcFirstLastPara="0" vertOverflow="overflow" horzOverflow="overflow" vert="horz" wrap="square" lIns="71120" tIns="71120" rIns="71120" bIns="71120" numCol="1" spcCol="0" rtlCol="0" fromWordArt="0" anchor="ctr" anchorCtr="0" forceAA="0" compatLnSpc="1">
              <a:prstTxWarp prst="textNoShape">
                <a:avLst/>
              </a:prstTxWarp>
              <a:noAutofit/>
            </a:bodyPr>
            <a:lstStyle/>
            <a:p>
              <a:pPr marL="449263" marR="0" lvl="0" indent="0" defTabSz="914400" eaLnBrk="1" fontAlgn="auto" latinLnBrk="0" hangingPunct="1">
                <a:lnSpc>
                  <a:spcPct val="90000"/>
                </a:lnSpc>
                <a:spcBef>
                  <a:spcPts val="900"/>
                </a:spcBef>
                <a:spcAft>
                  <a:spcPts val="0"/>
                </a:spcAft>
                <a:buClrTx/>
                <a:buSzTx/>
                <a:buFontTx/>
                <a:buNone/>
                <a:tabLst/>
                <a:defRPr/>
              </a:pPr>
              <a:r>
                <a:rPr lang="ko-KR" altLang="en-US" sz="1400" b="1" kern="1200" dirty="0" err="1">
                  <a:solidFill>
                    <a:schemeClr val="tx1"/>
                  </a:solidFill>
                  <a:latin typeface="맑은 고딕" panose="020B0503020000020004" pitchFamily="50" charset="-127"/>
                  <a:ea typeface="나눔스퀘어_ac" panose="020B0600000101010101"/>
                  <a:cs typeface="Arial" pitchFamily="34" charset="0"/>
                </a:rPr>
                <a:t>프라이빗</a:t>
              </a: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 블록체인 기반 </a:t>
              </a:r>
              <a:r>
                <a:rPr lang="en-US" altLang="ko-KR" sz="1400" b="1" kern="1200" dirty="0">
                  <a:solidFill>
                    <a:schemeClr val="tx1"/>
                  </a:solidFill>
                  <a:latin typeface="맑은 고딕" panose="020B0503020000020004" pitchFamily="50" charset="-127"/>
                  <a:ea typeface="나눔스퀘어_ac" panose="020B0600000101010101"/>
                  <a:cs typeface="Arial" pitchFamily="34" charset="0"/>
                </a:rPr>
                <a:t>STO</a:t>
              </a: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플랫폼 개요</a:t>
              </a:r>
              <a:r>
                <a:rPr lang="en-US" altLang="ko-KR" sz="1400" b="1" kern="1200" dirty="0">
                  <a:solidFill>
                    <a:schemeClr val="tx1"/>
                  </a:solidFill>
                  <a:latin typeface="맑은 고딕" panose="020B0503020000020004" pitchFamily="50" charset="-127"/>
                  <a:ea typeface="나눔스퀘어_ac" panose="020B0600000101010101"/>
                  <a:cs typeface="Arial" pitchFamily="34" charset="0"/>
                </a:rPr>
                <a:t>(</a:t>
              </a:r>
              <a:r>
                <a:rPr lang="ko-KR" altLang="en-US" sz="1400" b="1" kern="1200" dirty="0">
                  <a:solidFill>
                    <a:schemeClr val="tx1"/>
                  </a:solidFill>
                  <a:latin typeface="맑은 고딕" panose="020B0503020000020004" pitchFamily="50" charset="-127"/>
                  <a:ea typeface="나눔스퀘어_ac" panose="020B0600000101010101"/>
                  <a:cs typeface="Arial" pitchFamily="34" charset="0"/>
                </a:rPr>
                <a:t>블록체인 원장</a:t>
              </a:r>
              <a:r>
                <a:rPr lang="en-US" altLang="ko-KR" sz="1400" b="1" kern="1200" dirty="0">
                  <a:solidFill>
                    <a:schemeClr val="tx1"/>
                  </a:solidFill>
                  <a:latin typeface="맑은 고딕" panose="020B0503020000020004" pitchFamily="50" charset="-127"/>
                  <a:ea typeface="나눔스퀘어_ac" panose="020B0600000101010101"/>
                  <a:cs typeface="Arial" pitchFamily="34" charset="0"/>
                </a:rPr>
                <a:t>)</a:t>
              </a:r>
              <a:endParaRPr kumimoji="0" lang="ko-KR" altLang="en-US" sz="1400" b="1"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sp>
          <p:nvSpPr>
            <p:cNvPr id="11" name="직사각형 10">
              <a:extLst>
                <a:ext uri="{FF2B5EF4-FFF2-40B4-BE49-F238E27FC236}">
                  <a16:creationId xmlns:a16="http://schemas.microsoft.com/office/drawing/2014/main" id="{012D345D-BED2-8E66-F393-45B57F88061B}"/>
                </a:ext>
              </a:extLst>
            </p:cNvPr>
            <p:cNvSpPr/>
            <p:nvPr/>
          </p:nvSpPr>
          <p:spPr>
            <a:xfrm>
              <a:off x="342898" y="2186433"/>
              <a:ext cx="5675329" cy="4149631"/>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marR="0" lvl="0" indent="-97212" defTabSz="914400" eaLnBrk="1" fontAlgn="auto" latinLnBrk="0" hangingPunct="1">
                <a:lnSpc>
                  <a:spcPct val="90000"/>
                </a:lnSpc>
                <a:spcBef>
                  <a:spcPts val="900"/>
                </a:spcBef>
                <a:spcAft>
                  <a:spcPts val="0"/>
                </a:spcAft>
                <a:buClr>
                  <a:srgbClr val="F8F8F8"/>
                </a:buClr>
                <a:buSzPct val="100000"/>
                <a:buFont typeface="Arial" panose="020B0604020202020204" pitchFamily="34" charset="0"/>
                <a:buChar char="•"/>
                <a:tabLst/>
                <a:defRPr/>
              </a:pPr>
              <a:endParaRPr kumimoji="0" lang="ko-KR" altLang="en-US" sz="1200" b="0" i="0" u="none" strike="noStrike" kern="1200" cap="none" spc="0" normalizeH="0" baseline="0" noProof="0" dirty="0">
                <a:ln>
                  <a:noFill/>
                </a:ln>
                <a:solidFill>
                  <a:schemeClr val="tx1"/>
                </a:solidFill>
                <a:effectLst/>
                <a:uLnTx/>
                <a:uFillTx/>
                <a:latin typeface="맑은 고딕" panose="020B0503020000020004" pitchFamily="50" charset="-127"/>
                <a:ea typeface="나눔스퀘어_ac" panose="020B0600000101010101"/>
                <a:cs typeface="Arial" pitchFamily="34" charset="0"/>
              </a:endParaRPr>
            </a:p>
          </p:txBody>
        </p:sp>
      </p:grpSp>
      <p:grpSp>
        <p:nvGrpSpPr>
          <p:cNvPr id="12" name="그룹 11">
            <a:extLst>
              <a:ext uri="{FF2B5EF4-FFF2-40B4-BE49-F238E27FC236}">
                <a16:creationId xmlns:a16="http://schemas.microsoft.com/office/drawing/2014/main" id="{2B83886B-209E-909B-7858-DF3CEFB05A14}"/>
              </a:ext>
            </a:extLst>
          </p:cNvPr>
          <p:cNvGrpSpPr/>
          <p:nvPr/>
        </p:nvGrpSpPr>
        <p:grpSpPr>
          <a:xfrm>
            <a:off x="475675" y="3411708"/>
            <a:ext cx="679588" cy="648774"/>
            <a:chOff x="532800" y="2641133"/>
            <a:chExt cx="789711" cy="706566"/>
          </a:xfrm>
        </p:grpSpPr>
        <p:pic>
          <p:nvPicPr>
            <p:cNvPr id="13" name="Picture 4" descr="Image result for business man vector">
              <a:extLst>
                <a:ext uri="{FF2B5EF4-FFF2-40B4-BE49-F238E27FC236}">
                  <a16:creationId xmlns:a16="http://schemas.microsoft.com/office/drawing/2014/main" id="{368B0DE3-645D-B6FC-F811-CE09FD897583}"/>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8584" b="89700" l="3863" r="88841"/>
                      </a14:imgEffect>
                    </a14:imgLayer>
                  </a14:imgProps>
                </a:ext>
                <a:ext uri="{28A0092B-C50C-407E-A947-70E740481C1C}">
                  <a14:useLocalDpi xmlns:a14="http://schemas.microsoft.com/office/drawing/2010/main"/>
                </a:ext>
              </a:extLst>
            </a:blip>
            <a:srcRect/>
            <a:stretch/>
          </p:blipFill>
          <p:spPr bwMode="auto">
            <a:xfrm>
              <a:off x="669740" y="2641133"/>
              <a:ext cx="515831" cy="566693"/>
            </a:xfrm>
            <a:prstGeom prst="rect">
              <a:avLst/>
            </a:prstGeom>
            <a:noFill/>
            <a:ln w="6350" cap="flat">
              <a:noFill/>
              <a:miter lim="800000"/>
            </a:ln>
            <a:extLst>
              <a:ext uri="{91240B29-F687-4F45-9708-019B960494DF}">
                <a14:hiddenLine xmlns:a14="http://schemas.microsoft.com/office/drawing/2010/main" w="6350" cap="flat">
                  <a:noFill/>
                  <a:miter lim="800000"/>
                </a14:hiddenLine>
              </a:ext>
            </a:extLst>
          </p:spPr>
        </p:pic>
        <p:sp>
          <p:nvSpPr>
            <p:cNvPr id="14" name="TextBox 13">
              <a:extLst>
                <a:ext uri="{FF2B5EF4-FFF2-40B4-BE49-F238E27FC236}">
                  <a16:creationId xmlns:a16="http://schemas.microsoft.com/office/drawing/2014/main" id="{C0C10638-A899-D554-0FF0-2A23808993C4}"/>
                </a:ext>
              </a:extLst>
            </p:cNvPr>
            <p:cNvSpPr txBox="1"/>
            <p:nvPr/>
          </p:nvSpPr>
          <p:spPr>
            <a:xfrm>
              <a:off x="532800" y="3199683"/>
              <a:ext cx="789711" cy="148016"/>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ko-KR" altLang="en-US" sz="1200" dirty="0">
                  <a:solidFill>
                    <a:srgbClr val="000000"/>
                  </a:solidFill>
                  <a:latin typeface="+mj-lt"/>
                </a:rPr>
                <a:t>투자자</a:t>
              </a:r>
            </a:p>
          </p:txBody>
        </p:sp>
      </p:grpSp>
      <p:sp>
        <p:nvSpPr>
          <p:cNvPr id="15" name="TextBox 14">
            <a:extLst>
              <a:ext uri="{FF2B5EF4-FFF2-40B4-BE49-F238E27FC236}">
                <a16:creationId xmlns:a16="http://schemas.microsoft.com/office/drawing/2014/main" id="{37EC171F-348D-5A36-EC11-79A3F3357EAD}"/>
              </a:ext>
            </a:extLst>
          </p:cNvPr>
          <p:cNvSpPr txBox="1"/>
          <p:nvPr/>
        </p:nvSpPr>
        <p:spPr>
          <a:xfrm>
            <a:off x="1151102" y="3458465"/>
            <a:ext cx="692497"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주문</a:t>
            </a:r>
            <a:r>
              <a:rPr lang="en-US" altLang="ko-KR" sz="1000" dirty="0">
                <a:latin typeface="나눔스퀘어_ac" panose="020B0600000101010101" pitchFamily="50" charset="-127"/>
                <a:ea typeface="나눔스퀘어_ac" panose="020B0600000101010101" pitchFamily="50" charset="-127"/>
              </a:rPr>
              <a:t>/</a:t>
            </a:r>
            <a:r>
              <a:rPr lang="ko-KR" altLang="en-US" sz="1000" dirty="0">
                <a:latin typeface="나눔스퀘어_ac" panose="020B0600000101010101" pitchFamily="50" charset="-127"/>
                <a:ea typeface="나눔스퀘어_ac" panose="020B0600000101010101" pitchFamily="50" charset="-127"/>
              </a:rPr>
              <a:t>입출금</a:t>
            </a:r>
          </a:p>
        </p:txBody>
      </p:sp>
      <p:cxnSp>
        <p:nvCxnSpPr>
          <p:cNvPr id="16" name="직선 화살표 연결선 15">
            <a:extLst>
              <a:ext uri="{FF2B5EF4-FFF2-40B4-BE49-F238E27FC236}">
                <a16:creationId xmlns:a16="http://schemas.microsoft.com/office/drawing/2014/main" id="{BD5D92DB-25C2-A257-5028-7B5D27B8E549}"/>
              </a:ext>
            </a:extLst>
          </p:cNvPr>
          <p:cNvCxnSpPr>
            <a:cxnSpLocks/>
          </p:cNvCxnSpPr>
          <p:nvPr/>
        </p:nvCxnSpPr>
        <p:spPr>
          <a:xfrm flipH="1" flipV="1">
            <a:off x="1005017" y="3656137"/>
            <a:ext cx="864000" cy="3527"/>
          </a:xfrm>
          <a:prstGeom prst="straightConnector1">
            <a:avLst/>
          </a:prstGeom>
          <a:noFill/>
          <a:ln w="9525" cap="flat">
            <a:solidFill>
              <a:schemeClr val="tx1"/>
            </a:solidFill>
            <a:prstDash val="solid"/>
            <a:round/>
            <a:headEnd type="triangle"/>
            <a:tailEnd type="none"/>
          </a:ln>
          <a:effectLst/>
          <a:sp3d/>
        </p:spPr>
        <p:style>
          <a:lnRef idx="0">
            <a:scrgbClr r="0" g="0" b="0"/>
          </a:lnRef>
          <a:fillRef idx="0">
            <a:scrgbClr r="0" g="0" b="0"/>
          </a:fillRef>
          <a:effectRef idx="0">
            <a:scrgbClr r="0" g="0" b="0"/>
          </a:effectRef>
          <a:fontRef idx="none"/>
        </p:style>
      </p:cxnSp>
      <p:cxnSp>
        <p:nvCxnSpPr>
          <p:cNvPr id="17" name="직선 화살표 연결선 16">
            <a:extLst>
              <a:ext uri="{FF2B5EF4-FFF2-40B4-BE49-F238E27FC236}">
                <a16:creationId xmlns:a16="http://schemas.microsoft.com/office/drawing/2014/main" id="{B6F3887A-9B2B-DCB3-4724-848FC2E60F79}"/>
              </a:ext>
            </a:extLst>
          </p:cNvPr>
          <p:cNvCxnSpPr>
            <a:cxnSpLocks/>
          </p:cNvCxnSpPr>
          <p:nvPr/>
        </p:nvCxnSpPr>
        <p:spPr>
          <a:xfrm flipH="1" flipV="1">
            <a:off x="970042" y="3748635"/>
            <a:ext cx="864000" cy="3527"/>
          </a:xfrm>
          <a:prstGeom prst="straightConnector1">
            <a:avLst/>
          </a:prstGeom>
          <a:noFill/>
          <a:ln w="9525" cap="flat">
            <a:solidFill>
              <a:schemeClr val="tx1"/>
            </a:solidFill>
            <a:prstDash val="solid"/>
            <a:round/>
            <a:headEnd type="none"/>
            <a:tailEnd type="triangle"/>
          </a:ln>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id="{2B843CA0-13CE-FC78-2689-9A0B6B694805}"/>
              </a:ext>
            </a:extLst>
          </p:cNvPr>
          <p:cNvSpPr txBox="1"/>
          <p:nvPr/>
        </p:nvSpPr>
        <p:spPr>
          <a:xfrm>
            <a:off x="1263042" y="3796981"/>
            <a:ext cx="51296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거래내역</a:t>
            </a:r>
          </a:p>
        </p:txBody>
      </p:sp>
      <p:sp>
        <p:nvSpPr>
          <p:cNvPr id="56" name="TextBox 55">
            <a:extLst>
              <a:ext uri="{FF2B5EF4-FFF2-40B4-BE49-F238E27FC236}">
                <a16:creationId xmlns:a16="http://schemas.microsoft.com/office/drawing/2014/main" id="{99C3B2C4-4361-F2D1-7F28-8EF1F9638810}"/>
              </a:ext>
            </a:extLst>
          </p:cNvPr>
          <p:cNvSpPr txBox="1"/>
          <p:nvPr/>
        </p:nvSpPr>
        <p:spPr>
          <a:xfrm>
            <a:off x="342898" y="5545418"/>
            <a:ext cx="5653597" cy="6924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7800" marR="0" indent="-88900" algn="l" defTabSz="457200" rtl="0" fontAlgn="auto" latinLnBrk="0" hangingPunct="0">
              <a:lnSpc>
                <a:spcPts val="1800"/>
              </a:lnSpc>
              <a:spcBef>
                <a:spcPts val="0"/>
              </a:spcBef>
              <a:spcAft>
                <a:spcPts val="0"/>
              </a:spcAft>
              <a:buClrTx/>
              <a:buSzTx/>
              <a:buFont typeface="Wingdings" panose="05000000000000000000" pitchFamily="2" charset="2"/>
              <a:buChar char="§"/>
              <a:tabLst/>
            </a:pPr>
            <a:r>
              <a:rPr lang="en-US" altLang="ko-KR" sz="1200" dirty="0">
                <a:latin typeface="나눔스퀘어_ac" panose="020B0600000101010101" pitchFamily="50" charset="-127"/>
                <a:ea typeface="나눔스퀘어_ac" panose="020B0600000101010101" pitchFamily="50" charset="-127"/>
              </a:rPr>
              <a:t>KB</a:t>
            </a:r>
            <a:r>
              <a:rPr lang="ko-KR" altLang="en-US" sz="1200" dirty="0">
                <a:latin typeface="나눔스퀘어_ac" panose="020B0600000101010101" pitchFamily="50" charset="-127"/>
                <a:ea typeface="나눔스퀘어_ac" panose="020B0600000101010101" pitchFamily="50" charset="-127"/>
              </a:rPr>
              <a:t>클라우드 상 구현된 블록체인 원장기반 </a:t>
            </a:r>
            <a:r>
              <a:rPr lang="en-US" altLang="ko-KR" sz="1200" dirty="0">
                <a:latin typeface="나눔스퀘어_ac" panose="020B0600000101010101" pitchFamily="50" charset="-127"/>
                <a:ea typeface="나눔스퀘어_ac" panose="020B0600000101010101" pitchFamily="50" charset="-127"/>
              </a:rPr>
              <a:t>KB</a:t>
            </a:r>
            <a:r>
              <a:rPr lang="ko-KR" altLang="en-US" sz="1200" dirty="0">
                <a:latin typeface="나눔스퀘어_ac" panose="020B0600000101010101" pitchFamily="50" charset="-127"/>
                <a:ea typeface="나눔스퀘어_ac" panose="020B0600000101010101" pitchFamily="50" charset="-127"/>
              </a:rPr>
              <a:t>자체 거래소</a:t>
            </a:r>
            <a:endParaRPr lang="en-US" altLang="ko-KR" sz="1200" dirty="0">
              <a:latin typeface="나눔스퀘어_ac" panose="020B0600000101010101" pitchFamily="50" charset="-127"/>
              <a:ea typeface="나눔스퀘어_ac" panose="020B0600000101010101" pitchFamily="50" charset="-127"/>
            </a:endParaRPr>
          </a:p>
          <a:p>
            <a:pPr marL="177800" marR="0" indent="-88900" algn="l" defTabSz="457200" rtl="0" fontAlgn="auto" latinLnBrk="0" hangingPunct="0">
              <a:lnSpc>
                <a:spcPts val="1800"/>
              </a:lnSpc>
              <a:spcBef>
                <a:spcPts val="0"/>
              </a:spcBef>
              <a:spcAft>
                <a:spcPts val="0"/>
              </a:spcAft>
              <a:buClrTx/>
              <a:buSzTx/>
              <a:buFont typeface="Wingdings" panose="05000000000000000000" pitchFamily="2" charset="2"/>
              <a:buChar char="§"/>
              <a:tabLst/>
            </a:pPr>
            <a:r>
              <a:rPr lang="ko-KR" altLang="en-US" sz="1200" dirty="0">
                <a:ea typeface="나눔스퀘어_ac" panose="020B0600000101010101" pitchFamily="50" charset="-127"/>
              </a:rPr>
              <a:t>발행</a:t>
            </a:r>
            <a:r>
              <a:rPr lang="en-US" altLang="ko-KR" sz="1200" dirty="0">
                <a:ea typeface="나눔스퀘어_ac" panose="020B0600000101010101" pitchFamily="50" charset="-127"/>
              </a:rPr>
              <a:t>, </a:t>
            </a:r>
            <a:r>
              <a:rPr lang="ko-KR" altLang="en-US" sz="1200" dirty="0">
                <a:ea typeface="나눔스퀘어_ac" panose="020B0600000101010101" pitchFamily="50" charset="-127"/>
              </a:rPr>
              <a:t>거래</a:t>
            </a:r>
            <a:r>
              <a:rPr lang="en-US" altLang="ko-KR" sz="1200" dirty="0">
                <a:ea typeface="나눔스퀘어_ac" panose="020B0600000101010101" pitchFamily="50" charset="-127"/>
              </a:rPr>
              <a:t>, </a:t>
            </a:r>
            <a:r>
              <a:rPr lang="ko-KR" altLang="en-US" sz="1200" dirty="0">
                <a:ea typeface="나눔스퀘어_ac" panose="020B0600000101010101" pitchFamily="50" charset="-127"/>
              </a:rPr>
              <a:t>백오피스 등의 발행</a:t>
            </a:r>
            <a:r>
              <a:rPr lang="en-US" altLang="ko-KR" sz="1200" dirty="0">
                <a:ea typeface="나눔스퀘어_ac" panose="020B0600000101010101" pitchFamily="50" charset="-127"/>
              </a:rPr>
              <a:t>~</a:t>
            </a:r>
            <a:r>
              <a:rPr lang="ko-KR" altLang="en-US" sz="1200" dirty="0">
                <a:ea typeface="나눔스퀘어_ac" panose="020B0600000101010101" pitchFamily="50" charset="-127"/>
              </a:rPr>
              <a:t>사후관리 까지 </a:t>
            </a:r>
            <a:r>
              <a:rPr lang="en-US" altLang="ko-KR" sz="1200" dirty="0">
                <a:ea typeface="나눔스퀘어_ac" panose="020B0600000101010101" pitchFamily="50" charset="-127"/>
              </a:rPr>
              <a:t>E2E</a:t>
            </a:r>
            <a:r>
              <a:rPr lang="ko-KR" altLang="en-US" sz="1200" dirty="0">
                <a:ea typeface="나눔스퀘어_ac" panose="020B0600000101010101" pitchFamily="50" charset="-127"/>
              </a:rPr>
              <a:t>서비스를 제공하는 블록체인 기반 거래소</a:t>
            </a:r>
          </a:p>
        </p:txBody>
      </p:sp>
      <p:grpSp>
        <p:nvGrpSpPr>
          <p:cNvPr id="81" name="그룹 80">
            <a:extLst>
              <a:ext uri="{FF2B5EF4-FFF2-40B4-BE49-F238E27FC236}">
                <a16:creationId xmlns:a16="http://schemas.microsoft.com/office/drawing/2014/main" id="{F5007ACF-35C5-D259-5384-7A78F471BFE0}"/>
              </a:ext>
            </a:extLst>
          </p:cNvPr>
          <p:cNvGrpSpPr/>
          <p:nvPr/>
        </p:nvGrpSpPr>
        <p:grpSpPr>
          <a:xfrm>
            <a:off x="2298136" y="2318983"/>
            <a:ext cx="3609049" cy="2976942"/>
            <a:chOff x="2298136" y="2318983"/>
            <a:chExt cx="3609049" cy="2976942"/>
          </a:xfrm>
        </p:grpSpPr>
        <p:sp>
          <p:nvSpPr>
            <p:cNvPr id="20" name="사각형: 둥근 모서리 19">
              <a:extLst>
                <a:ext uri="{FF2B5EF4-FFF2-40B4-BE49-F238E27FC236}">
                  <a16:creationId xmlns:a16="http://schemas.microsoft.com/office/drawing/2014/main" id="{79C3F1F5-6F0E-CC4B-6834-1D63F074A8C9}"/>
                </a:ext>
              </a:extLst>
            </p:cNvPr>
            <p:cNvSpPr/>
            <p:nvPr/>
          </p:nvSpPr>
          <p:spPr>
            <a:xfrm>
              <a:off x="2298136" y="2318983"/>
              <a:ext cx="3609049" cy="2976942"/>
            </a:xfrm>
            <a:prstGeom prst="roundRect">
              <a:avLst>
                <a:gd name="adj" fmla="val 4979"/>
              </a:avLst>
            </a:prstGeom>
            <a:noFill/>
            <a:ln w="12700" cap="flat">
              <a:solidFill>
                <a:srgbClr val="7030A0"/>
              </a:solidFill>
              <a:prstDash val="dash"/>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200" b="1" dirty="0">
                  <a:ea typeface="나눔스퀘어_ac" panose="020B0600000101010101" pitchFamily="50" charset="-127"/>
                </a:rPr>
                <a:t>KB</a:t>
              </a:r>
              <a:r>
                <a:rPr lang="ko-KR" altLang="en-US" sz="1200" b="1" dirty="0">
                  <a:ea typeface="나눔스퀘어_ac" panose="020B0600000101010101" pitchFamily="50" charset="-127"/>
                </a:rPr>
                <a:t>증권 </a:t>
              </a:r>
              <a:r>
                <a:rPr lang="en-US" altLang="ko-KR" sz="1200" b="1" dirty="0">
                  <a:ea typeface="나눔스퀘어_ac" panose="020B0600000101010101" pitchFamily="50" charset="-127"/>
                </a:rPr>
                <a:t>STO</a:t>
              </a:r>
              <a:r>
                <a:rPr lang="ko-KR" altLang="en-US" sz="1200" b="1" dirty="0">
                  <a:ea typeface="나눔스퀘어_ac" panose="020B0600000101010101" pitchFamily="50" charset="-127"/>
                </a:rPr>
                <a:t>플랫폼</a:t>
              </a:r>
              <a:r>
                <a:rPr lang="en-US" altLang="ko-KR" sz="1200" b="1" dirty="0">
                  <a:ea typeface="나눔스퀘어_ac" panose="020B0600000101010101" pitchFamily="50" charset="-127"/>
                </a:rPr>
                <a:t>(KB Private</a:t>
              </a:r>
              <a:r>
                <a:rPr lang="ko-KR" altLang="en-US" sz="1200" b="1" dirty="0">
                  <a:ea typeface="나눔스퀘어_ac" panose="020B0600000101010101" pitchFamily="50" charset="-127"/>
                </a:rPr>
                <a:t> </a:t>
              </a:r>
              <a:r>
                <a:rPr lang="en-US" altLang="ko-KR" sz="1200" b="1" dirty="0">
                  <a:ea typeface="나눔스퀘어_ac" panose="020B0600000101010101" pitchFamily="50" charset="-127"/>
                </a:rPr>
                <a:t>Blockchain)</a:t>
              </a:r>
              <a:endParaRPr lang="ko-KR" altLang="en-US" sz="1200" b="1" dirty="0">
                <a:ea typeface="나눔스퀘어_ac" panose="020B0600000101010101" pitchFamily="50" charset="-127"/>
              </a:endParaRPr>
            </a:p>
          </p:txBody>
        </p:sp>
        <p:sp>
          <p:nvSpPr>
            <p:cNvPr id="21" name="직사각형 20">
              <a:extLst>
                <a:ext uri="{FF2B5EF4-FFF2-40B4-BE49-F238E27FC236}">
                  <a16:creationId xmlns:a16="http://schemas.microsoft.com/office/drawing/2014/main" id="{98F50571-7365-F86E-23AC-4365B2DDB987}"/>
                </a:ext>
              </a:extLst>
            </p:cNvPr>
            <p:cNvSpPr/>
            <p:nvPr/>
          </p:nvSpPr>
          <p:spPr>
            <a:xfrm>
              <a:off x="2381271" y="2691771"/>
              <a:ext cx="820366" cy="1273508"/>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b="1" dirty="0">
                  <a:latin typeface="나눔스퀘어_ac" panose="020B0600000101010101" pitchFamily="50" charset="-127"/>
                  <a:ea typeface="나눔스퀘어_ac" panose="020B0600000101010101" pitchFamily="50" charset="-127"/>
                </a:rPr>
                <a:t>서비스</a:t>
              </a:r>
            </a:p>
          </p:txBody>
        </p:sp>
        <p:sp>
          <p:nvSpPr>
            <p:cNvPr id="22" name="직사각형 21">
              <a:extLst>
                <a:ext uri="{FF2B5EF4-FFF2-40B4-BE49-F238E27FC236}">
                  <a16:creationId xmlns:a16="http://schemas.microsoft.com/office/drawing/2014/main" id="{20128B41-8B36-7008-7C98-9704FBB11F70}"/>
                </a:ext>
              </a:extLst>
            </p:cNvPr>
            <p:cNvSpPr/>
            <p:nvPr/>
          </p:nvSpPr>
          <p:spPr>
            <a:xfrm>
              <a:off x="3264168" y="2691771"/>
              <a:ext cx="820366" cy="1273508"/>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b="1" dirty="0">
                  <a:latin typeface="나눔스퀘어_ac" panose="020B0600000101010101" pitchFamily="50" charset="-127"/>
                  <a:ea typeface="나눔스퀘어_ac" panose="020B0600000101010101" pitchFamily="50" charset="-127"/>
                </a:rPr>
                <a:t>발행관리</a:t>
              </a:r>
            </a:p>
          </p:txBody>
        </p:sp>
        <p:sp>
          <p:nvSpPr>
            <p:cNvPr id="23" name="직사각형 22">
              <a:extLst>
                <a:ext uri="{FF2B5EF4-FFF2-40B4-BE49-F238E27FC236}">
                  <a16:creationId xmlns:a16="http://schemas.microsoft.com/office/drawing/2014/main" id="{0A48F4A6-4D3F-3230-4CFD-A0042B4A6EE4}"/>
                </a:ext>
              </a:extLst>
            </p:cNvPr>
            <p:cNvSpPr/>
            <p:nvPr/>
          </p:nvSpPr>
          <p:spPr>
            <a:xfrm>
              <a:off x="4147065" y="2691771"/>
              <a:ext cx="820366" cy="1273508"/>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b="1" dirty="0">
                  <a:latin typeface="나눔스퀘어_ac" panose="020B0600000101010101" pitchFamily="50" charset="-127"/>
                  <a:ea typeface="나눔스퀘어_ac" panose="020B0600000101010101" pitchFamily="50" charset="-127"/>
                </a:rPr>
                <a:t>매매관리</a:t>
              </a:r>
            </a:p>
          </p:txBody>
        </p:sp>
        <p:sp>
          <p:nvSpPr>
            <p:cNvPr id="24" name="직사각형 23">
              <a:extLst>
                <a:ext uri="{FF2B5EF4-FFF2-40B4-BE49-F238E27FC236}">
                  <a16:creationId xmlns:a16="http://schemas.microsoft.com/office/drawing/2014/main" id="{789F1F64-5529-A293-77EE-08AC60BC4C31}"/>
                </a:ext>
              </a:extLst>
            </p:cNvPr>
            <p:cNvSpPr/>
            <p:nvPr/>
          </p:nvSpPr>
          <p:spPr>
            <a:xfrm>
              <a:off x="5029962" y="2691771"/>
              <a:ext cx="820366" cy="2499143"/>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b="1" dirty="0">
                  <a:latin typeface="나눔스퀘어_ac" panose="020B0600000101010101" pitchFamily="50" charset="-127"/>
                  <a:ea typeface="나눔스퀘어_ac" panose="020B0600000101010101" pitchFamily="50" charset="-127"/>
                </a:rPr>
                <a:t>결제</a:t>
              </a:r>
              <a:r>
                <a:rPr lang="en-US" altLang="ko-KR" sz="1000" b="1" dirty="0">
                  <a:latin typeface="나눔스퀘어_ac" panose="020B0600000101010101" pitchFamily="50" charset="-127"/>
                  <a:ea typeface="나눔스퀘어_ac" panose="020B0600000101010101" pitchFamily="50" charset="-127"/>
                </a:rPr>
                <a:t>/</a:t>
              </a:r>
              <a:r>
                <a:rPr lang="ko-KR" altLang="en-US" sz="1000" b="1" dirty="0">
                  <a:latin typeface="나눔스퀘어_ac" panose="020B0600000101010101" pitchFamily="50" charset="-127"/>
                  <a:ea typeface="나눔스퀘어_ac" panose="020B0600000101010101" pitchFamily="50" charset="-127"/>
                </a:rPr>
                <a:t>청산</a:t>
              </a:r>
            </a:p>
          </p:txBody>
        </p:sp>
        <p:sp>
          <p:nvSpPr>
            <p:cNvPr id="25" name="직사각형 24">
              <a:extLst>
                <a:ext uri="{FF2B5EF4-FFF2-40B4-BE49-F238E27FC236}">
                  <a16:creationId xmlns:a16="http://schemas.microsoft.com/office/drawing/2014/main" id="{04736ED9-3F6A-8206-F32D-901A3CE9B05F}"/>
                </a:ext>
              </a:extLst>
            </p:cNvPr>
            <p:cNvSpPr/>
            <p:nvPr/>
          </p:nvSpPr>
          <p:spPr>
            <a:xfrm>
              <a:off x="2426414" y="2987321"/>
              <a:ext cx="713361" cy="239741"/>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회원</a:t>
              </a:r>
            </a:p>
          </p:txBody>
        </p:sp>
        <p:sp>
          <p:nvSpPr>
            <p:cNvPr id="26" name="직사각형 25">
              <a:extLst>
                <a:ext uri="{FF2B5EF4-FFF2-40B4-BE49-F238E27FC236}">
                  <a16:creationId xmlns:a16="http://schemas.microsoft.com/office/drawing/2014/main" id="{E5FF4963-4DE6-14F4-774C-4258AF6C337E}"/>
                </a:ext>
              </a:extLst>
            </p:cNvPr>
            <p:cNvSpPr/>
            <p:nvPr/>
          </p:nvSpPr>
          <p:spPr>
            <a:xfrm>
              <a:off x="2426414" y="3309369"/>
              <a:ext cx="713361" cy="239741"/>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algn="ctr"/>
              <a:r>
                <a:rPr lang="ko-KR" altLang="en-US" sz="1000" dirty="0">
                  <a:ea typeface="나눔스퀘어_ac" panose="020B0600000101010101" pitchFamily="50" charset="-127"/>
                </a:rPr>
                <a:t>컨텐츠</a:t>
              </a:r>
            </a:p>
          </p:txBody>
        </p:sp>
        <p:sp>
          <p:nvSpPr>
            <p:cNvPr id="27" name="직사각형 26">
              <a:extLst>
                <a:ext uri="{FF2B5EF4-FFF2-40B4-BE49-F238E27FC236}">
                  <a16:creationId xmlns:a16="http://schemas.microsoft.com/office/drawing/2014/main" id="{253CBCF7-5822-2978-D00C-44970785CE3B}"/>
                </a:ext>
              </a:extLst>
            </p:cNvPr>
            <p:cNvSpPr/>
            <p:nvPr/>
          </p:nvSpPr>
          <p:spPr>
            <a:xfrm>
              <a:off x="3310654" y="2987321"/>
              <a:ext cx="713361" cy="239741"/>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발행</a:t>
              </a:r>
            </a:p>
          </p:txBody>
        </p:sp>
        <p:sp>
          <p:nvSpPr>
            <p:cNvPr id="28" name="직사각형 27">
              <a:extLst>
                <a:ext uri="{FF2B5EF4-FFF2-40B4-BE49-F238E27FC236}">
                  <a16:creationId xmlns:a16="http://schemas.microsoft.com/office/drawing/2014/main" id="{A585D536-41D3-3F38-B3C9-2807C928F508}"/>
                </a:ext>
              </a:extLst>
            </p:cNvPr>
            <p:cNvSpPr/>
            <p:nvPr/>
          </p:nvSpPr>
          <p:spPr>
            <a:xfrm>
              <a:off x="3310654" y="3309369"/>
              <a:ext cx="713361" cy="239741"/>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공모</a:t>
              </a:r>
            </a:p>
          </p:txBody>
        </p:sp>
        <p:sp>
          <p:nvSpPr>
            <p:cNvPr id="29" name="직사각형 28">
              <a:extLst>
                <a:ext uri="{FF2B5EF4-FFF2-40B4-BE49-F238E27FC236}">
                  <a16:creationId xmlns:a16="http://schemas.microsoft.com/office/drawing/2014/main" id="{65C802DD-1054-9702-7AEA-1212125B044E}"/>
                </a:ext>
              </a:extLst>
            </p:cNvPr>
            <p:cNvSpPr/>
            <p:nvPr/>
          </p:nvSpPr>
          <p:spPr>
            <a:xfrm>
              <a:off x="4191140" y="2987321"/>
              <a:ext cx="713361" cy="239741"/>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주문</a:t>
              </a:r>
            </a:p>
          </p:txBody>
        </p:sp>
        <p:sp>
          <p:nvSpPr>
            <p:cNvPr id="30" name="직사각형 29">
              <a:extLst>
                <a:ext uri="{FF2B5EF4-FFF2-40B4-BE49-F238E27FC236}">
                  <a16:creationId xmlns:a16="http://schemas.microsoft.com/office/drawing/2014/main" id="{4D998510-C76D-655E-1EB7-B57C83B9C691}"/>
                </a:ext>
              </a:extLst>
            </p:cNvPr>
            <p:cNvSpPr/>
            <p:nvPr/>
          </p:nvSpPr>
          <p:spPr>
            <a:xfrm>
              <a:off x="4191140" y="3309369"/>
              <a:ext cx="713361" cy="239741"/>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매칭</a:t>
              </a:r>
            </a:p>
          </p:txBody>
        </p:sp>
        <p:sp>
          <p:nvSpPr>
            <p:cNvPr id="31" name="직사각형 30">
              <a:extLst>
                <a:ext uri="{FF2B5EF4-FFF2-40B4-BE49-F238E27FC236}">
                  <a16:creationId xmlns:a16="http://schemas.microsoft.com/office/drawing/2014/main" id="{92028AAB-195B-A68F-90E3-A211B86F5E32}"/>
                </a:ext>
              </a:extLst>
            </p:cNvPr>
            <p:cNvSpPr/>
            <p:nvPr/>
          </p:nvSpPr>
          <p:spPr>
            <a:xfrm>
              <a:off x="5077116" y="2990353"/>
              <a:ext cx="713361" cy="239741"/>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정산</a:t>
              </a:r>
            </a:p>
          </p:txBody>
        </p:sp>
        <p:sp>
          <p:nvSpPr>
            <p:cNvPr id="32" name="직사각형 31">
              <a:extLst>
                <a:ext uri="{FF2B5EF4-FFF2-40B4-BE49-F238E27FC236}">
                  <a16:creationId xmlns:a16="http://schemas.microsoft.com/office/drawing/2014/main" id="{9323A319-50DF-7ECF-CCC2-8BCC99B2C031}"/>
                </a:ext>
              </a:extLst>
            </p:cNvPr>
            <p:cNvSpPr/>
            <p:nvPr/>
          </p:nvSpPr>
          <p:spPr>
            <a:xfrm>
              <a:off x="5077116" y="3307747"/>
              <a:ext cx="713361" cy="239741"/>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결제</a:t>
              </a:r>
            </a:p>
          </p:txBody>
        </p:sp>
        <p:sp>
          <p:nvSpPr>
            <p:cNvPr id="33" name="직사각형 32">
              <a:extLst>
                <a:ext uri="{FF2B5EF4-FFF2-40B4-BE49-F238E27FC236}">
                  <a16:creationId xmlns:a16="http://schemas.microsoft.com/office/drawing/2014/main" id="{95160EC2-33CE-DE16-CB4A-3ED2DFF7316F}"/>
                </a:ext>
              </a:extLst>
            </p:cNvPr>
            <p:cNvSpPr/>
            <p:nvPr/>
          </p:nvSpPr>
          <p:spPr>
            <a:xfrm>
              <a:off x="3310654" y="3629200"/>
              <a:ext cx="713361" cy="239741"/>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분배</a:t>
              </a:r>
            </a:p>
          </p:txBody>
        </p:sp>
        <p:sp>
          <p:nvSpPr>
            <p:cNvPr id="34" name="직사각형 33">
              <a:extLst>
                <a:ext uri="{FF2B5EF4-FFF2-40B4-BE49-F238E27FC236}">
                  <a16:creationId xmlns:a16="http://schemas.microsoft.com/office/drawing/2014/main" id="{DC7B00E1-2EA3-646B-8D40-D83AE3A9AFFC}"/>
                </a:ext>
              </a:extLst>
            </p:cNvPr>
            <p:cNvSpPr/>
            <p:nvPr/>
          </p:nvSpPr>
          <p:spPr>
            <a:xfrm>
              <a:off x="4191140" y="3629200"/>
              <a:ext cx="713361" cy="239741"/>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매매</a:t>
              </a:r>
            </a:p>
          </p:txBody>
        </p:sp>
        <p:sp>
          <p:nvSpPr>
            <p:cNvPr id="35" name="직사각형 34">
              <a:extLst>
                <a:ext uri="{FF2B5EF4-FFF2-40B4-BE49-F238E27FC236}">
                  <a16:creationId xmlns:a16="http://schemas.microsoft.com/office/drawing/2014/main" id="{9BA216F3-93B4-455D-03FC-65A1DCF2F773}"/>
                </a:ext>
              </a:extLst>
            </p:cNvPr>
            <p:cNvSpPr/>
            <p:nvPr/>
          </p:nvSpPr>
          <p:spPr>
            <a:xfrm>
              <a:off x="5077116" y="3625141"/>
              <a:ext cx="713361" cy="239741"/>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출납</a:t>
              </a:r>
            </a:p>
          </p:txBody>
        </p:sp>
        <p:sp>
          <p:nvSpPr>
            <p:cNvPr id="36" name="직사각형 35">
              <a:extLst>
                <a:ext uri="{FF2B5EF4-FFF2-40B4-BE49-F238E27FC236}">
                  <a16:creationId xmlns:a16="http://schemas.microsoft.com/office/drawing/2014/main" id="{5C7DBBAB-FD90-A631-38BA-FA42EBC784B3}"/>
                </a:ext>
              </a:extLst>
            </p:cNvPr>
            <p:cNvSpPr/>
            <p:nvPr/>
          </p:nvSpPr>
          <p:spPr>
            <a:xfrm>
              <a:off x="2378243" y="4035354"/>
              <a:ext cx="820800" cy="1155560"/>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b="1" dirty="0">
                  <a:latin typeface="나눔스퀘어_ac" panose="020B0600000101010101" pitchFamily="50" charset="-127"/>
                  <a:ea typeface="나눔스퀘어_ac" panose="020B0600000101010101" pitchFamily="50" charset="-127"/>
                </a:rPr>
                <a:t>채널관리</a:t>
              </a:r>
            </a:p>
          </p:txBody>
        </p:sp>
        <p:sp>
          <p:nvSpPr>
            <p:cNvPr id="37" name="직사각형 36">
              <a:extLst>
                <a:ext uri="{FF2B5EF4-FFF2-40B4-BE49-F238E27FC236}">
                  <a16:creationId xmlns:a16="http://schemas.microsoft.com/office/drawing/2014/main" id="{152E537D-3C03-3E59-96AA-285829F585EC}"/>
                </a:ext>
              </a:extLst>
            </p:cNvPr>
            <p:cNvSpPr/>
            <p:nvPr/>
          </p:nvSpPr>
          <p:spPr>
            <a:xfrm>
              <a:off x="3261138" y="4035354"/>
              <a:ext cx="820800" cy="1155560"/>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b="1" dirty="0">
                  <a:latin typeface="나눔스퀘어_ac" panose="020B0600000101010101" pitchFamily="50" charset="-127"/>
                  <a:ea typeface="나눔스퀘어_ac" panose="020B0600000101010101" pitchFamily="50" charset="-127"/>
                </a:rPr>
                <a:t>블록체인</a:t>
              </a:r>
            </a:p>
          </p:txBody>
        </p:sp>
        <p:sp>
          <p:nvSpPr>
            <p:cNvPr id="38" name="직사각형 37">
              <a:extLst>
                <a:ext uri="{FF2B5EF4-FFF2-40B4-BE49-F238E27FC236}">
                  <a16:creationId xmlns:a16="http://schemas.microsoft.com/office/drawing/2014/main" id="{48490FFB-6535-8C1E-EB3A-59F8FBD1B09D}"/>
                </a:ext>
              </a:extLst>
            </p:cNvPr>
            <p:cNvSpPr/>
            <p:nvPr/>
          </p:nvSpPr>
          <p:spPr>
            <a:xfrm>
              <a:off x="2423385" y="4338155"/>
              <a:ext cx="713361" cy="239741"/>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채널기획</a:t>
              </a:r>
            </a:p>
          </p:txBody>
        </p:sp>
        <p:sp>
          <p:nvSpPr>
            <p:cNvPr id="39" name="직사각형 38">
              <a:extLst>
                <a:ext uri="{FF2B5EF4-FFF2-40B4-BE49-F238E27FC236}">
                  <a16:creationId xmlns:a16="http://schemas.microsoft.com/office/drawing/2014/main" id="{34778D3A-D83D-3082-3B10-1D813F85BFC3}"/>
                </a:ext>
              </a:extLst>
            </p:cNvPr>
            <p:cNvSpPr/>
            <p:nvPr/>
          </p:nvSpPr>
          <p:spPr>
            <a:xfrm>
              <a:off x="2423385" y="4669136"/>
              <a:ext cx="713361" cy="239741"/>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퍼블리싱</a:t>
              </a:r>
            </a:p>
          </p:txBody>
        </p:sp>
        <p:sp>
          <p:nvSpPr>
            <p:cNvPr id="40" name="직사각형 39">
              <a:extLst>
                <a:ext uri="{FF2B5EF4-FFF2-40B4-BE49-F238E27FC236}">
                  <a16:creationId xmlns:a16="http://schemas.microsoft.com/office/drawing/2014/main" id="{55707060-69BD-B0BB-5FA0-632A0464BAEF}"/>
                </a:ext>
              </a:extLst>
            </p:cNvPr>
            <p:cNvSpPr/>
            <p:nvPr/>
          </p:nvSpPr>
          <p:spPr>
            <a:xfrm>
              <a:off x="3307626" y="4338155"/>
              <a:ext cx="713361" cy="239741"/>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800" dirty="0">
                  <a:latin typeface="나눔스퀘어_ac" panose="020B0600000101010101" pitchFamily="50" charset="-127"/>
                  <a:ea typeface="나눔스퀘어_ac" panose="020B0600000101010101" pitchFamily="50" charset="-127"/>
                </a:rPr>
                <a:t>스마트계약</a:t>
              </a:r>
            </a:p>
          </p:txBody>
        </p:sp>
        <p:sp>
          <p:nvSpPr>
            <p:cNvPr id="41" name="직사각형 40">
              <a:extLst>
                <a:ext uri="{FF2B5EF4-FFF2-40B4-BE49-F238E27FC236}">
                  <a16:creationId xmlns:a16="http://schemas.microsoft.com/office/drawing/2014/main" id="{2A5101EA-C6FE-13C0-09C0-FF2555567607}"/>
                </a:ext>
              </a:extLst>
            </p:cNvPr>
            <p:cNvSpPr/>
            <p:nvPr/>
          </p:nvSpPr>
          <p:spPr>
            <a:xfrm>
              <a:off x="3317670" y="4665753"/>
              <a:ext cx="713361" cy="239741"/>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토큰운영</a:t>
              </a:r>
            </a:p>
          </p:txBody>
        </p:sp>
        <p:sp>
          <p:nvSpPr>
            <p:cNvPr id="42" name="직사각형 41">
              <a:extLst>
                <a:ext uri="{FF2B5EF4-FFF2-40B4-BE49-F238E27FC236}">
                  <a16:creationId xmlns:a16="http://schemas.microsoft.com/office/drawing/2014/main" id="{9447DCA0-05B2-D21D-F866-9D2AC23DDC18}"/>
                </a:ext>
              </a:extLst>
            </p:cNvPr>
            <p:cNvSpPr/>
            <p:nvPr/>
          </p:nvSpPr>
          <p:spPr>
            <a:xfrm>
              <a:off x="5077116" y="3942535"/>
              <a:ext cx="713361" cy="239741"/>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800" dirty="0">
                  <a:latin typeface="나눔스퀘어_ac" panose="020B0600000101010101" pitchFamily="50" charset="-127"/>
                  <a:ea typeface="나눔스퀘어_ac" panose="020B0600000101010101" pitchFamily="50" charset="-127"/>
                </a:rPr>
                <a:t>청약</a:t>
              </a:r>
              <a:r>
                <a:rPr lang="en-US" altLang="ko-KR" sz="800" dirty="0">
                  <a:latin typeface="나눔스퀘어_ac" panose="020B0600000101010101" pitchFamily="50" charset="-127"/>
                  <a:ea typeface="나눔스퀘어_ac" panose="020B0600000101010101" pitchFamily="50" charset="-127"/>
                </a:rPr>
                <a:t>/</a:t>
              </a:r>
              <a:r>
                <a:rPr lang="ko-KR" altLang="en-US" sz="800" dirty="0" err="1">
                  <a:latin typeface="나눔스퀘어_ac" panose="020B0600000101010101" pitchFamily="50" charset="-127"/>
                  <a:ea typeface="나눔스퀘어_ac" panose="020B0600000101010101" pitchFamily="50" charset="-127"/>
                </a:rPr>
                <a:t>제권리</a:t>
              </a:r>
              <a:endParaRPr lang="ko-KR" altLang="en-US" sz="800" dirty="0">
                <a:latin typeface="나눔스퀘어_ac" panose="020B0600000101010101" pitchFamily="50" charset="-127"/>
                <a:ea typeface="나눔스퀘어_ac" panose="020B0600000101010101" pitchFamily="50" charset="-127"/>
              </a:endParaRPr>
            </a:p>
          </p:txBody>
        </p:sp>
        <p:sp>
          <p:nvSpPr>
            <p:cNvPr id="43" name="직사각형 42">
              <a:extLst>
                <a:ext uri="{FF2B5EF4-FFF2-40B4-BE49-F238E27FC236}">
                  <a16:creationId xmlns:a16="http://schemas.microsoft.com/office/drawing/2014/main" id="{4EA7E7E5-B3BC-5462-7C5D-5FA6DA99F97A}"/>
                </a:ext>
              </a:extLst>
            </p:cNvPr>
            <p:cNvSpPr/>
            <p:nvPr/>
          </p:nvSpPr>
          <p:spPr>
            <a:xfrm>
              <a:off x="5077116" y="4259929"/>
              <a:ext cx="713361" cy="239741"/>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a:latin typeface="나눔스퀘어_ac" panose="020B0600000101010101" pitchFamily="50" charset="-127"/>
                  <a:ea typeface="나눔스퀘어_ac" panose="020B0600000101010101" pitchFamily="50" charset="-127"/>
                </a:rPr>
                <a:t>회계</a:t>
              </a:r>
              <a:endParaRPr lang="ko-KR" altLang="en-US" sz="1000" dirty="0">
                <a:latin typeface="나눔스퀘어_ac" panose="020B0600000101010101" pitchFamily="50" charset="-127"/>
                <a:ea typeface="나눔스퀘어_ac" panose="020B0600000101010101" pitchFamily="50" charset="-127"/>
              </a:endParaRPr>
            </a:p>
          </p:txBody>
        </p:sp>
        <p:sp>
          <p:nvSpPr>
            <p:cNvPr id="44" name="TextBox 43">
              <a:extLst>
                <a:ext uri="{FF2B5EF4-FFF2-40B4-BE49-F238E27FC236}">
                  <a16:creationId xmlns:a16="http://schemas.microsoft.com/office/drawing/2014/main" id="{F84E6985-53A3-AD5B-B98E-D106E52BD508}"/>
                </a:ext>
              </a:extLst>
            </p:cNvPr>
            <p:cNvSpPr txBox="1"/>
            <p:nvPr/>
          </p:nvSpPr>
          <p:spPr>
            <a:xfrm>
              <a:off x="5338388" y="4933290"/>
              <a:ext cx="173547" cy="1989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1000" b="1" dirty="0">
                  <a:latin typeface="나눔스퀘어_ac" panose="020B0600000101010101" pitchFamily="50" charset="-127"/>
                  <a:ea typeface="나눔스퀘어_ac" panose="020B0600000101010101" pitchFamily="50" charset="-127"/>
                </a:rPr>
                <a:t>….</a:t>
              </a:r>
              <a:endParaRPr lang="ko-KR" altLang="en-US" sz="1000" b="1" dirty="0">
                <a:latin typeface="나눔스퀘어_ac" panose="020B0600000101010101" pitchFamily="50" charset="-127"/>
                <a:ea typeface="나눔스퀘어_ac" panose="020B0600000101010101" pitchFamily="50" charset="-127"/>
              </a:endParaRPr>
            </a:p>
          </p:txBody>
        </p:sp>
        <p:sp>
          <p:nvSpPr>
            <p:cNvPr id="45" name="직사각형 44">
              <a:extLst>
                <a:ext uri="{FF2B5EF4-FFF2-40B4-BE49-F238E27FC236}">
                  <a16:creationId xmlns:a16="http://schemas.microsoft.com/office/drawing/2014/main" id="{F49AC42E-BBF2-35C7-85D3-A88954CE78EA}"/>
                </a:ext>
              </a:extLst>
            </p:cNvPr>
            <p:cNvSpPr/>
            <p:nvPr/>
          </p:nvSpPr>
          <p:spPr>
            <a:xfrm>
              <a:off x="2426414" y="3628463"/>
              <a:ext cx="713361" cy="239741"/>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algn="ctr"/>
              <a:r>
                <a:rPr lang="ko-KR" altLang="en-US" sz="1000" dirty="0">
                  <a:ea typeface="나눔스퀘어_ac" panose="020B0600000101010101" pitchFamily="50" charset="-127"/>
                </a:rPr>
                <a:t>제휴관리</a:t>
              </a:r>
            </a:p>
          </p:txBody>
        </p:sp>
        <p:sp>
          <p:nvSpPr>
            <p:cNvPr id="46" name="TextBox 45">
              <a:extLst>
                <a:ext uri="{FF2B5EF4-FFF2-40B4-BE49-F238E27FC236}">
                  <a16:creationId xmlns:a16="http://schemas.microsoft.com/office/drawing/2014/main" id="{6000CDBA-FD7F-FD3C-6342-345124EB6609}"/>
                </a:ext>
              </a:extLst>
            </p:cNvPr>
            <p:cNvSpPr txBox="1"/>
            <p:nvPr/>
          </p:nvSpPr>
          <p:spPr>
            <a:xfrm>
              <a:off x="2689719" y="4978338"/>
              <a:ext cx="147476"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1000" b="1" dirty="0">
                  <a:latin typeface="나눔스퀘어_ac" panose="020B0600000101010101" pitchFamily="50" charset="-127"/>
                  <a:ea typeface="나눔스퀘어_ac" panose="020B0600000101010101" pitchFamily="50" charset="-127"/>
                </a:rPr>
                <a:t>….</a:t>
              </a:r>
              <a:endParaRPr lang="ko-KR" altLang="en-US" sz="1000" b="1" dirty="0">
                <a:latin typeface="나눔스퀘어_ac" panose="020B0600000101010101" pitchFamily="50" charset="-127"/>
                <a:ea typeface="나눔스퀘어_ac" panose="020B0600000101010101" pitchFamily="50" charset="-127"/>
              </a:endParaRPr>
            </a:p>
          </p:txBody>
        </p:sp>
        <p:sp>
          <p:nvSpPr>
            <p:cNvPr id="51" name="직사각형 50">
              <a:extLst>
                <a:ext uri="{FF2B5EF4-FFF2-40B4-BE49-F238E27FC236}">
                  <a16:creationId xmlns:a16="http://schemas.microsoft.com/office/drawing/2014/main" id="{CC1032BF-A5DE-4210-85C6-D3A76FCBE85C}"/>
                </a:ext>
              </a:extLst>
            </p:cNvPr>
            <p:cNvSpPr/>
            <p:nvPr/>
          </p:nvSpPr>
          <p:spPr>
            <a:xfrm>
              <a:off x="4148390" y="4026421"/>
              <a:ext cx="820800" cy="1155560"/>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b="1" dirty="0">
                  <a:latin typeface="나눔스퀘어_ac" panose="020B0600000101010101" pitchFamily="50" charset="-127"/>
                  <a:ea typeface="나눔스퀘어_ac" panose="020B0600000101010101" pitchFamily="50" charset="-127"/>
                </a:rPr>
                <a:t>대외연계</a:t>
              </a:r>
            </a:p>
          </p:txBody>
        </p:sp>
        <p:sp>
          <p:nvSpPr>
            <p:cNvPr id="52" name="직사각형 51">
              <a:extLst>
                <a:ext uri="{FF2B5EF4-FFF2-40B4-BE49-F238E27FC236}">
                  <a16:creationId xmlns:a16="http://schemas.microsoft.com/office/drawing/2014/main" id="{3A458B46-7CBD-4375-0473-17E08D2E8F03}"/>
                </a:ext>
              </a:extLst>
            </p:cNvPr>
            <p:cNvSpPr/>
            <p:nvPr/>
          </p:nvSpPr>
          <p:spPr>
            <a:xfrm>
              <a:off x="4193532" y="4338155"/>
              <a:ext cx="713361" cy="239741"/>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API</a:t>
              </a:r>
              <a:endParaRPr lang="ko-KR" altLang="en-US" sz="1000" dirty="0">
                <a:latin typeface="나눔스퀘어_ac" panose="020B0600000101010101" pitchFamily="50" charset="-127"/>
                <a:ea typeface="나눔스퀘어_ac" panose="020B0600000101010101" pitchFamily="50" charset="-127"/>
              </a:endParaRPr>
            </a:p>
          </p:txBody>
        </p:sp>
        <p:sp>
          <p:nvSpPr>
            <p:cNvPr id="53" name="직사각형 52">
              <a:extLst>
                <a:ext uri="{FF2B5EF4-FFF2-40B4-BE49-F238E27FC236}">
                  <a16:creationId xmlns:a16="http://schemas.microsoft.com/office/drawing/2014/main" id="{080D1E4E-91E2-D443-3857-0FCD854944F1}"/>
                </a:ext>
              </a:extLst>
            </p:cNvPr>
            <p:cNvSpPr/>
            <p:nvPr/>
          </p:nvSpPr>
          <p:spPr>
            <a:xfrm>
              <a:off x="4193532" y="4660203"/>
              <a:ext cx="713361" cy="239741"/>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000" dirty="0">
                  <a:latin typeface="나눔스퀘어_ac" panose="020B0600000101010101" pitchFamily="50" charset="-127"/>
                  <a:ea typeface="나눔스퀘어_ac" panose="020B0600000101010101" pitchFamily="50" charset="-127"/>
                </a:rPr>
                <a:t>….</a:t>
              </a:r>
              <a:endParaRPr lang="ko-KR" altLang="en-US" sz="1000" dirty="0">
                <a:latin typeface="나눔스퀘어_ac" panose="020B0600000101010101" pitchFamily="50" charset="-127"/>
                <a:ea typeface="나눔스퀘어_ac" panose="020B0600000101010101" pitchFamily="50" charset="-127"/>
              </a:endParaRPr>
            </a:p>
          </p:txBody>
        </p:sp>
        <p:sp>
          <p:nvSpPr>
            <p:cNvPr id="54" name="TextBox 53">
              <a:extLst>
                <a:ext uri="{FF2B5EF4-FFF2-40B4-BE49-F238E27FC236}">
                  <a16:creationId xmlns:a16="http://schemas.microsoft.com/office/drawing/2014/main" id="{C2CED3F0-7C36-BEC5-00C3-045957FF7275}"/>
                </a:ext>
              </a:extLst>
            </p:cNvPr>
            <p:cNvSpPr txBox="1"/>
            <p:nvPr/>
          </p:nvSpPr>
          <p:spPr>
            <a:xfrm>
              <a:off x="3586583" y="4978338"/>
              <a:ext cx="147476"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1000" b="1" dirty="0">
                  <a:latin typeface="나눔스퀘어_ac" panose="020B0600000101010101" pitchFamily="50" charset="-127"/>
                  <a:ea typeface="나눔스퀘어_ac" panose="020B0600000101010101" pitchFamily="50" charset="-127"/>
                </a:rPr>
                <a:t>….</a:t>
              </a:r>
              <a:endParaRPr lang="ko-KR" altLang="en-US" sz="1000" b="1" dirty="0">
                <a:latin typeface="나눔스퀘어_ac" panose="020B0600000101010101" pitchFamily="50" charset="-127"/>
                <a:ea typeface="나눔스퀘어_ac" panose="020B0600000101010101" pitchFamily="50" charset="-127"/>
              </a:endParaRPr>
            </a:p>
          </p:txBody>
        </p:sp>
        <p:sp>
          <p:nvSpPr>
            <p:cNvPr id="55" name="TextBox 54">
              <a:extLst>
                <a:ext uri="{FF2B5EF4-FFF2-40B4-BE49-F238E27FC236}">
                  <a16:creationId xmlns:a16="http://schemas.microsoft.com/office/drawing/2014/main" id="{20A8A361-F73C-04EE-1442-A4565E077AA1}"/>
                </a:ext>
              </a:extLst>
            </p:cNvPr>
            <p:cNvSpPr txBox="1"/>
            <p:nvPr/>
          </p:nvSpPr>
          <p:spPr>
            <a:xfrm>
              <a:off x="4483447" y="4978338"/>
              <a:ext cx="147476"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1000" b="1" dirty="0">
                  <a:latin typeface="나눔스퀘어_ac" panose="020B0600000101010101" pitchFamily="50" charset="-127"/>
                  <a:ea typeface="나눔스퀘어_ac" panose="020B0600000101010101" pitchFamily="50" charset="-127"/>
                </a:rPr>
                <a:t>….</a:t>
              </a:r>
              <a:endParaRPr lang="ko-KR" altLang="en-US" sz="1000" b="1" dirty="0">
                <a:latin typeface="나눔스퀘어_ac" panose="020B0600000101010101" pitchFamily="50" charset="-127"/>
                <a:ea typeface="나눔스퀘어_ac" panose="020B0600000101010101" pitchFamily="50" charset="-127"/>
              </a:endParaRPr>
            </a:p>
          </p:txBody>
        </p:sp>
        <p:sp>
          <p:nvSpPr>
            <p:cNvPr id="58" name="직사각형 57">
              <a:extLst>
                <a:ext uri="{FF2B5EF4-FFF2-40B4-BE49-F238E27FC236}">
                  <a16:creationId xmlns:a16="http://schemas.microsoft.com/office/drawing/2014/main" id="{0870B509-6F31-6309-0F09-0D3F36A1C4FE}"/>
                </a:ext>
              </a:extLst>
            </p:cNvPr>
            <p:cNvSpPr/>
            <p:nvPr/>
          </p:nvSpPr>
          <p:spPr>
            <a:xfrm>
              <a:off x="5077116" y="4577324"/>
              <a:ext cx="713361" cy="239741"/>
            </a:xfrm>
            <a:prstGeom prst="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수탁</a:t>
              </a:r>
            </a:p>
          </p:txBody>
        </p:sp>
      </p:grpSp>
      <p:sp>
        <p:nvSpPr>
          <p:cNvPr id="59" name="직사각형 58">
            <a:extLst>
              <a:ext uri="{FF2B5EF4-FFF2-40B4-BE49-F238E27FC236}">
                <a16:creationId xmlns:a16="http://schemas.microsoft.com/office/drawing/2014/main" id="{3FCE9595-BD88-4A8A-9C60-D43D4C3F44E4}"/>
              </a:ext>
            </a:extLst>
          </p:cNvPr>
          <p:cNvSpPr/>
          <p:nvPr/>
        </p:nvSpPr>
        <p:spPr>
          <a:xfrm>
            <a:off x="328903" y="223746"/>
            <a:ext cx="324000" cy="324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400" b="1" dirty="0">
                <a:solidFill>
                  <a:schemeClr val="bg1"/>
                </a:solidFill>
                <a:latin typeface="나눔스퀘어_ac" panose="020B0600000101010101" pitchFamily="50" charset="-127"/>
                <a:ea typeface="나눔스퀘어_ac" panose="020B0600000101010101" pitchFamily="50" charset="-127"/>
              </a:rPr>
              <a:t>3</a:t>
            </a:r>
            <a:endParaRPr lang="ko-KR" altLang="en-US" sz="1400" b="1" dirty="0">
              <a:solidFill>
                <a:schemeClr val="bg1"/>
              </a:solidFill>
              <a:latin typeface="나눔스퀘어_ac" panose="020B0600000101010101" pitchFamily="50" charset="-127"/>
              <a:ea typeface="나눔스퀘어_ac" panose="020B0600000101010101" pitchFamily="50" charset="-127"/>
            </a:endParaRPr>
          </a:p>
        </p:txBody>
      </p:sp>
      <p:cxnSp>
        <p:nvCxnSpPr>
          <p:cNvPr id="63" name="직선 화살표 연결선 62">
            <a:extLst>
              <a:ext uri="{FF2B5EF4-FFF2-40B4-BE49-F238E27FC236}">
                <a16:creationId xmlns:a16="http://schemas.microsoft.com/office/drawing/2014/main" id="{A8262388-616E-03A8-51CA-044281391316}"/>
              </a:ext>
            </a:extLst>
          </p:cNvPr>
          <p:cNvCxnSpPr>
            <a:cxnSpLocks/>
          </p:cNvCxnSpPr>
          <p:nvPr/>
        </p:nvCxnSpPr>
        <p:spPr>
          <a:xfrm flipH="1">
            <a:off x="7776030" y="5347681"/>
            <a:ext cx="540000" cy="0"/>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cxnSp>
        <p:nvCxnSpPr>
          <p:cNvPr id="87" name="직선 화살표 연결선 86">
            <a:extLst>
              <a:ext uri="{FF2B5EF4-FFF2-40B4-BE49-F238E27FC236}">
                <a16:creationId xmlns:a16="http://schemas.microsoft.com/office/drawing/2014/main" id="{9D0C7431-DFBE-3BED-22BE-B4BD7CB306CD}"/>
              </a:ext>
            </a:extLst>
          </p:cNvPr>
          <p:cNvCxnSpPr>
            <a:cxnSpLocks/>
          </p:cNvCxnSpPr>
          <p:nvPr/>
        </p:nvCxnSpPr>
        <p:spPr>
          <a:xfrm flipH="1">
            <a:off x="6279625" y="4367925"/>
            <a:ext cx="5544000" cy="333"/>
          </a:xfrm>
          <a:prstGeom prst="straightConnector1">
            <a:avLst/>
          </a:prstGeom>
          <a:noFill/>
          <a:ln w="9525" cap="flat">
            <a:solidFill>
              <a:schemeClr val="tx1"/>
            </a:solidFill>
            <a:prstDash val="dash"/>
            <a:round/>
            <a:headEnd type="none"/>
            <a:tailEnd type="none"/>
          </a:ln>
          <a:effectLst/>
          <a:sp3d/>
        </p:spPr>
        <p:style>
          <a:lnRef idx="0">
            <a:scrgbClr r="0" g="0" b="0"/>
          </a:lnRef>
          <a:fillRef idx="0">
            <a:scrgbClr r="0" g="0" b="0"/>
          </a:fillRef>
          <a:effectRef idx="0">
            <a:scrgbClr r="0" g="0" b="0"/>
          </a:effectRef>
          <a:fontRef idx="none"/>
        </p:style>
      </p:cxnSp>
      <p:sp>
        <p:nvSpPr>
          <p:cNvPr id="88" name="TextBox 87">
            <a:extLst>
              <a:ext uri="{FF2B5EF4-FFF2-40B4-BE49-F238E27FC236}">
                <a16:creationId xmlns:a16="http://schemas.microsoft.com/office/drawing/2014/main" id="{55747FB8-03CF-42B3-8CB1-6FFC8C3BE7E1}"/>
              </a:ext>
            </a:extLst>
          </p:cNvPr>
          <p:cNvSpPr txBox="1"/>
          <p:nvPr/>
        </p:nvSpPr>
        <p:spPr>
          <a:xfrm>
            <a:off x="8924340" y="2316876"/>
            <a:ext cx="2899286"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7800" marR="0" indent="-88900" algn="l" defTabSz="457200" rtl="0" fontAlgn="auto" latinLnBrk="0" hangingPunct="0">
              <a:spcBef>
                <a:spcPts val="0"/>
              </a:spcBef>
              <a:spcAft>
                <a:spcPts val="0"/>
              </a:spcAft>
              <a:buClrTx/>
              <a:buSzTx/>
              <a:buFont typeface="Wingdings" panose="05000000000000000000" pitchFamily="2" charset="2"/>
              <a:buChar char="§"/>
              <a:tabLst/>
            </a:pPr>
            <a:r>
              <a:rPr lang="en-US" altLang="ko-KR" sz="1100" dirty="0">
                <a:ea typeface="나눔스퀘어_ac" panose="020B0600000101010101"/>
              </a:rPr>
              <a:t>KB </a:t>
            </a:r>
            <a:r>
              <a:rPr lang="ko-KR" altLang="en-US" sz="1100" dirty="0">
                <a:ea typeface="나눔스퀘어_ac" panose="020B0600000101010101"/>
              </a:rPr>
              <a:t>자체 블록체인 상에서 거래처리 및 원장처리가 일어나는 구조</a:t>
            </a:r>
            <a:br>
              <a:rPr lang="en-US" altLang="ko-KR" sz="1100" dirty="0">
                <a:ea typeface="나눔스퀘어_ac" panose="020B0600000101010101"/>
              </a:rPr>
            </a:br>
            <a:r>
              <a:rPr lang="en-US" altLang="ko-KR" sz="1100" dirty="0">
                <a:ea typeface="나눔스퀘어_ac" panose="020B0600000101010101"/>
              </a:rPr>
              <a:t>(</a:t>
            </a:r>
            <a:r>
              <a:rPr lang="ko-KR" altLang="en-US" sz="1100" dirty="0">
                <a:ea typeface="나눔스퀘어_ac" panose="020B0600000101010101"/>
              </a:rPr>
              <a:t>별도 블록체인 원장 체계</a:t>
            </a:r>
            <a:r>
              <a:rPr lang="en-US" altLang="ko-KR" sz="1100" dirty="0">
                <a:ea typeface="나눔스퀘어_ac" panose="020B0600000101010101"/>
              </a:rPr>
              <a:t>)</a:t>
            </a:r>
          </a:p>
          <a:p>
            <a:pPr marL="177800" marR="0" indent="-88900" algn="l" defTabSz="457200" rtl="0" fontAlgn="auto" latinLnBrk="0" hangingPunct="0">
              <a:spcBef>
                <a:spcPts val="0"/>
              </a:spcBef>
              <a:spcAft>
                <a:spcPts val="0"/>
              </a:spcAft>
              <a:buClrTx/>
              <a:buSzTx/>
              <a:buFont typeface="Wingdings" panose="05000000000000000000" pitchFamily="2" charset="2"/>
              <a:buChar char="§"/>
              <a:tabLst/>
            </a:pPr>
            <a:r>
              <a:rPr lang="ko-KR" altLang="en-US" sz="1100" dirty="0">
                <a:ea typeface="나눔스퀘어_ac" panose="020B0600000101010101"/>
              </a:rPr>
              <a:t>정산</a:t>
            </a:r>
            <a:r>
              <a:rPr lang="en-US" altLang="ko-KR" sz="1100" dirty="0">
                <a:ea typeface="나눔스퀘어_ac" panose="020B0600000101010101"/>
              </a:rPr>
              <a:t>, </a:t>
            </a:r>
            <a:r>
              <a:rPr lang="ko-KR" altLang="en-US" sz="1100" dirty="0">
                <a:ea typeface="나눔스퀘어_ac" panose="020B0600000101010101"/>
              </a:rPr>
              <a:t>출납 등 </a:t>
            </a:r>
            <a:r>
              <a:rPr lang="en-US" altLang="ko-KR" sz="1100" dirty="0">
                <a:ea typeface="나눔스퀘어_ac" panose="020B0600000101010101"/>
              </a:rPr>
              <a:t>B/O </a:t>
            </a:r>
            <a:r>
              <a:rPr lang="ko-KR" altLang="en-US" sz="1100" dirty="0">
                <a:ea typeface="나눔스퀘어_ac" panose="020B0600000101010101"/>
              </a:rPr>
              <a:t>기능</a:t>
            </a:r>
            <a:r>
              <a:rPr lang="en-US" altLang="ko-KR" sz="1100" dirty="0">
                <a:ea typeface="나눔스퀘어_ac" panose="020B0600000101010101"/>
              </a:rPr>
              <a:t>, </a:t>
            </a:r>
            <a:r>
              <a:rPr lang="ko-KR" altLang="en-US" sz="1100" dirty="0">
                <a:ea typeface="나눔스퀘어_ac" panose="020B0600000101010101"/>
              </a:rPr>
              <a:t>채널</a:t>
            </a:r>
            <a:r>
              <a:rPr lang="en-US" altLang="ko-KR" sz="1100" dirty="0">
                <a:ea typeface="나눔스퀘어_ac" panose="020B0600000101010101"/>
              </a:rPr>
              <a:t>, </a:t>
            </a:r>
            <a:r>
              <a:rPr lang="ko-KR" altLang="en-US" sz="1100" dirty="0">
                <a:ea typeface="나눔스퀘어_ac" panose="020B0600000101010101"/>
              </a:rPr>
              <a:t>공통</a:t>
            </a:r>
            <a:r>
              <a:rPr lang="en-US" altLang="ko-KR" sz="1100" dirty="0">
                <a:ea typeface="나눔스퀘어_ac" panose="020B0600000101010101"/>
              </a:rPr>
              <a:t>, </a:t>
            </a:r>
            <a:r>
              <a:rPr lang="ko-KR" altLang="en-US" sz="1100" dirty="0">
                <a:ea typeface="나눔스퀘어_ac" panose="020B0600000101010101"/>
              </a:rPr>
              <a:t>회원 관리 등의 결제</a:t>
            </a:r>
            <a:r>
              <a:rPr lang="en-US" altLang="ko-KR" sz="1100" dirty="0">
                <a:ea typeface="나눔스퀘어_ac" panose="020B0600000101010101"/>
              </a:rPr>
              <a:t>/</a:t>
            </a:r>
            <a:r>
              <a:rPr lang="ko-KR" altLang="en-US" sz="1100" dirty="0">
                <a:ea typeface="나눔스퀘어_ac" panose="020B0600000101010101"/>
              </a:rPr>
              <a:t>청산 플랫폼 기능 별도 구축 필요</a:t>
            </a:r>
            <a:endParaRPr lang="en-US" altLang="ko-KR" sz="1100" dirty="0">
              <a:ea typeface="나눔스퀘어_ac" panose="020B0600000101010101"/>
            </a:endParaRPr>
          </a:p>
          <a:p>
            <a:pPr marL="177800" marR="0" indent="-88900" algn="l" defTabSz="457200" rtl="0" fontAlgn="auto" latinLnBrk="0" hangingPunct="0">
              <a:spcBef>
                <a:spcPts val="0"/>
              </a:spcBef>
              <a:spcAft>
                <a:spcPts val="0"/>
              </a:spcAft>
              <a:buClrTx/>
              <a:buSzTx/>
              <a:buFont typeface="Wingdings" panose="05000000000000000000" pitchFamily="2" charset="2"/>
              <a:buChar char="§"/>
              <a:tabLst/>
            </a:pPr>
            <a:r>
              <a:rPr lang="en-US" altLang="ko-KR" sz="1100" dirty="0">
                <a:ea typeface="나눔스퀘어_ac" panose="020B0600000101010101"/>
              </a:rPr>
              <a:t>KB</a:t>
            </a:r>
            <a:r>
              <a:rPr lang="ko-KR" altLang="en-US" sz="1100" dirty="0">
                <a:ea typeface="나눔스퀘어_ac" panose="020B0600000101010101"/>
              </a:rPr>
              <a:t> </a:t>
            </a:r>
            <a:r>
              <a:rPr lang="en-US" altLang="ko-KR" sz="1100" dirty="0">
                <a:ea typeface="나눔스퀘어_ac" panose="020B0600000101010101"/>
              </a:rPr>
              <a:t>Legacy</a:t>
            </a:r>
            <a:r>
              <a:rPr lang="ko-KR" altLang="en-US" sz="1100" dirty="0">
                <a:ea typeface="나눔스퀘어_ac" panose="020B0600000101010101"/>
              </a:rPr>
              <a:t>와 기능 중복 및 기술적 복잡성 증가</a:t>
            </a:r>
            <a:endParaRPr lang="en-US" altLang="ko-KR" sz="1100" dirty="0">
              <a:ea typeface="나눔스퀘어_ac" panose="020B0600000101010101"/>
            </a:endParaRPr>
          </a:p>
          <a:p>
            <a:pPr marL="177800" marR="0" indent="-88900" algn="l" defTabSz="457200" rtl="0" fontAlgn="auto" latinLnBrk="0" hangingPunct="0">
              <a:spcBef>
                <a:spcPts val="0"/>
              </a:spcBef>
              <a:spcAft>
                <a:spcPts val="0"/>
              </a:spcAft>
              <a:buClrTx/>
              <a:buSzTx/>
              <a:buFont typeface="Wingdings" panose="05000000000000000000" pitchFamily="2" charset="2"/>
              <a:buChar char="§"/>
              <a:tabLst/>
            </a:pPr>
            <a:r>
              <a:rPr lang="ko-KR" altLang="en-US" sz="1100" dirty="0">
                <a:ea typeface="나눔스퀘어_ac" panose="020B0600000101010101"/>
              </a:rPr>
              <a:t>별도의 </a:t>
            </a:r>
            <a:r>
              <a:rPr lang="en-US" altLang="ko-KR" sz="1100" dirty="0">
                <a:ea typeface="나눔스퀘어_ac" panose="020B0600000101010101"/>
              </a:rPr>
              <a:t>STO</a:t>
            </a:r>
            <a:r>
              <a:rPr lang="ko-KR" altLang="en-US" sz="1100" dirty="0">
                <a:ea typeface="나눔스퀘어_ac" panose="020B0600000101010101"/>
              </a:rPr>
              <a:t> 시스템 구축에 따른 운영조직 별도 구성 필요</a:t>
            </a:r>
            <a:endParaRPr lang="en-US" altLang="ko-KR" sz="1100" dirty="0">
              <a:ea typeface="나눔스퀘어_ac" panose="020B0600000101010101"/>
            </a:endParaRPr>
          </a:p>
          <a:p>
            <a:pPr marL="177800" marR="0" indent="-88900" algn="l" defTabSz="457200" rtl="0" fontAlgn="auto" latinLnBrk="0" hangingPunct="0">
              <a:spcBef>
                <a:spcPts val="0"/>
              </a:spcBef>
              <a:spcAft>
                <a:spcPts val="0"/>
              </a:spcAft>
              <a:buClrTx/>
              <a:buSzTx/>
              <a:buFont typeface="Wingdings" panose="05000000000000000000" pitchFamily="2" charset="2"/>
              <a:buChar char="§"/>
              <a:tabLst/>
            </a:pPr>
            <a:r>
              <a:rPr lang="ko-KR" altLang="en-US" sz="1100" dirty="0">
                <a:ea typeface="나눔스퀘어_ac" panose="020B0600000101010101"/>
              </a:rPr>
              <a:t>대외 연계 및 향후 상품 확장성 측면에서는 긍정적임</a:t>
            </a:r>
            <a:endParaRPr lang="en-US" altLang="ko-KR" sz="1100" dirty="0">
              <a:ea typeface="나눔스퀘어_ac" panose="020B0600000101010101"/>
            </a:endParaRPr>
          </a:p>
        </p:txBody>
      </p:sp>
      <p:grpSp>
        <p:nvGrpSpPr>
          <p:cNvPr id="107" name="그룹 106">
            <a:extLst>
              <a:ext uri="{FF2B5EF4-FFF2-40B4-BE49-F238E27FC236}">
                <a16:creationId xmlns:a16="http://schemas.microsoft.com/office/drawing/2014/main" id="{9D544383-39DA-DDA8-17E4-E60FAD42BD4B}"/>
              </a:ext>
            </a:extLst>
          </p:cNvPr>
          <p:cNvGrpSpPr/>
          <p:nvPr/>
        </p:nvGrpSpPr>
        <p:grpSpPr>
          <a:xfrm>
            <a:off x="6361722" y="4481403"/>
            <a:ext cx="1425835" cy="1737972"/>
            <a:chOff x="6361722" y="4389846"/>
            <a:chExt cx="1632793" cy="1737972"/>
          </a:xfrm>
        </p:grpSpPr>
        <p:sp>
          <p:nvSpPr>
            <p:cNvPr id="62" name="사각형: 둥근 모서리 61">
              <a:extLst>
                <a:ext uri="{FF2B5EF4-FFF2-40B4-BE49-F238E27FC236}">
                  <a16:creationId xmlns:a16="http://schemas.microsoft.com/office/drawing/2014/main" id="{0372FA1E-1744-3AB9-1E42-692E6244A9AE}"/>
                </a:ext>
              </a:extLst>
            </p:cNvPr>
            <p:cNvSpPr/>
            <p:nvPr/>
          </p:nvSpPr>
          <p:spPr>
            <a:xfrm>
              <a:off x="6361722" y="4389846"/>
              <a:ext cx="1632793" cy="1737972"/>
            </a:xfrm>
            <a:prstGeom prst="roundRect">
              <a:avLst>
                <a:gd name="adj" fmla="val 4979"/>
              </a:avLst>
            </a:prstGeom>
            <a:noFill/>
            <a:ln w="317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200" b="1" dirty="0">
                  <a:ea typeface="나눔스퀘어_ac" panose="020B0600000101010101" pitchFamily="50" charset="-127"/>
                </a:rPr>
                <a:t>KB</a:t>
              </a:r>
              <a:r>
                <a:rPr lang="ko-KR" altLang="en-US" sz="1200" b="1" dirty="0">
                  <a:ea typeface="나눔스퀘어_ac" panose="020B0600000101010101" pitchFamily="50" charset="-127"/>
                </a:rPr>
                <a:t>증권 </a:t>
              </a:r>
              <a:r>
                <a:rPr lang="ko-KR" altLang="en-US" sz="1200" b="1" dirty="0" err="1">
                  <a:ea typeface="나눔스퀘어_ac" panose="020B0600000101010101" pitchFamily="50" charset="-127"/>
                </a:rPr>
                <a:t>기간계</a:t>
              </a:r>
              <a:endParaRPr lang="ko-KR" altLang="en-US" sz="1200" b="1" dirty="0">
                <a:ea typeface="나눔스퀘어_ac" panose="020B0600000101010101" pitchFamily="50" charset="-127"/>
              </a:endParaRPr>
            </a:p>
          </p:txBody>
        </p:sp>
        <p:grpSp>
          <p:nvGrpSpPr>
            <p:cNvPr id="91" name="그룹 90">
              <a:extLst>
                <a:ext uri="{FF2B5EF4-FFF2-40B4-BE49-F238E27FC236}">
                  <a16:creationId xmlns:a16="http://schemas.microsoft.com/office/drawing/2014/main" id="{EC0CF3FE-9A54-5D5D-B75B-F463F74A7936}"/>
                </a:ext>
              </a:extLst>
            </p:cNvPr>
            <p:cNvGrpSpPr/>
            <p:nvPr/>
          </p:nvGrpSpPr>
          <p:grpSpPr>
            <a:xfrm>
              <a:off x="6458578" y="4721470"/>
              <a:ext cx="1479080" cy="281144"/>
              <a:chOff x="6458578" y="4721470"/>
              <a:chExt cx="1157381" cy="281144"/>
            </a:xfrm>
          </p:grpSpPr>
          <p:sp>
            <p:nvSpPr>
              <p:cNvPr id="89" name="직사각형 88">
                <a:extLst>
                  <a:ext uri="{FF2B5EF4-FFF2-40B4-BE49-F238E27FC236}">
                    <a16:creationId xmlns:a16="http://schemas.microsoft.com/office/drawing/2014/main" id="{269063A7-6E54-F8DD-D8B0-35D691D05CF5}"/>
                  </a:ext>
                </a:extLst>
              </p:cNvPr>
              <p:cNvSpPr/>
              <p:nvPr/>
            </p:nvSpPr>
            <p:spPr>
              <a:xfrm>
                <a:off x="6458578" y="4721470"/>
                <a:ext cx="535645" cy="281144"/>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고객</a:t>
                </a:r>
              </a:p>
            </p:txBody>
          </p:sp>
          <p:sp>
            <p:nvSpPr>
              <p:cNvPr id="90" name="직사각형 89">
                <a:extLst>
                  <a:ext uri="{FF2B5EF4-FFF2-40B4-BE49-F238E27FC236}">
                    <a16:creationId xmlns:a16="http://schemas.microsoft.com/office/drawing/2014/main" id="{4935CE70-852C-A90D-C0B7-CFAB4A6819E0}"/>
                  </a:ext>
                </a:extLst>
              </p:cNvPr>
              <p:cNvSpPr/>
              <p:nvPr/>
            </p:nvSpPr>
            <p:spPr>
              <a:xfrm>
                <a:off x="7080314" y="4721470"/>
                <a:ext cx="535645" cy="281144"/>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계좌</a:t>
                </a:r>
              </a:p>
            </p:txBody>
          </p:sp>
        </p:grpSp>
        <p:grpSp>
          <p:nvGrpSpPr>
            <p:cNvPr id="92" name="그룹 91">
              <a:extLst>
                <a:ext uri="{FF2B5EF4-FFF2-40B4-BE49-F238E27FC236}">
                  <a16:creationId xmlns:a16="http://schemas.microsoft.com/office/drawing/2014/main" id="{FCBBAD3C-ABE2-15DD-BED4-C92C93BC06FA}"/>
                </a:ext>
              </a:extLst>
            </p:cNvPr>
            <p:cNvGrpSpPr/>
            <p:nvPr/>
          </p:nvGrpSpPr>
          <p:grpSpPr>
            <a:xfrm>
              <a:off x="6458162" y="5053094"/>
              <a:ext cx="1479078" cy="281144"/>
              <a:chOff x="6458579" y="4721470"/>
              <a:chExt cx="1157380" cy="281144"/>
            </a:xfrm>
          </p:grpSpPr>
          <p:sp>
            <p:nvSpPr>
              <p:cNvPr id="93" name="직사각형 92">
                <a:extLst>
                  <a:ext uri="{FF2B5EF4-FFF2-40B4-BE49-F238E27FC236}">
                    <a16:creationId xmlns:a16="http://schemas.microsoft.com/office/drawing/2014/main" id="{28340DFA-4708-4095-A58C-BAF55624C579}"/>
                  </a:ext>
                </a:extLst>
              </p:cNvPr>
              <p:cNvSpPr/>
              <p:nvPr/>
            </p:nvSpPr>
            <p:spPr>
              <a:xfrm>
                <a:off x="6458579" y="4721470"/>
                <a:ext cx="535645" cy="281144"/>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상품</a:t>
                </a:r>
              </a:p>
            </p:txBody>
          </p:sp>
          <p:sp>
            <p:nvSpPr>
              <p:cNvPr id="94" name="직사각형 93">
                <a:extLst>
                  <a:ext uri="{FF2B5EF4-FFF2-40B4-BE49-F238E27FC236}">
                    <a16:creationId xmlns:a16="http://schemas.microsoft.com/office/drawing/2014/main" id="{7411EF96-DF49-D39E-57BD-2EE169F1789D}"/>
                  </a:ext>
                </a:extLst>
              </p:cNvPr>
              <p:cNvSpPr/>
              <p:nvPr/>
            </p:nvSpPr>
            <p:spPr>
              <a:xfrm>
                <a:off x="7080314" y="4721470"/>
                <a:ext cx="535645" cy="281144"/>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a:latin typeface="나눔스퀘어_ac" panose="020B0600000101010101" pitchFamily="50" charset="-127"/>
                    <a:ea typeface="나눔스퀘어_ac" panose="020B0600000101010101" pitchFamily="50" charset="-127"/>
                  </a:rPr>
                  <a:t>매매</a:t>
                </a:r>
                <a:endParaRPr lang="ko-KR" altLang="en-US" sz="900" dirty="0">
                  <a:latin typeface="나눔스퀘어_ac" panose="020B0600000101010101" pitchFamily="50" charset="-127"/>
                  <a:ea typeface="나눔스퀘어_ac" panose="020B0600000101010101" pitchFamily="50" charset="-127"/>
                </a:endParaRPr>
              </a:p>
            </p:txBody>
          </p:sp>
        </p:grpSp>
        <p:grpSp>
          <p:nvGrpSpPr>
            <p:cNvPr id="95" name="그룹 94">
              <a:extLst>
                <a:ext uri="{FF2B5EF4-FFF2-40B4-BE49-F238E27FC236}">
                  <a16:creationId xmlns:a16="http://schemas.microsoft.com/office/drawing/2014/main" id="{8ED5761E-5A26-49A3-0C4B-7EFD13F3A05F}"/>
                </a:ext>
              </a:extLst>
            </p:cNvPr>
            <p:cNvGrpSpPr/>
            <p:nvPr/>
          </p:nvGrpSpPr>
          <p:grpSpPr>
            <a:xfrm>
              <a:off x="6455577" y="5391017"/>
              <a:ext cx="1479078" cy="281144"/>
              <a:chOff x="6458579" y="4721470"/>
              <a:chExt cx="1157380" cy="281144"/>
            </a:xfrm>
          </p:grpSpPr>
          <p:sp>
            <p:nvSpPr>
              <p:cNvPr id="96" name="직사각형 95">
                <a:extLst>
                  <a:ext uri="{FF2B5EF4-FFF2-40B4-BE49-F238E27FC236}">
                    <a16:creationId xmlns:a16="http://schemas.microsoft.com/office/drawing/2014/main" id="{9F650D21-C1F2-4C51-55E8-EAD121676D0F}"/>
                  </a:ext>
                </a:extLst>
              </p:cNvPr>
              <p:cNvSpPr/>
              <p:nvPr/>
            </p:nvSpPr>
            <p:spPr>
              <a:xfrm>
                <a:off x="6458579" y="4721470"/>
                <a:ext cx="535645" cy="281144"/>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회계</a:t>
                </a:r>
              </a:p>
            </p:txBody>
          </p:sp>
          <p:sp>
            <p:nvSpPr>
              <p:cNvPr id="97" name="직사각형 96">
                <a:extLst>
                  <a:ext uri="{FF2B5EF4-FFF2-40B4-BE49-F238E27FC236}">
                    <a16:creationId xmlns:a16="http://schemas.microsoft.com/office/drawing/2014/main" id="{8097764E-55B3-12EE-D44A-5A4DF31D8C72}"/>
                  </a:ext>
                </a:extLst>
              </p:cNvPr>
              <p:cNvSpPr/>
              <p:nvPr/>
            </p:nvSpPr>
            <p:spPr>
              <a:xfrm>
                <a:off x="7080314" y="4721470"/>
                <a:ext cx="535645" cy="281144"/>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정산</a:t>
                </a:r>
              </a:p>
            </p:txBody>
          </p:sp>
        </p:grpSp>
        <p:sp>
          <p:nvSpPr>
            <p:cNvPr id="98" name="TextBox 97">
              <a:extLst>
                <a:ext uri="{FF2B5EF4-FFF2-40B4-BE49-F238E27FC236}">
                  <a16:creationId xmlns:a16="http://schemas.microsoft.com/office/drawing/2014/main" id="{A4D2FAA7-9285-4D18-7526-BFC997E91799}"/>
                </a:ext>
              </a:extLst>
            </p:cNvPr>
            <p:cNvSpPr txBox="1"/>
            <p:nvPr/>
          </p:nvSpPr>
          <p:spPr>
            <a:xfrm>
              <a:off x="7091695" y="5805887"/>
              <a:ext cx="147476"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1000" b="1" dirty="0">
                  <a:latin typeface="나눔스퀘어_ac" panose="020B0600000101010101" pitchFamily="50" charset="-127"/>
                  <a:ea typeface="나눔스퀘어_ac" panose="020B0600000101010101" pitchFamily="50" charset="-127"/>
                </a:rPr>
                <a:t>….</a:t>
              </a:r>
              <a:endParaRPr lang="ko-KR" altLang="en-US" sz="1000" b="1" dirty="0">
                <a:latin typeface="나눔스퀘어_ac" panose="020B0600000101010101" pitchFamily="50" charset="-127"/>
                <a:ea typeface="나눔스퀘어_ac" panose="020B0600000101010101" pitchFamily="50" charset="-127"/>
              </a:endParaRPr>
            </a:p>
          </p:txBody>
        </p:sp>
      </p:grpSp>
      <p:sp>
        <p:nvSpPr>
          <p:cNvPr id="61" name="사각형: 둥근 모서리 60">
            <a:extLst>
              <a:ext uri="{FF2B5EF4-FFF2-40B4-BE49-F238E27FC236}">
                <a16:creationId xmlns:a16="http://schemas.microsoft.com/office/drawing/2014/main" id="{B0AA3277-001F-B761-44C4-09E1B419941F}"/>
              </a:ext>
            </a:extLst>
          </p:cNvPr>
          <p:cNvSpPr/>
          <p:nvPr/>
        </p:nvSpPr>
        <p:spPr>
          <a:xfrm>
            <a:off x="8307113" y="4481403"/>
            <a:ext cx="1384452" cy="1737972"/>
          </a:xfrm>
          <a:prstGeom prst="roundRect">
            <a:avLst>
              <a:gd name="adj" fmla="val 4979"/>
            </a:avLst>
          </a:prstGeom>
          <a:noFill/>
          <a:ln w="12700" cap="flat">
            <a:solidFill>
              <a:srgbClr val="7030A0"/>
            </a:solidFill>
            <a:prstDash val="dash"/>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200" b="1" dirty="0">
                <a:ea typeface="나눔스퀘어_ac" panose="020B0600000101010101" pitchFamily="50" charset="-127"/>
              </a:rPr>
              <a:t>KB</a:t>
            </a:r>
            <a:r>
              <a:rPr lang="ko-KR" altLang="en-US" sz="1200" b="1" dirty="0">
                <a:ea typeface="나눔스퀘어_ac" panose="020B0600000101010101" pitchFamily="50" charset="-127"/>
              </a:rPr>
              <a:t>증권 </a:t>
            </a:r>
            <a:r>
              <a:rPr lang="en-US" altLang="ko-KR" sz="1200" b="1" dirty="0">
                <a:ea typeface="나눔스퀘어_ac" panose="020B0600000101010101" pitchFamily="50" charset="-127"/>
              </a:rPr>
              <a:t>STO</a:t>
            </a:r>
            <a:r>
              <a:rPr lang="ko-KR" altLang="en-US" sz="1200" b="1" dirty="0">
                <a:ea typeface="나눔스퀘어_ac" panose="020B0600000101010101" pitchFamily="50" charset="-127"/>
              </a:rPr>
              <a:t>플랫폼</a:t>
            </a:r>
          </a:p>
        </p:txBody>
      </p:sp>
      <p:sp>
        <p:nvSpPr>
          <p:cNvPr id="100" name="직사각형 99">
            <a:extLst>
              <a:ext uri="{FF2B5EF4-FFF2-40B4-BE49-F238E27FC236}">
                <a16:creationId xmlns:a16="http://schemas.microsoft.com/office/drawing/2014/main" id="{D9474F1D-791A-274C-ABE4-4EE0B8601194}"/>
              </a:ext>
            </a:extLst>
          </p:cNvPr>
          <p:cNvSpPr/>
          <p:nvPr/>
        </p:nvSpPr>
        <p:spPr>
          <a:xfrm>
            <a:off x="8394780" y="4833768"/>
            <a:ext cx="1194319" cy="281144"/>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발행 플랫폼</a:t>
            </a:r>
          </a:p>
        </p:txBody>
      </p:sp>
      <p:sp>
        <p:nvSpPr>
          <p:cNvPr id="103" name="직사각형 102">
            <a:extLst>
              <a:ext uri="{FF2B5EF4-FFF2-40B4-BE49-F238E27FC236}">
                <a16:creationId xmlns:a16="http://schemas.microsoft.com/office/drawing/2014/main" id="{BD73EC27-E0E2-4396-B506-5BD4092C8E59}"/>
              </a:ext>
            </a:extLst>
          </p:cNvPr>
          <p:cNvSpPr/>
          <p:nvPr/>
        </p:nvSpPr>
        <p:spPr>
          <a:xfrm>
            <a:off x="8394780" y="5522688"/>
            <a:ext cx="1194319" cy="281144"/>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블록체인 플랫폼</a:t>
            </a:r>
          </a:p>
        </p:txBody>
      </p:sp>
      <p:sp>
        <p:nvSpPr>
          <p:cNvPr id="104" name="직사각형 103">
            <a:extLst>
              <a:ext uri="{FF2B5EF4-FFF2-40B4-BE49-F238E27FC236}">
                <a16:creationId xmlns:a16="http://schemas.microsoft.com/office/drawing/2014/main" id="{5EA915DC-96E1-8235-578F-01D14738563C}"/>
              </a:ext>
            </a:extLst>
          </p:cNvPr>
          <p:cNvSpPr/>
          <p:nvPr/>
        </p:nvSpPr>
        <p:spPr>
          <a:xfrm>
            <a:off x="8394780" y="5178228"/>
            <a:ext cx="1194319" cy="281144"/>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대외연계 플랫폼</a:t>
            </a:r>
            <a:r>
              <a:rPr lang="en-US" altLang="ko-KR" sz="900" dirty="0">
                <a:latin typeface="나눔스퀘어_ac" panose="020B0600000101010101" pitchFamily="50" charset="-127"/>
                <a:ea typeface="나눔스퀘어_ac" panose="020B0600000101010101" pitchFamily="50" charset="-127"/>
              </a:rPr>
              <a:t>(API)</a:t>
            </a:r>
            <a:endParaRPr lang="ko-KR" altLang="en-US" sz="900" dirty="0">
              <a:latin typeface="나눔스퀘어_ac" panose="020B0600000101010101" pitchFamily="50" charset="-127"/>
              <a:ea typeface="나눔스퀘어_ac" panose="020B0600000101010101" pitchFamily="50" charset="-127"/>
            </a:endParaRPr>
          </a:p>
        </p:txBody>
      </p:sp>
      <p:sp>
        <p:nvSpPr>
          <p:cNvPr id="105" name="TextBox 104">
            <a:extLst>
              <a:ext uri="{FF2B5EF4-FFF2-40B4-BE49-F238E27FC236}">
                <a16:creationId xmlns:a16="http://schemas.microsoft.com/office/drawing/2014/main" id="{C007F97A-7A5E-7D04-5E08-6E3889340FAF}"/>
              </a:ext>
            </a:extLst>
          </p:cNvPr>
          <p:cNvSpPr txBox="1"/>
          <p:nvPr/>
        </p:nvSpPr>
        <p:spPr>
          <a:xfrm>
            <a:off x="7815215" y="5405140"/>
            <a:ext cx="46166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업데이트</a:t>
            </a:r>
            <a:endParaRPr lang="en-US" altLang="ko-KR" sz="900" dirty="0">
              <a:latin typeface="나눔스퀘어_ac" panose="020B0600000101010101" pitchFamily="50" charset="-127"/>
              <a:ea typeface="나눔스퀘어_ac" panose="020B0600000101010101" pitchFamily="50" charset="-127"/>
            </a:endParaRPr>
          </a:p>
          <a:p>
            <a:pPr marL="0" marR="0" indent="0" algn="l" defTabSz="457200" rtl="0" fontAlgn="auto" latinLnBrk="0" hangingPunct="0">
              <a:lnSpc>
                <a:spcPct val="100000"/>
              </a:lnSpc>
              <a:spcBef>
                <a:spcPts val="0"/>
              </a:spcBef>
              <a:spcAft>
                <a:spcPts val="0"/>
              </a:spcAft>
              <a:buClrTx/>
              <a:buSzTx/>
              <a:buFontTx/>
              <a:buNone/>
              <a:tabLst/>
            </a:pPr>
            <a:r>
              <a:rPr lang="ko-KR" altLang="en-US" sz="900" dirty="0" err="1">
                <a:latin typeface="나눔스퀘어_ac" panose="020B0600000101010101" pitchFamily="50" charset="-127"/>
                <a:ea typeface="나눔스퀘어_ac" panose="020B0600000101010101" pitchFamily="50" charset="-127"/>
              </a:rPr>
              <a:t>미러링</a:t>
            </a:r>
            <a:endParaRPr lang="ko-KR" altLang="en-US" sz="900" dirty="0">
              <a:latin typeface="나눔스퀘어_ac" panose="020B0600000101010101" pitchFamily="50" charset="-127"/>
              <a:ea typeface="나눔스퀘어_ac" panose="020B0600000101010101" pitchFamily="50" charset="-127"/>
            </a:endParaRPr>
          </a:p>
        </p:txBody>
      </p:sp>
      <p:sp>
        <p:nvSpPr>
          <p:cNvPr id="110" name="TextBox 109">
            <a:extLst>
              <a:ext uri="{FF2B5EF4-FFF2-40B4-BE49-F238E27FC236}">
                <a16:creationId xmlns:a16="http://schemas.microsoft.com/office/drawing/2014/main" id="{B976D3CE-8220-2DFF-9341-ED2A76205368}"/>
              </a:ext>
            </a:extLst>
          </p:cNvPr>
          <p:cNvSpPr txBox="1"/>
          <p:nvPr/>
        </p:nvSpPr>
        <p:spPr>
          <a:xfrm>
            <a:off x="9733186" y="4474116"/>
            <a:ext cx="2137649"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7800" marR="0" indent="-88900" algn="l" defTabSz="457200" rtl="0" fontAlgn="auto" latinLnBrk="0" hangingPunct="0">
              <a:spcBef>
                <a:spcPts val="0"/>
              </a:spcBef>
              <a:spcAft>
                <a:spcPts val="0"/>
              </a:spcAft>
              <a:buClrTx/>
              <a:buSzTx/>
              <a:buFont typeface="Wingdings" panose="05000000000000000000" pitchFamily="2" charset="2"/>
              <a:buChar char="§"/>
              <a:tabLst/>
            </a:pPr>
            <a:r>
              <a:rPr lang="ko-KR" altLang="en-US" sz="1100" dirty="0">
                <a:ea typeface="나눔스퀘어_ac" panose="020B0600000101010101"/>
              </a:rPr>
              <a:t>원장생성</a:t>
            </a:r>
            <a:r>
              <a:rPr lang="en-US" altLang="ko-KR" sz="1100" dirty="0">
                <a:ea typeface="나눔스퀘어_ac" panose="020B0600000101010101"/>
              </a:rPr>
              <a:t>, </a:t>
            </a:r>
            <a:r>
              <a:rPr lang="ko-KR" altLang="en-US" sz="1100" dirty="0">
                <a:ea typeface="나눔스퀘어_ac" panose="020B0600000101010101"/>
              </a:rPr>
              <a:t>거래 및 회계처리를 기존 </a:t>
            </a:r>
            <a:r>
              <a:rPr lang="ko-KR" altLang="en-US" sz="1100" dirty="0" err="1">
                <a:ea typeface="나눔스퀘어_ac" panose="020B0600000101010101"/>
              </a:rPr>
              <a:t>기간계</a:t>
            </a:r>
            <a:r>
              <a:rPr lang="ko-KR" altLang="en-US" sz="1100" dirty="0">
                <a:ea typeface="나눔스퀘어_ac" panose="020B0600000101010101"/>
              </a:rPr>
              <a:t> 시스템을 활용하여 처리</a:t>
            </a:r>
            <a:endParaRPr lang="en-US" altLang="ko-KR" sz="1100" dirty="0">
              <a:ea typeface="나눔스퀘어_ac" panose="020B0600000101010101"/>
            </a:endParaRPr>
          </a:p>
          <a:p>
            <a:pPr marL="177800" marR="0" indent="-88900" algn="l" defTabSz="457200" rtl="0" fontAlgn="auto" latinLnBrk="0" hangingPunct="0">
              <a:spcBef>
                <a:spcPts val="0"/>
              </a:spcBef>
              <a:spcAft>
                <a:spcPts val="0"/>
              </a:spcAft>
              <a:buClrTx/>
              <a:buSzTx/>
              <a:buFont typeface="Wingdings" panose="05000000000000000000" pitchFamily="2" charset="2"/>
              <a:buChar char="§"/>
              <a:tabLst/>
            </a:pPr>
            <a:r>
              <a:rPr lang="ko-KR" altLang="en-US" sz="1100" dirty="0" err="1">
                <a:ea typeface="나눔스퀘어_ac" panose="020B0600000101010101"/>
              </a:rPr>
              <a:t>기간계</a:t>
            </a:r>
            <a:r>
              <a:rPr lang="ko-KR" altLang="en-US" sz="1100" dirty="0">
                <a:ea typeface="나눔스퀘어_ac" panose="020B0600000101010101"/>
              </a:rPr>
              <a:t> 원장에서 계좌개설에 따른 토큰생성</a:t>
            </a:r>
            <a:r>
              <a:rPr lang="en-US" altLang="ko-KR" sz="1100" dirty="0">
                <a:ea typeface="나눔스퀘어_ac" panose="020B0600000101010101"/>
              </a:rPr>
              <a:t>, </a:t>
            </a:r>
            <a:r>
              <a:rPr lang="ko-KR" altLang="en-US" sz="1100" dirty="0">
                <a:ea typeface="나눔스퀘어_ac" panose="020B0600000101010101"/>
              </a:rPr>
              <a:t>공모</a:t>
            </a:r>
            <a:r>
              <a:rPr lang="en-US" altLang="ko-KR" sz="1100" dirty="0">
                <a:ea typeface="나눔스퀘어_ac" panose="020B0600000101010101"/>
              </a:rPr>
              <a:t> </a:t>
            </a:r>
            <a:r>
              <a:rPr lang="ko-KR" altLang="en-US" sz="1100" dirty="0">
                <a:ea typeface="나눔스퀘어_ac" panose="020B0600000101010101"/>
              </a:rPr>
              <a:t>이에 따른 블록체인 원장정보</a:t>
            </a:r>
            <a:r>
              <a:rPr lang="en-US" altLang="ko-KR" sz="1100" dirty="0">
                <a:ea typeface="나눔스퀘어_ac" panose="020B0600000101010101"/>
              </a:rPr>
              <a:t>(</a:t>
            </a:r>
            <a:r>
              <a:rPr lang="ko-KR" altLang="en-US" sz="1100" dirty="0">
                <a:ea typeface="나눔스퀘어_ac" panose="020B0600000101010101"/>
              </a:rPr>
              <a:t>보조원장 개념</a:t>
            </a:r>
            <a:r>
              <a:rPr lang="en-US" altLang="ko-KR" sz="1100" dirty="0">
                <a:ea typeface="나눔스퀘어_ac" panose="020B0600000101010101"/>
              </a:rPr>
              <a:t>)</a:t>
            </a:r>
            <a:r>
              <a:rPr lang="ko-KR" altLang="en-US" sz="1100" dirty="0">
                <a:ea typeface="나눔스퀘어_ac" panose="020B0600000101010101"/>
              </a:rPr>
              <a:t>를 생성</a:t>
            </a:r>
            <a:endParaRPr lang="en-US" altLang="ko-KR" sz="1100" dirty="0">
              <a:ea typeface="나눔스퀘어_ac" panose="020B0600000101010101"/>
            </a:endParaRPr>
          </a:p>
          <a:p>
            <a:pPr marL="177800" marR="0" indent="-88900" algn="l" defTabSz="457200" rtl="0" fontAlgn="auto" latinLnBrk="0" hangingPunct="0">
              <a:spcBef>
                <a:spcPts val="0"/>
              </a:spcBef>
              <a:spcAft>
                <a:spcPts val="0"/>
              </a:spcAft>
              <a:buClrTx/>
              <a:buSzTx/>
              <a:buFont typeface="Wingdings" panose="05000000000000000000" pitchFamily="2" charset="2"/>
              <a:buChar char="§"/>
              <a:tabLst/>
            </a:pPr>
            <a:r>
              <a:rPr lang="ko-KR" altLang="en-US" sz="1100" dirty="0">
                <a:ea typeface="나눔스퀘어_ac" panose="020B0600000101010101"/>
              </a:rPr>
              <a:t>이 경우 블록체인은 기존 원장정보를 업데이트</a:t>
            </a:r>
            <a:r>
              <a:rPr lang="en-US" altLang="ko-KR" sz="1100" dirty="0">
                <a:ea typeface="나눔스퀘어_ac" panose="020B0600000101010101"/>
              </a:rPr>
              <a:t>/</a:t>
            </a:r>
            <a:r>
              <a:rPr lang="ko-KR" altLang="en-US" sz="1100" dirty="0" err="1">
                <a:ea typeface="나눔스퀘어_ac" panose="020B0600000101010101"/>
              </a:rPr>
              <a:t>미러링</a:t>
            </a:r>
            <a:r>
              <a:rPr lang="ko-KR" altLang="en-US" sz="1100" dirty="0">
                <a:ea typeface="나눔스퀘어_ac" panose="020B0600000101010101"/>
              </a:rPr>
              <a:t> 하는 수준임</a:t>
            </a:r>
            <a:endParaRPr lang="en-US" altLang="ko-KR" sz="1100" dirty="0">
              <a:ea typeface="나눔스퀘어_ac" panose="020B0600000101010101"/>
            </a:endParaRPr>
          </a:p>
        </p:txBody>
      </p:sp>
      <p:grpSp>
        <p:nvGrpSpPr>
          <p:cNvPr id="2" name="그룹 1">
            <a:extLst>
              <a:ext uri="{FF2B5EF4-FFF2-40B4-BE49-F238E27FC236}">
                <a16:creationId xmlns:a16="http://schemas.microsoft.com/office/drawing/2014/main" id="{FB96D93F-7CF0-300D-9676-32B963435481}"/>
              </a:ext>
            </a:extLst>
          </p:cNvPr>
          <p:cNvGrpSpPr/>
          <p:nvPr/>
        </p:nvGrpSpPr>
        <p:grpSpPr>
          <a:xfrm>
            <a:off x="10962067" y="1359571"/>
            <a:ext cx="864000" cy="223359"/>
            <a:chOff x="7168355" y="6532098"/>
            <a:chExt cx="864000" cy="223359"/>
          </a:xfrm>
        </p:grpSpPr>
        <p:sp>
          <p:nvSpPr>
            <p:cNvPr id="3" name="TextBox 2">
              <a:extLst>
                <a:ext uri="{FF2B5EF4-FFF2-40B4-BE49-F238E27FC236}">
                  <a16:creationId xmlns:a16="http://schemas.microsoft.com/office/drawing/2014/main" id="{57AFA53A-A185-8132-3EF1-99EE5DB78638}"/>
                </a:ext>
              </a:extLst>
            </p:cNvPr>
            <p:cNvSpPr txBox="1"/>
            <p:nvPr/>
          </p:nvSpPr>
          <p:spPr>
            <a:xfrm>
              <a:off x="7349601" y="6538365"/>
              <a:ext cx="500137" cy="2000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300" i="1" dirty="0" err="1">
                  <a:latin typeface="나눔스퀘어_ac" panose="020B0600000101010101" pitchFamily="50" charset="-127"/>
                  <a:ea typeface="나눔스퀘어_ac" panose="020B0600000101010101" pitchFamily="50" charset="-127"/>
                </a:rPr>
                <a:t>예시적</a:t>
              </a:r>
              <a:endParaRPr lang="ko-KR" altLang="en-US" sz="1300" i="1" dirty="0">
                <a:latin typeface="나눔스퀘어_ac" panose="020B0600000101010101" pitchFamily="50" charset="-127"/>
                <a:ea typeface="나눔스퀘어_ac" panose="020B0600000101010101" pitchFamily="50" charset="-127"/>
              </a:endParaRPr>
            </a:p>
          </p:txBody>
        </p:sp>
        <p:cxnSp>
          <p:nvCxnSpPr>
            <p:cNvPr id="19" name="직선 화살표 연결선 18">
              <a:extLst>
                <a:ext uri="{FF2B5EF4-FFF2-40B4-BE49-F238E27FC236}">
                  <a16:creationId xmlns:a16="http://schemas.microsoft.com/office/drawing/2014/main" id="{AE5E63A9-842F-EBEF-35C2-29C384661CA6}"/>
                </a:ext>
              </a:extLst>
            </p:cNvPr>
            <p:cNvCxnSpPr>
              <a:cxnSpLocks/>
            </p:cNvCxnSpPr>
            <p:nvPr/>
          </p:nvCxnSpPr>
          <p:spPr>
            <a:xfrm flipH="1" flipV="1">
              <a:off x="7168355" y="6532098"/>
              <a:ext cx="864000" cy="3527"/>
            </a:xfrm>
            <a:prstGeom prst="straightConnector1">
              <a:avLst/>
            </a:prstGeom>
            <a:noFill/>
            <a:ln w="9525" cap="flat">
              <a:solidFill>
                <a:schemeClr val="tx1"/>
              </a:solidFill>
              <a:prstDash val="solid"/>
              <a:round/>
              <a:headEnd type="none"/>
              <a:tailEnd type="none"/>
            </a:ln>
            <a:effectLst/>
            <a:sp3d/>
          </p:spPr>
          <p:style>
            <a:lnRef idx="0">
              <a:scrgbClr r="0" g="0" b="0"/>
            </a:lnRef>
            <a:fillRef idx="0">
              <a:scrgbClr r="0" g="0" b="0"/>
            </a:fillRef>
            <a:effectRef idx="0">
              <a:scrgbClr r="0" g="0" b="0"/>
            </a:effectRef>
            <a:fontRef idx="none"/>
          </p:style>
        </p:cxnSp>
        <p:cxnSp>
          <p:nvCxnSpPr>
            <p:cNvPr id="48" name="직선 화살표 연결선 47">
              <a:extLst>
                <a:ext uri="{FF2B5EF4-FFF2-40B4-BE49-F238E27FC236}">
                  <a16:creationId xmlns:a16="http://schemas.microsoft.com/office/drawing/2014/main" id="{49601DEB-8B4B-D739-5F22-223B051CF7C6}"/>
                </a:ext>
              </a:extLst>
            </p:cNvPr>
            <p:cNvCxnSpPr>
              <a:cxnSpLocks/>
            </p:cNvCxnSpPr>
            <p:nvPr/>
          </p:nvCxnSpPr>
          <p:spPr>
            <a:xfrm flipH="1" flipV="1">
              <a:off x="7168355" y="6751930"/>
              <a:ext cx="864000" cy="3527"/>
            </a:xfrm>
            <a:prstGeom prst="straightConnector1">
              <a:avLst/>
            </a:prstGeom>
            <a:noFill/>
            <a:ln w="9525" cap="flat">
              <a:solidFill>
                <a:schemeClr val="tx1"/>
              </a:solidFill>
              <a:prstDash val="solid"/>
              <a:round/>
              <a:headEnd type="none"/>
              <a:tailEnd type="none"/>
            </a:ln>
            <a:effectLst/>
            <a:sp3d/>
          </p:spPr>
          <p:style>
            <a:lnRef idx="0">
              <a:scrgbClr r="0" g="0" b="0"/>
            </a:lnRef>
            <a:fillRef idx="0">
              <a:scrgbClr r="0" g="0" b="0"/>
            </a:fillRef>
            <a:effectRef idx="0">
              <a:scrgbClr r="0" g="0" b="0"/>
            </a:effectRef>
            <a:fontRef idx="none"/>
          </p:style>
        </p:cxnSp>
      </p:grpSp>
      <p:sp>
        <p:nvSpPr>
          <p:cNvPr id="49" name="직사각형 48">
            <a:extLst>
              <a:ext uri="{FF2B5EF4-FFF2-40B4-BE49-F238E27FC236}">
                <a16:creationId xmlns:a16="http://schemas.microsoft.com/office/drawing/2014/main" id="{D004EA43-3EE9-DA18-7A45-8191C6DDA637}"/>
              </a:ext>
            </a:extLst>
          </p:cNvPr>
          <p:cNvSpPr/>
          <p:nvPr/>
        </p:nvSpPr>
        <p:spPr>
          <a:xfrm>
            <a:off x="8394780" y="5867149"/>
            <a:ext cx="1194319" cy="281144"/>
          </a:xfrm>
          <a:prstGeom prst="rect">
            <a:avLst/>
          </a:prstGeom>
          <a:solidFill>
            <a:schemeClr val="bg1">
              <a:lumMod val="85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대외연계 플랫폼</a:t>
            </a:r>
            <a:r>
              <a:rPr lang="en-US" altLang="ko-KR" sz="900" dirty="0">
                <a:latin typeface="나눔스퀘어_ac" panose="020B0600000101010101" pitchFamily="50" charset="-127"/>
                <a:ea typeface="나눔스퀘어_ac" panose="020B0600000101010101" pitchFamily="50" charset="-127"/>
              </a:rPr>
              <a:t>(API)</a:t>
            </a:r>
            <a:endParaRPr lang="ko-KR" altLang="en-US" sz="900" dirty="0">
              <a:latin typeface="나눔스퀘어_ac" panose="020B0600000101010101" pitchFamily="50" charset="-127"/>
              <a:ea typeface="나눔스퀘어_ac" panose="020B0600000101010101" pitchFamily="50" charset="-127"/>
            </a:endParaRPr>
          </a:p>
        </p:txBody>
      </p:sp>
      <p:sp>
        <p:nvSpPr>
          <p:cNvPr id="47" name="타원 46">
            <a:extLst>
              <a:ext uri="{FF2B5EF4-FFF2-40B4-BE49-F238E27FC236}">
                <a16:creationId xmlns:a16="http://schemas.microsoft.com/office/drawing/2014/main" id="{28E847E2-FEF1-EEB6-B00D-7F5633830446}"/>
              </a:ext>
            </a:extLst>
          </p:cNvPr>
          <p:cNvSpPr/>
          <p:nvPr/>
        </p:nvSpPr>
        <p:spPr>
          <a:xfrm>
            <a:off x="1889162" y="3486392"/>
            <a:ext cx="468000" cy="419289"/>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800" b="1" dirty="0">
                <a:solidFill>
                  <a:schemeClr val="bg1"/>
                </a:solidFill>
                <a:latin typeface="나눔스퀘어_ac" panose="020B0600000101010101" pitchFamily="50" charset="-127"/>
                <a:ea typeface="나눔스퀘어_ac" panose="020B0600000101010101" pitchFamily="50" charset="-127"/>
              </a:rPr>
              <a:t>KB</a:t>
            </a:r>
            <a:br>
              <a:rPr lang="en-US" altLang="ko-KR" sz="800" b="1" dirty="0">
                <a:solidFill>
                  <a:schemeClr val="bg1"/>
                </a:solidFill>
                <a:latin typeface="나눔스퀘어_ac" panose="020B0600000101010101" pitchFamily="50" charset="-127"/>
                <a:ea typeface="나눔스퀘어_ac" panose="020B0600000101010101" pitchFamily="50" charset="-127"/>
              </a:rPr>
            </a:br>
            <a:r>
              <a:rPr lang="ko-KR" altLang="en-US" sz="800" b="1" dirty="0">
                <a:solidFill>
                  <a:schemeClr val="bg1"/>
                </a:solidFill>
                <a:latin typeface="나눔스퀘어_ac" panose="020B0600000101010101" pitchFamily="50" charset="-127"/>
                <a:ea typeface="나눔스퀘어_ac" panose="020B0600000101010101" pitchFamily="50" charset="-127"/>
              </a:rPr>
              <a:t>노드</a:t>
            </a:r>
          </a:p>
        </p:txBody>
      </p:sp>
      <p:pic>
        <p:nvPicPr>
          <p:cNvPr id="57" name="그림 56" descr="텍스트이(가) 표시된 사진&#10;&#10;자동 생성된 설명">
            <a:extLst>
              <a:ext uri="{FF2B5EF4-FFF2-40B4-BE49-F238E27FC236}">
                <a16:creationId xmlns:a16="http://schemas.microsoft.com/office/drawing/2014/main" id="{CBAC6CA5-719B-7731-8A98-40ACC1B72C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0856" y="2304373"/>
            <a:ext cx="2623483" cy="1946863"/>
          </a:xfrm>
          <a:prstGeom prst="rect">
            <a:avLst/>
          </a:prstGeom>
        </p:spPr>
      </p:pic>
    </p:spTree>
    <p:extLst>
      <p:ext uri="{BB962C8B-B14F-4D97-AF65-F5344CB8AC3E}">
        <p14:creationId xmlns:p14="http://schemas.microsoft.com/office/powerpoint/2010/main" val="1558512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normAutofit/>
          </a:bodyPr>
          <a:lstStyle/>
          <a:p>
            <a:r>
              <a:rPr lang="en-US" altLang="ko-KR" dirty="0"/>
              <a:t>3. </a:t>
            </a:r>
            <a:r>
              <a:rPr lang="ko-KR" altLang="en-US" dirty="0"/>
              <a:t>퍼블릭 블록체인 기반 </a:t>
            </a:r>
            <a:r>
              <a:rPr lang="en-US" altLang="ko-KR" dirty="0"/>
              <a:t>STO</a:t>
            </a:r>
            <a:r>
              <a:rPr lang="ko-KR" altLang="en-US" dirty="0"/>
              <a:t>거래 업무흐름</a:t>
            </a:r>
          </a:p>
        </p:txBody>
      </p:sp>
      <p:sp>
        <p:nvSpPr>
          <p:cNvPr id="10" name="부제목 9">
            <a:extLst>
              <a:ext uri="{FF2B5EF4-FFF2-40B4-BE49-F238E27FC236}">
                <a16:creationId xmlns:a16="http://schemas.microsoft.com/office/drawing/2014/main" id="{DB1FB2D4-1C0E-C60F-1E12-148B4ED31CA6}"/>
              </a:ext>
            </a:extLst>
          </p:cNvPr>
          <p:cNvSpPr>
            <a:spLocks noGrp="1"/>
          </p:cNvSpPr>
          <p:nvPr>
            <p:ph type="subTitle" idx="15"/>
          </p:nvPr>
        </p:nvSpPr>
        <p:spPr/>
        <p:txBody>
          <a:bodyPr/>
          <a:lstStyle/>
          <a:p>
            <a:r>
              <a:rPr lang="ko-KR" altLang="en-US" dirty="0" err="1"/>
              <a:t>프라이빗</a:t>
            </a:r>
            <a:r>
              <a:rPr lang="ko-KR" altLang="en-US" dirty="0"/>
              <a:t> 블록체인에 구축된 </a:t>
            </a:r>
            <a:r>
              <a:rPr lang="en-US" altLang="ko-KR" dirty="0"/>
              <a:t>KB STO</a:t>
            </a:r>
            <a:r>
              <a:rPr lang="ko-KR" altLang="en-US" dirty="0"/>
              <a:t> 플랫폼을 퍼블릭 블록체인으로 전환하여 국내외 다양한 </a:t>
            </a:r>
            <a:r>
              <a:rPr lang="en-US" altLang="ko-KR" dirty="0"/>
              <a:t>STO</a:t>
            </a:r>
            <a:r>
              <a:rPr lang="ko-KR" altLang="en-US" dirty="0"/>
              <a:t>플랫폼과 완전연계가 가능해짐</a:t>
            </a:r>
          </a:p>
        </p:txBody>
      </p:sp>
      <p:grpSp>
        <p:nvGrpSpPr>
          <p:cNvPr id="12" name="그룹 11">
            <a:extLst>
              <a:ext uri="{FF2B5EF4-FFF2-40B4-BE49-F238E27FC236}">
                <a16:creationId xmlns:a16="http://schemas.microsoft.com/office/drawing/2014/main" id="{2B83886B-209E-909B-7858-DF3CEFB05A14}"/>
              </a:ext>
            </a:extLst>
          </p:cNvPr>
          <p:cNvGrpSpPr/>
          <p:nvPr/>
        </p:nvGrpSpPr>
        <p:grpSpPr>
          <a:xfrm>
            <a:off x="645607" y="3484536"/>
            <a:ext cx="679588" cy="648774"/>
            <a:chOff x="532800" y="2641133"/>
            <a:chExt cx="789711" cy="706566"/>
          </a:xfrm>
        </p:grpSpPr>
        <p:pic>
          <p:nvPicPr>
            <p:cNvPr id="13" name="Picture 4" descr="Image result for business man vector">
              <a:extLst>
                <a:ext uri="{FF2B5EF4-FFF2-40B4-BE49-F238E27FC236}">
                  <a16:creationId xmlns:a16="http://schemas.microsoft.com/office/drawing/2014/main" id="{368B0DE3-645D-B6FC-F811-CE09FD897583}"/>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8584" b="89700" l="3863" r="88841"/>
                      </a14:imgEffect>
                    </a14:imgLayer>
                  </a14:imgProps>
                </a:ext>
                <a:ext uri="{28A0092B-C50C-407E-A947-70E740481C1C}">
                  <a14:useLocalDpi xmlns:a14="http://schemas.microsoft.com/office/drawing/2010/main"/>
                </a:ext>
              </a:extLst>
            </a:blip>
            <a:srcRect/>
            <a:stretch/>
          </p:blipFill>
          <p:spPr bwMode="auto">
            <a:xfrm>
              <a:off x="669740" y="2641133"/>
              <a:ext cx="515831" cy="566693"/>
            </a:xfrm>
            <a:prstGeom prst="rect">
              <a:avLst/>
            </a:prstGeom>
            <a:noFill/>
            <a:ln w="6350" cap="flat">
              <a:noFill/>
              <a:miter lim="800000"/>
            </a:ln>
            <a:extLst>
              <a:ext uri="{91240B29-F687-4F45-9708-019B960494DF}">
                <a14:hiddenLine xmlns:a14="http://schemas.microsoft.com/office/drawing/2010/main" w="6350" cap="flat">
                  <a:noFill/>
                  <a:miter lim="800000"/>
                </a14:hiddenLine>
              </a:ext>
            </a:extLst>
          </p:spPr>
        </p:pic>
        <p:sp>
          <p:nvSpPr>
            <p:cNvPr id="14" name="TextBox 13">
              <a:extLst>
                <a:ext uri="{FF2B5EF4-FFF2-40B4-BE49-F238E27FC236}">
                  <a16:creationId xmlns:a16="http://schemas.microsoft.com/office/drawing/2014/main" id="{C0C10638-A899-D554-0FF0-2A23808993C4}"/>
                </a:ext>
              </a:extLst>
            </p:cNvPr>
            <p:cNvSpPr txBox="1"/>
            <p:nvPr/>
          </p:nvSpPr>
          <p:spPr>
            <a:xfrm>
              <a:off x="532800" y="3199683"/>
              <a:ext cx="789711" cy="148016"/>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ko-KR" altLang="en-US" sz="1200" dirty="0">
                  <a:solidFill>
                    <a:srgbClr val="000000"/>
                  </a:solidFill>
                  <a:latin typeface="+mj-lt"/>
                </a:rPr>
                <a:t>투자자</a:t>
              </a:r>
            </a:p>
          </p:txBody>
        </p:sp>
      </p:grpSp>
      <p:sp>
        <p:nvSpPr>
          <p:cNvPr id="47" name="타원 46">
            <a:extLst>
              <a:ext uri="{FF2B5EF4-FFF2-40B4-BE49-F238E27FC236}">
                <a16:creationId xmlns:a16="http://schemas.microsoft.com/office/drawing/2014/main" id="{28E847E2-FEF1-EEB6-B00D-7F5633830446}"/>
              </a:ext>
            </a:extLst>
          </p:cNvPr>
          <p:cNvSpPr/>
          <p:nvPr/>
        </p:nvSpPr>
        <p:spPr>
          <a:xfrm>
            <a:off x="2548382" y="3559220"/>
            <a:ext cx="836464" cy="419289"/>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800" b="1" dirty="0">
                <a:solidFill>
                  <a:schemeClr val="bg1"/>
                </a:solidFill>
                <a:latin typeface="나눔스퀘어_ac" panose="020B0600000101010101" pitchFamily="50" charset="-127"/>
                <a:ea typeface="나눔스퀘어_ac" panose="020B0600000101010101" pitchFamily="50" charset="-127"/>
              </a:rPr>
              <a:t>삼성증권</a:t>
            </a:r>
            <a:br>
              <a:rPr lang="en-US" altLang="ko-KR" sz="800" b="1" dirty="0">
                <a:solidFill>
                  <a:schemeClr val="bg1"/>
                </a:solidFill>
                <a:latin typeface="나눔스퀘어_ac" panose="020B0600000101010101" pitchFamily="50" charset="-127"/>
                <a:ea typeface="나눔스퀘어_ac" panose="020B0600000101010101" pitchFamily="50" charset="-127"/>
              </a:rPr>
            </a:br>
            <a:r>
              <a:rPr lang="ko-KR" altLang="en-US" sz="800" b="1" dirty="0">
                <a:solidFill>
                  <a:schemeClr val="bg1"/>
                </a:solidFill>
                <a:latin typeface="나눔스퀘어_ac" panose="020B0600000101010101" pitchFamily="50" charset="-127"/>
                <a:ea typeface="나눔스퀘어_ac" panose="020B0600000101010101" pitchFamily="50" charset="-127"/>
              </a:rPr>
              <a:t>노드</a:t>
            </a:r>
          </a:p>
        </p:txBody>
      </p:sp>
      <p:sp>
        <p:nvSpPr>
          <p:cNvPr id="56" name="TextBox 55">
            <a:extLst>
              <a:ext uri="{FF2B5EF4-FFF2-40B4-BE49-F238E27FC236}">
                <a16:creationId xmlns:a16="http://schemas.microsoft.com/office/drawing/2014/main" id="{99C3B2C4-4361-F2D1-7F28-8EF1F9638810}"/>
              </a:ext>
            </a:extLst>
          </p:cNvPr>
          <p:cNvSpPr txBox="1"/>
          <p:nvPr/>
        </p:nvSpPr>
        <p:spPr>
          <a:xfrm>
            <a:off x="423818" y="5901466"/>
            <a:ext cx="7320252" cy="2308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7800" marR="0" indent="-88900" algn="l" defTabSz="457200" rtl="0" fontAlgn="auto" latinLnBrk="0" hangingPunct="0">
              <a:lnSpc>
                <a:spcPts val="1800"/>
              </a:lnSpc>
              <a:spcBef>
                <a:spcPts val="0"/>
              </a:spcBef>
              <a:spcAft>
                <a:spcPts val="0"/>
              </a:spcAft>
              <a:buClrTx/>
              <a:buSzTx/>
              <a:buFont typeface="Wingdings" panose="05000000000000000000" pitchFamily="2" charset="2"/>
              <a:buChar char="§"/>
              <a:tabLst/>
            </a:pPr>
            <a:r>
              <a:rPr lang="ko-KR" altLang="en-US" sz="1200" dirty="0">
                <a:ea typeface="나눔스퀘어_ac" panose="020B0600000101010101" pitchFamily="50" charset="-127"/>
              </a:rPr>
              <a:t>블록체인 기반의 다양한 노드 및 </a:t>
            </a:r>
            <a:r>
              <a:rPr lang="en-US" altLang="ko-KR" sz="1200" dirty="0">
                <a:ea typeface="나눔스퀘어_ac" panose="020B0600000101010101" pitchFamily="50" charset="-127"/>
              </a:rPr>
              <a:t>Bridge Zone</a:t>
            </a:r>
            <a:r>
              <a:rPr lang="ko-KR" altLang="en-US" sz="1200" dirty="0">
                <a:ea typeface="나눔스퀘어_ac" panose="020B0600000101010101" pitchFamily="50" charset="-127"/>
              </a:rPr>
              <a:t>을 활용한 다양한 디지털자산</a:t>
            </a:r>
            <a:r>
              <a:rPr lang="en-US" altLang="ko-KR" sz="1200" dirty="0">
                <a:ea typeface="나눔스퀘어_ac" panose="020B0600000101010101" pitchFamily="50" charset="-127"/>
              </a:rPr>
              <a:t>, </a:t>
            </a:r>
            <a:r>
              <a:rPr lang="ko-KR" altLang="en-US" sz="1200" dirty="0">
                <a:ea typeface="나눔스퀘어_ac" panose="020B0600000101010101" pitchFamily="50" charset="-127"/>
              </a:rPr>
              <a:t>국가</a:t>
            </a:r>
            <a:r>
              <a:rPr lang="en-US" altLang="ko-KR" sz="1200" dirty="0">
                <a:ea typeface="나눔스퀘어_ac" panose="020B0600000101010101" pitchFamily="50" charset="-127"/>
              </a:rPr>
              <a:t>/</a:t>
            </a:r>
            <a:r>
              <a:rPr lang="ko-KR" altLang="en-US" sz="1200" dirty="0">
                <a:ea typeface="나눔스퀘어_ac" panose="020B0600000101010101" pitchFamily="50" charset="-127"/>
              </a:rPr>
              <a:t>화폐 제약 극복 가능</a:t>
            </a:r>
          </a:p>
        </p:txBody>
      </p:sp>
      <p:sp>
        <p:nvSpPr>
          <p:cNvPr id="59" name="직사각형 58">
            <a:extLst>
              <a:ext uri="{FF2B5EF4-FFF2-40B4-BE49-F238E27FC236}">
                <a16:creationId xmlns:a16="http://schemas.microsoft.com/office/drawing/2014/main" id="{3FCE9595-BD88-4A8A-9C60-D43D4C3F44E4}"/>
              </a:ext>
            </a:extLst>
          </p:cNvPr>
          <p:cNvSpPr/>
          <p:nvPr/>
        </p:nvSpPr>
        <p:spPr>
          <a:xfrm>
            <a:off x="328903" y="223746"/>
            <a:ext cx="324000" cy="324000"/>
          </a:xfrm>
          <a:prstGeom prst="rect">
            <a:avLst/>
          </a:prstGeom>
          <a:solidFill>
            <a:srgbClr val="7030A0"/>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1400" b="1" dirty="0">
                <a:solidFill>
                  <a:schemeClr val="bg1"/>
                </a:solidFill>
                <a:latin typeface="나눔스퀘어_ac" panose="020B0600000101010101" pitchFamily="50" charset="-127"/>
                <a:ea typeface="나눔스퀘어_ac" panose="020B0600000101010101" pitchFamily="50" charset="-127"/>
              </a:rPr>
              <a:t>4</a:t>
            </a:r>
            <a:endParaRPr lang="ko-KR" altLang="en-US" sz="1400" b="1" dirty="0">
              <a:solidFill>
                <a:schemeClr val="bg1"/>
              </a:solidFill>
              <a:latin typeface="나눔스퀘어_ac" panose="020B0600000101010101" pitchFamily="50" charset="-127"/>
              <a:ea typeface="나눔스퀘어_ac" panose="020B0600000101010101" pitchFamily="50" charset="-127"/>
            </a:endParaRPr>
          </a:p>
        </p:txBody>
      </p:sp>
      <p:sp>
        <p:nvSpPr>
          <p:cNvPr id="2" name="TextBox 1">
            <a:extLst>
              <a:ext uri="{FF2B5EF4-FFF2-40B4-BE49-F238E27FC236}">
                <a16:creationId xmlns:a16="http://schemas.microsoft.com/office/drawing/2014/main" id="{5E5AB256-2051-5D72-8E26-985CC087E52B}"/>
              </a:ext>
            </a:extLst>
          </p:cNvPr>
          <p:cNvSpPr txBox="1"/>
          <p:nvPr/>
        </p:nvSpPr>
        <p:spPr>
          <a:xfrm>
            <a:off x="348315" y="1843831"/>
            <a:ext cx="4374596"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600" b="1" dirty="0">
                <a:latin typeface="나눔스퀘어_ac" panose="020B0600000101010101" pitchFamily="50" charset="-127"/>
                <a:ea typeface="나눔스퀘어_ac" panose="020B0600000101010101" pitchFamily="50" charset="-127"/>
              </a:rPr>
              <a:t>퍼블릭 클라우드 기반 </a:t>
            </a:r>
            <a:r>
              <a:rPr lang="en-US" altLang="ko-KR" sz="1600" b="1" dirty="0">
                <a:latin typeface="나눔스퀘어_ac" panose="020B0600000101010101" pitchFamily="50" charset="-127"/>
                <a:ea typeface="나눔스퀘어_ac" panose="020B0600000101010101" pitchFamily="50" charset="-127"/>
              </a:rPr>
              <a:t>KB STO</a:t>
            </a:r>
            <a:r>
              <a:rPr lang="ko-KR" altLang="en-US" sz="1600" b="1" dirty="0">
                <a:latin typeface="나눔스퀘어_ac" panose="020B0600000101010101" pitchFamily="50" charset="-127"/>
                <a:ea typeface="나눔스퀘어_ac" panose="020B0600000101010101" pitchFamily="50" charset="-127"/>
              </a:rPr>
              <a:t> 플랫폼 업무흐름</a:t>
            </a:r>
          </a:p>
        </p:txBody>
      </p:sp>
      <p:sp>
        <p:nvSpPr>
          <p:cNvPr id="20" name="사각형: 둥근 모서리 19">
            <a:extLst>
              <a:ext uri="{FF2B5EF4-FFF2-40B4-BE49-F238E27FC236}">
                <a16:creationId xmlns:a16="http://schemas.microsoft.com/office/drawing/2014/main" id="{79C3F1F5-6F0E-CC4B-6834-1D63F074A8C9}"/>
              </a:ext>
            </a:extLst>
          </p:cNvPr>
          <p:cNvSpPr/>
          <p:nvPr/>
        </p:nvSpPr>
        <p:spPr>
          <a:xfrm>
            <a:off x="3345122" y="2391810"/>
            <a:ext cx="4398948" cy="3262483"/>
          </a:xfrm>
          <a:prstGeom prst="roundRect">
            <a:avLst>
              <a:gd name="adj" fmla="val 4979"/>
            </a:avLst>
          </a:prstGeom>
          <a:noFill/>
          <a:ln w="12700" cap="flat">
            <a:solidFill>
              <a:srgbClr val="7030A0"/>
            </a:solidFill>
            <a:prstDash val="dash"/>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t">
            <a:noAutofit/>
          </a:bodyPr>
          <a:lstStyle/>
          <a:p>
            <a:pPr algn="ctr"/>
            <a:r>
              <a:rPr lang="en-US" altLang="ko-KR" sz="1200" b="1" dirty="0">
                <a:ea typeface="나눔스퀘어_ac" panose="020B0600000101010101" pitchFamily="50" charset="-127"/>
              </a:rPr>
              <a:t>KB</a:t>
            </a:r>
            <a:r>
              <a:rPr lang="ko-KR" altLang="en-US" sz="1200" b="1" dirty="0">
                <a:ea typeface="나눔스퀘어_ac" panose="020B0600000101010101" pitchFamily="50" charset="-127"/>
              </a:rPr>
              <a:t>증권 </a:t>
            </a:r>
            <a:r>
              <a:rPr lang="en-US" altLang="ko-KR" sz="1200" b="1" dirty="0">
                <a:ea typeface="나눔스퀘어_ac" panose="020B0600000101010101" pitchFamily="50" charset="-127"/>
              </a:rPr>
              <a:t>STO</a:t>
            </a:r>
            <a:r>
              <a:rPr lang="ko-KR" altLang="en-US" sz="1200" b="1" dirty="0">
                <a:ea typeface="나눔스퀘어_ac" panose="020B0600000101010101" pitchFamily="50" charset="-127"/>
              </a:rPr>
              <a:t>거래소</a:t>
            </a:r>
            <a:r>
              <a:rPr lang="en-US" altLang="ko-KR" sz="1200" b="1" dirty="0">
                <a:ea typeface="나눔스퀘어_ac" panose="020B0600000101010101" pitchFamily="50" charset="-127"/>
              </a:rPr>
              <a:t>(KB Cloud/Public)</a:t>
            </a:r>
            <a:endParaRPr lang="ko-KR" altLang="en-US" sz="1200" b="1" dirty="0">
              <a:ea typeface="나눔스퀘어_ac" panose="020B0600000101010101" pitchFamily="50" charset="-127"/>
            </a:endParaRPr>
          </a:p>
        </p:txBody>
      </p:sp>
      <p:sp>
        <p:nvSpPr>
          <p:cNvPr id="3" name="직사각형 2">
            <a:extLst>
              <a:ext uri="{FF2B5EF4-FFF2-40B4-BE49-F238E27FC236}">
                <a16:creationId xmlns:a16="http://schemas.microsoft.com/office/drawing/2014/main" id="{64ED92CE-8CAF-EFFC-F335-CCF589A6213D}"/>
              </a:ext>
            </a:extLst>
          </p:cNvPr>
          <p:cNvSpPr/>
          <p:nvPr/>
        </p:nvSpPr>
        <p:spPr>
          <a:xfrm>
            <a:off x="3554418" y="2848574"/>
            <a:ext cx="3923349" cy="528988"/>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defTabSz="914400" hangingPunct="1">
              <a:lnSpc>
                <a:spcPct val="90000"/>
              </a:lnSpc>
              <a:spcBef>
                <a:spcPts val="900"/>
              </a:spcBef>
              <a:buClr>
                <a:srgbClr val="F8F8F8"/>
              </a:buClr>
              <a:buSzPct val="100000"/>
              <a:buFont typeface="Arial" panose="020B0604020202020204" pitchFamily="34" charset="0"/>
              <a:buChar char="•"/>
            </a:pPr>
            <a:r>
              <a:rPr lang="ko-KR" altLang="en-US" sz="1000" b="1" kern="1200" dirty="0">
                <a:solidFill>
                  <a:schemeClr val="tx1"/>
                </a:solidFill>
                <a:latin typeface="맑은 고딕" panose="020B0503020000020004" pitchFamily="50" charset="-127"/>
                <a:ea typeface="나눔스퀘어_ac" panose="020B0600000101010101"/>
                <a:cs typeface="Arial" pitchFamily="34" charset="0"/>
              </a:rPr>
              <a:t>발행 플랫폼</a:t>
            </a:r>
          </a:p>
        </p:txBody>
      </p:sp>
      <p:sp>
        <p:nvSpPr>
          <p:cNvPr id="19" name="직사각형 18">
            <a:extLst>
              <a:ext uri="{FF2B5EF4-FFF2-40B4-BE49-F238E27FC236}">
                <a16:creationId xmlns:a16="http://schemas.microsoft.com/office/drawing/2014/main" id="{80011D21-4835-B7CC-A081-F75B65947A2A}"/>
              </a:ext>
            </a:extLst>
          </p:cNvPr>
          <p:cNvSpPr/>
          <p:nvPr/>
        </p:nvSpPr>
        <p:spPr>
          <a:xfrm>
            <a:off x="3554418" y="3524988"/>
            <a:ext cx="3923349" cy="1229046"/>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defTabSz="914400" hangingPunct="1">
              <a:lnSpc>
                <a:spcPct val="90000"/>
              </a:lnSpc>
              <a:spcBef>
                <a:spcPts val="900"/>
              </a:spcBef>
              <a:buClr>
                <a:srgbClr val="F8F8F8"/>
              </a:buClr>
              <a:buSzPct val="100000"/>
              <a:buFont typeface="Arial" panose="020B0604020202020204" pitchFamily="34" charset="0"/>
              <a:buChar char="•"/>
            </a:pPr>
            <a:r>
              <a:rPr lang="ko-KR" altLang="en-US" sz="1000" b="1" kern="1200" dirty="0">
                <a:solidFill>
                  <a:schemeClr val="tx1"/>
                </a:solidFill>
                <a:latin typeface="맑은 고딕" panose="020B0503020000020004" pitchFamily="50" charset="-127"/>
                <a:ea typeface="나눔스퀘어_ac" panose="020B0600000101010101"/>
                <a:cs typeface="Arial" pitchFamily="34" charset="0"/>
              </a:rPr>
              <a:t>매매 플랫폼</a:t>
            </a:r>
          </a:p>
        </p:txBody>
      </p:sp>
      <p:sp>
        <p:nvSpPr>
          <p:cNvPr id="48" name="직사각형 47">
            <a:extLst>
              <a:ext uri="{FF2B5EF4-FFF2-40B4-BE49-F238E27FC236}">
                <a16:creationId xmlns:a16="http://schemas.microsoft.com/office/drawing/2014/main" id="{13A9E4DC-FF0F-250C-0AC6-322A6B7793C3}"/>
              </a:ext>
            </a:extLst>
          </p:cNvPr>
          <p:cNvSpPr/>
          <p:nvPr/>
        </p:nvSpPr>
        <p:spPr>
          <a:xfrm>
            <a:off x="3554418" y="4795570"/>
            <a:ext cx="3923349" cy="315624"/>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defTabSz="914400" hangingPunct="1">
              <a:lnSpc>
                <a:spcPct val="90000"/>
              </a:lnSpc>
              <a:spcBef>
                <a:spcPts val="900"/>
              </a:spcBef>
              <a:buClr>
                <a:srgbClr val="F8F8F8"/>
              </a:buClr>
              <a:buSzPct val="100000"/>
              <a:buFont typeface="Arial" panose="020B0604020202020204" pitchFamily="34" charset="0"/>
              <a:buChar char="•"/>
            </a:pPr>
            <a:r>
              <a:rPr lang="ko-KR" altLang="en-US" sz="1000" b="1" kern="1200" dirty="0">
                <a:solidFill>
                  <a:schemeClr val="tx1"/>
                </a:solidFill>
                <a:latin typeface="맑은 고딕" panose="020B0503020000020004" pitchFamily="50" charset="-127"/>
                <a:ea typeface="나눔스퀘어_ac" panose="020B0600000101010101"/>
                <a:cs typeface="Arial" pitchFamily="34" charset="0"/>
              </a:rPr>
              <a:t>결제</a:t>
            </a:r>
            <a:r>
              <a:rPr lang="en-US" altLang="ko-KR" sz="1000" b="1" kern="1200" dirty="0">
                <a:solidFill>
                  <a:schemeClr val="tx1"/>
                </a:solidFill>
                <a:latin typeface="맑은 고딕" panose="020B0503020000020004" pitchFamily="50" charset="-127"/>
                <a:ea typeface="나눔스퀘어_ac" panose="020B0600000101010101"/>
                <a:cs typeface="Arial" pitchFamily="34" charset="0"/>
              </a:rPr>
              <a:t>/</a:t>
            </a:r>
            <a:r>
              <a:rPr lang="ko-KR" altLang="en-US" sz="1000" b="1" kern="1200" dirty="0">
                <a:solidFill>
                  <a:schemeClr val="tx1"/>
                </a:solidFill>
                <a:latin typeface="맑은 고딕" panose="020B0503020000020004" pitchFamily="50" charset="-127"/>
                <a:ea typeface="나눔스퀘어_ac" panose="020B0600000101010101"/>
                <a:cs typeface="Arial" pitchFamily="34" charset="0"/>
              </a:rPr>
              <a:t>청산 플랫폼</a:t>
            </a:r>
          </a:p>
        </p:txBody>
      </p:sp>
      <p:sp>
        <p:nvSpPr>
          <p:cNvPr id="49" name="직사각형 48">
            <a:extLst>
              <a:ext uri="{FF2B5EF4-FFF2-40B4-BE49-F238E27FC236}">
                <a16:creationId xmlns:a16="http://schemas.microsoft.com/office/drawing/2014/main" id="{EC2CF05D-AB01-4108-6F98-47AEB9D4932B}"/>
              </a:ext>
            </a:extLst>
          </p:cNvPr>
          <p:cNvSpPr/>
          <p:nvPr/>
        </p:nvSpPr>
        <p:spPr>
          <a:xfrm>
            <a:off x="3554418" y="5152730"/>
            <a:ext cx="3923349" cy="315624"/>
          </a:xfrm>
          <a:prstGeom prst="rect">
            <a:avLst/>
          </a:prstGeom>
          <a:solidFill>
            <a:sysClr val="window" lastClr="FFFFFF">
              <a:lumMod val="95000"/>
            </a:sysClr>
          </a:solidFill>
          <a:ln w="6350" cap="flat" cmpd="sng" algn="ctr">
            <a:noFill/>
            <a:prstDash val="solid"/>
            <a:miter lim="800000"/>
          </a:ln>
          <a:effectLst/>
        </p:spPr>
        <p:txBody>
          <a:bodyPr rot="0" spcFirstLastPara="0" vertOverflow="overflow" horzOverflow="overflow" vert="horz" wrap="square" lIns="36000" tIns="71120" rIns="36000" bIns="71120" numCol="1" spcCol="0" rtlCol="0" fromWordArt="0" anchor="t" anchorCtr="0" forceAA="0" compatLnSpc="1">
            <a:prstTxWarp prst="textNoShape">
              <a:avLst/>
            </a:prstTxWarp>
            <a:noAutofit/>
          </a:bodyPr>
          <a:lstStyle/>
          <a:p>
            <a:pPr marL="97212" indent="-97212" defTabSz="914400" hangingPunct="1">
              <a:lnSpc>
                <a:spcPct val="90000"/>
              </a:lnSpc>
              <a:spcBef>
                <a:spcPts val="900"/>
              </a:spcBef>
              <a:buClr>
                <a:srgbClr val="F8F8F8"/>
              </a:buClr>
              <a:buSzPct val="100000"/>
              <a:buFont typeface="Arial" panose="020B0604020202020204" pitchFamily="34" charset="0"/>
              <a:buChar char="•"/>
            </a:pPr>
            <a:r>
              <a:rPr lang="ko-KR" altLang="en-US" sz="1000" b="1" kern="1200" dirty="0">
                <a:solidFill>
                  <a:schemeClr val="tx1"/>
                </a:solidFill>
                <a:latin typeface="맑은 고딕" panose="020B0503020000020004" pitchFamily="50" charset="-127"/>
                <a:ea typeface="나눔스퀘어_ac" panose="020B0600000101010101"/>
                <a:cs typeface="Arial" pitchFamily="34" charset="0"/>
              </a:rPr>
              <a:t>블록체인 플랫폼</a:t>
            </a:r>
          </a:p>
        </p:txBody>
      </p:sp>
      <p:sp>
        <p:nvSpPr>
          <p:cNvPr id="57" name="직사각형 56">
            <a:extLst>
              <a:ext uri="{FF2B5EF4-FFF2-40B4-BE49-F238E27FC236}">
                <a16:creationId xmlns:a16="http://schemas.microsoft.com/office/drawing/2014/main" id="{585F9E96-A26B-D71D-646A-CAEBB869AB82}"/>
              </a:ext>
            </a:extLst>
          </p:cNvPr>
          <p:cNvSpPr/>
          <p:nvPr/>
        </p:nvSpPr>
        <p:spPr>
          <a:xfrm>
            <a:off x="3670606" y="3094681"/>
            <a:ext cx="858090" cy="245932"/>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err="1">
                <a:latin typeface="나눔스퀘어_ac" panose="020B0600000101010101" pitchFamily="50" charset="-127"/>
                <a:ea typeface="나눔스퀘어_ac" panose="020B0600000101010101" pitchFamily="50" charset="-127"/>
              </a:rPr>
              <a:t>서울옥션</a:t>
            </a:r>
            <a:endParaRPr lang="en-US" altLang="ko-KR" sz="900" dirty="0">
              <a:latin typeface="나눔스퀘어_ac" panose="020B0600000101010101" pitchFamily="50" charset="-127"/>
              <a:ea typeface="나눔스퀘어_ac" panose="020B0600000101010101" pitchFamily="50" charset="-127"/>
            </a:endParaRPr>
          </a:p>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미술품</a:t>
            </a:r>
          </a:p>
        </p:txBody>
      </p:sp>
      <p:sp>
        <p:nvSpPr>
          <p:cNvPr id="60" name="직사각형 59">
            <a:extLst>
              <a:ext uri="{FF2B5EF4-FFF2-40B4-BE49-F238E27FC236}">
                <a16:creationId xmlns:a16="http://schemas.microsoft.com/office/drawing/2014/main" id="{40CDCEF7-C5A2-6E6B-6E1C-D261033DC067}"/>
              </a:ext>
            </a:extLst>
          </p:cNvPr>
          <p:cNvSpPr/>
          <p:nvPr/>
        </p:nvSpPr>
        <p:spPr>
          <a:xfrm>
            <a:off x="4622391" y="3094681"/>
            <a:ext cx="858090" cy="245932"/>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900" dirty="0">
                <a:latin typeface="나눔스퀘어_ac" panose="020B0600000101010101" pitchFamily="50" charset="-127"/>
                <a:ea typeface="나눔스퀘어_ac" panose="020B0600000101010101" pitchFamily="50" charset="-127"/>
              </a:rPr>
              <a:t>KB</a:t>
            </a:r>
            <a:r>
              <a:rPr lang="ko-KR" altLang="en-US" sz="900" dirty="0">
                <a:latin typeface="나눔스퀘어_ac" panose="020B0600000101010101" pitchFamily="50" charset="-127"/>
                <a:ea typeface="나눔스퀘어_ac" panose="020B0600000101010101" pitchFamily="50" charset="-127"/>
              </a:rPr>
              <a:t>증권 </a:t>
            </a:r>
            <a:br>
              <a:rPr lang="en-US" altLang="ko-KR" sz="900" dirty="0">
                <a:latin typeface="나눔스퀘어_ac" panose="020B0600000101010101" pitchFamily="50" charset="-127"/>
                <a:ea typeface="나눔스퀘어_ac" panose="020B0600000101010101" pitchFamily="50" charset="-127"/>
              </a:rPr>
            </a:br>
            <a:r>
              <a:rPr lang="ko-KR" altLang="en-US" sz="900" dirty="0" err="1">
                <a:latin typeface="나눔스퀘어_ac" panose="020B0600000101010101" pitchFamily="50" charset="-127"/>
                <a:ea typeface="나눔스퀘어_ac" panose="020B0600000101010101" pitchFamily="50" charset="-127"/>
              </a:rPr>
              <a:t>뱅카우</a:t>
            </a:r>
            <a:endParaRPr lang="ko-KR" altLang="en-US" sz="900" dirty="0">
              <a:latin typeface="나눔스퀘어_ac" panose="020B0600000101010101" pitchFamily="50" charset="-127"/>
              <a:ea typeface="나눔스퀘어_ac" panose="020B0600000101010101" pitchFamily="50" charset="-127"/>
            </a:endParaRPr>
          </a:p>
        </p:txBody>
      </p:sp>
      <p:sp>
        <p:nvSpPr>
          <p:cNvPr id="64" name="직사각형 63">
            <a:extLst>
              <a:ext uri="{FF2B5EF4-FFF2-40B4-BE49-F238E27FC236}">
                <a16:creationId xmlns:a16="http://schemas.microsoft.com/office/drawing/2014/main" id="{98BD7592-230C-576D-9ABA-37D9671354B4}"/>
              </a:ext>
            </a:extLst>
          </p:cNvPr>
          <p:cNvSpPr/>
          <p:nvPr/>
        </p:nvSpPr>
        <p:spPr>
          <a:xfrm>
            <a:off x="5574177" y="3094681"/>
            <a:ext cx="858090" cy="245932"/>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삼성증권 부동산</a:t>
            </a:r>
          </a:p>
        </p:txBody>
      </p:sp>
      <p:sp>
        <p:nvSpPr>
          <p:cNvPr id="65" name="직사각형 64">
            <a:extLst>
              <a:ext uri="{FF2B5EF4-FFF2-40B4-BE49-F238E27FC236}">
                <a16:creationId xmlns:a16="http://schemas.microsoft.com/office/drawing/2014/main" id="{871AC207-B7A1-350E-5D30-0FE9E891F19C}"/>
              </a:ext>
            </a:extLst>
          </p:cNvPr>
          <p:cNvSpPr/>
          <p:nvPr/>
        </p:nvSpPr>
        <p:spPr>
          <a:xfrm>
            <a:off x="6525963" y="3094681"/>
            <a:ext cx="858090" cy="245932"/>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900" dirty="0">
                <a:latin typeface="나눔스퀘어_ac" panose="020B0600000101010101" pitchFamily="50" charset="-127"/>
                <a:ea typeface="나눔스퀘어_ac" panose="020B0600000101010101" pitchFamily="50" charset="-127"/>
              </a:rPr>
              <a:t>KB</a:t>
            </a:r>
            <a:r>
              <a:rPr lang="ko-KR" altLang="en-US" sz="900" dirty="0">
                <a:latin typeface="나눔스퀘어_ac" panose="020B0600000101010101" pitchFamily="50" charset="-127"/>
                <a:ea typeface="나눔스퀘어_ac" panose="020B0600000101010101" pitchFamily="50" charset="-127"/>
              </a:rPr>
              <a:t>증권 탄소배출권</a:t>
            </a:r>
          </a:p>
        </p:txBody>
      </p:sp>
      <p:sp>
        <p:nvSpPr>
          <p:cNvPr id="66" name="화살표: 아래쪽 65">
            <a:extLst>
              <a:ext uri="{FF2B5EF4-FFF2-40B4-BE49-F238E27FC236}">
                <a16:creationId xmlns:a16="http://schemas.microsoft.com/office/drawing/2014/main" id="{BA35741B-A085-44FA-9CFD-FB1887A7BAB9}"/>
              </a:ext>
            </a:extLst>
          </p:cNvPr>
          <p:cNvSpPr/>
          <p:nvPr/>
        </p:nvSpPr>
        <p:spPr>
          <a:xfrm>
            <a:off x="5417460" y="3377663"/>
            <a:ext cx="226852" cy="155650"/>
          </a:xfrm>
          <a:prstGeom prst="downArrow">
            <a:avLst/>
          </a:prstGeom>
          <a:solidFill>
            <a:schemeClr val="bg1">
              <a:lumMod val="50000"/>
            </a:schemeClr>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endParaRPr lang="ko-KR" altLang="en-US" sz="1200" dirty="0">
              <a:latin typeface="나눔스퀘어_ac" panose="020B0600000101010101" pitchFamily="50" charset="-127"/>
              <a:ea typeface="나눔스퀘어_ac" panose="020B0600000101010101" pitchFamily="50" charset="-127"/>
            </a:endParaRPr>
          </a:p>
        </p:txBody>
      </p:sp>
      <p:sp>
        <p:nvSpPr>
          <p:cNvPr id="67" name="직사각형 66">
            <a:extLst>
              <a:ext uri="{FF2B5EF4-FFF2-40B4-BE49-F238E27FC236}">
                <a16:creationId xmlns:a16="http://schemas.microsoft.com/office/drawing/2014/main" id="{B5376CAF-2967-53D7-BA63-0C9B3B461BC4}"/>
              </a:ext>
            </a:extLst>
          </p:cNvPr>
          <p:cNvSpPr/>
          <p:nvPr/>
        </p:nvSpPr>
        <p:spPr>
          <a:xfrm>
            <a:off x="4434992" y="3804195"/>
            <a:ext cx="858090" cy="245932"/>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토큰공모</a:t>
            </a:r>
          </a:p>
        </p:txBody>
      </p:sp>
      <p:sp>
        <p:nvSpPr>
          <p:cNvPr id="69" name="직사각형 68">
            <a:extLst>
              <a:ext uri="{FF2B5EF4-FFF2-40B4-BE49-F238E27FC236}">
                <a16:creationId xmlns:a16="http://schemas.microsoft.com/office/drawing/2014/main" id="{56432BDF-8245-8D73-A912-D828B283B108}"/>
              </a:ext>
            </a:extLst>
          </p:cNvPr>
          <p:cNvSpPr/>
          <p:nvPr/>
        </p:nvSpPr>
        <p:spPr>
          <a:xfrm>
            <a:off x="5934178" y="3804195"/>
            <a:ext cx="858090" cy="245932"/>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토큰거래</a:t>
            </a:r>
          </a:p>
        </p:txBody>
      </p:sp>
      <p:cxnSp>
        <p:nvCxnSpPr>
          <p:cNvPr id="70" name="직선 화살표 연결선 69">
            <a:extLst>
              <a:ext uri="{FF2B5EF4-FFF2-40B4-BE49-F238E27FC236}">
                <a16:creationId xmlns:a16="http://schemas.microsoft.com/office/drawing/2014/main" id="{4A0098D2-C490-7BE5-9507-C02638DD8A7C}"/>
              </a:ext>
            </a:extLst>
          </p:cNvPr>
          <p:cNvCxnSpPr>
            <a:cxnSpLocks/>
          </p:cNvCxnSpPr>
          <p:nvPr/>
        </p:nvCxnSpPr>
        <p:spPr>
          <a:xfrm flipH="1">
            <a:off x="5274393" y="3915526"/>
            <a:ext cx="658188" cy="0"/>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71" name="TextBox 70">
            <a:extLst>
              <a:ext uri="{FF2B5EF4-FFF2-40B4-BE49-F238E27FC236}">
                <a16:creationId xmlns:a16="http://schemas.microsoft.com/office/drawing/2014/main" id="{9B8C0C05-415F-4F2D-2E11-446616E80CB4}"/>
              </a:ext>
            </a:extLst>
          </p:cNvPr>
          <p:cNvSpPr txBox="1"/>
          <p:nvPr/>
        </p:nvSpPr>
        <p:spPr>
          <a:xfrm>
            <a:off x="5470101" y="3934155"/>
            <a:ext cx="281353" cy="1517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대금</a:t>
            </a:r>
          </a:p>
        </p:txBody>
      </p:sp>
      <p:sp>
        <p:nvSpPr>
          <p:cNvPr id="72" name="TextBox 71">
            <a:extLst>
              <a:ext uri="{FF2B5EF4-FFF2-40B4-BE49-F238E27FC236}">
                <a16:creationId xmlns:a16="http://schemas.microsoft.com/office/drawing/2014/main" id="{A3E81F02-D90B-303C-E9F7-A450E493DAF1}"/>
              </a:ext>
            </a:extLst>
          </p:cNvPr>
          <p:cNvSpPr txBox="1"/>
          <p:nvPr/>
        </p:nvSpPr>
        <p:spPr>
          <a:xfrm>
            <a:off x="5468458" y="3728710"/>
            <a:ext cx="281353" cy="1517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토큰</a:t>
            </a:r>
          </a:p>
        </p:txBody>
      </p:sp>
      <p:sp>
        <p:nvSpPr>
          <p:cNvPr id="73" name="직사각형 72">
            <a:extLst>
              <a:ext uri="{FF2B5EF4-FFF2-40B4-BE49-F238E27FC236}">
                <a16:creationId xmlns:a16="http://schemas.microsoft.com/office/drawing/2014/main" id="{FEAEC17A-9962-CF94-B0C6-36CB54D073AE}"/>
              </a:ext>
            </a:extLst>
          </p:cNvPr>
          <p:cNvSpPr/>
          <p:nvPr/>
        </p:nvSpPr>
        <p:spPr>
          <a:xfrm>
            <a:off x="5174442" y="4375843"/>
            <a:ext cx="858090" cy="245932"/>
          </a:xfrm>
          <a:prstGeom prst="rect">
            <a:avLst/>
          </a:prstGeom>
          <a:solidFill>
            <a:schemeClr val="bg1"/>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900" dirty="0" err="1">
                <a:latin typeface="나눔스퀘어_ac" panose="020B0600000101010101" pitchFamily="50" charset="-127"/>
                <a:ea typeface="나눔스퀘어_ac" panose="020B0600000101010101" pitchFamily="50" charset="-127"/>
              </a:rPr>
              <a:t>토큰수탁</a:t>
            </a:r>
            <a:br>
              <a:rPr lang="en-US" altLang="ko-KR" sz="900" dirty="0">
                <a:latin typeface="나눔스퀘어_ac" panose="020B0600000101010101" pitchFamily="50" charset="-127"/>
                <a:ea typeface="나눔스퀘어_ac" panose="020B0600000101010101" pitchFamily="50" charset="-127"/>
              </a:rPr>
            </a:br>
            <a:r>
              <a:rPr lang="en-US" altLang="ko-KR" sz="900" dirty="0">
                <a:latin typeface="나눔스퀘어_ac" panose="020B0600000101010101" pitchFamily="50" charset="-127"/>
                <a:ea typeface="나눔스퀘어_ac" panose="020B0600000101010101" pitchFamily="50" charset="-127"/>
              </a:rPr>
              <a:t>(</a:t>
            </a:r>
            <a:r>
              <a:rPr lang="ko-KR" altLang="en-US" sz="900" dirty="0">
                <a:latin typeface="나눔스퀘어_ac" panose="020B0600000101010101" pitchFamily="50" charset="-127"/>
                <a:ea typeface="나눔스퀘어_ac" panose="020B0600000101010101" pitchFamily="50" charset="-127"/>
              </a:rPr>
              <a:t>지갑</a:t>
            </a:r>
            <a:r>
              <a:rPr lang="en-US" altLang="ko-KR" sz="900" dirty="0">
                <a:latin typeface="나눔스퀘어_ac" panose="020B0600000101010101" pitchFamily="50" charset="-127"/>
                <a:ea typeface="나눔스퀘어_ac" panose="020B0600000101010101" pitchFamily="50" charset="-127"/>
              </a:rPr>
              <a:t>)</a:t>
            </a:r>
            <a:endParaRPr lang="ko-KR" altLang="en-US" sz="900" dirty="0">
              <a:latin typeface="나눔스퀘어_ac" panose="020B0600000101010101" pitchFamily="50" charset="-127"/>
              <a:ea typeface="나눔스퀘어_ac" panose="020B0600000101010101" pitchFamily="50" charset="-127"/>
            </a:endParaRPr>
          </a:p>
        </p:txBody>
      </p:sp>
      <p:cxnSp>
        <p:nvCxnSpPr>
          <p:cNvPr id="74" name="직선 화살표 연결선 73">
            <a:extLst>
              <a:ext uri="{FF2B5EF4-FFF2-40B4-BE49-F238E27FC236}">
                <a16:creationId xmlns:a16="http://schemas.microsoft.com/office/drawing/2014/main" id="{62FBDE64-13F7-3B2C-F757-5442379046F1}"/>
              </a:ext>
            </a:extLst>
          </p:cNvPr>
          <p:cNvCxnSpPr>
            <a:cxnSpLocks/>
            <a:stCxn id="69" idx="2"/>
            <a:endCxn id="73" idx="3"/>
          </p:cNvCxnSpPr>
          <p:nvPr/>
        </p:nvCxnSpPr>
        <p:spPr>
          <a:xfrm flipH="1">
            <a:off x="6032532" y="4050126"/>
            <a:ext cx="330692" cy="448683"/>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cxnSp>
        <p:nvCxnSpPr>
          <p:cNvPr id="77" name="직선 화살표 연결선 76">
            <a:extLst>
              <a:ext uri="{FF2B5EF4-FFF2-40B4-BE49-F238E27FC236}">
                <a16:creationId xmlns:a16="http://schemas.microsoft.com/office/drawing/2014/main" id="{EE1BFA17-FF3F-782F-F3AD-5EC99F620F80}"/>
              </a:ext>
            </a:extLst>
          </p:cNvPr>
          <p:cNvCxnSpPr>
            <a:cxnSpLocks/>
            <a:stCxn id="67" idx="2"/>
            <a:endCxn id="73" idx="1"/>
          </p:cNvCxnSpPr>
          <p:nvPr/>
        </p:nvCxnSpPr>
        <p:spPr>
          <a:xfrm>
            <a:off x="4864038" y="4050126"/>
            <a:ext cx="310404" cy="448683"/>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80" name="TextBox 79">
            <a:extLst>
              <a:ext uri="{FF2B5EF4-FFF2-40B4-BE49-F238E27FC236}">
                <a16:creationId xmlns:a16="http://schemas.microsoft.com/office/drawing/2014/main" id="{02298488-0FAB-F556-1E2C-94195988468F}"/>
              </a:ext>
            </a:extLst>
          </p:cNvPr>
          <p:cNvSpPr txBox="1"/>
          <p:nvPr/>
        </p:nvSpPr>
        <p:spPr>
          <a:xfrm>
            <a:off x="4722780" y="4169164"/>
            <a:ext cx="660400" cy="1517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토큰  대금</a:t>
            </a:r>
          </a:p>
        </p:txBody>
      </p:sp>
      <p:sp>
        <p:nvSpPr>
          <p:cNvPr id="82" name="TextBox 81">
            <a:extLst>
              <a:ext uri="{FF2B5EF4-FFF2-40B4-BE49-F238E27FC236}">
                <a16:creationId xmlns:a16="http://schemas.microsoft.com/office/drawing/2014/main" id="{2AA11D7C-C6DC-9A37-AA32-614B4CE8C804}"/>
              </a:ext>
            </a:extLst>
          </p:cNvPr>
          <p:cNvSpPr txBox="1"/>
          <p:nvPr/>
        </p:nvSpPr>
        <p:spPr>
          <a:xfrm>
            <a:off x="5971975" y="4169164"/>
            <a:ext cx="660400" cy="1517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900" dirty="0">
                <a:latin typeface="나눔스퀘어_ac" panose="020B0600000101010101" pitchFamily="50" charset="-127"/>
                <a:ea typeface="나눔스퀘어_ac" panose="020B0600000101010101" pitchFamily="50" charset="-127"/>
              </a:rPr>
              <a:t>토큰  대금</a:t>
            </a:r>
          </a:p>
        </p:txBody>
      </p:sp>
      <p:grpSp>
        <p:nvGrpSpPr>
          <p:cNvPr id="83" name="그룹 82">
            <a:extLst>
              <a:ext uri="{FF2B5EF4-FFF2-40B4-BE49-F238E27FC236}">
                <a16:creationId xmlns:a16="http://schemas.microsoft.com/office/drawing/2014/main" id="{72E034BA-377D-A397-038A-82ADE53A2F08}"/>
              </a:ext>
            </a:extLst>
          </p:cNvPr>
          <p:cNvGrpSpPr/>
          <p:nvPr/>
        </p:nvGrpSpPr>
        <p:grpSpPr>
          <a:xfrm>
            <a:off x="645607" y="2625436"/>
            <a:ext cx="679588" cy="648774"/>
            <a:chOff x="532800" y="2641133"/>
            <a:chExt cx="789711" cy="706566"/>
          </a:xfrm>
        </p:grpSpPr>
        <p:pic>
          <p:nvPicPr>
            <p:cNvPr id="85" name="Picture 4" descr="Image result for business man vector">
              <a:extLst>
                <a:ext uri="{FF2B5EF4-FFF2-40B4-BE49-F238E27FC236}">
                  <a16:creationId xmlns:a16="http://schemas.microsoft.com/office/drawing/2014/main" id="{034688AC-A92C-C8BD-B9AD-D56FF3FCEBCE}"/>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8584" b="89700" l="3863" r="88841"/>
                      </a14:imgEffect>
                    </a14:imgLayer>
                  </a14:imgProps>
                </a:ext>
                <a:ext uri="{28A0092B-C50C-407E-A947-70E740481C1C}">
                  <a14:useLocalDpi xmlns:a14="http://schemas.microsoft.com/office/drawing/2010/main"/>
                </a:ext>
              </a:extLst>
            </a:blip>
            <a:srcRect/>
            <a:stretch/>
          </p:blipFill>
          <p:spPr bwMode="auto">
            <a:xfrm>
              <a:off x="669740" y="2641133"/>
              <a:ext cx="515831" cy="566693"/>
            </a:xfrm>
            <a:prstGeom prst="rect">
              <a:avLst/>
            </a:prstGeom>
            <a:noFill/>
            <a:ln w="6350" cap="flat">
              <a:noFill/>
              <a:miter lim="800000"/>
            </a:ln>
            <a:extLst>
              <a:ext uri="{91240B29-F687-4F45-9708-019B960494DF}">
                <a14:hiddenLine xmlns:a14="http://schemas.microsoft.com/office/drawing/2010/main" w="6350" cap="flat">
                  <a:noFill/>
                  <a:miter lim="800000"/>
                </a14:hiddenLine>
              </a:ext>
            </a:extLst>
          </p:spPr>
        </p:pic>
        <p:sp>
          <p:nvSpPr>
            <p:cNvPr id="86" name="TextBox 85">
              <a:extLst>
                <a:ext uri="{FF2B5EF4-FFF2-40B4-BE49-F238E27FC236}">
                  <a16:creationId xmlns:a16="http://schemas.microsoft.com/office/drawing/2014/main" id="{51502860-4B61-3BDB-C06D-E44F39BF9BDF}"/>
                </a:ext>
              </a:extLst>
            </p:cNvPr>
            <p:cNvSpPr txBox="1"/>
            <p:nvPr/>
          </p:nvSpPr>
          <p:spPr>
            <a:xfrm>
              <a:off x="532800" y="3199683"/>
              <a:ext cx="789711" cy="148016"/>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ko-KR" altLang="en-US" sz="1200" dirty="0">
                  <a:solidFill>
                    <a:srgbClr val="000000"/>
                  </a:solidFill>
                  <a:latin typeface="+mj-lt"/>
                </a:rPr>
                <a:t>투자자</a:t>
              </a:r>
            </a:p>
          </p:txBody>
        </p:sp>
      </p:grpSp>
      <p:sp>
        <p:nvSpPr>
          <p:cNvPr id="111" name="타원 110">
            <a:extLst>
              <a:ext uri="{FF2B5EF4-FFF2-40B4-BE49-F238E27FC236}">
                <a16:creationId xmlns:a16="http://schemas.microsoft.com/office/drawing/2014/main" id="{14B209A0-031C-C4A9-21A9-3105CCFA6647}"/>
              </a:ext>
            </a:extLst>
          </p:cNvPr>
          <p:cNvSpPr/>
          <p:nvPr/>
        </p:nvSpPr>
        <p:spPr>
          <a:xfrm>
            <a:off x="2548382" y="2700120"/>
            <a:ext cx="836464" cy="419289"/>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800" b="1" dirty="0">
                <a:solidFill>
                  <a:schemeClr val="bg1"/>
                </a:solidFill>
                <a:latin typeface="나눔스퀘어_ac" panose="020B0600000101010101" pitchFamily="50" charset="-127"/>
                <a:ea typeface="나눔스퀘어_ac" panose="020B0600000101010101" pitchFamily="50" charset="-127"/>
              </a:rPr>
              <a:t>KB</a:t>
            </a:r>
            <a:br>
              <a:rPr lang="en-US" altLang="ko-KR" sz="800" b="1" dirty="0">
                <a:solidFill>
                  <a:schemeClr val="bg1"/>
                </a:solidFill>
                <a:latin typeface="나눔스퀘어_ac" panose="020B0600000101010101" pitchFamily="50" charset="-127"/>
                <a:ea typeface="나눔스퀘어_ac" panose="020B0600000101010101" pitchFamily="50" charset="-127"/>
              </a:rPr>
            </a:br>
            <a:r>
              <a:rPr lang="ko-KR" altLang="en-US" sz="800" b="1" dirty="0">
                <a:solidFill>
                  <a:schemeClr val="bg1"/>
                </a:solidFill>
                <a:latin typeface="나눔스퀘어_ac" panose="020B0600000101010101" pitchFamily="50" charset="-127"/>
                <a:ea typeface="나눔스퀘어_ac" panose="020B0600000101010101" pitchFamily="50" charset="-127"/>
              </a:rPr>
              <a:t>노드</a:t>
            </a:r>
          </a:p>
        </p:txBody>
      </p:sp>
      <p:grpSp>
        <p:nvGrpSpPr>
          <p:cNvPr id="115" name="그룹 114">
            <a:extLst>
              <a:ext uri="{FF2B5EF4-FFF2-40B4-BE49-F238E27FC236}">
                <a16:creationId xmlns:a16="http://schemas.microsoft.com/office/drawing/2014/main" id="{A1B66833-898D-501D-21B4-6740A27E4E34}"/>
              </a:ext>
            </a:extLst>
          </p:cNvPr>
          <p:cNvGrpSpPr/>
          <p:nvPr/>
        </p:nvGrpSpPr>
        <p:grpSpPr>
          <a:xfrm>
            <a:off x="636167" y="5012576"/>
            <a:ext cx="679588" cy="648774"/>
            <a:chOff x="532800" y="2641133"/>
            <a:chExt cx="789711" cy="706566"/>
          </a:xfrm>
        </p:grpSpPr>
        <p:pic>
          <p:nvPicPr>
            <p:cNvPr id="121" name="Picture 4" descr="Image result for business man vector">
              <a:extLst>
                <a:ext uri="{FF2B5EF4-FFF2-40B4-BE49-F238E27FC236}">
                  <a16:creationId xmlns:a16="http://schemas.microsoft.com/office/drawing/2014/main" id="{ABCCB4E4-336C-DF87-5DC1-F18B424B064E}"/>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8584" b="89700" l="3863" r="88841"/>
                      </a14:imgEffect>
                    </a14:imgLayer>
                  </a14:imgProps>
                </a:ext>
                <a:ext uri="{28A0092B-C50C-407E-A947-70E740481C1C}">
                  <a14:useLocalDpi xmlns:a14="http://schemas.microsoft.com/office/drawing/2010/main"/>
                </a:ext>
              </a:extLst>
            </a:blip>
            <a:srcRect/>
            <a:stretch/>
          </p:blipFill>
          <p:spPr bwMode="auto">
            <a:xfrm>
              <a:off x="669740" y="2641133"/>
              <a:ext cx="515831" cy="566693"/>
            </a:xfrm>
            <a:prstGeom prst="rect">
              <a:avLst/>
            </a:prstGeom>
            <a:noFill/>
            <a:ln w="6350" cap="flat">
              <a:noFill/>
              <a:miter lim="800000"/>
            </a:ln>
            <a:extLst>
              <a:ext uri="{91240B29-F687-4F45-9708-019B960494DF}">
                <a14:hiddenLine xmlns:a14="http://schemas.microsoft.com/office/drawing/2010/main" w="6350" cap="flat">
                  <a:noFill/>
                  <a:miter lim="800000"/>
                </a14:hiddenLine>
              </a:ext>
            </a:extLst>
          </p:spPr>
        </p:pic>
        <p:sp>
          <p:nvSpPr>
            <p:cNvPr id="122" name="TextBox 121">
              <a:extLst>
                <a:ext uri="{FF2B5EF4-FFF2-40B4-BE49-F238E27FC236}">
                  <a16:creationId xmlns:a16="http://schemas.microsoft.com/office/drawing/2014/main" id="{A48988FF-0537-7065-E552-A86272982332}"/>
                </a:ext>
              </a:extLst>
            </p:cNvPr>
            <p:cNvSpPr txBox="1"/>
            <p:nvPr/>
          </p:nvSpPr>
          <p:spPr>
            <a:xfrm>
              <a:off x="532800" y="3199683"/>
              <a:ext cx="789711" cy="148016"/>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ko-KR" altLang="en-US" sz="1200" dirty="0">
                  <a:solidFill>
                    <a:srgbClr val="000000"/>
                  </a:solidFill>
                  <a:latin typeface="+mj-lt"/>
                </a:rPr>
                <a:t>투자자</a:t>
              </a:r>
            </a:p>
          </p:txBody>
        </p:sp>
      </p:grpSp>
      <p:sp>
        <p:nvSpPr>
          <p:cNvPr id="120" name="타원 119">
            <a:extLst>
              <a:ext uri="{FF2B5EF4-FFF2-40B4-BE49-F238E27FC236}">
                <a16:creationId xmlns:a16="http://schemas.microsoft.com/office/drawing/2014/main" id="{E40F9B06-88B7-C08A-9FF9-7E5261B96ADF}"/>
              </a:ext>
            </a:extLst>
          </p:cNvPr>
          <p:cNvSpPr/>
          <p:nvPr/>
        </p:nvSpPr>
        <p:spPr>
          <a:xfrm>
            <a:off x="2538942" y="5087260"/>
            <a:ext cx="836464" cy="419289"/>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800" b="1" dirty="0" err="1">
                <a:solidFill>
                  <a:schemeClr val="bg1"/>
                </a:solidFill>
                <a:latin typeface="나눔스퀘어_ac" panose="020B0600000101010101" pitchFamily="50" charset="-127"/>
                <a:ea typeface="나눔스퀘어_ac" panose="020B0600000101010101" pitchFamily="50" charset="-127"/>
              </a:rPr>
              <a:t>미래에셋</a:t>
            </a:r>
            <a:br>
              <a:rPr lang="en-US" altLang="ko-KR" sz="800" b="1" dirty="0">
                <a:solidFill>
                  <a:schemeClr val="bg1"/>
                </a:solidFill>
                <a:latin typeface="나눔스퀘어_ac" panose="020B0600000101010101" pitchFamily="50" charset="-127"/>
                <a:ea typeface="나눔스퀘어_ac" panose="020B0600000101010101" pitchFamily="50" charset="-127"/>
              </a:rPr>
            </a:br>
            <a:r>
              <a:rPr lang="ko-KR" altLang="en-US" sz="800" b="1" dirty="0">
                <a:solidFill>
                  <a:schemeClr val="bg1"/>
                </a:solidFill>
                <a:latin typeface="나눔스퀘어_ac" panose="020B0600000101010101" pitchFamily="50" charset="-127"/>
                <a:ea typeface="나눔스퀘어_ac" panose="020B0600000101010101" pitchFamily="50" charset="-127"/>
              </a:rPr>
              <a:t>노드</a:t>
            </a:r>
          </a:p>
        </p:txBody>
      </p:sp>
      <p:grpSp>
        <p:nvGrpSpPr>
          <p:cNvPr id="124" name="그룹 123">
            <a:extLst>
              <a:ext uri="{FF2B5EF4-FFF2-40B4-BE49-F238E27FC236}">
                <a16:creationId xmlns:a16="http://schemas.microsoft.com/office/drawing/2014/main" id="{7B28967A-7B2C-4B95-02D9-D9DAF84D5B0E}"/>
              </a:ext>
            </a:extLst>
          </p:cNvPr>
          <p:cNvGrpSpPr/>
          <p:nvPr/>
        </p:nvGrpSpPr>
        <p:grpSpPr>
          <a:xfrm>
            <a:off x="636167" y="4153476"/>
            <a:ext cx="679588" cy="648774"/>
            <a:chOff x="532800" y="2641133"/>
            <a:chExt cx="789711" cy="706566"/>
          </a:xfrm>
        </p:grpSpPr>
        <p:pic>
          <p:nvPicPr>
            <p:cNvPr id="130" name="Picture 4" descr="Image result for business man vector">
              <a:extLst>
                <a:ext uri="{FF2B5EF4-FFF2-40B4-BE49-F238E27FC236}">
                  <a16:creationId xmlns:a16="http://schemas.microsoft.com/office/drawing/2014/main" id="{7F3FCAFC-C5EE-18BF-1BE6-C940EBAFD6DF}"/>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8584" b="89700" l="3863" r="88841"/>
                      </a14:imgEffect>
                    </a14:imgLayer>
                  </a14:imgProps>
                </a:ext>
                <a:ext uri="{28A0092B-C50C-407E-A947-70E740481C1C}">
                  <a14:useLocalDpi xmlns:a14="http://schemas.microsoft.com/office/drawing/2010/main"/>
                </a:ext>
              </a:extLst>
            </a:blip>
            <a:srcRect/>
            <a:stretch/>
          </p:blipFill>
          <p:spPr bwMode="auto">
            <a:xfrm>
              <a:off x="669740" y="2641133"/>
              <a:ext cx="515831" cy="566693"/>
            </a:xfrm>
            <a:prstGeom prst="rect">
              <a:avLst/>
            </a:prstGeom>
            <a:noFill/>
            <a:ln w="6350" cap="flat">
              <a:noFill/>
              <a:miter lim="800000"/>
            </a:ln>
            <a:extLst>
              <a:ext uri="{91240B29-F687-4F45-9708-019B960494DF}">
                <a14:hiddenLine xmlns:a14="http://schemas.microsoft.com/office/drawing/2010/main" w="6350" cap="flat">
                  <a:noFill/>
                  <a:miter lim="800000"/>
                </a14:hiddenLine>
              </a:ext>
            </a:extLst>
          </p:spPr>
        </p:pic>
        <p:sp>
          <p:nvSpPr>
            <p:cNvPr id="131" name="TextBox 130">
              <a:extLst>
                <a:ext uri="{FF2B5EF4-FFF2-40B4-BE49-F238E27FC236}">
                  <a16:creationId xmlns:a16="http://schemas.microsoft.com/office/drawing/2014/main" id="{008605B9-9763-27BA-8CDA-60584AEACA4D}"/>
                </a:ext>
              </a:extLst>
            </p:cNvPr>
            <p:cNvSpPr txBox="1"/>
            <p:nvPr/>
          </p:nvSpPr>
          <p:spPr>
            <a:xfrm>
              <a:off x="532800" y="3199683"/>
              <a:ext cx="789711" cy="148016"/>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9B1717"/>
                </a:buClr>
              </a:pPr>
              <a:r>
                <a:rPr lang="ko-KR" altLang="en-US" sz="1200" dirty="0">
                  <a:solidFill>
                    <a:srgbClr val="000000"/>
                  </a:solidFill>
                  <a:latin typeface="+mj-lt"/>
                </a:rPr>
                <a:t>투자자</a:t>
              </a:r>
            </a:p>
          </p:txBody>
        </p:sp>
      </p:grpSp>
      <p:grpSp>
        <p:nvGrpSpPr>
          <p:cNvPr id="134" name="그룹 133">
            <a:extLst>
              <a:ext uri="{FF2B5EF4-FFF2-40B4-BE49-F238E27FC236}">
                <a16:creationId xmlns:a16="http://schemas.microsoft.com/office/drawing/2014/main" id="{B7064BD6-31D9-73B4-1E70-0DC1A4A8C8A1}"/>
              </a:ext>
            </a:extLst>
          </p:cNvPr>
          <p:cNvGrpSpPr/>
          <p:nvPr/>
        </p:nvGrpSpPr>
        <p:grpSpPr>
          <a:xfrm>
            <a:off x="1196432" y="2672193"/>
            <a:ext cx="1359631" cy="2879544"/>
            <a:chOff x="1115512" y="2599365"/>
            <a:chExt cx="899195" cy="2879544"/>
          </a:xfrm>
        </p:grpSpPr>
        <p:sp>
          <p:nvSpPr>
            <p:cNvPr id="15" name="TextBox 14">
              <a:extLst>
                <a:ext uri="{FF2B5EF4-FFF2-40B4-BE49-F238E27FC236}">
                  <a16:creationId xmlns:a16="http://schemas.microsoft.com/office/drawing/2014/main" id="{37EC171F-348D-5A36-EC11-79A3F3357EAD}"/>
                </a:ext>
              </a:extLst>
            </p:cNvPr>
            <p:cNvSpPr txBox="1"/>
            <p:nvPr/>
          </p:nvSpPr>
          <p:spPr>
            <a:xfrm>
              <a:off x="1240114" y="3458465"/>
              <a:ext cx="692497"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주문</a:t>
              </a:r>
              <a:r>
                <a:rPr lang="en-US" altLang="ko-KR" sz="1000" dirty="0">
                  <a:latin typeface="나눔스퀘어_ac" panose="020B0600000101010101" pitchFamily="50" charset="-127"/>
                  <a:ea typeface="나눔스퀘어_ac" panose="020B0600000101010101" pitchFamily="50" charset="-127"/>
                </a:rPr>
                <a:t>/</a:t>
              </a:r>
              <a:r>
                <a:rPr lang="ko-KR" altLang="en-US" sz="1000" dirty="0">
                  <a:latin typeface="나눔스퀘어_ac" panose="020B0600000101010101" pitchFamily="50" charset="-127"/>
                  <a:ea typeface="나눔스퀘어_ac" panose="020B0600000101010101" pitchFamily="50" charset="-127"/>
                </a:rPr>
                <a:t>입출금</a:t>
              </a:r>
            </a:p>
          </p:txBody>
        </p:sp>
        <p:cxnSp>
          <p:nvCxnSpPr>
            <p:cNvPr id="16" name="직선 화살표 연결선 15">
              <a:extLst>
                <a:ext uri="{FF2B5EF4-FFF2-40B4-BE49-F238E27FC236}">
                  <a16:creationId xmlns:a16="http://schemas.microsoft.com/office/drawing/2014/main" id="{BD5D92DB-25C2-A257-5028-7B5D27B8E549}"/>
                </a:ext>
              </a:extLst>
            </p:cNvPr>
            <p:cNvCxnSpPr>
              <a:cxnSpLocks/>
            </p:cNvCxnSpPr>
            <p:nvPr/>
          </p:nvCxnSpPr>
          <p:spPr>
            <a:xfrm flipH="1" flipV="1">
              <a:off x="1150707" y="3628419"/>
              <a:ext cx="864000" cy="3527"/>
            </a:xfrm>
            <a:prstGeom prst="straightConnector1">
              <a:avLst/>
            </a:prstGeom>
            <a:noFill/>
            <a:ln w="9525" cap="flat">
              <a:solidFill>
                <a:schemeClr val="tx1"/>
              </a:solidFill>
              <a:prstDash val="solid"/>
              <a:round/>
              <a:headEnd type="triangle"/>
              <a:tailEnd type="none"/>
            </a:ln>
            <a:effectLst/>
            <a:sp3d/>
          </p:spPr>
          <p:style>
            <a:lnRef idx="0">
              <a:scrgbClr r="0" g="0" b="0"/>
            </a:lnRef>
            <a:fillRef idx="0">
              <a:scrgbClr r="0" g="0" b="0"/>
            </a:fillRef>
            <a:effectRef idx="0">
              <a:scrgbClr r="0" g="0" b="0"/>
            </a:effectRef>
            <a:fontRef idx="none"/>
          </p:style>
        </p:cxnSp>
        <p:cxnSp>
          <p:nvCxnSpPr>
            <p:cNvPr id="17" name="직선 화살표 연결선 16">
              <a:extLst>
                <a:ext uri="{FF2B5EF4-FFF2-40B4-BE49-F238E27FC236}">
                  <a16:creationId xmlns:a16="http://schemas.microsoft.com/office/drawing/2014/main" id="{B6F3887A-9B2B-DCB3-4724-848FC2E60F79}"/>
                </a:ext>
              </a:extLst>
            </p:cNvPr>
            <p:cNvCxnSpPr>
              <a:cxnSpLocks/>
            </p:cNvCxnSpPr>
            <p:nvPr/>
          </p:nvCxnSpPr>
          <p:spPr>
            <a:xfrm flipH="1" flipV="1">
              <a:off x="1124952" y="3767331"/>
              <a:ext cx="864000" cy="3527"/>
            </a:xfrm>
            <a:prstGeom prst="straightConnector1">
              <a:avLst/>
            </a:prstGeom>
            <a:noFill/>
            <a:ln w="9525" cap="flat">
              <a:solidFill>
                <a:schemeClr val="tx1"/>
              </a:solidFill>
              <a:prstDash val="solid"/>
              <a:round/>
              <a:headEnd type="none"/>
              <a:tailEnd type="triangle"/>
            </a:ln>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id="{2B843CA0-13CE-FC78-2689-9A0B6B694805}"/>
                </a:ext>
              </a:extLst>
            </p:cNvPr>
            <p:cNvSpPr txBox="1"/>
            <p:nvPr/>
          </p:nvSpPr>
          <p:spPr>
            <a:xfrm>
              <a:off x="1352054" y="3796981"/>
              <a:ext cx="51296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거래내역</a:t>
              </a:r>
            </a:p>
          </p:txBody>
        </p:sp>
        <p:sp>
          <p:nvSpPr>
            <p:cNvPr id="99" name="TextBox 98">
              <a:extLst>
                <a:ext uri="{FF2B5EF4-FFF2-40B4-BE49-F238E27FC236}">
                  <a16:creationId xmlns:a16="http://schemas.microsoft.com/office/drawing/2014/main" id="{738AB79D-E18E-F679-4453-A4B55E6596E4}"/>
                </a:ext>
              </a:extLst>
            </p:cNvPr>
            <p:cNvSpPr txBox="1"/>
            <p:nvPr/>
          </p:nvSpPr>
          <p:spPr>
            <a:xfrm>
              <a:off x="1240114" y="2599365"/>
              <a:ext cx="692497"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주문</a:t>
              </a:r>
              <a:r>
                <a:rPr lang="en-US" altLang="ko-KR" sz="1000" dirty="0">
                  <a:latin typeface="나눔스퀘어_ac" panose="020B0600000101010101" pitchFamily="50" charset="-127"/>
                  <a:ea typeface="나눔스퀘어_ac" panose="020B0600000101010101" pitchFamily="50" charset="-127"/>
                </a:rPr>
                <a:t>/</a:t>
              </a:r>
              <a:r>
                <a:rPr lang="ko-KR" altLang="en-US" sz="1000" dirty="0">
                  <a:latin typeface="나눔스퀘어_ac" panose="020B0600000101010101" pitchFamily="50" charset="-127"/>
                  <a:ea typeface="나눔스퀘어_ac" panose="020B0600000101010101" pitchFamily="50" charset="-127"/>
                </a:rPr>
                <a:t>입출금</a:t>
              </a:r>
            </a:p>
          </p:txBody>
        </p:sp>
        <p:cxnSp>
          <p:nvCxnSpPr>
            <p:cNvPr id="101" name="직선 화살표 연결선 100">
              <a:extLst>
                <a:ext uri="{FF2B5EF4-FFF2-40B4-BE49-F238E27FC236}">
                  <a16:creationId xmlns:a16="http://schemas.microsoft.com/office/drawing/2014/main" id="{EC63BFF7-AF9A-C06D-988E-4C00A3B9EF33}"/>
                </a:ext>
              </a:extLst>
            </p:cNvPr>
            <p:cNvCxnSpPr>
              <a:cxnSpLocks/>
            </p:cNvCxnSpPr>
            <p:nvPr/>
          </p:nvCxnSpPr>
          <p:spPr>
            <a:xfrm flipH="1" flipV="1">
              <a:off x="1150707" y="2769319"/>
              <a:ext cx="864000" cy="3527"/>
            </a:xfrm>
            <a:prstGeom prst="straightConnector1">
              <a:avLst/>
            </a:prstGeom>
            <a:noFill/>
            <a:ln w="9525" cap="flat">
              <a:solidFill>
                <a:schemeClr val="tx1"/>
              </a:solidFill>
              <a:prstDash val="solid"/>
              <a:round/>
              <a:headEnd type="triangle"/>
              <a:tailEnd type="none"/>
            </a:ln>
            <a:effectLst/>
            <a:sp3d/>
          </p:spPr>
          <p:style>
            <a:lnRef idx="0">
              <a:scrgbClr r="0" g="0" b="0"/>
            </a:lnRef>
            <a:fillRef idx="0">
              <a:scrgbClr r="0" g="0" b="0"/>
            </a:fillRef>
            <a:effectRef idx="0">
              <a:scrgbClr r="0" g="0" b="0"/>
            </a:effectRef>
            <a:fontRef idx="none"/>
          </p:style>
        </p:cxnSp>
        <p:cxnSp>
          <p:nvCxnSpPr>
            <p:cNvPr id="108" name="직선 화살표 연결선 107">
              <a:extLst>
                <a:ext uri="{FF2B5EF4-FFF2-40B4-BE49-F238E27FC236}">
                  <a16:creationId xmlns:a16="http://schemas.microsoft.com/office/drawing/2014/main" id="{50532CB8-0F12-1D04-F81B-B9ED0D2AA4DB}"/>
                </a:ext>
              </a:extLst>
            </p:cNvPr>
            <p:cNvCxnSpPr>
              <a:cxnSpLocks/>
            </p:cNvCxnSpPr>
            <p:nvPr/>
          </p:nvCxnSpPr>
          <p:spPr>
            <a:xfrm flipH="1" flipV="1">
              <a:off x="1124952" y="2908231"/>
              <a:ext cx="864000" cy="3527"/>
            </a:xfrm>
            <a:prstGeom prst="straightConnector1">
              <a:avLst/>
            </a:prstGeom>
            <a:noFill/>
            <a:ln w="9525" cap="flat">
              <a:solidFill>
                <a:schemeClr val="tx1"/>
              </a:solidFill>
              <a:prstDash val="solid"/>
              <a:round/>
              <a:headEnd type="none"/>
              <a:tailEnd type="triangle"/>
            </a:ln>
            <a:effectLst/>
            <a:sp3d/>
          </p:spPr>
          <p:style>
            <a:lnRef idx="0">
              <a:scrgbClr r="0" g="0" b="0"/>
            </a:lnRef>
            <a:fillRef idx="0">
              <a:scrgbClr r="0" g="0" b="0"/>
            </a:fillRef>
            <a:effectRef idx="0">
              <a:scrgbClr r="0" g="0" b="0"/>
            </a:effectRef>
            <a:fontRef idx="none"/>
          </p:style>
        </p:cxnSp>
        <p:sp>
          <p:nvSpPr>
            <p:cNvPr id="109" name="TextBox 108">
              <a:extLst>
                <a:ext uri="{FF2B5EF4-FFF2-40B4-BE49-F238E27FC236}">
                  <a16:creationId xmlns:a16="http://schemas.microsoft.com/office/drawing/2014/main" id="{9924A1E3-4447-9C9C-295F-A1FB762836ED}"/>
                </a:ext>
              </a:extLst>
            </p:cNvPr>
            <p:cNvSpPr txBox="1"/>
            <p:nvPr/>
          </p:nvSpPr>
          <p:spPr>
            <a:xfrm>
              <a:off x="1352054" y="2937881"/>
              <a:ext cx="51296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거래내역</a:t>
              </a:r>
            </a:p>
          </p:txBody>
        </p:sp>
        <p:sp>
          <p:nvSpPr>
            <p:cNvPr id="116" name="TextBox 115">
              <a:extLst>
                <a:ext uri="{FF2B5EF4-FFF2-40B4-BE49-F238E27FC236}">
                  <a16:creationId xmlns:a16="http://schemas.microsoft.com/office/drawing/2014/main" id="{A142B63D-B789-D260-4992-4AF2CB82C8A1}"/>
                </a:ext>
              </a:extLst>
            </p:cNvPr>
            <p:cNvSpPr txBox="1"/>
            <p:nvPr/>
          </p:nvSpPr>
          <p:spPr>
            <a:xfrm>
              <a:off x="1230674" y="4986505"/>
              <a:ext cx="692497"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주문</a:t>
              </a:r>
              <a:r>
                <a:rPr lang="en-US" altLang="ko-KR" sz="1000" dirty="0">
                  <a:latin typeface="나눔스퀘어_ac" panose="020B0600000101010101" pitchFamily="50" charset="-127"/>
                  <a:ea typeface="나눔스퀘어_ac" panose="020B0600000101010101" pitchFamily="50" charset="-127"/>
                </a:rPr>
                <a:t>/</a:t>
              </a:r>
              <a:r>
                <a:rPr lang="ko-KR" altLang="en-US" sz="1000" dirty="0">
                  <a:latin typeface="나눔스퀘어_ac" panose="020B0600000101010101" pitchFamily="50" charset="-127"/>
                  <a:ea typeface="나눔스퀘어_ac" panose="020B0600000101010101" pitchFamily="50" charset="-127"/>
                </a:rPr>
                <a:t>입출금</a:t>
              </a:r>
            </a:p>
          </p:txBody>
        </p:sp>
        <p:cxnSp>
          <p:nvCxnSpPr>
            <p:cNvPr id="117" name="직선 화살표 연결선 116">
              <a:extLst>
                <a:ext uri="{FF2B5EF4-FFF2-40B4-BE49-F238E27FC236}">
                  <a16:creationId xmlns:a16="http://schemas.microsoft.com/office/drawing/2014/main" id="{05EC7C83-FA92-FCB1-CC3D-913809097835}"/>
                </a:ext>
              </a:extLst>
            </p:cNvPr>
            <p:cNvCxnSpPr>
              <a:cxnSpLocks/>
            </p:cNvCxnSpPr>
            <p:nvPr/>
          </p:nvCxnSpPr>
          <p:spPr>
            <a:xfrm flipH="1" flipV="1">
              <a:off x="1141267" y="5156459"/>
              <a:ext cx="864000" cy="3527"/>
            </a:xfrm>
            <a:prstGeom prst="straightConnector1">
              <a:avLst/>
            </a:prstGeom>
            <a:noFill/>
            <a:ln w="9525" cap="flat">
              <a:solidFill>
                <a:schemeClr val="tx1"/>
              </a:solidFill>
              <a:prstDash val="solid"/>
              <a:round/>
              <a:headEnd type="triangle"/>
              <a:tailEnd type="none"/>
            </a:ln>
            <a:effectLst/>
            <a:sp3d/>
          </p:spPr>
          <p:style>
            <a:lnRef idx="0">
              <a:scrgbClr r="0" g="0" b="0"/>
            </a:lnRef>
            <a:fillRef idx="0">
              <a:scrgbClr r="0" g="0" b="0"/>
            </a:fillRef>
            <a:effectRef idx="0">
              <a:scrgbClr r="0" g="0" b="0"/>
            </a:effectRef>
            <a:fontRef idx="none"/>
          </p:style>
        </p:cxnSp>
        <p:cxnSp>
          <p:nvCxnSpPr>
            <p:cNvPr id="118" name="직선 화살표 연결선 117">
              <a:extLst>
                <a:ext uri="{FF2B5EF4-FFF2-40B4-BE49-F238E27FC236}">
                  <a16:creationId xmlns:a16="http://schemas.microsoft.com/office/drawing/2014/main" id="{ACA8E5E1-9BCD-ADF1-B421-235B9B683A44}"/>
                </a:ext>
              </a:extLst>
            </p:cNvPr>
            <p:cNvCxnSpPr>
              <a:cxnSpLocks/>
            </p:cNvCxnSpPr>
            <p:nvPr/>
          </p:nvCxnSpPr>
          <p:spPr>
            <a:xfrm flipH="1" flipV="1">
              <a:off x="1115512" y="5295371"/>
              <a:ext cx="864000" cy="3527"/>
            </a:xfrm>
            <a:prstGeom prst="straightConnector1">
              <a:avLst/>
            </a:prstGeom>
            <a:noFill/>
            <a:ln w="9525" cap="flat">
              <a:solidFill>
                <a:schemeClr val="tx1"/>
              </a:solidFill>
              <a:prstDash val="solid"/>
              <a:round/>
              <a:headEnd type="none"/>
              <a:tailEnd type="triangle"/>
            </a:ln>
            <a:effectLst/>
            <a:sp3d/>
          </p:spPr>
          <p:style>
            <a:lnRef idx="0">
              <a:scrgbClr r="0" g="0" b="0"/>
            </a:lnRef>
            <a:fillRef idx="0">
              <a:scrgbClr r="0" g="0" b="0"/>
            </a:fillRef>
            <a:effectRef idx="0">
              <a:scrgbClr r="0" g="0" b="0"/>
            </a:effectRef>
            <a:fontRef idx="none"/>
          </p:style>
        </p:cxnSp>
        <p:sp>
          <p:nvSpPr>
            <p:cNvPr id="119" name="TextBox 118">
              <a:extLst>
                <a:ext uri="{FF2B5EF4-FFF2-40B4-BE49-F238E27FC236}">
                  <a16:creationId xmlns:a16="http://schemas.microsoft.com/office/drawing/2014/main" id="{5F2B02DA-7C0E-9EEC-E116-62AD1ED4964F}"/>
                </a:ext>
              </a:extLst>
            </p:cNvPr>
            <p:cNvSpPr txBox="1"/>
            <p:nvPr/>
          </p:nvSpPr>
          <p:spPr>
            <a:xfrm>
              <a:off x="1342614" y="5325021"/>
              <a:ext cx="51296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거래내역</a:t>
              </a:r>
            </a:p>
          </p:txBody>
        </p:sp>
        <p:sp>
          <p:nvSpPr>
            <p:cNvPr id="125" name="TextBox 124">
              <a:extLst>
                <a:ext uri="{FF2B5EF4-FFF2-40B4-BE49-F238E27FC236}">
                  <a16:creationId xmlns:a16="http://schemas.microsoft.com/office/drawing/2014/main" id="{220EB74D-9E13-4EDA-12C5-E7FF362F1F15}"/>
                </a:ext>
              </a:extLst>
            </p:cNvPr>
            <p:cNvSpPr txBox="1"/>
            <p:nvPr/>
          </p:nvSpPr>
          <p:spPr>
            <a:xfrm>
              <a:off x="1230674" y="4127405"/>
              <a:ext cx="692497"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주문</a:t>
              </a:r>
              <a:r>
                <a:rPr lang="en-US" altLang="ko-KR" sz="1000" dirty="0">
                  <a:latin typeface="나눔스퀘어_ac" panose="020B0600000101010101" pitchFamily="50" charset="-127"/>
                  <a:ea typeface="나눔스퀘어_ac" panose="020B0600000101010101" pitchFamily="50" charset="-127"/>
                </a:rPr>
                <a:t>/</a:t>
              </a:r>
              <a:r>
                <a:rPr lang="ko-KR" altLang="en-US" sz="1000" dirty="0">
                  <a:latin typeface="나눔스퀘어_ac" panose="020B0600000101010101" pitchFamily="50" charset="-127"/>
                  <a:ea typeface="나눔스퀘어_ac" panose="020B0600000101010101" pitchFamily="50" charset="-127"/>
                </a:rPr>
                <a:t>입출금</a:t>
              </a:r>
            </a:p>
          </p:txBody>
        </p:sp>
        <p:cxnSp>
          <p:nvCxnSpPr>
            <p:cNvPr id="126" name="직선 화살표 연결선 125">
              <a:extLst>
                <a:ext uri="{FF2B5EF4-FFF2-40B4-BE49-F238E27FC236}">
                  <a16:creationId xmlns:a16="http://schemas.microsoft.com/office/drawing/2014/main" id="{0E7222D7-A37A-8879-28C2-77034AA10DC2}"/>
                </a:ext>
              </a:extLst>
            </p:cNvPr>
            <p:cNvCxnSpPr>
              <a:cxnSpLocks/>
            </p:cNvCxnSpPr>
            <p:nvPr/>
          </p:nvCxnSpPr>
          <p:spPr>
            <a:xfrm flipH="1" flipV="1">
              <a:off x="1141267" y="4297359"/>
              <a:ext cx="864000" cy="3527"/>
            </a:xfrm>
            <a:prstGeom prst="straightConnector1">
              <a:avLst/>
            </a:prstGeom>
            <a:noFill/>
            <a:ln w="9525" cap="flat">
              <a:solidFill>
                <a:schemeClr val="tx1"/>
              </a:solidFill>
              <a:prstDash val="solid"/>
              <a:round/>
              <a:headEnd type="triangle"/>
              <a:tailEnd type="none"/>
            </a:ln>
            <a:effectLst/>
            <a:sp3d/>
          </p:spPr>
          <p:style>
            <a:lnRef idx="0">
              <a:scrgbClr r="0" g="0" b="0"/>
            </a:lnRef>
            <a:fillRef idx="0">
              <a:scrgbClr r="0" g="0" b="0"/>
            </a:fillRef>
            <a:effectRef idx="0">
              <a:scrgbClr r="0" g="0" b="0"/>
            </a:effectRef>
            <a:fontRef idx="none"/>
          </p:style>
        </p:cxnSp>
        <p:cxnSp>
          <p:nvCxnSpPr>
            <p:cNvPr id="127" name="직선 화살표 연결선 126">
              <a:extLst>
                <a:ext uri="{FF2B5EF4-FFF2-40B4-BE49-F238E27FC236}">
                  <a16:creationId xmlns:a16="http://schemas.microsoft.com/office/drawing/2014/main" id="{FA5A788B-D1CD-F98F-EB0E-D0CE19774D6D}"/>
                </a:ext>
              </a:extLst>
            </p:cNvPr>
            <p:cNvCxnSpPr>
              <a:cxnSpLocks/>
            </p:cNvCxnSpPr>
            <p:nvPr/>
          </p:nvCxnSpPr>
          <p:spPr>
            <a:xfrm flipH="1" flipV="1">
              <a:off x="1115512" y="4436271"/>
              <a:ext cx="864000" cy="3527"/>
            </a:xfrm>
            <a:prstGeom prst="straightConnector1">
              <a:avLst/>
            </a:prstGeom>
            <a:noFill/>
            <a:ln w="9525" cap="flat">
              <a:solidFill>
                <a:schemeClr val="tx1"/>
              </a:solidFill>
              <a:prstDash val="solid"/>
              <a:round/>
              <a:headEnd type="none"/>
              <a:tailEnd type="triangle"/>
            </a:ln>
            <a:effectLst/>
            <a:sp3d/>
          </p:spPr>
          <p:style>
            <a:lnRef idx="0">
              <a:scrgbClr r="0" g="0" b="0"/>
            </a:lnRef>
            <a:fillRef idx="0">
              <a:scrgbClr r="0" g="0" b="0"/>
            </a:fillRef>
            <a:effectRef idx="0">
              <a:scrgbClr r="0" g="0" b="0"/>
            </a:effectRef>
            <a:fontRef idx="none"/>
          </p:style>
        </p:cxnSp>
        <p:sp>
          <p:nvSpPr>
            <p:cNvPr id="128" name="TextBox 127">
              <a:extLst>
                <a:ext uri="{FF2B5EF4-FFF2-40B4-BE49-F238E27FC236}">
                  <a16:creationId xmlns:a16="http://schemas.microsoft.com/office/drawing/2014/main" id="{BC855701-8115-A649-A5E0-0B847869CF39}"/>
                </a:ext>
              </a:extLst>
            </p:cNvPr>
            <p:cNvSpPr txBox="1"/>
            <p:nvPr/>
          </p:nvSpPr>
          <p:spPr>
            <a:xfrm>
              <a:off x="1342614" y="4465921"/>
              <a:ext cx="51296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ko-KR" altLang="en-US" sz="1000" dirty="0">
                  <a:latin typeface="나눔스퀘어_ac" panose="020B0600000101010101" pitchFamily="50" charset="-127"/>
                  <a:ea typeface="나눔스퀘어_ac" panose="020B0600000101010101" pitchFamily="50" charset="-127"/>
                </a:rPr>
                <a:t>거래내역</a:t>
              </a:r>
            </a:p>
          </p:txBody>
        </p:sp>
      </p:grpSp>
      <p:sp>
        <p:nvSpPr>
          <p:cNvPr id="129" name="타원 128">
            <a:extLst>
              <a:ext uri="{FF2B5EF4-FFF2-40B4-BE49-F238E27FC236}">
                <a16:creationId xmlns:a16="http://schemas.microsoft.com/office/drawing/2014/main" id="{D696BF69-A662-2508-7EF2-81A567ECE672}"/>
              </a:ext>
            </a:extLst>
          </p:cNvPr>
          <p:cNvSpPr/>
          <p:nvPr/>
        </p:nvSpPr>
        <p:spPr>
          <a:xfrm>
            <a:off x="2538942" y="4228160"/>
            <a:ext cx="836464" cy="419289"/>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ko-KR" sz="800" b="1" dirty="0">
                <a:solidFill>
                  <a:schemeClr val="bg1"/>
                </a:solidFill>
                <a:latin typeface="나눔스퀘어_ac" panose="020B0600000101010101" pitchFamily="50" charset="-127"/>
                <a:ea typeface="나눔스퀘어_ac" panose="020B0600000101010101" pitchFamily="50" charset="-127"/>
              </a:rPr>
              <a:t>Naver</a:t>
            </a:r>
            <a:br>
              <a:rPr lang="en-US" altLang="ko-KR" sz="800" b="1" dirty="0">
                <a:solidFill>
                  <a:schemeClr val="bg1"/>
                </a:solidFill>
                <a:latin typeface="나눔스퀘어_ac" panose="020B0600000101010101" pitchFamily="50" charset="-127"/>
                <a:ea typeface="나눔스퀘어_ac" panose="020B0600000101010101" pitchFamily="50" charset="-127"/>
              </a:rPr>
            </a:br>
            <a:r>
              <a:rPr lang="ko-KR" altLang="en-US" sz="800" b="1" dirty="0">
                <a:solidFill>
                  <a:schemeClr val="bg1"/>
                </a:solidFill>
                <a:latin typeface="나눔스퀘어_ac" panose="020B0600000101010101" pitchFamily="50" charset="-127"/>
                <a:ea typeface="나눔스퀘어_ac" panose="020B0600000101010101" pitchFamily="50" charset="-127"/>
              </a:rPr>
              <a:t>노드</a:t>
            </a:r>
          </a:p>
        </p:txBody>
      </p:sp>
      <p:sp>
        <p:nvSpPr>
          <p:cNvPr id="135" name="사각형: 둥근 모서리 134">
            <a:extLst>
              <a:ext uri="{FF2B5EF4-FFF2-40B4-BE49-F238E27FC236}">
                <a16:creationId xmlns:a16="http://schemas.microsoft.com/office/drawing/2014/main" id="{082D2542-B21F-4D2C-1CBB-5B7F0B1EE8A8}"/>
              </a:ext>
            </a:extLst>
          </p:cNvPr>
          <p:cNvSpPr/>
          <p:nvPr/>
        </p:nvSpPr>
        <p:spPr>
          <a:xfrm>
            <a:off x="8759470" y="2391810"/>
            <a:ext cx="1650775" cy="746491"/>
          </a:xfrm>
          <a:prstGeom prst="round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200" dirty="0">
                <a:latin typeface="나눔스퀘어_ac" panose="020B0600000101010101" pitchFamily="50" charset="-127"/>
                <a:ea typeface="나눔스퀘어_ac" panose="020B0600000101010101" pitchFamily="50" charset="-127"/>
              </a:rPr>
              <a:t>메타버스 블록체인</a:t>
            </a:r>
          </a:p>
        </p:txBody>
      </p:sp>
      <p:sp>
        <p:nvSpPr>
          <p:cNvPr id="136" name="사각형: 둥근 모서리 135">
            <a:extLst>
              <a:ext uri="{FF2B5EF4-FFF2-40B4-BE49-F238E27FC236}">
                <a16:creationId xmlns:a16="http://schemas.microsoft.com/office/drawing/2014/main" id="{FE7AEF28-32D2-9F37-CCC2-A92D04795E49}"/>
              </a:ext>
            </a:extLst>
          </p:cNvPr>
          <p:cNvSpPr/>
          <p:nvPr/>
        </p:nvSpPr>
        <p:spPr>
          <a:xfrm>
            <a:off x="8759470" y="3649806"/>
            <a:ext cx="1650775" cy="746491"/>
          </a:xfrm>
          <a:prstGeom prst="round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200" dirty="0">
                <a:latin typeface="나눔스퀘어_ac" panose="020B0600000101010101" pitchFamily="50" charset="-127"/>
                <a:ea typeface="나눔스퀘어_ac" panose="020B0600000101010101" pitchFamily="50" charset="-127"/>
              </a:rPr>
              <a:t>미국 </a:t>
            </a:r>
            <a:r>
              <a:rPr lang="en-US" altLang="ko-KR" sz="1200" dirty="0">
                <a:latin typeface="나눔스퀘어_ac" panose="020B0600000101010101" pitchFamily="50" charset="-127"/>
                <a:ea typeface="나눔스퀘어_ac" panose="020B0600000101010101" pitchFamily="50" charset="-127"/>
              </a:rPr>
              <a:t>STO</a:t>
            </a:r>
            <a:r>
              <a:rPr lang="ko-KR" altLang="en-US" sz="1200" dirty="0">
                <a:latin typeface="나눔스퀘어_ac" panose="020B0600000101010101" pitchFamily="50" charset="-127"/>
                <a:ea typeface="나눔스퀘어_ac" panose="020B0600000101010101" pitchFamily="50" charset="-127"/>
              </a:rPr>
              <a:t>블록체인</a:t>
            </a:r>
          </a:p>
        </p:txBody>
      </p:sp>
      <p:sp>
        <p:nvSpPr>
          <p:cNvPr id="137" name="사각형: 둥근 모서리 136">
            <a:extLst>
              <a:ext uri="{FF2B5EF4-FFF2-40B4-BE49-F238E27FC236}">
                <a16:creationId xmlns:a16="http://schemas.microsoft.com/office/drawing/2014/main" id="{03B0D70D-1384-8E2C-3CC1-CDC47FB36FAF}"/>
              </a:ext>
            </a:extLst>
          </p:cNvPr>
          <p:cNvSpPr/>
          <p:nvPr/>
        </p:nvSpPr>
        <p:spPr>
          <a:xfrm>
            <a:off x="8759470" y="4907802"/>
            <a:ext cx="1650775" cy="746491"/>
          </a:xfrm>
          <a:prstGeom prst="roundRect">
            <a:avLst/>
          </a:prstGeom>
          <a:solidFill>
            <a:schemeClr val="bg1">
              <a:lumMod val="95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8" rIns="0" bIns="45718"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ko-KR" altLang="en-US" sz="1200" dirty="0" err="1">
                <a:latin typeface="나눔스퀘어_ac" panose="020B0600000101010101" pitchFamily="50" charset="-127"/>
                <a:ea typeface="나눔스퀘어_ac" panose="020B0600000101010101" pitchFamily="50" charset="-127"/>
              </a:rPr>
              <a:t>비트코인</a:t>
            </a:r>
            <a:r>
              <a:rPr lang="en-US" altLang="ko-KR" sz="1200" dirty="0">
                <a:latin typeface="나눔스퀘어_ac" panose="020B0600000101010101" pitchFamily="50" charset="-127"/>
                <a:ea typeface="나눔스퀘어_ac" panose="020B0600000101010101" pitchFamily="50" charset="-127"/>
              </a:rPr>
              <a:t>/</a:t>
            </a:r>
            <a:r>
              <a:rPr lang="ko-KR" altLang="en-US" sz="1200" dirty="0" err="1">
                <a:latin typeface="나눔스퀘어_ac" panose="020B0600000101010101" pitchFamily="50" charset="-127"/>
                <a:ea typeface="나눔스퀘어_ac" panose="020B0600000101010101" pitchFamily="50" charset="-127"/>
              </a:rPr>
              <a:t>이더리움</a:t>
            </a:r>
            <a:endParaRPr lang="en-US" altLang="ko-KR" sz="1200" dirty="0">
              <a:latin typeface="나눔스퀘어_ac" panose="020B0600000101010101" pitchFamily="50" charset="-127"/>
              <a:ea typeface="나눔스퀘어_ac" panose="020B0600000101010101" pitchFamily="50" charset="-127"/>
            </a:endParaRPr>
          </a:p>
          <a:p>
            <a:pPr marL="0" marR="0" indent="0" algn="ctr" defTabSz="457200" rtl="0" fontAlgn="auto" latinLnBrk="0" hangingPunct="0">
              <a:lnSpc>
                <a:spcPct val="100000"/>
              </a:lnSpc>
              <a:spcBef>
                <a:spcPts val="0"/>
              </a:spcBef>
              <a:spcAft>
                <a:spcPts val="0"/>
              </a:spcAft>
              <a:buClrTx/>
              <a:buSzTx/>
              <a:buFontTx/>
              <a:buNone/>
              <a:tabLst/>
            </a:pPr>
            <a:r>
              <a:rPr lang="ko-KR" altLang="en-US" sz="1200" dirty="0">
                <a:latin typeface="나눔스퀘어_ac" panose="020B0600000101010101" pitchFamily="50" charset="-127"/>
                <a:ea typeface="나눔스퀘어_ac" panose="020B0600000101010101" pitchFamily="50" charset="-127"/>
              </a:rPr>
              <a:t>블록체인</a:t>
            </a:r>
          </a:p>
        </p:txBody>
      </p:sp>
      <p:grpSp>
        <p:nvGrpSpPr>
          <p:cNvPr id="140" name="그룹 139">
            <a:extLst>
              <a:ext uri="{FF2B5EF4-FFF2-40B4-BE49-F238E27FC236}">
                <a16:creationId xmlns:a16="http://schemas.microsoft.com/office/drawing/2014/main" id="{D918578E-1EE2-EDDC-6418-274B3DA59AF9}"/>
              </a:ext>
            </a:extLst>
          </p:cNvPr>
          <p:cNvGrpSpPr/>
          <p:nvPr/>
        </p:nvGrpSpPr>
        <p:grpSpPr>
          <a:xfrm>
            <a:off x="7717766" y="2659190"/>
            <a:ext cx="1044000" cy="161683"/>
            <a:chOff x="7636846" y="2586362"/>
            <a:chExt cx="1044000" cy="161683"/>
          </a:xfrm>
        </p:grpSpPr>
        <p:cxnSp>
          <p:nvCxnSpPr>
            <p:cNvPr id="138" name="직선 화살표 연결선 137">
              <a:extLst>
                <a:ext uri="{FF2B5EF4-FFF2-40B4-BE49-F238E27FC236}">
                  <a16:creationId xmlns:a16="http://schemas.microsoft.com/office/drawing/2014/main" id="{94B664DD-88EC-3091-9ED5-DC1B4EAB958A}"/>
                </a:ext>
              </a:extLst>
            </p:cNvPr>
            <p:cNvCxnSpPr>
              <a:cxnSpLocks/>
            </p:cNvCxnSpPr>
            <p:nvPr/>
          </p:nvCxnSpPr>
          <p:spPr>
            <a:xfrm flipH="1">
              <a:off x="7636846" y="2748045"/>
              <a:ext cx="1044000" cy="0"/>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139" name="TextBox 138">
              <a:extLst>
                <a:ext uri="{FF2B5EF4-FFF2-40B4-BE49-F238E27FC236}">
                  <a16:creationId xmlns:a16="http://schemas.microsoft.com/office/drawing/2014/main" id="{CF3A8949-E00B-736C-6A30-0FFEC5D1442B}"/>
                </a:ext>
              </a:extLst>
            </p:cNvPr>
            <p:cNvSpPr txBox="1"/>
            <p:nvPr/>
          </p:nvSpPr>
          <p:spPr>
            <a:xfrm>
              <a:off x="7823678" y="2586362"/>
              <a:ext cx="642805" cy="1384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900" dirty="0">
                  <a:latin typeface="나눔스퀘어_ac" panose="020B0600000101010101" pitchFamily="50" charset="-127"/>
                  <a:ea typeface="나눔스퀘어_ac" panose="020B0600000101010101" pitchFamily="50" charset="-127"/>
                </a:rPr>
                <a:t>Bridge Zone</a:t>
              </a:r>
              <a:endParaRPr lang="ko-KR" altLang="en-US" sz="900" dirty="0">
                <a:latin typeface="나눔스퀘어_ac" panose="020B0600000101010101" pitchFamily="50" charset="-127"/>
                <a:ea typeface="나눔스퀘어_ac" panose="020B0600000101010101" pitchFamily="50" charset="-127"/>
              </a:endParaRPr>
            </a:p>
          </p:txBody>
        </p:sp>
      </p:grpSp>
      <p:grpSp>
        <p:nvGrpSpPr>
          <p:cNvPr id="141" name="그룹 140">
            <a:extLst>
              <a:ext uri="{FF2B5EF4-FFF2-40B4-BE49-F238E27FC236}">
                <a16:creationId xmlns:a16="http://schemas.microsoft.com/office/drawing/2014/main" id="{A3BD76D1-CAF2-E8E8-C46D-359097F208FD}"/>
              </a:ext>
            </a:extLst>
          </p:cNvPr>
          <p:cNvGrpSpPr/>
          <p:nvPr/>
        </p:nvGrpSpPr>
        <p:grpSpPr>
          <a:xfrm>
            <a:off x="7717766" y="3887826"/>
            <a:ext cx="1044000" cy="161683"/>
            <a:chOff x="7636846" y="2586362"/>
            <a:chExt cx="1044000" cy="161683"/>
          </a:xfrm>
        </p:grpSpPr>
        <p:cxnSp>
          <p:nvCxnSpPr>
            <p:cNvPr id="142" name="직선 화살표 연결선 141">
              <a:extLst>
                <a:ext uri="{FF2B5EF4-FFF2-40B4-BE49-F238E27FC236}">
                  <a16:creationId xmlns:a16="http://schemas.microsoft.com/office/drawing/2014/main" id="{338D4884-442D-4CB6-BFEC-0930871EEBD6}"/>
                </a:ext>
              </a:extLst>
            </p:cNvPr>
            <p:cNvCxnSpPr>
              <a:cxnSpLocks/>
            </p:cNvCxnSpPr>
            <p:nvPr/>
          </p:nvCxnSpPr>
          <p:spPr>
            <a:xfrm flipH="1">
              <a:off x="7636846" y="2748045"/>
              <a:ext cx="1044000" cy="0"/>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143" name="TextBox 142">
              <a:extLst>
                <a:ext uri="{FF2B5EF4-FFF2-40B4-BE49-F238E27FC236}">
                  <a16:creationId xmlns:a16="http://schemas.microsoft.com/office/drawing/2014/main" id="{423A88C5-0959-312F-2781-327BDCEF3789}"/>
                </a:ext>
              </a:extLst>
            </p:cNvPr>
            <p:cNvSpPr txBox="1"/>
            <p:nvPr/>
          </p:nvSpPr>
          <p:spPr>
            <a:xfrm>
              <a:off x="7823678" y="2586362"/>
              <a:ext cx="642805" cy="1384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900" dirty="0">
                  <a:latin typeface="나눔스퀘어_ac" panose="020B0600000101010101" pitchFamily="50" charset="-127"/>
                  <a:ea typeface="나눔스퀘어_ac" panose="020B0600000101010101" pitchFamily="50" charset="-127"/>
                </a:rPr>
                <a:t>Bridge Zone</a:t>
              </a:r>
              <a:endParaRPr lang="ko-KR" altLang="en-US" sz="900" dirty="0">
                <a:latin typeface="나눔스퀘어_ac" panose="020B0600000101010101" pitchFamily="50" charset="-127"/>
                <a:ea typeface="나눔스퀘어_ac" panose="020B0600000101010101" pitchFamily="50" charset="-127"/>
              </a:endParaRPr>
            </a:p>
          </p:txBody>
        </p:sp>
      </p:grpSp>
      <p:grpSp>
        <p:nvGrpSpPr>
          <p:cNvPr id="144" name="그룹 143">
            <a:extLst>
              <a:ext uri="{FF2B5EF4-FFF2-40B4-BE49-F238E27FC236}">
                <a16:creationId xmlns:a16="http://schemas.microsoft.com/office/drawing/2014/main" id="{1A04A61A-A792-3643-1DF7-5820A41075AD}"/>
              </a:ext>
            </a:extLst>
          </p:cNvPr>
          <p:cNvGrpSpPr/>
          <p:nvPr/>
        </p:nvGrpSpPr>
        <p:grpSpPr>
          <a:xfrm>
            <a:off x="7717766" y="5124554"/>
            <a:ext cx="1044000" cy="161683"/>
            <a:chOff x="7636846" y="2586362"/>
            <a:chExt cx="1044000" cy="161683"/>
          </a:xfrm>
        </p:grpSpPr>
        <p:cxnSp>
          <p:nvCxnSpPr>
            <p:cNvPr id="145" name="직선 화살표 연결선 144">
              <a:extLst>
                <a:ext uri="{FF2B5EF4-FFF2-40B4-BE49-F238E27FC236}">
                  <a16:creationId xmlns:a16="http://schemas.microsoft.com/office/drawing/2014/main" id="{10F458E2-E57E-316F-5F28-31AB02C7B525}"/>
                </a:ext>
              </a:extLst>
            </p:cNvPr>
            <p:cNvCxnSpPr>
              <a:cxnSpLocks/>
            </p:cNvCxnSpPr>
            <p:nvPr/>
          </p:nvCxnSpPr>
          <p:spPr>
            <a:xfrm flipH="1">
              <a:off x="7636846" y="2748045"/>
              <a:ext cx="1044000" cy="0"/>
            </a:xfrm>
            <a:prstGeom prst="straightConnector1">
              <a:avLst/>
            </a:prstGeom>
            <a:noFill/>
            <a:ln w="9525"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146" name="TextBox 145">
              <a:extLst>
                <a:ext uri="{FF2B5EF4-FFF2-40B4-BE49-F238E27FC236}">
                  <a16:creationId xmlns:a16="http://schemas.microsoft.com/office/drawing/2014/main" id="{9979987B-226F-C6B3-8CF6-F433F1EFBD12}"/>
                </a:ext>
              </a:extLst>
            </p:cNvPr>
            <p:cNvSpPr txBox="1"/>
            <p:nvPr/>
          </p:nvSpPr>
          <p:spPr>
            <a:xfrm>
              <a:off x="7823678" y="2586362"/>
              <a:ext cx="642805" cy="1384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ko-KR" sz="900" dirty="0">
                  <a:latin typeface="나눔스퀘어_ac" panose="020B0600000101010101" pitchFamily="50" charset="-127"/>
                  <a:ea typeface="나눔스퀘어_ac" panose="020B0600000101010101" pitchFamily="50" charset="-127"/>
                </a:rPr>
                <a:t>Bridge Zone</a:t>
              </a:r>
              <a:endParaRPr lang="ko-KR" altLang="en-US" sz="900" dirty="0">
                <a:latin typeface="나눔스퀘어_ac" panose="020B0600000101010101" pitchFamily="50" charset="-127"/>
                <a:ea typeface="나눔스퀘어_ac" panose="020B0600000101010101" pitchFamily="50" charset="-127"/>
              </a:endParaRPr>
            </a:p>
          </p:txBody>
        </p:sp>
      </p:grpSp>
      <p:sp>
        <p:nvSpPr>
          <p:cNvPr id="147" name="타원 146">
            <a:extLst>
              <a:ext uri="{FF2B5EF4-FFF2-40B4-BE49-F238E27FC236}">
                <a16:creationId xmlns:a16="http://schemas.microsoft.com/office/drawing/2014/main" id="{A4ED2169-74C1-426B-A9BE-CE8069298E6B}"/>
              </a:ext>
            </a:extLst>
          </p:cNvPr>
          <p:cNvSpPr/>
          <p:nvPr/>
        </p:nvSpPr>
        <p:spPr>
          <a:xfrm>
            <a:off x="9075959" y="2242721"/>
            <a:ext cx="288000" cy="288000"/>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endParaRPr lang="ko-KR" altLang="en-US" sz="800" b="1" dirty="0">
              <a:solidFill>
                <a:schemeClr val="bg1"/>
              </a:solidFill>
              <a:latin typeface="나눔스퀘어_ac" panose="020B0600000101010101" pitchFamily="50" charset="-127"/>
              <a:ea typeface="나눔스퀘어_ac" panose="020B0600000101010101" pitchFamily="50" charset="-127"/>
            </a:endParaRPr>
          </a:p>
        </p:txBody>
      </p:sp>
      <p:sp>
        <p:nvSpPr>
          <p:cNvPr id="148" name="타원 147">
            <a:extLst>
              <a:ext uri="{FF2B5EF4-FFF2-40B4-BE49-F238E27FC236}">
                <a16:creationId xmlns:a16="http://schemas.microsoft.com/office/drawing/2014/main" id="{60ACC4CF-0B96-AD10-E474-1E30FEF5DF13}"/>
              </a:ext>
            </a:extLst>
          </p:cNvPr>
          <p:cNvSpPr/>
          <p:nvPr/>
        </p:nvSpPr>
        <p:spPr>
          <a:xfrm>
            <a:off x="9684733" y="2242721"/>
            <a:ext cx="288000" cy="288000"/>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endParaRPr lang="ko-KR" altLang="en-US" sz="800" b="1" dirty="0">
              <a:solidFill>
                <a:schemeClr val="bg1"/>
              </a:solidFill>
              <a:latin typeface="나눔스퀘어_ac" panose="020B0600000101010101" pitchFamily="50" charset="-127"/>
              <a:ea typeface="나눔스퀘어_ac" panose="020B0600000101010101" pitchFamily="50" charset="-127"/>
            </a:endParaRPr>
          </a:p>
        </p:txBody>
      </p:sp>
      <p:sp>
        <p:nvSpPr>
          <p:cNvPr id="149" name="타원 148">
            <a:extLst>
              <a:ext uri="{FF2B5EF4-FFF2-40B4-BE49-F238E27FC236}">
                <a16:creationId xmlns:a16="http://schemas.microsoft.com/office/drawing/2014/main" id="{1BEDFF7A-DBA1-398A-3E75-E256FAC347CF}"/>
              </a:ext>
            </a:extLst>
          </p:cNvPr>
          <p:cNvSpPr/>
          <p:nvPr/>
        </p:nvSpPr>
        <p:spPr>
          <a:xfrm>
            <a:off x="10257917" y="2597421"/>
            <a:ext cx="288000" cy="288000"/>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endParaRPr lang="ko-KR" altLang="en-US" sz="800" b="1" dirty="0">
              <a:solidFill>
                <a:schemeClr val="bg1"/>
              </a:solidFill>
              <a:latin typeface="나눔스퀘어_ac" panose="020B0600000101010101" pitchFamily="50" charset="-127"/>
              <a:ea typeface="나눔스퀘어_ac" panose="020B0600000101010101" pitchFamily="50" charset="-127"/>
            </a:endParaRPr>
          </a:p>
        </p:txBody>
      </p:sp>
      <p:sp>
        <p:nvSpPr>
          <p:cNvPr id="150" name="타원 149">
            <a:extLst>
              <a:ext uri="{FF2B5EF4-FFF2-40B4-BE49-F238E27FC236}">
                <a16:creationId xmlns:a16="http://schemas.microsoft.com/office/drawing/2014/main" id="{41DCB08A-33AA-6EE6-4CC3-B5F4891033F6}"/>
              </a:ext>
            </a:extLst>
          </p:cNvPr>
          <p:cNvSpPr/>
          <p:nvPr/>
        </p:nvSpPr>
        <p:spPr>
          <a:xfrm>
            <a:off x="9075959" y="3001778"/>
            <a:ext cx="288000" cy="288000"/>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endParaRPr lang="ko-KR" altLang="en-US" sz="800" b="1" dirty="0">
              <a:solidFill>
                <a:schemeClr val="bg1"/>
              </a:solidFill>
              <a:latin typeface="나눔스퀘어_ac" panose="020B0600000101010101" pitchFamily="50" charset="-127"/>
              <a:ea typeface="나눔스퀘어_ac" panose="020B0600000101010101" pitchFamily="50" charset="-127"/>
            </a:endParaRPr>
          </a:p>
        </p:txBody>
      </p:sp>
      <p:sp>
        <p:nvSpPr>
          <p:cNvPr id="151" name="타원 150">
            <a:extLst>
              <a:ext uri="{FF2B5EF4-FFF2-40B4-BE49-F238E27FC236}">
                <a16:creationId xmlns:a16="http://schemas.microsoft.com/office/drawing/2014/main" id="{6D4BCB18-2A9C-A4B3-73B5-BF551AEA8205}"/>
              </a:ext>
            </a:extLst>
          </p:cNvPr>
          <p:cNvSpPr/>
          <p:nvPr/>
        </p:nvSpPr>
        <p:spPr>
          <a:xfrm>
            <a:off x="9684733" y="3001778"/>
            <a:ext cx="288000" cy="288000"/>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endParaRPr lang="ko-KR" altLang="en-US" sz="800" b="1" dirty="0">
              <a:solidFill>
                <a:schemeClr val="bg1"/>
              </a:solidFill>
              <a:latin typeface="나눔스퀘어_ac" panose="020B0600000101010101" pitchFamily="50" charset="-127"/>
              <a:ea typeface="나눔스퀘어_ac" panose="020B0600000101010101" pitchFamily="50" charset="-127"/>
            </a:endParaRPr>
          </a:p>
        </p:txBody>
      </p:sp>
      <p:sp>
        <p:nvSpPr>
          <p:cNvPr id="152" name="타원 151">
            <a:extLst>
              <a:ext uri="{FF2B5EF4-FFF2-40B4-BE49-F238E27FC236}">
                <a16:creationId xmlns:a16="http://schemas.microsoft.com/office/drawing/2014/main" id="{74A06D6C-7605-AD66-A650-F3880FD46DCC}"/>
              </a:ext>
            </a:extLst>
          </p:cNvPr>
          <p:cNvSpPr/>
          <p:nvPr/>
        </p:nvSpPr>
        <p:spPr>
          <a:xfrm>
            <a:off x="9075959" y="3495633"/>
            <a:ext cx="288000" cy="288000"/>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endParaRPr lang="ko-KR" altLang="en-US" sz="800" b="1" dirty="0">
              <a:solidFill>
                <a:schemeClr val="bg1"/>
              </a:solidFill>
              <a:latin typeface="나눔스퀘어_ac" panose="020B0600000101010101" pitchFamily="50" charset="-127"/>
              <a:ea typeface="나눔스퀘어_ac" panose="020B0600000101010101" pitchFamily="50" charset="-127"/>
            </a:endParaRPr>
          </a:p>
        </p:txBody>
      </p:sp>
      <p:sp>
        <p:nvSpPr>
          <p:cNvPr id="153" name="타원 152">
            <a:extLst>
              <a:ext uri="{FF2B5EF4-FFF2-40B4-BE49-F238E27FC236}">
                <a16:creationId xmlns:a16="http://schemas.microsoft.com/office/drawing/2014/main" id="{B92B6E55-6148-0BDC-FB2B-29EE0F0045BA}"/>
              </a:ext>
            </a:extLst>
          </p:cNvPr>
          <p:cNvSpPr/>
          <p:nvPr/>
        </p:nvSpPr>
        <p:spPr>
          <a:xfrm>
            <a:off x="9684733" y="3495633"/>
            <a:ext cx="288000" cy="288000"/>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endParaRPr lang="ko-KR" altLang="en-US" sz="800" b="1" dirty="0">
              <a:solidFill>
                <a:schemeClr val="bg1"/>
              </a:solidFill>
              <a:latin typeface="나눔스퀘어_ac" panose="020B0600000101010101" pitchFamily="50" charset="-127"/>
              <a:ea typeface="나눔스퀘어_ac" panose="020B0600000101010101" pitchFamily="50" charset="-127"/>
            </a:endParaRPr>
          </a:p>
        </p:txBody>
      </p:sp>
      <p:sp>
        <p:nvSpPr>
          <p:cNvPr id="154" name="타원 153">
            <a:extLst>
              <a:ext uri="{FF2B5EF4-FFF2-40B4-BE49-F238E27FC236}">
                <a16:creationId xmlns:a16="http://schemas.microsoft.com/office/drawing/2014/main" id="{E4DA7FD2-FC3A-7E51-4FFE-E2D96AE7D410}"/>
              </a:ext>
            </a:extLst>
          </p:cNvPr>
          <p:cNvSpPr/>
          <p:nvPr/>
        </p:nvSpPr>
        <p:spPr>
          <a:xfrm>
            <a:off x="10257917" y="3850333"/>
            <a:ext cx="288000" cy="288000"/>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endParaRPr lang="ko-KR" altLang="en-US" sz="800" b="1" dirty="0">
              <a:solidFill>
                <a:schemeClr val="bg1"/>
              </a:solidFill>
              <a:latin typeface="나눔스퀘어_ac" panose="020B0600000101010101" pitchFamily="50" charset="-127"/>
              <a:ea typeface="나눔스퀘어_ac" panose="020B0600000101010101" pitchFamily="50" charset="-127"/>
            </a:endParaRPr>
          </a:p>
        </p:txBody>
      </p:sp>
      <p:sp>
        <p:nvSpPr>
          <p:cNvPr id="155" name="타원 154">
            <a:extLst>
              <a:ext uri="{FF2B5EF4-FFF2-40B4-BE49-F238E27FC236}">
                <a16:creationId xmlns:a16="http://schemas.microsoft.com/office/drawing/2014/main" id="{762A8EF0-201F-7FD9-3EC8-85241ED9CAD4}"/>
              </a:ext>
            </a:extLst>
          </p:cNvPr>
          <p:cNvSpPr/>
          <p:nvPr/>
        </p:nvSpPr>
        <p:spPr>
          <a:xfrm>
            <a:off x="9075959" y="4254690"/>
            <a:ext cx="288000" cy="288000"/>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endParaRPr lang="ko-KR" altLang="en-US" sz="800" b="1" dirty="0">
              <a:solidFill>
                <a:schemeClr val="bg1"/>
              </a:solidFill>
              <a:latin typeface="나눔스퀘어_ac" panose="020B0600000101010101" pitchFamily="50" charset="-127"/>
              <a:ea typeface="나눔스퀘어_ac" panose="020B0600000101010101" pitchFamily="50" charset="-127"/>
            </a:endParaRPr>
          </a:p>
        </p:txBody>
      </p:sp>
      <p:sp>
        <p:nvSpPr>
          <p:cNvPr id="156" name="타원 155">
            <a:extLst>
              <a:ext uri="{FF2B5EF4-FFF2-40B4-BE49-F238E27FC236}">
                <a16:creationId xmlns:a16="http://schemas.microsoft.com/office/drawing/2014/main" id="{8E25D3F0-7CD4-3064-2444-F27ED5E771D6}"/>
              </a:ext>
            </a:extLst>
          </p:cNvPr>
          <p:cNvSpPr/>
          <p:nvPr/>
        </p:nvSpPr>
        <p:spPr>
          <a:xfrm>
            <a:off x="9684733" y="4254690"/>
            <a:ext cx="288000" cy="288000"/>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endParaRPr lang="ko-KR" altLang="en-US" sz="800" b="1" dirty="0">
              <a:solidFill>
                <a:schemeClr val="bg1"/>
              </a:solidFill>
              <a:latin typeface="나눔스퀘어_ac" panose="020B0600000101010101" pitchFamily="50" charset="-127"/>
              <a:ea typeface="나눔스퀘어_ac" panose="020B0600000101010101" pitchFamily="50" charset="-127"/>
            </a:endParaRPr>
          </a:p>
        </p:txBody>
      </p:sp>
      <p:sp>
        <p:nvSpPr>
          <p:cNvPr id="157" name="타원 156">
            <a:extLst>
              <a:ext uri="{FF2B5EF4-FFF2-40B4-BE49-F238E27FC236}">
                <a16:creationId xmlns:a16="http://schemas.microsoft.com/office/drawing/2014/main" id="{B2915C09-AC9E-7054-C4D8-0982A9C2D3A4}"/>
              </a:ext>
            </a:extLst>
          </p:cNvPr>
          <p:cNvSpPr/>
          <p:nvPr/>
        </p:nvSpPr>
        <p:spPr>
          <a:xfrm>
            <a:off x="9075959" y="4756637"/>
            <a:ext cx="288000" cy="288000"/>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endParaRPr lang="ko-KR" altLang="en-US" sz="800" b="1" dirty="0">
              <a:solidFill>
                <a:schemeClr val="bg1"/>
              </a:solidFill>
              <a:latin typeface="나눔스퀘어_ac" panose="020B0600000101010101" pitchFamily="50" charset="-127"/>
              <a:ea typeface="나눔스퀘어_ac" panose="020B0600000101010101" pitchFamily="50" charset="-127"/>
            </a:endParaRPr>
          </a:p>
        </p:txBody>
      </p:sp>
      <p:sp>
        <p:nvSpPr>
          <p:cNvPr id="158" name="타원 157">
            <a:extLst>
              <a:ext uri="{FF2B5EF4-FFF2-40B4-BE49-F238E27FC236}">
                <a16:creationId xmlns:a16="http://schemas.microsoft.com/office/drawing/2014/main" id="{3749E01D-9F44-3C60-C6D9-7D99B54BA2B6}"/>
              </a:ext>
            </a:extLst>
          </p:cNvPr>
          <p:cNvSpPr/>
          <p:nvPr/>
        </p:nvSpPr>
        <p:spPr>
          <a:xfrm>
            <a:off x="9684733" y="4756637"/>
            <a:ext cx="288000" cy="288000"/>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endParaRPr lang="ko-KR" altLang="en-US" sz="800" b="1" dirty="0">
              <a:solidFill>
                <a:schemeClr val="bg1"/>
              </a:solidFill>
              <a:latin typeface="나눔스퀘어_ac" panose="020B0600000101010101" pitchFamily="50" charset="-127"/>
              <a:ea typeface="나눔스퀘어_ac" panose="020B0600000101010101" pitchFamily="50" charset="-127"/>
            </a:endParaRPr>
          </a:p>
        </p:txBody>
      </p:sp>
      <p:sp>
        <p:nvSpPr>
          <p:cNvPr id="159" name="타원 158">
            <a:extLst>
              <a:ext uri="{FF2B5EF4-FFF2-40B4-BE49-F238E27FC236}">
                <a16:creationId xmlns:a16="http://schemas.microsoft.com/office/drawing/2014/main" id="{A036A508-CC7A-60AB-C024-505A0B195B7D}"/>
              </a:ext>
            </a:extLst>
          </p:cNvPr>
          <p:cNvSpPr/>
          <p:nvPr/>
        </p:nvSpPr>
        <p:spPr>
          <a:xfrm>
            <a:off x="10257917" y="5111337"/>
            <a:ext cx="288000" cy="288000"/>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endParaRPr lang="ko-KR" altLang="en-US" sz="800" b="1" dirty="0">
              <a:solidFill>
                <a:schemeClr val="bg1"/>
              </a:solidFill>
              <a:latin typeface="나눔스퀘어_ac" panose="020B0600000101010101" pitchFamily="50" charset="-127"/>
              <a:ea typeface="나눔스퀘어_ac" panose="020B0600000101010101" pitchFamily="50" charset="-127"/>
            </a:endParaRPr>
          </a:p>
        </p:txBody>
      </p:sp>
      <p:sp>
        <p:nvSpPr>
          <p:cNvPr id="160" name="타원 159">
            <a:extLst>
              <a:ext uri="{FF2B5EF4-FFF2-40B4-BE49-F238E27FC236}">
                <a16:creationId xmlns:a16="http://schemas.microsoft.com/office/drawing/2014/main" id="{037A4AC7-2479-2C92-246C-F6B420088498}"/>
              </a:ext>
            </a:extLst>
          </p:cNvPr>
          <p:cNvSpPr/>
          <p:nvPr/>
        </p:nvSpPr>
        <p:spPr>
          <a:xfrm>
            <a:off x="9075959" y="5515694"/>
            <a:ext cx="288000" cy="288000"/>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endParaRPr lang="ko-KR" altLang="en-US" sz="800" b="1" dirty="0">
              <a:solidFill>
                <a:schemeClr val="bg1"/>
              </a:solidFill>
              <a:latin typeface="나눔스퀘어_ac" panose="020B0600000101010101" pitchFamily="50" charset="-127"/>
              <a:ea typeface="나눔스퀘어_ac" panose="020B0600000101010101" pitchFamily="50" charset="-127"/>
            </a:endParaRPr>
          </a:p>
        </p:txBody>
      </p:sp>
      <p:sp>
        <p:nvSpPr>
          <p:cNvPr id="161" name="타원 160">
            <a:extLst>
              <a:ext uri="{FF2B5EF4-FFF2-40B4-BE49-F238E27FC236}">
                <a16:creationId xmlns:a16="http://schemas.microsoft.com/office/drawing/2014/main" id="{35D10D04-348D-7709-37C7-53F480A307CD}"/>
              </a:ext>
            </a:extLst>
          </p:cNvPr>
          <p:cNvSpPr/>
          <p:nvPr/>
        </p:nvSpPr>
        <p:spPr>
          <a:xfrm>
            <a:off x="9684733" y="5515694"/>
            <a:ext cx="288000" cy="288000"/>
          </a:xfrm>
          <a:prstGeom prst="ellipse">
            <a:avLst/>
          </a:prstGeom>
          <a:solidFill>
            <a:schemeClr val="bg1">
              <a:lumMod val="50000"/>
            </a:schemeClr>
          </a:solidFill>
          <a:ln w="6350" cap="flat">
            <a:solidFill>
              <a:schemeClr val="tx1">
                <a:lumMod val="65000"/>
                <a:lumOff val="3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endParaRPr lang="ko-KR" altLang="en-US" sz="800" b="1" dirty="0">
              <a:solidFill>
                <a:schemeClr val="bg1"/>
              </a:solidFill>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3217235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198EAB6E-5D48-B4A5-BDEC-F76E598CDA19}"/>
              </a:ext>
            </a:extLst>
          </p:cNvPr>
          <p:cNvSpPr>
            <a:spLocks noGrp="1"/>
          </p:cNvSpPr>
          <p:nvPr>
            <p:ph type="title"/>
          </p:nvPr>
        </p:nvSpPr>
        <p:spPr/>
        <p:txBody>
          <a:bodyPr/>
          <a:lstStyle/>
          <a:p>
            <a:r>
              <a:rPr lang="en-US" altLang="ko-KR" dirty="0"/>
              <a:t>Agenda</a:t>
            </a:r>
            <a:endParaRPr lang="ko-KR" altLang="en-US" dirty="0"/>
          </a:p>
        </p:txBody>
      </p:sp>
      <p:sp>
        <p:nvSpPr>
          <p:cNvPr id="3" name="Text Placeholder 6">
            <a:extLst>
              <a:ext uri="{FF2B5EF4-FFF2-40B4-BE49-F238E27FC236}">
                <a16:creationId xmlns:a16="http://schemas.microsoft.com/office/drawing/2014/main" id="{7EBB7EA0-F559-F182-A219-DED33362A21D}"/>
              </a:ext>
            </a:extLst>
          </p:cNvPr>
          <p:cNvSpPr txBox="1">
            <a:spLocks/>
          </p:cNvSpPr>
          <p:nvPr/>
        </p:nvSpPr>
        <p:spPr>
          <a:xfrm>
            <a:off x="6477001" y="975046"/>
            <a:ext cx="5487650" cy="5335587"/>
          </a:xfrm>
          <a:prstGeom prst="rect">
            <a:avLst/>
          </a:prstGeom>
        </p:spPr>
        <p:txBody>
          <a:bodyPr/>
          <a:lstStyle>
            <a:lvl1pPr marL="0" indent="0" algn="l" defTabSz="914400" rtl="0" eaLnBrk="1" latinLnBrk="0" hangingPunct="1">
              <a:lnSpc>
                <a:spcPct val="90000"/>
              </a:lnSpc>
              <a:spcBef>
                <a:spcPts val="600"/>
              </a:spcBef>
              <a:spcAft>
                <a:spcPts val="600"/>
              </a:spcAft>
              <a:buFont typeface="Arial" panose="020B0604020202020204" pitchFamily="34" charset="0"/>
              <a:buNone/>
              <a:defRPr lang="en-US" sz="1400" kern="1200" baseline="0" noProof="0" dirty="0" smtClean="0">
                <a:solidFill>
                  <a:schemeClr val="tx1"/>
                </a:solidFill>
                <a:latin typeface="Arial" panose="020B0604020202020204" pitchFamily="34" charset="0"/>
                <a:ea typeface="맑은 고딕" panose="020B0503020000020004" pitchFamily="50" charset="-127"/>
                <a:cs typeface="+mn-cs"/>
              </a:defRPr>
            </a:lvl1pPr>
            <a:lvl2pPr marL="180000" indent="-180000" algn="l" defTabSz="914400" rtl="0" eaLnBrk="1" latinLnBrk="0" hangingPunct="1">
              <a:lnSpc>
                <a:spcPct val="90000"/>
              </a:lnSpc>
              <a:spcBef>
                <a:spcPts val="0"/>
              </a:spcBef>
              <a:spcAft>
                <a:spcPts val="600"/>
              </a:spcAft>
              <a:buFont typeface="System Font Regular"/>
              <a:buChar char="–"/>
              <a:tabLst/>
              <a:defRPr sz="1400" kern="1200" baseline="0">
                <a:solidFill>
                  <a:schemeClr val="tx1"/>
                </a:solidFill>
                <a:latin typeface="Arial" panose="020B0604020202020204" pitchFamily="34" charset="0"/>
                <a:ea typeface="맑은 고딕" panose="020B0503020000020004" pitchFamily="50" charset="-127"/>
                <a:cs typeface="+mn-cs"/>
              </a:defRPr>
            </a:lvl2pPr>
            <a:lvl3pPr marL="360000" indent="-180000" algn="l" defTabSz="914400" rtl="0" eaLnBrk="1" latinLnBrk="0" hangingPunct="1">
              <a:lnSpc>
                <a:spcPct val="90000"/>
              </a:lnSpc>
              <a:spcBef>
                <a:spcPts val="0"/>
              </a:spcBef>
              <a:spcAft>
                <a:spcPts val="600"/>
              </a:spcAft>
              <a:buFont typeface="System Font Regular"/>
              <a:buChar char="–"/>
              <a:tabLst/>
              <a:defRPr sz="1400" kern="1200" baseline="0">
                <a:solidFill>
                  <a:schemeClr val="tx1"/>
                </a:solidFill>
                <a:latin typeface="Arial" panose="020B0604020202020204" pitchFamily="34" charset="0"/>
                <a:ea typeface="맑은 고딕" panose="020B0503020000020004" pitchFamily="50" charset="-127"/>
                <a:cs typeface="+mn-cs"/>
              </a:defRPr>
            </a:lvl3pPr>
            <a:lvl4pPr marL="540000" indent="-180000" algn="l" defTabSz="914400" rtl="0" eaLnBrk="1" latinLnBrk="0" hangingPunct="1">
              <a:lnSpc>
                <a:spcPct val="90000"/>
              </a:lnSpc>
              <a:spcBef>
                <a:spcPts val="0"/>
              </a:spcBef>
              <a:spcAft>
                <a:spcPts val="600"/>
              </a:spcAft>
              <a:buFont typeface="System Font Regular"/>
              <a:buChar char="–"/>
              <a:tabLst/>
              <a:defRPr sz="1400" kern="1200" baseline="0">
                <a:solidFill>
                  <a:schemeClr val="tx1"/>
                </a:solidFill>
                <a:latin typeface="Arial" panose="020B0604020202020204" pitchFamily="34" charset="0"/>
                <a:ea typeface="맑은 고딕" panose="020B0503020000020004" pitchFamily="50" charset="-127"/>
                <a:cs typeface="+mn-cs"/>
              </a:defRPr>
            </a:lvl4pPr>
            <a:lvl5pPr marL="720000" indent="-180000" algn="l" defTabSz="914400" rtl="0" eaLnBrk="1" latinLnBrk="0" hangingPunct="1">
              <a:lnSpc>
                <a:spcPct val="90000"/>
              </a:lnSpc>
              <a:spcBef>
                <a:spcPts val="0"/>
              </a:spcBef>
              <a:spcAft>
                <a:spcPts val="600"/>
              </a:spcAft>
              <a:buFont typeface="System Font Regular"/>
              <a:buChar char="–"/>
              <a:tabLst/>
              <a:defRPr sz="1400" kern="1200" baseline="0">
                <a:solidFill>
                  <a:schemeClr val="tx1"/>
                </a:solidFill>
                <a:latin typeface="Arial" panose="020B0604020202020204" pitchFamily="34" charset="0"/>
                <a:ea typeface="맑은 고딕" panose="020B0503020000020004" pitchFamily="50" charset="-127"/>
                <a:cs typeface="+mn-cs"/>
              </a:defRPr>
            </a:lvl5pPr>
            <a:lvl6pPr marL="0" indent="0" algn="l" defTabSz="914400" rtl="0" eaLnBrk="1" latinLnBrk="1"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6pPr>
            <a:lvl7pPr marL="0" indent="0" algn="l" defTabSz="914400" rtl="0" eaLnBrk="1" latinLnBrk="1"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7pPr>
            <a:lvl8pPr marL="0" indent="0" algn="l" defTabSz="914400" rtl="0" eaLnBrk="1" latinLnBrk="1"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8pPr>
            <a:lvl9pPr marL="0" indent="0" algn="l" defTabSz="914400" rtl="0" eaLnBrk="1" latinLnBrk="1"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9pPr>
          </a:lstStyle>
          <a:p>
            <a:pPr marL="514350" marR="0" lvl="0" indent="-514350" algn="l" defTabSz="914400" rtl="0" eaLnBrk="1" fontAlgn="auto" latinLnBrk="0" hangingPunct="1">
              <a:lnSpc>
                <a:spcPct val="90000"/>
              </a:lnSpc>
              <a:spcBef>
                <a:spcPts val="600"/>
              </a:spcBef>
              <a:spcAft>
                <a:spcPts val="600"/>
              </a:spcAft>
              <a:buClrTx/>
              <a:buSzTx/>
              <a:buFont typeface="+mj-lt"/>
              <a:buAutoNum type="arabicPeriod"/>
              <a:tabLst>
                <a:tab pos="801688" algn="l"/>
              </a:tabLst>
              <a:defRPr/>
            </a:pPr>
            <a:r>
              <a:rPr kumimoji="0" lang="en-US" altLang="ko-KR" sz="3000" i="0" u="none" strike="noStrike" kern="1200" cap="none" spc="0" normalizeH="0" baseline="0" noProof="0" dirty="0">
                <a:ln>
                  <a:noFill/>
                </a:ln>
                <a:effectLst/>
                <a:uLnTx/>
                <a:uFillTx/>
                <a:latin typeface="맑은 고딕" panose="020B0503020000020004" pitchFamily="50" charset="-127"/>
                <a:ea typeface="나눔스퀘어_ac" panose="020B0600000101010101"/>
              </a:rPr>
              <a:t>To-Be </a:t>
            </a:r>
            <a:r>
              <a:rPr kumimoji="0" lang="ko-KR" altLang="en-US" sz="3000" i="0" u="none" strike="noStrike" kern="1200" cap="none" spc="0" normalizeH="0" baseline="0" noProof="0" dirty="0">
                <a:ln>
                  <a:noFill/>
                </a:ln>
                <a:effectLst/>
                <a:uLnTx/>
                <a:uFillTx/>
                <a:latin typeface="맑은 고딕" panose="020B0503020000020004" pitchFamily="50" charset="-127"/>
                <a:ea typeface="나눔스퀘어_ac" panose="020B0600000101010101"/>
              </a:rPr>
              <a:t>업무흐름 정의</a:t>
            </a:r>
            <a:endParaRPr kumimoji="0" lang="en-US" altLang="ko-KR" sz="3000" i="0" u="none" strike="noStrike" kern="1200" cap="none" spc="0" normalizeH="0" baseline="0" noProof="0" dirty="0">
              <a:ln>
                <a:noFill/>
              </a:ln>
              <a:effectLst/>
              <a:uLnTx/>
              <a:uFillTx/>
              <a:latin typeface="맑은 고딕" panose="020B0503020000020004" pitchFamily="50" charset="-127"/>
              <a:ea typeface="나눔스퀘어_ac" panose="020B0600000101010101"/>
            </a:endParaRPr>
          </a:p>
          <a:p>
            <a:pPr marL="514350" marR="0" lvl="0" indent="-514350" algn="l" defTabSz="914400" rtl="0" eaLnBrk="1" fontAlgn="auto" latinLnBrk="0" hangingPunct="1">
              <a:lnSpc>
                <a:spcPct val="90000"/>
              </a:lnSpc>
              <a:spcBef>
                <a:spcPts val="600"/>
              </a:spcBef>
              <a:spcAft>
                <a:spcPts val="600"/>
              </a:spcAft>
              <a:buClrTx/>
              <a:buSzTx/>
              <a:buFont typeface="+mj-lt"/>
              <a:buAutoNum type="arabicPeriod"/>
              <a:tabLst>
                <a:tab pos="801688" algn="l"/>
              </a:tabLst>
              <a:defRPr/>
            </a:pPr>
            <a:r>
              <a:rPr kumimoji="0" lang="en-US" sz="3000" b="1" i="0" u="none" strike="noStrike" kern="1200" cap="none" spc="0" normalizeH="0" baseline="0" noProof="0" dirty="0">
                <a:ln>
                  <a:noFill/>
                </a:ln>
                <a:effectLst/>
                <a:uLnTx/>
                <a:uFillTx/>
                <a:ea typeface="나눔스퀘어_ac" panose="020B0600000101010101"/>
              </a:rPr>
              <a:t>To-Be </a:t>
            </a:r>
            <a:r>
              <a:rPr kumimoji="0" lang="ko-KR" altLang="en-US" sz="3000" b="1" i="0" u="none" strike="noStrike" kern="1200" cap="none" spc="0" normalizeH="0" baseline="0" noProof="0" dirty="0">
                <a:ln>
                  <a:noFill/>
                </a:ln>
                <a:effectLst/>
                <a:uLnTx/>
                <a:uFillTx/>
                <a:ea typeface="나눔스퀘어_ac" panose="020B0600000101010101"/>
              </a:rPr>
              <a:t>시스템 구성도 정의</a:t>
            </a:r>
            <a:endParaRPr kumimoji="0" lang="en-US" sz="3000" b="1" i="0" u="none" strike="noStrike" kern="1200" cap="none" spc="0" normalizeH="0" baseline="0" noProof="0" dirty="0">
              <a:ln>
                <a:noFill/>
              </a:ln>
              <a:effectLst/>
              <a:uLnTx/>
              <a:uFillTx/>
              <a:ea typeface="나눔스퀘어_ac" panose="020B0600000101010101"/>
            </a:endParaRPr>
          </a:p>
          <a:p>
            <a:pPr marL="514350" marR="0" lvl="0" indent="-514350" algn="l" defTabSz="914400" rtl="0" eaLnBrk="1" fontAlgn="auto" latinLnBrk="0" hangingPunct="1">
              <a:lnSpc>
                <a:spcPct val="90000"/>
              </a:lnSpc>
              <a:spcBef>
                <a:spcPts val="600"/>
              </a:spcBef>
              <a:spcAft>
                <a:spcPts val="600"/>
              </a:spcAft>
              <a:buClrTx/>
              <a:buSzTx/>
              <a:buFont typeface="+mj-lt"/>
              <a:buAutoNum type="arabicPeriod"/>
              <a:tabLst>
                <a:tab pos="801688" algn="l"/>
              </a:tabLst>
              <a:defRPr/>
            </a:pPr>
            <a:r>
              <a:rPr lang="en-US" altLang="ko-KR" sz="3000" dirty="0">
                <a:latin typeface="맑은 고딕" panose="020B0503020000020004" pitchFamily="50" charset="-127"/>
                <a:ea typeface="나눔스퀘어_ac" panose="020B0600000101010101"/>
              </a:rPr>
              <a:t>1</a:t>
            </a:r>
            <a:r>
              <a:rPr lang="ko-KR" altLang="en-US" sz="3000" dirty="0">
                <a:latin typeface="맑은 고딕" panose="020B0503020000020004" pitchFamily="50" charset="-127"/>
                <a:ea typeface="나눔스퀘어_ac" panose="020B0600000101010101"/>
              </a:rPr>
              <a:t>단계 영역별 </a:t>
            </a:r>
            <a:r>
              <a:rPr lang="en-US" altLang="ko-KR" sz="3000" dirty="0">
                <a:latin typeface="맑은 고딕" panose="020B0503020000020004" pitchFamily="50" charset="-127"/>
                <a:ea typeface="나눔스퀘어_ac" panose="020B0600000101010101"/>
              </a:rPr>
              <a:t>Issue</a:t>
            </a:r>
            <a:r>
              <a:rPr lang="ko-KR" altLang="en-US" sz="3000" dirty="0">
                <a:latin typeface="맑은 고딕" panose="020B0503020000020004" pitchFamily="50" charset="-127"/>
                <a:ea typeface="나눔스퀘어_ac" panose="020B0600000101010101"/>
              </a:rPr>
              <a:t>및 의사결정 포인트 도출</a:t>
            </a:r>
            <a:endParaRPr kumimoji="0" lang="en-US" sz="3000" b="0" i="0" u="none" strike="noStrike" kern="1200" cap="none" spc="0" normalizeH="0" baseline="0" noProof="0" dirty="0">
              <a:ln>
                <a:noFill/>
              </a:ln>
              <a:effectLst/>
              <a:uLnTx/>
              <a:uFillTx/>
              <a:latin typeface="맑은 고딕" panose="020B0503020000020004" pitchFamily="50" charset="-127"/>
              <a:ea typeface="나눔스퀘어_ac" panose="020B0600000101010101"/>
            </a:endParaRPr>
          </a:p>
          <a:p>
            <a:pPr marL="514350" marR="0" lvl="0" indent="-514350" algn="l" defTabSz="914400" rtl="0" eaLnBrk="1" fontAlgn="auto" latinLnBrk="0" hangingPunct="1">
              <a:lnSpc>
                <a:spcPct val="90000"/>
              </a:lnSpc>
              <a:spcBef>
                <a:spcPts val="600"/>
              </a:spcBef>
              <a:spcAft>
                <a:spcPts val="600"/>
              </a:spcAft>
              <a:buClrTx/>
              <a:buSzTx/>
              <a:buFont typeface="+mj-lt"/>
              <a:buAutoNum type="arabicPeriod"/>
              <a:tabLst>
                <a:tab pos="801688" algn="l"/>
              </a:tabLst>
              <a:defRPr/>
            </a:pPr>
            <a:r>
              <a:rPr lang="en-US" sz="3000" dirty="0">
                <a:latin typeface="맑은 고딕" panose="020B0503020000020004" pitchFamily="50" charset="-127"/>
                <a:ea typeface="나눔스퀘어_ac" panose="020B0600000101010101"/>
              </a:rPr>
              <a:t>1</a:t>
            </a:r>
            <a:r>
              <a:rPr lang="ko-KR" altLang="en-US" sz="3000" dirty="0">
                <a:latin typeface="맑은 고딕" panose="020B0503020000020004" pitchFamily="50" charset="-127"/>
                <a:ea typeface="나눔스퀘어_ac" panose="020B0600000101010101"/>
              </a:rPr>
              <a:t>단계 </a:t>
            </a:r>
            <a:r>
              <a:rPr lang="en-US" sz="3000" dirty="0">
                <a:latin typeface="맑은 고딕" panose="020B0503020000020004" pitchFamily="50" charset="-127"/>
                <a:ea typeface="나눔스퀘어_ac" panose="020B0600000101010101"/>
              </a:rPr>
              <a:t>GAP </a:t>
            </a:r>
            <a:r>
              <a:rPr lang="ko-KR" altLang="en-US" sz="3000" dirty="0">
                <a:latin typeface="맑은 고딕" panose="020B0503020000020004" pitchFamily="50" charset="-127"/>
                <a:ea typeface="나눔스퀘어_ac" panose="020B0600000101010101"/>
              </a:rPr>
              <a:t>및 개선방안 도출결과</a:t>
            </a:r>
            <a:endParaRPr kumimoji="0" lang="en-US" sz="3000" b="0" i="0" u="none" strike="noStrike" kern="1200" cap="none" spc="0" normalizeH="0" baseline="0" noProof="0" dirty="0">
              <a:ln>
                <a:noFill/>
              </a:ln>
              <a:effectLst/>
              <a:uLnTx/>
              <a:uFillTx/>
              <a:latin typeface="맑은 고딕" panose="020B0503020000020004" pitchFamily="50" charset="-127"/>
              <a:ea typeface="나눔스퀘어_ac" panose="020B0600000101010101"/>
            </a:endParaRPr>
          </a:p>
        </p:txBody>
      </p:sp>
    </p:spTree>
    <p:extLst>
      <p:ext uri="{BB962C8B-B14F-4D97-AF65-F5344CB8AC3E}">
        <p14:creationId xmlns:p14="http://schemas.microsoft.com/office/powerpoint/2010/main" val="2541432093"/>
      </p:ext>
    </p:extLst>
  </p:cSld>
  <p:clrMapOvr>
    <a:masterClrMapping/>
  </p:clrMapOvr>
</p:sld>
</file>

<file path=ppt/theme/theme1.xml><?xml version="1.0" encoding="utf-8"?>
<a:theme xmlns:a="http://schemas.openxmlformats.org/drawingml/2006/main" name="Office 테마">
  <a:themeElements>
    <a:clrScheme name="Office 테마">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테마">
      <a:majorFont>
        <a:latin typeface="맑은 고딕"/>
        <a:ea typeface="맑은 고딕"/>
        <a:cs typeface="맑은 고딕"/>
      </a:majorFont>
      <a:minorFont>
        <a:latin typeface="Helvetica"/>
        <a:ea typeface="Helvetica"/>
        <a:cs typeface="Helvetica"/>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w="6350" cap="flat">
          <a:solidFill>
            <a:schemeClr val="tx1">
              <a:lumMod val="65000"/>
              <a:lumOff val="35000"/>
            </a:schemeClr>
          </a:solidFill>
          <a:prstDash val="solid"/>
          <a:round/>
        </a:ln>
        <a:effectLst/>
        <a:sp3d/>
      </a:spPr>
      <a:bodyPr rot="0" spcFirstLastPara="1" vertOverflow="overflow" horzOverflow="overflow" vert="horz" wrap="square" lIns="0" tIns="45718" rIns="0" bIns="45718" numCol="1" spcCol="38100" rtlCol="0" anchor="ctr">
        <a:noAutofit/>
      </a:bodyPr>
      <a:lstStyle>
        <a:defPPr marL="0" marR="0" indent="0" algn="ctr" defTabSz="457200" rtl="0" fontAlgn="auto" latinLnBrk="0" hangingPunct="0">
          <a:lnSpc>
            <a:spcPct val="100000"/>
          </a:lnSpc>
          <a:spcBef>
            <a:spcPts val="0"/>
          </a:spcBef>
          <a:spcAft>
            <a:spcPts val="0"/>
          </a:spcAft>
          <a:buClrTx/>
          <a:buSzTx/>
          <a:buFontTx/>
          <a:buNone/>
          <a:tabLst/>
          <a:defRPr sz="1200" dirty="0" smtClean="0">
            <a:latin typeface="나눔스퀘어_ac" panose="020B0600000101010101" pitchFamily="50" charset="-127"/>
            <a:ea typeface="나눔스퀘어_ac" panose="020B0600000101010101" pitchFamily="50" charset="-127"/>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sz="1400" smtClean="0">
            <a:latin typeface="나눔스퀘어_ac" panose="020B0600000101010101" pitchFamily="50" charset="-127"/>
            <a:ea typeface="나눔스퀘어_ac" panose="020B0600000101010101" pitchFamily="50" charset="-127"/>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테마">
  <a:themeElements>
    <a:clrScheme name="Office 테마">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테마">
      <a:majorFont>
        <a:latin typeface="맑은 고딕"/>
        <a:ea typeface="맑은 고딕"/>
        <a:cs typeface="맑은 고딕"/>
      </a:majorFont>
      <a:minorFont>
        <a:latin typeface="Helvetica"/>
        <a:ea typeface="Helvetica"/>
        <a:cs typeface="Helvetica"/>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문서" ma:contentTypeID="0x010100057E363CBCDA3C41A8A8F3DA594C3B0B" ma:contentTypeVersion="10" ma:contentTypeDescription="새 문서를 만듭니다." ma:contentTypeScope="" ma:versionID="b8d30543bd1ea443f609ac68cb468d1d">
  <xsd:schema xmlns:xsd="http://www.w3.org/2001/XMLSchema" xmlns:xs="http://www.w3.org/2001/XMLSchema" xmlns:p="http://schemas.microsoft.com/office/2006/metadata/properties" xmlns:ns3="203b5312-57e5-44c0-b204-e81f09243373" xmlns:ns4="14f87843-aca9-4436-8d87-3109df0308d2" targetNamespace="http://schemas.microsoft.com/office/2006/metadata/properties" ma:root="true" ma:fieldsID="fb591a4d83c11dc0d143af3ee094dfc6" ns3:_="" ns4:_="">
    <xsd:import namespace="203b5312-57e5-44c0-b204-e81f09243373"/>
    <xsd:import namespace="14f87843-aca9-4436-8d87-3109df0308d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3b5312-57e5-44c0-b204-e81f09243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f87843-aca9-4436-8d87-3109df0308d2" elementFormDefault="qualified">
    <xsd:import namespace="http://schemas.microsoft.com/office/2006/documentManagement/types"/>
    <xsd:import namespace="http://schemas.microsoft.com/office/infopath/2007/PartnerControls"/>
    <xsd:element name="SharedWithUsers" ma:index="10" nillable="true" ma:displayName="공유 대상"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세부 정보 공유" ma:internalName="SharedWithDetails" ma:readOnly="true">
      <xsd:simpleType>
        <xsd:restriction base="dms:Note">
          <xsd:maxLength value="255"/>
        </xsd:restriction>
      </xsd:simpleType>
    </xsd:element>
    <xsd:element name="SharingHintHash" ma:index="12" nillable="true" ma:displayName="힌트 해시 공유"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B71ECB-1C2B-4D72-B26F-E54BBBC4B554}">
  <ds:schemaRefs>
    <ds:schemaRef ds:uri="http://purl.org/dc/dcmitype/"/>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14f87843-aca9-4436-8d87-3109df0308d2"/>
    <ds:schemaRef ds:uri="http://purl.org/dc/terms/"/>
    <ds:schemaRef ds:uri="http://purl.org/dc/elements/1.1/"/>
    <ds:schemaRef ds:uri="http://schemas.openxmlformats.org/package/2006/metadata/core-properties"/>
    <ds:schemaRef ds:uri="203b5312-57e5-44c0-b204-e81f09243373"/>
  </ds:schemaRefs>
</ds:datastoreItem>
</file>

<file path=customXml/itemProps2.xml><?xml version="1.0" encoding="utf-8"?>
<ds:datastoreItem xmlns:ds="http://schemas.openxmlformats.org/officeDocument/2006/customXml" ds:itemID="{54D05B09-AA84-4762-AD56-C81817FB313C}">
  <ds:schemaRefs>
    <ds:schemaRef ds:uri="14f87843-aca9-4436-8d87-3109df0308d2"/>
    <ds:schemaRef ds:uri="203b5312-57e5-44c0-b204-e81f092433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3779630-BC24-41B0-88CF-FE3BE60E7D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19299</TotalTime>
  <Words>5190</Words>
  <Application>Microsoft Office PowerPoint</Application>
  <PresentationFormat>와이드스크린</PresentationFormat>
  <Paragraphs>1371</Paragraphs>
  <Slides>35</Slides>
  <Notes>1</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35</vt:i4>
      </vt:variant>
    </vt:vector>
  </HeadingPairs>
  <TitlesOfParts>
    <vt:vector size="46" baseType="lpstr">
      <vt:lpstr>AppleSDGothicNeoB00</vt:lpstr>
      <vt:lpstr>나눔스퀘어_ac</vt:lpstr>
      <vt:lpstr>나눔스퀘어_ac Bold</vt:lpstr>
      <vt:lpstr>맑은 고딕</vt:lpstr>
      <vt:lpstr>-윤고딕320</vt:lpstr>
      <vt:lpstr>Arial</vt:lpstr>
      <vt:lpstr>Calibri</vt:lpstr>
      <vt:lpstr>Helvetica</vt:lpstr>
      <vt:lpstr>Times New Roman</vt:lpstr>
      <vt:lpstr>Wingdings</vt:lpstr>
      <vt:lpstr>Office 테마</vt:lpstr>
      <vt:lpstr>PowerPoint 프레젠테이션</vt:lpstr>
      <vt:lpstr>Agenda</vt:lpstr>
      <vt:lpstr>To-Be STO 업무흐름(잠정적)</vt:lpstr>
      <vt:lpstr>1. 단순 브로커리지 기반 장내상품거래 업무흐름</vt:lpstr>
      <vt:lpstr>2. 발행이 수반된 브로커리지 기반 장내상품거래 업무흐름</vt:lpstr>
      <vt:lpstr>Back Up &gt; 블록체인 기술적용에 따른 장내상품 거래 흐름</vt:lpstr>
      <vt:lpstr>3. 프라이빗 블록체인 기반 STO거래 업무흐름</vt:lpstr>
      <vt:lpstr>3. 퍼블릭 블록체인 기반 STO거래 업무흐름</vt:lpstr>
      <vt:lpstr>Agenda</vt:lpstr>
      <vt:lpstr>To-Be STO 시스템 구성방안(案)1)(잠정적)</vt:lpstr>
      <vt:lpstr>To-Be STO 시스템구성도1)(잠정적)</vt:lpstr>
      <vt:lpstr>1단계 To-Be STO 시스템구성도1)(잠정적)</vt:lpstr>
      <vt:lpstr>Back UP &gt; KB증권 어플리케이션 구성도</vt:lpstr>
      <vt:lpstr>Back UP &gt; KB증권 변경예상 어플리케이션 List</vt:lpstr>
      <vt:lpstr>Back UP &gt; KB증권 변경예상 어플리케이션 List</vt:lpstr>
      <vt:lpstr>Back UP &gt; KB증권 변경예상 어플리케이션 List</vt:lpstr>
      <vt:lpstr>Back UP &gt; KB증권 변경예상 어플리케이션 List</vt:lpstr>
      <vt:lpstr>Back UP &gt; KB증권 변경예상 어플리케이션 List</vt:lpstr>
      <vt:lpstr>Back UP &gt; KB증권 변경예상 어플리케이션 List</vt:lpstr>
      <vt:lpstr>Back UP &gt; KB증권 변경예상 어플리케이션 List</vt:lpstr>
      <vt:lpstr>Back UP &gt; KB증권 변경예상 어플리케이션 List</vt:lpstr>
      <vt:lpstr>Back UP &gt; KB증권 변경예상 어플리케이션 List</vt:lpstr>
      <vt:lpstr>Back UP &gt; KB증권 변경예상 어플리케이션 List</vt:lpstr>
      <vt:lpstr>Back UP &gt; KB증권 변경예상 어플리케이션 List</vt:lpstr>
      <vt:lpstr>Back UP &gt; KB증권 변경예상 어플리케이션 List</vt:lpstr>
      <vt:lpstr>Back UP &gt; KB증권 변경예상 어플리케이션 List</vt:lpstr>
      <vt:lpstr>Agenda</vt:lpstr>
      <vt:lpstr>STO 사업모델에 대한 주요 비즈니스 이슈 도출</vt:lpstr>
      <vt:lpstr>STO플랫폼 구축을 위한 주요 의사결정 및 Issue도출(1/</vt:lpstr>
      <vt:lpstr>STO플랫폼 구축을 위한 주요 의사결정 및 Issue도출(2/</vt:lpstr>
      <vt:lpstr>    이슈~~~~</vt:lpstr>
      <vt:lpstr>개선방향에 따른 주요 의사결정 사항</vt:lpstr>
      <vt:lpstr>Agenda</vt:lpstr>
      <vt:lpstr>GAP 및 개선방안 도출 결과1)</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개인고객 설문조사 분석 결과 리포트 </dc:title>
  <dc:creator>안 성은</dc:creator>
  <cp:lastModifiedBy>이형기</cp:lastModifiedBy>
  <cp:revision>90</cp:revision>
  <cp:lastPrinted>2022-01-17T01:13:12Z</cp:lastPrinted>
  <dcterms:modified xsi:type="dcterms:W3CDTF">2022-11-29T05:01:31Z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0x010100057E363CBCDA3C41A8A8F3DA594C3B0B</vt:lpwstr>
  </property>
</Properties>
</file>