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5"/>
  </p:notesMasterIdLst>
  <p:sldIdLst>
    <p:sldId id="256" r:id="rId2"/>
    <p:sldId id="296" r:id="rId3"/>
    <p:sldId id="297" r:id="rId4"/>
    <p:sldId id="263" r:id="rId5"/>
    <p:sldId id="298" r:id="rId6"/>
    <p:sldId id="260" r:id="rId7"/>
    <p:sldId id="325" r:id="rId8"/>
    <p:sldId id="261" r:id="rId9"/>
    <p:sldId id="275" r:id="rId10"/>
    <p:sldId id="299" r:id="rId11"/>
    <p:sldId id="270" r:id="rId12"/>
    <p:sldId id="281" r:id="rId13"/>
    <p:sldId id="272" r:id="rId14"/>
    <p:sldId id="280" r:id="rId15"/>
    <p:sldId id="326" r:id="rId16"/>
    <p:sldId id="327" r:id="rId17"/>
    <p:sldId id="259" r:id="rId18"/>
    <p:sldId id="264" r:id="rId19"/>
    <p:sldId id="303" r:id="rId20"/>
    <p:sldId id="300" r:id="rId21"/>
    <p:sldId id="304" r:id="rId22"/>
    <p:sldId id="301" r:id="rId23"/>
    <p:sldId id="305" r:id="rId24"/>
    <p:sldId id="302" r:id="rId25"/>
    <p:sldId id="306" r:id="rId26"/>
    <p:sldId id="307" r:id="rId27"/>
    <p:sldId id="308" r:id="rId28"/>
    <p:sldId id="309" r:id="rId29"/>
    <p:sldId id="311" r:id="rId30"/>
    <p:sldId id="312" r:id="rId31"/>
    <p:sldId id="313" r:id="rId32"/>
    <p:sldId id="314" r:id="rId33"/>
    <p:sldId id="315" r:id="rId34"/>
    <p:sldId id="316" r:id="rId35"/>
    <p:sldId id="319" r:id="rId36"/>
    <p:sldId id="317" r:id="rId37"/>
    <p:sldId id="320" r:id="rId38"/>
    <p:sldId id="318" r:id="rId39"/>
    <p:sldId id="321" r:id="rId40"/>
    <p:sldId id="322" r:id="rId41"/>
    <p:sldId id="323" r:id="rId42"/>
    <p:sldId id="324" r:id="rId43"/>
    <p:sldId id="278" r:id="rId4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46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Nunito" pitchFamily="2" charset="0"/>
      <p:regular r:id="rId52"/>
      <p:bold r:id="rId53"/>
      <p:italic r:id="rId54"/>
      <p:boldItalic r:id="rId55"/>
    </p:embeddedFont>
    <p:embeddedFont>
      <p:font typeface="Nunito SemiBold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360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2361932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2361932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69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481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738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411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29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441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043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97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810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284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235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14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188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500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156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7359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514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929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6123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1636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843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48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6585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4724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65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Báo cáo Project Machine Learning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10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2" name="Google Shape;391;p34">
            <a:extLst>
              <a:ext uri="{FF2B5EF4-FFF2-40B4-BE49-F238E27FC236}">
                <a16:creationId xmlns:a16="http://schemas.microsoft.com/office/drawing/2014/main" id="{459841AD-D582-4539-5BEF-D227C934DDAB}"/>
              </a:ext>
            </a:extLst>
          </p:cNvPr>
          <p:cNvSpPr txBox="1">
            <a:spLocks/>
          </p:cNvSpPr>
          <p:nvPr/>
        </p:nvSpPr>
        <p:spPr>
          <a:xfrm>
            <a:off x="889027" y="503378"/>
            <a:ext cx="2176461" cy="52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en-US" sz="2400" b="1" dirty="0" err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Mức</a:t>
            </a:r>
            <a:r>
              <a:rPr lang="en-US" sz="2400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độ</a:t>
            </a:r>
            <a:r>
              <a:rPr lang="en-US" sz="2400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phân</a:t>
            </a:r>
            <a:r>
              <a:rPr lang="en-US" sz="2400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bố</a:t>
            </a:r>
            <a:r>
              <a:rPr lang="en-US" sz="2400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dữ</a:t>
            </a:r>
            <a:r>
              <a:rPr lang="en-US" sz="2400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liệu</a:t>
            </a:r>
            <a:r>
              <a:rPr lang="en-US" sz="2400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719B2-C921-46A7-5D5C-97343E422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7" y="1026826"/>
            <a:ext cx="1836253" cy="1360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9D082D-167D-6E9A-8868-A9545D09E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796" y="1026826"/>
            <a:ext cx="1836253" cy="1360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2E6D76-E80F-6D6A-31AE-C3AB815D4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565" y="1026826"/>
            <a:ext cx="1836253" cy="1418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21F8D5-037E-CD85-6CFB-DB40221EA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27" y="2755946"/>
            <a:ext cx="1912650" cy="14905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149AB5-EF01-E22C-73C7-D726CC0C2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7796" y="2755946"/>
            <a:ext cx="1912650" cy="14508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C0B69B-372F-25F6-CF7E-846EC7371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8391" y="2744221"/>
            <a:ext cx="1912651" cy="1474335"/>
          </a:xfrm>
          <a:prstGeom prst="rect">
            <a:avLst/>
          </a:prstGeom>
        </p:spPr>
      </p:pic>
      <p:sp>
        <p:nvSpPr>
          <p:cNvPr id="17" name="Google Shape;234;p21">
            <a:extLst>
              <a:ext uri="{FF2B5EF4-FFF2-40B4-BE49-F238E27FC236}">
                <a16:creationId xmlns:a16="http://schemas.microsoft.com/office/drawing/2014/main" id="{9140B6A5-994B-2F4F-FD63-A9B58545746D}"/>
              </a:ext>
            </a:extLst>
          </p:cNvPr>
          <p:cNvSpPr txBox="1">
            <a:spLocks/>
          </p:cNvSpPr>
          <p:nvPr/>
        </p:nvSpPr>
        <p:spPr>
          <a:xfrm>
            <a:off x="1399102" y="2486452"/>
            <a:ext cx="816102" cy="17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000"/>
              </a:spcAft>
              <a:buFont typeface="Nunito"/>
              <a:buNone/>
            </a:pPr>
            <a:r>
              <a:rPr lang="en-US" sz="800" dirty="0">
                <a:solidFill>
                  <a:schemeClr val="bg1"/>
                </a:solidFill>
              </a:rPr>
              <a:t>White King file</a:t>
            </a:r>
          </a:p>
        </p:txBody>
      </p:sp>
      <p:sp>
        <p:nvSpPr>
          <p:cNvPr id="18" name="Google Shape;234;p21">
            <a:extLst>
              <a:ext uri="{FF2B5EF4-FFF2-40B4-BE49-F238E27FC236}">
                <a16:creationId xmlns:a16="http://schemas.microsoft.com/office/drawing/2014/main" id="{9F7D33EE-73A8-3CDD-FCC6-B6CEB15E0A57}"/>
              </a:ext>
            </a:extLst>
          </p:cNvPr>
          <p:cNvSpPr txBox="1">
            <a:spLocks/>
          </p:cNvSpPr>
          <p:nvPr/>
        </p:nvSpPr>
        <p:spPr>
          <a:xfrm>
            <a:off x="3974662" y="2524552"/>
            <a:ext cx="816102" cy="17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000"/>
              </a:spcAft>
              <a:buFont typeface="Nunito"/>
              <a:buNone/>
            </a:pPr>
            <a:r>
              <a:rPr lang="en-US" sz="800" dirty="0">
                <a:solidFill>
                  <a:schemeClr val="bg1"/>
                </a:solidFill>
              </a:rPr>
              <a:t>White King rank</a:t>
            </a:r>
          </a:p>
        </p:txBody>
      </p:sp>
      <p:sp>
        <p:nvSpPr>
          <p:cNvPr id="19" name="Google Shape;234;p21">
            <a:extLst>
              <a:ext uri="{FF2B5EF4-FFF2-40B4-BE49-F238E27FC236}">
                <a16:creationId xmlns:a16="http://schemas.microsoft.com/office/drawing/2014/main" id="{55675832-4EF2-4B2B-B009-AA6BA4F8F28E}"/>
              </a:ext>
            </a:extLst>
          </p:cNvPr>
          <p:cNvSpPr txBox="1">
            <a:spLocks/>
          </p:cNvSpPr>
          <p:nvPr/>
        </p:nvSpPr>
        <p:spPr>
          <a:xfrm>
            <a:off x="6446665" y="2524552"/>
            <a:ext cx="816102" cy="17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000"/>
              </a:spcAft>
              <a:buFont typeface="Nunito"/>
              <a:buNone/>
            </a:pPr>
            <a:r>
              <a:rPr lang="en-US" sz="800" dirty="0">
                <a:solidFill>
                  <a:schemeClr val="bg1"/>
                </a:solidFill>
              </a:rPr>
              <a:t>White Rook file</a:t>
            </a:r>
          </a:p>
        </p:txBody>
      </p:sp>
      <p:sp>
        <p:nvSpPr>
          <p:cNvPr id="20" name="Google Shape;234;p21">
            <a:extLst>
              <a:ext uri="{FF2B5EF4-FFF2-40B4-BE49-F238E27FC236}">
                <a16:creationId xmlns:a16="http://schemas.microsoft.com/office/drawing/2014/main" id="{E6DF9A61-DCB7-D576-D3B5-E0A535DC5C3E}"/>
              </a:ext>
            </a:extLst>
          </p:cNvPr>
          <p:cNvSpPr txBox="1">
            <a:spLocks/>
          </p:cNvSpPr>
          <p:nvPr/>
        </p:nvSpPr>
        <p:spPr>
          <a:xfrm>
            <a:off x="1514027" y="4343553"/>
            <a:ext cx="816102" cy="17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000"/>
              </a:spcAft>
              <a:buFont typeface="Nunito"/>
              <a:buNone/>
            </a:pPr>
            <a:r>
              <a:rPr lang="en-US" sz="800" dirty="0">
                <a:solidFill>
                  <a:schemeClr val="bg1"/>
                </a:solidFill>
              </a:rPr>
              <a:t>White Rook rank</a:t>
            </a:r>
          </a:p>
        </p:txBody>
      </p:sp>
      <p:sp>
        <p:nvSpPr>
          <p:cNvPr id="21" name="Google Shape;234;p21">
            <a:extLst>
              <a:ext uri="{FF2B5EF4-FFF2-40B4-BE49-F238E27FC236}">
                <a16:creationId xmlns:a16="http://schemas.microsoft.com/office/drawing/2014/main" id="{73D5090A-7851-1EF5-32F1-86A6E9625859}"/>
              </a:ext>
            </a:extLst>
          </p:cNvPr>
          <p:cNvSpPr txBox="1">
            <a:spLocks/>
          </p:cNvSpPr>
          <p:nvPr/>
        </p:nvSpPr>
        <p:spPr>
          <a:xfrm>
            <a:off x="3974662" y="4343553"/>
            <a:ext cx="816102" cy="17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000"/>
              </a:spcAft>
              <a:buFont typeface="Nunito"/>
              <a:buNone/>
            </a:pPr>
            <a:r>
              <a:rPr lang="en-US" sz="800" dirty="0">
                <a:solidFill>
                  <a:schemeClr val="bg1"/>
                </a:solidFill>
              </a:rPr>
              <a:t>Black King file</a:t>
            </a:r>
          </a:p>
        </p:txBody>
      </p:sp>
      <p:sp>
        <p:nvSpPr>
          <p:cNvPr id="22" name="Google Shape;234;p21">
            <a:extLst>
              <a:ext uri="{FF2B5EF4-FFF2-40B4-BE49-F238E27FC236}">
                <a16:creationId xmlns:a16="http://schemas.microsoft.com/office/drawing/2014/main" id="{2762F013-333D-DAEC-EF58-8D7D1E5C8122}"/>
              </a:ext>
            </a:extLst>
          </p:cNvPr>
          <p:cNvSpPr txBox="1">
            <a:spLocks/>
          </p:cNvSpPr>
          <p:nvPr/>
        </p:nvSpPr>
        <p:spPr>
          <a:xfrm>
            <a:off x="6480800" y="4343553"/>
            <a:ext cx="816102" cy="17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000"/>
              </a:spcAft>
              <a:buFont typeface="Nunito"/>
              <a:buNone/>
            </a:pPr>
            <a:r>
              <a:rPr lang="en-US" sz="800" dirty="0">
                <a:solidFill>
                  <a:schemeClr val="bg1"/>
                </a:solidFill>
              </a:rPr>
              <a:t>Black King Rank</a:t>
            </a:r>
          </a:p>
        </p:txBody>
      </p:sp>
    </p:spTree>
    <p:extLst>
      <p:ext uri="{BB962C8B-B14F-4D97-AF65-F5344CB8AC3E}">
        <p14:creationId xmlns:p14="http://schemas.microsoft.com/office/powerpoint/2010/main" val="326325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11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73C7B-395E-93A4-2B18-3B18F0BF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9" y="826498"/>
            <a:ext cx="5383811" cy="306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96E26-5414-615E-71F1-65BC1C5A1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60" y="826498"/>
            <a:ext cx="1434991" cy="3076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A031F4-8BA5-6CE4-9FC2-F91F0A1BAEA1}"/>
              </a:ext>
            </a:extLst>
          </p:cNvPr>
          <p:cNvSpPr txBox="1"/>
          <p:nvPr/>
        </p:nvSpPr>
        <p:spPr>
          <a:xfrm>
            <a:off x="2473377" y="4073172"/>
            <a:ext cx="2660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optimal depth-of-win for White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Tiền xử lý dữ liệu:</a:t>
            </a:r>
            <a:endParaRPr dirty="0"/>
          </a:p>
        </p:txBody>
      </p:sp>
      <p:sp>
        <p:nvSpPr>
          <p:cNvPr id="454" name="Google Shape;454;p40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Tiền xử lý dữ liệu:</a:t>
            </a:r>
            <a:endParaRPr dirty="0"/>
          </a:p>
        </p:txBody>
      </p: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7812624" y="3691500"/>
            <a:ext cx="906340" cy="903912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31"/>
          <p:cNvGrpSpPr/>
          <p:nvPr/>
        </p:nvGrpSpPr>
        <p:grpSpPr>
          <a:xfrm>
            <a:off x="5073519" y="1600632"/>
            <a:ext cx="2843563" cy="2996120"/>
            <a:chOff x="5632317" y="1189775"/>
            <a:chExt cx="3305700" cy="3483050"/>
          </a:xfrm>
        </p:grpSpPr>
        <p:sp>
          <p:nvSpPr>
            <p:cNvPr id="341" name="Google Shape;341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Split</a:t>
              </a:r>
              <a:endParaRPr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2" name="Google Shape;342;p3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Chia sữ liệu thành tập train và tập test với tỉ lệ phần trăm lần lượt là 70% và 30%</a:t>
              </a:r>
              <a:endParaRPr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-53074" y="1600825"/>
            <a:ext cx="3332845" cy="2995927"/>
            <a:chOff x="-327452" y="1189999"/>
            <a:chExt cx="3874500" cy="3482826"/>
          </a:xfrm>
        </p:grpSpPr>
        <p:sp>
          <p:nvSpPr>
            <p:cNvPr id="344" name="Google Shape;344;p31"/>
            <p:cNvSpPr/>
            <p:nvPr/>
          </p:nvSpPr>
          <p:spPr>
            <a:xfrm>
              <a:off x="-327452" y="1189999"/>
              <a:ext cx="3874500" cy="669000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One-Hot</a:t>
              </a:r>
              <a:endParaRPr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5" name="Google Shape;345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Sử dụng OneHotEcoder để xử lý dữ liệu dạng chữ</a:t>
              </a:r>
              <a:endParaRPr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2761204" y="1600632"/>
            <a:ext cx="2843563" cy="2996120"/>
            <a:chOff x="2944204" y="1189775"/>
            <a:chExt cx="3305700" cy="3483050"/>
          </a:xfrm>
        </p:grpSpPr>
        <p:sp>
          <p:nvSpPr>
            <p:cNvPr id="347" name="Google Shape;347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Imbalanced</a:t>
              </a:r>
              <a:endParaRPr sz="18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8" name="Google Shape;348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Dùng Smote(Over-Spamling) để cân bằng lại dữ liệu</a:t>
              </a:r>
              <a:endParaRPr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One-hot</a:t>
            </a:r>
            <a:endParaRPr dirty="0"/>
          </a:p>
        </p:txBody>
      </p:sp>
      <p:sp>
        <p:nvSpPr>
          <p:cNvPr id="446" name="Google Shape;446;p3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47" name="Google Shape;447;p39"/>
          <p:cNvSpPr/>
          <p:nvPr/>
        </p:nvSpPr>
        <p:spPr>
          <a:xfrm>
            <a:off x="7819336" y="37997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B58FE-81FC-A487-DAC3-FA4953242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0" y="1785816"/>
            <a:ext cx="7475868" cy="16917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Imbalanced</a:t>
            </a:r>
            <a:endParaRPr dirty="0"/>
          </a:p>
        </p:txBody>
      </p:sp>
      <p:sp>
        <p:nvSpPr>
          <p:cNvPr id="446" name="Google Shape;446;p3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47" name="Google Shape;447;p39"/>
          <p:cNvSpPr/>
          <p:nvPr/>
        </p:nvSpPr>
        <p:spPr>
          <a:xfrm>
            <a:off x="7819336" y="37997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5EC2A-4B1E-B9A3-D278-2339BAE8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97" y="1709065"/>
            <a:ext cx="7704488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0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Split</a:t>
            </a:r>
            <a:endParaRPr dirty="0"/>
          </a:p>
        </p:txBody>
      </p:sp>
      <p:sp>
        <p:nvSpPr>
          <p:cNvPr id="446" name="Google Shape;446;p3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47" name="Google Shape;447;p39"/>
          <p:cNvSpPr/>
          <p:nvPr/>
        </p:nvSpPr>
        <p:spPr>
          <a:xfrm>
            <a:off x="7819336" y="37997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6F7CC-AD13-2C75-174D-E34187C8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57" y="1640393"/>
            <a:ext cx="7155800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4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thuật toán áp dụng: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4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4.1 SVM: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4515582" cy="3074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4.1.1 SVM Linear Kernel:</a:t>
            </a:r>
            <a:endParaRPr b="1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F65F2-1BCB-68C8-6151-460DFC07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2" y="1813810"/>
            <a:ext cx="5650852" cy="21410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19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8374-EE87-36B6-B2BD-DADD47F1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303" y="592111"/>
            <a:ext cx="4620756" cy="3825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Thành viên: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44" name="Google Shape;14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5230" y="1686232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2295230" y="341471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Trần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Đặng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Quốc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20130376</a:t>
            </a:r>
            <a:endParaRPr sz="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7223" y="1686232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9" name="Google Shape;149;p2"/>
          <p:cNvSpPr txBox="1"/>
          <p:nvPr/>
        </p:nvSpPr>
        <p:spPr>
          <a:xfrm>
            <a:off x="5127223" y="341471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Nguyễn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Minh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Đức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20130233</a:t>
            </a:r>
            <a:endParaRPr sz="14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4.1 SVM: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4515582" cy="3074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4.1.2 SVM </a:t>
            </a:r>
            <a:r>
              <a:rPr lang="en-US" b="1" dirty="0" err="1"/>
              <a:t>Rbf</a:t>
            </a:r>
            <a:r>
              <a:rPr lang="en-US" b="1" dirty="0"/>
              <a:t> Kernel:</a:t>
            </a:r>
            <a:endParaRPr b="1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DAF91-4968-A17D-88F0-3820591E8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867808"/>
            <a:ext cx="6952412" cy="249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70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21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57CBA-7336-776C-C170-1CA11E30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37" y="601324"/>
            <a:ext cx="4918874" cy="39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7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4.1 SVM: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4515582" cy="3074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4.1.3 SVM Sigmoid Kernel:</a:t>
            </a:r>
            <a:endParaRPr b="1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71B94-BB12-4F14-9DBC-2023D684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886941"/>
            <a:ext cx="6053522" cy="219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23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ACB18-5402-9F0E-CC20-11B6824A1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63" y="585472"/>
            <a:ext cx="4846227" cy="39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5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4.1 SVM: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4515582" cy="3074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4.1.4 SVM Poly Kernel:</a:t>
            </a:r>
            <a:endParaRPr b="1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739D6-0F0A-023E-48B2-ED215DB14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856245"/>
            <a:ext cx="6618790" cy="239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17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25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2A642-16E2-5C9A-EBB8-62C7F814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16" y="601259"/>
            <a:ext cx="4832279" cy="39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2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4.1 SVM: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4515582" cy="3074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4.1.5 So </a:t>
            </a:r>
            <a:r>
              <a:rPr lang="en-US" b="1" dirty="0" err="1"/>
              <a:t>sánh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Kernel:</a:t>
            </a:r>
            <a:endParaRPr b="1"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3F532-EF35-A7F8-A47A-A8A2BB83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72" y="1855949"/>
            <a:ext cx="3462728" cy="1050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624C7C-1DEF-3E79-9F98-5095299A4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400" y="1742466"/>
            <a:ext cx="3568515" cy="25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4.2 KNN: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4515582" cy="3074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4.2.1 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KNN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với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with k={1, 3, 5, …, 29}: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6B83A-F990-C625-2A60-88D8A3D77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1" y="1898036"/>
            <a:ext cx="6660457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28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BD5BE-9CFA-1895-4872-D8FCDBDD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37" y="765653"/>
            <a:ext cx="4915326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5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4.2 KNN: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4515582" cy="3074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4.2.2 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KNN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với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with k=1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1C7FCE-DAD0-5C76-1B91-D6E64815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55" y="1708842"/>
            <a:ext cx="6500423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Nội dung:</a:t>
            </a: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1"/>
          </p:nvPr>
        </p:nvSpPr>
        <p:spPr>
          <a:xfrm>
            <a:off x="1038273" y="1312247"/>
            <a:ext cx="6426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: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: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: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400" dirty="0"/>
              <a:t>	</a:t>
            </a:r>
            <a:r>
              <a:rPr lang="en-US" sz="1800" dirty="0">
                <a:solidFill>
                  <a:schemeClr val="accent1"/>
                </a:solidFill>
              </a:rPr>
              <a:t>4.1 </a:t>
            </a:r>
            <a:r>
              <a:rPr lang="en-US" sz="1800" dirty="0">
                <a:solidFill>
                  <a:schemeClr val="tx1"/>
                </a:solidFill>
              </a:rPr>
              <a:t>SVM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 dirty="0">
                <a:solidFill>
                  <a:schemeClr val="accent1"/>
                </a:solidFill>
              </a:rPr>
              <a:t>	4.2 </a:t>
            </a:r>
            <a:r>
              <a:rPr lang="en-US" sz="1800" dirty="0">
                <a:solidFill>
                  <a:schemeClr val="tx1"/>
                </a:solidFill>
              </a:rPr>
              <a:t>KNN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 dirty="0">
                <a:solidFill>
                  <a:schemeClr val="accent1"/>
                </a:solidFill>
              </a:rPr>
              <a:t>	4.3 </a:t>
            </a:r>
            <a:r>
              <a:rPr lang="en-US" sz="1800" dirty="0">
                <a:solidFill>
                  <a:schemeClr val="tx1"/>
                </a:solidFill>
              </a:rPr>
              <a:t>Neutral </a:t>
            </a:r>
            <a:r>
              <a:rPr lang="en-US" sz="1800" dirty="0" err="1">
                <a:solidFill>
                  <a:schemeClr val="tx1"/>
                </a:solidFill>
              </a:rPr>
              <a:t>NetWork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 dirty="0">
                <a:solidFill>
                  <a:schemeClr val="accent1"/>
                </a:solidFill>
              </a:rPr>
              <a:t>	4.4 </a:t>
            </a:r>
            <a:r>
              <a:rPr lang="en-US" sz="1800" dirty="0">
                <a:solidFill>
                  <a:schemeClr val="tx1"/>
                </a:solidFill>
              </a:rPr>
              <a:t>Naïve Bayes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 dirty="0">
                <a:solidFill>
                  <a:schemeClr val="accent1"/>
                </a:solidFill>
              </a:rPr>
              <a:t>	4.5 </a:t>
            </a:r>
            <a:r>
              <a:rPr lang="en-US" sz="1800" dirty="0" err="1">
                <a:solidFill>
                  <a:schemeClr val="tx1"/>
                </a:solidFill>
              </a:rPr>
              <a:t>RandomForest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 dirty="0">
                <a:solidFill>
                  <a:schemeClr val="accent1"/>
                </a:solidFill>
              </a:rPr>
              <a:t>	4.6 </a:t>
            </a:r>
            <a:r>
              <a:rPr lang="en-US" sz="1800" dirty="0">
                <a:solidFill>
                  <a:schemeClr val="tx1"/>
                </a:solidFill>
              </a:rPr>
              <a:t>Decision Tree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 dirty="0">
                <a:solidFill>
                  <a:schemeClr val="accent1"/>
                </a:solidFill>
              </a:rPr>
              <a:t>5. </a:t>
            </a:r>
            <a:r>
              <a:rPr lang="en-US" sz="2000" dirty="0">
                <a:solidFill>
                  <a:schemeClr val="tx1"/>
                </a:solidFill>
              </a:rPr>
              <a:t>So </a:t>
            </a:r>
            <a:r>
              <a:rPr lang="en-US" sz="2000" dirty="0" err="1">
                <a:solidFill>
                  <a:schemeClr val="tx1"/>
                </a:solidFill>
              </a:rPr>
              <a:t>sánh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thuật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toán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6" name="Google Shape;156;p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57" name="Google Shape;157;p3"/>
          <p:cNvSpPr/>
          <p:nvPr/>
        </p:nvSpPr>
        <p:spPr>
          <a:xfrm rot="487996">
            <a:off x="7585847" y="3752116"/>
            <a:ext cx="990929" cy="876180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30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BA439-F0B4-EF77-82C6-E5574B911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392" y="596208"/>
            <a:ext cx="4852123" cy="39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48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4.3 Neutral Network: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4515582" cy="3074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 err="1">
                <a:effectLst/>
                <a:latin typeface="-apple-system"/>
              </a:rPr>
              <a:t>Onehot</a:t>
            </a:r>
            <a:r>
              <a:rPr lang="en-US" b="1" i="0" dirty="0">
                <a:effectLst/>
                <a:latin typeface="-apple-system"/>
              </a:rPr>
              <a:t> </a:t>
            </a:r>
            <a:r>
              <a:rPr lang="en-US" b="1" i="0" dirty="0" err="1">
                <a:effectLst/>
                <a:latin typeface="-apple-system"/>
              </a:rPr>
              <a:t>dữ</a:t>
            </a:r>
            <a:r>
              <a:rPr lang="en-US" b="1" i="0" dirty="0">
                <a:effectLst/>
                <a:latin typeface="-apple-system"/>
              </a:rPr>
              <a:t> </a:t>
            </a:r>
            <a:r>
              <a:rPr lang="en-US" b="1" i="0" dirty="0" err="1">
                <a:effectLst/>
                <a:latin typeface="-apple-system"/>
              </a:rPr>
              <a:t>liệu</a:t>
            </a:r>
            <a:r>
              <a:rPr lang="en-US" b="1" i="0" dirty="0">
                <a:effectLst/>
                <a:latin typeface="-apple-system"/>
              </a:rPr>
              <a:t> y: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F2266-F2EA-4B8B-C427-683FD79C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15" y="2024794"/>
            <a:ext cx="5174428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95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4.3 Neutral Network: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4515582" cy="3074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 err="1">
                <a:effectLst/>
                <a:latin typeface="-apple-system"/>
              </a:rPr>
              <a:t>Thực</a:t>
            </a:r>
            <a:r>
              <a:rPr lang="en-US" b="1" i="0" dirty="0">
                <a:effectLst/>
                <a:latin typeface="-apple-system"/>
              </a:rPr>
              <a:t> </a:t>
            </a:r>
            <a:r>
              <a:rPr lang="en-US" b="1" i="0" dirty="0" err="1">
                <a:effectLst/>
                <a:latin typeface="-apple-system"/>
              </a:rPr>
              <a:t>hiện</a:t>
            </a:r>
            <a:r>
              <a:rPr lang="en-US" b="1" i="0" dirty="0">
                <a:effectLst/>
                <a:latin typeface="-apple-system"/>
              </a:rPr>
              <a:t> </a:t>
            </a:r>
            <a:r>
              <a:rPr lang="en-US" b="1" i="0" dirty="0" err="1">
                <a:effectLst/>
                <a:latin typeface="-apple-system"/>
              </a:rPr>
              <a:t>mô</a:t>
            </a:r>
            <a:r>
              <a:rPr lang="en-US" b="1" i="0" dirty="0">
                <a:effectLst/>
                <a:latin typeface="-apple-system"/>
              </a:rPr>
              <a:t> </a:t>
            </a:r>
            <a:r>
              <a:rPr lang="en-US" b="1" i="0" dirty="0" err="1">
                <a:effectLst/>
                <a:latin typeface="-apple-system"/>
              </a:rPr>
              <a:t>hình</a:t>
            </a:r>
            <a:r>
              <a:rPr lang="en-US" b="1" i="0" dirty="0">
                <a:effectLst/>
                <a:latin typeface="-apple-system"/>
              </a:rPr>
              <a:t>: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0613B-F2F6-8626-59DF-7E95CBA7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51" y="2011631"/>
            <a:ext cx="6873836" cy="1120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DF75C-EC94-A658-37E6-44512EF5F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527" y="3235507"/>
            <a:ext cx="5669771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07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4.3 Neutral Network:</a:t>
            </a: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47F22-7F85-7ED5-DEEA-744C1F19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412391"/>
            <a:ext cx="6029126" cy="28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57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4.4 </a:t>
            </a:r>
            <a:r>
              <a:rPr lang="en-US" b="0" i="0" dirty="0">
                <a:effectLst/>
                <a:latin typeface="-apple-system"/>
              </a:rPr>
              <a:t>Naïve Bayes</a:t>
            </a:r>
            <a:r>
              <a:rPr lang="en" dirty="0"/>
              <a:t>:</a:t>
            </a: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390A0-C974-400C-39B5-57519AA80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61" y="1362315"/>
            <a:ext cx="7178412" cy="28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96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35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5B65C-445A-FB9C-B7FD-6339A9D2F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891" y="657102"/>
            <a:ext cx="4678703" cy="382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35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4.5 </a:t>
            </a:r>
            <a:r>
              <a:rPr lang="en-US" b="0" i="0" dirty="0">
                <a:effectLst/>
                <a:latin typeface="-apple-system"/>
              </a:rPr>
              <a:t>Radom Forest</a:t>
            </a:r>
            <a:r>
              <a:rPr lang="en" dirty="0"/>
              <a:t>:</a:t>
            </a: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53AE3-6C07-8119-5D72-547F2BD6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35" y="1341714"/>
            <a:ext cx="6881456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83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37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2C529-F6AF-DD29-22AF-4C2BA318C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912" y="611098"/>
            <a:ext cx="4747594" cy="39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4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4.6 </a:t>
            </a:r>
            <a:r>
              <a:rPr lang="en-US" b="0" i="0" dirty="0">
                <a:effectLst/>
                <a:latin typeface="-apple-system"/>
              </a:rPr>
              <a:t>Decision Tree</a:t>
            </a:r>
            <a:r>
              <a:rPr lang="en" dirty="0"/>
              <a:t>:</a:t>
            </a: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70C7D-15FE-E534-0E40-8107D2556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10" y="1362788"/>
            <a:ext cx="6096528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32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39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13762-C281-F7DD-372C-9143C7EB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02" y="552622"/>
            <a:ext cx="4912059" cy="40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Đặng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: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-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-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toán:Neural</a:t>
            </a:r>
            <a:r>
              <a:rPr lang="en-US" dirty="0"/>
              <a:t> network, SVM, </a:t>
            </a:r>
            <a:r>
              <a:rPr lang="en-US" dirty="0" err="1"/>
              <a:t>kNN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-So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Phân chia công việc:</a:t>
            </a:r>
            <a:endParaRPr dirty="0"/>
          </a:p>
        </p:txBody>
      </p:sp>
      <p:sp>
        <p:nvSpPr>
          <p:cNvPr id="246" name="Google Shape;246;p22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Nguyễn</a:t>
            </a:r>
            <a:r>
              <a:rPr lang="en-US" b="1" dirty="0"/>
              <a:t> Minh </a:t>
            </a:r>
            <a:r>
              <a:rPr lang="en-US" b="1" dirty="0" err="1"/>
              <a:t>Đức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-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-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toán:Naïve</a:t>
            </a:r>
            <a:r>
              <a:rPr lang="en-US" dirty="0"/>
              <a:t> Bayes, </a:t>
            </a:r>
            <a:r>
              <a:rPr lang="en-US" dirty="0" err="1"/>
              <a:t>RandomForest</a:t>
            </a:r>
            <a:r>
              <a:rPr lang="en-US" dirty="0"/>
              <a:t>, Decision Tree.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-So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sánh các thuật toán: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5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5. So sánh các thuật toán:</a:t>
            </a: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335DA-AD99-ABD5-9820-93F31E5D9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472643"/>
            <a:ext cx="7079593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42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04D1D-6C8A-8011-E0D9-8F9625C64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77" y="744494"/>
            <a:ext cx="6157338" cy="36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6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428" name="Google Shape;428;p37"/>
          <p:cNvSpPr txBox="1">
            <a:spLocks noGrp="1"/>
          </p:cNvSpPr>
          <p:nvPr>
            <p:ph type="body" idx="4294967295"/>
          </p:nvPr>
        </p:nvSpPr>
        <p:spPr>
          <a:xfrm>
            <a:off x="855300" y="2230438"/>
            <a:ext cx="3158100" cy="5502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Đặt câu hỏi?</a:t>
            </a:r>
            <a:endParaRPr dirty="0"/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0066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vi-VN" dirty="0"/>
              <a:t>Dataset Chess (King-Rook vs. King) là một cơ sở dữ liệu về trò chơi cờ vua cho Vua trắng và Xe trắng chống lại Vua đe</a:t>
            </a:r>
            <a:r>
              <a:rPr lang="en-US" dirty="0"/>
              <a:t>n</a:t>
            </a:r>
          </a:p>
        </p:txBody>
      </p:sp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>
            <a:spLocks noGrp="1"/>
          </p:cNvSpPr>
          <p:nvPr>
            <p:ph type="ctrTitle" idx="4294967295"/>
          </p:nvPr>
        </p:nvSpPr>
        <p:spPr>
          <a:xfrm>
            <a:off x="855300" y="1642800"/>
            <a:ext cx="7433400" cy="140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chemeClr val="accent1"/>
                </a:solidFill>
              </a:rPr>
              <a:t>28056</a:t>
            </a:r>
          </a:p>
        </p:txBody>
      </p:sp>
      <p:sp>
        <p:nvSpPr>
          <p:cNvPr id="320" name="Google Shape;320;p29"/>
          <p:cNvSpPr txBox="1">
            <a:spLocks noGrp="1"/>
          </p:cNvSpPr>
          <p:nvPr>
            <p:ph type="subTitle" idx="4294967295"/>
          </p:nvPr>
        </p:nvSpPr>
        <p:spPr>
          <a:xfrm>
            <a:off x="652933" y="899973"/>
            <a:ext cx="7433400" cy="35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Số lượng dữ liệu?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7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vi-VN" sz="3600" b="0" i="0" dirty="0">
                <a:effectLst/>
                <a:latin typeface="-apple-system"/>
              </a:rPr>
              <a:t>Thông tin thuộc tính:</a:t>
            </a: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vi-VN" sz="1800" b="0" i="0" dirty="0">
                <a:effectLst/>
                <a:latin typeface="-apple-system"/>
              </a:rPr>
              <a:t>White King file - Vị trí cột quân Vua Trắng trên bàn cờ.</a:t>
            </a:r>
          </a:p>
          <a:p>
            <a:pPr algn="l">
              <a:buFont typeface="+mj-lt"/>
              <a:buAutoNum type="arabicPeriod"/>
            </a:pPr>
            <a:r>
              <a:rPr lang="vi-VN" sz="1800" b="0" i="0" dirty="0">
                <a:effectLst/>
                <a:latin typeface="-apple-system"/>
              </a:rPr>
              <a:t>White King rank - Vị trí hàng quân Vua Trắng trên bàn cờ.</a:t>
            </a:r>
          </a:p>
          <a:p>
            <a:pPr algn="l">
              <a:buFont typeface="+mj-lt"/>
              <a:buAutoNum type="arabicPeriod"/>
            </a:pPr>
            <a:r>
              <a:rPr lang="vi-VN" sz="1800" b="0" i="0" dirty="0">
                <a:effectLst/>
                <a:latin typeface="-apple-system"/>
              </a:rPr>
              <a:t>White Rook file - Vị trí cột quân Xe Trắng trên bàn cờ.</a:t>
            </a:r>
          </a:p>
          <a:p>
            <a:pPr algn="l">
              <a:buFont typeface="+mj-lt"/>
              <a:buAutoNum type="arabicPeriod"/>
            </a:pPr>
            <a:r>
              <a:rPr lang="vi-VN" sz="1800" b="0" i="0" dirty="0">
                <a:effectLst/>
                <a:latin typeface="-apple-system"/>
              </a:rPr>
              <a:t>White Rook rank - Vị trí hàng quân Xe Trắng trên bàn cờ.</a:t>
            </a:r>
          </a:p>
          <a:p>
            <a:pPr algn="l">
              <a:buFont typeface="+mj-lt"/>
              <a:buAutoNum type="arabicPeriod"/>
            </a:pPr>
            <a:r>
              <a:rPr lang="vi-VN" sz="1800" b="0" i="0" dirty="0">
                <a:effectLst/>
                <a:latin typeface="-apple-system"/>
              </a:rPr>
              <a:t>Black King file - Vị trí cột quân Vua Đen trên bàn cờ.</a:t>
            </a:r>
          </a:p>
          <a:p>
            <a:pPr algn="l">
              <a:buFont typeface="+mj-lt"/>
              <a:buAutoNum type="arabicPeriod"/>
            </a:pPr>
            <a:r>
              <a:rPr lang="vi-VN" sz="1800" b="0" i="0" dirty="0">
                <a:effectLst/>
                <a:latin typeface="-apple-system"/>
              </a:rPr>
              <a:t>Black King rank - Vị trí hàng quân Vua Đen trên bàn cờ.</a:t>
            </a:r>
          </a:p>
          <a:p>
            <a:pPr algn="l">
              <a:buFont typeface="+mj-lt"/>
              <a:buAutoNum type="arabicPeriod"/>
            </a:pPr>
            <a:r>
              <a:rPr lang="vi-VN" sz="1800" b="0" i="0" dirty="0">
                <a:effectLst/>
                <a:latin typeface="-apple-system"/>
              </a:rPr>
              <a:t>optimal depth-of-win for White - Thuộc tính này biểu diễn chiến thắng của quân Trắng dựa trên độ sâu tối ưu của nước đi, với giá trị từ {zero, one, two, ..., sixteen}, hoặc hòa(draw).</a:t>
            </a: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>
            <a:spLocks noGrp="1"/>
          </p:cNvSpPr>
          <p:nvPr>
            <p:ph type="body" idx="4294967295"/>
          </p:nvPr>
        </p:nvSpPr>
        <p:spPr>
          <a:xfrm>
            <a:off x="1083900" y="698250"/>
            <a:ext cx="1734251" cy="52344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Kiểm tra missing</a:t>
            </a:r>
            <a:endParaRPr sz="2400" b="1" dirty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92" name="Google Shape;392;p3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9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1A909-DD74-DA1D-2850-0AE3041B0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00" y="1455882"/>
            <a:ext cx="4424985" cy="26913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On-screen Show (16:9)</PresentationFormat>
  <Paragraphs>126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Nunito SemiBold</vt:lpstr>
      <vt:lpstr>Amatic SC</vt:lpstr>
      <vt:lpstr>Nunito</vt:lpstr>
      <vt:lpstr>-apple-system</vt:lpstr>
      <vt:lpstr>Arial</vt:lpstr>
      <vt:lpstr>Curio template</vt:lpstr>
      <vt:lpstr>Báo cáo Project Machine Learning</vt:lpstr>
      <vt:lpstr>Thành viên:</vt:lpstr>
      <vt:lpstr>Nội dung:</vt:lpstr>
      <vt:lpstr>1. Phân chia công việc:</vt:lpstr>
      <vt:lpstr>Mô tả dữ liệu:</vt:lpstr>
      <vt:lpstr>PowerPoint Presentation</vt:lpstr>
      <vt:lpstr>28056</vt:lpstr>
      <vt:lpstr>Thông tin thuộc tính:</vt:lpstr>
      <vt:lpstr>PowerPoint Presentation</vt:lpstr>
      <vt:lpstr>PowerPoint Presentation</vt:lpstr>
      <vt:lpstr>PowerPoint Presentation</vt:lpstr>
      <vt:lpstr>Tiền xử lý dữ liệu:</vt:lpstr>
      <vt:lpstr>Tiền xử lý dữ liệu:</vt:lpstr>
      <vt:lpstr>One-hot</vt:lpstr>
      <vt:lpstr>Imbalanced</vt:lpstr>
      <vt:lpstr>Split</vt:lpstr>
      <vt:lpstr>Các thuật toán áp dụng:</vt:lpstr>
      <vt:lpstr>4.1 SVM:</vt:lpstr>
      <vt:lpstr>PowerPoint Presentation</vt:lpstr>
      <vt:lpstr>4.1 SVM:</vt:lpstr>
      <vt:lpstr>PowerPoint Presentation</vt:lpstr>
      <vt:lpstr>4.1 SVM:</vt:lpstr>
      <vt:lpstr>PowerPoint Presentation</vt:lpstr>
      <vt:lpstr>4.1 SVM:</vt:lpstr>
      <vt:lpstr>PowerPoint Presentation</vt:lpstr>
      <vt:lpstr>4.1 SVM:</vt:lpstr>
      <vt:lpstr>4.2 KNN:</vt:lpstr>
      <vt:lpstr>PowerPoint Presentation</vt:lpstr>
      <vt:lpstr>4.2 KNN:</vt:lpstr>
      <vt:lpstr>PowerPoint Presentation</vt:lpstr>
      <vt:lpstr>4.3 Neutral Network:</vt:lpstr>
      <vt:lpstr>4.3 Neutral Network:</vt:lpstr>
      <vt:lpstr>4.3 Neutral Network:</vt:lpstr>
      <vt:lpstr>4.4 Naïve Bayes:</vt:lpstr>
      <vt:lpstr>PowerPoint Presentation</vt:lpstr>
      <vt:lpstr>4.5 Radom Forest:</vt:lpstr>
      <vt:lpstr>PowerPoint Presentation</vt:lpstr>
      <vt:lpstr>4.6 Decision Tree:</vt:lpstr>
      <vt:lpstr>PowerPoint Presentation</vt:lpstr>
      <vt:lpstr>So sánh các thuật toán:</vt:lpstr>
      <vt:lpstr>5. So sánh các thuật toán: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Machine Learning</dc:title>
  <dc:creator>TranDangQuoc</dc:creator>
  <cp:lastModifiedBy>TRẦN ĐẶNG HÀN</cp:lastModifiedBy>
  <cp:revision>1</cp:revision>
  <dcterms:modified xsi:type="dcterms:W3CDTF">2023-05-17T05:12:20Z</dcterms:modified>
</cp:coreProperties>
</file>