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B858C-65C0-4BA7-97FE-DC3BB9AB3F85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60D5-EB5A-479B-B5F7-9AB7FAED6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960D5-EB5A-479B-B5F7-9AB7FAED6B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61CC-B160-47BA-86AD-EFEE89147CB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6403E-F101-4725-AC5A-BCAE31C68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7408188" y="2743200"/>
            <a:ext cx="669012" cy="4172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2378988" y="4876800"/>
            <a:ext cx="669012" cy="4172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20042" y="2538127"/>
            <a:ext cx="669012" cy="4172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400800" y="2667000"/>
            <a:ext cx="2590800" cy="519174"/>
            <a:chOff x="6172200" y="3429000"/>
            <a:chExt cx="2590800" cy="519174"/>
          </a:xfrm>
        </p:grpSpPr>
        <p:grpSp>
          <p:nvGrpSpPr>
            <p:cNvPr id="5" name="Group 71"/>
            <p:cNvGrpSpPr/>
            <p:nvPr/>
          </p:nvGrpSpPr>
          <p:grpSpPr>
            <a:xfrm>
              <a:off x="6172200" y="3429001"/>
              <a:ext cx="2514600" cy="519173"/>
              <a:chOff x="3886200" y="4038600"/>
              <a:chExt cx="3863502" cy="843755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6553200" y="4412444"/>
                <a:ext cx="1196502" cy="7156"/>
              </a:xfrm>
              <a:prstGeom prst="line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886200" y="4038600"/>
                <a:ext cx="1287834" cy="450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Fence 2</a:t>
                </a:r>
                <a:endParaRPr lang="en-US" sz="1200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955915" y="4412444"/>
                <a:ext cx="1301885" cy="7156"/>
              </a:xfrm>
              <a:prstGeom prst="line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431277" y="4132061"/>
                <a:ext cx="1027889" cy="750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Block</a:t>
                </a:r>
              </a:p>
              <a:p>
                <a:pPr algn="ctr"/>
                <a:r>
                  <a:rPr lang="en-US" sz="1200" b="1" dirty="0" smtClean="0"/>
                  <a:t>A</a:t>
                </a:r>
                <a:endParaRPr lang="en-US" sz="1200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046720" y="3429000"/>
              <a:ext cx="71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Fence 1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71600" y="4800600"/>
            <a:ext cx="2590800" cy="519174"/>
            <a:chOff x="6172200" y="3429000"/>
            <a:chExt cx="2590800" cy="519174"/>
          </a:xfrm>
        </p:grpSpPr>
        <p:grpSp>
          <p:nvGrpSpPr>
            <p:cNvPr id="64" name="Group 71"/>
            <p:cNvGrpSpPr/>
            <p:nvPr/>
          </p:nvGrpSpPr>
          <p:grpSpPr>
            <a:xfrm>
              <a:off x="6172200" y="3429001"/>
              <a:ext cx="2514601" cy="519173"/>
              <a:chOff x="3886200" y="4038600"/>
              <a:chExt cx="3863503" cy="843755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flipV="1">
                <a:off x="6553199" y="4419600"/>
                <a:ext cx="1196504" cy="2"/>
              </a:xfrm>
              <a:prstGeom prst="line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3886200" y="4038600"/>
                <a:ext cx="1287834" cy="450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Fence 4</a:t>
                </a:r>
                <a:endParaRPr lang="en-US" sz="1200" dirty="0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3955915" y="4412444"/>
                <a:ext cx="1301885" cy="7156"/>
              </a:xfrm>
              <a:prstGeom prst="line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31277" y="4132061"/>
                <a:ext cx="1027889" cy="750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Block</a:t>
                </a:r>
              </a:p>
              <a:p>
                <a:pPr algn="ctr"/>
                <a:r>
                  <a:rPr lang="en-US" sz="1200" b="1" dirty="0" smtClean="0"/>
                  <a:t>B</a:t>
                </a:r>
                <a:endParaRPr lang="en-US" sz="1200" b="1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046720" y="3429000"/>
              <a:ext cx="71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Fence 3</a:t>
              </a:r>
              <a:endParaRPr lang="en-US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52400" y="2514600"/>
            <a:ext cx="2590800" cy="461665"/>
            <a:chOff x="6172200" y="3352800"/>
            <a:chExt cx="2590800" cy="461665"/>
          </a:xfrm>
        </p:grpSpPr>
        <p:grpSp>
          <p:nvGrpSpPr>
            <p:cNvPr id="72" name="Group 71"/>
            <p:cNvGrpSpPr/>
            <p:nvPr/>
          </p:nvGrpSpPr>
          <p:grpSpPr>
            <a:xfrm>
              <a:off x="6172200" y="3352800"/>
              <a:ext cx="2514600" cy="461665"/>
              <a:chOff x="3886200" y="3914759"/>
              <a:chExt cx="3863502" cy="750294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6553199" y="4419600"/>
                <a:ext cx="1196503" cy="2"/>
              </a:xfrm>
              <a:prstGeom prst="line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3886200" y="4038600"/>
                <a:ext cx="1287834" cy="450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Fence 6</a:t>
                </a:r>
                <a:endParaRPr lang="en-US" sz="1200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3955915" y="4412444"/>
                <a:ext cx="1301885" cy="7156"/>
              </a:xfrm>
              <a:prstGeom prst="line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5372912" y="3914759"/>
                <a:ext cx="1027889" cy="750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Block</a:t>
                </a:r>
              </a:p>
              <a:p>
                <a:pPr algn="ctr"/>
                <a:r>
                  <a:rPr lang="en-US" sz="1200" b="1" dirty="0"/>
                  <a:t>C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8046720" y="3429000"/>
              <a:ext cx="71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Fence 5</a:t>
              </a:r>
              <a:endParaRPr lang="en-US" sz="1200" dirty="0"/>
            </a:p>
          </p:txBody>
        </p:sp>
      </p:grpSp>
      <p:sp>
        <p:nvSpPr>
          <p:cNvPr id="90" name="Sun 89"/>
          <p:cNvSpPr/>
          <p:nvPr/>
        </p:nvSpPr>
        <p:spPr>
          <a:xfrm>
            <a:off x="3581400" y="2791600"/>
            <a:ext cx="342900" cy="332600"/>
          </a:xfrm>
          <a:prstGeom prst="su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971800" y="3043535"/>
            <a:ext cx="9906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Weather Station</a:t>
            </a:r>
            <a:endParaRPr lang="en-US" sz="1200" b="1" dirty="0"/>
          </a:p>
        </p:txBody>
      </p:sp>
      <p:sp>
        <p:nvSpPr>
          <p:cNvPr id="93" name="Rectangle 92"/>
          <p:cNvSpPr/>
          <p:nvPr/>
        </p:nvSpPr>
        <p:spPr>
          <a:xfrm>
            <a:off x="76200" y="609600"/>
            <a:ext cx="8991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1"/>
            <a:endCxn id="93" idx="3"/>
          </p:cNvCxnSpPr>
          <p:nvPr/>
        </p:nvCxnSpPr>
        <p:spPr>
          <a:xfrm>
            <a:off x="76200" y="762000"/>
            <a:ext cx="8991600" cy="0"/>
          </a:xfrm>
          <a:prstGeom prst="line">
            <a:avLst/>
          </a:prstGeom>
          <a:ln w="127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57400" y="914400"/>
            <a:ext cx="358140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Stampede Rd (mile 6)</a:t>
            </a:r>
            <a:endParaRPr lang="en-US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6200" y="61722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CiPEHR</a:t>
            </a:r>
            <a:r>
              <a:rPr lang="en-US" sz="3200" b="1" dirty="0"/>
              <a:t> </a:t>
            </a:r>
            <a:r>
              <a:rPr lang="en-US" sz="3200" b="1" dirty="0" smtClean="0"/>
              <a:t>and Dry-PEHR</a:t>
            </a:r>
            <a:endParaRPr lang="en-US" sz="3200" b="1" dirty="0"/>
          </a:p>
        </p:txBody>
      </p:sp>
      <p:grpSp>
        <p:nvGrpSpPr>
          <p:cNvPr id="100" name="Group 99"/>
          <p:cNvGrpSpPr/>
          <p:nvPr/>
        </p:nvGrpSpPr>
        <p:grpSpPr>
          <a:xfrm rot="571728">
            <a:off x="7100156" y="4685006"/>
            <a:ext cx="762000" cy="1740932"/>
            <a:chOff x="7543800" y="304800"/>
            <a:chExt cx="762000" cy="1740932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7924800" y="304800"/>
              <a:ext cx="0" cy="1295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7543800" y="914400"/>
              <a:ext cx="76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772400" y="1676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</p:grpSp>
      <p:pic>
        <p:nvPicPr>
          <p:cNvPr id="4098" name="Picture 2" descr="http://wwwcdn.net/ev/assets/images/vectors/afbig/chain-of-mountains-clip-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142"/>
            <a:ext cx="1752600" cy="437058"/>
          </a:xfrm>
          <a:prstGeom prst="rect">
            <a:avLst/>
          </a:prstGeom>
          <a:noFill/>
        </p:spPr>
      </p:pic>
      <p:pic>
        <p:nvPicPr>
          <p:cNvPr id="44" name="Picture 2" descr="http://wwwcdn.net/ev/assets/images/vectors/afbig/chain-of-mountains-clip-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0142"/>
            <a:ext cx="1752600" cy="437058"/>
          </a:xfrm>
          <a:prstGeom prst="rect">
            <a:avLst/>
          </a:prstGeom>
          <a:noFill/>
        </p:spPr>
      </p:pic>
      <p:pic>
        <p:nvPicPr>
          <p:cNvPr id="45" name="Picture 2" descr="http://wwwcdn.net/ev/assets/images/vectors/afbig/chain-of-mountains-clip-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0"/>
            <a:ext cx="1752600" cy="437058"/>
          </a:xfrm>
          <a:prstGeom prst="rect">
            <a:avLst/>
          </a:prstGeom>
          <a:noFill/>
        </p:spPr>
      </p:pic>
      <p:pic>
        <p:nvPicPr>
          <p:cNvPr id="46" name="Picture 2" descr="http://wwwcdn.net/ev/assets/images/vectors/afbig/chain-of-mountains-clip-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0"/>
            <a:ext cx="1752600" cy="437058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2743200" y="990600"/>
            <a:ext cx="3581400" cy="3657600"/>
            <a:chOff x="2743200" y="990600"/>
            <a:chExt cx="3581400" cy="3657600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4724400" y="1828800"/>
              <a:ext cx="76200" cy="76200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724400" y="2590800"/>
              <a:ext cx="1600200" cy="30480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743200" y="2590800"/>
              <a:ext cx="1981200" cy="22860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810000" y="2667000"/>
              <a:ext cx="152400" cy="198120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800600" y="990600"/>
              <a:ext cx="76200" cy="76200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372100" y="1167824"/>
            <a:ext cx="2507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Existing footpath, 300m</a:t>
            </a:r>
          </a:p>
          <a:p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562600" y="1472625"/>
            <a:ext cx="346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Boardwalk begins 300m from road</a:t>
            </a:r>
          </a:p>
          <a:p>
            <a:endParaRPr lang="en-US" sz="1600" dirty="0"/>
          </a:p>
        </p:txBody>
      </p:sp>
      <p:sp>
        <p:nvSpPr>
          <p:cNvPr id="6" name="Right Brace 5"/>
          <p:cNvSpPr/>
          <p:nvPr/>
        </p:nvSpPr>
        <p:spPr>
          <a:xfrm>
            <a:off x="5105400" y="1052899"/>
            <a:ext cx="177693" cy="6123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/>
          <p:cNvSpPr/>
          <p:nvPr/>
        </p:nvSpPr>
        <p:spPr>
          <a:xfrm>
            <a:off x="4953001" y="1905000"/>
            <a:ext cx="241246" cy="6331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76801" y="1665291"/>
            <a:ext cx="723498" cy="163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81600" y="2057400"/>
            <a:ext cx="2507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200 m</a:t>
            </a:r>
          </a:p>
          <a:p>
            <a:endParaRPr lang="en-US" sz="1600" dirty="0"/>
          </a:p>
        </p:txBody>
      </p:sp>
      <p:sp>
        <p:nvSpPr>
          <p:cNvPr id="83" name="Right Brace 82"/>
          <p:cNvSpPr/>
          <p:nvPr/>
        </p:nvSpPr>
        <p:spPr>
          <a:xfrm rot="4947233" flipH="1" flipV="1">
            <a:off x="4105374" y="2019415"/>
            <a:ext cx="315490" cy="7186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Brace 84"/>
          <p:cNvSpPr/>
          <p:nvPr/>
        </p:nvSpPr>
        <p:spPr>
          <a:xfrm rot="4947233" flipH="1" flipV="1">
            <a:off x="3112844" y="1913135"/>
            <a:ext cx="327512" cy="11864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Brace 85"/>
          <p:cNvSpPr/>
          <p:nvPr/>
        </p:nvSpPr>
        <p:spPr>
          <a:xfrm rot="11065932" flipH="1" flipV="1">
            <a:off x="4001671" y="2753746"/>
            <a:ext cx="345733" cy="18818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e 86"/>
          <p:cNvSpPr/>
          <p:nvPr/>
        </p:nvSpPr>
        <p:spPr>
          <a:xfrm rot="16992509" flipH="1" flipV="1">
            <a:off x="5289897" y="2248883"/>
            <a:ext cx="353702" cy="16793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080375" y="3200400"/>
            <a:ext cx="117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35 m</a:t>
            </a:r>
          </a:p>
          <a:p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4343400" y="3530025"/>
            <a:ext cx="117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  <a:r>
              <a:rPr lang="en-US" sz="1600" dirty="0" smtClean="0"/>
              <a:t>0m</a:t>
            </a:r>
          </a:p>
          <a:p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3927910" y="1929825"/>
            <a:ext cx="117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50m</a:t>
            </a:r>
          </a:p>
          <a:p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2895600" y="2006025"/>
            <a:ext cx="117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90m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55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6019800" y="152400"/>
            <a:ext cx="762000" cy="1740932"/>
            <a:chOff x="7543800" y="304800"/>
            <a:chExt cx="762000" cy="174093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924800" y="304800"/>
              <a:ext cx="0" cy="1295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7543800" y="914400"/>
              <a:ext cx="76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772400" y="1676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0" y="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CiPEHR</a:t>
            </a:r>
            <a:r>
              <a:rPr lang="en-US" sz="2800" b="1" dirty="0"/>
              <a:t> </a:t>
            </a:r>
            <a:r>
              <a:rPr lang="en-US" sz="2800" b="1" dirty="0" smtClean="0"/>
              <a:t>Plots</a:t>
            </a:r>
            <a:endParaRPr lang="en-US" sz="2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6200" y="443597"/>
            <a:ext cx="5791200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Codes:</a:t>
            </a:r>
          </a:p>
          <a:p>
            <a:r>
              <a:rPr lang="en-US" sz="1500" dirty="0" smtClean="0"/>
              <a:t>‘# ’  refers to fence number (1-6)</a:t>
            </a:r>
          </a:p>
          <a:p>
            <a:r>
              <a:rPr lang="en-US" sz="1500" dirty="0" smtClean="0">
                <a:solidFill>
                  <a:srgbClr val="FF0000"/>
                </a:solidFill>
              </a:rPr>
              <a:t>SW</a:t>
            </a:r>
            <a:r>
              <a:rPr lang="en-US" sz="1500" dirty="0" smtClean="0"/>
              <a:t> refers to Summer Warming (OTC method, started 2008)</a:t>
            </a: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WW</a:t>
            </a:r>
            <a:r>
              <a:rPr lang="en-US" sz="1500" dirty="0" smtClean="0"/>
              <a:t> refers to Winter Warming (Snow insulation method, started 2008)</a:t>
            </a:r>
          </a:p>
          <a:p>
            <a:endParaRPr lang="en-US" sz="1500" dirty="0" smtClean="0"/>
          </a:p>
          <a:p>
            <a:r>
              <a:rPr lang="en-US" sz="1500" dirty="0" smtClean="0"/>
              <a:t># - 1  has </a:t>
            </a:r>
            <a:r>
              <a:rPr lang="en-US" sz="1500" dirty="0" smtClean="0">
                <a:solidFill>
                  <a:srgbClr val="FF0000"/>
                </a:solidFill>
              </a:rPr>
              <a:t>SW</a:t>
            </a:r>
            <a:r>
              <a:rPr lang="en-US" sz="1500" dirty="0" smtClean="0"/>
              <a:t>, has no WW</a:t>
            </a:r>
          </a:p>
          <a:p>
            <a:r>
              <a:rPr lang="en-US" sz="1500" dirty="0" smtClean="0"/>
              <a:t># - 2  has no SW, has no WW</a:t>
            </a:r>
          </a:p>
          <a:p>
            <a:r>
              <a:rPr lang="en-US" sz="1500" dirty="0" smtClean="0"/>
              <a:t># - 3 has </a:t>
            </a:r>
            <a:r>
              <a:rPr lang="en-US" sz="1500" dirty="0" smtClean="0">
                <a:solidFill>
                  <a:srgbClr val="FF0000"/>
                </a:solidFill>
              </a:rPr>
              <a:t>SW</a:t>
            </a:r>
            <a:r>
              <a:rPr lang="en-US" sz="1500" dirty="0" smtClean="0"/>
              <a:t>, has no WW</a:t>
            </a:r>
          </a:p>
          <a:p>
            <a:r>
              <a:rPr lang="en-US" sz="1500" dirty="0" smtClean="0"/>
              <a:t># - 4 has no SW, has no WW</a:t>
            </a:r>
          </a:p>
          <a:p>
            <a:endParaRPr lang="en-US" sz="1500" dirty="0" smtClean="0"/>
          </a:p>
          <a:p>
            <a:r>
              <a:rPr lang="en-US" sz="1500" dirty="0" smtClean="0"/>
              <a:t># - 5  has </a:t>
            </a:r>
            <a:r>
              <a:rPr lang="en-US" sz="1500" dirty="0" smtClean="0">
                <a:solidFill>
                  <a:srgbClr val="FF0000"/>
                </a:solidFill>
              </a:rPr>
              <a:t>SW</a:t>
            </a:r>
            <a:r>
              <a:rPr lang="en-US" sz="1500" dirty="0" smtClean="0"/>
              <a:t>, has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WW</a:t>
            </a:r>
          </a:p>
          <a:p>
            <a:r>
              <a:rPr lang="en-US" sz="1500" dirty="0" smtClean="0"/>
              <a:t># - 6  has no SW, has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WW</a:t>
            </a:r>
          </a:p>
          <a:p>
            <a:r>
              <a:rPr lang="en-US" sz="1500" dirty="0" smtClean="0"/>
              <a:t># - 7 has </a:t>
            </a:r>
            <a:r>
              <a:rPr lang="en-US" sz="1500" dirty="0" smtClean="0">
                <a:solidFill>
                  <a:srgbClr val="FF0000"/>
                </a:solidFill>
              </a:rPr>
              <a:t>SW</a:t>
            </a:r>
            <a:r>
              <a:rPr lang="en-US" sz="1500" dirty="0" smtClean="0"/>
              <a:t>, has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WW</a:t>
            </a:r>
          </a:p>
          <a:p>
            <a:r>
              <a:rPr lang="en-US" sz="1500" dirty="0" smtClean="0"/>
              <a:t># - 8 has no SW, has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WW</a:t>
            </a:r>
          </a:p>
          <a:p>
            <a:endParaRPr lang="en-US" sz="15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5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5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500" dirty="0" smtClean="0"/>
          </a:p>
          <a:p>
            <a:r>
              <a:rPr lang="en-US" sz="1600" b="1" dirty="0" smtClean="0"/>
              <a:t>Codes:</a:t>
            </a:r>
            <a:endParaRPr lang="en-US" sz="1500" dirty="0"/>
          </a:p>
          <a:p>
            <a:r>
              <a:rPr lang="en-US" sz="1500" dirty="0" smtClean="0"/>
              <a:t>#A has no drying, has no warming</a:t>
            </a:r>
          </a:p>
          <a:p>
            <a:r>
              <a:rPr lang="en-US" sz="1500" dirty="0" smtClean="0"/>
              <a:t>#B has drying, has no warming</a:t>
            </a: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1500" dirty="0" smtClean="0"/>
              <a:t>(Drying started in 2011)</a:t>
            </a:r>
          </a:p>
          <a:p>
            <a:r>
              <a:rPr lang="en-US" sz="1500" dirty="0" smtClean="0"/>
              <a:t>#C has no drying, has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WW </a:t>
            </a:r>
            <a:r>
              <a:rPr lang="en-US" sz="1500" dirty="0" smtClean="0"/>
              <a:t>and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00" dirty="0" smtClean="0">
                <a:solidFill>
                  <a:srgbClr val="FF0000"/>
                </a:solidFill>
              </a:rPr>
              <a:t>SW</a:t>
            </a:r>
          </a:p>
          <a:p>
            <a:r>
              <a:rPr lang="en-US" sz="1500" dirty="0" smtClean="0"/>
              <a:t>      (</a:t>
            </a:r>
            <a:r>
              <a:rPr lang="en-US" sz="1500" dirty="0" smtClean="0">
                <a:solidFill>
                  <a:srgbClr val="FF0000"/>
                </a:solidFill>
              </a:rPr>
              <a:t>SW</a:t>
            </a:r>
            <a:r>
              <a:rPr lang="en-US" sz="1500" dirty="0" smtClean="0"/>
              <a:t> started in 2011,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WW</a:t>
            </a:r>
            <a:r>
              <a:rPr lang="en-US" sz="1500" dirty="0" smtClean="0"/>
              <a:t> started in 2008)</a:t>
            </a:r>
            <a:endParaRPr lang="en-US" sz="1500" dirty="0" smtClean="0">
              <a:solidFill>
                <a:srgbClr val="FF0000"/>
              </a:solidFill>
            </a:endParaRPr>
          </a:p>
          <a:p>
            <a:r>
              <a:rPr lang="en-US" sz="1500" dirty="0" smtClean="0"/>
              <a:t>#D has drying, has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WW </a:t>
            </a:r>
            <a:r>
              <a:rPr lang="en-US" sz="1500" dirty="0" smtClean="0"/>
              <a:t>and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00" dirty="0" smtClean="0">
                <a:solidFill>
                  <a:srgbClr val="FF0000"/>
                </a:solidFill>
              </a:rPr>
              <a:t>SW</a:t>
            </a:r>
            <a:endParaRPr lang="en-US" sz="1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500" dirty="0" smtClean="0"/>
              <a:t>(Drying started in 2011, </a:t>
            </a:r>
            <a:r>
              <a:rPr lang="en-US" sz="1500" dirty="0" smtClean="0">
                <a:solidFill>
                  <a:srgbClr val="FF0000"/>
                </a:solidFill>
              </a:rPr>
              <a:t>SW</a:t>
            </a:r>
            <a:r>
              <a:rPr lang="en-US" sz="1500" dirty="0" smtClean="0"/>
              <a:t> started in 2011, </a:t>
            </a:r>
          </a:p>
          <a:p>
            <a:r>
              <a:rPr lang="en-US" sz="1500" dirty="0" smtClean="0"/>
              <a:t>      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WW</a:t>
            </a:r>
            <a:r>
              <a:rPr lang="en-US" sz="1500" dirty="0" smtClean="0"/>
              <a:t> started in 2008)</a:t>
            </a:r>
            <a:endParaRPr lang="en-US" sz="15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3886200" y="2133600"/>
            <a:ext cx="5029200" cy="4495800"/>
            <a:chOff x="3886200" y="2209800"/>
            <a:chExt cx="5029200" cy="4495800"/>
          </a:xfrm>
        </p:grpSpPr>
        <p:grpSp>
          <p:nvGrpSpPr>
            <p:cNvPr id="72" name="Group 71"/>
            <p:cNvGrpSpPr/>
            <p:nvPr/>
          </p:nvGrpSpPr>
          <p:grpSpPr>
            <a:xfrm>
              <a:off x="3886200" y="2678668"/>
              <a:ext cx="5029200" cy="3569732"/>
              <a:chOff x="3429000" y="2514600"/>
              <a:chExt cx="5029200" cy="35697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553200" y="4419600"/>
                <a:ext cx="1828800" cy="0"/>
              </a:xfrm>
              <a:prstGeom prst="line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934200" y="4114800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Fence #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86200" y="4114800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Fence #</a:t>
                </a:r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3429000" y="4419600"/>
                <a:ext cx="1828800" cy="0"/>
              </a:xfrm>
              <a:prstGeom prst="line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5486400" y="4038600"/>
                <a:ext cx="914400" cy="76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62600" y="4255532"/>
                <a:ext cx="762000" cy="381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Brains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657600" y="5715000"/>
                <a:ext cx="68580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D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495800" y="5715000"/>
                <a:ext cx="6858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C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858000" y="5715000"/>
                <a:ext cx="68580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D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696200" y="5715000"/>
                <a:ext cx="6858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C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781800" y="2514600"/>
                <a:ext cx="68580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B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657600" y="2526268"/>
                <a:ext cx="68580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B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81400" y="3569731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- 1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581400" y="3048000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- 4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696200" y="3581400"/>
                <a:ext cx="7620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#-2, A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696200" y="3059669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- 3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781800" y="3569731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- 1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81800" y="3048000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- 4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696200" y="5181600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 - 8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696200" y="4659869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- 5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781800" y="5169931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- 7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781800" y="4648200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- 6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495800" y="5181600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 - 8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495800" y="4659869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- 5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581400" y="5169931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- 7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81400" y="4648200"/>
                <a:ext cx="7620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# - 6</a:t>
                </a:r>
                <a:endParaRPr lang="en-US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562600" y="6324600"/>
              <a:ext cx="1752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Winter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arming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10200" y="2209800"/>
              <a:ext cx="2362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No winter warming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53000" y="3200400"/>
              <a:ext cx="762000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 - 3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733800"/>
              <a:ext cx="76200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#-2, A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0" y="4038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Dry-PEHR Plots</a:t>
            </a:r>
            <a:endParaRPr lang="en-US" sz="2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324600" y="65164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Made by Verity Salmon, 2012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9200" y="2971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Fence #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62000" y="3276600"/>
            <a:ext cx="1828800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0600" y="4812268"/>
            <a:ext cx="6858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4812268"/>
            <a:ext cx="685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1295400"/>
            <a:ext cx="6858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4400" y="2514599"/>
            <a:ext cx="76200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- 1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1916668"/>
            <a:ext cx="7620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- 4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28800" y="4202668"/>
            <a:ext cx="7620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 - 8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28800" y="3604737"/>
            <a:ext cx="76200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- 5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14400" y="4202668"/>
            <a:ext cx="76200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- 7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14400" y="3593068"/>
            <a:ext cx="7620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- 6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486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Winter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arming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7620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 winter warming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1905000"/>
            <a:ext cx="76200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- 3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2514600"/>
            <a:ext cx="76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#-2, A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0" y="2438400"/>
            <a:ext cx="2057400" cy="5334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685800" y="1828800"/>
            <a:ext cx="2057400" cy="5334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685800" y="3505200"/>
            <a:ext cx="2057400" cy="5334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85800" y="4114800"/>
            <a:ext cx="2057400" cy="5334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685800" y="4724400"/>
            <a:ext cx="2057400" cy="5334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85800" y="1219200"/>
            <a:ext cx="990600" cy="5334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743200" y="1905000"/>
            <a:ext cx="121920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743200" y="4343400"/>
            <a:ext cx="11430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743200" y="2057400"/>
            <a:ext cx="1143000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743200" y="1905000"/>
            <a:ext cx="1219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114800" y="914400"/>
            <a:ext cx="502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 smtClean="0"/>
              <a:t>CiPEHR</a:t>
            </a:r>
            <a:r>
              <a:rPr lang="en-US" sz="1700" b="1" dirty="0" smtClean="0"/>
              <a:t> plots closest to the snow fences (and some Dry-PEHR plots) have three bases: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114800" y="1600200"/>
            <a:ext cx="5334000" cy="1371600"/>
            <a:chOff x="3657600" y="1676400"/>
            <a:chExt cx="5334000" cy="1371600"/>
          </a:xfrm>
        </p:grpSpPr>
        <p:grpSp>
          <p:nvGrpSpPr>
            <p:cNvPr id="169" name="Group 168"/>
            <p:cNvGrpSpPr/>
            <p:nvPr/>
          </p:nvGrpSpPr>
          <p:grpSpPr>
            <a:xfrm>
              <a:off x="4191000" y="1676400"/>
              <a:ext cx="3810000" cy="762000"/>
              <a:chOff x="4191000" y="1676400"/>
              <a:chExt cx="3810000" cy="7620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7543800" y="1905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5791200" y="1828800"/>
                <a:ext cx="609600" cy="609600"/>
                <a:chOff x="5181600" y="1828800"/>
                <a:chExt cx="609600" cy="609600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5257800" y="19050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181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5715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181600" y="1828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715000" y="1828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4191000" y="1676400"/>
                <a:ext cx="533400" cy="685800"/>
                <a:chOff x="4191000" y="1676400"/>
                <a:chExt cx="533400" cy="6858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4267200" y="19050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4495800" y="2209800"/>
                  <a:ext cx="152400" cy="762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4191000" y="182880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Flowchart: Punched Tape 132"/>
                <p:cNvSpPr/>
                <p:nvPr/>
              </p:nvSpPr>
              <p:spPr>
                <a:xfrm>
                  <a:off x="4191000" y="1676400"/>
                  <a:ext cx="228600" cy="152400"/>
                </a:xfrm>
                <a:prstGeom prst="flowChartPunchedTap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Oval 148"/>
              <p:cNvSpPr/>
              <p:nvPr/>
            </p:nvSpPr>
            <p:spPr>
              <a:xfrm>
                <a:off x="7772400" y="2133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3657600" y="2463225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Flux </a:t>
              </a:r>
            </a:p>
            <a:p>
              <a:pPr algn="ctr"/>
              <a:r>
                <a:rPr lang="en-US" sz="1600" dirty="0" smtClean="0"/>
                <a:t>(yellow flag)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105400" y="2463225"/>
              <a:ext cx="205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Destructive harvest (blue posts or OTC)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781800" y="246322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Gas sampling</a:t>
              </a:r>
            </a:p>
            <a:p>
              <a:pPr algn="ctr"/>
              <a:r>
                <a:rPr lang="en-US" sz="1600" dirty="0" smtClean="0"/>
                <a:t>(PVC pipe &amp; collar)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4191000" y="4343400"/>
            <a:ext cx="480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 smtClean="0"/>
              <a:t>CiPEHR</a:t>
            </a:r>
            <a:r>
              <a:rPr lang="en-US" sz="1700" b="1" dirty="0" smtClean="0"/>
              <a:t> plots farthest from the snow fences (and some Dry-PEHR plots) have only two bases: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648200" y="523074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876800" y="5535543"/>
            <a:ext cx="1524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4572000" y="5154543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Punched Tape 147"/>
          <p:cNvSpPr/>
          <p:nvPr/>
        </p:nvSpPr>
        <p:spPr>
          <a:xfrm>
            <a:off x="4572000" y="5002143"/>
            <a:ext cx="228600" cy="152400"/>
          </a:xfrm>
          <a:prstGeom prst="flowChartPunchedTap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400800" y="523074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6629400" y="5459343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4038600" y="5788968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Flux </a:t>
            </a:r>
          </a:p>
          <a:p>
            <a:pPr algn="ctr"/>
            <a:r>
              <a:rPr lang="en-US" sz="1600" dirty="0" smtClean="0"/>
              <a:t>(yellow flag)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562600" y="5788968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Gas sampling</a:t>
            </a:r>
          </a:p>
          <a:p>
            <a:pPr algn="ctr"/>
            <a:r>
              <a:rPr lang="en-US" sz="1600" dirty="0" smtClean="0"/>
              <a:t>(PVC pipe &amp; collar)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24600" y="65164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Made by Verity Salmon, 2012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Flagging</a:t>
            </a:r>
            <a:br>
              <a:rPr lang="en-US" b="1" dirty="0" smtClean="0"/>
            </a:br>
            <a:r>
              <a:rPr lang="en-US" b="1" dirty="0" smtClean="0"/>
              <a:t>(updated July 2013)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Verity’s “Disturbance” pink flags from where short term resins were installed in 2012</a:t>
            </a:r>
          </a:p>
          <a:p>
            <a:r>
              <a:rPr lang="en-US" sz="2400" dirty="0" smtClean="0"/>
              <a:t>Orange flags denote places where soil samples were taken by </a:t>
            </a:r>
            <a:r>
              <a:rPr lang="en-US" sz="2400" dirty="0" err="1" smtClean="0"/>
              <a:t>Sita</a:t>
            </a:r>
            <a:r>
              <a:rPr lang="en-US" sz="2400" dirty="0" smtClean="0"/>
              <a:t> in 2011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721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455</Words>
  <Application>Microsoft Office PowerPoint</Application>
  <PresentationFormat>On-screen Show (4:3)</PresentationFormat>
  <Paragraphs>114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Flagging (updated July 2013)</vt:lpstr>
    </vt:vector>
  </TitlesOfParts>
  <Company>SUNY Geneseo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Verity</dc:creator>
  <cp:lastModifiedBy>Sarah Claire Elmendorf</cp:lastModifiedBy>
  <cp:revision>22</cp:revision>
  <dcterms:created xsi:type="dcterms:W3CDTF">2012-05-09T00:12:30Z</dcterms:created>
  <dcterms:modified xsi:type="dcterms:W3CDTF">2019-09-27T15:05:29Z</dcterms:modified>
</cp:coreProperties>
</file>