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ff5f7b0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ff5f7b0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cff5f7b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cff5f7b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a4e929d7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a4e929d7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ad85f8ed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ad85f8ed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ad85f8ed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ad85f8ed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ff5f7b02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ff5f7b0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13bd60a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13bd60a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cff5f7b0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cff5f7b0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113bd60a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113bd60a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cff5f7b0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cff5f7b0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13bd60a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113bd60a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113bd60a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113bd60a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13bd60a8_0_1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113bd60a8_0_1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0" y="-8950"/>
            <a:ext cx="4572000" cy="51525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/>
        </p:nvSpPr>
        <p:spPr>
          <a:xfrm>
            <a:off x="153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5060800" y="1172500"/>
            <a:ext cx="3662700" cy="26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title"/>
          </p:nvPr>
        </p:nvSpPr>
        <p:spPr>
          <a:xfrm>
            <a:off x="5060800" y="364791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62F5"/>
              </a:buClr>
              <a:buSzPts val="1350"/>
              <a:buNone/>
              <a:defRPr sz="1350">
                <a:solidFill>
                  <a:srgbClr val="2D62F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4" type="title"/>
          </p:nvPr>
        </p:nvSpPr>
        <p:spPr>
          <a:xfrm>
            <a:off x="5060800" y="4397328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950" y="2154800"/>
            <a:ext cx="2512102" cy="5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page with image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41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153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Google Shape;8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7724" y="4712313"/>
            <a:ext cx="1074975" cy="2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/>
          <p:nvPr>
            <p:ph idx="2" type="pic"/>
          </p:nvPr>
        </p:nvSpPr>
        <p:spPr>
          <a:xfrm>
            <a:off x="4581025" y="-8950"/>
            <a:ext cx="4572000" cy="5152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418104" y="1195340"/>
            <a:ext cx="37872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18100" y="2642786"/>
            <a:ext cx="32139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APTION_ONLY_1">
    <p:bg>
      <p:bgPr>
        <a:solidFill>
          <a:srgbClr val="E6E6F7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type="title"/>
          </p:nvPr>
        </p:nvSpPr>
        <p:spPr>
          <a:xfrm>
            <a:off x="331050" y="402625"/>
            <a:ext cx="6522600" cy="26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400"/>
              <a:buNone/>
              <a:defRPr sz="2400">
                <a:solidFill>
                  <a:srgbClr val="141E7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title"/>
          </p:nvPr>
        </p:nvSpPr>
        <p:spPr>
          <a:xfrm>
            <a:off x="6084075" y="4122250"/>
            <a:ext cx="26751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350"/>
              <a:buNone/>
              <a:defRPr sz="1350">
                <a:solidFill>
                  <a:srgbClr val="141E7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>
  <p:cSld name="SECTION_HEADER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go">
  <p:cSld name="TITLE_5">
    <p:bg>
      <p:bgPr>
        <a:solidFill>
          <a:srgbClr val="141E7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6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>
            <p:ph idx="2" type="pic"/>
          </p:nvPr>
        </p:nvSpPr>
        <p:spPr>
          <a:xfrm>
            <a:off x="0" y="-19025"/>
            <a:ext cx="9144000" cy="5171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" name="Google Shape;18;p3"/>
          <p:cNvGrpSpPr/>
          <p:nvPr/>
        </p:nvGrpSpPr>
        <p:grpSpPr>
          <a:xfrm>
            <a:off x="0" y="-15897"/>
            <a:ext cx="4683240" cy="3376556"/>
            <a:chOff x="0" y="-6950"/>
            <a:chExt cx="4683240" cy="3376556"/>
          </a:xfrm>
        </p:grpSpPr>
        <p:sp>
          <p:nvSpPr>
            <p:cNvPr id="19" name="Google Shape;19;p3"/>
            <p:cNvSpPr/>
            <p:nvPr/>
          </p:nvSpPr>
          <p:spPr>
            <a:xfrm>
              <a:off x="1311240" y="-6950"/>
              <a:ext cx="3372000" cy="3372000"/>
            </a:xfrm>
            <a:prstGeom prst="ellipse">
              <a:avLst/>
            </a:prstGeom>
            <a:solidFill>
              <a:srgbClr val="141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2394"/>
              <a:ext cx="2997000" cy="3372000"/>
            </a:xfrm>
            <a:prstGeom prst="rect">
              <a:avLst/>
            </a:prstGeom>
            <a:solidFill>
              <a:srgbClr val="141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/>
        </p:nvSpPr>
        <p:spPr>
          <a:xfrm>
            <a:off x="153925" y="477907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2869" y="204250"/>
            <a:ext cx="1766231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126300" y="204250"/>
            <a:ext cx="35688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3" type="title"/>
          </p:nvPr>
        </p:nvSpPr>
        <p:spPr>
          <a:xfrm>
            <a:off x="144194" y="2591606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56F66"/>
              </a:buClr>
              <a:buSzPts val="1350"/>
              <a:buNone/>
              <a:defRPr sz="1350">
                <a:solidFill>
                  <a:srgbClr val="E56F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56F66"/>
              </a:buClr>
              <a:buSzPts val="2800"/>
              <a:buNone/>
              <a:defRPr>
                <a:solidFill>
                  <a:srgbClr val="E56F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56F66"/>
              </a:buClr>
              <a:buSzPts val="2800"/>
              <a:buNone/>
              <a:defRPr>
                <a:solidFill>
                  <a:srgbClr val="E56F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56F66"/>
              </a:buClr>
              <a:buSzPts val="2800"/>
              <a:buNone/>
              <a:defRPr>
                <a:solidFill>
                  <a:srgbClr val="E56F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56F66"/>
              </a:buClr>
              <a:buSzPts val="2800"/>
              <a:buNone/>
              <a:defRPr>
                <a:solidFill>
                  <a:srgbClr val="E56F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56F66"/>
              </a:buClr>
              <a:buSzPts val="2800"/>
              <a:buNone/>
              <a:defRPr>
                <a:solidFill>
                  <a:srgbClr val="E56F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56F66"/>
              </a:buClr>
              <a:buSzPts val="2800"/>
              <a:buNone/>
              <a:defRPr>
                <a:solidFill>
                  <a:srgbClr val="E56F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56F66"/>
              </a:buClr>
              <a:buSzPts val="2800"/>
              <a:buNone/>
              <a:defRPr>
                <a:solidFill>
                  <a:srgbClr val="E56F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56F66"/>
              </a:buClr>
              <a:buSzPts val="2800"/>
              <a:buNone/>
              <a:defRPr>
                <a:solidFill>
                  <a:srgbClr val="E56F66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4" type="title"/>
          </p:nvPr>
        </p:nvSpPr>
        <p:spPr>
          <a:xfrm>
            <a:off x="157751" y="4179119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5_1">
    <p:bg>
      <p:bgPr>
        <a:solidFill>
          <a:srgbClr val="141E75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900450" y="3709125"/>
            <a:ext cx="10944900" cy="1094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8373" y="4240000"/>
            <a:ext cx="2487250" cy="5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5971325" y="1904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4E4F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E4E4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867875" y="1207875"/>
            <a:ext cx="73815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title"/>
          </p:nvPr>
        </p:nvSpPr>
        <p:spPr>
          <a:xfrm>
            <a:off x="3038751" y="3044303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3" type="title"/>
          </p:nvPr>
        </p:nvSpPr>
        <p:spPr>
          <a:xfrm>
            <a:off x="265819" y="285054"/>
            <a:ext cx="3158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End">
  <p:cSld name="TITLE_5_1_1">
    <p:bg>
      <p:bgPr>
        <a:solidFill>
          <a:srgbClr val="141E75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900450" y="2662175"/>
            <a:ext cx="10944900" cy="1094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2600325" y="3565325"/>
            <a:ext cx="39165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3000"/>
              <a:buNone/>
              <a:defRPr sz="3000">
                <a:solidFill>
                  <a:srgbClr val="141E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2979375" y="4437728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800"/>
              <a:buNone/>
              <a:defRPr sz="800">
                <a:solidFill>
                  <a:srgbClr val="141E7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None/>
              <a:defRPr>
                <a:solidFill>
                  <a:srgbClr val="141E7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s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269100" y="1249709"/>
            <a:ext cx="2590800" cy="3099900"/>
          </a:xfrm>
          <a:prstGeom prst="roundRect">
            <a:avLst>
              <a:gd fmla="val 4666" name="adj"/>
            </a:avLst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472225" y="1500784"/>
            <a:ext cx="2193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72225" y="2367434"/>
            <a:ext cx="21939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3168275" y="1249818"/>
            <a:ext cx="2590800" cy="3099900"/>
          </a:xfrm>
          <a:prstGeom prst="roundRect">
            <a:avLst>
              <a:gd fmla="val 4666" name="adj"/>
            </a:avLst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A049"/>
              </a:solidFill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6085775" y="1249818"/>
            <a:ext cx="2590800" cy="3099900"/>
          </a:xfrm>
          <a:prstGeom prst="roundRect">
            <a:avLst>
              <a:gd fmla="val 4666" name="adj"/>
            </a:avLst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3375888" y="2367434"/>
            <a:ext cx="21939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261224" y="2367434"/>
            <a:ext cx="21939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3375888" y="1500784"/>
            <a:ext cx="2193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6301613" y="1500784"/>
            <a:ext cx="2193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out and subcopy">
  <p:cSld name="TITLE_AND_BOD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/>
          <p:nvPr/>
        </p:nvSpPr>
        <p:spPr>
          <a:xfrm>
            <a:off x="267725" y="1016175"/>
            <a:ext cx="4072500" cy="1995900"/>
          </a:xfrm>
          <a:prstGeom prst="roundRect">
            <a:avLst>
              <a:gd fmla="val 4666" name="adj"/>
            </a:avLst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544825" y="1978675"/>
            <a:ext cx="3507300" cy="8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subTitle"/>
          </p:nvPr>
        </p:nvSpPr>
        <p:spPr>
          <a:xfrm>
            <a:off x="545775" y="1210019"/>
            <a:ext cx="35073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6149575" y="1160503"/>
            <a:ext cx="26295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0" name="Google Shape;60;p7"/>
          <p:cNvSpPr txBox="1"/>
          <p:nvPr>
            <p:ph idx="4" type="title"/>
          </p:nvPr>
        </p:nvSpPr>
        <p:spPr>
          <a:xfrm>
            <a:off x="6149574" y="959607"/>
            <a:ext cx="2017200" cy="33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62F5"/>
              </a:buClr>
              <a:buSzPts val="900"/>
              <a:buNone/>
              <a:defRPr sz="900">
                <a:solidFill>
                  <a:srgbClr val="2D62F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5" type="body"/>
          </p:nvPr>
        </p:nvSpPr>
        <p:spPr>
          <a:xfrm>
            <a:off x="6149575" y="2046278"/>
            <a:ext cx="26295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2" name="Google Shape;62;p7"/>
          <p:cNvSpPr txBox="1"/>
          <p:nvPr>
            <p:ph idx="6" type="title"/>
          </p:nvPr>
        </p:nvSpPr>
        <p:spPr>
          <a:xfrm>
            <a:off x="6149574" y="1845382"/>
            <a:ext cx="2017200" cy="33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62F5"/>
              </a:buClr>
              <a:buSzPts val="900"/>
              <a:buNone/>
              <a:defRPr sz="900">
                <a:solidFill>
                  <a:srgbClr val="2D62F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7" type="body"/>
          </p:nvPr>
        </p:nvSpPr>
        <p:spPr>
          <a:xfrm>
            <a:off x="6149575" y="3024091"/>
            <a:ext cx="26295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4" name="Google Shape;64;p7"/>
          <p:cNvSpPr txBox="1"/>
          <p:nvPr>
            <p:ph idx="8" type="title"/>
          </p:nvPr>
        </p:nvSpPr>
        <p:spPr>
          <a:xfrm>
            <a:off x="6149574" y="2823195"/>
            <a:ext cx="2017200" cy="33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62F5"/>
              </a:buClr>
              <a:buSzPts val="900"/>
              <a:buNone/>
              <a:defRPr sz="900">
                <a:solidFill>
                  <a:srgbClr val="2D62F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9" type="body"/>
          </p:nvPr>
        </p:nvSpPr>
        <p:spPr>
          <a:xfrm>
            <a:off x="6149575" y="3871891"/>
            <a:ext cx="26295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6" name="Google Shape;66;p7"/>
          <p:cNvSpPr txBox="1"/>
          <p:nvPr>
            <p:ph idx="13" type="title"/>
          </p:nvPr>
        </p:nvSpPr>
        <p:spPr>
          <a:xfrm>
            <a:off x="6149574" y="3670995"/>
            <a:ext cx="2017200" cy="33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62F5"/>
              </a:buClr>
              <a:buSzPts val="900"/>
              <a:buNone/>
              <a:defRPr sz="900">
                <a:solidFill>
                  <a:srgbClr val="2D62F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>
  <p:cSld name="CUS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ith bullets">
  <p:cSld name="CUSTOM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126225" y="681504"/>
            <a:ext cx="6122100" cy="9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b="1" sz="800"/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b="1" sz="800"/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b="1" sz="800"/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b="1" sz="800"/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b="1" sz="800"/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b="1" sz="800"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b="1" sz="800"/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b="1" sz="800"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b="1" sz="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ith copy">
  <p:cSld name="CUSTOM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269100" y="681504"/>
            <a:ext cx="6122100" cy="9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b="1" sz="800"/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b="1" sz="800"/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b="1" sz="800"/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b="1" sz="800"/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b="1" sz="800"/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b="1" sz="800"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b="1" sz="800"/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b="1" sz="800"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b="1" sz="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2800"/>
              <a:buFont typeface="Verdana"/>
              <a:buNone/>
              <a:defRPr sz="2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800"/>
              <a:buFont typeface="Verdana"/>
              <a:buChar char="●"/>
              <a:defRPr sz="1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41E75"/>
              </a:buClr>
              <a:buSzPts val="1400"/>
              <a:buFont typeface="Verdana"/>
              <a:buChar char="○"/>
              <a:defRPr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41E75"/>
              </a:buClr>
              <a:buSzPts val="1400"/>
              <a:buFont typeface="Verdana"/>
              <a:buChar char="■"/>
              <a:defRPr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41E75"/>
              </a:buClr>
              <a:buSzPts val="1400"/>
              <a:buFont typeface="Verdana"/>
              <a:buChar char="●"/>
              <a:defRPr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41E75"/>
              </a:buClr>
              <a:buSzPts val="1400"/>
              <a:buFont typeface="Verdana"/>
              <a:buChar char="○"/>
              <a:defRPr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41E75"/>
              </a:buClr>
              <a:buSzPts val="1400"/>
              <a:buFont typeface="Verdana"/>
              <a:buChar char="■"/>
              <a:defRPr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41E75"/>
              </a:buClr>
              <a:buSzPts val="1400"/>
              <a:buFont typeface="Verdana"/>
              <a:buChar char="●"/>
              <a:defRPr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41E75"/>
              </a:buClr>
              <a:buSzPts val="1400"/>
              <a:buFont typeface="Verdana"/>
              <a:buChar char="○"/>
              <a:defRPr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41E75"/>
              </a:buClr>
              <a:buSzPts val="1400"/>
              <a:buFont typeface="Verdana"/>
              <a:buChar char="■"/>
              <a:defRPr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060800" y="1172500"/>
            <a:ext cx="3433200" cy="26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Strengthening Cognitive Health 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in Aging Populations 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with Movement, Education and Community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3" type="title"/>
          </p:nvPr>
        </p:nvSpPr>
        <p:spPr>
          <a:xfrm>
            <a:off x="5060800" y="364791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2022</a:t>
            </a:r>
            <a:endParaRPr/>
          </a:p>
        </p:txBody>
      </p:sp>
      <p:sp>
        <p:nvSpPr>
          <p:cNvPr id="103" name="Google Shape;103;p15"/>
          <p:cNvSpPr txBox="1"/>
          <p:nvPr>
            <p:ph idx="4" type="title"/>
          </p:nvPr>
        </p:nvSpPr>
        <p:spPr>
          <a:xfrm>
            <a:off x="5060800" y="4397328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62F5"/>
                </a:solidFill>
              </a:rPr>
              <a:t>Presented by: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75"/>
                </a:solidFill>
              </a:rPr>
              <a:t>Ben Wilson, VP Sales &amp; Marketing 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75"/>
                </a:solidFill>
              </a:rPr>
              <a:t>bwilson@TogetherSeniorHealth.com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24998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950" y="2154800"/>
            <a:ext cx="2512102" cy="5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53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24"/>
          <p:cNvSpPr txBox="1"/>
          <p:nvPr>
            <p:ph idx="2" type="title"/>
          </p:nvPr>
        </p:nvSpPr>
        <p:spPr>
          <a:xfrm>
            <a:off x="6084075" y="4122250"/>
            <a:ext cx="26751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75"/>
                </a:solidFill>
              </a:rPr>
              <a:t>First Last - Member</a:t>
            </a:r>
            <a:endParaRPr/>
          </a:p>
        </p:txBody>
      </p:sp>
      <p:sp>
        <p:nvSpPr>
          <p:cNvPr id="301" name="Google Shape;301;p24"/>
          <p:cNvSpPr txBox="1"/>
          <p:nvPr>
            <p:ph type="title"/>
          </p:nvPr>
        </p:nvSpPr>
        <p:spPr>
          <a:xfrm>
            <a:off x="331050" y="402625"/>
            <a:ext cx="6522600" cy="26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“rem ipsum dolor sit amet, consectetur adipiscing elit, sed do eiusmod tempor incididunt ut labormet. Id cursus metus aliquam eleifend mi. In dictum non consectetur a erat nam at. Dui vivamus arcu felis bibendum ut. Eget duis at tellus at urna. Convallis tellus id interdum velit laoreet idonec.”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E75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idx="2" type="title"/>
          </p:nvPr>
        </p:nvSpPr>
        <p:spPr>
          <a:xfrm>
            <a:off x="2979375" y="4437728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Presented by: Ben Wilson, VP Sales &amp; Marketing </a:t>
            </a:r>
            <a:endParaRPr>
              <a:solidFill>
                <a:srgbClr val="141E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bwilson@TogetherSeniorHealth.com</a:t>
            </a:r>
            <a:endParaRPr>
              <a:solidFill>
                <a:srgbClr val="141E7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2600325" y="3565325"/>
            <a:ext cx="39165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2600325" y="3565325"/>
            <a:ext cx="39165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13" name="Google Shape;313;p26"/>
          <p:cNvSpPr txBox="1"/>
          <p:nvPr>
            <p:ph idx="2" type="title"/>
          </p:nvPr>
        </p:nvSpPr>
        <p:spPr>
          <a:xfrm>
            <a:off x="2979375" y="4437728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27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guidelines</a:t>
            </a:r>
            <a:endParaRPr/>
          </a:p>
        </p:txBody>
      </p:sp>
      <p:sp>
        <p:nvSpPr>
          <p:cNvPr id="320" name="Google Shape;320;p27"/>
          <p:cNvSpPr txBox="1"/>
          <p:nvPr>
            <p:ph idx="1" type="body"/>
          </p:nvPr>
        </p:nvSpPr>
        <p:spPr>
          <a:xfrm>
            <a:off x="269100" y="681502"/>
            <a:ext cx="1893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Font: Verdana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321" name="Google Shape;321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00" y="1924101"/>
            <a:ext cx="5615913" cy="29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 txBox="1"/>
          <p:nvPr>
            <p:ph idx="1" type="body"/>
          </p:nvPr>
        </p:nvSpPr>
        <p:spPr>
          <a:xfrm>
            <a:off x="269100" y="966499"/>
            <a:ext cx="7977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Indigo</a:t>
            </a:r>
            <a:br>
              <a:rPr b="0" lang="en">
                <a:solidFill>
                  <a:schemeClr val="lt1"/>
                </a:solidFill>
              </a:rPr>
            </a:br>
            <a:r>
              <a:rPr b="0" lang="en">
                <a:solidFill>
                  <a:schemeClr val="lt1"/>
                </a:solidFill>
              </a:rPr>
              <a:t>141e75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323" name="Google Shape;323;p27"/>
          <p:cNvSpPr txBox="1"/>
          <p:nvPr>
            <p:ph idx="1" type="body"/>
          </p:nvPr>
        </p:nvSpPr>
        <p:spPr>
          <a:xfrm>
            <a:off x="1297800" y="966499"/>
            <a:ext cx="7977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rgbClr val="141E75"/>
                </a:solidFill>
              </a:rPr>
              <a:t>Lavender</a:t>
            </a:r>
            <a:br>
              <a:rPr b="0" lang="en">
                <a:solidFill>
                  <a:srgbClr val="141E75"/>
                </a:solidFill>
              </a:rPr>
            </a:br>
            <a:r>
              <a:rPr b="0" lang="en">
                <a:solidFill>
                  <a:srgbClr val="141E75"/>
                </a:solidFill>
              </a:rPr>
              <a:t>e6e6f7</a:t>
            </a:r>
            <a:endParaRPr b="0">
              <a:solidFill>
                <a:srgbClr val="141E75"/>
              </a:solidFill>
            </a:endParaRPr>
          </a:p>
        </p:txBody>
      </p:sp>
      <p:sp>
        <p:nvSpPr>
          <p:cNvPr id="324" name="Google Shape;324;p27"/>
          <p:cNvSpPr txBox="1"/>
          <p:nvPr>
            <p:ph idx="1" type="body"/>
          </p:nvPr>
        </p:nvSpPr>
        <p:spPr>
          <a:xfrm>
            <a:off x="2326500" y="966499"/>
            <a:ext cx="7977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rgbClr val="141E75"/>
                </a:solidFill>
              </a:rPr>
              <a:t>Violet</a:t>
            </a:r>
            <a:br>
              <a:rPr b="0" lang="en">
                <a:solidFill>
                  <a:srgbClr val="141E75"/>
                </a:solidFill>
              </a:rPr>
            </a:br>
            <a:r>
              <a:rPr b="0" lang="en">
                <a:solidFill>
                  <a:srgbClr val="141E75"/>
                </a:solidFill>
              </a:rPr>
              <a:t>a0a0f2</a:t>
            </a:r>
            <a:endParaRPr b="0">
              <a:solidFill>
                <a:srgbClr val="141E75"/>
              </a:solidFill>
            </a:endParaRPr>
          </a:p>
        </p:txBody>
      </p:sp>
      <p:sp>
        <p:nvSpPr>
          <p:cNvPr id="325" name="Google Shape;325;p27"/>
          <p:cNvSpPr txBox="1"/>
          <p:nvPr>
            <p:ph idx="1" type="body"/>
          </p:nvPr>
        </p:nvSpPr>
        <p:spPr>
          <a:xfrm>
            <a:off x="3355200" y="966499"/>
            <a:ext cx="797700" cy="572700"/>
          </a:xfrm>
          <a:prstGeom prst="rect">
            <a:avLst/>
          </a:prstGeom>
          <a:solidFill>
            <a:srgbClr val="FCC200"/>
          </a:solidFill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rgbClr val="141E75"/>
                </a:solidFill>
              </a:rPr>
              <a:t>Yellow</a:t>
            </a:r>
            <a:br>
              <a:rPr b="0" lang="en">
                <a:solidFill>
                  <a:srgbClr val="141E75"/>
                </a:solidFill>
              </a:rPr>
            </a:br>
            <a:r>
              <a:rPr b="0" lang="en">
                <a:solidFill>
                  <a:srgbClr val="141E75"/>
                </a:solidFill>
              </a:rPr>
              <a:t>fcc200</a:t>
            </a:r>
            <a:endParaRPr b="0">
              <a:solidFill>
                <a:srgbClr val="141E75"/>
              </a:solidFill>
            </a:endParaRPr>
          </a:p>
        </p:txBody>
      </p:sp>
      <p:sp>
        <p:nvSpPr>
          <p:cNvPr id="326" name="Google Shape;326;p27"/>
          <p:cNvSpPr txBox="1"/>
          <p:nvPr>
            <p:ph idx="1" type="body"/>
          </p:nvPr>
        </p:nvSpPr>
        <p:spPr>
          <a:xfrm>
            <a:off x="4383900" y="966499"/>
            <a:ext cx="797700" cy="572700"/>
          </a:xfrm>
          <a:prstGeom prst="rect">
            <a:avLst/>
          </a:prstGeom>
          <a:solidFill>
            <a:srgbClr val="E56F66"/>
          </a:solidFill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rgbClr val="141E75"/>
                </a:solidFill>
              </a:rPr>
              <a:t>Coral</a:t>
            </a:r>
            <a:br>
              <a:rPr b="0" lang="en">
                <a:solidFill>
                  <a:srgbClr val="141E75"/>
                </a:solidFill>
              </a:rPr>
            </a:br>
            <a:r>
              <a:rPr b="0" lang="en">
                <a:solidFill>
                  <a:srgbClr val="141E75"/>
                </a:solidFill>
              </a:rPr>
              <a:t>e56f66</a:t>
            </a:r>
            <a:endParaRPr b="0">
              <a:solidFill>
                <a:srgbClr val="141E75"/>
              </a:solidFill>
            </a:endParaRPr>
          </a:p>
        </p:txBody>
      </p:sp>
      <p:sp>
        <p:nvSpPr>
          <p:cNvPr id="327" name="Google Shape;327;p27"/>
          <p:cNvSpPr txBox="1"/>
          <p:nvPr>
            <p:ph idx="1" type="body"/>
          </p:nvPr>
        </p:nvSpPr>
        <p:spPr>
          <a:xfrm>
            <a:off x="5412600" y="966499"/>
            <a:ext cx="797700" cy="572700"/>
          </a:xfrm>
          <a:prstGeom prst="rect">
            <a:avLst/>
          </a:prstGeom>
          <a:solidFill>
            <a:srgbClr val="2D62F5"/>
          </a:solidFill>
        </p:spPr>
        <p:txBody>
          <a:bodyPr anchorCtr="0" anchor="t" bIns="18287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Blue</a:t>
            </a:r>
            <a:br>
              <a:rPr b="0" lang="en">
                <a:solidFill>
                  <a:schemeClr val="lt1"/>
                </a:solidFill>
              </a:rPr>
            </a:br>
            <a:r>
              <a:rPr b="0" lang="en">
                <a:solidFill>
                  <a:schemeClr val="lt1"/>
                </a:solidFill>
              </a:rPr>
              <a:t>2d62f7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328" name="Google Shape;328;p27"/>
          <p:cNvSpPr txBox="1"/>
          <p:nvPr>
            <p:ph idx="1" type="body"/>
          </p:nvPr>
        </p:nvSpPr>
        <p:spPr>
          <a:xfrm>
            <a:off x="6403200" y="1924100"/>
            <a:ext cx="2359800" cy="26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/>
              <a:t>Simply</a:t>
            </a:r>
            <a:r>
              <a:rPr b="0" lang="en"/>
              <a:t> add a chart or graph as you normally would and apply the following: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/>
              <a:t>All text should be set in Verdana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/>
              <a:t>Use the </a:t>
            </a:r>
            <a:r>
              <a:rPr b="0" lang="en"/>
              <a:t>above</a:t>
            </a:r>
            <a:r>
              <a:rPr b="0" lang="en"/>
              <a:t> color palette (set hex codes)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/>
              <a:t>Use Yellow, Coral, and Blue, for contrasting charts 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/>
              <a:t>Use Indigo, Lavender, and Violet, for monochromatic charts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0445" l="0" r="6173" t="0"/>
          <a:stretch/>
        </p:blipFill>
        <p:spPr>
          <a:xfrm>
            <a:off x="0" y="-300"/>
            <a:ext cx="9144003" cy="517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6"/>
          <p:cNvGrpSpPr/>
          <p:nvPr/>
        </p:nvGrpSpPr>
        <p:grpSpPr>
          <a:xfrm>
            <a:off x="0" y="-6950"/>
            <a:ext cx="4683240" cy="3376556"/>
            <a:chOff x="0" y="-6950"/>
            <a:chExt cx="4683240" cy="3376556"/>
          </a:xfrm>
        </p:grpSpPr>
        <p:sp>
          <p:nvSpPr>
            <p:cNvPr id="113" name="Google Shape;113;p16"/>
            <p:cNvSpPr/>
            <p:nvPr/>
          </p:nvSpPr>
          <p:spPr>
            <a:xfrm>
              <a:off x="1311240" y="-6950"/>
              <a:ext cx="3372000" cy="3372000"/>
            </a:xfrm>
            <a:prstGeom prst="ellipse">
              <a:avLst/>
            </a:prstGeom>
            <a:solidFill>
              <a:srgbClr val="141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0" y="-2394"/>
              <a:ext cx="2997000" cy="3372000"/>
            </a:xfrm>
            <a:prstGeom prst="rect">
              <a:avLst/>
            </a:prstGeom>
            <a:solidFill>
              <a:srgbClr val="141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869" y="204250"/>
            <a:ext cx="1766231" cy="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type="title"/>
          </p:nvPr>
        </p:nvSpPr>
        <p:spPr>
          <a:xfrm>
            <a:off x="126300" y="313800"/>
            <a:ext cx="37434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Strengthening Cognitive Health in Aging Populations with Movement, Education </a:t>
            </a:r>
            <a:br>
              <a:rPr lang="en"/>
            </a:br>
            <a:r>
              <a:rPr lang="en"/>
              <a:t>and Community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3" type="title"/>
          </p:nvPr>
        </p:nvSpPr>
        <p:spPr>
          <a:xfrm>
            <a:off x="144194" y="2591606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2022</a:t>
            </a:r>
            <a:endParaRPr/>
          </a:p>
        </p:txBody>
      </p:sp>
      <p:sp>
        <p:nvSpPr>
          <p:cNvPr id="118" name="Google Shape;118;p16"/>
          <p:cNvSpPr txBox="1"/>
          <p:nvPr>
            <p:ph idx="4" type="title"/>
          </p:nvPr>
        </p:nvSpPr>
        <p:spPr>
          <a:xfrm>
            <a:off x="157751" y="4179119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Presented by: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Ben Wilson, VP Sales &amp; Marketing 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bwilson@TogetherSeniorHealth.com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53925" y="477907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E75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3" type="title"/>
          </p:nvPr>
        </p:nvSpPr>
        <p:spPr>
          <a:xfrm>
            <a:off x="265819" y="285054"/>
            <a:ext cx="3158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E6E6F7"/>
                </a:solidFill>
              </a:rPr>
              <a:t>November 2021</a:t>
            </a:r>
            <a:endParaRPr sz="750">
              <a:solidFill>
                <a:srgbClr val="E6E6F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606950" y="1207875"/>
            <a:ext cx="79035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Strengthening Cognitive Health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Aging Populations with </a:t>
            </a:r>
            <a:br>
              <a:rPr lang="en"/>
            </a:br>
            <a:r>
              <a:rPr lang="en">
                <a:solidFill>
                  <a:srgbClr val="E56F66"/>
                </a:solidFill>
              </a:rPr>
              <a:t>Movement, Education and Community</a:t>
            </a:r>
            <a:endParaRPr>
              <a:solidFill>
                <a:srgbClr val="E56F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-900450" y="3709125"/>
            <a:ext cx="10944900" cy="1094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373" y="4240000"/>
            <a:ext cx="2487250" cy="55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971325" y="1904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4E4F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E4E4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7"/>
          <p:cNvSpPr txBox="1"/>
          <p:nvPr>
            <p:ph idx="2" type="title"/>
          </p:nvPr>
        </p:nvSpPr>
        <p:spPr>
          <a:xfrm>
            <a:off x="3038751" y="3044303"/>
            <a:ext cx="31584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Presented by: Ben Wilson, VP Sales &amp; Marketing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bwilson@TogetherSeniorHealth.com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472225" y="1500784"/>
            <a:ext cx="2193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7" name="Google Shape;137;p18"/>
          <p:cNvSpPr txBox="1"/>
          <p:nvPr>
            <p:ph idx="2" type="body"/>
          </p:nvPr>
        </p:nvSpPr>
        <p:spPr>
          <a:xfrm>
            <a:off x="472225" y="2367434"/>
            <a:ext cx="21939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</a:rPr>
              <a:t>Moving Together</a:t>
            </a:r>
            <a:endParaRPr sz="1200">
              <a:solidFill>
                <a:srgbClr val="141E75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</a:rPr>
              <a:t>Tai Chi Together</a:t>
            </a:r>
            <a:endParaRPr sz="1200">
              <a:solidFill>
                <a:srgbClr val="141E75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</a:rPr>
              <a:t>Fall Prevention</a:t>
            </a:r>
            <a:endParaRPr sz="1200"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75"/>
                </a:solidFill>
              </a:rPr>
              <a:t>Therapeutic classes are the core of an extended </a:t>
            </a:r>
            <a:br>
              <a:rPr lang="en">
                <a:solidFill>
                  <a:srgbClr val="141E75"/>
                </a:solidFill>
              </a:rPr>
            </a:br>
            <a:r>
              <a:rPr lang="en">
                <a:solidFill>
                  <a:srgbClr val="141E75"/>
                </a:solidFill>
              </a:rPr>
              <a:t>Cognitive Health Community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3" type="body"/>
          </p:nvPr>
        </p:nvSpPr>
        <p:spPr>
          <a:xfrm>
            <a:off x="3375888" y="2367434"/>
            <a:ext cx="21939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</a:rPr>
              <a:t>Assessment tools</a:t>
            </a:r>
            <a:endParaRPr sz="1200">
              <a:solidFill>
                <a:srgbClr val="141E75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</a:rPr>
              <a:t>Curated articles</a:t>
            </a:r>
            <a:endParaRPr sz="1200">
              <a:solidFill>
                <a:srgbClr val="141E75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</a:rPr>
              <a:t>Educational videos</a:t>
            </a:r>
            <a:endParaRPr sz="1200"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" type="body"/>
          </p:nvPr>
        </p:nvSpPr>
        <p:spPr>
          <a:xfrm>
            <a:off x="6261224" y="2367434"/>
            <a:ext cx="21939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</a:rPr>
              <a:t>Use-created groups</a:t>
            </a:r>
            <a:endParaRPr sz="1200">
              <a:solidFill>
                <a:srgbClr val="141E75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</a:rPr>
              <a:t>Facilitated “outings”</a:t>
            </a:r>
            <a:endParaRPr sz="1200">
              <a:solidFill>
                <a:srgbClr val="141E7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41E75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141E75"/>
                </a:solidFill>
              </a:rPr>
              <a:t>Support group meetings</a:t>
            </a:r>
            <a:endParaRPr sz="1200"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5" type="subTitle"/>
          </p:nvPr>
        </p:nvSpPr>
        <p:spPr>
          <a:xfrm>
            <a:off x="3375888" y="1500784"/>
            <a:ext cx="2193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2" name="Google Shape;142;p18"/>
          <p:cNvSpPr txBox="1"/>
          <p:nvPr>
            <p:ph idx="6" type="subTitle"/>
          </p:nvPr>
        </p:nvSpPr>
        <p:spPr>
          <a:xfrm>
            <a:off x="6301613" y="1500784"/>
            <a:ext cx="2193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Activities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>
            <p:ph idx="2" type="pic"/>
          </p:nvPr>
        </p:nvSpPr>
        <p:spPr>
          <a:xfrm>
            <a:off x="4581025" y="-8950"/>
            <a:ext cx="4572000" cy="5152500"/>
          </a:xfrm>
          <a:prstGeom prst="rect">
            <a:avLst/>
          </a:prstGeom>
        </p:spPr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14617" t="0"/>
          <a:stretch/>
        </p:blipFill>
        <p:spPr>
          <a:xfrm>
            <a:off x="2556775" y="0"/>
            <a:ext cx="65872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41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53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24" y="4712313"/>
            <a:ext cx="1074975" cy="2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type="title"/>
          </p:nvPr>
        </p:nvSpPr>
        <p:spPr>
          <a:xfrm>
            <a:off x="418104" y="1195340"/>
            <a:ext cx="3787200" cy="12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Together is a cognitive health company dedicated to </a:t>
            </a:r>
            <a:r>
              <a:rPr lang="en">
                <a:solidFill>
                  <a:srgbClr val="E56F66"/>
                </a:solidFill>
              </a:rPr>
              <a:t>lessening the impact of Alzheimer’s and related dementias.</a:t>
            </a:r>
            <a:endParaRPr>
              <a:solidFill>
                <a:srgbClr val="E56F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18100" y="2642786"/>
            <a:ext cx="3213900" cy="16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do this by advancing research into lifestyle based strategies for slowing and preventing cognitive decline – and by delivering </a:t>
            </a:r>
            <a:r>
              <a:rPr lang="en">
                <a:solidFill>
                  <a:srgbClr val="E9A049"/>
                </a:solidFill>
              </a:rPr>
              <a:t>evidence-based programming</a:t>
            </a:r>
            <a:r>
              <a:rPr lang="en"/>
              <a:t> to help patients achieve higher quality of life and better health outcomes.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57059" y="468678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544825" y="1978675"/>
            <a:ext cx="3507300" cy="8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41E75"/>
                </a:solidFill>
              </a:rPr>
              <a:t>A 12-week program delivered via </a:t>
            </a:r>
            <a:br>
              <a:rPr lang="en" sz="1300">
                <a:solidFill>
                  <a:srgbClr val="141E75"/>
                </a:solidFill>
              </a:rPr>
            </a:br>
            <a:r>
              <a:rPr lang="en" sz="1300">
                <a:solidFill>
                  <a:srgbClr val="141E75"/>
                </a:solidFill>
              </a:rPr>
              <a:t>live streaming video into the </a:t>
            </a:r>
            <a:br>
              <a:rPr lang="en" sz="1300">
                <a:solidFill>
                  <a:srgbClr val="141E75"/>
                </a:solidFill>
              </a:rPr>
            </a:br>
            <a:r>
              <a:rPr lang="en" sz="1300">
                <a:solidFill>
                  <a:srgbClr val="141E75"/>
                </a:solidFill>
              </a:rPr>
              <a:t>participants home from </a:t>
            </a:r>
            <a:r>
              <a:rPr i="1" lang="en" sz="1300">
                <a:solidFill>
                  <a:srgbClr val="141E75"/>
                </a:solidFill>
              </a:rPr>
              <a:t>any</a:t>
            </a:r>
            <a:r>
              <a:rPr lang="en" sz="1300">
                <a:solidFill>
                  <a:srgbClr val="141E75"/>
                </a:solidFill>
              </a:rPr>
              <a:t> device</a:t>
            </a:r>
            <a:endParaRPr sz="1300">
              <a:solidFill>
                <a:srgbClr val="141E7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2" type="subTitle"/>
          </p:nvPr>
        </p:nvSpPr>
        <p:spPr>
          <a:xfrm>
            <a:off x="545775" y="1210019"/>
            <a:ext cx="35073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75"/>
                </a:solidFill>
              </a:rPr>
              <a:t>Moving Together</a:t>
            </a:r>
            <a:r>
              <a:rPr lang="en" sz="1550">
                <a:solidFill>
                  <a:srgbClr val="141E75"/>
                </a:solidFill>
              </a:rPr>
              <a:t>™</a:t>
            </a:r>
            <a:r>
              <a:rPr lang="en">
                <a:solidFill>
                  <a:srgbClr val="141E75"/>
                </a:solidFill>
              </a:rPr>
              <a:t> Program</a:t>
            </a:r>
            <a:endParaRPr>
              <a:solidFill>
                <a:srgbClr val="141E7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41E75"/>
              </a:solidFill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Delivering Functional Improvements and Social Support</a:t>
            </a:r>
            <a:endParaRPr sz="3100"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6017400" y="977488"/>
            <a:ext cx="23502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Evidence Based Movement Therapy</a:t>
            </a:r>
            <a:endParaRPr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Leverages neuroscience, integrative health, and behavioral psychology for strong outcomes</a:t>
            </a:r>
            <a:endParaRPr sz="9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6017400" y="1778500"/>
            <a:ext cx="27066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Weekly Progressive Curriculum</a:t>
            </a:r>
            <a:endParaRPr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Develops muscle memory, mindful body awareness, and meaningful social connection </a:t>
            </a:r>
            <a:endParaRPr sz="9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6017400" y="2601175"/>
            <a:ext cx="2629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Highly Trained Instructors</a:t>
            </a:r>
            <a:endParaRPr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Participants receive real-time coaching from highly-trained instructors </a:t>
            </a:r>
            <a:endParaRPr sz="9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6017400" y="3286750"/>
            <a:ext cx="2706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Community Support</a:t>
            </a:r>
            <a:endParaRPr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Small group cohorts of patients and their caregivers bond and offer social support</a:t>
            </a:r>
            <a:endParaRPr sz="9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017401" y="3998125"/>
            <a:ext cx="2629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Concierge Technical Support</a:t>
            </a:r>
            <a:endParaRPr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Easy enrollment, setup and ongoing technical support </a:t>
            </a:r>
            <a:endParaRPr sz="9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6802925" y="2209200"/>
            <a:ext cx="17874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Effect size </a:t>
            </a:r>
            <a:endParaRPr b="1" sz="7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Small = 0.2-0.49  </a:t>
            </a:r>
            <a:endParaRPr sz="7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Moderate = 0.5-0.79</a:t>
            </a:r>
            <a:endParaRPr sz="7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999999"/>
                </a:solidFill>
                <a:latin typeface="Verdana"/>
                <a:ea typeface="Verdana"/>
                <a:cs typeface="Verdana"/>
                <a:sym typeface="Verdana"/>
              </a:rPr>
              <a:t>Large = &gt;.8</a:t>
            </a:r>
            <a:endParaRPr sz="7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5" name="Google Shape;175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24" y="1001488"/>
            <a:ext cx="5462547" cy="33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/>
          <p:nvPr/>
        </p:nvSpPr>
        <p:spPr>
          <a:xfrm>
            <a:off x="6879125" y="1213050"/>
            <a:ext cx="184200" cy="184200"/>
          </a:xfrm>
          <a:prstGeom prst="roundRect">
            <a:avLst>
              <a:gd fmla="val 16667" name="adj"/>
            </a:avLst>
          </a:prstGeom>
          <a:solidFill>
            <a:srgbClr val="141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6879125" y="1505375"/>
            <a:ext cx="184200" cy="184200"/>
          </a:xfrm>
          <a:prstGeom prst="roundRect">
            <a:avLst>
              <a:gd fmla="val 16667" name="adj"/>
            </a:avLst>
          </a:prstGeom>
          <a:solidFill>
            <a:srgbClr val="E56F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6879125" y="1797700"/>
            <a:ext cx="184200" cy="184200"/>
          </a:xfrm>
          <a:prstGeom prst="roundRect">
            <a:avLst>
              <a:gd fmla="val 16667" name="adj"/>
            </a:avLst>
          </a:prstGeom>
          <a:solidFill>
            <a:srgbClr val="FCC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7170675" y="1143600"/>
            <a:ext cx="178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Moving Together ¹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7170675" y="1435925"/>
            <a:ext cx="178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Aricept ²٠³ </a:t>
            </a: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($455/mo)</a:t>
            </a:r>
            <a:endParaRPr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170675" y="1728250"/>
            <a:ext cx="178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Memantine ⁴ </a:t>
            </a: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$3.56/mo</a:t>
            </a:r>
            <a:endParaRPr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2900425" y="820488"/>
            <a:ext cx="178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Effect Size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224150" y="4248850"/>
            <a:ext cx="70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aseline="30000" lang="en" sz="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 Barnes DE, Mehling W, Wu E, Beristianos, M, Yaffe K, Skultety K, et al. (2015) Preventing Loss of Independence through Exercise (PLIÉ): A Pilot Clinical Trial in Older Adults with Dementia. PLoS ONE 10(2): e0113367. doi:10.1371/journal.pone.0113367.  </a:t>
            </a:r>
            <a:r>
              <a:rPr baseline="30000" lang="en" sz="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" sz="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Hansen 2007.  </a:t>
            </a:r>
            <a:r>
              <a:rPr baseline="30000" lang="en" sz="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3 </a:t>
            </a:r>
            <a:r>
              <a:rPr lang="en" sz="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Rockwood 2004. </a:t>
            </a:r>
            <a:r>
              <a:rPr baseline="30000" lang="en" sz="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600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Smith 2006</a:t>
            </a:r>
            <a:endParaRPr sz="600">
              <a:solidFill>
                <a:srgbClr val="BFBFB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rgbClr val="99999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Moving Together™ vs. “Best-in-class” Pharmaceuticals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2410800" y="3157160"/>
            <a:ext cx="4606500" cy="143700"/>
          </a:xfrm>
          <a:prstGeom prst="rect">
            <a:avLst/>
          </a:prstGeom>
          <a:solidFill>
            <a:srgbClr val="2D6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484949" y="3352835"/>
            <a:ext cx="14409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~1 month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2295657" y="2064673"/>
            <a:ext cx="1812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Outreach &amp; Enrollment</a:t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Class placement Pre-assessment</a:t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3069476" y="3724585"/>
            <a:ext cx="1584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Classes Begin</a:t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Real-time coaching Caregiver engagement</a:t>
            </a:r>
            <a:br>
              <a:rPr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Ongoing data collection</a:t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7030043" y="2064673"/>
            <a:ext cx="1812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Analyze &amp; Formalize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Analyze Outcomes &amp; ROI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7017300" y="3157160"/>
            <a:ext cx="2128800" cy="143700"/>
          </a:xfrm>
          <a:prstGeom prst="rect">
            <a:avLst/>
          </a:prstGeom>
          <a:solidFill>
            <a:srgbClr val="141E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6F66"/>
              </a:solidFill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0" y="3157210"/>
            <a:ext cx="2410800" cy="143700"/>
          </a:xfrm>
          <a:prstGeom prst="rect">
            <a:avLst/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306325" y="2064715"/>
            <a:ext cx="1812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Implementation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Contacting &amp; Planning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0" name="Google Shape;200;p22"/>
          <p:cNvGrpSpPr/>
          <p:nvPr/>
        </p:nvGrpSpPr>
        <p:grpSpPr>
          <a:xfrm>
            <a:off x="359197" y="2703829"/>
            <a:ext cx="99515" cy="443536"/>
            <a:chOff x="845575" y="2563700"/>
            <a:chExt cx="92400" cy="411825"/>
          </a:xfrm>
        </p:grpSpPr>
        <p:sp>
          <p:nvSpPr>
            <p:cNvPr id="201" name="Google Shape;201;p22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4E4F5"/>
            </a:solidFill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22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3" name="Google Shape;203;p22"/>
          <p:cNvGrpSpPr/>
          <p:nvPr/>
        </p:nvGrpSpPr>
        <p:grpSpPr>
          <a:xfrm>
            <a:off x="6966305" y="2856229"/>
            <a:ext cx="99515" cy="443536"/>
            <a:chOff x="845575" y="2563700"/>
            <a:chExt cx="92400" cy="411825"/>
          </a:xfrm>
        </p:grpSpPr>
        <p:sp>
          <p:nvSpPr>
            <p:cNvPr id="204" name="Google Shape;204;p22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141E75"/>
            </a:solidFill>
            <a:ln cap="flat" cmpd="sng" w="9525">
              <a:solidFill>
                <a:srgbClr val="141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141E7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6" name="Google Shape;206;p22"/>
          <p:cNvGrpSpPr/>
          <p:nvPr/>
        </p:nvGrpSpPr>
        <p:grpSpPr>
          <a:xfrm>
            <a:off x="2366021" y="2856224"/>
            <a:ext cx="99515" cy="443536"/>
            <a:chOff x="845575" y="2563700"/>
            <a:chExt cx="92400" cy="411825"/>
          </a:xfrm>
        </p:grpSpPr>
        <p:sp>
          <p:nvSpPr>
            <p:cNvPr id="207" name="Google Shape;207;p22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2D62F5"/>
            </a:solidFill>
            <a:ln cap="flat" cmpd="sng" w="9525">
              <a:solidFill>
                <a:srgbClr val="2D62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22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2D62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9" name="Google Shape;209;p22"/>
          <p:cNvGrpSpPr/>
          <p:nvPr/>
        </p:nvGrpSpPr>
        <p:grpSpPr>
          <a:xfrm rot="10800000">
            <a:off x="3152196" y="3157199"/>
            <a:ext cx="99515" cy="443536"/>
            <a:chOff x="845575" y="2563700"/>
            <a:chExt cx="92400" cy="411825"/>
          </a:xfrm>
        </p:grpSpPr>
        <p:sp>
          <p:nvSpPr>
            <p:cNvPr id="210" name="Google Shape;210;p22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2D62F5"/>
            </a:solidFill>
            <a:ln cap="flat" cmpd="sng" w="9525">
              <a:solidFill>
                <a:srgbClr val="2D62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22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2D62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2" name="Google Shape;212;p22"/>
          <p:cNvSpPr txBox="1"/>
          <p:nvPr/>
        </p:nvSpPr>
        <p:spPr>
          <a:xfrm>
            <a:off x="7361249" y="3352835"/>
            <a:ext cx="14409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~</a:t>
            </a: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1 month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4099424" y="3352835"/>
            <a:ext cx="14409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~5</a:t>
            </a:r>
            <a:r>
              <a:rPr b="1"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 months</a:t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Partnership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126225" y="681500"/>
            <a:ext cx="4703100" cy="97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Deliver a 3-month pilot at cost</a:t>
            </a:r>
            <a:br>
              <a:rPr lang="en"/>
            </a:b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Up to 3 cohorts of 8 pairs, 12-week classes, 2x/week, 1 hour each class</a:t>
            </a:r>
            <a:br>
              <a:rPr lang="en"/>
            </a:b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Collaborate on evaluation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/>
        </p:nvSpPr>
        <p:spPr>
          <a:xfrm>
            <a:off x="2410800" y="2974050"/>
            <a:ext cx="4606500" cy="143700"/>
          </a:xfrm>
          <a:prstGeom prst="rect">
            <a:avLst/>
          </a:prstGeom>
          <a:solidFill>
            <a:srgbClr val="E56F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6E6F7"/>
              </a:solidFill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854749" y="3430175"/>
            <a:ext cx="14409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Welcome Call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Instructor supports enrollment and assigns participant to cohort.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2295657" y="1652963"/>
            <a:ext cx="1812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12-Week Therapy Program</a:t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Participants progress through curriculum addressing physical and cognitive functioning.</a:t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4548401" y="3430175"/>
            <a:ext cx="15843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Periodic Assessments</a:t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2D62F5"/>
                </a:solidFill>
                <a:latin typeface="Verdana"/>
                <a:ea typeface="Verdana"/>
                <a:cs typeface="Verdana"/>
                <a:sym typeface="Verdana"/>
              </a:rPr>
              <a:t>Provide insights and feedback on progress throughout program.</a:t>
            </a:r>
            <a:endParaRPr b="1" sz="800">
              <a:solidFill>
                <a:srgbClr val="2D62F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030043" y="1652963"/>
            <a:ext cx="1812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Staying Together Classes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Access to weekly classes to maintain skills and ongoing engagement.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7017300" y="2974050"/>
            <a:ext cx="2128800" cy="143700"/>
          </a:xfrm>
          <a:prstGeom prst="rect">
            <a:avLst/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0" y="2974100"/>
            <a:ext cx="2410800" cy="143700"/>
          </a:xfrm>
          <a:prstGeom prst="rect">
            <a:avLst/>
          </a:prstGeom>
          <a:solidFill>
            <a:srgbClr val="E4E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153925" y="1653005"/>
            <a:ext cx="18126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Multiple Access Options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Targeted outreach, MD Referral, Health Plan, Care Management, etc.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1" name="Google Shape;231;p23"/>
          <p:cNvGrpSpPr/>
          <p:nvPr/>
        </p:nvGrpSpPr>
        <p:grpSpPr>
          <a:xfrm>
            <a:off x="206797" y="2673119"/>
            <a:ext cx="99515" cy="443536"/>
            <a:chOff x="845575" y="2563700"/>
            <a:chExt cx="92400" cy="411825"/>
          </a:xfrm>
        </p:grpSpPr>
        <p:sp>
          <p:nvSpPr>
            <p:cNvPr id="232" name="Google Shape;232;p23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4E4F5"/>
            </a:solidFill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23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4" name="Google Shape;234;p23"/>
          <p:cNvGrpSpPr/>
          <p:nvPr/>
        </p:nvGrpSpPr>
        <p:grpSpPr>
          <a:xfrm rot="10800000">
            <a:off x="930947" y="2986644"/>
            <a:ext cx="99515" cy="443536"/>
            <a:chOff x="845575" y="2563700"/>
            <a:chExt cx="92400" cy="411825"/>
          </a:xfrm>
        </p:grpSpPr>
        <p:sp>
          <p:nvSpPr>
            <p:cNvPr id="235" name="Google Shape;235;p23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4E4F5"/>
            </a:solidFill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23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7" name="Google Shape;237;p23"/>
          <p:cNvGrpSpPr/>
          <p:nvPr/>
        </p:nvGrpSpPr>
        <p:grpSpPr>
          <a:xfrm>
            <a:off x="6966305" y="2673119"/>
            <a:ext cx="99515" cy="443536"/>
            <a:chOff x="845575" y="2563700"/>
            <a:chExt cx="92400" cy="411825"/>
          </a:xfrm>
        </p:grpSpPr>
        <p:sp>
          <p:nvSpPr>
            <p:cNvPr id="238" name="Google Shape;238;p23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4E4F5"/>
            </a:solidFill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3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4E4F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0" name="Google Shape;240;p23"/>
          <p:cNvGrpSpPr/>
          <p:nvPr/>
        </p:nvGrpSpPr>
        <p:grpSpPr>
          <a:xfrm>
            <a:off x="2366021" y="2673113"/>
            <a:ext cx="99515" cy="443536"/>
            <a:chOff x="845575" y="2563700"/>
            <a:chExt cx="92400" cy="411825"/>
          </a:xfrm>
        </p:grpSpPr>
        <p:sp>
          <p:nvSpPr>
            <p:cNvPr id="241" name="Google Shape;241;p23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56F66"/>
            </a:solidFill>
            <a:ln cap="flat" cmpd="sng" w="9525">
              <a:solidFill>
                <a:srgbClr val="E56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23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E56F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3" name="Google Shape;243;p23"/>
          <p:cNvSpPr txBox="1"/>
          <p:nvPr/>
        </p:nvSpPr>
        <p:spPr>
          <a:xfrm>
            <a:off x="7042500" y="3411135"/>
            <a:ext cx="19260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Community Center Access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Access to weekly maintenance classes and on demand classes, activities and resources via app.</a:t>
            </a:r>
            <a:endParaRPr b="1" sz="80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44" name="Google Shape;244;p23"/>
          <p:cNvGrpSpPr/>
          <p:nvPr/>
        </p:nvGrpSpPr>
        <p:grpSpPr>
          <a:xfrm rot="10800000">
            <a:off x="4392504" y="3224106"/>
            <a:ext cx="56771" cy="377196"/>
            <a:chOff x="845575" y="2563700"/>
            <a:chExt cx="92400" cy="614025"/>
          </a:xfrm>
        </p:grpSpPr>
        <p:sp>
          <p:nvSpPr>
            <p:cNvPr id="245" name="Google Shape;245;p23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E56F66"/>
            </a:solidFill>
            <a:ln cap="flat" cmpd="sng" w="9525">
              <a:solidFill>
                <a:srgbClr val="E56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" name="Google Shape;246;p23"/>
            <p:cNvCxnSpPr/>
            <p:nvPr/>
          </p:nvCxnSpPr>
          <p:spPr>
            <a:xfrm>
              <a:off x="891775" y="2616125"/>
              <a:ext cx="0" cy="561600"/>
            </a:xfrm>
            <a:prstGeom prst="straightConnector1">
              <a:avLst/>
            </a:prstGeom>
            <a:noFill/>
            <a:ln cap="flat" cmpd="sng" w="9525">
              <a:solidFill>
                <a:srgbClr val="E56F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7" name="Google Shape;247;p23"/>
          <p:cNvGrpSpPr/>
          <p:nvPr/>
        </p:nvGrpSpPr>
        <p:grpSpPr>
          <a:xfrm>
            <a:off x="2514081" y="3233726"/>
            <a:ext cx="4439758" cy="143700"/>
            <a:chOff x="2514081" y="3233726"/>
            <a:chExt cx="4439758" cy="143700"/>
          </a:xfrm>
        </p:grpSpPr>
        <p:grpSp>
          <p:nvGrpSpPr>
            <p:cNvPr id="248" name="Google Shape;248;p23"/>
            <p:cNvGrpSpPr/>
            <p:nvPr/>
          </p:nvGrpSpPr>
          <p:grpSpPr>
            <a:xfrm rot="10800000">
              <a:off x="2514081" y="3233726"/>
              <a:ext cx="56771" cy="143700"/>
              <a:chOff x="845575" y="2563700"/>
              <a:chExt cx="92400" cy="233925"/>
            </a:xfrm>
          </p:grpSpPr>
          <p:sp>
            <p:nvSpPr>
              <p:cNvPr id="249" name="Google Shape;249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0" name="Google Shape;250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1" name="Google Shape;251;p23"/>
            <p:cNvGrpSpPr/>
            <p:nvPr/>
          </p:nvGrpSpPr>
          <p:grpSpPr>
            <a:xfrm rot="10800000">
              <a:off x="2827151" y="3233726"/>
              <a:ext cx="56771" cy="143700"/>
              <a:chOff x="845575" y="2563700"/>
              <a:chExt cx="92400" cy="233925"/>
            </a:xfrm>
          </p:grpSpPr>
          <p:sp>
            <p:nvSpPr>
              <p:cNvPr id="252" name="Google Shape;252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" name="Google Shape;253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4" name="Google Shape;254;p23"/>
            <p:cNvGrpSpPr/>
            <p:nvPr/>
          </p:nvGrpSpPr>
          <p:grpSpPr>
            <a:xfrm rot="10800000">
              <a:off x="3140222" y="3233726"/>
              <a:ext cx="56771" cy="143700"/>
              <a:chOff x="845575" y="2563700"/>
              <a:chExt cx="92400" cy="233925"/>
            </a:xfrm>
          </p:grpSpPr>
          <p:sp>
            <p:nvSpPr>
              <p:cNvPr id="255" name="Google Shape;255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6" name="Google Shape;256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57" name="Google Shape;257;p23"/>
            <p:cNvGrpSpPr/>
            <p:nvPr/>
          </p:nvGrpSpPr>
          <p:grpSpPr>
            <a:xfrm rot="10800000">
              <a:off x="3453293" y="3233726"/>
              <a:ext cx="56771" cy="143700"/>
              <a:chOff x="845575" y="2563700"/>
              <a:chExt cx="92400" cy="233925"/>
            </a:xfrm>
          </p:grpSpPr>
          <p:sp>
            <p:nvSpPr>
              <p:cNvPr id="258" name="Google Shape;258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9" name="Google Shape;259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0" name="Google Shape;260;p23"/>
            <p:cNvGrpSpPr/>
            <p:nvPr/>
          </p:nvGrpSpPr>
          <p:grpSpPr>
            <a:xfrm rot="10800000">
              <a:off x="3766363" y="3233726"/>
              <a:ext cx="56771" cy="143700"/>
              <a:chOff x="845575" y="2563700"/>
              <a:chExt cx="92400" cy="233925"/>
            </a:xfrm>
          </p:grpSpPr>
          <p:sp>
            <p:nvSpPr>
              <p:cNvPr id="261" name="Google Shape;261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2" name="Google Shape;262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3" name="Google Shape;263;p23"/>
            <p:cNvGrpSpPr/>
            <p:nvPr/>
          </p:nvGrpSpPr>
          <p:grpSpPr>
            <a:xfrm rot="10800000">
              <a:off x="4079434" y="3233726"/>
              <a:ext cx="56771" cy="143700"/>
              <a:chOff x="845575" y="2563700"/>
              <a:chExt cx="92400" cy="233925"/>
            </a:xfrm>
          </p:grpSpPr>
          <p:sp>
            <p:nvSpPr>
              <p:cNvPr id="264" name="Google Shape;264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5" name="Google Shape;265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6" name="Google Shape;266;p23"/>
            <p:cNvGrpSpPr/>
            <p:nvPr/>
          </p:nvGrpSpPr>
          <p:grpSpPr>
            <a:xfrm rot="10800000">
              <a:off x="4705575" y="3233726"/>
              <a:ext cx="56771" cy="143700"/>
              <a:chOff x="845575" y="2563700"/>
              <a:chExt cx="92400" cy="233925"/>
            </a:xfrm>
          </p:grpSpPr>
          <p:sp>
            <p:nvSpPr>
              <p:cNvPr id="267" name="Google Shape;267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8" name="Google Shape;268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9" name="Google Shape;269;p23"/>
            <p:cNvGrpSpPr/>
            <p:nvPr/>
          </p:nvGrpSpPr>
          <p:grpSpPr>
            <a:xfrm rot="10800000">
              <a:off x="5018645" y="3233726"/>
              <a:ext cx="56771" cy="143700"/>
              <a:chOff x="845575" y="2563700"/>
              <a:chExt cx="92400" cy="233925"/>
            </a:xfrm>
          </p:grpSpPr>
          <p:sp>
            <p:nvSpPr>
              <p:cNvPr id="270" name="Google Shape;270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1" name="Google Shape;271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2" name="Google Shape;272;p23"/>
            <p:cNvGrpSpPr/>
            <p:nvPr/>
          </p:nvGrpSpPr>
          <p:grpSpPr>
            <a:xfrm rot="10800000">
              <a:off x="5331716" y="3233726"/>
              <a:ext cx="56771" cy="143700"/>
              <a:chOff x="845575" y="2563700"/>
              <a:chExt cx="92400" cy="233925"/>
            </a:xfrm>
          </p:grpSpPr>
          <p:sp>
            <p:nvSpPr>
              <p:cNvPr id="273" name="Google Shape;273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4" name="Google Shape;274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5" name="Google Shape;275;p23"/>
            <p:cNvGrpSpPr/>
            <p:nvPr/>
          </p:nvGrpSpPr>
          <p:grpSpPr>
            <a:xfrm rot="10800000">
              <a:off x="5644786" y="3233726"/>
              <a:ext cx="56771" cy="143700"/>
              <a:chOff x="845575" y="2563700"/>
              <a:chExt cx="92400" cy="233925"/>
            </a:xfrm>
          </p:grpSpPr>
          <p:sp>
            <p:nvSpPr>
              <p:cNvPr id="276" name="Google Shape;276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7" name="Google Shape;277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8" name="Google Shape;278;p23"/>
            <p:cNvGrpSpPr/>
            <p:nvPr/>
          </p:nvGrpSpPr>
          <p:grpSpPr>
            <a:xfrm rot="10800000">
              <a:off x="5957857" y="3233726"/>
              <a:ext cx="56771" cy="143700"/>
              <a:chOff x="845575" y="2563700"/>
              <a:chExt cx="92400" cy="233925"/>
            </a:xfrm>
          </p:grpSpPr>
          <p:sp>
            <p:nvSpPr>
              <p:cNvPr id="279" name="Google Shape;279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1" name="Google Shape;281;p23"/>
            <p:cNvGrpSpPr/>
            <p:nvPr/>
          </p:nvGrpSpPr>
          <p:grpSpPr>
            <a:xfrm rot="10800000">
              <a:off x="6270927" y="3233726"/>
              <a:ext cx="56771" cy="143700"/>
              <a:chOff x="845575" y="2563700"/>
              <a:chExt cx="92400" cy="233925"/>
            </a:xfrm>
          </p:grpSpPr>
          <p:sp>
            <p:nvSpPr>
              <p:cNvPr id="282" name="Google Shape;282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3" name="Google Shape;283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4" name="Google Shape;284;p23"/>
            <p:cNvGrpSpPr/>
            <p:nvPr/>
          </p:nvGrpSpPr>
          <p:grpSpPr>
            <a:xfrm rot="10800000">
              <a:off x="6583998" y="3233726"/>
              <a:ext cx="56771" cy="143700"/>
              <a:chOff x="845575" y="2563700"/>
              <a:chExt cx="92400" cy="233925"/>
            </a:xfrm>
          </p:grpSpPr>
          <p:sp>
            <p:nvSpPr>
              <p:cNvPr id="285" name="Google Shape;285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6" name="Google Shape;286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87" name="Google Shape;287;p23"/>
            <p:cNvGrpSpPr/>
            <p:nvPr/>
          </p:nvGrpSpPr>
          <p:grpSpPr>
            <a:xfrm rot="10800000">
              <a:off x="6897068" y="3233726"/>
              <a:ext cx="56771" cy="143700"/>
              <a:chOff x="845575" y="2563700"/>
              <a:chExt cx="92400" cy="233925"/>
            </a:xfrm>
          </p:grpSpPr>
          <p:sp>
            <p:nvSpPr>
              <p:cNvPr id="288" name="Google Shape;288;p23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E56F66"/>
              </a:solidFill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23"/>
              <p:cNvCxnSpPr/>
              <p:nvPr/>
            </p:nvCxnSpPr>
            <p:spPr>
              <a:xfrm>
                <a:off x="891775" y="2616125"/>
                <a:ext cx="0" cy="18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56F6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pic>
        <p:nvPicPr>
          <p:cNvPr id="290" name="Google Shape;2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5236" y="1375486"/>
            <a:ext cx="2227826" cy="1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1439925" y="4681725"/>
            <a:ext cx="3000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141E75"/>
                </a:solidFill>
                <a:latin typeface="Verdana"/>
                <a:ea typeface="Verdana"/>
                <a:cs typeface="Verdana"/>
                <a:sym typeface="Verdana"/>
              </a:rPr>
              <a:t>Confidential - Property of Together Senior Health</a:t>
            </a:r>
            <a:endParaRPr sz="750">
              <a:solidFill>
                <a:srgbClr val="141E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3" name="Google Shape;2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24" y="4712338"/>
            <a:ext cx="1076850" cy="2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>
            <p:ph type="title"/>
          </p:nvPr>
        </p:nvSpPr>
        <p:spPr>
          <a:xfrm>
            <a:off x="269100" y="237500"/>
            <a:ext cx="84549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41E75"/>
                </a:solidFill>
              </a:rPr>
              <a:t>Participant Journey</a:t>
            </a:r>
            <a:endParaRPr>
              <a:solidFill>
                <a:srgbClr val="141E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gether Senior Health">
  <a:themeElements>
    <a:clrScheme name="Simple Light">
      <a:dk1>
        <a:srgbClr val="141E75"/>
      </a:dk1>
      <a:lt1>
        <a:srgbClr val="FFFFFF"/>
      </a:lt1>
      <a:dk2>
        <a:srgbClr val="E6E6F7"/>
      </a:dk2>
      <a:lt2>
        <a:srgbClr val="BFBFBF"/>
      </a:lt2>
      <a:accent1>
        <a:srgbClr val="2D62F5"/>
      </a:accent1>
      <a:accent2>
        <a:srgbClr val="FCC200"/>
      </a:accent2>
      <a:accent3>
        <a:srgbClr val="E56F66"/>
      </a:accent3>
      <a:accent4>
        <a:srgbClr val="E6E6F7"/>
      </a:accent4>
      <a:accent5>
        <a:srgbClr val="A0A0F2"/>
      </a:accent5>
      <a:accent6>
        <a:srgbClr val="141E75"/>
      </a:accent6>
      <a:hlink>
        <a:srgbClr val="2D62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