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ibre Franklin Light"/>
      <p:regular r:id="rId17"/>
      <p:bold r:id="rId18"/>
      <p:italic r:id="rId19"/>
      <p:boldItalic r:id="rId20"/>
    </p:embeddedFont>
    <p:embeddedFont>
      <p:font typeface="Libre Franklin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Light-boldItalic.fntdata"/><Relationship Id="rId22" Type="http://schemas.openxmlformats.org/officeDocument/2006/relationships/font" Target="fonts/LibreFranklin-bold.fntdata"/><Relationship Id="rId21" Type="http://schemas.openxmlformats.org/officeDocument/2006/relationships/font" Target="fonts/LibreFranklin-regular.fntdata"/><Relationship Id="rId24" Type="http://schemas.openxmlformats.org/officeDocument/2006/relationships/font" Target="fonts/LibreFranklin-boldItalic.fntdata"/><Relationship Id="rId23" Type="http://schemas.openxmlformats.org/officeDocument/2006/relationships/font" Target="fonts/LibreFranklin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Light-regular.fntdata"/><Relationship Id="rId16" Type="http://schemas.openxmlformats.org/officeDocument/2006/relationships/slide" Target="slides/slide11.xml"/><Relationship Id="rId19" Type="http://schemas.openxmlformats.org/officeDocument/2006/relationships/font" Target="fonts/LibreFranklinLight-italic.fntdata"/><Relationship Id="rId18" Type="http://schemas.openxmlformats.org/officeDocument/2006/relationships/font" Target="fonts/LibreFranklin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113bd60a8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113bd60a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113bd60a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113bd60a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a4e929d7c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a4e929d7c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113bd60a8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113bd60a8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113bd60a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113bd60a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113bd60a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113bd60a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113bd60a8_0_2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113bd60a8_0_2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113bd60a8_0_2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113bd60a8_0_2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113bd60a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113bd60a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113bd60a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113bd60a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113bd60a8_0_1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113bd60a8_0_1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rgbClr val="221F2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792">
          <p15:clr>
            <a:srgbClr val="F9AD4C"/>
          </p15:clr>
        </p15:guide>
        <p15:guide id="2" orient="horz" pos="1181">
          <p15:clr>
            <a:srgbClr val="F9AD4C"/>
          </p15:clr>
        </p15:guide>
        <p15:guide id="3" orient="horz" pos="864">
          <p15:clr>
            <a:srgbClr val="F9AD4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hite 12">
  <p:cSld name="SECTION_HEADER_1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rgbClr val="221F2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792">
          <p15:clr>
            <a:srgbClr val="F9AD4C"/>
          </p15:clr>
        </p15:guide>
        <p15:guide id="2" orient="horz" pos="1181">
          <p15:clr>
            <a:srgbClr val="F9AD4C"/>
          </p15:clr>
        </p15:guide>
        <p15:guide id="3" orient="horz" pos="864">
          <p15:clr>
            <a:srgbClr val="F9AD4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1_1">
    <p:bg>
      <p:bgPr>
        <a:solidFill>
          <a:srgbClr val="221F20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6"/>
          <p:cNvCxnSpPr/>
          <p:nvPr/>
        </p:nvCxnSpPr>
        <p:spPr>
          <a:xfrm>
            <a:off x="365749" y="2385275"/>
            <a:ext cx="401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" name="Google Shape;5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97650" y="4503875"/>
            <a:ext cx="280600" cy="2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49" y="4576650"/>
            <a:ext cx="1516679" cy="2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3">
  <p:cSld name="TITLE_ONLY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8">
  <p:cSld name="TITLE_ONLY_8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hite 3">
  <p:cSld name="SECTION_HEADER_18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/>
        </p:nvSpPr>
        <p:spPr>
          <a:xfrm>
            <a:off x="283050" y="4749900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The Working</a:t>
            </a:r>
            <a:br>
              <a:rPr lang="en" sz="600">
                <a:solidFill>
                  <a:srgbClr val="000000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</a:br>
            <a:r>
              <a:rPr lang="en" sz="600">
                <a:solidFill>
                  <a:srgbClr val="000000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Assembly</a:t>
            </a:r>
            <a:endParaRPr sz="600">
              <a:solidFill>
                <a:srgbClr val="000000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519250" y="4697400"/>
            <a:ext cx="316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7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r">
              <a:buNone/>
              <a:defRPr b="1" sz="7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 algn="r">
              <a:buNone/>
              <a:defRPr b="1" sz="7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 algn="r">
              <a:buNone/>
              <a:defRPr b="1" sz="7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 algn="r">
              <a:buNone/>
              <a:defRPr b="1" sz="7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 algn="r">
              <a:buNone/>
              <a:defRPr b="1" sz="7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 algn="r">
              <a:buNone/>
              <a:defRPr b="1" sz="7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 algn="r">
              <a:buNone/>
              <a:defRPr b="1" sz="7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 algn="r">
              <a:buNone/>
              <a:defRPr b="1" sz="7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9"/>
          <p:cNvSpPr txBox="1"/>
          <p:nvPr/>
        </p:nvSpPr>
        <p:spPr>
          <a:xfrm>
            <a:off x="7436675" y="4749900"/>
            <a:ext cx="8280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Private &amp;</a:t>
            </a:r>
            <a:br>
              <a:rPr lang="en" sz="600">
                <a:solidFill>
                  <a:srgbClr val="000000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</a:br>
            <a:r>
              <a:rPr lang="en" sz="600">
                <a:solidFill>
                  <a:srgbClr val="000000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Confidential</a:t>
            </a:r>
            <a:endParaRPr sz="600">
              <a:solidFill>
                <a:srgbClr val="000000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6">
  <p:cSld name="TITLE_AND_BODY_6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2">
  <p:cSld name="TITLE_ONLY_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2">
  <p:cSld name="TITLE_2_3">
    <p:bg>
      <p:bgPr>
        <a:solidFill>
          <a:srgbClr val="221F2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792">
          <p15:clr>
            <a:srgbClr val="F9AD4C"/>
          </p15:clr>
        </p15:guide>
        <p15:guide id="2" orient="horz" pos="1181">
          <p15:clr>
            <a:srgbClr val="F9AD4C"/>
          </p15:clr>
        </p15:guide>
        <p15:guide id="3" orient="horz" pos="864">
          <p15:clr>
            <a:srgbClr val="F9AD4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bg>
      <p:bgPr>
        <a:solidFill>
          <a:srgbClr val="221F2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792">
          <p15:clr>
            <a:srgbClr val="F9AD4C"/>
          </p15:clr>
        </p15:guide>
        <p15:guide id="2" orient="horz" pos="1181">
          <p15:clr>
            <a:srgbClr val="F9AD4C"/>
          </p15:clr>
        </p15:guide>
        <p15:guide id="3" orient="horz" pos="864">
          <p15:clr>
            <a:srgbClr val="F9AD4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hite 1">
  <p:cSld name="SECTION_HEADER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5">
    <p:bg>
      <p:bgPr>
        <a:solidFill>
          <a:srgbClr val="141E75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8"/>
          <p:cNvPicPr preferRelativeResize="0"/>
          <p:nvPr/>
        </p:nvPicPr>
        <p:blipFill rotWithShape="1">
          <a:blip r:embed="rId3">
            <a:alphaModFix/>
          </a:blip>
          <a:srcRect b="0" l="0" r="0" t="24998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950" y="2154800"/>
            <a:ext cx="2512102" cy="5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8"/>
          <p:cNvSpPr txBox="1"/>
          <p:nvPr/>
        </p:nvSpPr>
        <p:spPr>
          <a:xfrm>
            <a:off x="5060800" y="1146700"/>
            <a:ext cx="3426600" cy="25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Strengthening Cognitive Health </a:t>
            </a:r>
            <a:endParaRPr sz="23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in Aging Populations </a:t>
            </a:r>
            <a:endParaRPr sz="23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with Movement, Education and Community</a:t>
            </a:r>
            <a:endParaRPr sz="23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28"/>
          <p:cNvSpPr txBox="1"/>
          <p:nvPr/>
        </p:nvSpPr>
        <p:spPr>
          <a:xfrm>
            <a:off x="5060800" y="4252425"/>
            <a:ext cx="38067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Presented by:</a:t>
            </a:r>
            <a:endParaRPr sz="12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Ben Wilson, VP Sales &amp; Marketing </a:t>
            </a:r>
            <a:endParaRPr sz="12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bwilson@TogetherSeniorHealth.com</a:t>
            </a:r>
            <a:endParaRPr sz="12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p28"/>
          <p:cNvSpPr txBox="1"/>
          <p:nvPr/>
        </p:nvSpPr>
        <p:spPr>
          <a:xfrm>
            <a:off x="5060800" y="367950"/>
            <a:ext cx="3426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November 2021</a:t>
            </a:r>
            <a:endParaRPr sz="26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28"/>
          <p:cNvSpPr txBox="1"/>
          <p:nvPr/>
        </p:nvSpPr>
        <p:spPr>
          <a:xfrm>
            <a:off x="153925" y="468172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6E6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7"/>
          <p:cNvSpPr txBox="1"/>
          <p:nvPr/>
        </p:nvSpPr>
        <p:spPr>
          <a:xfrm>
            <a:off x="320775" y="389675"/>
            <a:ext cx="6910500" cy="3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“rem ipsum dolor sit amet, consectetur adipiscing elit, sed do eiusmod tempor incididunt ut labormet. Id cursus metus aliquam eleifend mi. In dictum non consectetur a erat nam at. Dui vivamus arcu felis bibendum ut. Eget duis at tellus at urna. Convallis tellus id interdum velit laoreet idonec.”</a:t>
            </a:r>
            <a:endParaRPr sz="26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3" name="Google Shape;303;p37"/>
          <p:cNvSpPr txBox="1"/>
          <p:nvPr/>
        </p:nvSpPr>
        <p:spPr>
          <a:xfrm>
            <a:off x="1439925" y="468172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57059" y="468678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5" name="Google Shape;3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24" y="4712338"/>
            <a:ext cx="1076850" cy="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7"/>
          <p:cNvSpPr txBox="1"/>
          <p:nvPr/>
        </p:nvSpPr>
        <p:spPr>
          <a:xfrm>
            <a:off x="6470152" y="4122250"/>
            <a:ext cx="24237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First Last - Member</a:t>
            </a:r>
            <a:endParaRPr sz="27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E75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/>
          <p:nvPr/>
        </p:nvSpPr>
        <p:spPr>
          <a:xfrm>
            <a:off x="-900450" y="3024125"/>
            <a:ext cx="10944900" cy="10944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8"/>
          <p:cNvSpPr txBox="1"/>
          <p:nvPr/>
        </p:nvSpPr>
        <p:spPr>
          <a:xfrm>
            <a:off x="2584650" y="4247475"/>
            <a:ext cx="3974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Presented by: Ben Wilson, VP Sales &amp; Marketing </a:t>
            </a:r>
            <a:endParaRPr sz="12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bwilson@TogetherSeniorHealth.com</a:t>
            </a:r>
            <a:endParaRPr sz="12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3" name="Google Shape;313;p38"/>
          <p:cNvSpPr txBox="1"/>
          <p:nvPr/>
        </p:nvSpPr>
        <p:spPr>
          <a:xfrm>
            <a:off x="567150" y="3600970"/>
            <a:ext cx="800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Thank You</a:t>
            </a:r>
            <a:endParaRPr sz="30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9"/>
          <p:cNvPicPr preferRelativeResize="0"/>
          <p:nvPr/>
        </p:nvPicPr>
        <p:blipFill rotWithShape="1">
          <a:blip r:embed="rId3">
            <a:alphaModFix/>
          </a:blip>
          <a:srcRect b="20445" l="0" r="6173" t="0"/>
          <a:stretch/>
        </p:blipFill>
        <p:spPr>
          <a:xfrm>
            <a:off x="0" y="-300"/>
            <a:ext cx="9144003" cy="51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9"/>
          <p:cNvSpPr/>
          <p:nvPr/>
        </p:nvSpPr>
        <p:spPr>
          <a:xfrm>
            <a:off x="1311240" y="-6950"/>
            <a:ext cx="3372000" cy="3372000"/>
          </a:xfrm>
          <a:prstGeom prst="ellipse">
            <a:avLst/>
          </a:prstGeom>
          <a:solidFill>
            <a:srgbClr val="141E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06" name="Google Shape;106;p29"/>
          <p:cNvSpPr/>
          <p:nvPr/>
        </p:nvSpPr>
        <p:spPr>
          <a:xfrm>
            <a:off x="0" y="-2394"/>
            <a:ext cx="2997000" cy="3372000"/>
          </a:xfrm>
          <a:prstGeom prst="rect">
            <a:avLst/>
          </a:prstGeom>
          <a:solidFill>
            <a:srgbClr val="141E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9"/>
          <p:cNvSpPr txBox="1"/>
          <p:nvPr/>
        </p:nvSpPr>
        <p:spPr>
          <a:xfrm>
            <a:off x="153925" y="404550"/>
            <a:ext cx="41157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Strengthening Cognitive Health in Aging Populations with Movement, Education </a:t>
            </a:r>
            <a:b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Community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29"/>
          <p:cNvSpPr txBox="1"/>
          <p:nvPr/>
        </p:nvSpPr>
        <p:spPr>
          <a:xfrm>
            <a:off x="153925" y="4074175"/>
            <a:ext cx="3426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Presented by:</a:t>
            </a:r>
            <a:endParaRPr sz="12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Ben Wilson, VP Sales &amp; Marketing </a:t>
            </a:r>
            <a:endParaRPr sz="12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bwilson@TogetherSeniorHealth.com</a:t>
            </a:r>
            <a:endParaRPr sz="12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p29"/>
          <p:cNvSpPr txBox="1"/>
          <p:nvPr/>
        </p:nvSpPr>
        <p:spPr>
          <a:xfrm>
            <a:off x="153925" y="2590150"/>
            <a:ext cx="3426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E56F66"/>
                </a:solidFill>
                <a:latin typeface="Verdana"/>
                <a:ea typeface="Verdana"/>
                <a:cs typeface="Verdana"/>
                <a:sym typeface="Verdana"/>
              </a:rPr>
              <a:t>November 2021</a:t>
            </a:r>
            <a:endParaRPr sz="2600">
              <a:solidFill>
                <a:srgbClr val="E56F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29"/>
          <p:cNvSpPr txBox="1"/>
          <p:nvPr/>
        </p:nvSpPr>
        <p:spPr>
          <a:xfrm>
            <a:off x="153925" y="477907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2869" y="204250"/>
            <a:ext cx="1766231" cy="3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E75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/>
        </p:nvSpPr>
        <p:spPr>
          <a:xfrm>
            <a:off x="567150" y="1104550"/>
            <a:ext cx="8009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Strengthening Cognitive Health </a:t>
            </a:r>
            <a:endParaRPr sz="3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Aging Populations with </a:t>
            </a:r>
            <a:br>
              <a:rPr lang="en" sz="3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3000">
                <a:solidFill>
                  <a:srgbClr val="E56F66"/>
                </a:solidFill>
                <a:latin typeface="Verdana"/>
                <a:ea typeface="Verdana"/>
                <a:cs typeface="Verdana"/>
                <a:sym typeface="Verdana"/>
              </a:rPr>
              <a:t>Movement, Education and Community</a:t>
            </a:r>
            <a:endParaRPr sz="3000">
              <a:solidFill>
                <a:srgbClr val="E56F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30"/>
          <p:cNvSpPr/>
          <p:nvPr/>
        </p:nvSpPr>
        <p:spPr>
          <a:xfrm>
            <a:off x="-900450" y="3709125"/>
            <a:ext cx="10944900" cy="10944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373" y="4240000"/>
            <a:ext cx="2487250" cy="5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0"/>
          <p:cNvSpPr txBox="1"/>
          <p:nvPr/>
        </p:nvSpPr>
        <p:spPr>
          <a:xfrm>
            <a:off x="164500" y="171075"/>
            <a:ext cx="3426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6E6F7"/>
                </a:solidFill>
                <a:latin typeface="Verdana"/>
                <a:ea typeface="Verdana"/>
                <a:cs typeface="Verdana"/>
                <a:sym typeface="Verdana"/>
              </a:rPr>
              <a:t>November 2021</a:t>
            </a:r>
            <a:endParaRPr sz="750">
              <a:solidFill>
                <a:srgbClr val="E6E6F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30"/>
          <p:cNvSpPr txBox="1"/>
          <p:nvPr/>
        </p:nvSpPr>
        <p:spPr>
          <a:xfrm>
            <a:off x="5971325" y="19042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4E4F5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rgbClr val="E4E4F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p30"/>
          <p:cNvSpPr txBox="1"/>
          <p:nvPr/>
        </p:nvSpPr>
        <p:spPr>
          <a:xfrm>
            <a:off x="2564250" y="2970238"/>
            <a:ext cx="4015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Presented by: Ben Wilson, VP Sales &amp; Marketing 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bwilson@TogetherSeniorHealth.com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31"/>
          <p:cNvPicPr preferRelativeResize="0"/>
          <p:nvPr/>
        </p:nvPicPr>
        <p:blipFill rotWithShape="1">
          <a:blip r:embed="rId3">
            <a:alphaModFix/>
          </a:blip>
          <a:srcRect b="0" l="0" r="14617" t="0"/>
          <a:stretch/>
        </p:blipFill>
        <p:spPr>
          <a:xfrm>
            <a:off x="2556775" y="0"/>
            <a:ext cx="65872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41E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1"/>
          <p:cNvSpPr txBox="1"/>
          <p:nvPr/>
        </p:nvSpPr>
        <p:spPr>
          <a:xfrm>
            <a:off x="421775" y="1154250"/>
            <a:ext cx="4018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Together is a cognitive health company dedicated to </a:t>
            </a:r>
            <a:r>
              <a:rPr lang="en" sz="1800">
                <a:solidFill>
                  <a:srgbClr val="E56F66"/>
                </a:solidFill>
                <a:latin typeface="Verdana"/>
                <a:ea typeface="Verdana"/>
                <a:cs typeface="Verdana"/>
                <a:sym typeface="Verdana"/>
              </a:rPr>
              <a:t>lessening the impact of Alzheimer’s and related dementias.</a:t>
            </a:r>
            <a:endParaRPr sz="1800">
              <a:solidFill>
                <a:srgbClr val="E56F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153925" y="468172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31"/>
          <p:cNvSpPr txBox="1"/>
          <p:nvPr/>
        </p:nvSpPr>
        <p:spPr>
          <a:xfrm>
            <a:off x="421775" y="2620650"/>
            <a:ext cx="39489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We do this by advancing research into lifestyle based strategies for slowing and preventing cognitive decline – and by delivering </a:t>
            </a:r>
            <a:r>
              <a:rPr lang="en">
                <a:solidFill>
                  <a:srgbClr val="E9A049"/>
                </a:solidFill>
                <a:latin typeface="Verdana"/>
                <a:ea typeface="Verdana"/>
                <a:cs typeface="Verdana"/>
                <a:sym typeface="Verdana"/>
              </a:rPr>
              <a:t>evidence-based programming</a:t>
            </a: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to help patients achieve higher quality of life and better health outcomes.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31"/>
          <p:cNvSpPr txBox="1"/>
          <p:nvPr>
            <p:ph idx="12" type="sldNum"/>
          </p:nvPr>
        </p:nvSpPr>
        <p:spPr>
          <a:xfrm>
            <a:off x="8457059" y="468678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31"/>
          <p:cNvSpPr txBox="1"/>
          <p:nvPr/>
        </p:nvSpPr>
        <p:spPr>
          <a:xfrm>
            <a:off x="1439925" y="468172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3" name="Google Shape;13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24" y="4712313"/>
            <a:ext cx="1074975" cy="2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/>
          <p:nvPr/>
        </p:nvSpPr>
        <p:spPr>
          <a:xfrm>
            <a:off x="269100" y="1328225"/>
            <a:ext cx="2590800" cy="3099900"/>
          </a:xfrm>
          <a:prstGeom prst="roundRect">
            <a:avLst>
              <a:gd fmla="val 4666" name="adj"/>
            </a:avLst>
          </a:prstGeom>
          <a:solidFill>
            <a:srgbClr val="E4E4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2"/>
          <p:cNvSpPr txBox="1"/>
          <p:nvPr/>
        </p:nvSpPr>
        <p:spPr>
          <a:xfrm>
            <a:off x="315842" y="2445947"/>
            <a:ext cx="2216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Moving Together</a:t>
            </a:r>
            <a:endParaRPr sz="12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Tai Chi Together</a:t>
            </a:r>
            <a:endParaRPr sz="12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Fall Prevention</a:t>
            </a:r>
            <a:endParaRPr sz="12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32"/>
          <p:cNvSpPr txBox="1"/>
          <p:nvPr/>
        </p:nvSpPr>
        <p:spPr>
          <a:xfrm>
            <a:off x="369585" y="1584998"/>
            <a:ext cx="24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Classes</a:t>
            </a:r>
            <a:endParaRPr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p32"/>
          <p:cNvSpPr/>
          <p:nvPr/>
        </p:nvSpPr>
        <p:spPr>
          <a:xfrm>
            <a:off x="3168275" y="1328334"/>
            <a:ext cx="2590800" cy="3099900"/>
          </a:xfrm>
          <a:prstGeom prst="roundRect">
            <a:avLst>
              <a:gd fmla="val 4666" name="adj"/>
            </a:avLst>
          </a:prstGeom>
          <a:solidFill>
            <a:srgbClr val="E4E4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A049"/>
              </a:solidFill>
            </a:endParaRPr>
          </a:p>
        </p:txBody>
      </p:sp>
      <p:sp>
        <p:nvSpPr>
          <p:cNvPr id="142" name="Google Shape;142;p32"/>
          <p:cNvSpPr txBox="1"/>
          <p:nvPr/>
        </p:nvSpPr>
        <p:spPr>
          <a:xfrm>
            <a:off x="3253048" y="2445947"/>
            <a:ext cx="2216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Assessment tools</a:t>
            </a:r>
            <a:endParaRPr sz="12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Curated articles</a:t>
            </a:r>
            <a:endParaRPr sz="12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Educational videos</a:t>
            </a:r>
            <a:endParaRPr sz="12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32"/>
          <p:cNvSpPr txBox="1"/>
          <p:nvPr/>
        </p:nvSpPr>
        <p:spPr>
          <a:xfrm>
            <a:off x="3250521" y="1584998"/>
            <a:ext cx="24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Resources</a:t>
            </a:r>
            <a:endParaRPr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Google Shape;144;p32"/>
          <p:cNvSpPr/>
          <p:nvPr/>
        </p:nvSpPr>
        <p:spPr>
          <a:xfrm>
            <a:off x="6085775" y="1328334"/>
            <a:ext cx="2590800" cy="3099900"/>
          </a:xfrm>
          <a:prstGeom prst="roundRect">
            <a:avLst>
              <a:gd fmla="val 4666" name="adj"/>
            </a:avLst>
          </a:prstGeom>
          <a:solidFill>
            <a:srgbClr val="E4E4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2"/>
          <p:cNvSpPr txBox="1"/>
          <p:nvPr/>
        </p:nvSpPr>
        <p:spPr>
          <a:xfrm>
            <a:off x="6192273" y="2445947"/>
            <a:ext cx="22161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Use-created groups</a:t>
            </a:r>
            <a:endParaRPr sz="12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Facilitated “outings”</a:t>
            </a:r>
            <a:endParaRPr sz="12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Support group meetings</a:t>
            </a:r>
            <a:endParaRPr sz="12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32"/>
          <p:cNvSpPr txBox="1"/>
          <p:nvPr/>
        </p:nvSpPr>
        <p:spPr>
          <a:xfrm>
            <a:off x="6168021" y="1584998"/>
            <a:ext cx="24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Activities</a:t>
            </a:r>
            <a:endParaRPr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32"/>
          <p:cNvSpPr txBox="1"/>
          <p:nvPr/>
        </p:nvSpPr>
        <p:spPr>
          <a:xfrm>
            <a:off x="153925" y="175700"/>
            <a:ext cx="77694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Therapeutic classes are the core of an extended Cognitive Health Community</a:t>
            </a:r>
            <a:endParaRPr sz="22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439925" y="468172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32"/>
          <p:cNvSpPr txBox="1"/>
          <p:nvPr>
            <p:ph idx="12" type="sldNum"/>
          </p:nvPr>
        </p:nvSpPr>
        <p:spPr>
          <a:xfrm>
            <a:off x="8457059" y="468678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24" y="4712338"/>
            <a:ext cx="1076850" cy="2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/>
          <p:nvPr/>
        </p:nvSpPr>
        <p:spPr>
          <a:xfrm>
            <a:off x="267725" y="1022200"/>
            <a:ext cx="4072500" cy="1995900"/>
          </a:xfrm>
          <a:prstGeom prst="roundRect">
            <a:avLst>
              <a:gd fmla="val 4666" name="adj"/>
            </a:avLst>
          </a:prstGeom>
          <a:solidFill>
            <a:srgbClr val="E4E4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3"/>
          <p:cNvSpPr txBox="1"/>
          <p:nvPr/>
        </p:nvSpPr>
        <p:spPr>
          <a:xfrm>
            <a:off x="5605625" y="870025"/>
            <a:ext cx="3258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Evidence Based Movement Therapy</a:t>
            </a:r>
            <a:endParaRPr sz="12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Leverages neuroscience, integrative health, and behavioral psychology for strong outcomes</a:t>
            </a:r>
            <a:endParaRPr sz="12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33"/>
          <p:cNvSpPr txBox="1"/>
          <p:nvPr/>
        </p:nvSpPr>
        <p:spPr>
          <a:xfrm>
            <a:off x="5605625" y="1780900"/>
            <a:ext cx="33534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Weekly Progressive Curriculum</a:t>
            </a:r>
            <a:endParaRPr sz="12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Develops muscle memory, mindful body awareness, and meaningful social connection</a:t>
            </a:r>
            <a:endParaRPr sz="12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5605625" y="2732050"/>
            <a:ext cx="3258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Highly Trained Instructors</a:t>
            </a:r>
            <a:endParaRPr sz="12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Participants receive real-time coaching from highly-trained instructors</a:t>
            </a:r>
            <a:endParaRPr sz="12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33"/>
          <p:cNvSpPr txBox="1"/>
          <p:nvPr/>
        </p:nvSpPr>
        <p:spPr>
          <a:xfrm>
            <a:off x="5605625" y="3459124"/>
            <a:ext cx="33534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Community Support</a:t>
            </a:r>
            <a:endParaRPr sz="12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Small group cohorts of patients and their caregivers bond and offer social support</a:t>
            </a:r>
            <a:endParaRPr sz="12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33"/>
          <p:cNvSpPr txBox="1"/>
          <p:nvPr/>
        </p:nvSpPr>
        <p:spPr>
          <a:xfrm>
            <a:off x="5605626" y="4207725"/>
            <a:ext cx="3258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Concierge Technical Support</a:t>
            </a:r>
            <a:endParaRPr sz="12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Easy enrollment, setup and ongoing technical support </a:t>
            </a:r>
            <a:endParaRPr sz="12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33"/>
          <p:cNvSpPr txBox="1"/>
          <p:nvPr/>
        </p:nvSpPr>
        <p:spPr>
          <a:xfrm>
            <a:off x="153925" y="175700"/>
            <a:ext cx="838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Delivering Functional Improvements and Social Support</a:t>
            </a:r>
            <a:endParaRPr sz="31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33"/>
          <p:cNvSpPr txBox="1"/>
          <p:nvPr/>
        </p:nvSpPr>
        <p:spPr>
          <a:xfrm>
            <a:off x="527525" y="1836250"/>
            <a:ext cx="3552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A 12-week program delivered via live streaming video into the participants home from </a:t>
            </a:r>
            <a:r>
              <a:rPr i="1" lang="en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any</a:t>
            </a:r>
            <a:r>
              <a:rPr lang="en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 device</a:t>
            </a:r>
            <a:endParaRPr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Google Shape;163;p33"/>
          <p:cNvSpPr txBox="1"/>
          <p:nvPr/>
        </p:nvSpPr>
        <p:spPr>
          <a:xfrm>
            <a:off x="499175" y="1249638"/>
            <a:ext cx="355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Moving Together</a:t>
            </a:r>
            <a:r>
              <a:rPr lang="en" sz="15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™</a:t>
            </a:r>
            <a:r>
              <a:rPr lang="en" sz="19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 Program</a:t>
            </a:r>
            <a:endParaRPr sz="19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4" name="Google Shape;164;p33"/>
          <p:cNvSpPr txBox="1"/>
          <p:nvPr/>
        </p:nvSpPr>
        <p:spPr>
          <a:xfrm>
            <a:off x="1439925" y="468172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33"/>
          <p:cNvSpPr txBox="1"/>
          <p:nvPr>
            <p:ph idx="12" type="sldNum"/>
          </p:nvPr>
        </p:nvSpPr>
        <p:spPr>
          <a:xfrm>
            <a:off x="8457059" y="468678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6" name="Google Shape;1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24" y="4712338"/>
            <a:ext cx="1076850" cy="2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/>
        </p:nvSpPr>
        <p:spPr>
          <a:xfrm>
            <a:off x="224150" y="175700"/>
            <a:ext cx="838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Moving Together™ vs. “Best-in-class” Pharmaceuticals</a:t>
            </a:r>
            <a:endParaRPr sz="20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34"/>
          <p:cNvSpPr txBox="1"/>
          <p:nvPr/>
        </p:nvSpPr>
        <p:spPr>
          <a:xfrm>
            <a:off x="6802925" y="2209200"/>
            <a:ext cx="17874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Effect size </a:t>
            </a:r>
            <a:endParaRPr b="1" sz="900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Small = 0.2-0.49  </a:t>
            </a:r>
            <a:endParaRPr sz="900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Moderate = 0.5-0.79</a:t>
            </a:r>
            <a:endParaRPr sz="900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Large = &gt;.8</a:t>
            </a:r>
            <a:endParaRPr sz="900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3" name="Google Shape;173;p3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24" y="1001488"/>
            <a:ext cx="5462547" cy="33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4"/>
          <p:cNvSpPr/>
          <p:nvPr/>
        </p:nvSpPr>
        <p:spPr>
          <a:xfrm>
            <a:off x="6879125" y="1213050"/>
            <a:ext cx="184200" cy="184200"/>
          </a:xfrm>
          <a:prstGeom prst="roundRect">
            <a:avLst>
              <a:gd fmla="val 16667" name="adj"/>
            </a:avLst>
          </a:prstGeom>
          <a:solidFill>
            <a:srgbClr val="141E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4"/>
          <p:cNvSpPr/>
          <p:nvPr/>
        </p:nvSpPr>
        <p:spPr>
          <a:xfrm>
            <a:off x="6879125" y="1505375"/>
            <a:ext cx="184200" cy="184200"/>
          </a:xfrm>
          <a:prstGeom prst="roundRect">
            <a:avLst>
              <a:gd fmla="val 16667" name="adj"/>
            </a:avLst>
          </a:prstGeom>
          <a:solidFill>
            <a:srgbClr val="E56F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4"/>
          <p:cNvSpPr/>
          <p:nvPr/>
        </p:nvSpPr>
        <p:spPr>
          <a:xfrm>
            <a:off x="6879125" y="1797700"/>
            <a:ext cx="184200" cy="184200"/>
          </a:xfrm>
          <a:prstGeom prst="roundRect">
            <a:avLst>
              <a:gd fmla="val 16667" name="adj"/>
            </a:avLst>
          </a:prstGeom>
          <a:solidFill>
            <a:srgbClr val="FCC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4"/>
          <p:cNvSpPr txBox="1"/>
          <p:nvPr/>
        </p:nvSpPr>
        <p:spPr>
          <a:xfrm>
            <a:off x="7170675" y="1143600"/>
            <a:ext cx="178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Moving Together</a:t>
            </a:r>
            <a:r>
              <a:rPr b="1" lang="en" sz="9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 ¹</a:t>
            </a:r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34"/>
          <p:cNvSpPr txBox="1"/>
          <p:nvPr/>
        </p:nvSpPr>
        <p:spPr>
          <a:xfrm>
            <a:off x="7170675" y="1435925"/>
            <a:ext cx="178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Aricept</a:t>
            </a:r>
            <a:r>
              <a:rPr b="1" lang="en" sz="9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 ²٠³ </a:t>
            </a:r>
            <a:r>
              <a:rPr b="1" lang="en"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($455/mo)</a:t>
            </a:r>
            <a:endParaRPr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34"/>
          <p:cNvSpPr txBox="1"/>
          <p:nvPr/>
        </p:nvSpPr>
        <p:spPr>
          <a:xfrm>
            <a:off x="7170675" y="1728250"/>
            <a:ext cx="178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Memantine</a:t>
            </a:r>
            <a:r>
              <a:rPr b="1" lang="en" sz="9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 ⁴ </a:t>
            </a:r>
            <a:r>
              <a:rPr b="1" lang="en"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$3.56/mo</a:t>
            </a:r>
            <a:endParaRPr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34"/>
          <p:cNvSpPr txBox="1"/>
          <p:nvPr/>
        </p:nvSpPr>
        <p:spPr>
          <a:xfrm>
            <a:off x="2900425" y="820488"/>
            <a:ext cx="1787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Effect Size</a:t>
            </a:r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Google Shape;181;p34"/>
          <p:cNvSpPr txBox="1"/>
          <p:nvPr/>
        </p:nvSpPr>
        <p:spPr>
          <a:xfrm>
            <a:off x="224150" y="4248850"/>
            <a:ext cx="846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aseline="30000" lang="en" sz="8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8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 Barnes DE, Mehling W, Wu E, Beristianos, M, Yaffe K, Skultety K, et al. (2015) Preventing Loss of Independence through Exercise (PLIÉ): A Pilot Clinical Trial in Older Adults with Dementia. PLoS ONE 10(2): e0113367. doi:10.1371/journal.pone.0113367.  </a:t>
            </a:r>
            <a:r>
              <a:rPr baseline="30000" lang="en" sz="8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" sz="8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Hansen 2007.  </a:t>
            </a:r>
            <a:r>
              <a:rPr baseline="30000" lang="en" sz="8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3 </a:t>
            </a:r>
            <a:r>
              <a:rPr lang="en" sz="8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Rockwood 2004. </a:t>
            </a:r>
            <a:r>
              <a:rPr baseline="30000" lang="en" sz="8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" sz="8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Smith 2006</a:t>
            </a:r>
            <a:endParaRPr sz="800">
              <a:solidFill>
                <a:srgbClr val="BFBFB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Google Shape;182;p34"/>
          <p:cNvSpPr txBox="1"/>
          <p:nvPr/>
        </p:nvSpPr>
        <p:spPr>
          <a:xfrm>
            <a:off x="1439925" y="468172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457059" y="468678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424" y="4712338"/>
            <a:ext cx="1076850" cy="2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/>
          <p:nvPr/>
        </p:nvSpPr>
        <p:spPr>
          <a:xfrm>
            <a:off x="2410800" y="3157160"/>
            <a:ext cx="4606500" cy="143700"/>
          </a:xfrm>
          <a:prstGeom prst="rect">
            <a:avLst/>
          </a:prstGeom>
          <a:solidFill>
            <a:srgbClr val="2D62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5"/>
          <p:cNvSpPr txBox="1"/>
          <p:nvPr/>
        </p:nvSpPr>
        <p:spPr>
          <a:xfrm>
            <a:off x="224150" y="175700"/>
            <a:ext cx="838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Partnership</a:t>
            </a:r>
            <a:endParaRPr sz="20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484949" y="3352835"/>
            <a:ext cx="14409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9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~1 month</a:t>
            </a:r>
            <a:endParaRPr b="1" sz="9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35"/>
          <p:cNvSpPr txBox="1"/>
          <p:nvPr/>
        </p:nvSpPr>
        <p:spPr>
          <a:xfrm>
            <a:off x="2295648" y="2064675"/>
            <a:ext cx="24108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Outreach &amp; Enrollment</a:t>
            </a:r>
            <a:endParaRPr b="1" sz="11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Class placement Pre-assessment</a:t>
            </a:r>
            <a:endParaRPr b="1" sz="10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3069475" y="3724575"/>
            <a:ext cx="21288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Classes Begin</a:t>
            </a:r>
            <a:endParaRPr b="1" sz="10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Real-time coaching Caregiver engagement Ongoing data collection</a:t>
            </a:r>
            <a:endParaRPr b="1" sz="10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7030043" y="2064673"/>
            <a:ext cx="18126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Analyze &amp; Formalize</a:t>
            </a:r>
            <a:endParaRPr b="1" sz="11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Analyze Outcomes &amp; ROI</a:t>
            </a:r>
            <a:endParaRPr b="1" sz="10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35"/>
          <p:cNvSpPr/>
          <p:nvPr/>
        </p:nvSpPr>
        <p:spPr>
          <a:xfrm>
            <a:off x="7017300" y="3157160"/>
            <a:ext cx="2128800" cy="143700"/>
          </a:xfrm>
          <a:prstGeom prst="rect">
            <a:avLst/>
          </a:prstGeom>
          <a:solidFill>
            <a:srgbClr val="141E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56F66"/>
              </a:solidFill>
            </a:endParaRPr>
          </a:p>
        </p:txBody>
      </p:sp>
      <p:sp>
        <p:nvSpPr>
          <p:cNvPr id="196" name="Google Shape;196;p35"/>
          <p:cNvSpPr/>
          <p:nvPr/>
        </p:nvSpPr>
        <p:spPr>
          <a:xfrm>
            <a:off x="0" y="3157210"/>
            <a:ext cx="2410800" cy="143700"/>
          </a:xfrm>
          <a:prstGeom prst="rect">
            <a:avLst/>
          </a:prstGeom>
          <a:solidFill>
            <a:srgbClr val="E4E4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5"/>
          <p:cNvSpPr txBox="1"/>
          <p:nvPr/>
        </p:nvSpPr>
        <p:spPr>
          <a:xfrm>
            <a:off x="306325" y="2064715"/>
            <a:ext cx="18126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Implementation</a:t>
            </a:r>
            <a:endParaRPr b="1" sz="11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Contacting &amp; Planning</a:t>
            </a:r>
            <a:endParaRPr b="1" sz="10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98" name="Google Shape;198;p35"/>
          <p:cNvGrpSpPr/>
          <p:nvPr/>
        </p:nvGrpSpPr>
        <p:grpSpPr>
          <a:xfrm>
            <a:off x="359197" y="2703829"/>
            <a:ext cx="99515" cy="443536"/>
            <a:chOff x="845575" y="2563700"/>
            <a:chExt cx="92400" cy="411825"/>
          </a:xfrm>
        </p:grpSpPr>
        <p:sp>
          <p:nvSpPr>
            <p:cNvPr id="199" name="Google Shape;199;p35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E4E4F5"/>
            </a:solidFill>
            <a:ln cap="flat" cmpd="sng" w="9525">
              <a:solidFill>
                <a:srgbClr val="E4E4F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35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E4E4F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1" name="Google Shape;201;p35"/>
          <p:cNvGrpSpPr/>
          <p:nvPr/>
        </p:nvGrpSpPr>
        <p:grpSpPr>
          <a:xfrm>
            <a:off x="6966305" y="2856229"/>
            <a:ext cx="99515" cy="443536"/>
            <a:chOff x="845575" y="2563700"/>
            <a:chExt cx="92400" cy="411825"/>
          </a:xfrm>
        </p:grpSpPr>
        <p:sp>
          <p:nvSpPr>
            <p:cNvPr id="202" name="Google Shape;202;p35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141E75"/>
            </a:solidFill>
            <a:ln cap="flat" cmpd="sng" w="9525">
              <a:solidFill>
                <a:srgbClr val="141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" name="Google Shape;203;p35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141E7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4" name="Google Shape;204;p35"/>
          <p:cNvGrpSpPr/>
          <p:nvPr/>
        </p:nvGrpSpPr>
        <p:grpSpPr>
          <a:xfrm>
            <a:off x="2366021" y="2856224"/>
            <a:ext cx="99515" cy="443536"/>
            <a:chOff x="845575" y="2563700"/>
            <a:chExt cx="92400" cy="411825"/>
          </a:xfrm>
        </p:grpSpPr>
        <p:sp>
          <p:nvSpPr>
            <p:cNvPr id="205" name="Google Shape;205;p35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2D62F5"/>
            </a:solidFill>
            <a:ln cap="flat" cmpd="sng" w="9525">
              <a:solidFill>
                <a:srgbClr val="2D62F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" name="Google Shape;206;p35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2D62F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7" name="Google Shape;207;p35"/>
          <p:cNvGrpSpPr/>
          <p:nvPr/>
        </p:nvGrpSpPr>
        <p:grpSpPr>
          <a:xfrm rot="10800000">
            <a:off x="3152196" y="3157199"/>
            <a:ext cx="99515" cy="443536"/>
            <a:chOff x="845575" y="2563700"/>
            <a:chExt cx="92400" cy="411825"/>
          </a:xfrm>
        </p:grpSpPr>
        <p:sp>
          <p:nvSpPr>
            <p:cNvPr id="208" name="Google Shape;208;p35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2D62F5"/>
            </a:solidFill>
            <a:ln cap="flat" cmpd="sng" w="9525">
              <a:solidFill>
                <a:srgbClr val="2D62F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9" name="Google Shape;209;p35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2D62F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0" name="Google Shape;210;p35"/>
          <p:cNvSpPr txBox="1"/>
          <p:nvPr/>
        </p:nvSpPr>
        <p:spPr>
          <a:xfrm>
            <a:off x="7361249" y="3352835"/>
            <a:ext cx="14409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9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~</a:t>
            </a:r>
            <a:r>
              <a:rPr b="1" lang="en" sz="9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1 month</a:t>
            </a:r>
            <a:endParaRPr b="1" sz="9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1" name="Google Shape;211;p35"/>
          <p:cNvSpPr txBox="1"/>
          <p:nvPr/>
        </p:nvSpPr>
        <p:spPr>
          <a:xfrm>
            <a:off x="4099424" y="3352835"/>
            <a:ext cx="14409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9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~5</a:t>
            </a:r>
            <a:r>
              <a:rPr b="1" lang="en" sz="9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 months</a:t>
            </a:r>
            <a:endParaRPr b="1" sz="9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2" name="Google Shape;212;p35"/>
          <p:cNvSpPr txBox="1"/>
          <p:nvPr/>
        </p:nvSpPr>
        <p:spPr>
          <a:xfrm>
            <a:off x="484950" y="805600"/>
            <a:ext cx="3237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Deliver a 3-month pilot at cost</a:t>
            </a:r>
            <a:endParaRPr b="1" sz="11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3" name="Google Shape;213;p35"/>
          <p:cNvSpPr txBox="1"/>
          <p:nvPr/>
        </p:nvSpPr>
        <p:spPr>
          <a:xfrm>
            <a:off x="484950" y="1112850"/>
            <a:ext cx="6159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Up to 3 cohorts of 8 pairs, 12-week classes, 2x/week, 1 hour each class</a:t>
            </a:r>
            <a:endParaRPr b="1" sz="11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484950" y="1419800"/>
            <a:ext cx="5852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Collaborate on evaluation</a:t>
            </a:r>
            <a:endParaRPr b="1" sz="11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5" name="Google Shape;215;p35"/>
          <p:cNvSpPr/>
          <p:nvPr/>
        </p:nvSpPr>
        <p:spPr>
          <a:xfrm>
            <a:off x="306300" y="905950"/>
            <a:ext cx="99600" cy="99600"/>
          </a:xfrm>
          <a:prstGeom prst="ellipse">
            <a:avLst/>
          </a:prstGeom>
          <a:solidFill>
            <a:srgbClr val="E56F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306300" y="1213050"/>
            <a:ext cx="99600" cy="99600"/>
          </a:xfrm>
          <a:prstGeom prst="ellipse">
            <a:avLst/>
          </a:prstGeom>
          <a:solidFill>
            <a:srgbClr val="E56F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306300" y="1520150"/>
            <a:ext cx="99600" cy="99600"/>
          </a:xfrm>
          <a:prstGeom prst="ellipse">
            <a:avLst/>
          </a:prstGeom>
          <a:solidFill>
            <a:srgbClr val="E56F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5"/>
          <p:cNvSpPr txBox="1"/>
          <p:nvPr/>
        </p:nvSpPr>
        <p:spPr>
          <a:xfrm>
            <a:off x="1439925" y="468172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9" name="Google Shape;219;p35"/>
          <p:cNvSpPr txBox="1"/>
          <p:nvPr>
            <p:ph idx="12" type="sldNum"/>
          </p:nvPr>
        </p:nvSpPr>
        <p:spPr>
          <a:xfrm>
            <a:off x="8457059" y="468678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24" y="4712338"/>
            <a:ext cx="1076850" cy="2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/>
          <p:nvPr/>
        </p:nvSpPr>
        <p:spPr>
          <a:xfrm>
            <a:off x="2410800" y="2974050"/>
            <a:ext cx="4606500" cy="143700"/>
          </a:xfrm>
          <a:prstGeom prst="rect">
            <a:avLst/>
          </a:prstGeom>
          <a:solidFill>
            <a:srgbClr val="E56F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E6F7"/>
              </a:solidFill>
            </a:endParaRPr>
          </a:p>
        </p:txBody>
      </p:sp>
      <p:sp>
        <p:nvSpPr>
          <p:cNvPr id="226" name="Google Shape;226;p36"/>
          <p:cNvSpPr txBox="1"/>
          <p:nvPr/>
        </p:nvSpPr>
        <p:spPr>
          <a:xfrm>
            <a:off x="224150" y="175700"/>
            <a:ext cx="838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Participant Journey</a:t>
            </a:r>
            <a:endParaRPr sz="20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854750" y="3430175"/>
            <a:ext cx="17985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Welcome Call</a:t>
            </a:r>
            <a:endParaRPr b="1" sz="10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Instructor supports enrollment and assigns participant to cohort.</a:t>
            </a:r>
            <a:endParaRPr b="1" sz="10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2295650" y="1652975"/>
            <a:ext cx="21597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12-Week Therapy Program</a:t>
            </a:r>
            <a:endParaRPr b="1" sz="10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Participants progress through curriculum addressing physical and cognitive functioning.</a:t>
            </a:r>
            <a:endParaRPr b="1" sz="10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9" name="Google Shape;229;p36"/>
          <p:cNvSpPr txBox="1"/>
          <p:nvPr/>
        </p:nvSpPr>
        <p:spPr>
          <a:xfrm>
            <a:off x="4548400" y="3430175"/>
            <a:ext cx="19260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Periodic Assessments</a:t>
            </a:r>
            <a:endParaRPr b="1" sz="10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Provide insights and feedback on progress throughout program.</a:t>
            </a:r>
            <a:endParaRPr b="1" sz="10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0" name="Google Shape;230;p36"/>
          <p:cNvSpPr txBox="1"/>
          <p:nvPr/>
        </p:nvSpPr>
        <p:spPr>
          <a:xfrm>
            <a:off x="7030051" y="1652975"/>
            <a:ext cx="20499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Staying Together Classes</a:t>
            </a:r>
            <a:endParaRPr b="1" sz="10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Access to weekly classes to maintain skills and ongoing engagement.</a:t>
            </a:r>
            <a:endParaRPr b="1" sz="10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1" name="Google Shape;231;p36"/>
          <p:cNvSpPr/>
          <p:nvPr/>
        </p:nvSpPr>
        <p:spPr>
          <a:xfrm>
            <a:off x="7017300" y="2974050"/>
            <a:ext cx="2128800" cy="143700"/>
          </a:xfrm>
          <a:prstGeom prst="rect">
            <a:avLst/>
          </a:prstGeom>
          <a:solidFill>
            <a:srgbClr val="E4E4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6"/>
          <p:cNvSpPr/>
          <p:nvPr/>
        </p:nvSpPr>
        <p:spPr>
          <a:xfrm>
            <a:off x="0" y="2974100"/>
            <a:ext cx="2410800" cy="143700"/>
          </a:xfrm>
          <a:prstGeom prst="rect">
            <a:avLst/>
          </a:prstGeom>
          <a:solidFill>
            <a:srgbClr val="E4E4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6"/>
          <p:cNvSpPr txBox="1"/>
          <p:nvPr/>
        </p:nvSpPr>
        <p:spPr>
          <a:xfrm>
            <a:off x="153925" y="1653000"/>
            <a:ext cx="19260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Multiple Access Options</a:t>
            </a:r>
            <a:endParaRPr b="1" sz="10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Targeted outreach, MD Referral, Health Plan, </a:t>
            </a:r>
            <a:br>
              <a:rPr lang="en" sz="10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Care Management, etc.</a:t>
            </a:r>
            <a:endParaRPr b="1" sz="10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34" name="Google Shape;234;p36"/>
          <p:cNvGrpSpPr/>
          <p:nvPr/>
        </p:nvGrpSpPr>
        <p:grpSpPr>
          <a:xfrm>
            <a:off x="206797" y="2673119"/>
            <a:ext cx="99515" cy="443536"/>
            <a:chOff x="845575" y="2563700"/>
            <a:chExt cx="92400" cy="411825"/>
          </a:xfrm>
        </p:grpSpPr>
        <p:sp>
          <p:nvSpPr>
            <p:cNvPr id="235" name="Google Shape;235;p36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E4E4F5"/>
            </a:solidFill>
            <a:ln cap="flat" cmpd="sng" w="9525">
              <a:solidFill>
                <a:srgbClr val="E4E4F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6" name="Google Shape;236;p36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E4E4F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7" name="Google Shape;237;p36"/>
          <p:cNvGrpSpPr/>
          <p:nvPr/>
        </p:nvGrpSpPr>
        <p:grpSpPr>
          <a:xfrm rot="10800000">
            <a:off x="930947" y="2986644"/>
            <a:ext cx="99515" cy="443536"/>
            <a:chOff x="845575" y="2563700"/>
            <a:chExt cx="92400" cy="411825"/>
          </a:xfrm>
        </p:grpSpPr>
        <p:sp>
          <p:nvSpPr>
            <p:cNvPr id="238" name="Google Shape;238;p36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E4E4F5"/>
            </a:solidFill>
            <a:ln cap="flat" cmpd="sng" w="9525">
              <a:solidFill>
                <a:srgbClr val="E4E4F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9" name="Google Shape;239;p36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E4E4F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40" name="Google Shape;240;p36"/>
          <p:cNvGrpSpPr/>
          <p:nvPr/>
        </p:nvGrpSpPr>
        <p:grpSpPr>
          <a:xfrm>
            <a:off x="6966305" y="2673119"/>
            <a:ext cx="99515" cy="443536"/>
            <a:chOff x="845575" y="2563700"/>
            <a:chExt cx="92400" cy="411825"/>
          </a:xfrm>
        </p:grpSpPr>
        <p:sp>
          <p:nvSpPr>
            <p:cNvPr id="241" name="Google Shape;241;p36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E4E4F5"/>
            </a:solidFill>
            <a:ln cap="flat" cmpd="sng" w="9525">
              <a:solidFill>
                <a:srgbClr val="E4E4F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2" name="Google Shape;242;p36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E4E4F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43" name="Google Shape;243;p36"/>
          <p:cNvGrpSpPr/>
          <p:nvPr/>
        </p:nvGrpSpPr>
        <p:grpSpPr>
          <a:xfrm>
            <a:off x="2366021" y="2673113"/>
            <a:ext cx="99515" cy="443536"/>
            <a:chOff x="845575" y="2563700"/>
            <a:chExt cx="92400" cy="411825"/>
          </a:xfrm>
        </p:grpSpPr>
        <p:sp>
          <p:nvSpPr>
            <p:cNvPr id="244" name="Google Shape;244;p36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E56F66"/>
            </a:solidFill>
            <a:ln cap="flat" cmpd="sng" w="9525">
              <a:solidFill>
                <a:srgbClr val="E56F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5" name="Google Shape;245;p36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E56F6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6" name="Google Shape;246;p36"/>
          <p:cNvSpPr txBox="1"/>
          <p:nvPr/>
        </p:nvSpPr>
        <p:spPr>
          <a:xfrm>
            <a:off x="7042500" y="3411125"/>
            <a:ext cx="21288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Community Center Access</a:t>
            </a:r>
            <a:endParaRPr b="1" sz="10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Access to weekly maintenance classes and on demand classes, activities and resources via app.</a:t>
            </a:r>
            <a:endParaRPr b="1" sz="10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47" name="Google Shape;247;p36"/>
          <p:cNvGrpSpPr/>
          <p:nvPr/>
        </p:nvGrpSpPr>
        <p:grpSpPr>
          <a:xfrm rot="10800000">
            <a:off x="4392504" y="3224106"/>
            <a:ext cx="56771" cy="377196"/>
            <a:chOff x="845575" y="2563700"/>
            <a:chExt cx="92400" cy="614025"/>
          </a:xfrm>
        </p:grpSpPr>
        <p:sp>
          <p:nvSpPr>
            <p:cNvPr id="248" name="Google Shape;248;p36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E56F66"/>
            </a:solidFill>
            <a:ln cap="flat" cmpd="sng" w="9525">
              <a:solidFill>
                <a:srgbClr val="E56F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9" name="Google Shape;249;p36"/>
            <p:cNvCxnSpPr/>
            <p:nvPr/>
          </p:nvCxnSpPr>
          <p:spPr>
            <a:xfrm>
              <a:off x="891775" y="2616125"/>
              <a:ext cx="0" cy="561600"/>
            </a:xfrm>
            <a:prstGeom prst="straightConnector1">
              <a:avLst/>
            </a:prstGeom>
            <a:noFill/>
            <a:ln cap="flat" cmpd="sng" w="9525">
              <a:solidFill>
                <a:srgbClr val="E56F6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0" name="Google Shape;250;p36"/>
          <p:cNvGrpSpPr/>
          <p:nvPr/>
        </p:nvGrpSpPr>
        <p:grpSpPr>
          <a:xfrm>
            <a:off x="2514081" y="3233726"/>
            <a:ext cx="4439758" cy="143700"/>
            <a:chOff x="2514081" y="3233726"/>
            <a:chExt cx="4439758" cy="143700"/>
          </a:xfrm>
        </p:grpSpPr>
        <p:grpSp>
          <p:nvGrpSpPr>
            <p:cNvPr id="251" name="Google Shape;251;p36"/>
            <p:cNvGrpSpPr/>
            <p:nvPr/>
          </p:nvGrpSpPr>
          <p:grpSpPr>
            <a:xfrm rot="10800000">
              <a:off x="2514081" y="3233726"/>
              <a:ext cx="56771" cy="143700"/>
              <a:chOff x="845575" y="2563700"/>
              <a:chExt cx="92400" cy="233925"/>
            </a:xfrm>
          </p:grpSpPr>
          <p:sp>
            <p:nvSpPr>
              <p:cNvPr id="252" name="Google Shape;252;p3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3" name="Google Shape;253;p36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54" name="Google Shape;254;p36"/>
            <p:cNvGrpSpPr/>
            <p:nvPr/>
          </p:nvGrpSpPr>
          <p:grpSpPr>
            <a:xfrm rot="10800000">
              <a:off x="2827151" y="3233726"/>
              <a:ext cx="56771" cy="143700"/>
              <a:chOff x="845575" y="2563700"/>
              <a:chExt cx="92400" cy="233925"/>
            </a:xfrm>
          </p:grpSpPr>
          <p:sp>
            <p:nvSpPr>
              <p:cNvPr id="255" name="Google Shape;255;p3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6" name="Google Shape;256;p36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57" name="Google Shape;257;p36"/>
            <p:cNvGrpSpPr/>
            <p:nvPr/>
          </p:nvGrpSpPr>
          <p:grpSpPr>
            <a:xfrm rot="10800000">
              <a:off x="3140222" y="3233726"/>
              <a:ext cx="56771" cy="143700"/>
              <a:chOff x="845575" y="2563700"/>
              <a:chExt cx="92400" cy="233925"/>
            </a:xfrm>
          </p:grpSpPr>
          <p:sp>
            <p:nvSpPr>
              <p:cNvPr id="258" name="Google Shape;258;p3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9" name="Google Shape;259;p36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60" name="Google Shape;260;p36"/>
            <p:cNvGrpSpPr/>
            <p:nvPr/>
          </p:nvGrpSpPr>
          <p:grpSpPr>
            <a:xfrm rot="10800000">
              <a:off x="3453293" y="3233726"/>
              <a:ext cx="56771" cy="143700"/>
              <a:chOff x="845575" y="2563700"/>
              <a:chExt cx="92400" cy="233925"/>
            </a:xfrm>
          </p:grpSpPr>
          <p:sp>
            <p:nvSpPr>
              <p:cNvPr id="261" name="Google Shape;261;p3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62" name="Google Shape;262;p36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63" name="Google Shape;263;p36"/>
            <p:cNvGrpSpPr/>
            <p:nvPr/>
          </p:nvGrpSpPr>
          <p:grpSpPr>
            <a:xfrm rot="10800000">
              <a:off x="3766363" y="3233726"/>
              <a:ext cx="56771" cy="143700"/>
              <a:chOff x="845575" y="2563700"/>
              <a:chExt cx="92400" cy="233925"/>
            </a:xfrm>
          </p:grpSpPr>
          <p:sp>
            <p:nvSpPr>
              <p:cNvPr id="264" name="Google Shape;264;p3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65" name="Google Shape;265;p36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66" name="Google Shape;266;p36"/>
            <p:cNvGrpSpPr/>
            <p:nvPr/>
          </p:nvGrpSpPr>
          <p:grpSpPr>
            <a:xfrm rot="10800000">
              <a:off x="4079434" y="3233726"/>
              <a:ext cx="56771" cy="143700"/>
              <a:chOff x="845575" y="2563700"/>
              <a:chExt cx="92400" cy="233925"/>
            </a:xfrm>
          </p:grpSpPr>
          <p:sp>
            <p:nvSpPr>
              <p:cNvPr id="267" name="Google Shape;267;p3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68" name="Google Shape;268;p36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69" name="Google Shape;269;p36"/>
            <p:cNvGrpSpPr/>
            <p:nvPr/>
          </p:nvGrpSpPr>
          <p:grpSpPr>
            <a:xfrm rot="10800000">
              <a:off x="4705575" y="3233726"/>
              <a:ext cx="56771" cy="143700"/>
              <a:chOff x="845575" y="2563700"/>
              <a:chExt cx="92400" cy="233925"/>
            </a:xfrm>
          </p:grpSpPr>
          <p:sp>
            <p:nvSpPr>
              <p:cNvPr id="270" name="Google Shape;270;p3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1" name="Google Shape;271;p36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72" name="Google Shape;272;p36"/>
            <p:cNvGrpSpPr/>
            <p:nvPr/>
          </p:nvGrpSpPr>
          <p:grpSpPr>
            <a:xfrm rot="10800000">
              <a:off x="5018645" y="3233726"/>
              <a:ext cx="56771" cy="143700"/>
              <a:chOff x="845575" y="2563700"/>
              <a:chExt cx="92400" cy="233925"/>
            </a:xfrm>
          </p:grpSpPr>
          <p:sp>
            <p:nvSpPr>
              <p:cNvPr id="273" name="Google Shape;273;p3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4" name="Google Shape;274;p36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75" name="Google Shape;275;p36"/>
            <p:cNvGrpSpPr/>
            <p:nvPr/>
          </p:nvGrpSpPr>
          <p:grpSpPr>
            <a:xfrm rot="10800000">
              <a:off x="5331716" y="3233726"/>
              <a:ext cx="56771" cy="143700"/>
              <a:chOff x="845575" y="2563700"/>
              <a:chExt cx="92400" cy="233925"/>
            </a:xfrm>
          </p:grpSpPr>
          <p:sp>
            <p:nvSpPr>
              <p:cNvPr id="276" name="Google Shape;276;p3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7" name="Google Shape;277;p36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78" name="Google Shape;278;p36"/>
            <p:cNvGrpSpPr/>
            <p:nvPr/>
          </p:nvGrpSpPr>
          <p:grpSpPr>
            <a:xfrm rot="10800000">
              <a:off x="5644786" y="3233726"/>
              <a:ext cx="56771" cy="143700"/>
              <a:chOff x="845575" y="2563700"/>
              <a:chExt cx="92400" cy="233925"/>
            </a:xfrm>
          </p:grpSpPr>
          <p:sp>
            <p:nvSpPr>
              <p:cNvPr id="279" name="Google Shape;279;p3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0" name="Google Shape;280;p36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81" name="Google Shape;281;p36"/>
            <p:cNvGrpSpPr/>
            <p:nvPr/>
          </p:nvGrpSpPr>
          <p:grpSpPr>
            <a:xfrm rot="10800000">
              <a:off x="5957857" y="3233726"/>
              <a:ext cx="56771" cy="143700"/>
              <a:chOff x="845575" y="2563700"/>
              <a:chExt cx="92400" cy="233925"/>
            </a:xfrm>
          </p:grpSpPr>
          <p:sp>
            <p:nvSpPr>
              <p:cNvPr id="282" name="Google Shape;282;p3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3" name="Google Shape;283;p36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84" name="Google Shape;284;p36"/>
            <p:cNvGrpSpPr/>
            <p:nvPr/>
          </p:nvGrpSpPr>
          <p:grpSpPr>
            <a:xfrm rot="10800000">
              <a:off x="6270927" y="3233726"/>
              <a:ext cx="56771" cy="143700"/>
              <a:chOff x="845575" y="2563700"/>
              <a:chExt cx="92400" cy="233925"/>
            </a:xfrm>
          </p:grpSpPr>
          <p:sp>
            <p:nvSpPr>
              <p:cNvPr id="285" name="Google Shape;285;p3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6" name="Google Shape;286;p36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87" name="Google Shape;287;p36"/>
            <p:cNvGrpSpPr/>
            <p:nvPr/>
          </p:nvGrpSpPr>
          <p:grpSpPr>
            <a:xfrm rot="10800000">
              <a:off x="6583998" y="3233726"/>
              <a:ext cx="56771" cy="143700"/>
              <a:chOff x="845575" y="2563700"/>
              <a:chExt cx="92400" cy="233925"/>
            </a:xfrm>
          </p:grpSpPr>
          <p:sp>
            <p:nvSpPr>
              <p:cNvPr id="288" name="Google Shape;288;p3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9" name="Google Shape;289;p36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90" name="Google Shape;290;p36"/>
            <p:cNvGrpSpPr/>
            <p:nvPr/>
          </p:nvGrpSpPr>
          <p:grpSpPr>
            <a:xfrm rot="10800000">
              <a:off x="6897068" y="3233726"/>
              <a:ext cx="56771" cy="143700"/>
              <a:chOff x="845575" y="2563700"/>
              <a:chExt cx="92400" cy="233925"/>
            </a:xfrm>
          </p:grpSpPr>
          <p:sp>
            <p:nvSpPr>
              <p:cNvPr id="291" name="Google Shape;291;p3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2" name="Google Shape;292;p36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pic>
        <p:nvPicPr>
          <p:cNvPr id="293" name="Google Shape;2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5236" y="1375486"/>
            <a:ext cx="2227826" cy="1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6"/>
          <p:cNvSpPr txBox="1"/>
          <p:nvPr>
            <p:ph idx="12" type="sldNum"/>
          </p:nvPr>
        </p:nvSpPr>
        <p:spPr>
          <a:xfrm>
            <a:off x="8457059" y="468678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7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5" name="Google Shape;295;p36"/>
          <p:cNvSpPr txBox="1"/>
          <p:nvPr/>
        </p:nvSpPr>
        <p:spPr>
          <a:xfrm>
            <a:off x="1439925" y="468172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6" name="Google Shape;29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424" y="4712338"/>
            <a:ext cx="1076850" cy="2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