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8"/>
  </p:notesMasterIdLst>
  <p:sldIdLst>
    <p:sldId id="256" r:id="rId2"/>
    <p:sldId id="278" r:id="rId3"/>
    <p:sldId id="277" r:id="rId4"/>
    <p:sldId id="274" r:id="rId5"/>
    <p:sldId id="276" r:id="rId6"/>
    <p:sldId id="273" r:id="rId7"/>
    <p:sldId id="260" r:id="rId8"/>
    <p:sldId id="257" r:id="rId9"/>
    <p:sldId id="279" r:id="rId10"/>
    <p:sldId id="262" r:id="rId11"/>
    <p:sldId id="263" r:id="rId12"/>
    <p:sldId id="281" r:id="rId13"/>
    <p:sldId id="266" r:id="rId14"/>
    <p:sldId id="271" r:id="rId15"/>
    <p:sldId id="264" r:id="rId16"/>
    <p:sldId id="280"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许雅" initials="许雅" lastIdx="1" clrIdx="0">
    <p:extLst>
      <p:ext uri="{19B8F6BF-5375-455C-9EA6-DF929625EA0E}">
        <p15:presenceInfo xmlns:p15="http://schemas.microsoft.com/office/powerpoint/2012/main" userId="4aa322ca4089462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6705" autoAdjust="0"/>
  </p:normalViewPr>
  <p:slideViewPr>
    <p:cSldViewPr snapToGrid="0">
      <p:cViewPr varScale="1">
        <p:scale>
          <a:sx n="77" d="100"/>
          <a:sy n="77" d="100"/>
        </p:scale>
        <p:origin x="181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863961-1DFE-4D7D-8C20-D6E8E3DA9ED9}" type="datetimeFigureOut">
              <a:rPr lang="zh-CN" altLang="en-US" smtClean="0"/>
              <a:t>2016/11/19</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936462-658F-4E41-8C6E-2EAB7E357587}" type="slidenum">
              <a:rPr lang="zh-CN" altLang="en-US" smtClean="0"/>
              <a:t>‹#›</a:t>
            </a:fld>
            <a:endParaRPr lang="zh-CN" altLang="en-US"/>
          </a:p>
        </p:txBody>
      </p:sp>
    </p:spTree>
    <p:extLst>
      <p:ext uri="{BB962C8B-B14F-4D97-AF65-F5344CB8AC3E}">
        <p14:creationId xmlns:p14="http://schemas.microsoft.com/office/powerpoint/2010/main" val="3327431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lib.csdn.net/base/17"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936462-658F-4E41-8C6E-2EAB7E357587}" type="slidenum">
              <a:rPr lang="zh-CN" altLang="en-US" smtClean="0"/>
              <a:t>3</a:t>
            </a:fld>
            <a:endParaRPr lang="zh-CN" altLang="en-US"/>
          </a:p>
        </p:txBody>
      </p:sp>
    </p:spTree>
    <p:extLst>
      <p:ext uri="{BB962C8B-B14F-4D97-AF65-F5344CB8AC3E}">
        <p14:creationId xmlns:p14="http://schemas.microsoft.com/office/powerpoint/2010/main" val="30255849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一个 </a:t>
            </a:r>
            <a:r>
              <a:rPr lang="en-US" altLang="zh-CN" dirty="0" err="1" smtClean="0"/>
              <a:t>XADataSource</a:t>
            </a:r>
            <a:r>
              <a:rPr lang="en-US" altLang="zh-CN" dirty="0" smtClean="0"/>
              <a:t> </a:t>
            </a:r>
            <a:r>
              <a:rPr lang="zh-CN" altLang="en-US" dirty="0" smtClean="0"/>
              <a:t>对象就是一个 </a:t>
            </a:r>
            <a:r>
              <a:rPr lang="en-US" altLang="zh-CN" dirty="0" err="1" smtClean="0"/>
              <a:t>XAConnection</a:t>
            </a:r>
            <a:r>
              <a:rPr lang="en-US" altLang="zh-CN" dirty="0" smtClean="0"/>
              <a:t> </a:t>
            </a:r>
            <a:r>
              <a:rPr lang="zh-CN" altLang="en-US" dirty="0" smtClean="0"/>
              <a:t>对象的工厂。</a:t>
            </a:r>
            <a:endParaRPr lang="en-US" altLang="zh-CN" dirty="0" smtClean="0"/>
          </a:p>
          <a:p>
            <a:r>
              <a:rPr lang="en-US" altLang="zh-CN" dirty="0" err="1" smtClean="0"/>
              <a:t>XAConnection</a:t>
            </a:r>
            <a:r>
              <a:rPr lang="en-US" altLang="zh-CN" dirty="0" smtClean="0"/>
              <a:t> </a:t>
            </a:r>
            <a:r>
              <a:rPr lang="zh-CN" altLang="en-US" dirty="0" smtClean="0"/>
              <a:t>是参与 </a:t>
            </a:r>
            <a:r>
              <a:rPr lang="en-US" altLang="zh-CN" dirty="0" smtClean="0"/>
              <a:t>JTA </a:t>
            </a:r>
            <a:r>
              <a:rPr lang="zh-CN" altLang="en-US" dirty="0" smtClean="0"/>
              <a:t>事务的 </a:t>
            </a:r>
            <a:r>
              <a:rPr lang="en-US" altLang="zh-CN" dirty="0" smtClean="0"/>
              <a:t>JDBC </a:t>
            </a:r>
            <a:r>
              <a:rPr lang="zh-CN" altLang="en-US" dirty="0" smtClean="0"/>
              <a:t>连接。要使用</a:t>
            </a:r>
            <a:r>
              <a:rPr lang="en-US" altLang="zh-CN" dirty="0" smtClean="0"/>
              <a:t>JTA</a:t>
            </a:r>
            <a:r>
              <a:rPr lang="zh-CN" altLang="en-US" dirty="0" smtClean="0"/>
              <a:t>事务，必须使用</a:t>
            </a:r>
            <a:r>
              <a:rPr lang="en-US" altLang="zh-CN" dirty="0" err="1" smtClean="0"/>
              <a:t>XADataSource</a:t>
            </a:r>
            <a:r>
              <a:rPr lang="zh-CN" altLang="en-US" dirty="0" smtClean="0"/>
              <a:t>来产生数据库连接，产生的连接为一个</a:t>
            </a:r>
            <a:r>
              <a:rPr lang="en-US" altLang="zh-CN" dirty="0" smtClean="0"/>
              <a:t>XA</a:t>
            </a:r>
            <a:r>
              <a:rPr lang="zh-CN" altLang="en-US" dirty="0" smtClean="0"/>
              <a:t>连接。</a:t>
            </a:r>
          </a:p>
          <a:p>
            <a:r>
              <a:rPr lang="en-US" altLang="zh-CN" dirty="0" smtClean="0"/>
              <a:t>XA</a:t>
            </a:r>
            <a:r>
              <a:rPr lang="zh-CN" altLang="en-US" dirty="0" smtClean="0"/>
              <a:t>连接（</a:t>
            </a:r>
            <a:r>
              <a:rPr lang="en-US" altLang="zh-CN" dirty="0" err="1" smtClean="0"/>
              <a:t>javax.sql.XAConnection</a:t>
            </a:r>
            <a:r>
              <a:rPr lang="zh-CN" altLang="en-US" dirty="0" smtClean="0"/>
              <a:t>）和非</a:t>
            </a:r>
            <a:r>
              <a:rPr lang="en-US" altLang="zh-CN" dirty="0" smtClean="0"/>
              <a:t>XA</a:t>
            </a:r>
            <a:r>
              <a:rPr lang="zh-CN" altLang="en-US" dirty="0" smtClean="0"/>
              <a:t>（</a:t>
            </a:r>
            <a:r>
              <a:rPr lang="en-US" altLang="zh-CN" dirty="0" err="1" smtClean="0"/>
              <a:t>java.sql.Connection</a:t>
            </a:r>
            <a:r>
              <a:rPr lang="zh-CN" altLang="en-US" dirty="0" smtClean="0"/>
              <a:t>）连接的区别在于：</a:t>
            </a:r>
            <a:r>
              <a:rPr lang="en-US" altLang="zh-CN" dirty="0" smtClean="0"/>
              <a:t>XA</a:t>
            </a:r>
            <a:r>
              <a:rPr lang="zh-CN" altLang="en-US" dirty="0" smtClean="0"/>
              <a:t>可以参与</a:t>
            </a:r>
            <a:r>
              <a:rPr lang="en-US" altLang="zh-CN" dirty="0" smtClean="0"/>
              <a:t>JTA</a:t>
            </a:r>
            <a:r>
              <a:rPr lang="zh-CN" altLang="en-US" dirty="0" smtClean="0"/>
              <a:t>的事务，而且不支持自动提交。</a:t>
            </a:r>
          </a:p>
          <a:p>
            <a:endParaRPr lang="zh-CN" altLang="en-US" dirty="0"/>
          </a:p>
        </p:txBody>
      </p:sp>
      <p:sp>
        <p:nvSpPr>
          <p:cNvPr id="4" name="灯片编号占位符 3"/>
          <p:cNvSpPr>
            <a:spLocks noGrp="1"/>
          </p:cNvSpPr>
          <p:nvPr>
            <p:ph type="sldNum" sz="quarter" idx="10"/>
          </p:nvPr>
        </p:nvSpPr>
        <p:spPr/>
        <p:txBody>
          <a:bodyPr/>
          <a:lstStyle/>
          <a:p>
            <a:fld id="{30936462-658F-4E41-8C6E-2EAB7E357587}" type="slidenum">
              <a:rPr lang="zh-CN" altLang="en-US" smtClean="0"/>
              <a:t>12</a:t>
            </a:fld>
            <a:endParaRPr lang="zh-CN" altLang="en-US"/>
          </a:p>
        </p:txBody>
      </p:sp>
    </p:spTree>
    <p:extLst>
      <p:ext uri="{BB962C8B-B14F-4D97-AF65-F5344CB8AC3E}">
        <p14:creationId xmlns:p14="http://schemas.microsoft.com/office/powerpoint/2010/main" val="22594647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30936462-658F-4E41-8C6E-2EAB7E357587}" type="slidenum">
              <a:rPr lang="zh-CN" altLang="en-US" smtClean="0"/>
              <a:t>14</a:t>
            </a:fld>
            <a:endParaRPr lang="zh-CN" altLang="en-US"/>
          </a:p>
        </p:txBody>
      </p:sp>
    </p:spTree>
    <p:extLst>
      <p:ext uri="{BB962C8B-B14F-4D97-AF65-F5344CB8AC3E}">
        <p14:creationId xmlns:p14="http://schemas.microsoft.com/office/powerpoint/2010/main" val="2968298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effectLst/>
                <a:latin typeface="宋体" panose="02010600030101010101" pitchFamily="2" charset="-122"/>
                <a:ea typeface="宋体" panose="02010600030101010101" pitchFamily="2" charset="-122"/>
              </a:rPr>
              <a:t>1 </a:t>
            </a:r>
            <a:r>
              <a:rPr lang="zh-CN" altLang="en-US" dirty="0">
                <a:effectLst/>
                <a:latin typeface="宋体" panose="02010600030101010101" pitchFamily="2" charset="-122"/>
                <a:ea typeface="宋体" panose="02010600030101010101" pitchFamily="2" charset="-122"/>
              </a:rPr>
              <a:t>、原子性 </a:t>
            </a:r>
            <a:br>
              <a:rPr lang="zh-CN" altLang="en-US" dirty="0">
                <a:effectLst/>
                <a:latin typeface="宋体" panose="02010600030101010101" pitchFamily="2" charset="-122"/>
                <a:ea typeface="宋体" panose="02010600030101010101" pitchFamily="2" charset="-122"/>
              </a:rPr>
            </a:br>
            <a:r>
              <a:rPr lang="zh-CN" altLang="en-US" dirty="0">
                <a:effectLst/>
                <a:latin typeface="宋体" panose="02010600030101010101" pitchFamily="2" charset="-122"/>
                <a:ea typeface="宋体" panose="02010600030101010101" pitchFamily="2" charset="-122"/>
              </a:rPr>
              <a:t>事务是数据库的逻辑工作单位，事务中包含的各操作要么都做，要么都不</a:t>
            </a:r>
            <a:r>
              <a:rPr lang="zh-CN" altLang="en-US" dirty="0" smtClean="0">
                <a:effectLst/>
                <a:latin typeface="宋体" panose="02010600030101010101" pitchFamily="2" charset="-122"/>
                <a:ea typeface="宋体" panose="02010600030101010101" pitchFamily="2" charset="-122"/>
              </a:rPr>
              <a:t>做。</a:t>
            </a:r>
            <a:r>
              <a:rPr lang="zh-CN" altLang="en-US" dirty="0">
                <a:effectLst/>
                <a:latin typeface="宋体" panose="02010600030101010101" pitchFamily="2" charset="-122"/>
                <a:ea typeface="宋体" panose="02010600030101010101" pitchFamily="2" charset="-122"/>
              </a:rPr>
              <a:t/>
            </a:r>
            <a:br>
              <a:rPr lang="zh-CN" altLang="en-US" dirty="0">
                <a:effectLst/>
                <a:latin typeface="宋体" panose="02010600030101010101" pitchFamily="2" charset="-122"/>
                <a:ea typeface="宋体" panose="02010600030101010101" pitchFamily="2" charset="-122"/>
              </a:rPr>
            </a:br>
            <a:r>
              <a:rPr lang="en-US" altLang="zh-CN" dirty="0">
                <a:effectLst/>
                <a:latin typeface="宋体" panose="02010600030101010101" pitchFamily="2" charset="-122"/>
                <a:ea typeface="宋体" panose="02010600030101010101" pitchFamily="2" charset="-122"/>
              </a:rPr>
              <a:t>2 </a:t>
            </a:r>
            <a:r>
              <a:rPr lang="zh-CN" altLang="en-US" dirty="0">
                <a:effectLst/>
                <a:latin typeface="宋体" panose="02010600030101010101" pitchFamily="2" charset="-122"/>
                <a:ea typeface="宋体" panose="02010600030101010101" pitchFamily="2" charset="-122"/>
              </a:rPr>
              <a:t>、一致性 </a:t>
            </a:r>
            <a:br>
              <a:rPr lang="zh-CN" altLang="en-US" dirty="0">
                <a:effectLst/>
                <a:latin typeface="宋体" panose="02010600030101010101" pitchFamily="2" charset="-122"/>
                <a:ea typeface="宋体" panose="02010600030101010101" pitchFamily="2" charset="-122"/>
              </a:rPr>
            </a:br>
            <a:r>
              <a:rPr lang="zh-CN" altLang="en-US" dirty="0" smtClean="0">
                <a:effectLst/>
                <a:latin typeface="宋体" panose="02010600030101010101" pitchFamily="2" charset="-122"/>
                <a:ea typeface="宋体" panose="02010600030101010101" pitchFamily="2" charset="-122"/>
              </a:rPr>
              <a:t>事务</a:t>
            </a:r>
            <a:r>
              <a:rPr lang="zh-CN" altLang="en-US" dirty="0">
                <a:effectLst/>
                <a:latin typeface="宋体" panose="02010600030101010101" pitchFamily="2" charset="-122"/>
                <a:ea typeface="宋体" panose="02010600030101010101" pitchFamily="2" charset="-122"/>
              </a:rPr>
              <a:t>执行的结果必须是使数据库从一个一致性状态变到另一个一致性状态。因此当数据库只包含成功事务提交的结果时，就说数据库处于一致性状态</a:t>
            </a:r>
            <a:r>
              <a:rPr lang="zh-CN" altLang="en-US" dirty="0" smtClean="0">
                <a:effectLst/>
                <a:latin typeface="宋体" panose="02010600030101010101" pitchFamily="2" charset="-122"/>
                <a:ea typeface="宋体" panose="02010600030101010101" pitchFamily="2" charset="-122"/>
              </a:rPr>
              <a:t>。</a:t>
            </a:r>
            <a:endParaRPr lang="en-US" altLang="zh-CN" dirty="0" smtClean="0">
              <a:effectLst/>
              <a:latin typeface="宋体" panose="02010600030101010101" pitchFamily="2" charset="-122"/>
              <a:ea typeface="宋体" panose="02010600030101010101" pitchFamily="2" charset="-122"/>
            </a:endParaRPr>
          </a:p>
          <a:p>
            <a:r>
              <a:rPr lang="zh-CN" altLang="en-US" dirty="0" smtClean="0">
                <a:effectLst/>
                <a:latin typeface="宋体" panose="02010600030101010101" pitchFamily="2" charset="-122"/>
                <a:ea typeface="宋体" panose="02010600030101010101" pitchFamily="2" charset="-122"/>
              </a:rPr>
              <a:t>如果</a:t>
            </a:r>
            <a:r>
              <a:rPr lang="zh-CN" altLang="en-US" dirty="0">
                <a:effectLst/>
                <a:latin typeface="宋体" panose="02010600030101010101" pitchFamily="2" charset="-122"/>
                <a:ea typeface="宋体" panose="02010600030101010101" pitchFamily="2" charset="-122"/>
              </a:rPr>
              <a:t>数据库系统 运行中发生故障，有些事务尚未完成就被迫中断，这些未完成事务对数据库所做的修改有一部分已写入物理数据库，这时数据库就处于一种不正确的状态，或者说是 不一致的状态。 </a:t>
            </a:r>
            <a:br>
              <a:rPr lang="zh-CN" altLang="en-US" dirty="0">
                <a:effectLst/>
                <a:latin typeface="宋体" panose="02010600030101010101" pitchFamily="2" charset="-122"/>
                <a:ea typeface="宋体" panose="02010600030101010101" pitchFamily="2" charset="-122"/>
              </a:rPr>
            </a:br>
            <a:r>
              <a:rPr lang="en-US" altLang="zh-CN" dirty="0">
                <a:effectLst/>
                <a:latin typeface="宋体" panose="02010600030101010101" pitchFamily="2" charset="-122"/>
                <a:ea typeface="宋体" panose="02010600030101010101" pitchFamily="2" charset="-122"/>
              </a:rPr>
              <a:t>3 </a:t>
            </a:r>
            <a:r>
              <a:rPr lang="zh-CN" altLang="en-US" dirty="0">
                <a:effectLst/>
                <a:latin typeface="宋体" panose="02010600030101010101" pitchFamily="2" charset="-122"/>
                <a:ea typeface="宋体" panose="02010600030101010101" pitchFamily="2" charset="-122"/>
              </a:rPr>
              <a:t>、隔离性 </a:t>
            </a:r>
            <a:br>
              <a:rPr lang="zh-CN" altLang="en-US" dirty="0">
                <a:effectLst/>
                <a:latin typeface="宋体" panose="02010600030101010101" pitchFamily="2" charset="-122"/>
                <a:ea typeface="宋体" panose="02010600030101010101" pitchFamily="2" charset="-122"/>
              </a:rPr>
            </a:br>
            <a:r>
              <a:rPr lang="zh-CN" altLang="en-US" dirty="0">
                <a:effectLst/>
                <a:latin typeface="宋体" panose="02010600030101010101" pitchFamily="2" charset="-122"/>
                <a:ea typeface="宋体" panose="02010600030101010101" pitchFamily="2" charset="-122"/>
              </a:rPr>
              <a:t>一个事务的执行不能其它事务干扰。即一个事务内部的操作及使用的数据对其它并发事务是隔离的，并发执行的各个事务之间不能互相干扰。 </a:t>
            </a:r>
            <a:br>
              <a:rPr lang="zh-CN" altLang="en-US" dirty="0">
                <a:effectLst/>
                <a:latin typeface="宋体" panose="02010600030101010101" pitchFamily="2" charset="-122"/>
                <a:ea typeface="宋体" panose="02010600030101010101" pitchFamily="2" charset="-122"/>
              </a:rPr>
            </a:br>
            <a:r>
              <a:rPr lang="en-US" altLang="zh-CN" dirty="0">
                <a:effectLst/>
                <a:latin typeface="宋体" panose="02010600030101010101" pitchFamily="2" charset="-122"/>
                <a:ea typeface="宋体" panose="02010600030101010101" pitchFamily="2" charset="-122"/>
              </a:rPr>
              <a:t>4 </a:t>
            </a:r>
            <a:r>
              <a:rPr lang="zh-CN" altLang="en-US" dirty="0">
                <a:effectLst/>
                <a:latin typeface="宋体" panose="02010600030101010101" pitchFamily="2" charset="-122"/>
                <a:ea typeface="宋体" panose="02010600030101010101" pitchFamily="2" charset="-122"/>
              </a:rPr>
              <a:t>、持续性 </a:t>
            </a:r>
            <a:br>
              <a:rPr lang="zh-CN" altLang="en-US" dirty="0">
                <a:effectLst/>
                <a:latin typeface="宋体" panose="02010600030101010101" pitchFamily="2" charset="-122"/>
                <a:ea typeface="宋体" panose="02010600030101010101" pitchFamily="2" charset="-122"/>
              </a:rPr>
            </a:br>
            <a:r>
              <a:rPr lang="zh-CN" altLang="en-US" dirty="0">
                <a:effectLst/>
                <a:latin typeface="宋体" panose="02010600030101010101" pitchFamily="2" charset="-122"/>
                <a:ea typeface="宋体" panose="02010600030101010101" pitchFamily="2" charset="-122"/>
              </a:rPr>
              <a:t>也称永久性，指一个事务一旦提交，它对数据库中的数据的改变就应该是永久性的。接下来的其它操作或</a:t>
            </a:r>
            <a:r>
              <a:rPr lang="zh-CN" altLang="en-US" dirty="0" smtClean="0">
                <a:effectLst/>
                <a:latin typeface="宋体" panose="02010600030101010101" pitchFamily="2" charset="-122"/>
                <a:ea typeface="宋体" panose="02010600030101010101" pitchFamily="2" charset="-122"/>
              </a:rPr>
              <a:t>故障</a:t>
            </a:r>
            <a:r>
              <a:rPr lang="zh-CN" altLang="en-US" dirty="0">
                <a:effectLst/>
                <a:latin typeface="宋体" panose="02010600030101010101" pitchFamily="2" charset="-122"/>
                <a:ea typeface="宋体" panose="02010600030101010101" pitchFamily="2" charset="-122"/>
              </a:rPr>
              <a:t>不应该对其执行结果有任何影响</a:t>
            </a:r>
            <a:r>
              <a:rPr lang="zh-CN" altLang="en-US" dirty="0" smtClean="0">
                <a:effectLst/>
                <a:latin typeface="宋体" panose="02010600030101010101" pitchFamily="2" charset="-122"/>
                <a:ea typeface="宋体" panose="02010600030101010101" pitchFamily="2" charset="-122"/>
              </a:rPr>
              <a:t>。</a:t>
            </a:r>
            <a:endParaRPr lang="en-US" altLang="zh-CN" dirty="0" smtClean="0">
              <a:effectLst/>
              <a:latin typeface="宋体" panose="02010600030101010101" pitchFamily="2" charset="-122"/>
              <a:ea typeface="宋体" panose="02010600030101010101" pitchFamily="2" charset="-122"/>
            </a:endParaRPr>
          </a:p>
          <a:p>
            <a:endParaRPr lang="en-US" altLang="zh-CN" dirty="0" smtClean="0">
              <a:effectLst/>
              <a:latin typeface="宋体" panose="02010600030101010101" pitchFamily="2" charset="-122"/>
              <a:ea typeface="宋体" panose="02010600030101010101" pitchFamily="2" charset="-122"/>
            </a:endParaRPr>
          </a:p>
        </p:txBody>
      </p:sp>
      <p:sp>
        <p:nvSpPr>
          <p:cNvPr id="4" name="Slide Number Placeholder 3"/>
          <p:cNvSpPr>
            <a:spLocks noGrp="1"/>
          </p:cNvSpPr>
          <p:nvPr>
            <p:ph type="sldNum" sz="quarter" idx="10"/>
          </p:nvPr>
        </p:nvSpPr>
        <p:spPr/>
        <p:txBody>
          <a:bodyPr/>
          <a:lstStyle/>
          <a:p>
            <a:fld id="{30936462-658F-4E41-8C6E-2EAB7E357587}" type="slidenum">
              <a:rPr lang="zh-CN" altLang="en-US" smtClean="0"/>
              <a:t>4</a:t>
            </a:fld>
            <a:endParaRPr lang="zh-CN" altLang="en-US"/>
          </a:p>
        </p:txBody>
      </p:sp>
    </p:spTree>
    <p:extLst>
      <p:ext uri="{BB962C8B-B14F-4D97-AF65-F5344CB8AC3E}">
        <p14:creationId xmlns:p14="http://schemas.microsoft.com/office/powerpoint/2010/main" val="687648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Spring</a:t>
            </a:r>
            <a:r>
              <a:rPr lang="zh-CN" altLang="en-US" sz="1200" kern="1200" dirty="0">
                <a:solidFill>
                  <a:schemeClr val="tx1"/>
                </a:solidFill>
                <a:effectLst/>
                <a:latin typeface="+mn-lt"/>
                <a:ea typeface="+mn-ea"/>
                <a:cs typeface="+mn-cs"/>
              </a:rPr>
              <a:t>配置文件中关于事务配置总是由三个组成部分，分别是</a:t>
            </a:r>
            <a:r>
              <a:rPr lang="en-US" altLang="zh-CN" sz="1200" kern="1200" dirty="0" err="1">
                <a:solidFill>
                  <a:schemeClr val="tx1"/>
                </a:solidFill>
                <a:effectLst/>
                <a:latin typeface="+mn-lt"/>
                <a:ea typeface="+mn-ea"/>
                <a:cs typeface="+mn-cs"/>
              </a:rPr>
              <a:t>DataSource</a:t>
            </a:r>
            <a:r>
              <a:rPr lang="zh-CN" altLang="en-US"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TransactionManager</a:t>
            </a:r>
            <a:r>
              <a:rPr lang="zh-CN" altLang="en-US" sz="1200" kern="1200" dirty="0">
                <a:solidFill>
                  <a:schemeClr val="tx1"/>
                </a:solidFill>
                <a:effectLst/>
                <a:latin typeface="+mn-lt"/>
                <a:ea typeface="+mn-ea"/>
                <a:cs typeface="+mn-cs"/>
              </a:rPr>
              <a:t>和代理机制这三部分，无论哪种配置方式，一般变化的只是代理机制这部分。</a:t>
            </a:r>
          </a:p>
          <a:p>
            <a:r>
              <a:rPr lang="en-US" altLang="zh-CN" sz="1200" kern="1200" dirty="0" err="1">
                <a:solidFill>
                  <a:schemeClr val="tx1"/>
                </a:solidFill>
                <a:effectLst/>
                <a:latin typeface="+mn-lt"/>
                <a:ea typeface="+mn-ea"/>
                <a:cs typeface="+mn-cs"/>
              </a:rPr>
              <a:t>DataSource</a:t>
            </a:r>
            <a:r>
              <a:rPr lang="zh-CN" altLang="en-US"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TransactionManager</a:t>
            </a:r>
            <a:r>
              <a:rPr lang="zh-CN" altLang="en-US" sz="1200" kern="1200" dirty="0">
                <a:solidFill>
                  <a:schemeClr val="tx1"/>
                </a:solidFill>
                <a:effectLst/>
                <a:latin typeface="+mn-lt"/>
                <a:ea typeface="+mn-ea"/>
                <a:cs typeface="+mn-cs"/>
              </a:rPr>
              <a:t>这两部分只是会根据数据访问方式有所变化。</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比如使用</a:t>
            </a:r>
            <a:r>
              <a:rPr lang="en-US" altLang="zh-CN" sz="1200" b="1" kern="1200" dirty="0">
                <a:solidFill>
                  <a:schemeClr val="tx1"/>
                </a:solidFill>
                <a:effectLst/>
                <a:latin typeface="+mn-lt"/>
                <a:ea typeface="+mn-ea"/>
                <a:cs typeface="+mn-cs"/>
                <a:hlinkClick r:id="rId3" tooltip="Java EE知识库"/>
              </a:rPr>
              <a:t>hibernate</a:t>
            </a:r>
            <a:r>
              <a:rPr lang="zh-CN" altLang="en-US" sz="1200" kern="1200" dirty="0">
                <a:solidFill>
                  <a:schemeClr val="tx1"/>
                </a:solidFill>
                <a:effectLst/>
                <a:latin typeface="+mn-lt"/>
                <a:ea typeface="+mn-ea"/>
                <a:cs typeface="+mn-cs"/>
              </a:rPr>
              <a:t>进行数据访问时，</a:t>
            </a:r>
            <a:r>
              <a:rPr lang="en-US" altLang="zh-CN" sz="1200" kern="1200" dirty="0" err="1">
                <a:solidFill>
                  <a:schemeClr val="tx1"/>
                </a:solidFill>
                <a:effectLst/>
                <a:latin typeface="+mn-lt"/>
                <a:ea typeface="+mn-ea"/>
                <a:cs typeface="+mn-cs"/>
              </a:rPr>
              <a:t>DataSource</a:t>
            </a:r>
            <a:r>
              <a:rPr lang="zh-CN" altLang="en-US" sz="1200" kern="1200" dirty="0">
                <a:solidFill>
                  <a:schemeClr val="tx1"/>
                </a:solidFill>
                <a:effectLst/>
                <a:latin typeface="+mn-lt"/>
                <a:ea typeface="+mn-ea"/>
                <a:cs typeface="+mn-cs"/>
              </a:rPr>
              <a:t>实际为</a:t>
            </a:r>
            <a:r>
              <a:rPr lang="en-US" altLang="zh-CN" sz="1200" kern="1200" dirty="0" err="1">
                <a:solidFill>
                  <a:schemeClr val="tx1"/>
                </a:solidFill>
                <a:effectLst/>
                <a:latin typeface="+mn-lt"/>
                <a:ea typeface="+mn-ea"/>
                <a:cs typeface="+mn-cs"/>
              </a:rPr>
              <a:t>SessionFactory</a:t>
            </a:r>
            <a:r>
              <a:rPr lang="zh-CN" altLang="en-US"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TransactionManager</a:t>
            </a:r>
            <a:r>
              <a:rPr lang="zh-CN" altLang="en-US" sz="1200" kern="1200" dirty="0">
                <a:solidFill>
                  <a:schemeClr val="tx1"/>
                </a:solidFill>
                <a:effectLst/>
                <a:latin typeface="+mn-lt"/>
                <a:ea typeface="+mn-ea"/>
                <a:cs typeface="+mn-cs"/>
              </a:rPr>
              <a:t>的实现为</a:t>
            </a:r>
            <a:r>
              <a:rPr lang="en-US" altLang="zh-CN" sz="1200" kern="1200" dirty="0" err="1">
                <a:solidFill>
                  <a:schemeClr val="tx1"/>
                </a:solidFill>
                <a:effectLst/>
                <a:latin typeface="+mn-lt"/>
                <a:ea typeface="+mn-ea"/>
                <a:cs typeface="+mn-cs"/>
              </a:rPr>
              <a:t>HibernateTransactionManager</a:t>
            </a:r>
            <a:r>
              <a:rPr lang="zh-CN" altLang="en-US" sz="1200" kern="1200" dirty="0">
                <a:solidFill>
                  <a:schemeClr val="tx1"/>
                </a:solidFill>
                <a:effectLst/>
                <a:latin typeface="+mn-lt"/>
                <a:ea typeface="+mn-ea"/>
                <a:cs typeface="+mn-cs"/>
              </a:rPr>
              <a:t>。 </a:t>
            </a:r>
            <a:endParaRPr lang="en-US"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30936462-658F-4E41-8C6E-2EAB7E357587}" type="slidenum">
              <a:rPr lang="zh-CN" altLang="en-US" smtClean="0"/>
              <a:t>5</a:t>
            </a:fld>
            <a:endParaRPr lang="zh-CN" altLang="en-US"/>
          </a:p>
        </p:txBody>
      </p:sp>
    </p:spTree>
    <p:extLst>
      <p:ext uri="{BB962C8B-B14F-4D97-AF65-F5344CB8AC3E}">
        <p14:creationId xmlns:p14="http://schemas.microsoft.com/office/powerpoint/2010/main" val="8940006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跨数据源：</a:t>
            </a:r>
            <a:r>
              <a:rPr lang="zh-CN" altLang="en-US" sz="1200" dirty="0" smtClean="0">
                <a:latin typeface="宋体" panose="02010600030101010101" pitchFamily="2" charset="-122"/>
                <a:ea typeface="宋体" panose="02010600030101010101" pitchFamily="2" charset="-122"/>
              </a:rPr>
              <a:t>（多数据库， 数据库和</a:t>
            </a:r>
            <a:r>
              <a:rPr lang="en-US" altLang="zh-CN" sz="1200" dirty="0" smtClean="0">
                <a:latin typeface="宋体" panose="02010600030101010101" pitchFamily="2" charset="-122"/>
                <a:ea typeface="宋体" panose="02010600030101010101" pitchFamily="2" charset="-122"/>
              </a:rPr>
              <a:t>JMS</a:t>
            </a:r>
            <a:r>
              <a:rPr lang="zh-CN" altLang="en-US" sz="1200" dirty="0" smtClean="0">
                <a:latin typeface="宋体" panose="02010600030101010101" pitchFamily="2" charset="-122"/>
                <a:ea typeface="宋体" panose="02010600030101010101" pitchFamily="2" charset="-122"/>
              </a:rPr>
              <a:t>）</a:t>
            </a:r>
            <a:endParaRPr lang="en-US" altLang="zh-CN" sz="1200" dirty="0" smtClean="0">
              <a:latin typeface="宋体" panose="02010600030101010101" pitchFamily="2" charset="-122"/>
              <a:ea typeface="宋体" panose="02010600030101010101" pitchFamily="2" charset="-122"/>
            </a:endParaRPr>
          </a:p>
          <a:p>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latin typeface="宋体" panose="02010600030101010101" pitchFamily="2" charset="-122"/>
                <a:ea typeface="宋体" panose="02010600030101010101" pitchFamily="2" charset="-122"/>
              </a:rPr>
              <a:t>JTA </a:t>
            </a:r>
            <a:r>
              <a:rPr lang="zh-CN" altLang="en-US" sz="1200" dirty="0" smtClean="0">
                <a:latin typeface="宋体" panose="02010600030101010101" pitchFamily="2" charset="-122"/>
                <a:ea typeface="宋体" panose="02010600030101010101" pitchFamily="2" charset="-122"/>
              </a:rPr>
              <a:t>为 </a:t>
            </a:r>
            <a:r>
              <a:rPr lang="en-US" altLang="zh-CN" sz="1200" dirty="0" smtClean="0">
                <a:latin typeface="宋体" panose="02010600030101010101" pitchFamily="2" charset="-122"/>
                <a:ea typeface="宋体" panose="02010600030101010101" pitchFamily="2" charset="-122"/>
              </a:rPr>
              <a:t>J2EE </a:t>
            </a:r>
            <a:r>
              <a:rPr lang="zh-CN" altLang="en-US" sz="1200" dirty="0" smtClean="0">
                <a:latin typeface="宋体" panose="02010600030101010101" pitchFamily="2" charset="-122"/>
                <a:ea typeface="宋体" panose="02010600030101010101" pitchFamily="2" charset="-122"/>
              </a:rPr>
              <a:t>平台提供了分布式事务服务，它隔离了事务与底层的资源，实现了透明的事务管理方式。</a:t>
            </a:r>
            <a:endParaRPr lang="en-US" altLang="zh-CN" sz="1200" dirty="0" smtClean="0">
              <a:latin typeface="宋体" panose="02010600030101010101" pitchFamily="2" charset="-122"/>
              <a:ea typeface="宋体" panose="02010600030101010101" pitchFamily="2" charset="-122"/>
            </a:endParaRPr>
          </a:p>
          <a:p>
            <a:r>
              <a:rPr lang="en-US" altLang="zh-CN" sz="1200" b="0" i="0" kern="1200" dirty="0" smtClean="0">
                <a:solidFill>
                  <a:schemeClr val="tx1"/>
                </a:solidFill>
                <a:effectLst/>
                <a:latin typeface="+mn-lt"/>
                <a:ea typeface="+mn-ea"/>
                <a:cs typeface="+mn-cs"/>
              </a:rPr>
              <a:t>JTA :</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Java Transaction</a:t>
            </a:r>
            <a:r>
              <a:rPr lang="en-US" altLang="zh-CN" sz="1200" b="0" i="0" kern="1200" baseline="0" dirty="0" smtClean="0">
                <a:solidFill>
                  <a:schemeClr val="tx1"/>
                </a:solidFill>
                <a:effectLst/>
                <a:latin typeface="+mn-lt"/>
                <a:ea typeface="+mn-ea"/>
                <a:cs typeface="+mn-cs"/>
              </a:rPr>
              <a:t> API</a:t>
            </a:r>
          </a:p>
          <a:p>
            <a:r>
              <a:rPr lang="en-US" altLang="zh-CN" sz="1200" b="0" i="0" kern="1200" baseline="0" dirty="0" smtClean="0">
                <a:solidFill>
                  <a:schemeClr val="tx1"/>
                </a:solidFill>
                <a:effectLst/>
                <a:latin typeface="+mn-lt"/>
                <a:ea typeface="+mn-ea"/>
                <a:cs typeface="+mn-cs"/>
              </a:rPr>
              <a:t>JTS : Java Transaction Service</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事务管理器的作用：</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在</a:t>
            </a:r>
            <a:r>
              <a:rPr lang="zh-CN" altLang="en-US" sz="1200" b="0" i="0" kern="1200" dirty="0">
                <a:solidFill>
                  <a:schemeClr val="tx1"/>
                </a:solidFill>
                <a:effectLst/>
                <a:latin typeface="+mn-lt"/>
                <a:ea typeface="+mn-ea"/>
                <a:cs typeface="+mn-cs"/>
              </a:rPr>
              <a:t>分布式系统中，各个节点之间在物理上相互独立，通过网络进行沟通和协调。由于存在事务机制，可以保证每个独立节点上的数据操作可以满足</a:t>
            </a:r>
            <a:r>
              <a:rPr lang="en-US" altLang="zh-CN" sz="1200" b="0" i="0" kern="1200" dirty="0">
                <a:solidFill>
                  <a:schemeClr val="tx1"/>
                </a:solidFill>
                <a:effectLst/>
                <a:latin typeface="+mn-lt"/>
                <a:ea typeface="+mn-ea"/>
                <a:cs typeface="+mn-cs"/>
              </a:rPr>
              <a:t>ACID</a:t>
            </a:r>
            <a:r>
              <a:rPr lang="zh-CN" altLang="en-US" sz="1200" b="0" i="0" kern="1200" dirty="0">
                <a:solidFill>
                  <a:schemeClr val="tx1"/>
                </a:solidFill>
                <a:effectLst/>
                <a:latin typeface="+mn-lt"/>
                <a:ea typeface="+mn-ea"/>
                <a:cs typeface="+mn-cs"/>
              </a:rPr>
              <a:t>。但是，相互独立的节点之间无法准确的知道其他节点中的事务执行情况。所以从理论上讲，两台机器理论上无法达到一致的状态。如果想让分布式部署的多台机器中的数据保持一致性，那么就要保证在所有节点的数据写操作，要不全部都执行，要么全部的都不执行。但是，一台机器在执行本地事务的时候无法知道其他机器中的本地事务的执行结果。所以他也就不知道本次事务到底应该</a:t>
            </a:r>
            <a:r>
              <a:rPr lang="en-US" altLang="zh-CN" sz="1200" b="0" i="0" kern="1200" dirty="0">
                <a:solidFill>
                  <a:schemeClr val="tx1"/>
                </a:solidFill>
                <a:effectLst/>
                <a:latin typeface="+mn-lt"/>
                <a:ea typeface="+mn-ea"/>
                <a:cs typeface="+mn-cs"/>
              </a:rPr>
              <a:t>commit</a:t>
            </a:r>
            <a:r>
              <a:rPr lang="zh-CN" altLang="en-US" sz="1200" b="0" i="0" kern="1200" dirty="0">
                <a:solidFill>
                  <a:schemeClr val="tx1"/>
                </a:solidFill>
                <a:effectLst/>
                <a:latin typeface="+mn-lt"/>
                <a:ea typeface="+mn-ea"/>
                <a:cs typeface="+mn-cs"/>
              </a:rPr>
              <a:t>还是 </a:t>
            </a:r>
            <a:r>
              <a:rPr lang="en-US" altLang="zh-CN" sz="1200" b="0" i="0" kern="1200" dirty="0" err="1">
                <a:solidFill>
                  <a:schemeClr val="tx1"/>
                </a:solidFill>
                <a:effectLst/>
                <a:latin typeface="+mn-lt"/>
                <a:ea typeface="+mn-ea"/>
                <a:cs typeface="+mn-cs"/>
              </a:rPr>
              <a:t>roolback</a:t>
            </a:r>
            <a:r>
              <a:rPr lang="zh-CN" altLang="en-US" sz="1200" b="0" i="0" kern="1200" dirty="0">
                <a:solidFill>
                  <a:schemeClr val="tx1"/>
                </a:solidFill>
                <a:effectLst/>
                <a:latin typeface="+mn-lt"/>
                <a:ea typeface="+mn-ea"/>
                <a:cs typeface="+mn-cs"/>
              </a:rPr>
              <a:t>。所以，常规的解决办法就是引入一个“协调者”的组件来统一调度所有分布式节点的执行。</a:t>
            </a:r>
            <a:endParaRPr lang="zh-CN" altLang="en-US" dirty="0"/>
          </a:p>
        </p:txBody>
      </p:sp>
      <p:sp>
        <p:nvSpPr>
          <p:cNvPr id="4" name="Slide Number Placeholder 3"/>
          <p:cNvSpPr>
            <a:spLocks noGrp="1"/>
          </p:cNvSpPr>
          <p:nvPr>
            <p:ph type="sldNum" sz="quarter" idx="10"/>
          </p:nvPr>
        </p:nvSpPr>
        <p:spPr/>
        <p:txBody>
          <a:bodyPr/>
          <a:lstStyle/>
          <a:p>
            <a:fld id="{30936462-658F-4E41-8C6E-2EAB7E357587}" type="slidenum">
              <a:rPr lang="zh-CN" altLang="en-US" smtClean="0"/>
              <a:t>6</a:t>
            </a:fld>
            <a:endParaRPr lang="zh-CN" altLang="en-US"/>
          </a:p>
        </p:txBody>
      </p:sp>
    </p:spTree>
    <p:extLst>
      <p:ext uri="{BB962C8B-B14F-4D97-AF65-F5344CB8AC3E}">
        <p14:creationId xmlns:p14="http://schemas.microsoft.com/office/powerpoint/2010/main" val="32238359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事务管理器</a:t>
            </a:r>
            <a:r>
              <a:rPr lang="en-US" altLang="zh-CN" sz="1200" b="0" i="0" kern="1200" dirty="0">
                <a:solidFill>
                  <a:schemeClr val="tx1"/>
                </a:solidFill>
                <a:effectLst/>
                <a:latin typeface="+mn-lt"/>
                <a:ea typeface="+mn-ea"/>
                <a:cs typeface="+mn-cs"/>
              </a:rPr>
              <a:t>(TM</a:t>
            </a:r>
            <a:r>
              <a:rPr lang="en-US" altLang="zh-CN" dirty="0"/>
              <a:t>)-&gt;</a:t>
            </a:r>
            <a:r>
              <a:rPr lang="zh-CN" altLang="en-US" dirty="0"/>
              <a:t>交易中间件</a:t>
            </a:r>
            <a:r>
              <a:rPr lang="en-US" altLang="zh-CN" dirty="0"/>
              <a:t>,</a:t>
            </a:r>
            <a:r>
              <a:rPr lang="en-US" altLang="zh-CN" baseline="0" dirty="0"/>
              <a:t> </a:t>
            </a:r>
            <a:r>
              <a:rPr lang="zh-CN" altLang="en-US" sz="1200" b="0" i="0" kern="1200" dirty="0">
                <a:solidFill>
                  <a:schemeClr val="tx1"/>
                </a:solidFill>
                <a:effectLst/>
                <a:latin typeface="+mn-lt"/>
                <a:ea typeface="+mn-ea"/>
                <a:cs typeface="+mn-cs"/>
              </a:rPr>
              <a:t>控制着</a:t>
            </a:r>
            <a:r>
              <a:rPr lang="en-US" altLang="zh-CN" sz="1200" b="0" i="0" kern="1200" dirty="0">
                <a:solidFill>
                  <a:schemeClr val="tx1"/>
                </a:solidFill>
                <a:effectLst/>
                <a:latin typeface="+mn-lt"/>
                <a:ea typeface="+mn-ea"/>
                <a:cs typeface="+mn-cs"/>
              </a:rPr>
              <a:t>JTA</a:t>
            </a:r>
            <a:r>
              <a:rPr lang="zh-CN" altLang="en-US" sz="1200" b="0" i="0" kern="1200" dirty="0">
                <a:solidFill>
                  <a:schemeClr val="tx1"/>
                </a:solidFill>
                <a:effectLst/>
                <a:latin typeface="+mn-lt"/>
                <a:ea typeface="+mn-ea"/>
                <a:cs typeface="+mn-cs"/>
              </a:rPr>
              <a:t>事务，管理事务生命周期，并协调资源</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1" i="0" kern="1200" dirty="0" smtClean="0">
                <a:solidFill>
                  <a:srgbClr val="FF0000"/>
                </a:solidFill>
                <a:effectLst/>
                <a:latin typeface="+mn-lt"/>
                <a:ea typeface="+mn-ea"/>
                <a:cs typeface="+mn-cs"/>
              </a:rPr>
              <a:t>在</a:t>
            </a:r>
            <a:r>
              <a:rPr lang="en-US" altLang="zh-CN" sz="1200" b="1" i="0" kern="1200" dirty="0">
                <a:solidFill>
                  <a:srgbClr val="FF0000"/>
                </a:solidFill>
                <a:effectLst/>
                <a:latin typeface="+mn-lt"/>
                <a:ea typeface="+mn-ea"/>
                <a:cs typeface="+mn-cs"/>
              </a:rPr>
              <a:t>JTA</a:t>
            </a:r>
            <a:r>
              <a:rPr lang="zh-CN" altLang="en-US" sz="1200" b="1" i="0" kern="1200" dirty="0">
                <a:solidFill>
                  <a:srgbClr val="FF0000"/>
                </a:solidFill>
                <a:effectLst/>
                <a:latin typeface="+mn-lt"/>
                <a:ea typeface="+mn-ea"/>
                <a:cs typeface="+mn-cs"/>
              </a:rPr>
              <a:t>中，事务管理器抽象为</a:t>
            </a:r>
            <a:r>
              <a:rPr lang="en-US" altLang="zh-CN" sz="1200" b="1" i="0" kern="1200" dirty="0" err="1">
                <a:solidFill>
                  <a:srgbClr val="FF0000"/>
                </a:solidFill>
                <a:effectLst/>
                <a:latin typeface="+mn-lt"/>
                <a:ea typeface="+mn-ea"/>
                <a:cs typeface="+mn-cs"/>
              </a:rPr>
              <a:t>javax.transaction.TransactionManager</a:t>
            </a:r>
            <a:r>
              <a:rPr lang="zh-CN" altLang="en-US" sz="1200" b="1" i="0" kern="1200" dirty="0">
                <a:solidFill>
                  <a:srgbClr val="FF0000"/>
                </a:solidFill>
                <a:effectLst/>
                <a:latin typeface="+mn-lt"/>
                <a:ea typeface="+mn-ea"/>
                <a:cs typeface="+mn-cs"/>
              </a:rPr>
              <a:t>接口，并通过底层事务服务（即</a:t>
            </a:r>
            <a:r>
              <a:rPr lang="en-US" altLang="zh-CN" sz="1200" b="1" i="0" kern="1200" dirty="0">
                <a:solidFill>
                  <a:srgbClr val="FF0000"/>
                </a:solidFill>
                <a:effectLst/>
                <a:latin typeface="+mn-lt"/>
                <a:ea typeface="+mn-ea"/>
                <a:cs typeface="+mn-cs"/>
              </a:rPr>
              <a:t>JTS</a:t>
            </a:r>
            <a:r>
              <a:rPr lang="zh-CN" altLang="en-US" sz="1200" b="1" i="0" kern="1200" dirty="0">
                <a:solidFill>
                  <a:srgbClr val="FF0000"/>
                </a:solidFill>
                <a:effectLst/>
                <a:latin typeface="+mn-lt"/>
                <a:ea typeface="+mn-ea"/>
                <a:cs typeface="+mn-cs"/>
              </a:rPr>
              <a:t>）实现。</a:t>
            </a:r>
            <a:endParaRPr lang="en-US" altLang="zh-CN" b="1" dirty="0">
              <a:solidFill>
                <a:srgbClr val="FF0000"/>
              </a:solidFill>
            </a:endParaRPr>
          </a:p>
          <a:p>
            <a:r>
              <a:rPr lang="zh-CN" altLang="en-US" sz="1200" b="0" i="0" kern="1200" dirty="0">
                <a:solidFill>
                  <a:schemeClr val="tx1"/>
                </a:solidFill>
                <a:effectLst/>
                <a:latin typeface="+mn-lt"/>
                <a:ea typeface="+mn-ea"/>
                <a:cs typeface="+mn-cs"/>
              </a:rPr>
              <a:t>资源管理器</a:t>
            </a:r>
            <a:r>
              <a:rPr lang="en-US" altLang="zh-CN" sz="1200" b="0" i="0" kern="1200" dirty="0">
                <a:solidFill>
                  <a:schemeClr val="tx1"/>
                </a:solidFill>
                <a:effectLst/>
                <a:latin typeface="+mn-lt"/>
                <a:ea typeface="+mn-ea"/>
                <a:cs typeface="+mn-cs"/>
              </a:rPr>
              <a:t>(</a:t>
            </a:r>
            <a:r>
              <a:rPr lang="en-US" altLang="zh-CN" dirty="0"/>
              <a:t>RM)-&gt;</a:t>
            </a:r>
            <a:r>
              <a:rPr lang="zh-CN" altLang="en-US" dirty="0"/>
              <a:t>数据库</a:t>
            </a:r>
            <a:r>
              <a:rPr lang="en-US" altLang="zh-CN" dirty="0"/>
              <a:t>.</a:t>
            </a:r>
            <a:r>
              <a:rPr lang="zh-CN" altLang="en-US" sz="1200" b="0" i="0" kern="1200" dirty="0">
                <a:solidFill>
                  <a:schemeClr val="tx1"/>
                </a:solidFill>
                <a:effectLst/>
                <a:latin typeface="+mn-lt"/>
                <a:ea typeface="+mn-ea"/>
                <a:cs typeface="+mn-cs"/>
              </a:rPr>
              <a:t> 负责控制和管理实际资源（如数据库或</a:t>
            </a:r>
            <a:r>
              <a:rPr lang="en-US" altLang="zh-CN" sz="1200" b="0" i="0" kern="1200" dirty="0">
                <a:solidFill>
                  <a:schemeClr val="tx1"/>
                </a:solidFill>
                <a:effectLst/>
                <a:latin typeface="+mn-lt"/>
                <a:ea typeface="+mn-ea"/>
                <a:cs typeface="+mn-cs"/>
              </a:rPr>
              <a:t>JMS</a:t>
            </a:r>
            <a:r>
              <a:rPr lang="zh-CN" altLang="en-US" sz="1200" b="0" i="0" kern="1200" dirty="0">
                <a:solidFill>
                  <a:schemeClr val="tx1"/>
                </a:solidFill>
                <a:effectLst/>
                <a:latin typeface="+mn-lt"/>
                <a:ea typeface="+mn-ea"/>
                <a:cs typeface="+mn-cs"/>
              </a:rPr>
              <a:t>队列）。</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CRM-&gt;</a:t>
            </a:r>
            <a:r>
              <a:rPr lang="zh-CN" altLang="en-US" dirty="0"/>
              <a:t>消息中间件</a:t>
            </a:r>
            <a:endParaRPr lang="en-US" altLang="zh-CN" dirty="0"/>
          </a:p>
          <a:p>
            <a:endParaRPr lang="en-US" altLang="zh-CN" dirty="0" smtClean="0"/>
          </a:p>
          <a:p>
            <a:r>
              <a:rPr lang="en-US" altLang="zh-CN" dirty="0" smtClean="0"/>
              <a:t>XA </a:t>
            </a:r>
            <a:r>
              <a:rPr lang="zh-CN" altLang="en-US" dirty="0" smtClean="0"/>
              <a:t>接口规范</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参考：</a:t>
            </a:r>
            <a:r>
              <a:rPr lang="en-US" altLang="zh-CN" dirty="0"/>
              <a:t> http://www.infoq.com/cn/articles/xa-transactions-handle</a:t>
            </a:r>
          </a:p>
          <a:p>
            <a:endParaRPr lang="zh-CN" altLang="en-US" dirty="0"/>
          </a:p>
        </p:txBody>
      </p:sp>
      <p:sp>
        <p:nvSpPr>
          <p:cNvPr id="4" name="Slide Number Placeholder 3"/>
          <p:cNvSpPr>
            <a:spLocks noGrp="1"/>
          </p:cNvSpPr>
          <p:nvPr>
            <p:ph type="sldNum" sz="quarter" idx="10"/>
          </p:nvPr>
        </p:nvSpPr>
        <p:spPr/>
        <p:txBody>
          <a:bodyPr/>
          <a:lstStyle/>
          <a:p>
            <a:fld id="{30936462-658F-4E41-8C6E-2EAB7E357587}" type="slidenum">
              <a:rPr lang="zh-CN" altLang="en-US" smtClean="0"/>
              <a:t>7</a:t>
            </a:fld>
            <a:endParaRPr lang="zh-CN" altLang="en-US"/>
          </a:p>
        </p:txBody>
      </p:sp>
    </p:spTree>
    <p:extLst>
      <p:ext uri="{BB962C8B-B14F-4D97-AF65-F5344CB8AC3E}">
        <p14:creationId xmlns:p14="http://schemas.microsoft.com/office/powerpoint/2010/main" val="5968989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30936462-658F-4E41-8C6E-2EAB7E357587}" type="slidenum">
              <a:rPr lang="zh-CN" altLang="en-US" smtClean="0"/>
              <a:t>8</a:t>
            </a:fld>
            <a:endParaRPr lang="zh-CN" altLang="en-US"/>
          </a:p>
        </p:txBody>
      </p:sp>
    </p:spTree>
    <p:extLst>
      <p:ext uri="{BB962C8B-B14F-4D97-AF65-F5344CB8AC3E}">
        <p14:creationId xmlns:p14="http://schemas.microsoft.com/office/powerpoint/2010/main" val="29760060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Prepare</a:t>
            </a:r>
            <a:r>
              <a:rPr lang="zh-CN" altLang="en-US" dirty="0"/>
              <a:t>逻辑</a:t>
            </a:r>
            <a:endParaRPr lang="en-US" altLang="zh-CN" dirty="0"/>
          </a:p>
          <a:p>
            <a:r>
              <a:rPr lang="en-US" altLang="zh-CN" dirty="0"/>
              <a:t>1) </a:t>
            </a:r>
            <a:r>
              <a:rPr lang="zh-CN" altLang="en-US" sz="1200" b="0" i="0" kern="1200" dirty="0">
                <a:solidFill>
                  <a:schemeClr val="tx1"/>
                </a:solidFill>
                <a:effectLst/>
                <a:latin typeface="+mn-lt"/>
                <a:ea typeface="+mn-ea"/>
                <a:cs typeface="+mn-cs"/>
              </a:rPr>
              <a:t>协调者节点向所有参与者节点询问是否可以执行提交操作</a:t>
            </a:r>
            <a:r>
              <a:rPr lang="en-US" altLang="zh-CN" sz="1200" b="0" i="0" kern="1200" dirty="0">
                <a:solidFill>
                  <a:schemeClr val="tx1"/>
                </a:solidFill>
                <a:effectLst/>
                <a:latin typeface="+mn-lt"/>
                <a:ea typeface="+mn-ea"/>
                <a:cs typeface="+mn-cs"/>
              </a:rPr>
              <a:t>(vote)</a:t>
            </a:r>
            <a:r>
              <a:rPr lang="zh-CN" altLang="en-US" sz="1200" b="0" i="0" kern="1200" dirty="0">
                <a:solidFill>
                  <a:schemeClr val="tx1"/>
                </a:solidFill>
                <a:effectLst/>
                <a:latin typeface="+mn-lt"/>
                <a:ea typeface="+mn-ea"/>
                <a:cs typeface="+mn-cs"/>
              </a:rPr>
              <a:t>，并开始等待各参与者节点的响应。</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2) </a:t>
            </a:r>
            <a:r>
              <a:rPr lang="zh-CN" altLang="en-US" sz="1200" b="0" i="0" kern="1200" dirty="0">
                <a:solidFill>
                  <a:schemeClr val="tx1"/>
                </a:solidFill>
                <a:effectLst/>
                <a:latin typeface="+mn-lt"/>
                <a:ea typeface="+mn-ea"/>
                <a:cs typeface="+mn-cs"/>
              </a:rPr>
              <a:t>参与者节点执行询问发起为止的所有事务操作，并将</a:t>
            </a:r>
            <a:r>
              <a:rPr lang="en-US" altLang="zh-CN" sz="1200" b="0" i="0" kern="1200" dirty="0">
                <a:solidFill>
                  <a:schemeClr val="tx1"/>
                </a:solidFill>
                <a:effectLst/>
                <a:latin typeface="+mn-lt"/>
                <a:ea typeface="+mn-ea"/>
                <a:cs typeface="+mn-cs"/>
              </a:rPr>
              <a:t>Undo</a:t>
            </a:r>
            <a:r>
              <a:rPr lang="zh-CN" altLang="en-US" sz="1200" b="0" i="0" kern="1200" dirty="0">
                <a:solidFill>
                  <a:schemeClr val="tx1"/>
                </a:solidFill>
                <a:effectLst/>
                <a:latin typeface="+mn-lt"/>
                <a:ea typeface="+mn-ea"/>
                <a:cs typeface="+mn-cs"/>
              </a:rPr>
              <a:t>信息和</a:t>
            </a:r>
            <a:r>
              <a:rPr lang="en-US" altLang="zh-CN" sz="1200" b="0" i="0" kern="1200" dirty="0">
                <a:solidFill>
                  <a:schemeClr val="tx1"/>
                </a:solidFill>
                <a:effectLst/>
                <a:latin typeface="+mn-lt"/>
                <a:ea typeface="+mn-ea"/>
                <a:cs typeface="+mn-cs"/>
              </a:rPr>
              <a:t>Redo</a:t>
            </a:r>
            <a:r>
              <a:rPr lang="zh-CN" altLang="en-US" sz="1200" b="0" i="0" kern="1200" dirty="0">
                <a:solidFill>
                  <a:schemeClr val="tx1"/>
                </a:solidFill>
                <a:effectLst/>
                <a:latin typeface="+mn-lt"/>
                <a:ea typeface="+mn-ea"/>
                <a:cs typeface="+mn-cs"/>
              </a:rPr>
              <a:t>信息写入日志。</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3) </a:t>
            </a:r>
            <a:r>
              <a:rPr lang="zh-CN" altLang="en-US" sz="1200" b="0" i="0" kern="1200" dirty="0">
                <a:solidFill>
                  <a:schemeClr val="tx1"/>
                </a:solidFill>
                <a:effectLst/>
                <a:latin typeface="+mn-lt"/>
                <a:ea typeface="+mn-ea"/>
                <a:cs typeface="+mn-cs"/>
              </a:rPr>
              <a:t>各参与者节点响应协调者节点发起的询问。如果参与者节点的事务操作实际执行成功，则它返回一个”同意”消息；如果参与者节点的事务操作实际执行失败，则它返回一个”中止”消息。</a:t>
            </a:r>
            <a:endParaRPr lang="en-US" altLang="zh-CN" sz="1200" b="0" i="0" kern="1200" dirty="0">
              <a:solidFill>
                <a:schemeClr val="tx1"/>
              </a:solidFill>
              <a:effectLst/>
              <a:latin typeface="+mn-lt"/>
              <a:ea typeface="+mn-ea"/>
              <a:cs typeface="+mn-cs"/>
            </a:endParaRPr>
          </a:p>
          <a:p>
            <a:endParaRPr lang="en-US" altLang="zh-CN" dirty="0"/>
          </a:p>
          <a:p>
            <a:r>
              <a:rPr lang="en-US" altLang="zh-CN" dirty="0"/>
              <a:t>Commit</a:t>
            </a:r>
            <a:r>
              <a:rPr lang="zh-CN" altLang="en-US" dirty="0"/>
              <a:t>逻辑</a:t>
            </a:r>
            <a:endParaRPr lang="en-US" altLang="zh-CN" dirty="0"/>
          </a:p>
          <a:p>
            <a:r>
              <a:rPr lang="en-US" altLang="zh-CN" dirty="0"/>
              <a:t>1) </a:t>
            </a:r>
            <a:r>
              <a:rPr lang="zh-CN" altLang="en-US" dirty="0"/>
              <a:t>协调者节点向所有参与者节点发出”正式提交</a:t>
            </a:r>
            <a:r>
              <a:rPr lang="en-US" altLang="zh-CN" dirty="0"/>
              <a:t>(commit)”</a:t>
            </a:r>
            <a:r>
              <a:rPr lang="zh-CN" altLang="en-US" dirty="0"/>
              <a:t>的请求。</a:t>
            </a:r>
          </a:p>
          <a:p>
            <a:r>
              <a:rPr lang="en-US" altLang="zh-CN" dirty="0"/>
              <a:t>2) </a:t>
            </a:r>
            <a:r>
              <a:rPr lang="zh-CN" altLang="en-US" dirty="0"/>
              <a:t>参与者节点正式完成操作，并释放在整个事务期间内占用的资源。</a:t>
            </a:r>
          </a:p>
          <a:p>
            <a:r>
              <a:rPr lang="en-US" altLang="zh-CN" dirty="0"/>
              <a:t>3) </a:t>
            </a:r>
            <a:r>
              <a:rPr lang="zh-CN" altLang="en-US" dirty="0"/>
              <a:t>参与者节点向协调者节点发送”完成”消息。</a:t>
            </a:r>
          </a:p>
          <a:p>
            <a:r>
              <a:rPr lang="en-US" altLang="zh-CN" dirty="0"/>
              <a:t>4) </a:t>
            </a:r>
            <a:r>
              <a:rPr lang="zh-CN" altLang="en-US" dirty="0"/>
              <a:t>协调者节点受到所有参与者节点反馈的”完成”消息后，完成事务。</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Rollback</a:t>
            </a:r>
            <a:r>
              <a:rPr lang="zh-CN" altLang="en-US" dirty="0"/>
              <a:t>逻辑</a:t>
            </a:r>
            <a:endParaRPr lang="en-US" altLang="zh-CN" dirty="0"/>
          </a:p>
          <a:p>
            <a:r>
              <a:rPr lang="en-US" altLang="zh-CN" dirty="0"/>
              <a:t>1)</a:t>
            </a:r>
            <a:r>
              <a:rPr lang="en-US" altLang="zh-CN" baseline="0" dirty="0"/>
              <a:t> </a:t>
            </a:r>
            <a:r>
              <a:rPr lang="zh-CN" altLang="en-US" dirty="0"/>
              <a:t>协调者节点向所有参与者节点发出”回滚操作</a:t>
            </a:r>
            <a:r>
              <a:rPr lang="en-US" altLang="zh-CN" dirty="0"/>
              <a:t>(rollback)”</a:t>
            </a:r>
            <a:r>
              <a:rPr lang="zh-CN" altLang="en-US" dirty="0"/>
              <a:t>的请求。</a:t>
            </a:r>
          </a:p>
          <a:p>
            <a:r>
              <a:rPr lang="en-US" altLang="zh-CN" dirty="0"/>
              <a:t>2)</a:t>
            </a:r>
            <a:r>
              <a:rPr lang="en-US" altLang="zh-CN" baseline="0" dirty="0"/>
              <a:t> </a:t>
            </a:r>
            <a:r>
              <a:rPr lang="zh-CN" altLang="en-US" dirty="0"/>
              <a:t>参与者节点利用之前写入的</a:t>
            </a:r>
            <a:r>
              <a:rPr lang="en-US" altLang="zh-CN" dirty="0"/>
              <a:t>Undo</a:t>
            </a:r>
            <a:r>
              <a:rPr lang="zh-CN" altLang="en-US" dirty="0"/>
              <a:t>信息执行回滚，并释放在整个事务期间内占用的资源。</a:t>
            </a:r>
          </a:p>
          <a:p>
            <a:r>
              <a:rPr lang="en-US" altLang="zh-CN" dirty="0"/>
              <a:t>3)</a:t>
            </a:r>
            <a:r>
              <a:rPr lang="en-US" altLang="zh-CN" baseline="0" dirty="0"/>
              <a:t> </a:t>
            </a:r>
            <a:r>
              <a:rPr lang="zh-CN" altLang="en-US" dirty="0"/>
              <a:t>参与者节点向协调者节点发送”回滚完成”消息。</a:t>
            </a:r>
            <a:endParaRPr lang="en-US" altLang="zh-CN" dirty="0"/>
          </a:p>
          <a:p>
            <a:r>
              <a:rPr lang="en-US" altLang="zh-CN" dirty="0"/>
              <a:t>4)</a:t>
            </a:r>
            <a:r>
              <a:rPr lang="en-US" altLang="zh-CN" baseline="0" dirty="0"/>
              <a:t> </a:t>
            </a:r>
            <a:r>
              <a:rPr lang="zh-CN" altLang="en-US" dirty="0"/>
              <a:t>协调者节点受到所有参与者节点反馈的”回滚完成”消息后，取消事务。</a:t>
            </a:r>
            <a:endParaRPr lang="en-US" altLang="zh-CN" dirty="0"/>
          </a:p>
          <a:p>
            <a:endParaRPr lang="en-US" altLang="zh-CN" dirty="0"/>
          </a:p>
          <a:p>
            <a:r>
              <a:rPr lang="zh-CN" altLang="en-US" dirty="0"/>
              <a:t>缺陷</a:t>
            </a:r>
            <a:endParaRPr lang="en-US" altLang="zh-CN" dirty="0"/>
          </a:p>
          <a:p>
            <a:r>
              <a:rPr lang="en-US" altLang="zh-CN" sz="1200" dirty="0">
                <a:latin typeface="Arial" panose="020B0604020202020204" pitchFamily="34" charset="0"/>
                <a:cs typeface="Arial" panose="020B0604020202020204" pitchFamily="34" charset="0"/>
              </a:rPr>
              <a:t>1</a:t>
            </a:r>
            <a:r>
              <a:rPr lang="zh-CN" altLang="en-US" sz="1200" dirty="0">
                <a:latin typeface="Arial" panose="020B0604020202020204" pitchFamily="34" charset="0"/>
                <a:cs typeface="Arial" panose="020B0604020202020204" pitchFamily="34" charset="0"/>
              </a:rPr>
              <a:t>、同步阻塞问题</a:t>
            </a:r>
            <a:endParaRPr lang="en-US" altLang="zh-CN" sz="1200" dirty="0">
              <a:latin typeface="Arial" panose="020B0604020202020204" pitchFamily="34" charset="0"/>
              <a:cs typeface="Arial" panose="020B0604020202020204" pitchFamily="34" charset="0"/>
            </a:endParaRPr>
          </a:p>
          <a:p>
            <a:r>
              <a:rPr lang="en-US" altLang="zh-CN" sz="1200" dirty="0">
                <a:latin typeface="Arial" panose="020B0604020202020204" pitchFamily="34" charset="0"/>
                <a:cs typeface="Arial" panose="020B0604020202020204" pitchFamily="34" charset="0"/>
              </a:rPr>
              <a:t>2</a:t>
            </a:r>
            <a:r>
              <a:rPr lang="zh-CN" altLang="en-US" sz="1200" dirty="0">
                <a:latin typeface="Arial" panose="020B0604020202020204" pitchFamily="34" charset="0"/>
                <a:cs typeface="Arial" panose="020B0604020202020204" pitchFamily="34" charset="0"/>
              </a:rPr>
              <a:t>、单点故障。</a:t>
            </a:r>
            <a:endParaRPr lang="en-US" altLang="zh-CN" sz="1200" dirty="0">
              <a:latin typeface="Arial" panose="020B0604020202020204" pitchFamily="34" charset="0"/>
              <a:cs typeface="Arial" panose="020B0604020202020204" pitchFamily="34" charset="0"/>
            </a:endParaRPr>
          </a:p>
          <a:p>
            <a:r>
              <a:rPr lang="en-US" altLang="zh-CN" sz="1200" dirty="0">
                <a:latin typeface="Arial" panose="020B0604020202020204" pitchFamily="34" charset="0"/>
                <a:cs typeface="Arial" panose="020B0604020202020204" pitchFamily="34" charset="0"/>
              </a:rPr>
              <a:t>3</a:t>
            </a:r>
            <a:r>
              <a:rPr lang="zh-CN" altLang="en-US" sz="1200" dirty="0">
                <a:latin typeface="Arial" panose="020B0604020202020204" pitchFamily="34" charset="0"/>
                <a:cs typeface="Arial" panose="020B0604020202020204" pitchFamily="34" charset="0"/>
              </a:rPr>
              <a:t>、数据不一致。</a:t>
            </a:r>
            <a:endParaRPr lang="en-US" altLang="zh-CN" sz="1200" dirty="0">
              <a:latin typeface="Arial" panose="020B0604020202020204" pitchFamily="34" charset="0"/>
              <a:cs typeface="Arial" panose="020B0604020202020204" pitchFamily="34" charset="0"/>
            </a:endParaRPr>
          </a:p>
          <a:p>
            <a:r>
              <a:rPr lang="en-US" altLang="zh-CN" sz="1200" dirty="0">
                <a:latin typeface="Arial" panose="020B0604020202020204" pitchFamily="34" charset="0"/>
                <a:cs typeface="Arial" panose="020B0604020202020204" pitchFamily="34" charset="0"/>
              </a:rPr>
              <a:t>4</a:t>
            </a:r>
            <a:r>
              <a:rPr lang="zh-CN" altLang="en-US" sz="1200" dirty="0">
                <a:latin typeface="Arial" panose="020B0604020202020204" pitchFamily="34" charset="0"/>
                <a:cs typeface="Arial" panose="020B0604020202020204" pitchFamily="34" charset="0"/>
              </a:rPr>
              <a:t>、二阶段无法解决的问题：协调者再发出</a:t>
            </a:r>
            <a:r>
              <a:rPr lang="en-US" altLang="zh-CN" sz="1200" dirty="0">
                <a:latin typeface="Arial" panose="020B0604020202020204" pitchFamily="34" charset="0"/>
                <a:cs typeface="Arial" panose="020B0604020202020204" pitchFamily="34" charset="0"/>
              </a:rPr>
              <a:t>commit</a:t>
            </a:r>
            <a:r>
              <a:rPr lang="zh-CN" altLang="en-US" sz="1200" dirty="0">
                <a:latin typeface="Arial" panose="020B0604020202020204" pitchFamily="34" charset="0"/>
                <a:cs typeface="Arial" panose="020B0604020202020204" pitchFamily="34" charset="0"/>
              </a:rPr>
              <a:t>消息之后宕机，而唯一接收到这条消息的参与者同时也宕机了。那么即使协调者通过选举协议产生了新的协调者，这条事务的状态也是不确定的，没人知道事务是否被已经提交。</a:t>
            </a:r>
          </a:p>
        </p:txBody>
      </p:sp>
      <p:sp>
        <p:nvSpPr>
          <p:cNvPr id="4" name="Slide Number Placeholder 3"/>
          <p:cNvSpPr>
            <a:spLocks noGrp="1"/>
          </p:cNvSpPr>
          <p:nvPr>
            <p:ph type="sldNum" sz="quarter" idx="10"/>
          </p:nvPr>
        </p:nvSpPr>
        <p:spPr/>
        <p:txBody>
          <a:bodyPr/>
          <a:lstStyle/>
          <a:p>
            <a:fld id="{30936462-658F-4E41-8C6E-2EAB7E357587}" type="slidenum">
              <a:rPr lang="zh-CN" altLang="en-US" smtClean="0"/>
              <a:t>9</a:t>
            </a:fld>
            <a:endParaRPr lang="zh-CN" altLang="en-US"/>
          </a:p>
        </p:txBody>
      </p:sp>
    </p:spTree>
    <p:extLst>
      <p:ext uri="{BB962C8B-B14F-4D97-AF65-F5344CB8AC3E}">
        <p14:creationId xmlns:p14="http://schemas.microsoft.com/office/powerpoint/2010/main" val="26281508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其实这个应该是基于概率来决定的，当进入第三阶段时，说明参与者在第二阶段已经收到了</a:t>
            </a:r>
            <a:r>
              <a:rPr lang="en-US" altLang="zh-CN" dirty="0" err="1"/>
              <a:t>PreCommit</a:t>
            </a:r>
            <a:r>
              <a:rPr lang="zh-CN" altLang="en-US" dirty="0"/>
              <a:t>请求，那么协调者产生</a:t>
            </a:r>
            <a:r>
              <a:rPr lang="en-US" altLang="zh-CN" dirty="0" err="1"/>
              <a:t>PreCommit</a:t>
            </a:r>
            <a:r>
              <a:rPr lang="zh-CN" altLang="en-US" dirty="0"/>
              <a:t>请求的前提条件是他在第二阶段开始之前，收到所有参与者的</a:t>
            </a:r>
            <a:r>
              <a:rPr lang="en-US" altLang="zh-CN" dirty="0" err="1"/>
              <a:t>CanCommit</a:t>
            </a:r>
            <a:r>
              <a:rPr lang="zh-CN" altLang="en-US" dirty="0"/>
              <a:t>响应都是</a:t>
            </a:r>
            <a:r>
              <a:rPr lang="en-US" altLang="zh-CN" dirty="0"/>
              <a:t>Yes</a:t>
            </a:r>
            <a:r>
              <a:rPr lang="zh-CN" altLang="en-US" dirty="0"/>
              <a:t>。</a:t>
            </a:r>
            <a:endParaRPr lang="en-US" altLang="zh-CN" dirty="0"/>
          </a:p>
          <a:p>
            <a:r>
              <a:rPr lang="zh-CN" altLang="en-US" dirty="0"/>
              <a:t>（一旦参与者收到了</a:t>
            </a:r>
            <a:r>
              <a:rPr lang="en-US" altLang="zh-CN" dirty="0" err="1"/>
              <a:t>PreCommit</a:t>
            </a:r>
            <a:r>
              <a:rPr lang="zh-CN" altLang="en-US" dirty="0"/>
              <a:t>，意味他知道大家其实都同意修改了）所以，一句话概括就是，当进入第三阶段时，由于网络超时等原因，虽然参与者没有收到</a:t>
            </a:r>
            <a:r>
              <a:rPr lang="en-US" altLang="zh-CN" dirty="0"/>
              <a:t>commit</a:t>
            </a:r>
            <a:r>
              <a:rPr lang="zh-CN" altLang="en-US" dirty="0"/>
              <a:t>或者</a:t>
            </a:r>
            <a:r>
              <a:rPr lang="en-US" altLang="zh-CN" dirty="0"/>
              <a:t>abort</a:t>
            </a:r>
            <a:r>
              <a:rPr lang="zh-CN" altLang="en-US" dirty="0"/>
              <a:t>响应，但是他有理由相信：成功提交的几率很大。 ）</a:t>
            </a:r>
          </a:p>
        </p:txBody>
      </p:sp>
      <p:sp>
        <p:nvSpPr>
          <p:cNvPr id="4" name="Slide Number Placeholder 3"/>
          <p:cNvSpPr>
            <a:spLocks noGrp="1"/>
          </p:cNvSpPr>
          <p:nvPr>
            <p:ph type="sldNum" sz="quarter" idx="10"/>
          </p:nvPr>
        </p:nvSpPr>
        <p:spPr/>
        <p:txBody>
          <a:bodyPr/>
          <a:lstStyle/>
          <a:p>
            <a:fld id="{30936462-658F-4E41-8C6E-2EAB7E357587}" type="slidenum">
              <a:rPr lang="zh-CN" altLang="en-US" smtClean="0"/>
              <a:t>10</a:t>
            </a:fld>
            <a:endParaRPr lang="zh-CN" altLang="en-US"/>
          </a:p>
        </p:txBody>
      </p:sp>
    </p:spTree>
    <p:extLst>
      <p:ext uri="{BB962C8B-B14F-4D97-AF65-F5344CB8AC3E}">
        <p14:creationId xmlns:p14="http://schemas.microsoft.com/office/powerpoint/2010/main" val="36482802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err="1" smtClean="0">
                <a:latin typeface="宋体" panose="02010600030101010101" pitchFamily="2" charset="-122"/>
                <a:ea typeface="宋体" panose="02010600030101010101" pitchFamily="2" charset="-122"/>
                <a:cs typeface="Arial" panose="020B0604020202020204" pitchFamily="34" charset="0"/>
              </a:rPr>
              <a:t>javax.transaction.TransactionManager</a:t>
            </a:r>
            <a:r>
              <a:rPr lang="zh-CN" altLang="en-US" dirty="0" smtClean="0"/>
              <a:t>接口是</a:t>
            </a:r>
            <a:r>
              <a:rPr lang="en-US" altLang="zh-CN" dirty="0" smtClean="0"/>
              <a:t>JTA</a:t>
            </a:r>
            <a:r>
              <a:rPr lang="zh-CN" altLang="en-US" dirty="0" smtClean="0"/>
              <a:t>事务提供接口。 </a:t>
            </a:r>
            <a:endParaRPr lang="en-US" altLang="zh-CN" dirty="0" smtClean="0"/>
          </a:p>
          <a:p>
            <a:endParaRPr lang="en-US" altLang="zh-CN"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30936462-658F-4E41-8C6E-2EAB7E357587}" type="slidenum">
              <a:rPr lang="zh-CN" altLang="en-US" smtClean="0"/>
              <a:t>11</a:t>
            </a:fld>
            <a:endParaRPr lang="zh-CN" altLang="en-US"/>
          </a:p>
        </p:txBody>
      </p:sp>
    </p:spTree>
    <p:extLst>
      <p:ext uri="{BB962C8B-B14F-4D97-AF65-F5344CB8AC3E}">
        <p14:creationId xmlns:p14="http://schemas.microsoft.com/office/powerpoint/2010/main" val="1752258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D6E52F4-28E9-45AE-A64E-BBBF99F32211}" type="datetime1">
              <a:rPr lang="zh-CN" altLang="en-US" smtClean="0"/>
              <a:t>2016/11/19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1E58EA-E1CC-4AFF-8C11-688BC9ECC749}" type="slidenum">
              <a:rPr lang="zh-CN" altLang="en-US" smtClean="0"/>
              <a:t>‹#›</a:t>
            </a:fld>
            <a:endParaRPr lang="zh-CN" altLang="en-US"/>
          </a:p>
        </p:txBody>
      </p:sp>
    </p:spTree>
    <p:extLst>
      <p:ext uri="{BB962C8B-B14F-4D97-AF65-F5344CB8AC3E}">
        <p14:creationId xmlns:p14="http://schemas.microsoft.com/office/powerpoint/2010/main" val="367739830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56C2D65-3DCF-4D48-887B-868D1048B635}" type="datetime1">
              <a:rPr lang="zh-CN" altLang="en-US" smtClean="0"/>
              <a:t>2016/11/19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C380BF-B6DD-445C-88B8-3C895CFF4676}" type="slidenum">
              <a:rPr lang="zh-CN" altLang="en-US" smtClean="0"/>
              <a:t>‹#›</a:t>
            </a:fld>
            <a:endParaRPr lang="zh-CN" altLang="en-US"/>
          </a:p>
        </p:txBody>
      </p:sp>
      <p:cxnSp>
        <p:nvCxnSpPr>
          <p:cNvPr id="8" name="直接连接符 7"/>
          <p:cNvCxnSpPr/>
          <p:nvPr userDrawn="1"/>
        </p:nvCxnSpPr>
        <p:spPr>
          <a:xfrm>
            <a:off x="642551" y="1087394"/>
            <a:ext cx="10886303" cy="0"/>
          </a:xfrm>
          <a:prstGeom prst="line">
            <a:avLst/>
          </a:prstGeom>
          <a:ln w="12700">
            <a:solidFill>
              <a:srgbClr val="3463A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20957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CCD0844-C208-4992-B010-2AC811B9B566}" type="datetime1">
              <a:rPr lang="zh-CN" altLang="en-US" smtClean="0"/>
              <a:t>2016/11/19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C380BF-B6DD-445C-88B8-3C895CFF4676}" type="slidenum">
              <a:rPr lang="zh-CN" altLang="en-US" smtClean="0"/>
              <a:t>‹#›</a:t>
            </a:fld>
            <a:endParaRPr lang="zh-CN" altLang="en-US"/>
          </a:p>
        </p:txBody>
      </p:sp>
    </p:spTree>
    <p:extLst>
      <p:ext uri="{BB962C8B-B14F-4D97-AF65-F5344CB8AC3E}">
        <p14:creationId xmlns:p14="http://schemas.microsoft.com/office/powerpoint/2010/main" val="88626492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ltLang="zh-CN"/>
              <a:t>Click to edit Master title style</a:t>
            </a:r>
            <a:endParaRPr lang="zh-CN" altLang="en-US"/>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Date Placeholder 3"/>
          <p:cNvSpPr>
            <a:spLocks noGrp="1"/>
          </p:cNvSpPr>
          <p:nvPr>
            <p:ph type="dt" sz="half" idx="10"/>
          </p:nvPr>
        </p:nvSpPr>
        <p:spPr>
          <a:xfrm>
            <a:off x="919843" y="6326898"/>
            <a:ext cx="2743200" cy="365125"/>
          </a:xfrm>
        </p:spPr>
        <p:txBody>
          <a:bodyPr/>
          <a:lstStyle/>
          <a:p>
            <a:fld id="{056C2D65-3DCF-4D48-887B-868D1048B635}" type="datetime1">
              <a:rPr lang="zh-CN" altLang="en-US" smtClean="0"/>
              <a:pPr/>
              <a:t>2016/11/19</a:t>
            </a:fld>
            <a:endParaRPr lang="zh-CN" altLang="en-US" dirty="0"/>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58A776C-9139-4F5A-89D5-730A2952F332}" type="slidenum">
              <a:rPr lang="zh-CN" altLang="en-US" smtClean="0"/>
              <a:t>‹#›</a:t>
            </a:fld>
            <a:endParaRPr lang="zh-CN" altLang="en-US"/>
          </a:p>
        </p:txBody>
      </p:sp>
      <p:sp>
        <p:nvSpPr>
          <p:cNvPr id="8" name="灯片编号占位符 5"/>
          <p:cNvSpPr txBox="1">
            <a:spLocks/>
          </p:cNvSpPr>
          <p:nvPr userDrawn="1"/>
        </p:nvSpPr>
        <p:spPr>
          <a:xfrm>
            <a:off x="11380573" y="6144336"/>
            <a:ext cx="405714"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7C380BF-B6DD-445C-88B8-3C895CFF4676}" type="slidenum">
              <a:rPr lang="zh-CN" altLang="en-US" smtClean="0"/>
              <a:pPr/>
              <a:t>‹#›</a:t>
            </a:fld>
            <a:endParaRPr lang="zh-CN" altLang="en-US"/>
          </a:p>
        </p:txBody>
      </p:sp>
      <p:sp>
        <p:nvSpPr>
          <p:cNvPr id="10" name="日期占位符 3"/>
          <p:cNvSpPr txBox="1">
            <a:spLocks/>
          </p:cNvSpPr>
          <p:nvPr userDrawn="1"/>
        </p:nvSpPr>
        <p:spPr>
          <a:xfrm>
            <a:off x="990600" y="6508750"/>
            <a:ext cx="2743200" cy="365125"/>
          </a:xfrm>
          <a:prstGeom prst="rect">
            <a:avLst/>
          </a:prstGeom>
        </p:spPr>
        <p:txBody>
          <a:bodyPr vert="horz" lIns="91440" tIns="45720" rIns="91440" bIns="4572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11" name="灯片编号占位符 5"/>
          <p:cNvSpPr txBox="1">
            <a:spLocks/>
          </p:cNvSpPr>
          <p:nvPr userDrawn="1"/>
        </p:nvSpPr>
        <p:spPr>
          <a:xfrm>
            <a:off x="11532973" y="6296736"/>
            <a:ext cx="405714"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7C380BF-B6DD-445C-88B8-3C895CFF4676}" type="slidenum">
              <a:rPr lang="zh-CN" altLang="en-US" smtClean="0"/>
              <a:pPr/>
              <a:t>‹#›</a:t>
            </a:fld>
            <a:endParaRPr lang="zh-CN" altLang="en-US"/>
          </a:p>
        </p:txBody>
      </p:sp>
    </p:spTree>
    <p:extLst>
      <p:ext uri="{BB962C8B-B14F-4D97-AF65-F5344CB8AC3E}">
        <p14:creationId xmlns:p14="http://schemas.microsoft.com/office/powerpoint/2010/main" val="286207865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BFDCC32-9D50-46C6-9C4B-8BC2B069567B}" type="datetimeFigureOut">
              <a:rPr lang="zh-CN" altLang="en-US" smtClean="0"/>
              <a:t>2016/11/19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58A776C-9139-4F5A-89D5-730A2952F332}" type="slidenum">
              <a:rPr lang="zh-CN" altLang="en-US" smtClean="0"/>
              <a:t>‹#›</a:t>
            </a:fld>
            <a:endParaRPr lang="zh-CN" altLang="en-US"/>
          </a:p>
        </p:txBody>
      </p:sp>
    </p:spTree>
    <p:extLst>
      <p:ext uri="{BB962C8B-B14F-4D97-AF65-F5344CB8AC3E}">
        <p14:creationId xmlns:p14="http://schemas.microsoft.com/office/powerpoint/2010/main" val="209669454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3A341464-B1A3-4D3D-BFE2-8762B472B24E}" type="datetime1">
              <a:rPr lang="zh-CN" altLang="en-US" smtClean="0"/>
              <a:t>2016/11/19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11380573" y="6144336"/>
            <a:ext cx="405714" cy="365125"/>
          </a:xfrm>
          <a:prstGeom prst="rect">
            <a:avLst/>
          </a:prstGeom>
        </p:spPr>
        <p:txBody>
          <a:bodyPr vert="horz" lIns="91440" tIns="45720" rIns="91440" bIns="45720" rtlCol="0" anchor="ctr"/>
          <a:lstStyle>
            <a:lvl1pPr algn="r">
              <a:defRPr sz="1200">
                <a:solidFill>
                  <a:srgbClr val="3565A7"/>
                </a:solidFill>
                <a:latin typeface="Arial" panose="020B0604020202020204" pitchFamily="34" charset="0"/>
                <a:cs typeface="Arial" panose="020B0604020202020204" pitchFamily="34" charset="0"/>
              </a:defRPr>
            </a:lvl1pPr>
          </a:lstStyle>
          <a:p>
            <a:fld id="{37C380BF-B6DD-445C-88B8-3C895CFF4676}" type="slidenum">
              <a:rPr lang="zh-CN" altLang="en-US" smtClean="0"/>
              <a:pPr/>
              <a:t>‹#›</a:t>
            </a:fld>
            <a:endParaRPr lang="zh-CN" altLang="en-US"/>
          </a:p>
        </p:txBody>
      </p:sp>
    </p:spTree>
    <p:extLst>
      <p:ext uri="{BB962C8B-B14F-4D97-AF65-F5344CB8AC3E}">
        <p14:creationId xmlns:p14="http://schemas.microsoft.com/office/powerpoint/2010/main" val="388761811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0" r:id="rId5"/>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www.hollischuang.com/archives/681"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8" Type="http://schemas.openxmlformats.org/officeDocument/2006/relationships/hyperlink" Target="http://weibo.com/ttarticle/p/show?id=2309403965965003062676" TargetMode="External"/><Relationship Id="rId3" Type="http://schemas.openxmlformats.org/officeDocument/2006/relationships/hyperlink" Target="http://en.wikipedia.org/wiki/Two-phase_commit_protocol" TargetMode="External"/><Relationship Id="rId7" Type="http://schemas.openxmlformats.org/officeDocument/2006/relationships/hyperlink" Target="http://docs.spring.io/spring-boot/docs/current/reference/html/boot-features-jta.html" TargetMode="External"/><Relationship Id="rId2" Type="http://schemas.openxmlformats.org/officeDocument/2006/relationships/hyperlink" Target="http://download.csdn.net/detail/hengyunabc/6940529" TargetMode="External"/><Relationship Id="rId1" Type="http://schemas.openxmlformats.org/officeDocument/2006/relationships/slideLayout" Target="../slideLayouts/slideLayout4.xml"/><Relationship Id="rId6" Type="http://schemas.openxmlformats.org/officeDocument/2006/relationships/hyperlink" Target="https://github.com/bitronix/btm" TargetMode="External"/><Relationship Id="rId5" Type="http://schemas.openxmlformats.org/officeDocument/2006/relationships/hyperlink" Target="http://java.sun.com/javaee/technologies/jta/index.jsp" TargetMode="External"/><Relationship Id="rId10" Type="http://schemas.openxmlformats.org/officeDocument/2006/relationships/hyperlink" Target="http://www.hollischuang.com/archives/681" TargetMode="External"/><Relationship Id="rId4" Type="http://schemas.openxmlformats.org/officeDocument/2006/relationships/hyperlink" Target="http://www.infoq.com/cn/articles/xa-transactions-handle" TargetMode="External"/><Relationship Id="rId9" Type="http://schemas.openxmlformats.org/officeDocument/2006/relationships/hyperlink" Target="https://www.ibm.com/developerworks/cn/java/j-lo-jta/"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slide" Target="slide10.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a:t>分布式事务</a:t>
            </a:r>
            <a:r>
              <a:rPr lang="en-US" altLang="zh-CN" dirty="0"/>
              <a:t>(XA)</a:t>
            </a:r>
            <a:endParaRPr lang="zh-CN" altLang="en-US" dirty="0"/>
          </a:p>
        </p:txBody>
      </p:sp>
      <p:sp>
        <p:nvSpPr>
          <p:cNvPr id="3" name="Subtitle 2"/>
          <p:cNvSpPr>
            <a:spLocks noGrp="1"/>
          </p:cNvSpPr>
          <p:nvPr>
            <p:ph type="subTitle" idx="1"/>
          </p:nvPr>
        </p:nvSpPr>
        <p:spPr>
          <a:xfrm>
            <a:off x="8497677" y="4616068"/>
            <a:ext cx="1340386" cy="597664"/>
          </a:xfrm>
        </p:spPr>
        <p:txBody>
          <a:bodyPr/>
          <a:lstStyle/>
          <a:p>
            <a:r>
              <a:rPr lang="zh-CN" altLang="en-US" dirty="0"/>
              <a:t>许雅</a:t>
            </a:r>
          </a:p>
        </p:txBody>
      </p:sp>
    </p:spTree>
    <p:extLst>
      <p:ext uri="{BB962C8B-B14F-4D97-AF65-F5344CB8AC3E}">
        <p14:creationId xmlns:p14="http://schemas.microsoft.com/office/powerpoint/2010/main" val="31667932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7193"/>
          </a:xfrm>
        </p:spPr>
        <p:txBody>
          <a:bodyPr/>
          <a:lstStyle/>
          <a:p>
            <a:r>
              <a:rPr lang="en-US" altLang="zh-CN" b="1" dirty="0">
                <a:latin typeface="Arial" panose="020B0604020202020204" pitchFamily="34" charset="0"/>
                <a:cs typeface="Arial" panose="020B0604020202020204" pitchFamily="34" charset="0"/>
              </a:rPr>
              <a:t>3PC</a:t>
            </a:r>
            <a:endParaRPr lang="zh-CN" alt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062318"/>
            <a:ext cx="10515600" cy="4845704"/>
          </a:xfrm>
        </p:spPr>
        <p:txBody>
          <a:bodyPr>
            <a:noAutofit/>
          </a:bodyPr>
          <a:lstStyle/>
          <a:p>
            <a:endParaRPr lang="en-US" altLang="zh-CN" sz="1600" dirty="0" smtClean="0">
              <a:latin typeface="Arial" panose="020B0604020202020204" pitchFamily="34" charset="0"/>
              <a:ea typeface="宋体" panose="02010600030101010101" pitchFamily="2" charset="-122"/>
              <a:cs typeface="Arial" panose="020B0604020202020204" pitchFamily="34" charset="0"/>
            </a:endParaRPr>
          </a:p>
          <a:p>
            <a:r>
              <a:rPr lang="en-US" altLang="zh-CN" sz="1600" dirty="0" err="1" smtClean="0">
                <a:latin typeface="Arial" panose="020B0604020202020204" pitchFamily="34" charset="0"/>
                <a:ea typeface="宋体" panose="02010600030101010101" pitchFamily="2" charset="-122"/>
                <a:cs typeface="Arial" panose="020B0604020202020204" pitchFamily="34" charset="0"/>
              </a:rPr>
              <a:t>CanCommit</a:t>
            </a:r>
            <a:r>
              <a:rPr lang="zh-CN" altLang="en-US" sz="1600" dirty="0">
                <a:latin typeface="Arial" panose="020B0604020202020204" pitchFamily="34" charset="0"/>
                <a:ea typeface="宋体" panose="02010600030101010101" pitchFamily="2" charset="-122"/>
                <a:cs typeface="Arial" panose="020B0604020202020204" pitchFamily="34" charset="0"/>
              </a:rPr>
              <a:t>阶段</a:t>
            </a:r>
            <a:endParaRPr lang="en-US" altLang="zh-CN" sz="1600" dirty="0">
              <a:latin typeface="Arial" panose="020B0604020202020204" pitchFamily="34" charset="0"/>
              <a:ea typeface="宋体" panose="02010600030101010101" pitchFamily="2" charset="-122"/>
              <a:cs typeface="Arial" panose="020B0604020202020204" pitchFamily="34" charset="0"/>
            </a:endParaRPr>
          </a:p>
          <a:p>
            <a:r>
              <a:rPr lang="zh-CN" altLang="en-US" sz="1600" dirty="0">
                <a:latin typeface="Arial" panose="020B0604020202020204" pitchFamily="34" charset="0"/>
                <a:ea typeface="宋体" panose="02010600030101010101" pitchFamily="2" charset="-122"/>
                <a:cs typeface="Arial" panose="020B0604020202020204" pitchFamily="34" charset="0"/>
              </a:rPr>
              <a:t>事务询问 </a:t>
            </a:r>
            <a:r>
              <a:rPr lang="en-US" altLang="zh-CN" sz="1600" dirty="0">
                <a:latin typeface="Arial" panose="020B0604020202020204" pitchFamily="34" charset="0"/>
                <a:ea typeface="宋体" panose="02010600030101010101" pitchFamily="2" charset="-122"/>
                <a:cs typeface="Arial" panose="020B0604020202020204" pitchFamily="34" charset="0"/>
              </a:rPr>
              <a:t>-&gt;</a:t>
            </a:r>
            <a:r>
              <a:rPr lang="zh-CN" altLang="en-US" sz="1600" dirty="0">
                <a:latin typeface="Arial" panose="020B0604020202020204" pitchFamily="34" charset="0"/>
                <a:ea typeface="宋体" panose="02010600030101010101" pitchFamily="2" charset="-122"/>
                <a:cs typeface="Arial" panose="020B0604020202020204" pitchFamily="34" charset="0"/>
              </a:rPr>
              <a:t>响应反馈 </a:t>
            </a:r>
            <a:endParaRPr lang="en-US" altLang="zh-CN" sz="1600" dirty="0">
              <a:latin typeface="Arial" panose="020B0604020202020204" pitchFamily="34" charset="0"/>
              <a:ea typeface="宋体" panose="02010600030101010101" pitchFamily="2" charset="-122"/>
              <a:cs typeface="Arial" panose="020B0604020202020204" pitchFamily="34" charset="0"/>
            </a:endParaRPr>
          </a:p>
          <a:p>
            <a:endParaRPr lang="zh-CN" altLang="en-US" sz="1600" dirty="0">
              <a:latin typeface="Arial" panose="020B0604020202020204" pitchFamily="34" charset="0"/>
              <a:ea typeface="宋体" panose="02010600030101010101" pitchFamily="2" charset="-122"/>
              <a:cs typeface="Arial" panose="020B0604020202020204" pitchFamily="34" charset="0"/>
            </a:endParaRPr>
          </a:p>
          <a:p>
            <a:r>
              <a:rPr lang="en-US" altLang="zh-CN" sz="1600" dirty="0" err="1">
                <a:latin typeface="Arial" panose="020B0604020202020204" pitchFamily="34" charset="0"/>
                <a:ea typeface="宋体" panose="02010600030101010101" pitchFamily="2" charset="-122"/>
                <a:cs typeface="Arial" panose="020B0604020202020204" pitchFamily="34" charset="0"/>
              </a:rPr>
              <a:t>PreCommit</a:t>
            </a:r>
            <a:r>
              <a:rPr lang="zh-CN" altLang="en-US" sz="1600" dirty="0">
                <a:latin typeface="Arial" panose="020B0604020202020204" pitchFamily="34" charset="0"/>
                <a:ea typeface="宋体" panose="02010600030101010101" pitchFamily="2" charset="-122"/>
                <a:cs typeface="Arial" panose="020B0604020202020204" pitchFamily="34" charset="0"/>
              </a:rPr>
              <a:t>阶段</a:t>
            </a:r>
            <a:endParaRPr lang="en-US" altLang="zh-CN" sz="1600" dirty="0">
              <a:latin typeface="Arial" panose="020B0604020202020204" pitchFamily="34" charset="0"/>
              <a:ea typeface="宋体" panose="02010600030101010101" pitchFamily="2" charset="-122"/>
              <a:cs typeface="Arial" panose="020B0604020202020204" pitchFamily="34" charset="0"/>
            </a:endParaRPr>
          </a:p>
          <a:p>
            <a:r>
              <a:rPr lang="en-US" altLang="zh-CN" sz="1600" dirty="0">
                <a:latin typeface="Arial" panose="020B0604020202020204" pitchFamily="34" charset="0"/>
                <a:ea typeface="宋体" panose="02010600030101010101" pitchFamily="2" charset="-122"/>
                <a:cs typeface="Arial" panose="020B0604020202020204" pitchFamily="34" charset="0"/>
              </a:rPr>
              <a:t>Commit: </a:t>
            </a:r>
            <a:r>
              <a:rPr lang="zh-CN" altLang="en-US" sz="1600" dirty="0">
                <a:latin typeface="Arial" panose="020B0604020202020204" pitchFamily="34" charset="0"/>
                <a:ea typeface="宋体" panose="02010600030101010101" pitchFamily="2" charset="-122"/>
                <a:cs typeface="Arial" panose="020B0604020202020204" pitchFamily="34" charset="0"/>
              </a:rPr>
              <a:t>发送预提交请求</a:t>
            </a:r>
            <a:r>
              <a:rPr lang="en-US" altLang="zh-CN" sz="1600" dirty="0">
                <a:latin typeface="Arial" panose="020B0604020202020204" pitchFamily="34" charset="0"/>
                <a:ea typeface="宋体" panose="02010600030101010101" pitchFamily="2" charset="-122"/>
                <a:cs typeface="Arial" panose="020B0604020202020204" pitchFamily="34" charset="0"/>
              </a:rPr>
              <a:t>-&gt;</a:t>
            </a:r>
            <a:r>
              <a:rPr lang="zh-CN" altLang="en-US" sz="1600" dirty="0">
                <a:latin typeface="Arial" panose="020B0604020202020204" pitchFamily="34" charset="0"/>
                <a:ea typeface="宋体" panose="02010600030101010101" pitchFamily="2" charset="-122"/>
                <a:cs typeface="Arial" panose="020B0604020202020204" pitchFamily="34" charset="0"/>
              </a:rPr>
              <a:t>事务预提交 </a:t>
            </a:r>
            <a:r>
              <a:rPr lang="en-US" altLang="zh-CN" sz="1600" dirty="0">
                <a:latin typeface="Arial" panose="020B0604020202020204" pitchFamily="34" charset="0"/>
                <a:ea typeface="宋体" panose="02010600030101010101" pitchFamily="2" charset="-122"/>
                <a:cs typeface="Arial" panose="020B0604020202020204" pitchFamily="34" charset="0"/>
              </a:rPr>
              <a:t>-&gt;</a:t>
            </a:r>
            <a:r>
              <a:rPr lang="zh-CN" altLang="en-US" sz="1600" dirty="0">
                <a:latin typeface="Arial" panose="020B0604020202020204" pitchFamily="34" charset="0"/>
                <a:ea typeface="宋体" panose="02010600030101010101" pitchFamily="2" charset="-122"/>
                <a:cs typeface="Arial" panose="020B0604020202020204" pitchFamily="34" charset="0"/>
              </a:rPr>
              <a:t>响应反馈</a:t>
            </a:r>
            <a:endParaRPr lang="en-US" altLang="zh-CN" sz="1600" dirty="0">
              <a:latin typeface="Arial" panose="020B0604020202020204" pitchFamily="34" charset="0"/>
              <a:ea typeface="宋体" panose="02010600030101010101" pitchFamily="2" charset="-122"/>
              <a:cs typeface="Arial" panose="020B0604020202020204" pitchFamily="34" charset="0"/>
            </a:endParaRPr>
          </a:p>
          <a:p>
            <a:r>
              <a:rPr lang="en-US" altLang="zh-CN" sz="1600" dirty="0">
                <a:latin typeface="Arial" panose="020B0604020202020204" pitchFamily="34" charset="0"/>
                <a:ea typeface="宋体" panose="02010600030101010101" pitchFamily="2" charset="-122"/>
                <a:cs typeface="Arial" panose="020B0604020202020204" pitchFamily="34" charset="0"/>
              </a:rPr>
              <a:t>Rollback:</a:t>
            </a:r>
            <a:r>
              <a:rPr lang="zh-CN" altLang="en-US" sz="1600" dirty="0">
                <a:latin typeface="Arial" panose="020B0604020202020204" pitchFamily="34" charset="0"/>
                <a:ea typeface="宋体" panose="02010600030101010101" pitchFamily="2" charset="-122"/>
                <a:cs typeface="Arial" panose="020B0604020202020204" pitchFamily="34" charset="0"/>
              </a:rPr>
              <a:t>发送中断请求 </a:t>
            </a:r>
            <a:r>
              <a:rPr lang="en-US" altLang="zh-CN" sz="1600" dirty="0">
                <a:latin typeface="Arial" panose="020B0604020202020204" pitchFamily="34" charset="0"/>
                <a:ea typeface="宋体" panose="02010600030101010101" pitchFamily="2" charset="-122"/>
                <a:cs typeface="Arial" panose="020B0604020202020204" pitchFamily="34" charset="0"/>
              </a:rPr>
              <a:t>-&gt;</a:t>
            </a:r>
            <a:r>
              <a:rPr lang="zh-CN" altLang="en-US" sz="1600" dirty="0">
                <a:latin typeface="Arial" panose="020B0604020202020204" pitchFamily="34" charset="0"/>
                <a:ea typeface="宋体" panose="02010600030101010101" pitchFamily="2" charset="-122"/>
                <a:cs typeface="Arial" panose="020B0604020202020204" pitchFamily="34" charset="0"/>
              </a:rPr>
              <a:t>中断事务</a:t>
            </a:r>
            <a:endParaRPr lang="en-US" altLang="zh-CN" sz="1600" dirty="0">
              <a:latin typeface="Arial" panose="020B0604020202020204" pitchFamily="34" charset="0"/>
              <a:ea typeface="宋体" panose="02010600030101010101" pitchFamily="2" charset="-122"/>
              <a:cs typeface="Arial" panose="020B0604020202020204" pitchFamily="34" charset="0"/>
            </a:endParaRPr>
          </a:p>
          <a:p>
            <a:endParaRPr lang="zh-CN" altLang="en-US" sz="1600" dirty="0">
              <a:latin typeface="Arial" panose="020B0604020202020204" pitchFamily="34" charset="0"/>
              <a:ea typeface="宋体" panose="02010600030101010101" pitchFamily="2" charset="-122"/>
              <a:cs typeface="Arial" panose="020B0604020202020204" pitchFamily="34" charset="0"/>
            </a:endParaRPr>
          </a:p>
          <a:p>
            <a:r>
              <a:rPr lang="en-US" altLang="zh-CN" sz="1600" dirty="0" err="1">
                <a:latin typeface="Arial" panose="020B0604020202020204" pitchFamily="34" charset="0"/>
                <a:ea typeface="宋体" panose="02010600030101010101" pitchFamily="2" charset="-122"/>
                <a:cs typeface="Arial" panose="020B0604020202020204" pitchFamily="34" charset="0"/>
              </a:rPr>
              <a:t>doCommit</a:t>
            </a:r>
            <a:r>
              <a:rPr lang="zh-CN" altLang="en-US" sz="1600" dirty="0">
                <a:latin typeface="Arial" panose="020B0604020202020204" pitchFamily="34" charset="0"/>
                <a:ea typeface="宋体" panose="02010600030101010101" pitchFamily="2" charset="-122"/>
                <a:cs typeface="Arial" panose="020B0604020202020204" pitchFamily="34" charset="0"/>
              </a:rPr>
              <a:t>阶段</a:t>
            </a:r>
            <a:endParaRPr lang="en-US" altLang="zh-CN" sz="1600" dirty="0">
              <a:latin typeface="Arial" panose="020B0604020202020204" pitchFamily="34" charset="0"/>
              <a:ea typeface="宋体" panose="02010600030101010101" pitchFamily="2" charset="-122"/>
              <a:cs typeface="Arial" panose="020B0604020202020204" pitchFamily="34" charset="0"/>
            </a:endParaRPr>
          </a:p>
          <a:p>
            <a:r>
              <a:rPr lang="en-US" altLang="zh-CN" sz="1600" dirty="0">
                <a:latin typeface="Arial" panose="020B0604020202020204" pitchFamily="34" charset="0"/>
                <a:ea typeface="宋体" panose="02010600030101010101" pitchFamily="2" charset="-122"/>
                <a:cs typeface="Arial" panose="020B0604020202020204" pitchFamily="34" charset="0"/>
              </a:rPr>
              <a:t>Commit: </a:t>
            </a:r>
            <a:r>
              <a:rPr lang="zh-CN" altLang="en-US" sz="1600" dirty="0">
                <a:latin typeface="Arial" panose="020B0604020202020204" pitchFamily="34" charset="0"/>
                <a:ea typeface="宋体" panose="02010600030101010101" pitchFamily="2" charset="-122"/>
                <a:cs typeface="Arial" panose="020B0604020202020204" pitchFamily="34" charset="0"/>
              </a:rPr>
              <a:t>发送提交请求</a:t>
            </a:r>
            <a:r>
              <a:rPr lang="en-US" altLang="zh-CN" sz="1600" dirty="0">
                <a:latin typeface="Arial" panose="020B0604020202020204" pitchFamily="34" charset="0"/>
                <a:ea typeface="宋体" panose="02010600030101010101" pitchFamily="2" charset="-122"/>
                <a:cs typeface="Arial" panose="020B0604020202020204" pitchFamily="34" charset="0"/>
              </a:rPr>
              <a:t>-&gt;</a:t>
            </a:r>
            <a:r>
              <a:rPr lang="zh-CN" altLang="en-US" sz="1600" dirty="0">
                <a:latin typeface="Arial" panose="020B0604020202020204" pitchFamily="34" charset="0"/>
                <a:ea typeface="宋体" panose="02010600030101010101" pitchFamily="2" charset="-122"/>
                <a:cs typeface="Arial" panose="020B0604020202020204" pitchFamily="34" charset="0"/>
              </a:rPr>
              <a:t>事务提交</a:t>
            </a:r>
            <a:r>
              <a:rPr lang="en-US" altLang="zh-CN" sz="1600" dirty="0">
                <a:latin typeface="Arial" panose="020B0604020202020204" pitchFamily="34" charset="0"/>
                <a:ea typeface="宋体" panose="02010600030101010101" pitchFamily="2" charset="-122"/>
                <a:cs typeface="Arial" panose="020B0604020202020204" pitchFamily="34" charset="0"/>
              </a:rPr>
              <a:t>-&gt;</a:t>
            </a:r>
            <a:r>
              <a:rPr lang="zh-CN" altLang="en-US" sz="1600" dirty="0">
                <a:latin typeface="Arial" panose="020B0604020202020204" pitchFamily="34" charset="0"/>
                <a:ea typeface="宋体" panose="02010600030101010101" pitchFamily="2" charset="-122"/>
                <a:cs typeface="Arial" panose="020B0604020202020204" pitchFamily="34" charset="0"/>
              </a:rPr>
              <a:t>响应反馈</a:t>
            </a:r>
            <a:r>
              <a:rPr lang="en-US" altLang="zh-CN" sz="1600" dirty="0">
                <a:latin typeface="Arial" panose="020B0604020202020204" pitchFamily="34" charset="0"/>
                <a:ea typeface="宋体" panose="02010600030101010101" pitchFamily="2" charset="-122"/>
                <a:cs typeface="Arial" panose="020B0604020202020204" pitchFamily="34" charset="0"/>
              </a:rPr>
              <a:t>-&gt;</a:t>
            </a:r>
            <a:r>
              <a:rPr lang="zh-CN" altLang="en-US" sz="1600" dirty="0">
                <a:latin typeface="Arial" panose="020B0604020202020204" pitchFamily="34" charset="0"/>
                <a:ea typeface="宋体" panose="02010600030101010101" pitchFamily="2" charset="-122"/>
                <a:cs typeface="Arial" panose="020B0604020202020204" pitchFamily="34" charset="0"/>
              </a:rPr>
              <a:t>完成事务</a:t>
            </a:r>
            <a:endParaRPr lang="en-US" altLang="zh-CN" sz="1600" dirty="0">
              <a:latin typeface="Arial" panose="020B0604020202020204" pitchFamily="34" charset="0"/>
              <a:ea typeface="宋体" panose="02010600030101010101" pitchFamily="2" charset="-122"/>
              <a:cs typeface="Arial" panose="020B0604020202020204" pitchFamily="34" charset="0"/>
            </a:endParaRPr>
          </a:p>
          <a:p>
            <a:r>
              <a:rPr lang="en-US" altLang="zh-CN" sz="1600" dirty="0">
                <a:latin typeface="Arial" panose="020B0604020202020204" pitchFamily="34" charset="0"/>
                <a:ea typeface="宋体" panose="02010600030101010101" pitchFamily="2" charset="-122"/>
                <a:cs typeface="Arial" panose="020B0604020202020204" pitchFamily="34" charset="0"/>
              </a:rPr>
              <a:t>Rollback:</a:t>
            </a:r>
            <a:r>
              <a:rPr lang="zh-CN" altLang="en-US" sz="1600" dirty="0">
                <a:latin typeface="Arial" panose="020B0604020202020204" pitchFamily="34" charset="0"/>
                <a:ea typeface="宋体" panose="02010600030101010101" pitchFamily="2" charset="-122"/>
                <a:cs typeface="Arial" panose="020B0604020202020204" pitchFamily="34" charset="0"/>
              </a:rPr>
              <a:t>发送中断请求</a:t>
            </a:r>
            <a:r>
              <a:rPr lang="en-US" altLang="zh-CN" sz="1600" dirty="0">
                <a:latin typeface="Arial" panose="020B0604020202020204" pitchFamily="34" charset="0"/>
                <a:ea typeface="宋体" panose="02010600030101010101" pitchFamily="2" charset="-122"/>
                <a:cs typeface="Arial" panose="020B0604020202020204" pitchFamily="34" charset="0"/>
              </a:rPr>
              <a:t>-&gt;</a:t>
            </a:r>
            <a:r>
              <a:rPr lang="zh-CN" altLang="en-US" sz="1600" dirty="0">
                <a:latin typeface="Arial" panose="020B0604020202020204" pitchFamily="34" charset="0"/>
                <a:ea typeface="宋体" panose="02010600030101010101" pitchFamily="2" charset="-122"/>
                <a:cs typeface="Arial" panose="020B0604020202020204" pitchFamily="34" charset="0"/>
              </a:rPr>
              <a:t>事务回滚</a:t>
            </a:r>
            <a:r>
              <a:rPr lang="en-US" altLang="zh-CN" sz="1600" dirty="0">
                <a:latin typeface="Arial" panose="020B0604020202020204" pitchFamily="34" charset="0"/>
                <a:ea typeface="宋体" panose="02010600030101010101" pitchFamily="2" charset="-122"/>
                <a:cs typeface="Arial" panose="020B0604020202020204" pitchFamily="34" charset="0"/>
              </a:rPr>
              <a:t>-&gt;</a:t>
            </a:r>
            <a:r>
              <a:rPr lang="zh-CN" altLang="en-US" sz="1600" dirty="0">
                <a:latin typeface="Arial" panose="020B0604020202020204" pitchFamily="34" charset="0"/>
                <a:ea typeface="宋体" panose="02010600030101010101" pitchFamily="2" charset="-122"/>
                <a:cs typeface="Arial" panose="020B0604020202020204" pitchFamily="34" charset="0"/>
              </a:rPr>
              <a:t>反馈结果</a:t>
            </a:r>
            <a:r>
              <a:rPr lang="en-US" altLang="zh-CN" sz="1600" dirty="0">
                <a:latin typeface="Arial" panose="020B0604020202020204" pitchFamily="34" charset="0"/>
                <a:ea typeface="宋体" panose="02010600030101010101" pitchFamily="2" charset="-122"/>
                <a:cs typeface="Arial" panose="020B0604020202020204" pitchFamily="34" charset="0"/>
              </a:rPr>
              <a:t>-&gt;</a:t>
            </a:r>
            <a:r>
              <a:rPr lang="zh-CN" altLang="en-US" sz="1600" dirty="0">
                <a:latin typeface="Arial" panose="020B0604020202020204" pitchFamily="34" charset="0"/>
                <a:ea typeface="宋体" panose="02010600030101010101" pitchFamily="2" charset="-122"/>
                <a:cs typeface="Arial" panose="020B0604020202020204" pitchFamily="34" charset="0"/>
              </a:rPr>
              <a:t>中断事务</a:t>
            </a:r>
            <a:endParaRPr lang="en-US" altLang="zh-CN" sz="1600" dirty="0">
              <a:latin typeface="Arial" panose="020B0604020202020204" pitchFamily="34" charset="0"/>
              <a:ea typeface="宋体" panose="02010600030101010101" pitchFamily="2" charset="-122"/>
              <a:cs typeface="Arial" panose="020B0604020202020204" pitchFamily="34" charset="0"/>
            </a:endParaRPr>
          </a:p>
          <a:p>
            <a:endParaRPr lang="en-US" altLang="zh-CN" sz="1600" dirty="0">
              <a:latin typeface="Arial" panose="020B0604020202020204" pitchFamily="34" charset="0"/>
              <a:ea typeface="宋体" panose="02010600030101010101" pitchFamily="2" charset="-122"/>
              <a:cs typeface="Arial" panose="020B0604020202020204" pitchFamily="34" charset="0"/>
            </a:endParaRPr>
          </a:p>
          <a:p>
            <a:r>
              <a:rPr lang="zh-CN" altLang="en-US" sz="1600" dirty="0">
                <a:latin typeface="Arial" panose="020B0604020202020204" pitchFamily="34" charset="0"/>
                <a:ea typeface="宋体" panose="02010600030101010101" pitchFamily="2" charset="-122"/>
                <a:cs typeface="Arial" panose="020B0604020202020204" pitchFamily="34" charset="0"/>
              </a:rPr>
              <a:t>解决单点故障，并减少阻塞。</a:t>
            </a:r>
            <a:r>
              <a:rPr lang="zh-CN" altLang="en-US" sz="1600" b="1" dirty="0">
                <a:solidFill>
                  <a:srgbClr val="FF0000"/>
                </a:solidFill>
                <a:latin typeface="Arial" panose="020B0604020202020204" pitchFamily="34" charset="0"/>
                <a:ea typeface="宋体" panose="02010600030101010101" pitchFamily="2" charset="-122"/>
                <a:cs typeface="Arial" panose="020B0604020202020204" pitchFamily="34" charset="0"/>
              </a:rPr>
              <a:t>因为一旦参与者无法及时收到来自协调者的信息之后，他会默认执行</a:t>
            </a:r>
            <a:r>
              <a:rPr lang="en-US" altLang="zh-CN" sz="1600" b="1" dirty="0">
                <a:solidFill>
                  <a:srgbClr val="FF0000"/>
                </a:solidFill>
                <a:latin typeface="Arial" panose="020B0604020202020204" pitchFamily="34" charset="0"/>
                <a:ea typeface="宋体" panose="02010600030101010101" pitchFamily="2" charset="-122"/>
                <a:cs typeface="Arial" panose="020B0604020202020204" pitchFamily="34" charset="0"/>
              </a:rPr>
              <a:t>commit</a:t>
            </a:r>
            <a:r>
              <a:rPr lang="zh-CN" altLang="en-US" sz="1600" dirty="0">
                <a:latin typeface="Arial" panose="020B0604020202020204" pitchFamily="34" charset="0"/>
                <a:ea typeface="宋体" panose="02010600030101010101" pitchFamily="2" charset="-122"/>
                <a:cs typeface="Arial" panose="020B0604020202020204" pitchFamily="34" charset="0"/>
              </a:rPr>
              <a:t>。而不会一直持有事务资源并处于阻塞状态。</a:t>
            </a:r>
            <a:endParaRPr lang="en-US" altLang="zh-CN" sz="1600" dirty="0">
              <a:latin typeface="Arial" panose="020B0604020202020204" pitchFamily="34" charset="0"/>
              <a:ea typeface="宋体" panose="02010600030101010101" pitchFamily="2" charset="-122"/>
              <a:cs typeface="Arial" panose="020B0604020202020204" pitchFamily="34" charset="0"/>
            </a:endParaRPr>
          </a:p>
        </p:txBody>
      </p:sp>
      <p:pic>
        <p:nvPicPr>
          <p:cNvPr id="2050" name="Picture 2" descr="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8884" y="1179089"/>
            <a:ext cx="4432051" cy="2469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33294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12561"/>
          </a:xfrm>
        </p:spPr>
        <p:txBody>
          <a:bodyPr>
            <a:normAutofit/>
          </a:bodyPr>
          <a:lstStyle/>
          <a:p>
            <a:r>
              <a:rPr lang="en-US" altLang="zh-CN" sz="2400" b="1" dirty="0" smtClean="0">
                <a:latin typeface="宋体" panose="02010600030101010101" pitchFamily="2" charset="-122"/>
                <a:ea typeface="宋体" panose="02010600030101010101" pitchFamily="2" charset="-122"/>
                <a:cs typeface="Arial" panose="020B0604020202020204" pitchFamily="34" charset="0"/>
              </a:rPr>
              <a:t>JTA</a:t>
            </a:r>
            <a:r>
              <a:rPr lang="zh-CN" altLang="en-US" sz="2400" b="1" dirty="0" smtClean="0">
                <a:latin typeface="宋体" panose="02010600030101010101" pitchFamily="2" charset="-122"/>
                <a:ea typeface="宋体" panose="02010600030101010101" pitchFamily="2" charset="-122"/>
                <a:cs typeface="Arial" panose="020B0604020202020204" pitchFamily="34" charset="0"/>
              </a:rPr>
              <a:t>事务</a:t>
            </a:r>
            <a:endParaRPr lang="zh-CN" altLang="en-US" sz="2400" b="1" dirty="0">
              <a:latin typeface="宋体" panose="02010600030101010101" pitchFamily="2" charset="-122"/>
              <a:ea typeface="宋体" panose="02010600030101010101" pitchFamily="2" charset="-122"/>
              <a:cs typeface="Arial" panose="020B0604020202020204" pitchFamily="34" charset="0"/>
            </a:endParaRPr>
          </a:p>
        </p:txBody>
      </p:sp>
      <p:sp>
        <p:nvSpPr>
          <p:cNvPr id="3" name="Content Placeholder 2"/>
          <p:cNvSpPr>
            <a:spLocks noGrp="1"/>
          </p:cNvSpPr>
          <p:nvPr>
            <p:ph idx="1"/>
          </p:nvPr>
        </p:nvSpPr>
        <p:spPr>
          <a:xfrm>
            <a:off x="1012371" y="1077686"/>
            <a:ext cx="10515600" cy="5099277"/>
          </a:xfrm>
        </p:spPr>
        <p:txBody>
          <a:bodyPr>
            <a:normAutofit/>
          </a:bodyPr>
          <a:lstStyle/>
          <a:p>
            <a:r>
              <a:rPr lang="zh-CN" altLang="en-US" sz="1600" dirty="0" smtClean="0">
                <a:latin typeface="宋体" panose="02010600030101010101" pitchFamily="2" charset="-122"/>
                <a:ea typeface="宋体" panose="02010600030101010101" pitchFamily="2" charset="-122"/>
                <a:cs typeface="Arial" panose="020B0604020202020204" pitchFamily="34" charset="0"/>
              </a:rPr>
              <a:t>基于</a:t>
            </a:r>
            <a:r>
              <a:rPr lang="en-US" altLang="zh-CN" sz="1600" dirty="0">
                <a:latin typeface="宋体" panose="02010600030101010101" pitchFamily="2" charset="-122"/>
                <a:ea typeface="宋体" panose="02010600030101010101" pitchFamily="2" charset="-122"/>
                <a:cs typeface="Arial" panose="020B0604020202020204" pitchFamily="34" charset="0"/>
              </a:rPr>
              <a:t>XA</a:t>
            </a:r>
            <a:r>
              <a:rPr lang="zh-CN" altLang="en-US" sz="1600" dirty="0">
                <a:latin typeface="宋体" panose="02010600030101010101" pitchFamily="2" charset="-122"/>
                <a:ea typeface="宋体" panose="02010600030101010101" pitchFamily="2" charset="-122"/>
                <a:cs typeface="Arial" panose="020B0604020202020204" pitchFamily="34" charset="0"/>
              </a:rPr>
              <a:t>架构上建模的</a:t>
            </a:r>
            <a:r>
              <a:rPr lang="zh-CN" altLang="en-US" sz="1600" dirty="0" smtClean="0">
                <a:latin typeface="宋体" panose="02010600030101010101" pitchFamily="2" charset="-122"/>
                <a:ea typeface="宋体" panose="02010600030101010101" pitchFamily="2" charset="-122"/>
                <a:cs typeface="Arial" panose="020B0604020202020204" pitchFamily="34" charset="0"/>
              </a:rPr>
              <a:t>，事务</a:t>
            </a:r>
            <a:r>
              <a:rPr lang="zh-CN" altLang="en-US" sz="1600" dirty="0">
                <a:latin typeface="宋体" panose="02010600030101010101" pitchFamily="2" charset="-122"/>
                <a:ea typeface="宋体" panose="02010600030101010101" pitchFamily="2" charset="-122"/>
                <a:cs typeface="Arial" panose="020B0604020202020204" pitchFamily="34" charset="0"/>
              </a:rPr>
              <a:t>管理器抽象</a:t>
            </a:r>
            <a:r>
              <a:rPr lang="zh-CN" altLang="en-US" sz="1600" dirty="0" smtClean="0">
                <a:latin typeface="宋体" panose="02010600030101010101" pitchFamily="2" charset="-122"/>
                <a:ea typeface="宋体" panose="02010600030101010101" pitchFamily="2" charset="-122"/>
                <a:cs typeface="Arial" panose="020B0604020202020204" pitchFamily="34" charset="0"/>
              </a:rPr>
              <a:t>为</a:t>
            </a:r>
            <a:r>
              <a:rPr lang="en-US" altLang="zh-CN" sz="1600" dirty="0" err="1" smtClean="0">
                <a:latin typeface="宋体" panose="02010600030101010101" pitchFamily="2" charset="-122"/>
                <a:ea typeface="宋体" panose="02010600030101010101" pitchFamily="2" charset="-122"/>
                <a:cs typeface="Arial" panose="020B0604020202020204" pitchFamily="34" charset="0"/>
              </a:rPr>
              <a:t>javax.transaction.TransactionManager</a:t>
            </a:r>
            <a:r>
              <a:rPr lang="zh-CN" altLang="en-US" sz="1600" dirty="0" smtClean="0">
                <a:latin typeface="宋体" panose="02010600030101010101" pitchFamily="2" charset="-122"/>
                <a:ea typeface="宋体" panose="02010600030101010101" pitchFamily="2" charset="-122"/>
                <a:cs typeface="Arial" panose="020B0604020202020204" pitchFamily="34" charset="0"/>
                <a:hlinkClick r:id="rId3" action="ppaction://hlinksldjump"/>
              </a:rPr>
              <a:t>接口</a:t>
            </a:r>
            <a:r>
              <a:rPr lang="zh-CN" altLang="en-US" sz="1600" dirty="0" smtClean="0">
                <a:latin typeface="宋体" panose="02010600030101010101" pitchFamily="2" charset="-122"/>
                <a:ea typeface="宋体" panose="02010600030101010101" pitchFamily="2" charset="-122"/>
                <a:cs typeface="Arial" panose="020B0604020202020204" pitchFamily="34" charset="0"/>
              </a:rPr>
              <a:t>，</a:t>
            </a:r>
            <a:r>
              <a:rPr lang="zh-CN" altLang="en-US" sz="1600" dirty="0">
                <a:latin typeface="宋体" panose="02010600030101010101" pitchFamily="2" charset="-122"/>
                <a:ea typeface="宋体" panose="02010600030101010101" pitchFamily="2" charset="-122"/>
                <a:cs typeface="Arial" panose="020B0604020202020204" pitchFamily="34" charset="0"/>
              </a:rPr>
              <a:t>并通过底层事务服务（即</a:t>
            </a:r>
            <a:r>
              <a:rPr lang="en-US" altLang="zh-CN" sz="1600" dirty="0">
                <a:latin typeface="宋体" panose="02010600030101010101" pitchFamily="2" charset="-122"/>
                <a:ea typeface="宋体" panose="02010600030101010101" pitchFamily="2" charset="-122"/>
                <a:cs typeface="Arial" panose="020B0604020202020204" pitchFamily="34" charset="0"/>
              </a:rPr>
              <a:t>JTS</a:t>
            </a:r>
            <a:r>
              <a:rPr lang="zh-CN" altLang="en-US" sz="1600" dirty="0">
                <a:latin typeface="宋体" panose="02010600030101010101" pitchFamily="2" charset="-122"/>
                <a:ea typeface="宋体" panose="02010600030101010101" pitchFamily="2" charset="-122"/>
                <a:cs typeface="Arial" panose="020B0604020202020204" pitchFamily="34" charset="0"/>
              </a:rPr>
              <a:t>）</a:t>
            </a:r>
            <a:r>
              <a:rPr lang="zh-CN" altLang="en-US" sz="1600" dirty="0" smtClean="0">
                <a:latin typeface="宋体" panose="02010600030101010101" pitchFamily="2" charset="-122"/>
                <a:ea typeface="宋体" panose="02010600030101010101" pitchFamily="2" charset="-122"/>
                <a:cs typeface="Arial" panose="020B0604020202020204" pitchFamily="34" charset="0"/>
              </a:rPr>
              <a:t>实现</a:t>
            </a:r>
            <a:r>
              <a:rPr lang="zh-CN" altLang="en-US" sz="1600" dirty="0" smtClean="0">
                <a:latin typeface="宋体" panose="02010600030101010101" pitchFamily="2" charset="-122"/>
                <a:ea typeface="宋体" panose="02010600030101010101" pitchFamily="2" charset="-122"/>
                <a:cs typeface="Arial" panose="020B0604020202020204" pitchFamily="34" charset="0"/>
              </a:rPr>
              <a:t>。 </a:t>
            </a:r>
            <a:endParaRPr lang="en-US" altLang="zh-CN" sz="1600" dirty="0">
              <a:latin typeface="宋体" panose="02010600030101010101" pitchFamily="2" charset="-122"/>
              <a:ea typeface="宋体" panose="02010600030101010101" pitchFamily="2" charset="-122"/>
              <a:cs typeface="Arial" panose="020B0604020202020204" pitchFamily="34" charset="0"/>
            </a:endParaRPr>
          </a:p>
          <a:p>
            <a:pPr lvl="1"/>
            <a:r>
              <a:rPr lang="en-US" altLang="zh-CN" sz="1400" i="1" dirty="0">
                <a:latin typeface="Arial" panose="020B0604020202020204" pitchFamily="34" charset="0"/>
                <a:ea typeface="宋体" panose="02010600030101010101" pitchFamily="2" charset="-122"/>
                <a:cs typeface="Arial" panose="020B0604020202020204" pitchFamily="34" charset="0"/>
              </a:rPr>
              <a:t>begin</a:t>
            </a:r>
            <a:r>
              <a:rPr lang="zh-CN" altLang="en-US" sz="1400" i="1" dirty="0">
                <a:latin typeface="Arial" panose="020B0604020202020204" pitchFamily="34" charset="0"/>
                <a:ea typeface="宋体" panose="02010600030101010101" pitchFamily="2" charset="-122"/>
                <a:cs typeface="Arial" panose="020B0604020202020204" pitchFamily="34" charset="0"/>
              </a:rPr>
              <a:t>：开启一个事务</a:t>
            </a:r>
          </a:p>
          <a:p>
            <a:pPr lvl="1"/>
            <a:r>
              <a:rPr lang="en-US" altLang="zh-CN" sz="1400" i="1" dirty="0">
                <a:latin typeface="Arial" panose="020B0604020202020204" pitchFamily="34" charset="0"/>
                <a:ea typeface="宋体" panose="02010600030101010101" pitchFamily="2" charset="-122"/>
                <a:cs typeface="Arial" panose="020B0604020202020204" pitchFamily="34" charset="0"/>
              </a:rPr>
              <a:t>commit</a:t>
            </a:r>
            <a:r>
              <a:rPr lang="zh-CN" altLang="en-US" sz="1400" i="1" dirty="0">
                <a:latin typeface="Arial" panose="020B0604020202020204" pitchFamily="34" charset="0"/>
                <a:ea typeface="宋体" panose="02010600030101010101" pitchFamily="2" charset="-122"/>
                <a:cs typeface="Arial" panose="020B0604020202020204" pitchFamily="34" charset="0"/>
              </a:rPr>
              <a:t>：提交当前事务</a:t>
            </a:r>
          </a:p>
          <a:p>
            <a:pPr lvl="1"/>
            <a:r>
              <a:rPr lang="en-US" altLang="zh-CN" sz="1400" i="1" dirty="0">
                <a:latin typeface="Arial" panose="020B0604020202020204" pitchFamily="34" charset="0"/>
                <a:ea typeface="宋体" panose="02010600030101010101" pitchFamily="2" charset="-122"/>
                <a:cs typeface="Arial" panose="020B0604020202020204" pitchFamily="34" charset="0"/>
              </a:rPr>
              <a:t>rollback</a:t>
            </a:r>
            <a:r>
              <a:rPr lang="zh-CN" altLang="en-US" sz="1400" i="1" dirty="0">
                <a:latin typeface="Arial" panose="020B0604020202020204" pitchFamily="34" charset="0"/>
                <a:ea typeface="宋体" panose="02010600030101010101" pitchFamily="2" charset="-122"/>
                <a:cs typeface="Arial" panose="020B0604020202020204" pitchFamily="34" charset="0"/>
              </a:rPr>
              <a:t>：回滚当前事务</a:t>
            </a:r>
          </a:p>
          <a:p>
            <a:pPr lvl="1"/>
            <a:r>
              <a:rPr lang="en-US" altLang="zh-CN" sz="1400" i="1" dirty="0" err="1">
                <a:latin typeface="Arial" panose="020B0604020202020204" pitchFamily="34" charset="0"/>
                <a:ea typeface="宋体" panose="02010600030101010101" pitchFamily="2" charset="-122"/>
                <a:cs typeface="Arial" panose="020B0604020202020204" pitchFamily="34" charset="0"/>
              </a:rPr>
              <a:t>setRollbackOnly</a:t>
            </a:r>
            <a:r>
              <a:rPr lang="zh-CN" altLang="en-US" sz="1400" i="1" dirty="0">
                <a:latin typeface="Arial" panose="020B0604020202020204" pitchFamily="34" charset="0"/>
                <a:ea typeface="宋体" panose="02010600030101010101" pitchFamily="2" charset="-122"/>
                <a:cs typeface="Arial" panose="020B0604020202020204" pitchFamily="34" charset="0"/>
              </a:rPr>
              <a:t>：标记事务需回滚</a:t>
            </a:r>
          </a:p>
          <a:p>
            <a:pPr lvl="1"/>
            <a:r>
              <a:rPr lang="en-US" altLang="zh-CN" sz="1400" i="1" dirty="0" err="1">
                <a:latin typeface="Arial" panose="020B0604020202020204" pitchFamily="34" charset="0"/>
                <a:ea typeface="宋体" panose="02010600030101010101" pitchFamily="2" charset="-122"/>
                <a:cs typeface="Arial" panose="020B0604020202020204" pitchFamily="34" charset="0"/>
              </a:rPr>
              <a:t>setTransactionTimeout</a:t>
            </a:r>
            <a:r>
              <a:rPr lang="zh-CN" altLang="en-US" sz="1400" i="1" dirty="0">
                <a:latin typeface="Arial" panose="020B0604020202020204" pitchFamily="34" charset="0"/>
                <a:ea typeface="宋体" panose="02010600030101010101" pitchFamily="2" charset="-122"/>
                <a:cs typeface="Arial" panose="020B0604020202020204" pitchFamily="34" charset="0"/>
              </a:rPr>
              <a:t>：设置事务的时间，超时则抛异常并回</a:t>
            </a:r>
            <a:r>
              <a:rPr lang="zh-CN" altLang="en-US" sz="1400" i="1" dirty="0" smtClean="0">
                <a:latin typeface="Arial" panose="020B0604020202020204" pitchFamily="34" charset="0"/>
                <a:ea typeface="宋体" panose="02010600030101010101" pitchFamily="2" charset="-122"/>
                <a:cs typeface="Arial" panose="020B0604020202020204" pitchFamily="34" charset="0"/>
              </a:rPr>
              <a:t>滚</a:t>
            </a:r>
            <a:endParaRPr lang="en-US" altLang="zh-CN" sz="1600" dirty="0" smtClean="0">
              <a:latin typeface="宋体" panose="02010600030101010101" pitchFamily="2" charset="-122"/>
              <a:ea typeface="宋体" panose="02010600030101010101" pitchFamily="2" charset="-122"/>
              <a:cs typeface="Arial" panose="020B0604020202020204" pitchFamily="34" charset="0"/>
            </a:endParaRPr>
          </a:p>
          <a:p>
            <a:endParaRPr lang="en-US" altLang="zh-CN" sz="1600" dirty="0" smtClean="0">
              <a:latin typeface="宋体" panose="02010600030101010101" pitchFamily="2" charset="-122"/>
              <a:ea typeface="宋体" panose="02010600030101010101" pitchFamily="2" charset="-122"/>
              <a:cs typeface="Arial" panose="020B0604020202020204" pitchFamily="34" charset="0"/>
            </a:endParaRPr>
          </a:p>
          <a:p>
            <a:endParaRPr lang="en-US" altLang="zh-CN" sz="1600" dirty="0" smtClean="0">
              <a:latin typeface="宋体" panose="02010600030101010101" pitchFamily="2" charset="-122"/>
              <a:ea typeface="宋体" panose="02010600030101010101" pitchFamily="2" charset="-122"/>
              <a:cs typeface="Arial" panose="020B0604020202020204" pitchFamily="34" charset="0"/>
            </a:endParaRPr>
          </a:p>
          <a:p>
            <a:r>
              <a:rPr lang="zh-CN" altLang="en-US" sz="1600" b="1" dirty="0" smtClean="0">
                <a:latin typeface="宋体" panose="02010600030101010101" pitchFamily="2" charset="-122"/>
                <a:ea typeface="宋体" panose="02010600030101010101" pitchFamily="2" charset="-122"/>
                <a:cs typeface="Arial" panose="020B0604020202020204" pitchFamily="34" charset="0"/>
              </a:rPr>
              <a:t>场景</a:t>
            </a:r>
            <a:r>
              <a:rPr lang="en-US" altLang="zh-CN" sz="1600" dirty="0" smtClean="0">
                <a:latin typeface="宋体" panose="02010600030101010101" pitchFamily="2" charset="-122"/>
                <a:ea typeface="宋体" panose="02010600030101010101" pitchFamily="2" charset="-122"/>
                <a:cs typeface="Arial" panose="020B0604020202020204" pitchFamily="34" charset="0"/>
              </a:rPr>
              <a:t>:</a:t>
            </a:r>
            <a:endParaRPr lang="en-US" altLang="zh-CN" sz="1600" dirty="0" smtClean="0">
              <a:latin typeface="宋体" panose="02010600030101010101" pitchFamily="2" charset="-122"/>
              <a:ea typeface="宋体" panose="02010600030101010101" pitchFamily="2" charset="-122"/>
              <a:cs typeface="Arial" panose="020B0604020202020204" pitchFamily="34" charset="0"/>
            </a:endParaRPr>
          </a:p>
          <a:p>
            <a:pPr lvl="1"/>
            <a:r>
              <a:rPr lang="en-US" altLang="zh-CN" sz="1400" dirty="0" smtClean="0">
                <a:latin typeface="宋体" panose="02010600030101010101" pitchFamily="2" charset="-122"/>
                <a:ea typeface="宋体" panose="02010600030101010101" pitchFamily="2" charset="-122"/>
                <a:cs typeface="Arial" panose="020B0604020202020204" pitchFamily="34" charset="0"/>
              </a:rPr>
              <a:t>J2EE</a:t>
            </a:r>
            <a:r>
              <a:rPr lang="zh-CN" altLang="en-US" sz="1400" dirty="0" smtClean="0">
                <a:latin typeface="宋体" panose="02010600030101010101" pitchFamily="2" charset="-122"/>
                <a:ea typeface="宋体" panose="02010600030101010101" pitchFamily="2" charset="-122"/>
                <a:cs typeface="Arial" panose="020B0604020202020204" pitchFamily="34" charset="0"/>
              </a:rPr>
              <a:t>容器提供</a:t>
            </a:r>
            <a:r>
              <a:rPr lang="en-US" altLang="zh-CN" sz="1400" dirty="0" smtClean="0">
                <a:latin typeface="宋体" panose="02010600030101010101" pitchFamily="2" charset="-122"/>
                <a:ea typeface="宋体" panose="02010600030101010101" pitchFamily="2" charset="-122"/>
                <a:cs typeface="Arial" panose="020B0604020202020204" pitchFamily="34" charset="0"/>
              </a:rPr>
              <a:t>JTA</a:t>
            </a:r>
            <a:r>
              <a:rPr lang="zh-CN" altLang="en-US" sz="1400" dirty="0" smtClean="0">
                <a:latin typeface="宋体" panose="02010600030101010101" pitchFamily="2" charset="-122"/>
                <a:ea typeface="宋体" panose="02010600030101010101" pitchFamily="2" charset="-122"/>
                <a:cs typeface="Arial" panose="020B0604020202020204" pitchFamily="34" charset="0"/>
              </a:rPr>
              <a:t>实现</a:t>
            </a:r>
            <a:r>
              <a:rPr lang="en-US" altLang="zh-CN" sz="1400" dirty="0" smtClean="0">
                <a:latin typeface="宋体" panose="02010600030101010101" pitchFamily="2" charset="-122"/>
                <a:ea typeface="宋体" panose="02010600030101010101" pitchFamily="2" charset="-122"/>
                <a:cs typeface="Arial" panose="020B0604020202020204" pitchFamily="34" charset="0"/>
              </a:rPr>
              <a:t>,</a:t>
            </a:r>
            <a:r>
              <a:rPr lang="zh-CN" altLang="en-US" sz="1400" dirty="0" smtClean="0">
                <a:latin typeface="宋体" panose="02010600030101010101" pitchFamily="2" charset="-122"/>
                <a:ea typeface="宋体" panose="02010600030101010101" pitchFamily="2" charset="-122"/>
                <a:cs typeface="Arial" panose="020B0604020202020204" pitchFamily="34" charset="0"/>
              </a:rPr>
              <a:t>如</a:t>
            </a:r>
            <a:r>
              <a:rPr lang="en-US" altLang="zh-CN" sz="1400" dirty="0" err="1" smtClean="0">
                <a:latin typeface="宋体" panose="02010600030101010101" pitchFamily="2" charset="-122"/>
                <a:ea typeface="宋体" panose="02010600030101010101" pitchFamily="2" charset="-122"/>
                <a:cs typeface="Arial" panose="020B0604020202020204" pitchFamily="34" charset="0"/>
              </a:rPr>
              <a:t>Jboss</a:t>
            </a:r>
            <a:r>
              <a:rPr lang="zh-CN" altLang="en-US" sz="1400" dirty="0">
                <a:latin typeface="宋体" panose="02010600030101010101" pitchFamily="2" charset="-122"/>
                <a:ea typeface="宋体" panose="02010600030101010101" pitchFamily="2" charset="-122"/>
                <a:cs typeface="Arial" panose="020B0604020202020204" pitchFamily="34" charset="0"/>
              </a:rPr>
              <a:t>。</a:t>
            </a:r>
            <a:endParaRPr lang="en-US" altLang="zh-CN" sz="1400" dirty="0" smtClean="0">
              <a:latin typeface="宋体" panose="02010600030101010101" pitchFamily="2" charset="-122"/>
              <a:ea typeface="宋体" panose="02010600030101010101" pitchFamily="2" charset="-122"/>
              <a:cs typeface="Arial" panose="020B0604020202020204" pitchFamily="34" charset="0"/>
            </a:endParaRPr>
          </a:p>
          <a:p>
            <a:pPr lvl="1"/>
            <a:r>
              <a:rPr lang="zh-CN" altLang="en-US" sz="1400" dirty="0" smtClean="0">
                <a:latin typeface="宋体" panose="02010600030101010101" pitchFamily="2" charset="-122"/>
                <a:ea typeface="宋体" panose="02010600030101010101" pitchFamily="2" charset="-122"/>
                <a:cs typeface="Arial" panose="020B0604020202020204" pitchFamily="34" charset="0"/>
              </a:rPr>
              <a:t>独立的</a:t>
            </a:r>
            <a:r>
              <a:rPr lang="en-US" altLang="zh-CN" sz="1400" dirty="0">
                <a:latin typeface="宋体" panose="02010600030101010101" pitchFamily="2" charset="-122"/>
                <a:ea typeface="宋体" panose="02010600030101010101" pitchFamily="2" charset="-122"/>
                <a:cs typeface="Arial" panose="020B0604020202020204" pitchFamily="34" charset="0"/>
              </a:rPr>
              <a:t>JTA</a:t>
            </a:r>
            <a:r>
              <a:rPr lang="zh-CN" altLang="en-US" sz="1400" dirty="0">
                <a:latin typeface="宋体" panose="02010600030101010101" pitchFamily="2" charset="-122"/>
                <a:ea typeface="宋体" panose="02010600030101010101" pitchFamily="2" charset="-122"/>
                <a:cs typeface="Arial" panose="020B0604020202020204" pitchFamily="34" charset="0"/>
              </a:rPr>
              <a:t>实现</a:t>
            </a:r>
            <a:r>
              <a:rPr lang="en-US" altLang="zh-CN" sz="1400" dirty="0">
                <a:latin typeface="宋体" panose="02010600030101010101" pitchFamily="2" charset="-122"/>
                <a:ea typeface="宋体" panose="02010600030101010101" pitchFamily="2" charset="-122"/>
                <a:cs typeface="Arial" panose="020B0604020202020204" pitchFamily="34" charset="0"/>
              </a:rPr>
              <a:t>:</a:t>
            </a:r>
            <a:r>
              <a:rPr lang="zh-CN" altLang="en-US" sz="1400" dirty="0">
                <a:latin typeface="宋体" panose="02010600030101010101" pitchFamily="2" charset="-122"/>
                <a:ea typeface="宋体" panose="02010600030101010101" pitchFamily="2" charset="-122"/>
                <a:cs typeface="Arial" panose="020B0604020202020204" pitchFamily="34" charset="0"/>
              </a:rPr>
              <a:t>如</a:t>
            </a:r>
            <a:r>
              <a:rPr lang="en-US" altLang="zh-CN" sz="1400" dirty="0" smtClean="0">
                <a:latin typeface="宋体" panose="02010600030101010101" pitchFamily="2" charset="-122"/>
                <a:ea typeface="宋体" panose="02010600030101010101" pitchFamily="2" charset="-122"/>
                <a:cs typeface="Arial" panose="020B0604020202020204" pitchFamily="34" charset="0"/>
              </a:rPr>
              <a:t>JOTM, </a:t>
            </a:r>
            <a:r>
              <a:rPr lang="en-US" altLang="zh-CN" sz="1400" dirty="0" err="1" smtClean="0">
                <a:latin typeface="宋体" panose="02010600030101010101" pitchFamily="2" charset="-122"/>
                <a:ea typeface="宋体" panose="02010600030101010101" pitchFamily="2" charset="-122"/>
                <a:cs typeface="Arial" panose="020B0604020202020204" pitchFamily="34" charset="0"/>
              </a:rPr>
              <a:t>Atomikos</a:t>
            </a:r>
            <a:r>
              <a:rPr lang="zh-CN" altLang="en-US" sz="1400" dirty="0" smtClean="0">
                <a:latin typeface="宋体" panose="02010600030101010101" pitchFamily="2" charset="-122"/>
                <a:ea typeface="宋体" panose="02010600030101010101" pitchFamily="2" charset="-122"/>
                <a:cs typeface="Arial" panose="020B0604020202020204" pitchFamily="34" charset="0"/>
              </a:rPr>
              <a:t>。不依赖</a:t>
            </a:r>
            <a:r>
              <a:rPr lang="en-US" altLang="zh-CN" sz="1400" dirty="0" smtClean="0">
                <a:latin typeface="宋体" panose="02010600030101010101" pitchFamily="2" charset="-122"/>
                <a:ea typeface="宋体" panose="02010600030101010101" pitchFamily="2" charset="-122"/>
                <a:cs typeface="Arial" panose="020B0604020202020204" pitchFamily="34" charset="0"/>
              </a:rPr>
              <a:t>J2EE</a:t>
            </a:r>
            <a:r>
              <a:rPr lang="zh-CN" altLang="en-US" sz="1400" dirty="0" smtClean="0">
                <a:latin typeface="宋体" panose="02010600030101010101" pitchFamily="2" charset="-122"/>
                <a:ea typeface="宋体" panose="02010600030101010101" pitchFamily="2" charset="-122"/>
                <a:cs typeface="Arial" panose="020B0604020202020204" pitchFamily="34" charset="0"/>
              </a:rPr>
              <a:t>应用服务器，可以部署在</a:t>
            </a:r>
            <a:r>
              <a:rPr lang="en-US" altLang="zh-CN" sz="1400" dirty="0" err="1" smtClean="0">
                <a:latin typeface="宋体" panose="02010600030101010101" pitchFamily="2" charset="-122"/>
                <a:ea typeface="宋体" panose="02010600030101010101" pitchFamily="2" charset="-122"/>
                <a:cs typeface="Arial" panose="020B0604020202020204" pitchFamily="34" charset="0"/>
              </a:rPr>
              <a:t>Tomcat,Jetty</a:t>
            </a:r>
            <a:r>
              <a:rPr lang="zh-CN" altLang="en-US" sz="1400" dirty="0">
                <a:latin typeface="宋体" panose="02010600030101010101" pitchFamily="2" charset="-122"/>
                <a:ea typeface="宋体" panose="02010600030101010101" pitchFamily="2" charset="-122"/>
                <a:cs typeface="Arial" panose="020B0604020202020204" pitchFamily="34" charset="0"/>
              </a:rPr>
              <a:t>以及普通的</a:t>
            </a:r>
            <a:r>
              <a:rPr lang="en-US" altLang="zh-CN" sz="1400" dirty="0">
                <a:latin typeface="宋体" panose="02010600030101010101" pitchFamily="2" charset="-122"/>
                <a:ea typeface="宋体" panose="02010600030101010101" pitchFamily="2" charset="-122"/>
                <a:cs typeface="Arial" panose="020B0604020202020204" pitchFamily="34" charset="0"/>
              </a:rPr>
              <a:t>java</a:t>
            </a:r>
            <a:r>
              <a:rPr lang="zh-CN" altLang="en-US" sz="1400" dirty="0" smtClean="0">
                <a:latin typeface="宋体" panose="02010600030101010101" pitchFamily="2" charset="-122"/>
                <a:ea typeface="宋体" panose="02010600030101010101" pitchFamily="2" charset="-122"/>
                <a:cs typeface="Arial" panose="020B0604020202020204" pitchFamily="34" charset="0"/>
              </a:rPr>
              <a:t>应用中。</a:t>
            </a:r>
            <a:endParaRPr lang="zh-CN" altLang="en-US" sz="1400" dirty="0">
              <a:latin typeface="宋体" panose="02010600030101010101" pitchFamily="2" charset="-122"/>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2604794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833480"/>
          </a:xfrm>
        </p:spPr>
        <p:txBody>
          <a:bodyPr>
            <a:normAutofit/>
          </a:bodyPr>
          <a:lstStyle/>
          <a:p>
            <a:r>
              <a:rPr lang="zh-CN" altLang="en-US" sz="2800" b="1" dirty="0" smtClean="0">
                <a:latin typeface="宋体" panose="02010600030101010101" pitchFamily="2" charset="-122"/>
                <a:ea typeface="宋体" panose="02010600030101010101" pitchFamily="2" charset="-122"/>
              </a:rPr>
              <a:t>示例：</a:t>
            </a:r>
            <a:r>
              <a:rPr lang="en-US" altLang="zh-CN" sz="2800" b="1" dirty="0" smtClean="0">
                <a:latin typeface="宋体" panose="02010600030101010101" pitchFamily="2" charset="-122"/>
                <a:ea typeface="宋体" panose="02010600030101010101" pitchFamily="2" charset="-122"/>
              </a:rPr>
              <a:t>JTA +</a:t>
            </a:r>
            <a:r>
              <a:rPr lang="zh-CN" altLang="en-US" sz="2800" b="1" dirty="0">
                <a:latin typeface="宋体" panose="02010600030101010101" pitchFamily="2" charset="-122"/>
                <a:ea typeface="宋体" panose="02010600030101010101" pitchFamily="2" charset="-122"/>
              </a:rPr>
              <a:t> </a:t>
            </a:r>
            <a:r>
              <a:rPr lang="en-US" altLang="zh-CN" sz="2800" b="1" dirty="0" smtClean="0">
                <a:latin typeface="宋体" panose="02010600030101010101" pitchFamily="2" charset="-122"/>
                <a:ea typeface="宋体" panose="02010600030101010101" pitchFamily="2" charset="-122"/>
              </a:rPr>
              <a:t>JDBC</a:t>
            </a:r>
            <a:endParaRPr lang="zh-CN" altLang="en-US" sz="2800" b="1"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a:xfrm>
            <a:off x="838200" y="1037968"/>
            <a:ext cx="10515600" cy="5138995"/>
          </a:xfrm>
        </p:spPr>
        <p:txBody>
          <a:bodyPr>
            <a:normAutofit/>
          </a:bodyPr>
          <a:lstStyle/>
          <a:p>
            <a:endParaRPr lang="en-US" altLang="zh-CN" sz="2400" dirty="0" smtClean="0">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endParaRPr>
          </a:p>
          <a:p>
            <a:endParaRPr lang="en-US" altLang="zh-CN" sz="2400" dirty="0" smtClean="0">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endParaRPr>
          </a:p>
          <a:p>
            <a:r>
              <a:rPr lang="en-US" altLang="zh-CN" sz="2400" dirty="0" smtClean="0">
                <a:latin typeface="宋体" panose="02010600030101010101" pitchFamily="2" charset="-122"/>
                <a:ea typeface="宋体" panose="02010600030101010101" pitchFamily="2" charset="-122"/>
              </a:rPr>
              <a:t>1</a:t>
            </a:r>
            <a:r>
              <a:rPr lang="zh-CN" altLang="en-US" sz="2400" dirty="0" smtClean="0">
                <a:latin typeface="宋体" panose="02010600030101010101" pitchFamily="2" charset="-122"/>
                <a:ea typeface="宋体" panose="02010600030101010101" pitchFamily="2" charset="-122"/>
              </a:rPr>
              <a:t>、只有</a:t>
            </a:r>
            <a:r>
              <a:rPr lang="zh-CN" altLang="en-US" sz="2400" dirty="0">
                <a:latin typeface="宋体" panose="02010600030101010101" pitchFamily="2" charset="-122"/>
                <a:ea typeface="宋体" panose="02010600030101010101" pitchFamily="2" charset="-122"/>
              </a:rPr>
              <a:t>符合</a:t>
            </a:r>
            <a:r>
              <a:rPr lang="en-US" altLang="zh-CN" sz="2400" u="sng" dirty="0">
                <a:latin typeface="宋体" panose="02010600030101010101" pitchFamily="2" charset="-122"/>
                <a:ea typeface="宋体" panose="02010600030101010101" pitchFamily="2" charset="-122"/>
                <a:hlinkClick r:id="rId3"/>
              </a:rPr>
              <a:t>XA</a:t>
            </a:r>
            <a:r>
              <a:rPr lang="zh-CN" altLang="en-US" sz="2400" u="sng" dirty="0">
                <a:latin typeface="宋体" panose="02010600030101010101" pitchFamily="2" charset="-122"/>
                <a:ea typeface="宋体" panose="02010600030101010101" pitchFamily="2" charset="-122"/>
                <a:hlinkClick r:id="rId3"/>
              </a:rPr>
              <a:t>规范</a:t>
            </a:r>
            <a:r>
              <a:rPr lang="zh-CN" altLang="en-US" sz="2400" dirty="0">
                <a:latin typeface="宋体" panose="02010600030101010101" pitchFamily="2" charset="-122"/>
                <a:ea typeface="宋体" panose="02010600030101010101" pitchFamily="2" charset="-122"/>
              </a:rPr>
              <a:t>，并且实现了</a:t>
            </a:r>
            <a:r>
              <a:rPr lang="en-US" altLang="zh-CN" sz="2400" dirty="0">
                <a:latin typeface="宋体" panose="02010600030101010101" pitchFamily="2" charset="-122"/>
                <a:ea typeface="宋体" panose="02010600030101010101" pitchFamily="2" charset="-122"/>
              </a:rPr>
              <a:t>XA</a:t>
            </a:r>
            <a:r>
              <a:rPr lang="zh-CN" altLang="en-US" sz="2400" dirty="0">
                <a:latin typeface="宋体" panose="02010600030101010101" pitchFamily="2" charset="-122"/>
                <a:ea typeface="宋体" panose="02010600030101010101" pitchFamily="2" charset="-122"/>
              </a:rPr>
              <a:t>规范的相关接口的类才能参与到</a:t>
            </a:r>
            <a:r>
              <a:rPr lang="en-US" altLang="zh-CN" sz="2400" dirty="0">
                <a:latin typeface="宋体" panose="02010600030101010101" pitchFamily="2" charset="-122"/>
                <a:ea typeface="宋体" panose="02010600030101010101" pitchFamily="2" charset="-122"/>
              </a:rPr>
              <a:t>JTA</a:t>
            </a:r>
            <a:r>
              <a:rPr lang="zh-CN" altLang="en-US" sz="2400" dirty="0">
                <a:latin typeface="宋体" panose="02010600030101010101" pitchFamily="2" charset="-122"/>
                <a:ea typeface="宋体" panose="02010600030101010101" pitchFamily="2" charset="-122"/>
              </a:rPr>
              <a:t>事务中</a:t>
            </a:r>
            <a:r>
              <a:rPr lang="zh-CN" altLang="en-US" sz="2400" dirty="0" smtClean="0">
                <a:latin typeface="宋体" panose="02010600030101010101" pitchFamily="2" charset="-122"/>
                <a:ea typeface="宋体" panose="02010600030101010101" pitchFamily="2" charset="-122"/>
              </a:rPr>
              <a:t>来。 </a:t>
            </a:r>
            <a:endParaRPr lang="en-US" altLang="zh-CN" sz="2400" dirty="0" smtClean="0">
              <a:latin typeface="宋体" panose="02010600030101010101" pitchFamily="2" charset="-122"/>
              <a:ea typeface="宋体" panose="02010600030101010101" pitchFamily="2" charset="-122"/>
            </a:endParaRPr>
          </a:p>
          <a:p>
            <a:endParaRPr lang="en-US" altLang="zh-CN" sz="2400" dirty="0" smtClean="0">
              <a:latin typeface="宋体" panose="02010600030101010101" pitchFamily="2" charset="-122"/>
              <a:ea typeface="宋体" panose="02010600030101010101" pitchFamily="2" charset="-122"/>
            </a:endParaRPr>
          </a:p>
          <a:p>
            <a:r>
              <a:rPr lang="en-US" altLang="zh-CN" sz="2400" dirty="0" smtClean="0">
                <a:latin typeface="宋体" panose="02010600030101010101" pitchFamily="2" charset="-122"/>
                <a:ea typeface="宋体" panose="02010600030101010101" pitchFamily="2" charset="-122"/>
              </a:rPr>
              <a:t>2</a:t>
            </a:r>
            <a:r>
              <a:rPr lang="zh-CN" altLang="en-US" sz="2400" dirty="0" smtClean="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目前主流的数据库都支持</a:t>
            </a:r>
            <a:r>
              <a:rPr lang="en-US" altLang="zh-CN" sz="2400" dirty="0">
                <a:latin typeface="宋体" panose="02010600030101010101" pitchFamily="2" charset="-122"/>
                <a:ea typeface="宋体" panose="02010600030101010101" pitchFamily="2" charset="-122"/>
              </a:rPr>
              <a:t>XA</a:t>
            </a:r>
            <a:r>
              <a:rPr lang="zh-CN" altLang="en-US" sz="2400" dirty="0" smtClean="0">
                <a:latin typeface="宋体" panose="02010600030101010101" pitchFamily="2" charset="-122"/>
                <a:ea typeface="宋体" panose="02010600030101010101" pitchFamily="2" charset="-122"/>
              </a:rPr>
              <a:t>规范</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endParaRPr lang="en-US" altLang="zh-CN" sz="2400" dirty="0" smtClean="0">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endParaRPr>
          </a:p>
          <a:p>
            <a:endParaRPr lang="zh-CN" altLang="en-US" sz="2400" dirty="0">
              <a:latin typeface="宋体" panose="02010600030101010101" pitchFamily="2" charset="-122"/>
              <a:ea typeface="宋体" panose="02010600030101010101" pitchFamily="2"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1372137800"/>
              </p:ext>
            </p:extLst>
          </p:nvPr>
        </p:nvGraphicFramePr>
        <p:xfrm>
          <a:off x="1377090" y="1470456"/>
          <a:ext cx="9212652" cy="1211098"/>
        </p:xfrm>
        <a:graphic>
          <a:graphicData uri="http://schemas.openxmlformats.org/drawingml/2006/table">
            <a:tbl>
              <a:tblPr firstRow="1" bandRow="1">
                <a:tableStyleId>{5C22544A-7EE6-4342-B048-85BDC9FD1C3A}</a:tableStyleId>
              </a:tblPr>
              <a:tblGrid>
                <a:gridCol w="1897450"/>
                <a:gridCol w="2619633"/>
                <a:gridCol w="2533135"/>
                <a:gridCol w="2162434"/>
              </a:tblGrid>
              <a:tr h="370840">
                <a:tc>
                  <a:txBody>
                    <a:bodyPr/>
                    <a:lstStyle/>
                    <a:p>
                      <a:endParaRPr lang="zh-CN" altLang="en-US" dirty="0"/>
                    </a:p>
                  </a:txBody>
                  <a:tcPr/>
                </a:tc>
                <a:tc>
                  <a:txBody>
                    <a:bodyPr/>
                    <a:lstStyle/>
                    <a:p>
                      <a:r>
                        <a:rPr lang="en-US" altLang="zh-CN" dirty="0" err="1" smtClean="0"/>
                        <a:t>DataSource</a:t>
                      </a:r>
                      <a:endParaRPr lang="zh-CN" altLang="en-US" dirty="0"/>
                    </a:p>
                  </a:txBody>
                  <a:tcPr/>
                </a:tc>
                <a:tc>
                  <a:txBody>
                    <a:bodyPr/>
                    <a:lstStyle/>
                    <a:p>
                      <a:r>
                        <a:rPr lang="en-US" altLang="zh-CN" dirty="0" smtClean="0"/>
                        <a:t>Connection</a:t>
                      </a:r>
                      <a:endParaRPr lang="zh-CN" altLang="en-US" dirty="0"/>
                    </a:p>
                  </a:txBody>
                  <a:tcPr/>
                </a:tc>
                <a:tc>
                  <a:txBody>
                    <a:bodyPr/>
                    <a:lstStyle/>
                    <a:p>
                      <a:r>
                        <a:rPr lang="en-US" altLang="zh-CN" dirty="0" smtClean="0"/>
                        <a:t>Resource</a:t>
                      </a:r>
                      <a:endParaRPr lang="zh-CN" altLang="en-US" dirty="0"/>
                    </a:p>
                  </a:txBody>
                  <a:tcPr/>
                </a:tc>
              </a:tr>
              <a:tr h="469418">
                <a:tc>
                  <a:txBody>
                    <a:bodyPr/>
                    <a:lstStyle/>
                    <a:p>
                      <a:r>
                        <a:rPr lang="en-US" altLang="zh-CN" dirty="0" err="1" smtClean="0"/>
                        <a:t>Jdbc</a:t>
                      </a:r>
                      <a:endParaRPr lang="zh-CN" altLang="en-US" dirty="0"/>
                    </a:p>
                  </a:txBody>
                  <a:tcPr/>
                </a:tc>
                <a:tc>
                  <a:txBody>
                    <a:bodyPr/>
                    <a:lstStyle/>
                    <a:p>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Java.sql.Connection</a:t>
                      </a:r>
                      <a:endParaRPr lang="zh-CN" altLang="en-US" dirty="0" smtClean="0"/>
                    </a:p>
                  </a:txBody>
                  <a:tcPr/>
                </a:tc>
                <a:tc>
                  <a:txBody>
                    <a:bodyPr/>
                    <a:lstStyle/>
                    <a:p>
                      <a:endParaRPr lang="zh-CN" altLang="en-US" dirty="0"/>
                    </a:p>
                  </a:txBody>
                  <a:tcPr/>
                </a:tc>
              </a:tr>
              <a:tr h="370840">
                <a:tc>
                  <a:txBody>
                    <a:bodyPr/>
                    <a:lstStyle/>
                    <a:p>
                      <a:r>
                        <a:rPr lang="en-US" altLang="zh-CN" dirty="0" smtClean="0"/>
                        <a:t>JTA</a:t>
                      </a:r>
                      <a:endParaRPr lang="zh-CN" altLang="en-US" dirty="0"/>
                    </a:p>
                  </a:txBody>
                  <a:tcPr/>
                </a:tc>
                <a:tc>
                  <a:txBody>
                    <a:bodyPr/>
                    <a:lstStyle/>
                    <a:p>
                      <a:r>
                        <a:rPr lang="en-US" altLang="zh-CN" dirty="0" err="1" smtClean="0"/>
                        <a:t>Javax.sql.XADataSource</a:t>
                      </a:r>
                      <a:endParaRPr lang="zh-CN" altLang="en-US" dirty="0"/>
                    </a:p>
                  </a:txBody>
                  <a:tcPr/>
                </a:tc>
                <a:tc>
                  <a:txBody>
                    <a:bodyPr/>
                    <a:lstStyle/>
                    <a:p>
                      <a:r>
                        <a:rPr lang="en-US" altLang="zh-CN" dirty="0" err="1" smtClean="0"/>
                        <a:t>Javax.sql.XAConnection</a:t>
                      </a:r>
                      <a:endParaRPr lang="zh-CN" altLang="en-US" dirty="0"/>
                    </a:p>
                  </a:txBody>
                  <a:tcPr/>
                </a:tc>
                <a:tc>
                  <a:txBody>
                    <a:bodyPr/>
                    <a:lstStyle/>
                    <a:p>
                      <a:r>
                        <a:rPr lang="en-US" altLang="zh-CN" dirty="0" err="1" smtClean="0"/>
                        <a:t>Javax.sql.XAResource</a:t>
                      </a:r>
                      <a:endParaRPr lang="zh-CN" altLang="en-US" dirty="0"/>
                    </a:p>
                  </a:txBody>
                  <a:tcPr/>
                </a:tc>
              </a:tr>
            </a:tbl>
          </a:graphicData>
        </a:graphic>
      </p:graphicFrame>
    </p:spTree>
    <p:extLst>
      <p:ext uri="{BB962C8B-B14F-4D97-AF65-F5344CB8AC3E}">
        <p14:creationId xmlns:p14="http://schemas.microsoft.com/office/powerpoint/2010/main" val="19494313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12561"/>
          </a:xfrm>
        </p:spPr>
        <p:txBody>
          <a:bodyPr>
            <a:normAutofit/>
          </a:bodyPr>
          <a:lstStyle/>
          <a:p>
            <a:r>
              <a:rPr lang="en-US" altLang="zh-CN" sz="2400" b="1" dirty="0" smtClean="0">
                <a:latin typeface="宋体" panose="02010600030101010101" pitchFamily="2" charset="-122"/>
                <a:ea typeface="宋体" panose="02010600030101010101" pitchFamily="2" charset="-122"/>
                <a:cs typeface="Arial" panose="020B0604020202020204" pitchFamily="34" charset="0"/>
              </a:rPr>
              <a:t>JTA</a:t>
            </a:r>
            <a:r>
              <a:rPr lang="zh-CN" altLang="en-US" sz="2400" b="1" dirty="0" smtClean="0">
                <a:latin typeface="宋体" panose="02010600030101010101" pitchFamily="2" charset="-122"/>
                <a:ea typeface="宋体" panose="02010600030101010101" pitchFamily="2" charset="-122"/>
                <a:cs typeface="Arial" panose="020B0604020202020204" pitchFamily="34" charset="0"/>
              </a:rPr>
              <a:t>事务实现</a:t>
            </a:r>
            <a:endParaRPr lang="zh-CN" altLang="en-US" sz="2400" b="1" dirty="0">
              <a:latin typeface="宋体" panose="02010600030101010101" pitchFamily="2" charset="-122"/>
              <a:ea typeface="宋体" panose="02010600030101010101" pitchFamily="2" charset="-122"/>
              <a:cs typeface="Arial" panose="020B0604020202020204" pitchFamily="34" charset="0"/>
            </a:endParaRPr>
          </a:p>
        </p:txBody>
      </p:sp>
      <p:sp>
        <p:nvSpPr>
          <p:cNvPr id="3" name="Content Placeholder 2"/>
          <p:cNvSpPr>
            <a:spLocks noGrp="1"/>
          </p:cNvSpPr>
          <p:nvPr>
            <p:ph idx="1"/>
          </p:nvPr>
        </p:nvSpPr>
        <p:spPr>
          <a:xfrm>
            <a:off x="838200" y="1436914"/>
            <a:ext cx="10515600" cy="4740049"/>
          </a:xfrm>
        </p:spPr>
        <p:txBody>
          <a:bodyPr/>
          <a:lstStyle/>
          <a:p>
            <a:endParaRPr lang="en-US" altLang="zh-CN" dirty="0" smtClean="0"/>
          </a:p>
          <a:p>
            <a:r>
              <a:rPr lang="en-US" altLang="zh-CN" dirty="0" smtClean="0"/>
              <a:t>JTA +JDBC</a:t>
            </a:r>
          </a:p>
          <a:p>
            <a:endParaRPr lang="en-US" altLang="zh-CN" dirty="0"/>
          </a:p>
          <a:p>
            <a:r>
              <a:rPr lang="en-US" altLang="zh-CN" dirty="0" smtClean="0"/>
              <a:t>JTA + JMS</a:t>
            </a:r>
          </a:p>
          <a:p>
            <a:endParaRPr lang="en-US" altLang="zh-CN" dirty="0"/>
          </a:p>
          <a:p>
            <a:r>
              <a:rPr lang="en-US" altLang="zh-CN" dirty="0" smtClean="0"/>
              <a:t>JTA + JDBC +</a:t>
            </a:r>
            <a:r>
              <a:rPr lang="zh-CN" altLang="en-US" dirty="0"/>
              <a:t> </a:t>
            </a:r>
            <a:r>
              <a:rPr lang="en-US" altLang="zh-CN" dirty="0" smtClean="0"/>
              <a:t>JMS</a:t>
            </a:r>
            <a:endParaRPr lang="zh-CN" altLang="en-US" dirty="0"/>
          </a:p>
        </p:txBody>
      </p:sp>
    </p:spTree>
    <p:extLst>
      <p:ext uri="{BB962C8B-B14F-4D97-AF65-F5344CB8AC3E}">
        <p14:creationId xmlns:p14="http://schemas.microsoft.com/office/powerpoint/2010/main" val="2082807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98702"/>
          </a:xfrm>
        </p:spPr>
        <p:txBody>
          <a:bodyPr>
            <a:normAutofit/>
          </a:bodyPr>
          <a:lstStyle/>
          <a:p>
            <a:r>
              <a:rPr lang="en-US" altLang="zh-CN" sz="2400" b="1" dirty="0">
                <a:latin typeface="宋体" panose="02010600030101010101" pitchFamily="2" charset="-122"/>
                <a:ea typeface="宋体" panose="02010600030101010101" pitchFamily="2" charset="-122"/>
              </a:rPr>
              <a:t>JTA</a:t>
            </a:r>
            <a:r>
              <a:rPr lang="zh-CN" altLang="en-US" sz="2400" b="1" dirty="0">
                <a:latin typeface="宋体" panose="02010600030101010101" pitchFamily="2" charset="-122"/>
                <a:ea typeface="宋体" panose="02010600030101010101" pitchFamily="2" charset="-122"/>
              </a:rPr>
              <a:t>的优缺点</a:t>
            </a:r>
          </a:p>
        </p:txBody>
      </p:sp>
      <p:sp>
        <p:nvSpPr>
          <p:cNvPr id="3" name="Content Placeholder 2"/>
          <p:cNvSpPr>
            <a:spLocks noGrp="1"/>
          </p:cNvSpPr>
          <p:nvPr>
            <p:ph idx="1"/>
          </p:nvPr>
        </p:nvSpPr>
        <p:spPr>
          <a:xfrm>
            <a:off x="838200" y="963829"/>
            <a:ext cx="10515600" cy="5585253"/>
          </a:xfrm>
        </p:spPr>
        <p:txBody>
          <a:bodyPr>
            <a:noAutofit/>
          </a:bodyPr>
          <a:lstStyle/>
          <a:p>
            <a:r>
              <a:rPr lang="zh-CN" altLang="en-US" sz="1400" dirty="0" smtClean="0">
                <a:latin typeface="宋体" panose="02010600030101010101" pitchFamily="2" charset="-122"/>
                <a:ea typeface="宋体" panose="02010600030101010101" pitchFamily="2" charset="-122"/>
                <a:cs typeface="Arial" panose="020B0604020202020204" pitchFamily="34" charset="0"/>
              </a:rPr>
              <a:t>优点</a:t>
            </a:r>
            <a:r>
              <a:rPr lang="zh-CN" altLang="en-US" sz="1400" dirty="0">
                <a:latin typeface="宋体" panose="02010600030101010101" pitchFamily="2" charset="-122"/>
                <a:ea typeface="宋体" panose="02010600030101010101" pitchFamily="2" charset="-122"/>
                <a:cs typeface="Arial" panose="020B0604020202020204" pitchFamily="34" charset="0"/>
              </a:rPr>
              <a:t>：任一个</a:t>
            </a:r>
            <a:r>
              <a:rPr lang="en-US" altLang="zh-CN" sz="1400" dirty="0">
                <a:latin typeface="宋体" panose="02010600030101010101" pitchFamily="2" charset="-122"/>
                <a:ea typeface="宋体" panose="02010600030101010101" pitchFamily="2" charset="-122"/>
                <a:cs typeface="Arial" panose="020B0604020202020204" pitchFamily="34" charset="0"/>
              </a:rPr>
              <a:t>Java</a:t>
            </a:r>
            <a:r>
              <a:rPr lang="zh-CN" altLang="en-US" sz="1400" dirty="0">
                <a:latin typeface="宋体" panose="02010600030101010101" pitchFamily="2" charset="-122"/>
                <a:ea typeface="宋体" panose="02010600030101010101" pitchFamily="2" charset="-122"/>
                <a:cs typeface="Arial" panose="020B0604020202020204" pitchFamily="34" charset="0"/>
              </a:rPr>
              <a:t>平台的组件都可以参与</a:t>
            </a:r>
            <a:endParaRPr lang="en-US" altLang="zh-CN" sz="1400" dirty="0">
              <a:latin typeface="宋体" panose="02010600030101010101" pitchFamily="2" charset="-122"/>
              <a:ea typeface="宋体" panose="02010600030101010101" pitchFamily="2" charset="-122"/>
              <a:cs typeface="Arial" panose="020B0604020202020204" pitchFamily="34" charset="0"/>
            </a:endParaRPr>
          </a:p>
          <a:p>
            <a:pPr lvl="1"/>
            <a:r>
              <a:rPr lang="en-US" altLang="zh-CN" sz="1400" dirty="0">
                <a:latin typeface="宋体" panose="02010600030101010101" pitchFamily="2" charset="-122"/>
                <a:ea typeface="宋体" panose="02010600030101010101" pitchFamily="2" charset="-122"/>
                <a:cs typeface="Arial" panose="020B0604020202020204" pitchFamily="34" charset="0"/>
              </a:rPr>
              <a:t>JDBC</a:t>
            </a:r>
            <a:r>
              <a:rPr lang="zh-CN" altLang="en-US" sz="1400" dirty="0">
                <a:latin typeface="宋体" panose="02010600030101010101" pitchFamily="2" charset="-122"/>
                <a:ea typeface="宋体" panose="02010600030101010101" pitchFamily="2" charset="-122"/>
                <a:cs typeface="Arial" panose="020B0604020202020204" pitchFamily="34" charset="0"/>
              </a:rPr>
              <a:t>连接</a:t>
            </a:r>
            <a:endParaRPr lang="en-US" altLang="zh-CN" sz="1400" dirty="0">
              <a:latin typeface="宋体" panose="02010600030101010101" pitchFamily="2" charset="-122"/>
              <a:ea typeface="宋体" panose="02010600030101010101" pitchFamily="2" charset="-122"/>
              <a:cs typeface="Arial" panose="020B0604020202020204" pitchFamily="34" charset="0"/>
            </a:endParaRPr>
          </a:p>
          <a:p>
            <a:pPr lvl="1"/>
            <a:r>
              <a:rPr lang="en-US" altLang="zh-CN" sz="1400" dirty="0">
                <a:latin typeface="宋体" panose="02010600030101010101" pitchFamily="2" charset="-122"/>
                <a:ea typeface="宋体" panose="02010600030101010101" pitchFamily="2" charset="-122"/>
                <a:cs typeface="Arial" panose="020B0604020202020204" pitchFamily="34" charset="0"/>
              </a:rPr>
              <a:t>JDO </a:t>
            </a:r>
            <a:r>
              <a:rPr lang="en-US" altLang="zh-CN" sz="1400" dirty="0" err="1">
                <a:latin typeface="宋体" panose="02010600030101010101" pitchFamily="2" charset="-122"/>
                <a:ea typeface="宋体" panose="02010600030101010101" pitchFamily="2" charset="-122"/>
                <a:cs typeface="Arial" panose="020B0604020202020204" pitchFamily="34" charset="0"/>
              </a:rPr>
              <a:t>PersistenceManager</a:t>
            </a:r>
            <a:r>
              <a:rPr lang="en-US" altLang="zh-CN" sz="1400" dirty="0">
                <a:latin typeface="宋体" panose="02010600030101010101" pitchFamily="2" charset="-122"/>
                <a:ea typeface="宋体" panose="02010600030101010101" pitchFamily="2" charset="-122"/>
                <a:cs typeface="Arial" panose="020B0604020202020204" pitchFamily="34" charset="0"/>
              </a:rPr>
              <a:t> </a:t>
            </a:r>
            <a:r>
              <a:rPr lang="zh-CN" altLang="en-US" sz="1400" dirty="0">
                <a:latin typeface="宋体" panose="02010600030101010101" pitchFamily="2" charset="-122"/>
                <a:ea typeface="宋体" panose="02010600030101010101" pitchFamily="2" charset="-122"/>
                <a:cs typeface="Arial" panose="020B0604020202020204" pitchFamily="34" charset="0"/>
              </a:rPr>
              <a:t>对象</a:t>
            </a:r>
            <a:endParaRPr lang="en-US" altLang="zh-CN" sz="1400" dirty="0">
              <a:latin typeface="宋体" panose="02010600030101010101" pitchFamily="2" charset="-122"/>
              <a:ea typeface="宋体" panose="02010600030101010101" pitchFamily="2" charset="-122"/>
              <a:cs typeface="Arial" panose="020B0604020202020204" pitchFamily="34" charset="0"/>
            </a:endParaRPr>
          </a:p>
          <a:p>
            <a:pPr lvl="1"/>
            <a:r>
              <a:rPr lang="en-US" altLang="zh-CN" sz="1400" dirty="0">
                <a:latin typeface="宋体" panose="02010600030101010101" pitchFamily="2" charset="-122"/>
                <a:ea typeface="宋体" panose="02010600030101010101" pitchFamily="2" charset="-122"/>
                <a:cs typeface="Arial" panose="020B0604020202020204" pitchFamily="34" charset="0"/>
              </a:rPr>
              <a:t>JMS </a:t>
            </a:r>
            <a:r>
              <a:rPr lang="zh-CN" altLang="en-US" sz="1400" dirty="0">
                <a:latin typeface="宋体" panose="02010600030101010101" pitchFamily="2" charset="-122"/>
                <a:ea typeface="宋体" panose="02010600030101010101" pitchFamily="2" charset="-122"/>
                <a:cs typeface="Arial" panose="020B0604020202020204" pitchFamily="34" charset="0"/>
              </a:rPr>
              <a:t>队列</a:t>
            </a:r>
            <a:endParaRPr lang="en-US" altLang="zh-CN" sz="1400" dirty="0">
              <a:latin typeface="宋体" panose="02010600030101010101" pitchFamily="2" charset="-122"/>
              <a:ea typeface="宋体" panose="02010600030101010101" pitchFamily="2" charset="-122"/>
              <a:cs typeface="Arial" panose="020B0604020202020204" pitchFamily="34" charset="0"/>
            </a:endParaRPr>
          </a:p>
          <a:p>
            <a:pPr lvl="1"/>
            <a:r>
              <a:rPr lang="en-US" altLang="zh-CN" sz="1400" dirty="0">
                <a:latin typeface="宋体" panose="02010600030101010101" pitchFamily="2" charset="-122"/>
                <a:ea typeface="宋体" panose="02010600030101010101" pitchFamily="2" charset="-122"/>
                <a:cs typeface="Arial" panose="020B0604020202020204" pitchFamily="34" charset="0"/>
              </a:rPr>
              <a:t>JMS </a:t>
            </a:r>
            <a:r>
              <a:rPr lang="zh-CN" altLang="en-US" sz="1400" dirty="0">
                <a:latin typeface="宋体" panose="02010600030101010101" pitchFamily="2" charset="-122"/>
                <a:ea typeface="宋体" panose="02010600030101010101" pitchFamily="2" charset="-122"/>
                <a:cs typeface="Arial" panose="020B0604020202020204" pitchFamily="34" charset="0"/>
              </a:rPr>
              <a:t>主题</a:t>
            </a:r>
            <a:endParaRPr lang="en-US" altLang="zh-CN" sz="1400" dirty="0">
              <a:latin typeface="宋体" panose="02010600030101010101" pitchFamily="2" charset="-122"/>
              <a:ea typeface="宋体" panose="02010600030101010101" pitchFamily="2" charset="-122"/>
              <a:cs typeface="Arial" panose="020B0604020202020204" pitchFamily="34" charset="0"/>
            </a:endParaRPr>
          </a:p>
          <a:p>
            <a:pPr lvl="1"/>
            <a:r>
              <a:rPr lang="zh-CN" altLang="en-US" sz="1400" dirty="0">
                <a:latin typeface="宋体" panose="02010600030101010101" pitchFamily="2" charset="-122"/>
                <a:ea typeface="宋体" panose="02010600030101010101" pitchFamily="2" charset="-122"/>
                <a:cs typeface="Arial" panose="020B0604020202020204" pitchFamily="34" charset="0"/>
              </a:rPr>
              <a:t>企业</a:t>
            </a:r>
            <a:r>
              <a:rPr lang="en-US" altLang="zh-CN" sz="1400" dirty="0">
                <a:latin typeface="宋体" panose="02010600030101010101" pitchFamily="2" charset="-122"/>
                <a:ea typeface="宋体" panose="02010600030101010101" pitchFamily="2" charset="-122"/>
                <a:cs typeface="Arial" panose="020B0604020202020204" pitchFamily="34" charset="0"/>
              </a:rPr>
              <a:t>JavaBeans</a:t>
            </a:r>
            <a:r>
              <a:rPr lang="zh-CN" altLang="en-US" sz="1400" dirty="0">
                <a:latin typeface="宋体" panose="02010600030101010101" pitchFamily="2" charset="-122"/>
                <a:ea typeface="宋体" panose="02010600030101010101" pitchFamily="2" charset="-122"/>
                <a:cs typeface="Arial" panose="020B0604020202020204" pitchFamily="34" charset="0"/>
              </a:rPr>
              <a:t>（</a:t>
            </a:r>
            <a:r>
              <a:rPr lang="en-US" altLang="zh-CN" sz="1400" dirty="0">
                <a:latin typeface="宋体" panose="02010600030101010101" pitchFamily="2" charset="-122"/>
                <a:ea typeface="宋体" panose="02010600030101010101" pitchFamily="2" charset="-122"/>
                <a:cs typeface="Arial" panose="020B0604020202020204" pitchFamily="34" charset="0"/>
              </a:rPr>
              <a:t>EJB</a:t>
            </a:r>
            <a:r>
              <a:rPr lang="zh-CN" altLang="en-US" sz="1400" dirty="0">
                <a:latin typeface="宋体" panose="02010600030101010101" pitchFamily="2" charset="-122"/>
                <a:ea typeface="宋体" panose="02010600030101010101" pitchFamily="2" charset="-122"/>
                <a:cs typeface="Arial" panose="020B0604020202020204" pitchFamily="34" charset="0"/>
              </a:rPr>
              <a:t>）</a:t>
            </a:r>
            <a:endParaRPr lang="en-US" altLang="zh-CN" sz="1400" dirty="0">
              <a:latin typeface="宋体" panose="02010600030101010101" pitchFamily="2" charset="-122"/>
              <a:ea typeface="宋体" panose="02010600030101010101" pitchFamily="2" charset="-122"/>
              <a:cs typeface="Arial" panose="020B0604020202020204" pitchFamily="34" charset="0"/>
            </a:endParaRPr>
          </a:p>
          <a:p>
            <a:pPr lvl="1"/>
            <a:r>
              <a:rPr lang="zh-CN" altLang="en-US" sz="1400" dirty="0">
                <a:latin typeface="宋体" panose="02010600030101010101" pitchFamily="2" charset="-122"/>
                <a:ea typeface="宋体" panose="02010600030101010101" pitchFamily="2" charset="-122"/>
                <a:cs typeface="Arial" panose="020B0604020202020204" pitchFamily="34" charset="0"/>
              </a:rPr>
              <a:t>一个用</a:t>
            </a:r>
            <a:r>
              <a:rPr lang="en-US" altLang="zh-CN" sz="1400" dirty="0">
                <a:latin typeface="宋体" panose="02010600030101010101" pitchFamily="2" charset="-122"/>
                <a:ea typeface="宋体" panose="02010600030101010101" pitchFamily="2" charset="-122"/>
                <a:cs typeface="Arial" panose="020B0604020202020204" pitchFamily="34" charset="0"/>
              </a:rPr>
              <a:t>J2EE Connector Architecture </a:t>
            </a:r>
            <a:r>
              <a:rPr lang="zh-CN" altLang="en-US" sz="1400" dirty="0">
                <a:latin typeface="宋体" panose="02010600030101010101" pitchFamily="2" charset="-122"/>
                <a:ea typeface="宋体" panose="02010600030101010101" pitchFamily="2" charset="-122"/>
                <a:cs typeface="Arial" panose="020B0604020202020204" pitchFamily="34" charset="0"/>
              </a:rPr>
              <a:t>规范编译的资源分配器</a:t>
            </a:r>
          </a:p>
          <a:p>
            <a:endParaRPr lang="en-US" altLang="zh-CN" sz="1400" dirty="0" smtClean="0">
              <a:latin typeface="宋体" panose="02010600030101010101" pitchFamily="2" charset="-122"/>
              <a:ea typeface="宋体" panose="02010600030101010101" pitchFamily="2" charset="-122"/>
            </a:endParaRPr>
          </a:p>
          <a:p>
            <a:r>
              <a:rPr lang="zh-CN" altLang="en-US" sz="1400" dirty="0" smtClean="0">
                <a:latin typeface="宋体" panose="02010600030101010101" pitchFamily="2" charset="-122"/>
                <a:ea typeface="宋体" panose="02010600030101010101" pitchFamily="2" charset="-122"/>
              </a:rPr>
              <a:t>缺点</a:t>
            </a:r>
            <a:r>
              <a:rPr lang="zh-CN" altLang="en-US" sz="1400" dirty="0">
                <a:latin typeface="宋体" panose="02010600030101010101" pitchFamily="2" charset="-122"/>
                <a:ea typeface="宋体" panose="02010600030101010101" pitchFamily="2" charset="-122"/>
              </a:rPr>
              <a:t>：</a:t>
            </a:r>
            <a:r>
              <a:rPr lang="en-US" altLang="zh-CN" sz="1400" dirty="0">
                <a:latin typeface="宋体" panose="02010600030101010101" pitchFamily="2" charset="-122"/>
                <a:ea typeface="宋体" panose="02010600030101010101" pitchFamily="2" charset="-122"/>
              </a:rPr>
              <a:t> </a:t>
            </a:r>
          </a:p>
          <a:p>
            <a:pPr lvl="1"/>
            <a:r>
              <a:rPr lang="en-US" altLang="zh-CN" sz="1400" dirty="0">
                <a:latin typeface="宋体" panose="02010600030101010101" pitchFamily="2" charset="-122"/>
                <a:ea typeface="宋体" panose="02010600030101010101" pitchFamily="2" charset="-122"/>
              </a:rPr>
              <a:t>1</a:t>
            </a:r>
            <a:r>
              <a:rPr lang="zh-CN" altLang="en-US" sz="1400" dirty="0" smtClean="0">
                <a:latin typeface="宋体" panose="02010600030101010101" pitchFamily="2" charset="-122"/>
                <a:ea typeface="宋体" panose="02010600030101010101" pitchFamily="2" charset="-122"/>
              </a:rPr>
              <a:t>、实现复杂、开销大</a:t>
            </a:r>
            <a:endParaRPr lang="en-US" altLang="zh-CN" sz="1400" dirty="0">
              <a:latin typeface="宋体" panose="02010600030101010101" pitchFamily="2" charset="-122"/>
              <a:ea typeface="宋体" panose="02010600030101010101" pitchFamily="2" charset="-122"/>
            </a:endParaRPr>
          </a:p>
          <a:p>
            <a:pPr lvl="1"/>
            <a:r>
              <a:rPr lang="en-US" altLang="zh-CN" sz="1400" dirty="0">
                <a:latin typeface="宋体" panose="02010600030101010101" pitchFamily="2" charset="-122"/>
                <a:ea typeface="宋体" panose="02010600030101010101" pitchFamily="2" charset="-122"/>
              </a:rPr>
              <a:t>2</a:t>
            </a:r>
            <a:r>
              <a:rPr lang="zh-CN" altLang="en-US" sz="1400" dirty="0">
                <a:latin typeface="宋体" panose="02010600030101010101" pitchFamily="2" charset="-122"/>
                <a:ea typeface="宋体" panose="02010600030101010101" pitchFamily="2" charset="-122"/>
              </a:rPr>
              <a:t>、事务资源需支持</a:t>
            </a:r>
            <a:r>
              <a:rPr lang="en-US" altLang="zh-CN" sz="1400" dirty="0">
                <a:latin typeface="宋体" panose="02010600030101010101" pitchFamily="2" charset="-122"/>
                <a:ea typeface="宋体" panose="02010600030101010101" pitchFamily="2" charset="-122"/>
              </a:rPr>
              <a:t>XA</a:t>
            </a:r>
            <a:r>
              <a:rPr lang="zh-CN" altLang="en-US" sz="1400" dirty="0" smtClean="0">
                <a:latin typeface="宋体" panose="02010600030101010101" pitchFamily="2" charset="-122"/>
                <a:ea typeface="宋体" panose="02010600030101010101" pitchFamily="2" charset="-122"/>
              </a:rPr>
              <a:t>协议</a:t>
            </a:r>
            <a:endParaRPr lang="en-US" altLang="zh-CN" sz="1400" dirty="0" smtClean="0">
              <a:latin typeface="宋体" panose="02010600030101010101" pitchFamily="2" charset="-122"/>
              <a:ea typeface="宋体" panose="02010600030101010101" pitchFamily="2" charset="-122"/>
            </a:endParaRPr>
          </a:p>
          <a:p>
            <a:pPr lvl="1"/>
            <a:r>
              <a:rPr lang="en-US" altLang="zh-CN" sz="1400" dirty="0" smtClean="0">
                <a:latin typeface="宋体" panose="02010600030101010101" pitchFamily="2" charset="-122"/>
                <a:ea typeface="宋体" panose="02010600030101010101" pitchFamily="2" charset="-122"/>
              </a:rPr>
              <a:t>3</a:t>
            </a:r>
            <a:r>
              <a:rPr lang="zh-CN" altLang="en-US" sz="1400" dirty="0" smtClean="0">
                <a:latin typeface="宋体" panose="02010600030101010101" pitchFamily="2" charset="-122"/>
                <a:ea typeface="宋体" panose="02010600030101010101" pitchFamily="2" charset="-122"/>
              </a:rPr>
              <a:t>、</a:t>
            </a:r>
            <a:r>
              <a:rPr lang="zh-CN" altLang="en-US" sz="1400" dirty="0">
                <a:latin typeface="宋体" panose="02010600030101010101" pitchFamily="2" charset="-122"/>
                <a:ea typeface="宋体" panose="02010600030101010101" pitchFamily="2" charset="-122"/>
              </a:rPr>
              <a:t>不同的</a:t>
            </a:r>
            <a:r>
              <a:rPr lang="en-US" altLang="zh-CN" sz="1400" dirty="0">
                <a:latin typeface="宋体" panose="02010600030101010101" pitchFamily="2" charset="-122"/>
                <a:ea typeface="宋体" panose="02010600030101010101" pitchFamily="2" charset="-122"/>
              </a:rPr>
              <a:t>J2EE</a:t>
            </a:r>
            <a:r>
              <a:rPr lang="zh-CN" altLang="en-US" sz="1400" dirty="0">
                <a:latin typeface="宋体" panose="02010600030101010101" pitchFamily="2" charset="-122"/>
                <a:ea typeface="宋体" panose="02010600030101010101" pitchFamily="2" charset="-122"/>
              </a:rPr>
              <a:t>平台的实现都</a:t>
            </a:r>
            <a:r>
              <a:rPr lang="zh-CN" altLang="en-US" sz="1400" dirty="0" smtClean="0">
                <a:latin typeface="宋体" panose="02010600030101010101" pitchFamily="2" charset="-122"/>
                <a:ea typeface="宋体" panose="02010600030101010101" pitchFamily="2" charset="-122"/>
              </a:rPr>
              <a:t>不一样，使用不方便</a:t>
            </a:r>
            <a:endParaRPr lang="en-US" altLang="zh-CN" sz="1400" dirty="0" smtClean="0">
              <a:latin typeface="宋体" panose="02010600030101010101" pitchFamily="2" charset="-122"/>
              <a:ea typeface="宋体" panose="02010600030101010101" pitchFamily="2" charset="-122"/>
            </a:endParaRPr>
          </a:p>
          <a:p>
            <a:pPr lvl="1"/>
            <a:r>
              <a:rPr lang="en-US" altLang="zh-CN" sz="1400" dirty="0" smtClean="0">
                <a:latin typeface="宋体" panose="02010600030101010101" pitchFamily="2" charset="-122"/>
                <a:ea typeface="宋体" panose="02010600030101010101" pitchFamily="2" charset="-122"/>
              </a:rPr>
              <a:t>4</a:t>
            </a:r>
            <a:r>
              <a:rPr lang="zh-CN" altLang="en-US" sz="1400" dirty="0" smtClean="0">
                <a:latin typeface="宋体" panose="02010600030101010101" pitchFamily="2" charset="-122"/>
                <a:ea typeface="宋体" panose="02010600030101010101" pitchFamily="2" charset="-122"/>
              </a:rPr>
              <a:t>、依赖应用</a:t>
            </a:r>
            <a:r>
              <a:rPr lang="zh-CN" altLang="en-US" sz="1400" dirty="0">
                <a:latin typeface="宋体" panose="02010600030101010101" pitchFamily="2" charset="-122"/>
                <a:ea typeface="宋体" panose="02010600030101010101" pitchFamily="2" charset="-122"/>
              </a:rPr>
              <a:t>服务器</a:t>
            </a:r>
            <a:r>
              <a:rPr lang="zh-CN" altLang="en-US" sz="1400" dirty="0" smtClean="0">
                <a:latin typeface="宋体" panose="02010600030101010101" pitchFamily="2" charset="-122"/>
                <a:ea typeface="宋体" panose="02010600030101010101" pitchFamily="2" charset="-122"/>
              </a:rPr>
              <a:t>环境 或第三方工具</a:t>
            </a:r>
            <a:r>
              <a:rPr lang="en-US" altLang="zh-CN" sz="1400" dirty="0" smtClean="0">
                <a:latin typeface="宋体" panose="02010600030101010101" pitchFamily="2" charset="-122"/>
                <a:ea typeface="宋体" panose="02010600030101010101" pitchFamily="2" charset="-122"/>
              </a:rPr>
              <a:t>(</a:t>
            </a:r>
            <a:r>
              <a:rPr lang="en-US" altLang="zh-CN" sz="1400" dirty="0" smtClean="0">
                <a:latin typeface="宋体" panose="02010600030101010101" pitchFamily="2" charset="-122"/>
                <a:ea typeface="宋体" panose="02010600030101010101" pitchFamily="2" charset="-122"/>
                <a:cs typeface="Arial" panose="020B0604020202020204" pitchFamily="34" charset="0"/>
              </a:rPr>
              <a:t>JOTM/</a:t>
            </a:r>
            <a:r>
              <a:rPr lang="en-US" altLang="zh-CN" sz="1400" dirty="0" err="1" smtClean="0">
                <a:latin typeface="宋体" panose="02010600030101010101" pitchFamily="2" charset="-122"/>
                <a:ea typeface="宋体" panose="02010600030101010101" pitchFamily="2" charset="-122"/>
                <a:cs typeface="Arial" panose="020B0604020202020204" pitchFamily="34" charset="0"/>
              </a:rPr>
              <a:t>Atomikos</a:t>
            </a:r>
            <a:r>
              <a:rPr lang="en-US" altLang="zh-CN" sz="1400" dirty="0" smtClean="0">
                <a:latin typeface="宋体" panose="02010600030101010101" pitchFamily="2" charset="-122"/>
                <a:ea typeface="宋体" panose="02010600030101010101" pitchFamily="2" charset="-122"/>
                <a:cs typeface="Arial" panose="020B0604020202020204" pitchFamily="34" charset="0"/>
              </a:rPr>
              <a:t>)</a:t>
            </a:r>
          </a:p>
          <a:p>
            <a:pPr lvl="1"/>
            <a:endParaRPr lang="en-US" altLang="zh-CN" sz="1400" dirty="0" smtClean="0">
              <a:latin typeface="宋体" panose="02010600030101010101" pitchFamily="2" charset="-122"/>
              <a:ea typeface="宋体" panose="02010600030101010101" pitchFamily="2" charset="-122"/>
            </a:endParaRPr>
          </a:p>
          <a:p>
            <a:r>
              <a:rPr lang="zh-CN" altLang="en-US" sz="1400" dirty="0" smtClean="0">
                <a:latin typeface="宋体" panose="02010600030101010101" pitchFamily="2" charset="-122"/>
                <a:ea typeface="宋体" panose="02010600030101010101" pitchFamily="2" charset="-122"/>
              </a:rPr>
              <a:t>建议：</a:t>
            </a:r>
            <a:r>
              <a:rPr lang="zh-CN" altLang="en-US" sz="1400" dirty="0">
                <a:latin typeface="宋体" panose="02010600030101010101" pitchFamily="2" charset="-122"/>
                <a:ea typeface="宋体" panose="02010600030101010101" pitchFamily="2" charset="-122"/>
              </a:rPr>
              <a:t>系统开发过程中应慎重考虑是否确实需要分布式</a:t>
            </a:r>
            <a:r>
              <a:rPr lang="zh-CN" altLang="en-US" sz="1400" dirty="0" smtClean="0">
                <a:latin typeface="宋体" panose="02010600030101010101" pitchFamily="2" charset="-122"/>
                <a:ea typeface="宋体" panose="02010600030101010101" pitchFamily="2" charset="-122"/>
              </a:rPr>
              <a:t>事务</a:t>
            </a:r>
            <a:endParaRPr lang="en-US" altLang="zh-CN" sz="1400" dirty="0" smtClean="0">
              <a:latin typeface="宋体" panose="02010600030101010101" pitchFamily="2" charset="-122"/>
              <a:ea typeface="宋体" panose="02010600030101010101" pitchFamily="2" charset="-122"/>
            </a:endParaRPr>
          </a:p>
          <a:p>
            <a:endParaRPr lang="en-US" altLang="zh-CN" sz="1400" dirty="0" smtClean="0">
              <a:latin typeface="宋体" panose="02010600030101010101" pitchFamily="2" charset="-122"/>
              <a:ea typeface="宋体" panose="02010600030101010101" pitchFamily="2" charset="-122"/>
            </a:endParaRPr>
          </a:p>
          <a:p>
            <a:r>
              <a:rPr lang="zh-CN" altLang="en-US" sz="1400" dirty="0">
                <a:latin typeface="宋体" panose="02010600030101010101" pitchFamily="2" charset="-122"/>
                <a:ea typeface="宋体" panose="02010600030101010101" pitchFamily="2" charset="-122"/>
              </a:rPr>
              <a:t>替代方案</a:t>
            </a:r>
            <a:endParaRPr lang="en-US" altLang="zh-CN" sz="1400" dirty="0">
              <a:latin typeface="宋体" panose="02010600030101010101" pitchFamily="2" charset="-122"/>
              <a:ea typeface="宋体" panose="02010600030101010101" pitchFamily="2" charset="-122"/>
            </a:endParaRPr>
          </a:p>
          <a:p>
            <a:pPr lvl="1"/>
            <a:r>
              <a:rPr lang="en-US" altLang="zh-CN" sz="1400" dirty="0">
                <a:latin typeface="宋体" panose="02010600030101010101" pitchFamily="2" charset="-122"/>
                <a:ea typeface="宋体" panose="02010600030101010101" pitchFamily="2" charset="-122"/>
              </a:rPr>
              <a:t>1</a:t>
            </a:r>
            <a:r>
              <a:rPr lang="zh-CN" altLang="en-US" sz="1400" dirty="0" smtClean="0">
                <a:latin typeface="宋体" panose="02010600030101010101" pitchFamily="2" charset="-122"/>
                <a:ea typeface="宋体" panose="02010600030101010101" pitchFamily="2" charset="-122"/>
              </a:rPr>
              <a:t>、</a:t>
            </a:r>
            <a:r>
              <a:rPr lang="zh-CN" altLang="en-US" sz="1400" dirty="0" smtClean="0">
                <a:latin typeface="宋体" panose="02010600030101010101" pitchFamily="2" charset="-122"/>
                <a:ea typeface="宋体" panose="02010600030101010101" pitchFamily="2" charset="-122"/>
              </a:rPr>
              <a:t>拆分业务流程</a:t>
            </a:r>
            <a:r>
              <a:rPr lang="en-US" altLang="zh-CN" sz="1400" dirty="0" smtClean="0">
                <a:latin typeface="宋体" panose="02010600030101010101" pitchFamily="2" charset="-122"/>
                <a:ea typeface="宋体" panose="02010600030101010101" pitchFamily="2" charset="-122"/>
              </a:rPr>
              <a:t>,</a:t>
            </a:r>
            <a:r>
              <a:rPr lang="zh-CN" altLang="en-US" sz="1400" dirty="0" smtClean="0">
                <a:latin typeface="宋体" panose="02010600030101010101" pitchFamily="2" charset="-122"/>
                <a:ea typeface="宋体" panose="02010600030101010101" pitchFamily="2" charset="-122"/>
              </a:rPr>
              <a:t>保证最终一致性</a:t>
            </a:r>
            <a:endParaRPr lang="en-US" altLang="zh-CN" sz="1400" dirty="0" smtClean="0">
              <a:latin typeface="宋体" panose="02010600030101010101" pitchFamily="2" charset="-122"/>
              <a:ea typeface="宋体" panose="02010600030101010101" pitchFamily="2" charset="-122"/>
            </a:endParaRPr>
          </a:p>
          <a:p>
            <a:pPr lvl="1"/>
            <a:r>
              <a:rPr lang="en-US" altLang="zh-CN" sz="1400" dirty="0" smtClean="0">
                <a:latin typeface="宋体" panose="02010600030101010101" pitchFamily="2" charset="-122"/>
                <a:ea typeface="宋体" panose="02010600030101010101" pitchFamily="2" charset="-122"/>
              </a:rPr>
              <a:t>2</a:t>
            </a:r>
            <a:r>
              <a:rPr lang="zh-CN" altLang="en-US" sz="1400" dirty="0" smtClean="0">
                <a:latin typeface="宋体" panose="02010600030101010101" pitchFamily="2" charset="-122"/>
                <a:ea typeface="宋体" panose="02010600030101010101" pitchFamily="2" charset="-122"/>
              </a:rPr>
              <a:t>、</a:t>
            </a:r>
            <a:r>
              <a:rPr lang="zh-CN" altLang="en-US" sz="1400" dirty="0" smtClean="0">
                <a:latin typeface="宋体" panose="02010600030101010101" pitchFamily="2" charset="-122"/>
                <a:ea typeface="宋体" panose="02010600030101010101" pitchFamily="2" charset="-122"/>
              </a:rPr>
              <a:t>异步</a:t>
            </a:r>
            <a:r>
              <a:rPr lang="zh-CN" altLang="en-US" sz="1400" dirty="0">
                <a:latin typeface="宋体" panose="02010600030101010101" pitchFamily="2" charset="-122"/>
                <a:ea typeface="宋体" panose="02010600030101010101" pitchFamily="2" charset="-122"/>
              </a:rPr>
              <a:t>消息确保型</a:t>
            </a:r>
            <a:endParaRPr lang="en-US" altLang="zh-CN" sz="1400" dirty="0">
              <a:latin typeface="宋体" panose="02010600030101010101" pitchFamily="2" charset="-122"/>
              <a:ea typeface="宋体" panose="02010600030101010101" pitchFamily="2" charset="-122"/>
            </a:endParaRPr>
          </a:p>
          <a:p>
            <a:pPr lvl="1"/>
            <a:r>
              <a:rPr lang="en-US" altLang="zh-CN" sz="1400" dirty="0">
                <a:latin typeface="宋体" panose="02010600030101010101" pitchFamily="2" charset="-122"/>
                <a:ea typeface="宋体" panose="02010600030101010101" pitchFamily="2" charset="-122"/>
              </a:rPr>
              <a:t>3</a:t>
            </a:r>
            <a:r>
              <a:rPr lang="zh-CN" altLang="en-US" sz="1400" dirty="0" smtClean="0">
                <a:latin typeface="宋体" panose="02010600030101010101" pitchFamily="2" charset="-122"/>
                <a:ea typeface="宋体" panose="02010600030101010101" pitchFamily="2" charset="-122"/>
              </a:rPr>
              <a:t>、</a:t>
            </a:r>
            <a:r>
              <a:rPr lang="en-US" altLang="zh-CN" sz="1400" dirty="0">
                <a:latin typeface="宋体" panose="02010600030101010101" pitchFamily="2" charset="-122"/>
                <a:ea typeface="宋体" panose="02010600030101010101" pitchFamily="2" charset="-122"/>
              </a:rPr>
              <a:t>TCC</a:t>
            </a:r>
          </a:p>
          <a:p>
            <a:pPr lvl="1"/>
            <a:r>
              <a:rPr lang="en-US" altLang="zh-CN" sz="1400" dirty="0">
                <a:latin typeface="宋体" panose="02010600030101010101" pitchFamily="2" charset="-122"/>
                <a:ea typeface="宋体" panose="02010600030101010101" pitchFamily="2" charset="-122"/>
              </a:rPr>
              <a:t>4</a:t>
            </a:r>
            <a:r>
              <a:rPr lang="zh-CN" altLang="en-US" sz="1400" dirty="0" smtClean="0">
                <a:latin typeface="宋体" panose="02010600030101010101" pitchFamily="2" charset="-122"/>
                <a:ea typeface="宋体" panose="02010600030101010101" pitchFamily="2" charset="-122"/>
              </a:rPr>
              <a:t>、</a:t>
            </a:r>
            <a:r>
              <a:rPr lang="zh-CN" altLang="en-US" sz="1400" dirty="0">
                <a:latin typeface="宋体" panose="02010600030101010101" pitchFamily="2" charset="-122"/>
                <a:ea typeface="宋体" panose="02010600030101010101" pitchFamily="2" charset="-122"/>
              </a:rPr>
              <a:t>最大努力通知等</a:t>
            </a:r>
          </a:p>
        </p:txBody>
      </p:sp>
    </p:spTree>
    <p:extLst>
      <p:ext uri="{BB962C8B-B14F-4D97-AF65-F5344CB8AC3E}">
        <p14:creationId xmlns:p14="http://schemas.microsoft.com/office/powerpoint/2010/main" val="13211558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62777"/>
          </a:xfrm>
        </p:spPr>
        <p:txBody>
          <a:bodyPr>
            <a:normAutofit/>
          </a:bodyPr>
          <a:lstStyle/>
          <a:p>
            <a:r>
              <a:rPr lang="zh-CN" altLang="en-US" sz="2400" b="1" dirty="0" smtClean="0">
                <a:latin typeface="Arial" panose="020B0604020202020204" pitchFamily="34" charset="0"/>
                <a:cs typeface="Arial" panose="020B0604020202020204" pitchFamily="34" charset="0"/>
              </a:rPr>
              <a:t>参考资料</a:t>
            </a:r>
            <a:endParaRPr lang="zh-CN" altLang="en-US" sz="24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827904"/>
            <a:ext cx="10515600" cy="5349060"/>
          </a:xfrm>
        </p:spPr>
        <p:txBody>
          <a:bodyPr>
            <a:noAutofit/>
          </a:bodyPr>
          <a:lstStyle/>
          <a:p>
            <a:pPr>
              <a:lnSpc>
                <a:spcPct val="120000"/>
              </a:lnSpc>
              <a:spcBef>
                <a:spcPts val="600"/>
              </a:spcBef>
              <a:spcAft>
                <a:spcPts val="600"/>
              </a:spcAft>
            </a:pPr>
            <a:r>
              <a:rPr lang="en-US" altLang="zh-CN" sz="1600" dirty="0" smtClean="0">
                <a:effectLst/>
                <a:latin typeface="Arial" panose="020B0604020202020204" pitchFamily="34" charset="0"/>
                <a:cs typeface="Arial" panose="020B0604020202020204" pitchFamily="34" charset="0"/>
                <a:hlinkClick r:id="rId2"/>
              </a:rPr>
              <a:t>http</a:t>
            </a:r>
            <a:r>
              <a:rPr lang="en-US" altLang="zh-CN" sz="1600" dirty="0">
                <a:effectLst/>
                <a:latin typeface="Arial" panose="020B0604020202020204" pitchFamily="34" charset="0"/>
                <a:cs typeface="Arial" panose="020B0604020202020204" pitchFamily="34" charset="0"/>
                <a:hlinkClick r:id="rId2"/>
              </a:rPr>
              <a:t>://</a:t>
            </a:r>
            <a:r>
              <a:rPr lang="en-US" altLang="zh-CN" sz="1600" dirty="0" smtClean="0">
                <a:effectLst/>
                <a:latin typeface="Arial" panose="020B0604020202020204" pitchFamily="34" charset="0"/>
                <a:cs typeface="Arial" panose="020B0604020202020204" pitchFamily="34" charset="0"/>
                <a:hlinkClick r:id="rId2"/>
              </a:rPr>
              <a:t>download.csdn</a:t>
            </a:r>
            <a:r>
              <a:rPr lang="en-US" altLang="zh-CN" sz="1600" dirty="0" smtClean="0">
                <a:latin typeface="Arial" panose="020B0604020202020204" pitchFamily="34" charset="0"/>
                <a:cs typeface="Arial" panose="020B0604020202020204" pitchFamily="34" charset="0"/>
                <a:hlinkClick r:id="rId2"/>
              </a:rPr>
              <a:t>.NET</a:t>
            </a:r>
            <a:r>
              <a:rPr lang="en-US" altLang="zh-CN" sz="1600" dirty="0" smtClean="0">
                <a:effectLst/>
                <a:latin typeface="Arial" panose="020B0604020202020204" pitchFamily="34" charset="0"/>
                <a:cs typeface="Arial" panose="020B0604020202020204" pitchFamily="34" charset="0"/>
                <a:hlinkClick r:id="rId2"/>
              </a:rPr>
              <a:t>/detail/hengyunabc/6940529</a:t>
            </a:r>
            <a:r>
              <a:rPr lang="en-US" altLang="zh-CN" sz="1600" dirty="0" smtClean="0">
                <a:effectLst/>
                <a:latin typeface="Arial" panose="020B0604020202020204" pitchFamily="34" charset="0"/>
                <a:cs typeface="Arial" panose="020B0604020202020204" pitchFamily="34" charset="0"/>
              </a:rPr>
              <a:t> </a:t>
            </a:r>
            <a:endParaRPr lang="en-US" altLang="zh-CN" sz="1600" dirty="0">
              <a:effectLst/>
              <a:latin typeface="Arial" panose="020B0604020202020204" pitchFamily="34" charset="0"/>
              <a:cs typeface="Arial" panose="020B0604020202020204" pitchFamily="34" charset="0"/>
            </a:endParaRPr>
          </a:p>
          <a:p>
            <a:pPr>
              <a:lnSpc>
                <a:spcPct val="120000"/>
              </a:lnSpc>
              <a:spcBef>
                <a:spcPts val="600"/>
              </a:spcBef>
              <a:spcAft>
                <a:spcPts val="600"/>
              </a:spcAft>
            </a:pPr>
            <a:r>
              <a:rPr lang="en-US" altLang="zh-CN" sz="1600" dirty="0" smtClean="0">
                <a:effectLst/>
                <a:latin typeface="Arial" panose="020B0604020202020204" pitchFamily="34" charset="0"/>
                <a:cs typeface="Arial" panose="020B0604020202020204" pitchFamily="34" charset="0"/>
                <a:hlinkClick r:id="rId3"/>
              </a:rPr>
              <a:t>http</a:t>
            </a:r>
            <a:r>
              <a:rPr lang="en-US" altLang="zh-CN" sz="1600" dirty="0">
                <a:effectLst/>
                <a:latin typeface="Arial" panose="020B0604020202020204" pitchFamily="34" charset="0"/>
                <a:cs typeface="Arial" panose="020B0604020202020204" pitchFamily="34" charset="0"/>
                <a:hlinkClick r:id="rId3"/>
              </a:rPr>
              <a:t>://</a:t>
            </a:r>
            <a:r>
              <a:rPr lang="en-US" altLang="zh-CN" sz="1600" dirty="0" smtClean="0">
                <a:effectLst/>
                <a:latin typeface="Arial" panose="020B0604020202020204" pitchFamily="34" charset="0"/>
                <a:cs typeface="Arial" panose="020B0604020202020204" pitchFamily="34" charset="0"/>
                <a:hlinkClick r:id="rId3"/>
              </a:rPr>
              <a:t>en.wikipedia.org/wiki/Two-phase_commit_protocol</a:t>
            </a:r>
            <a:r>
              <a:rPr lang="en-US" altLang="zh-CN" sz="1600" dirty="0" smtClean="0">
                <a:effectLst/>
                <a:latin typeface="Arial" panose="020B0604020202020204" pitchFamily="34" charset="0"/>
                <a:cs typeface="Arial" panose="020B0604020202020204" pitchFamily="34" charset="0"/>
              </a:rPr>
              <a:t>   </a:t>
            </a:r>
            <a:r>
              <a:rPr lang="zh-CN" altLang="en-US" sz="1600" dirty="0" smtClean="0">
                <a:effectLst/>
                <a:latin typeface="Arial" panose="020B0604020202020204" pitchFamily="34" charset="0"/>
                <a:cs typeface="Arial" panose="020B0604020202020204" pitchFamily="34" charset="0"/>
              </a:rPr>
              <a:t>两阶段提交协议</a:t>
            </a:r>
            <a:endParaRPr lang="en-US" altLang="zh-CN" sz="1600" dirty="0">
              <a:latin typeface="Arial" panose="020B0604020202020204" pitchFamily="34" charset="0"/>
              <a:cs typeface="Arial" panose="020B0604020202020204" pitchFamily="34" charset="0"/>
            </a:endParaRPr>
          </a:p>
          <a:p>
            <a:pPr>
              <a:lnSpc>
                <a:spcPct val="120000"/>
              </a:lnSpc>
              <a:spcBef>
                <a:spcPts val="600"/>
              </a:spcBef>
              <a:spcAft>
                <a:spcPts val="600"/>
              </a:spcAft>
            </a:pPr>
            <a:r>
              <a:rPr lang="en-US" altLang="zh-CN" sz="1600" dirty="0" smtClean="0">
                <a:effectLst/>
                <a:latin typeface="Arial" panose="020B0604020202020204" pitchFamily="34" charset="0"/>
                <a:cs typeface="Arial" panose="020B0604020202020204" pitchFamily="34" charset="0"/>
                <a:hlinkClick r:id="rId4"/>
              </a:rPr>
              <a:t>http</a:t>
            </a:r>
            <a:r>
              <a:rPr lang="en-US" altLang="zh-CN" sz="1600" dirty="0">
                <a:effectLst/>
                <a:latin typeface="Arial" panose="020B0604020202020204" pitchFamily="34" charset="0"/>
                <a:cs typeface="Arial" panose="020B0604020202020204" pitchFamily="34" charset="0"/>
                <a:hlinkClick r:id="rId4"/>
              </a:rPr>
              <a:t>://</a:t>
            </a:r>
            <a:r>
              <a:rPr lang="en-US" altLang="zh-CN" sz="1600" dirty="0" smtClean="0">
                <a:effectLst/>
                <a:latin typeface="Arial" panose="020B0604020202020204" pitchFamily="34" charset="0"/>
                <a:cs typeface="Arial" panose="020B0604020202020204" pitchFamily="34" charset="0"/>
                <a:hlinkClick r:id="rId4"/>
              </a:rPr>
              <a:t>www.infoq.com/cn/articles/xa-transactions-handle</a:t>
            </a:r>
            <a:r>
              <a:rPr lang="en-US" altLang="zh-CN" sz="1600" dirty="0" smtClean="0">
                <a:effectLst/>
                <a:latin typeface="Arial" panose="020B0604020202020204" pitchFamily="34" charset="0"/>
                <a:cs typeface="Arial" panose="020B0604020202020204" pitchFamily="34" charset="0"/>
              </a:rPr>
              <a:t> </a:t>
            </a:r>
            <a:r>
              <a:rPr lang="en-US" altLang="zh-CN" sz="1600" dirty="0"/>
              <a:t>XA</a:t>
            </a:r>
            <a:r>
              <a:rPr lang="zh-CN" altLang="en-US" sz="1600" dirty="0"/>
              <a:t>事务处理</a:t>
            </a:r>
          </a:p>
          <a:p>
            <a:pPr>
              <a:lnSpc>
                <a:spcPct val="120000"/>
              </a:lnSpc>
              <a:spcBef>
                <a:spcPts val="600"/>
              </a:spcBef>
              <a:spcAft>
                <a:spcPts val="600"/>
              </a:spcAft>
            </a:pPr>
            <a:r>
              <a:rPr lang="en-US" altLang="zh-CN" sz="1600" dirty="0" smtClean="0">
                <a:effectLst/>
                <a:latin typeface="Arial" panose="020B0604020202020204" pitchFamily="34" charset="0"/>
                <a:cs typeface="Arial" panose="020B0604020202020204" pitchFamily="34" charset="0"/>
                <a:hlinkClick r:id="rId5"/>
              </a:rPr>
              <a:t>http</a:t>
            </a:r>
            <a:r>
              <a:rPr lang="en-US" altLang="zh-CN" sz="1600" dirty="0">
                <a:effectLst/>
                <a:latin typeface="Arial" panose="020B0604020202020204" pitchFamily="34" charset="0"/>
                <a:cs typeface="Arial" panose="020B0604020202020204" pitchFamily="34" charset="0"/>
                <a:hlinkClick r:id="rId5"/>
              </a:rPr>
              <a:t>://</a:t>
            </a:r>
            <a:r>
              <a:rPr lang="en-US" altLang="zh-CN" sz="1600" dirty="0" smtClean="0">
                <a:effectLst/>
                <a:latin typeface="Arial" panose="020B0604020202020204" pitchFamily="34" charset="0"/>
                <a:cs typeface="Arial" panose="020B0604020202020204" pitchFamily="34" charset="0"/>
                <a:hlinkClick r:id="rId5"/>
              </a:rPr>
              <a:t>java.sun.com/javaee/technologies/jta/index.jsp</a:t>
            </a:r>
            <a:r>
              <a:rPr lang="en-US" altLang="zh-CN" sz="1600" dirty="0" smtClean="0">
                <a:effectLst/>
                <a:latin typeface="Arial" panose="020B0604020202020204" pitchFamily="34" charset="0"/>
                <a:cs typeface="Arial" panose="020B0604020202020204" pitchFamily="34" charset="0"/>
              </a:rPr>
              <a:t> </a:t>
            </a:r>
            <a:endParaRPr lang="en-US" altLang="zh-CN" sz="1600" dirty="0">
              <a:effectLst/>
              <a:latin typeface="Arial" panose="020B0604020202020204" pitchFamily="34" charset="0"/>
              <a:cs typeface="Arial" panose="020B0604020202020204" pitchFamily="34" charset="0"/>
            </a:endParaRPr>
          </a:p>
          <a:p>
            <a:pPr>
              <a:lnSpc>
                <a:spcPct val="120000"/>
              </a:lnSpc>
              <a:spcBef>
                <a:spcPts val="600"/>
              </a:spcBef>
              <a:spcAft>
                <a:spcPts val="600"/>
              </a:spcAft>
            </a:pPr>
            <a:r>
              <a:rPr lang="en-US" altLang="zh-CN" sz="1600" dirty="0" smtClean="0">
                <a:effectLst/>
                <a:latin typeface="Arial" panose="020B0604020202020204" pitchFamily="34" charset="0"/>
                <a:cs typeface="Arial" panose="020B0604020202020204" pitchFamily="34" charset="0"/>
                <a:hlinkClick r:id="rId5"/>
              </a:rPr>
              <a:t>http://java.sun.com/javaee/technologies/jta/index.jsp</a:t>
            </a:r>
            <a:r>
              <a:rPr lang="en-US" altLang="zh-CN" sz="1600" dirty="0" smtClean="0">
                <a:effectLst/>
                <a:latin typeface="Arial" panose="020B0604020202020204" pitchFamily="34" charset="0"/>
                <a:cs typeface="Arial" panose="020B0604020202020204" pitchFamily="34" charset="0"/>
              </a:rPr>
              <a:t>     </a:t>
            </a:r>
          </a:p>
          <a:p>
            <a:pPr>
              <a:lnSpc>
                <a:spcPct val="120000"/>
              </a:lnSpc>
              <a:spcBef>
                <a:spcPts val="600"/>
              </a:spcBef>
              <a:spcAft>
                <a:spcPts val="600"/>
              </a:spcAft>
            </a:pPr>
            <a:r>
              <a:rPr lang="en-US" altLang="zh-CN" sz="1600" dirty="0" smtClean="0">
                <a:effectLst/>
                <a:latin typeface="Arial" panose="020B0604020202020204" pitchFamily="34" charset="0"/>
                <a:cs typeface="Arial" panose="020B0604020202020204" pitchFamily="34" charset="0"/>
                <a:hlinkClick r:id="rId6"/>
              </a:rPr>
              <a:t>https</a:t>
            </a:r>
            <a:r>
              <a:rPr lang="en-US" altLang="zh-CN" sz="1600" dirty="0">
                <a:effectLst/>
                <a:latin typeface="Arial" panose="020B0604020202020204" pitchFamily="34" charset="0"/>
                <a:cs typeface="Arial" panose="020B0604020202020204" pitchFamily="34" charset="0"/>
                <a:hlinkClick r:id="rId6"/>
              </a:rPr>
              <a:t>://github.com/bitronix/btm</a:t>
            </a:r>
            <a:r>
              <a:rPr lang="en-US" altLang="zh-CN" sz="1600" dirty="0">
                <a:effectLst/>
                <a:latin typeface="Arial" panose="020B0604020202020204" pitchFamily="34" charset="0"/>
                <a:cs typeface="Arial" panose="020B0604020202020204" pitchFamily="34" charset="0"/>
              </a:rPr>
              <a:t>   </a:t>
            </a:r>
            <a:r>
              <a:rPr lang="zh-CN" altLang="en-US" sz="1600" dirty="0">
                <a:effectLst/>
                <a:latin typeface="Arial" panose="020B0604020202020204" pitchFamily="34" charset="0"/>
                <a:cs typeface="Arial" panose="020B0604020202020204" pitchFamily="34" charset="0"/>
              </a:rPr>
              <a:t>一个开源的</a:t>
            </a:r>
            <a:r>
              <a:rPr lang="en-US" altLang="zh-CN" sz="1600" dirty="0">
                <a:effectLst/>
                <a:latin typeface="Arial" panose="020B0604020202020204" pitchFamily="34" charset="0"/>
                <a:cs typeface="Arial" panose="020B0604020202020204" pitchFamily="34" charset="0"/>
              </a:rPr>
              <a:t>JTA Transaction Manager</a:t>
            </a:r>
          </a:p>
          <a:p>
            <a:pPr>
              <a:lnSpc>
                <a:spcPct val="120000"/>
              </a:lnSpc>
              <a:spcBef>
                <a:spcPts val="600"/>
              </a:spcBef>
              <a:spcAft>
                <a:spcPts val="600"/>
              </a:spcAft>
            </a:pPr>
            <a:r>
              <a:rPr lang="en-US" altLang="zh-CN" sz="1600" dirty="0" smtClean="0">
                <a:latin typeface="Arial" panose="020B0604020202020204" pitchFamily="34" charset="0"/>
                <a:cs typeface="Arial" panose="020B0604020202020204" pitchFamily="34" charset="0"/>
                <a:hlinkClick r:id="rId7"/>
              </a:rPr>
              <a:t>http</a:t>
            </a:r>
            <a:r>
              <a:rPr lang="en-US" altLang="zh-CN" sz="1600" dirty="0">
                <a:latin typeface="Arial" panose="020B0604020202020204" pitchFamily="34" charset="0"/>
                <a:cs typeface="Arial" panose="020B0604020202020204" pitchFamily="34" charset="0"/>
                <a:hlinkClick r:id="rId7"/>
              </a:rPr>
              <a:t>://docs.spring.io/spring-boot/docs/current/reference/html/boot-features-jta.html</a:t>
            </a:r>
            <a:r>
              <a:rPr lang="zh-CN" altLang="en-US" sz="1600" dirty="0">
                <a:latin typeface="Arial" panose="020B0604020202020204" pitchFamily="34" charset="0"/>
                <a:cs typeface="Arial" panose="020B0604020202020204" pitchFamily="34" charset="0"/>
              </a:rPr>
              <a:t>（重点）</a:t>
            </a:r>
            <a:endParaRPr lang="en-US" altLang="zh-CN" sz="1600" dirty="0">
              <a:latin typeface="Arial" panose="020B0604020202020204" pitchFamily="34" charset="0"/>
              <a:cs typeface="Arial" panose="020B0604020202020204" pitchFamily="34" charset="0"/>
            </a:endParaRPr>
          </a:p>
          <a:p>
            <a:pPr>
              <a:lnSpc>
                <a:spcPct val="120000"/>
              </a:lnSpc>
              <a:spcBef>
                <a:spcPts val="600"/>
              </a:spcBef>
              <a:spcAft>
                <a:spcPts val="600"/>
              </a:spcAft>
            </a:pPr>
            <a:r>
              <a:rPr lang="en-US" altLang="zh-CN" sz="1600" dirty="0" smtClean="0">
                <a:latin typeface="Arial" panose="020B0604020202020204" pitchFamily="34" charset="0"/>
                <a:cs typeface="Arial" panose="020B0604020202020204" pitchFamily="34" charset="0"/>
                <a:hlinkClick r:id="rId8"/>
              </a:rPr>
              <a:t>http</a:t>
            </a:r>
            <a:r>
              <a:rPr lang="en-US" altLang="zh-CN" sz="1600" dirty="0">
                <a:latin typeface="Arial" panose="020B0604020202020204" pitchFamily="34" charset="0"/>
                <a:cs typeface="Arial" panose="020B0604020202020204" pitchFamily="34" charset="0"/>
                <a:hlinkClick r:id="rId8"/>
              </a:rPr>
              <a:t>://weibo.com/ttarticle/p/show?id=2309403965965003062676</a:t>
            </a:r>
            <a:r>
              <a:rPr lang="en-US" altLang="zh-CN" sz="1600" dirty="0">
                <a:latin typeface="Arial" panose="020B0604020202020204" pitchFamily="34" charset="0"/>
                <a:cs typeface="Arial" panose="020B0604020202020204" pitchFamily="34" charset="0"/>
              </a:rPr>
              <a:t>  </a:t>
            </a:r>
            <a:r>
              <a:rPr lang="zh-CN" altLang="en-US" sz="1600" dirty="0">
                <a:latin typeface="Arial" panose="020B0604020202020204" pitchFamily="34" charset="0"/>
                <a:cs typeface="Arial" panose="020B0604020202020204" pitchFamily="34" charset="0"/>
              </a:rPr>
              <a:t>六种常用的分布式事务解决方案</a:t>
            </a:r>
            <a:endParaRPr lang="en-US" altLang="zh-CN" sz="1600" dirty="0">
              <a:latin typeface="Arial" panose="020B0604020202020204" pitchFamily="34" charset="0"/>
              <a:cs typeface="Arial" panose="020B0604020202020204" pitchFamily="34" charset="0"/>
            </a:endParaRPr>
          </a:p>
          <a:p>
            <a:pPr>
              <a:lnSpc>
                <a:spcPct val="120000"/>
              </a:lnSpc>
              <a:spcBef>
                <a:spcPts val="600"/>
              </a:spcBef>
              <a:spcAft>
                <a:spcPts val="600"/>
              </a:spcAft>
            </a:pPr>
            <a:r>
              <a:rPr lang="en-US" altLang="zh-CN" sz="1600" dirty="0">
                <a:latin typeface="Arial" panose="020B0604020202020204" pitchFamily="34" charset="0"/>
                <a:cs typeface="Arial" panose="020B0604020202020204" pitchFamily="34" charset="0"/>
                <a:hlinkClick r:id="rId9"/>
              </a:rPr>
              <a:t>https://www.ibm.com/developerworks/cn/java/j-lo-jta/</a:t>
            </a:r>
            <a:r>
              <a:rPr lang="en-US" altLang="zh-CN" sz="1600" dirty="0">
                <a:latin typeface="Arial" panose="020B0604020202020204" pitchFamily="34" charset="0"/>
                <a:cs typeface="Arial" panose="020B0604020202020204" pitchFamily="34" charset="0"/>
              </a:rPr>
              <a:t> java</a:t>
            </a:r>
            <a:r>
              <a:rPr lang="zh-CN" altLang="en-US" sz="1600" dirty="0">
                <a:latin typeface="Arial" panose="020B0604020202020204" pitchFamily="34" charset="0"/>
                <a:cs typeface="Arial" panose="020B0604020202020204" pitchFamily="34" charset="0"/>
              </a:rPr>
              <a:t>深度历险 原理与实现</a:t>
            </a:r>
            <a:endParaRPr lang="en-US" altLang="zh-CN" sz="1600" dirty="0">
              <a:latin typeface="Arial" panose="020B0604020202020204" pitchFamily="34" charset="0"/>
              <a:cs typeface="Arial" panose="020B0604020202020204" pitchFamily="34" charset="0"/>
            </a:endParaRPr>
          </a:p>
          <a:p>
            <a:pPr>
              <a:lnSpc>
                <a:spcPct val="120000"/>
              </a:lnSpc>
              <a:spcBef>
                <a:spcPts val="600"/>
              </a:spcBef>
              <a:spcAft>
                <a:spcPts val="600"/>
              </a:spcAft>
            </a:pPr>
            <a:r>
              <a:rPr lang="en-US" altLang="zh-CN" sz="1600" dirty="0">
                <a:latin typeface="Arial" panose="020B0604020202020204" pitchFamily="34" charset="0"/>
                <a:cs typeface="Arial" panose="020B0604020202020204" pitchFamily="34" charset="0"/>
                <a:hlinkClick r:id="rId10"/>
              </a:rPr>
              <a:t>http://www.hollischuang.com/archives/681</a:t>
            </a:r>
            <a:r>
              <a:rPr lang="en-US" altLang="zh-CN" sz="1600" dirty="0">
                <a:latin typeface="Arial" panose="020B0604020202020204" pitchFamily="34" charset="0"/>
                <a:cs typeface="Arial" panose="020B0604020202020204" pitchFamily="34" charset="0"/>
              </a:rPr>
              <a:t> </a:t>
            </a:r>
            <a:r>
              <a:rPr lang="zh-CN" altLang="en-US" sz="1600" dirty="0">
                <a:latin typeface="Arial" panose="020B0604020202020204" pitchFamily="34" charset="0"/>
                <a:cs typeface="Arial" panose="020B0604020202020204" pitchFamily="34" charset="0"/>
              </a:rPr>
              <a:t>分布式事务的两阶段提交、三阶段提交</a:t>
            </a:r>
            <a:endParaRPr lang="en-US" altLang="zh-CN" sz="160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120229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pPr algn="ctr"/>
            <a:endParaRPr lang="en-US" altLang="zh-CN" dirty="0" smtClean="0"/>
          </a:p>
          <a:p>
            <a:pPr algn="ctr"/>
            <a:endParaRPr lang="en-US" altLang="zh-CN" dirty="0"/>
          </a:p>
          <a:p>
            <a:pPr algn="ctr"/>
            <a:endParaRPr lang="en-US" altLang="zh-CN" dirty="0" smtClean="0"/>
          </a:p>
          <a:p>
            <a:pPr marL="0" indent="0" algn="ctr">
              <a:buNone/>
            </a:pPr>
            <a:r>
              <a:rPr lang="en-US" altLang="zh-CN" sz="3600" dirty="0" smtClean="0"/>
              <a:t>Q&amp;A</a:t>
            </a:r>
            <a:endParaRPr lang="zh-CN" altLang="en-US" sz="3600" dirty="0"/>
          </a:p>
        </p:txBody>
      </p:sp>
    </p:spTree>
    <p:extLst>
      <p:ext uri="{BB962C8B-B14F-4D97-AF65-F5344CB8AC3E}">
        <p14:creationId xmlns:p14="http://schemas.microsoft.com/office/powerpoint/2010/main" val="6905502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768927"/>
            <a:ext cx="10515600" cy="5408036"/>
          </a:xfrm>
        </p:spPr>
        <p:txBody>
          <a:bodyPr>
            <a:normAutofit/>
          </a:bodyPr>
          <a:lstStyle/>
          <a:p>
            <a:endParaRPr lang="en-US" altLang="zh-CN" sz="2400" dirty="0"/>
          </a:p>
          <a:p>
            <a:r>
              <a:rPr lang="zh-CN" altLang="en-US" sz="2400" dirty="0" smtClean="0"/>
              <a:t>事务简介</a:t>
            </a:r>
            <a:endParaRPr lang="en-US" altLang="zh-CN" sz="2400" dirty="0" smtClean="0"/>
          </a:p>
          <a:p>
            <a:endParaRPr lang="en-US" altLang="zh-CN" sz="2400" dirty="0" smtClean="0"/>
          </a:p>
          <a:p>
            <a:r>
              <a:rPr lang="zh-CN" altLang="en-US" sz="2400" dirty="0" smtClean="0"/>
              <a:t>分布式事务</a:t>
            </a:r>
            <a:endParaRPr lang="en-US" altLang="zh-CN" sz="2400" dirty="0"/>
          </a:p>
          <a:p>
            <a:endParaRPr lang="en-US" altLang="zh-CN" sz="2400" dirty="0" smtClean="0"/>
          </a:p>
          <a:p>
            <a:r>
              <a:rPr lang="zh-CN" altLang="en-US" sz="2400" dirty="0" smtClean="0"/>
              <a:t>具体示例</a:t>
            </a:r>
            <a:endParaRPr lang="en-US" altLang="zh-CN" sz="2400" dirty="0"/>
          </a:p>
          <a:p>
            <a:endParaRPr lang="en-US" altLang="zh-CN" sz="2400" dirty="0" smtClean="0"/>
          </a:p>
          <a:p>
            <a:r>
              <a:rPr lang="zh-CN" altLang="en-US" sz="2400" dirty="0" smtClean="0"/>
              <a:t>问答</a:t>
            </a:r>
            <a:endParaRPr lang="zh-CN" altLang="en-US" sz="2400" dirty="0"/>
          </a:p>
        </p:txBody>
      </p:sp>
    </p:spTree>
    <p:extLst>
      <p:ext uri="{BB962C8B-B14F-4D97-AF65-F5344CB8AC3E}">
        <p14:creationId xmlns:p14="http://schemas.microsoft.com/office/powerpoint/2010/main" val="37275597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400994"/>
          </a:xfrm>
        </p:spPr>
        <p:txBody>
          <a:bodyPr/>
          <a:lstStyle/>
          <a:p>
            <a:r>
              <a:rPr lang="zh-CN" altLang="en-US" sz="2400" b="1" dirty="0"/>
              <a:t>背景介绍</a:t>
            </a:r>
          </a:p>
        </p:txBody>
      </p:sp>
      <p:pic>
        <p:nvPicPr>
          <p:cNvPr id="1026" name="Picture 2" descr="images/K4QcRFdKnbkT44AFFtzQYCAAX25FifDS.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26989" y="766120"/>
            <a:ext cx="10335371" cy="58338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25531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85939"/>
            <a:ext cx="10515600" cy="621228"/>
          </a:xfrm>
        </p:spPr>
        <p:txBody>
          <a:bodyPr>
            <a:normAutofit/>
          </a:bodyPr>
          <a:lstStyle/>
          <a:p>
            <a:r>
              <a:rPr lang="zh-CN" altLang="en-US" sz="2400" b="1" dirty="0" smtClean="0">
                <a:latin typeface="宋体" panose="02010600030101010101" pitchFamily="2" charset="-122"/>
                <a:ea typeface="宋体" panose="02010600030101010101" pitchFamily="2" charset="-122"/>
              </a:rPr>
              <a:t>事务</a:t>
            </a:r>
            <a:endParaRPr lang="zh-CN" altLang="en-US" sz="2400" b="1" dirty="0">
              <a:latin typeface="宋体" panose="02010600030101010101" pitchFamily="2" charset="-122"/>
              <a:ea typeface="宋体" panose="02010600030101010101" pitchFamily="2" charset="-122"/>
            </a:endParaRPr>
          </a:p>
        </p:txBody>
      </p:sp>
      <p:sp>
        <p:nvSpPr>
          <p:cNvPr id="3" name="Content Placeholder 2"/>
          <p:cNvSpPr>
            <a:spLocks noGrp="1"/>
          </p:cNvSpPr>
          <p:nvPr>
            <p:ph idx="1"/>
          </p:nvPr>
        </p:nvSpPr>
        <p:spPr>
          <a:xfrm>
            <a:off x="762000" y="1107167"/>
            <a:ext cx="10515600" cy="5391603"/>
          </a:xfrm>
        </p:spPr>
        <p:txBody>
          <a:bodyPr>
            <a:noAutofit/>
          </a:bodyPr>
          <a:lstStyle/>
          <a:p>
            <a:r>
              <a:rPr lang="zh-CN" altLang="en-US" sz="1200" dirty="0">
                <a:latin typeface="Arial" panose="020B0604020202020204" pitchFamily="34" charset="0"/>
                <a:cs typeface="Arial" panose="020B0604020202020204" pitchFamily="34" charset="0"/>
              </a:rPr>
              <a:t>事务是应用程序中一系列严密的操作，所有操作必须成功完成，否则在每个操作中所作的所有更改都会被撤消。</a:t>
            </a:r>
            <a:endParaRPr lang="en-US" altLang="zh-CN" sz="1200" dirty="0">
              <a:latin typeface="Arial" panose="020B0604020202020204" pitchFamily="34" charset="0"/>
              <a:cs typeface="Arial" panose="020B0604020202020204" pitchFamily="34" charset="0"/>
            </a:endParaRPr>
          </a:p>
          <a:p>
            <a:pPr marL="0" indent="0">
              <a:buNone/>
            </a:pPr>
            <a:endParaRPr lang="en-US" altLang="zh-CN" sz="1200" dirty="0">
              <a:latin typeface="Arial" panose="020B0604020202020204" pitchFamily="34" charset="0"/>
              <a:cs typeface="Arial" panose="020B0604020202020204" pitchFamily="34" charset="0"/>
            </a:endParaRPr>
          </a:p>
          <a:p>
            <a:r>
              <a:rPr lang="zh-CN" altLang="en-US" sz="1200" b="1" dirty="0" smtClean="0">
                <a:latin typeface="Arial" panose="020B0604020202020204" pitchFamily="34" charset="0"/>
                <a:cs typeface="Arial" panose="020B0604020202020204" pitchFamily="34" charset="0"/>
              </a:rPr>
              <a:t>特性： </a:t>
            </a:r>
            <a:r>
              <a:rPr lang="zh-CN" altLang="en-US" sz="1200" dirty="0" smtClean="0">
                <a:latin typeface="Arial" panose="020B0604020202020204" pitchFamily="34" charset="0"/>
                <a:cs typeface="Arial" panose="020B0604020202020204" pitchFamily="34" charset="0"/>
              </a:rPr>
              <a:t>原子性</a:t>
            </a:r>
            <a:r>
              <a:rPr lang="en-US" altLang="zh-CN" sz="1200" dirty="0" smtClean="0">
                <a:latin typeface="Arial" panose="020B0604020202020204" pitchFamily="34" charset="0"/>
                <a:cs typeface="Arial" panose="020B0604020202020204" pitchFamily="34" charset="0"/>
              </a:rPr>
              <a:t>(Atomicity)</a:t>
            </a:r>
            <a:r>
              <a:rPr lang="zh-CN" altLang="en-US" sz="1200" dirty="0" smtClean="0">
                <a:latin typeface="Arial" panose="020B0604020202020204" pitchFamily="34" charset="0"/>
                <a:cs typeface="Arial" panose="020B0604020202020204" pitchFamily="34" charset="0"/>
              </a:rPr>
              <a:t>、一致性</a:t>
            </a:r>
            <a:r>
              <a:rPr lang="en-US" altLang="zh-CN" sz="1200" dirty="0" smtClean="0">
                <a:latin typeface="Arial" panose="020B0604020202020204" pitchFamily="34" charset="0"/>
                <a:cs typeface="Arial" panose="020B0604020202020204" pitchFamily="34" charset="0"/>
              </a:rPr>
              <a:t>(Consistency)</a:t>
            </a:r>
            <a:r>
              <a:rPr lang="zh-CN" altLang="en-US" sz="1200" dirty="0" smtClean="0">
                <a:latin typeface="Arial" panose="020B0604020202020204" pitchFamily="34" charset="0"/>
                <a:cs typeface="Arial" panose="020B0604020202020204" pitchFamily="34" charset="0"/>
              </a:rPr>
              <a:t>、隔离性</a:t>
            </a:r>
            <a:r>
              <a:rPr lang="en-US" altLang="zh-CN" sz="1200" dirty="0" smtClean="0">
                <a:latin typeface="Arial" panose="020B0604020202020204" pitchFamily="34" charset="0"/>
                <a:cs typeface="Arial" panose="020B0604020202020204" pitchFamily="34" charset="0"/>
              </a:rPr>
              <a:t>(Isolation)</a:t>
            </a:r>
            <a:r>
              <a:rPr lang="zh-CN" altLang="en-US" sz="1200" dirty="0" smtClean="0">
                <a:latin typeface="Arial" panose="020B0604020202020204" pitchFamily="34" charset="0"/>
                <a:cs typeface="Arial" panose="020B0604020202020204" pitchFamily="34" charset="0"/>
              </a:rPr>
              <a:t>、持续性</a:t>
            </a:r>
            <a:r>
              <a:rPr lang="en-US" altLang="zh-CN" sz="1200" dirty="0">
                <a:latin typeface="Arial" panose="020B0604020202020204" pitchFamily="34" charset="0"/>
                <a:cs typeface="Arial" panose="020B0604020202020204" pitchFamily="34" charset="0"/>
              </a:rPr>
              <a:t>(</a:t>
            </a:r>
            <a:r>
              <a:rPr lang="en-US" altLang="zh-CN" sz="1200" dirty="0" smtClean="0">
                <a:latin typeface="Arial" panose="020B0604020202020204" pitchFamily="34" charset="0"/>
                <a:cs typeface="Arial" panose="020B0604020202020204" pitchFamily="34" charset="0"/>
              </a:rPr>
              <a:t>Durability)</a:t>
            </a:r>
          </a:p>
          <a:p>
            <a:endParaRPr lang="en-US" altLang="zh-CN" sz="1200" dirty="0">
              <a:latin typeface="Arial" panose="020B0604020202020204" pitchFamily="34" charset="0"/>
              <a:cs typeface="Arial" panose="020B0604020202020204" pitchFamily="34" charset="0"/>
            </a:endParaRPr>
          </a:p>
          <a:p>
            <a:r>
              <a:rPr lang="zh-CN" altLang="en-US" sz="1200" b="1" dirty="0">
                <a:latin typeface="Arial" panose="020B0604020202020204" pitchFamily="34" charset="0"/>
                <a:cs typeface="Arial" panose="020B0604020202020204" pitchFamily="34" charset="0"/>
              </a:rPr>
              <a:t>隔离级别</a:t>
            </a:r>
            <a:endParaRPr lang="en-US" altLang="zh-CN" sz="1200" b="1" dirty="0">
              <a:latin typeface="Arial" panose="020B0604020202020204" pitchFamily="34" charset="0"/>
              <a:cs typeface="Arial" panose="020B0604020202020204" pitchFamily="34" charset="0"/>
            </a:endParaRPr>
          </a:p>
          <a:p>
            <a:pPr lvl="1"/>
            <a:r>
              <a:rPr lang="en-US" altLang="zh-CN" sz="1200" dirty="0">
                <a:latin typeface="Arial" panose="020B0604020202020204" pitchFamily="34" charset="0"/>
                <a:cs typeface="Arial" panose="020B0604020202020204" pitchFamily="34" charset="0"/>
              </a:rPr>
              <a:t>Read uncommitted</a:t>
            </a:r>
          </a:p>
          <a:p>
            <a:pPr lvl="1"/>
            <a:r>
              <a:rPr lang="en-US" altLang="zh-CN" sz="1200" dirty="0">
                <a:latin typeface="Arial" panose="020B0604020202020204" pitchFamily="34" charset="0"/>
                <a:cs typeface="Arial" panose="020B0604020202020204" pitchFamily="34" charset="0"/>
              </a:rPr>
              <a:t>Read committed</a:t>
            </a:r>
          </a:p>
          <a:p>
            <a:pPr lvl="1"/>
            <a:r>
              <a:rPr lang="en-US" altLang="zh-CN" sz="1200" dirty="0">
                <a:latin typeface="Arial" panose="020B0604020202020204" pitchFamily="34" charset="0"/>
                <a:cs typeface="Arial" panose="020B0604020202020204" pitchFamily="34" charset="0"/>
              </a:rPr>
              <a:t>Repeatable read</a:t>
            </a:r>
          </a:p>
          <a:p>
            <a:pPr lvl="1"/>
            <a:r>
              <a:rPr lang="en-US" altLang="zh-CN" sz="1200" dirty="0" err="1">
                <a:latin typeface="Arial" panose="020B0604020202020204" pitchFamily="34" charset="0"/>
                <a:cs typeface="Arial" panose="020B0604020202020204" pitchFamily="34" charset="0"/>
              </a:rPr>
              <a:t>Serializable</a:t>
            </a:r>
            <a:r>
              <a:rPr lang="en-US" altLang="zh-CN" sz="1200" dirty="0">
                <a:latin typeface="Arial" panose="020B0604020202020204" pitchFamily="34" charset="0"/>
                <a:cs typeface="Arial" panose="020B0604020202020204" pitchFamily="34" charset="0"/>
              </a:rPr>
              <a:t> </a:t>
            </a:r>
          </a:p>
          <a:p>
            <a:endParaRPr lang="en-US" altLang="zh-CN" sz="1200" dirty="0">
              <a:latin typeface="Arial" panose="020B0604020202020204" pitchFamily="34" charset="0"/>
              <a:cs typeface="Arial" panose="020B0604020202020204" pitchFamily="34" charset="0"/>
            </a:endParaRPr>
          </a:p>
          <a:p>
            <a:r>
              <a:rPr lang="zh-CN" altLang="en-US" sz="1200" b="1" dirty="0">
                <a:latin typeface="Arial" panose="020B0604020202020204" pitchFamily="34" charset="0"/>
                <a:cs typeface="Arial" panose="020B0604020202020204" pitchFamily="34" charset="0"/>
              </a:rPr>
              <a:t>代理方式</a:t>
            </a:r>
            <a:endParaRPr lang="en-US" altLang="zh-CN" sz="1200" b="1" dirty="0">
              <a:latin typeface="Arial" panose="020B0604020202020204" pitchFamily="34" charset="0"/>
              <a:cs typeface="Arial" panose="020B0604020202020204" pitchFamily="34" charset="0"/>
            </a:endParaRPr>
          </a:p>
          <a:p>
            <a:pPr lvl="1"/>
            <a:r>
              <a:rPr lang="en-US" altLang="zh-CN" sz="1200" dirty="0" err="1">
                <a:latin typeface="Arial" panose="020B0604020202020204" pitchFamily="34" charset="0"/>
                <a:cs typeface="Arial" panose="020B0604020202020204" pitchFamily="34" charset="0"/>
              </a:rPr>
              <a:t>Jdk</a:t>
            </a:r>
            <a:r>
              <a:rPr lang="zh-CN" altLang="en-US" sz="1200" dirty="0">
                <a:latin typeface="Arial" panose="020B0604020202020204" pitchFamily="34" charset="0"/>
                <a:cs typeface="Arial" panose="020B0604020202020204" pitchFamily="34" charset="0"/>
              </a:rPr>
              <a:t>代理，</a:t>
            </a:r>
            <a:r>
              <a:rPr lang="en-US" altLang="zh-CN" sz="1200" dirty="0" err="1">
                <a:latin typeface="Arial" panose="020B0604020202020204" pitchFamily="34" charset="0"/>
                <a:cs typeface="Arial" panose="020B0604020202020204" pitchFamily="34" charset="0"/>
              </a:rPr>
              <a:t>cglib</a:t>
            </a:r>
            <a:r>
              <a:rPr lang="zh-CN" altLang="en-US" sz="1200" dirty="0">
                <a:latin typeface="Arial" panose="020B0604020202020204" pitchFamily="34" charset="0"/>
                <a:cs typeface="Arial" panose="020B0604020202020204" pitchFamily="34" charset="0"/>
              </a:rPr>
              <a:t>动态代理</a:t>
            </a:r>
            <a:endParaRPr lang="en-US" altLang="zh-CN" sz="1200" dirty="0">
              <a:latin typeface="Arial" panose="020B0604020202020204" pitchFamily="34" charset="0"/>
              <a:cs typeface="Arial" panose="020B0604020202020204" pitchFamily="34" charset="0"/>
            </a:endParaRPr>
          </a:p>
          <a:p>
            <a:endParaRPr lang="en-US" altLang="zh-CN" sz="1200" dirty="0">
              <a:latin typeface="Arial" panose="020B0604020202020204" pitchFamily="34" charset="0"/>
              <a:cs typeface="Arial" panose="020B0604020202020204" pitchFamily="34" charset="0"/>
            </a:endParaRPr>
          </a:p>
          <a:p>
            <a:r>
              <a:rPr lang="zh-CN" altLang="en-US" sz="1200" b="1" dirty="0">
                <a:latin typeface="Arial" panose="020B0604020202020204" pitchFamily="34" charset="0"/>
                <a:cs typeface="Arial" panose="020B0604020202020204" pitchFamily="34" charset="0"/>
              </a:rPr>
              <a:t>传播行为</a:t>
            </a:r>
            <a:endParaRPr lang="en-US" altLang="zh-CN" sz="1200" b="1" dirty="0">
              <a:latin typeface="Arial" panose="020B0604020202020204" pitchFamily="34" charset="0"/>
              <a:cs typeface="Arial" panose="020B0604020202020204" pitchFamily="34" charset="0"/>
            </a:endParaRPr>
          </a:p>
          <a:p>
            <a:pPr lvl="1"/>
            <a:r>
              <a:rPr lang="en-US" altLang="zh-CN" sz="1200" dirty="0">
                <a:latin typeface="Arial" panose="020B0604020202020204" pitchFamily="34" charset="0"/>
                <a:cs typeface="Arial" panose="020B0604020202020204" pitchFamily="34" charset="0"/>
              </a:rPr>
              <a:t>PROPAGATION_REQUIRED</a:t>
            </a:r>
          </a:p>
          <a:p>
            <a:pPr lvl="1"/>
            <a:r>
              <a:rPr lang="en-US" altLang="zh-CN" sz="1200" dirty="0">
                <a:latin typeface="Arial" panose="020B0604020202020204" pitchFamily="34" charset="0"/>
                <a:cs typeface="Arial" panose="020B0604020202020204" pitchFamily="34" charset="0"/>
              </a:rPr>
              <a:t>PROPAGATION_SUPPORTS</a:t>
            </a:r>
          </a:p>
          <a:p>
            <a:pPr lvl="1"/>
            <a:r>
              <a:rPr lang="en-US" altLang="zh-CN" sz="1200" dirty="0">
                <a:latin typeface="Arial" panose="020B0604020202020204" pitchFamily="34" charset="0"/>
                <a:cs typeface="Arial" panose="020B0604020202020204" pitchFamily="34" charset="0"/>
              </a:rPr>
              <a:t>PROPAGATION_MANDATORY</a:t>
            </a:r>
          </a:p>
          <a:p>
            <a:pPr lvl="1"/>
            <a:r>
              <a:rPr lang="en-US" altLang="zh-CN" sz="1200" dirty="0">
                <a:latin typeface="Arial" panose="020B0604020202020204" pitchFamily="34" charset="0"/>
                <a:cs typeface="Arial" panose="020B0604020202020204" pitchFamily="34" charset="0"/>
              </a:rPr>
              <a:t>PROPAGATION_REQUIRES_NEW</a:t>
            </a:r>
            <a:endParaRPr lang="zh-CN" altLang="en-US" sz="1200" dirty="0">
              <a:latin typeface="Arial" panose="020B0604020202020204" pitchFamily="34" charset="0"/>
              <a:cs typeface="Arial" panose="020B0604020202020204" pitchFamily="34" charset="0"/>
            </a:endParaRPr>
          </a:p>
          <a:p>
            <a:pPr lvl="1"/>
            <a:r>
              <a:rPr lang="en-US" altLang="zh-CN" sz="1200" dirty="0">
                <a:latin typeface="Arial" panose="020B0604020202020204" pitchFamily="34" charset="0"/>
                <a:cs typeface="Arial" panose="020B0604020202020204" pitchFamily="34" charset="0"/>
              </a:rPr>
              <a:t>PROPAGATION_NOT_SUPPORTED</a:t>
            </a:r>
            <a:endParaRPr lang="zh-CN" altLang="en-US" sz="1200" dirty="0">
              <a:latin typeface="Arial" panose="020B0604020202020204" pitchFamily="34" charset="0"/>
              <a:cs typeface="Arial" panose="020B0604020202020204" pitchFamily="34" charset="0"/>
            </a:endParaRPr>
          </a:p>
          <a:p>
            <a:pPr lvl="1"/>
            <a:r>
              <a:rPr lang="en-US" altLang="zh-CN" sz="1200" dirty="0">
                <a:latin typeface="Arial" panose="020B0604020202020204" pitchFamily="34" charset="0"/>
                <a:cs typeface="Arial" panose="020B0604020202020204" pitchFamily="34" charset="0"/>
              </a:rPr>
              <a:t>PROPAGATION_NEVER</a:t>
            </a:r>
          </a:p>
          <a:p>
            <a:pPr lvl="1"/>
            <a:r>
              <a:rPr lang="en-US" altLang="zh-CN" sz="1200" dirty="0">
                <a:latin typeface="Arial" panose="020B0604020202020204" pitchFamily="34" charset="0"/>
                <a:cs typeface="Arial" panose="020B0604020202020204" pitchFamily="34" charset="0"/>
              </a:rPr>
              <a:t>PROPAGATION_NESTED</a:t>
            </a:r>
            <a:endParaRPr lang="zh-CN" altLang="en-US" sz="1200" dirty="0">
              <a:latin typeface="Arial" panose="020B0604020202020204" pitchFamily="34" charset="0"/>
              <a:cs typeface="Arial" panose="020B0604020202020204" pitchFamily="34" charset="0"/>
            </a:endParaRPr>
          </a:p>
          <a:p>
            <a:endParaRPr lang="zh-CN" alt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433057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679904"/>
          </a:xfrm>
        </p:spPr>
        <p:txBody>
          <a:bodyPr>
            <a:normAutofit/>
          </a:bodyPr>
          <a:lstStyle/>
          <a:p>
            <a:r>
              <a:rPr lang="zh-CN" altLang="en-US" sz="2400" b="1" dirty="0" smtClean="0">
                <a:latin typeface="宋体" panose="02010600030101010101" pitchFamily="2" charset="-122"/>
                <a:ea typeface="宋体" panose="02010600030101010101" pitchFamily="2" charset="-122"/>
              </a:rPr>
              <a:t>事务</a:t>
            </a:r>
            <a:endParaRPr lang="zh-CN" altLang="en-US" sz="2400" b="1"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a:xfrm>
            <a:off x="838200" y="1045030"/>
            <a:ext cx="10515600" cy="5131933"/>
          </a:xfrm>
        </p:spPr>
        <p:txBody>
          <a:bodyPr>
            <a:normAutofit fontScale="92500" lnSpcReduction="10000"/>
          </a:bodyPr>
          <a:lstStyle/>
          <a:p>
            <a:pPr marL="0" indent="0">
              <a:buNone/>
            </a:pPr>
            <a:r>
              <a:rPr lang="zh-CN" altLang="en-US" sz="1400" b="1" dirty="0" smtClean="0">
                <a:latin typeface="Arial" panose="020B0604020202020204" pitchFamily="34" charset="0"/>
                <a:ea typeface="宋体" panose="02010600030101010101" pitchFamily="2" charset="-122"/>
                <a:cs typeface="Arial" panose="020B0604020202020204" pitchFamily="34" charset="0"/>
              </a:rPr>
              <a:t>实现</a:t>
            </a:r>
            <a:r>
              <a:rPr lang="zh-CN" altLang="en-US" sz="1400" dirty="0" smtClean="0">
                <a:latin typeface="Arial" panose="020B0604020202020204" pitchFamily="34" charset="0"/>
                <a:ea typeface="宋体" panose="02010600030101010101" pitchFamily="2" charset="-122"/>
                <a:cs typeface="Arial" panose="020B0604020202020204" pitchFamily="34" charset="0"/>
              </a:rPr>
              <a:t>：</a:t>
            </a:r>
            <a:r>
              <a:rPr lang="zh-CN" altLang="en-US" sz="1400" dirty="0" smtClean="0">
                <a:latin typeface="Arial" panose="020B0604020202020204" pitchFamily="34" charset="0"/>
                <a:ea typeface="宋体" panose="02010600030101010101" pitchFamily="2" charset="-122"/>
                <a:cs typeface="Arial" panose="020B0604020202020204" pitchFamily="34" charset="0"/>
              </a:rPr>
              <a:t>由</a:t>
            </a:r>
            <a:r>
              <a:rPr lang="en-US" altLang="zh-CN" sz="1400" dirty="0" err="1">
                <a:latin typeface="Arial" panose="020B0604020202020204" pitchFamily="34" charset="0"/>
                <a:ea typeface="宋体" panose="02010600030101010101" pitchFamily="2" charset="-122"/>
                <a:cs typeface="Arial" panose="020B0604020202020204" pitchFamily="34" charset="0"/>
              </a:rPr>
              <a:t>DataSource</a:t>
            </a:r>
            <a:r>
              <a:rPr lang="zh-CN" altLang="en-US" sz="1400" dirty="0">
                <a:latin typeface="Arial" panose="020B0604020202020204" pitchFamily="34" charset="0"/>
                <a:ea typeface="宋体" panose="02010600030101010101" pitchFamily="2" charset="-122"/>
                <a:cs typeface="Arial" panose="020B0604020202020204" pitchFamily="34" charset="0"/>
              </a:rPr>
              <a:t>、</a:t>
            </a:r>
            <a:r>
              <a:rPr lang="en-US" altLang="zh-CN" sz="1400" dirty="0" err="1">
                <a:latin typeface="Arial" panose="020B0604020202020204" pitchFamily="34" charset="0"/>
                <a:ea typeface="宋体" panose="02010600030101010101" pitchFamily="2" charset="-122"/>
                <a:cs typeface="Arial" panose="020B0604020202020204" pitchFamily="34" charset="0"/>
              </a:rPr>
              <a:t>TransactionManager</a:t>
            </a:r>
            <a:r>
              <a:rPr lang="zh-CN" altLang="en-US" sz="1400" dirty="0">
                <a:latin typeface="Arial" panose="020B0604020202020204" pitchFamily="34" charset="0"/>
                <a:ea typeface="宋体" panose="02010600030101010101" pitchFamily="2" charset="-122"/>
                <a:cs typeface="Arial" panose="020B0604020202020204" pitchFamily="34" charset="0"/>
              </a:rPr>
              <a:t>和代理机制三部分组成。</a:t>
            </a:r>
            <a:endParaRPr lang="en-US" altLang="zh-CN" sz="1400" dirty="0">
              <a:latin typeface="Arial" panose="020B0604020202020204" pitchFamily="34" charset="0"/>
              <a:ea typeface="宋体" panose="02010600030101010101" pitchFamily="2" charset="-122"/>
              <a:cs typeface="Arial" panose="020B0604020202020204" pitchFamily="34" charset="0"/>
            </a:endParaRPr>
          </a:p>
          <a:p>
            <a:pPr marL="0" indent="0">
              <a:buNone/>
            </a:pPr>
            <a:endParaRPr lang="en-US" altLang="zh-CN" sz="1400" dirty="0">
              <a:latin typeface="Arial" panose="020B0604020202020204" pitchFamily="34" charset="0"/>
              <a:ea typeface="宋体" panose="02010600030101010101" pitchFamily="2" charset="-122"/>
              <a:cs typeface="Arial" panose="020B0604020202020204" pitchFamily="34" charset="0"/>
            </a:endParaRPr>
          </a:p>
          <a:p>
            <a:pPr marL="0" indent="0">
              <a:buNone/>
            </a:pPr>
            <a:r>
              <a:rPr lang="zh-CN" altLang="en-US" sz="1400" b="1" dirty="0" smtClean="0">
                <a:latin typeface="Arial" panose="020B0604020202020204" pitchFamily="34" charset="0"/>
                <a:ea typeface="宋体" panose="02010600030101010101" pitchFamily="2" charset="-122"/>
                <a:cs typeface="Arial" panose="020B0604020202020204" pitchFamily="34" charset="0"/>
              </a:rPr>
              <a:t>常见的实现</a:t>
            </a:r>
            <a:r>
              <a:rPr lang="zh-CN" altLang="en-US" sz="1400" b="1" dirty="0">
                <a:latin typeface="Arial" panose="020B0604020202020204" pitchFamily="34" charset="0"/>
                <a:ea typeface="宋体" panose="02010600030101010101" pitchFamily="2" charset="-122"/>
                <a:cs typeface="Arial" panose="020B0604020202020204" pitchFamily="34" charset="0"/>
              </a:rPr>
              <a:t>方式</a:t>
            </a:r>
            <a:endParaRPr lang="en-US" altLang="zh-CN" sz="1400" b="1" dirty="0">
              <a:latin typeface="Arial" panose="020B0604020202020204" pitchFamily="34" charset="0"/>
              <a:ea typeface="宋体" panose="02010600030101010101" pitchFamily="2" charset="-122"/>
              <a:cs typeface="Arial" panose="020B0604020202020204" pitchFamily="34" charset="0"/>
            </a:endParaRPr>
          </a:p>
          <a:p>
            <a:pPr marL="0" indent="0">
              <a:buNone/>
            </a:pPr>
            <a:r>
              <a:rPr lang="en-US" altLang="zh-CN" sz="1400" dirty="0">
                <a:latin typeface="Arial" panose="020B0604020202020204" pitchFamily="34" charset="0"/>
                <a:ea typeface="宋体" panose="02010600030101010101" pitchFamily="2" charset="-122"/>
                <a:cs typeface="Arial" panose="020B0604020202020204" pitchFamily="34" charset="0"/>
              </a:rPr>
              <a:t>1</a:t>
            </a:r>
            <a:r>
              <a:rPr lang="zh-CN" altLang="en-US" sz="1400" dirty="0">
                <a:latin typeface="Arial" panose="020B0604020202020204" pitchFamily="34" charset="0"/>
                <a:ea typeface="宋体" panose="02010600030101010101" pitchFamily="2" charset="-122"/>
                <a:cs typeface="Arial" panose="020B0604020202020204" pitchFamily="34" charset="0"/>
              </a:rPr>
              <a:t>、对每个对象设置一个代理</a:t>
            </a:r>
            <a:endParaRPr lang="en-US" altLang="zh-CN" sz="1400" dirty="0">
              <a:latin typeface="Arial" panose="020B0604020202020204" pitchFamily="34" charset="0"/>
              <a:ea typeface="宋体" panose="02010600030101010101" pitchFamily="2" charset="-122"/>
              <a:cs typeface="Arial" panose="020B0604020202020204" pitchFamily="34" charset="0"/>
            </a:endParaRPr>
          </a:p>
          <a:p>
            <a:pPr marL="0" indent="0">
              <a:buNone/>
            </a:pPr>
            <a:r>
              <a:rPr lang="en-US" altLang="zh-CN" sz="1400" dirty="0">
                <a:latin typeface="Arial" panose="020B0604020202020204" pitchFamily="34" charset="0"/>
                <a:ea typeface="宋体" panose="02010600030101010101" pitchFamily="2" charset="-122"/>
                <a:cs typeface="Arial" panose="020B0604020202020204" pitchFamily="34" charset="0"/>
              </a:rPr>
              <a:t>2</a:t>
            </a:r>
            <a:r>
              <a:rPr lang="zh-CN" altLang="en-US" sz="1400" dirty="0">
                <a:latin typeface="Arial" panose="020B0604020202020204" pitchFamily="34" charset="0"/>
                <a:ea typeface="宋体" panose="02010600030101010101" pitchFamily="2" charset="-122"/>
                <a:cs typeface="Arial" panose="020B0604020202020204" pitchFamily="34" charset="0"/>
              </a:rPr>
              <a:t>、对所有的对象设置一个父类的代理</a:t>
            </a:r>
            <a:endParaRPr lang="en-US" altLang="zh-CN" sz="1400" dirty="0">
              <a:latin typeface="Arial" panose="020B0604020202020204" pitchFamily="34" charset="0"/>
              <a:ea typeface="宋体" panose="02010600030101010101" pitchFamily="2" charset="-122"/>
              <a:cs typeface="Arial" panose="020B0604020202020204" pitchFamily="34" charset="0"/>
            </a:endParaRPr>
          </a:p>
          <a:p>
            <a:pPr marL="0" indent="0">
              <a:buNone/>
            </a:pPr>
            <a:r>
              <a:rPr lang="en-US" altLang="zh-CN" sz="1400" dirty="0">
                <a:latin typeface="Arial" panose="020B0604020202020204" pitchFamily="34" charset="0"/>
                <a:ea typeface="宋体" panose="02010600030101010101" pitchFamily="2" charset="-122"/>
                <a:cs typeface="Arial" panose="020B0604020202020204" pitchFamily="34" charset="0"/>
              </a:rPr>
              <a:t>3</a:t>
            </a:r>
            <a:r>
              <a:rPr lang="zh-CN" altLang="en-US" sz="1400" dirty="0">
                <a:latin typeface="Arial" panose="020B0604020202020204" pitchFamily="34" charset="0"/>
                <a:ea typeface="宋体" panose="02010600030101010101" pitchFamily="2" charset="-122"/>
                <a:cs typeface="Arial" panose="020B0604020202020204" pitchFamily="34" charset="0"/>
              </a:rPr>
              <a:t>、使用</a:t>
            </a:r>
            <a:r>
              <a:rPr lang="en-US" altLang="zh-CN" sz="1400" dirty="0" smtClean="0">
                <a:latin typeface="Arial" panose="020B0604020202020204" pitchFamily="34" charset="0"/>
                <a:ea typeface="宋体" panose="02010600030101010101" pitchFamily="2" charset="-122"/>
                <a:cs typeface="Arial" panose="020B0604020202020204" pitchFamily="34" charset="0"/>
              </a:rPr>
              <a:t>Transaction Interceptor</a:t>
            </a:r>
            <a:r>
              <a:rPr lang="zh-CN" altLang="en-US" sz="1400" dirty="0">
                <a:latin typeface="Arial" panose="020B0604020202020204" pitchFamily="34" charset="0"/>
                <a:ea typeface="宋体" panose="02010600030101010101" pitchFamily="2" charset="-122"/>
                <a:cs typeface="Arial" panose="020B0604020202020204" pitchFamily="34" charset="0"/>
              </a:rPr>
              <a:t>配置拦截器</a:t>
            </a:r>
            <a:endParaRPr lang="en-US" altLang="zh-CN" sz="1400" dirty="0">
              <a:latin typeface="Arial" panose="020B0604020202020204" pitchFamily="34" charset="0"/>
              <a:ea typeface="宋体" panose="02010600030101010101" pitchFamily="2" charset="-122"/>
              <a:cs typeface="Arial" panose="020B0604020202020204" pitchFamily="34" charset="0"/>
            </a:endParaRPr>
          </a:p>
          <a:p>
            <a:pPr marL="0" indent="0">
              <a:buNone/>
            </a:pPr>
            <a:r>
              <a:rPr lang="en-US" altLang="zh-CN" sz="1400" dirty="0">
                <a:latin typeface="Arial" panose="020B0604020202020204" pitchFamily="34" charset="0"/>
                <a:ea typeface="宋体" panose="02010600030101010101" pitchFamily="2" charset="-122"/>
                <a:cs typeface="Arial" panose="020B0604020202020204" pitchFamily="34" charset="0"/>
              </a:rPr>
              <a:t>4</a:t>
            </a:r>
            <a:r>
              <a:rPr lang="zh-CN" altLang="en-US" sz="1400" dirty="0">
                <a:latin typeface="Arial" panose="020B0604020202020204" pitchFamily="34" charset="0"/>
                <a:ea typeface="宋体" panose="02010600030101010101" pitchFamily="2" charset="-122"/>
                <a:cs typeface="Arial" panose="020B0604020202020204" pitchFamily="34" charset="0"/>
              </a:rPr>
              <a:t>、使用</a:t>
            </a:r>
            <a:r>
              <a:rPr lang="en-US" altLang="zh-CN" sz="1400" dirty="0">
                <a:latin typeface="Arial" panose="020B0604020202020204" pitchFamily="34" charset="0"/>
                <a:ea typeface="宋体" panose="02010600030101010101" pitchFamily="2" charset="-122"/>
                <a:cs typeface="Arial" panose="020B0604020202020204" pitchFamily="34" charset="0"/>
              </a:rPr>
              <a:t>AOP</a:t>
            </a:r>
            <a:r>
              <a:rPr lang="zh-CN" altLang="en-US" sz="1400" dirty="0">
                <a:latin typeface="Arial" panose="020B0604020202020204" pitchFamily="34" charset="0"/>
                <a:ea typeface="宋体" panose="02010600030101010101" pitchFamily="2" charset="-122"/>
                <a:cs typeface="Arial" panose="020B0604020202020204" pitchFamily="34" charset="0"/>
              </a:rPr>
              <a:t>配置拦截器</a:t>
            </a:r>
            <a:endParaRPr lang="en-US" altLang="zh-CN" sz="1400" dirty="0">
              <a:latin typeface="Arial" panose="020B0604020202020204" pitchFamily="34" charset="0"/>
              <a:ea typeface="宋体" panose="02010600030101010101" pitchFamily="2" charset="-122"/>
              <a:cs typeface="Arial" panose="020B0604020202020204" pitchFamily="34" charset="0"/>
            </a:endParaRPr>
          </a:p>
          <a:p>
            <a:pPr marL="0" indent="0">
              <a:buNone/>
            </a:pPr>
            <a:r>
              <a:rPr lang="en-US" altLang="zh-CN" sz="1400" dirty="0">
                <a:latin typeface="Arial" panose="020B0604020202020204" pitchFamily="34" charset="0"/>
                <a:ea typeface="宋体" panose="02010600030101010101" pitchFamily="2" charset="-122"/>
                <a:cs typeface="Arial" panose="020B0604020202020204" pitchFamily="34" charset="0"/>
              </a:rPr>
              <a:t>5</a:t>
            </a:r>
            <a:r>
              <a:rPr lang="zh-CN" altLang="en-US" sz="1400" dirty="0">
                <a:latin typeface="Arial" panose="020B0604020202020204" pitchFamily="34" charset="0"/>
                <a:ea typeface="宋体" panose="02010600030101010101" pitchFamily="2" charset="-122"/>
                <a:cs typeface="Arial" panose="020B0604020202020204" pitchFamily="34" charset="0"/>
              </a:rPr>
              <a:t>、使用注解</a:t>
            </a:r>
            <a:endParaRPr lang="en-US" altLang="zh-CN" sz="1400" dirty="0">
              <a:latin typeface="Arial" panose="020B0604020202020204" pitchFamily="34" charset="0"/>
              <a:ea typeface="宋体" panose="02010600030101010101" pitchFamily="2" charset="-122"/>
              <a:cs typeface="Arial" panose="020B0604020202020204" pitchFamily="34" charset="0"/>
            </a:endParaRPr>
          </a:p>
          <a:p>
            <a:pPr marL="0" indent="0">
              <a:buNone/>
            </a:pPr>
            <a:endParaRPr lang="en-US" altLang="zh-CN" sz="1400" dirty="0" smtClean="0">
              <a:latin typeface="Arial" panose="020B0604020202020204" pitchFamily="34" charset="0"/>
              <a:ea typeface="宋体" panose="02010600030101010101" pitchFamily="2" charset="-122"/>
              <a:cs typeface="Arial" panose="020B0604020202020204" pitchFamily="34" charset="0"/>
            </a:endParaRPr>
          </a:p>
          <a:p>
            <a:pPr marL="0" indent="0">
              <a:buNone/>
            </a:pPr>
            <a:r>
              <a:rPr lang="zh-CN" altLang="en-US" sz="1400" b="1" dirty="0" smtClean="0">
                <a:latin typeface="Arial" panose="020B0604020202020204" pitchFamily="34" charset="0"/>
                <a:ea typeface="宋体" panose="02010600030101010101" pitchFamily="2" charset="-122"/>
                <a:cs typeface="Arial" panose="020B0604020202020204" pitchFamily="34" charset="0"/>
              </a:rPr>
              <a:t>支付订单处理案例</a:t>
            </a:r>
            <a:endParaRPr lang="en-US" altLang="zh-CN" sz="1400" b="1" dirty="0">
              <a:latin typeface="Arial" panose="020B0604020202020204" pitchFamily="34" charset="0"/>
              <a:ea typeface="宋体" panose="02010600030101010101" pitchFamily="2" charset="-122"/>
              <a:cs typeface="Arial" panose="020B0604020202020204" pitchFamily="34" charset="0"/>
            </a:endParaRPr>
          </a:p>
          <a:p>
            <a:pPr marL="0" indent="0">
              <a:buNone/>
            </a:pPr>
            <a:r>
              <a:rPr lang="en-US" altLang="zh-CN" sz="1300" i="1" dirty="0">
                <a:latin typeface="Arial" panose="020B0604020202020204" pitchFamily="34" charset="0"/>
                <a:ea typeface="宋体" panose="02010600030101010101" pitchFamily="2" charset="-122"/>
                <a:cs typeface="Arial" panose="020B0604020202020204" pitchFamily="34" charset="0"/>
              </a:rPr>
              <a:t>@Transactional(</a:t>
            </a:r>
            <a:r>
              <a:rPr lang="en-US" altLang="zh-CN" sz="1300" i="1" dirty="0" err="1">
                <a:latin typeface="Arial" panose="020B0604020202020204" pitchFamily="34" charset="0"/>
                <a:ea typeface="宋体" panose="02010600030101010101" pitchFamily="2" charset="-122"/>
                <a:cs typeface="Arial" panose="020B0604020202020204" pitchFamily="34" charset="0"/>
              </a:rPr>
              <a:t>rollbackFor</a:t>
            </a:r>
            <a:r>
              <a:rPr lang="en-US" altLang="zh-CN" sz="1300" i="1" dirty="0">
                <a:latin typeface="Arial" panose="020B0604020202020204" pitchFamily="34" charset="0"/>
                <a:ea typeface="宋体" panose="02010600030101010101" pitchFamily="2" charset="-122"/>
                <a:cs typeface="Arial" panose="020B0604020202020204" pitchFamily="34" charset="0"/>
              </a:rPr>
              <a:t> = </a:t>
            </a:r>
            <a:r>
              <a:rPr lang="en-US" altLang="zh-CN" sz="1300" i="1" dirty="0" err="1">
                <a:latin typeface="Arial" panose="020B0604020202020204" pitchFamily="34" charset="0"/>
                <a:ea typeface="宋体" panose="02010600030101010101" pitchFamily="2" charset="-122"/>
                <a:cs typeface="Arial" panose="020B0604020202020204" pitchFamily="34" charset="0"/>
              </a:rPr>
              <a:t>Exception.class</a:t>
            </a:r>
            <a:r>
              <a:rPr lang="en-US" altLang="zh-CN" sz="1300" i="1" dirty="0">
                <a:latin typeface="Arial" panose="020B0604020202020204" pitchFamily="34" charset="0"/>
                <a:ea typeface="宋体" panose="02010600030101010101" pitchFamily="2" charset="-122"/>
                <a:cs typeface="Arial" panose="020B0604020202020204" pitchFamily="34" charset="0"/>
              </a:rPr>
              <a:t>)</a:t>
            </a:r>
          </a:p>
          <a:p>
            <a:pPr marL="0" indent="0">
              <a:buNone/>
            </a:pPr>
            <a:r>
              <a:rPr lang="en-US" altLang="zh-CN" sz="1300" i="1" dirty="0">
                <a:latin typeface="Arial" panose="020B0604020202020204" pitchFamily="34" charset="0"/>
                <a:ea typeface="宋体" panose="02010600030101010101" pitchFamily="2" charset="-122"/>
                <a:cs typeface="Arial" panose="020B0604020202020204" pitchFamily="34" charset="0"/>
              </a:rPr>
              <a:t>public void </a:t>
            </a:r>
            <a:r>
              <a:rPr lang="en-US" altLang="zh-CN" sz="1300" i="1" dirty="0" err="1">
                <a:latin typeface="Arial" panose="020B0604020202020204" pitchFamily="34" charset="0"/>
                <a:ea typeface="宋体" panose="02010600030101010101" pitchFamily="2" charset="-122"/>
                <a:cs typeface="Arial" panose="020B0604020202020204" pitchFamily="34" charset="0"/>
              </a:rPr>
              <a:t>completeOrder</a:t>
            </a:r>
            <a:r>
              <a:rPr lang="en-US" altLang="zh-CN" sz="1300" i="1" dirty="0">
                <a:latin typeface="Arial" panose="020B0604020202020204" pitchFamily="34" charset="0"/>
                <a:ea typeface="宋体" panose="02010600030101010101" pitchFamily="2" charset="-122"/>
                <a:cs typeface="Arial" panose="020B0604020202020204" pitchFamily="34" charset="0"/>
              </a:rPr>
              <a:t>() {</a:t>
            </a:r>
          </a:p>
          <a:p>
            <a:pPr marL="0" indent="0">
              <a:buNone/>
            </a:pPr>
            <a:r>
              <a:rPr lang="en-US" altLang="zh-CN" sz="1300" i="1" dirty="0">
                <a:latin typeface="Arial" panose="020B0604020202020204" pitchFamily="34" charset="0"/>
                <a:ea typeface="宋体" panose="02010600030101010101" pitchFamily="2" charset="-122"/>
                <a:cs typeface="Arial" panose="020B0604020202020204" pitchFamily="34" charset="0"/>
              </a:rPr>
              <a:t>    </a:t>
            </a:r>
            <a:r>
              <a:rPr lang="en-US" altLang="zh-CN" sz="1300" i="1" dirty="0" err="1">
                <a:latin typeface="Arial" panose="020B0604020202020204" pitchFamily="34" charset="0"/>
                <a:ea typeface="宋体" panose="02010600030101010101" pitchFamily="2" charset="-122"/>
                <a:cs typeface="Arial" panose="020B0604020202020204" pitchFamily="34" charset="0"/>
              </a:rPr>
              <a:t>orderDao.update</a:t>
            </a:r>
            <a:r>
              <a:rPr lang="en-US" altLang="zh-CN" sz="1300" i="1" dirty="0">
                <a:latin typeface="Arial" panose="020B0604020202020204" pitchFamily="34" charset="0"/>
                <a:ea typeface="宋体" panose="02010600030101010101" pitchFamily="2" charset="-122"/>
                <a:cs typeface="Arial" panose="020B0604020202020204" pitchFamily="34" charset="0"/>
              </a:rPr>
              <a:t>(); // </a:t>
            </a:r>
            <a:r>
              <a:rPr lang="zh-CN" altLang="en-US" sz="1300" i="1" dirty="0">
                <a:latin typeface="Arial" panose="020B0604020202020204" pitchFamily="34" charset="0"/>
                <a:ea typeface="宋体" panose="02010600030101010101" pitchFamily="2" charset="-122"/>
                <a:cs typeface="Arial" panose="020B0604020202020204" pitchFamily="34" charset="0"/>
              </a:rPr>
              <a:t>订单服务本地更新订单状态</a:t>
            </a:r>
          </a:p>
          <a:p>
            <a:pPr marL="0" indent="0">
              <a:buNone/>
            </a:pPr>
            <a:r>
              <a:rPr lang="zh-CN" altLang="en-US" sz="1300" i="1" dirty="0">
                <a:latin typeface="Arial" panose="020B0604020202020204" pitchFamily="34" charset="0"/>
                <a:ea typeface="宋体" panose="02010600030101010101" pitchFamily="2" charset="-122"/>
                <a:cs typeface="Arial" panose="020B0604020202020204" pitchFamily="34" charset="0"/>
              </a:rPr>
              <a:t>    </a:t>
            </a:r>
            <a:r>
              <a:rPr lang="en-US" altLang="zh-CN" sz="1300" i="1" dirty="0" err="1">
                <a:latin typeface="Arial" panose="020B0604020202020204" pitchFamily="34" charset="0"/>
                <a:ea typeface="宋体" panose="02010600030101010101" pitchFamily="2" charset="-122"/>
                <a:cs typeface="Arial" panose="020B0604020202020204" pitchFamily="34" charset="0"/>
              </a:rPr>
              <a:t>accountService.update</a:t>
            </a:r>
            <a:r>
              <a:rPr lang="en-US" altLang="zh-CN" sz="1300" i="1" dirty="0">
                <a:latin typeface="Arial" panose="020B0604020202020204" pitchFamily="34" charset="0"/>
                <a:ea typeface="宋体" panose="02010600030101010101" pitchFamily="2" charset="-122"/>
                <a:cs typeface="Arial" panose="020B0604020202020204" pitchFamily="34" charset="0"/>
              </a:rPr>
              <a:t>(); // </a:t>
            </a:r>
            <a:r>
              <a:rPr lang="zh-CN" altLang="en-US" sz="1300" i="1" dirty="0">
                <a:latin typeface="Arial" panose="020B0604020202020204" pitchFamily="34" charset="0"/>
                <a:ea typeface="宋体" panose="02010600030101010101" pitchFamily="2" charset="-122"/>
                <a:cs typeface="Arial" panose="020B0604020202020204" pitchFamily="34" charset="0"/>
              </a:rPr>
              <a:t>调用资金账户服务给资金帐户加款</a:t>
            </a:r>
          </a:p>
          <a:p>
            <a:pPr marL="0" indent="0">
              <a:buNone/>
            </a:pPr>
            <a:r>
              <a:rPr lang="zh-CN" altLang="en-US" sz="1300" i="1" dirty="0">
                <a:latin typeface="Arial" panose="020B0604020202020204" pitchFamily="34" charset="0"/>
                <a:ea typeface="宋体" panose="02010600030101010101" pitchFamily="2" charset="-122"/>
                <a:cs typeface="Arial" panose="020B0604020202020204" pitchFamily="34" charset="0"/>
              </a:rPr>
              <a:t>    </a:t>
            </a:r>
            <a:r>
              <a:rPr lang="en-US" altLang="zh-CN" sz="1300" i="1" dirty="0" err="1">
                <a:latin typeface="Arial" panose="020B0604020202020204" pitchFamily="34" charset="0"/>
                <a:ea typeface="宋体" panose="02010600030101010101" pitchFamily="2" charset="-122"/>
                <a:cs typeface="Arial" panose="020B0604020202020204" pitchFamily="34" charset="0"/>
              </a:rPr>
              <a:t>pointService.update</a:t>
            </a:r>
            <a:r>
              <a:rPr lang="en-US" altLang="zh-CN" sz="1300" i="1" dirty="0">
                <a:latin typeface="Arial" panose="020B0604020202020204" pitchFamily="34" charset="0"/>
                <a:ea typeface="宋体" panose="02010600030101010101" pitchFamily="2" charset="-122"/>
                <a:cs typeface="Arial" panose="020B0604020202020204" pitchFamily="34" charset="0"/>
              </a:rPr>
              <a:t>(); // </a:t>
            </a:r>
            <a:r>
              <a:rPr lang="zh-CN" altLang="en-US" sz="1300" i="1" dirty="0">
                <a:latin typeface="Arial" panose="020B0604020202020204" pitchFamily="34" charset="0"/>
                <a:ea typeface="宋体" panose="02010600030101010101" pitchFamily="2" charset="-122"/>
                <a:cs typeface="Arial" panose="020B0604020202020204" pitchFamily="34" charset="0"/>
              </a:rPr>
              <a:t>调用积分服务给积分帐户增加积分</a:t>
            </a:r>
          </a:p>
          <a:p>
            <a:pPr marL="0" indent="0">
              <a:buNone/>
            </a:pPr>
            <a:r>
              <a:rPr lang="zh-CN" altLang="en-US" sz="1300" i="1" dirty="0">
                <a:latin typeface="Arial" panose="020B0604020202020204" pitchFamily="34" charset="0"/>
                <a:ea typeface="宋体" panose="02010600030101010101" pitchFamily="2" charset="-122"/>
                <a:cs typeface="Arial" panose="020B0604020202020204" pitchFamily="34" charset="0"/>
              </a:rPr>
              <a:t>    </a:t>
            </a:r>
            <a:r>
              <a:rPr lang="en-US" altLang="zh-CN" sz="1300" i="1" dirty="0" err="1">
                <a:latin typeface="Arial" panose="020B0604020202020204" pitchFamily="34" charset="0"/>
                <a:ea typeface="宋体" panose="02010600030101010101" pitchFamily="2" charset="-122"/>
                <a:cs typeface="Arial" panose="020B0604020202020204" pitchFamily="34" charset="0"/>
              </a:rPr>
              <a:t>accountingService.insert</a:t>
            </a:r>
            <a:r>
              <a:rPr lang="en-US" altLang="zh-CN" sz="1300" i="1" dirty="0">
                <a:latin typeface="Arial" panose="020B0604020202020204" pitchFamily="34" charset="0"/>
                <a:ea typeface="宋体" panose="02010600030101010101" pitchFamily="2" charset="-122"/>
                <a:cs typeface="Arial" panose="020B0604020202020204" pitchFamily="34" charset="0"/>
              </a:rPr>
              <a:t>(); // </a:t>
            </a:r>
            <a:r>
              <a:rPr lang="zh-CN" altLang="en-US" sz="1300" i="1" dirty="0">
                <a:latin typeface="Arial" panose="020B0604020202020204" pitchFamily="34" charset="0"/>
                <a:ea typeface="宋体" panose="02010600030101010101" pitchFamily="2" charset="-122"/>
                <a:cs typeface="Arial" panose="020B0604020202020204" pitchFamily="34" charset="0"/>
              </a:rPr>
              <a:t>调用会计服务向会计系统写入会计原始凭证</a:t>
            </a:r>
          </a:p>
          <a:p>
            <a:pPr marL="0" indent="0">
              <a:buNone/>
            </a:pPr>
            <a:r>
              <a:rPr lang="zh-CN" altLang="en-US" sz="1300" i="1" dirty="0">
                <a:latin typeface="Arial" panose="020B0604020202020204" pitchFamily="34" charset="0"/>
                <a:ea typeface="宋体" panose="02010600030101010101" pitchFamily="2" charset="-122"/>
                <a:cs typeface="Arial" panose="020B0604020202020204" pitchFamily="34" charset="0"/>
              </a:rPr>
              <a:t>    </a:t>
            </a:r>
            <a:r>
              <a:rPr lang="en-US" altLang="zh-CN" sz="1300" i="1" dirty="0" err="1">
                <a:latin typeface="Arial" panose="020B0604020202020204" pitchFamily="34" charset="0"/>
                <a:ea typeface="宋体" panose="02010600030101010101" pitchFamily="2" charset="-122"/>
                <a:cs typeface="Arial" panose="020B0604020202020204" pitchFamily="34" charset="0"/>
              </a:rPr>
              <a:t>merchantNotifyService.notify</a:t>
            </a:r>
            <a:r>
              <a:rPr lang="en-US" altLang="zh-CN" sz="1300" i="1" dirty="0">
                <a:latin typeface="Arial" panose="020B0604020202020204" pitchFamily="34" charset="0"/>
                <a:ea typeface="宋体" panose="02010600030101010101" pitchFamily="2" charset="-122"/>
                <a:cs typeface="Arial" panose="020B0604020202020204" pitchFamily="34" charset="0"/>
              </a:rPr>
              <a:t>(); // </a:t>
            </a:r>
            <a:r>
              <a:rPr lang="zh-CN" altLang="en-US" sz="1300" i="1" dirty="0">
                <a:latin typeface="Arial" panose="020B0604020202020204" pitchFamily="34" charset="0"/>
                <a:ea typeface="宋体" panose="02010600030101010101" pitchFamily="2" charset="-122"/>
                <a:cs typeface="Arial" panose="020B0604020202020204" pitchFamily="34" charset="0"/>
              </a:rPr>
              <a:t>调用商户通知服务向商户发送支付结果通知</a:t>
            </a:r>
          </a:p>
          <a:p>
            <a:pPr marL="0" indent="0">
              <a:buNone/>
            </a:pPr>
            <a:r>
              <a:rPr lang="en-US" altLang="zh-CN" sz="1300" i="1" dirty="0">
                <a:latin typeface="Arial" panose="020B0604020202020204" pitchFamily="34" charset="0"/>
                <a:ea typeface="宋体" panose="02010600030101010101" pitchFamily="2" charset="-122"/>
                <a:cs typeface="Arial" panose="020B0604020202020204" pitchFamily="34" charset="0"/>
              </a:rPr>
              <a:t>}</a:t>
            </a:r>
          </a:p>
          <a:p>
            <a:pPr marL="0" indent="0">
              <a:buNone/>
            </a:pPr>
            <a:endParaRPr lang="en-US" altLang="zh-CN" sz="1400" dirty="0">
              <a:latin typeface="Arial" panose="020B0604020202020204" pitchFamily="34" charset="0"/>
              <a:ea typeface="宋体" panose="02010600030101010101" pitchFamily="2" charset="-122"/>
              <a:cs typeface="Arial" panose="020B0604020202020204" pitchFamily="34" charset="0"/>
            </a:endParaRPr>
          </a:p>
          <a:p>
            <a:pPr marL="0" indent="0">
              <a:buNone/>
            </a:pPr>
            <a:endParaRPr lang="en-US" altLang="zh-CN" sz="1400" dirty="0" smtClean="0">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9807830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3704"/>
          </a:xfrm>
        </p:spPr>
        <p:txBody>
          <a:bodyPr>
            <a:normAutofit/>
          </a:bodyPr>
          <a:lstStyle/>
          <a:p>
            <a:r>
              <a:rPr lang="zh-CN" altLang="en-US" sz="2400" b="1" dirty="0">
                <a:latin typeface="宋体" panose="02010600030101010101" pitchFamily="2" charset="-122"/>
                <a:ea typeface="宋体" panose="02010600030101010101" pitchFamily="2" charset="-122"/>
              </a:rPr>
              <a:t>分布式事务</a:t>
            </a:r>
          </a:p>
        </p:txBody>
      </p:sp>
      <p:sp>
        <p:nvSpPr>
          <p:cNvPr id="3" name="Content Placeholder 2"/>
          <p:cNvSpPr>
            <a:spLocks noGrp="1"/>
          </p:cNvSpPr>
          <p:nvPr>
            <p:ph idx="1"/>
          </p:nvPr>
        </p:nvSpPr>
        <p:spPr>
          <a:xfrm>
            <a:off x="838199" y="968830"/>
            <a:ext cx="10861713" cy="5652307"/>
          </a:xfrm>
        </p:spPr>
        <p:txBody>
          <a:bodyPr>
            <a:noAutofit/>
          </a:bodyPr>
          <a:lstStyle/>
          <a:p>
            <a:r>
              <a:rPr lang="zh-CN" altLang="en-US" sz="1400" dirty="0" smtClean="0">
                <a:latin typeface="Arial" panose="020B0604020202020204" pitchFamily="34" charset="0"/>
                <a:ea typeface="宋体" panose="02010600030101010101" pitchFamily="2" charset="-122"/>
                <a:cs typeface="Arial" panose="020B0604020202020204" pitchFamily="34" charset="0"/>
              </a:rPr>
              <a:t>单数据源</a:t>
            </a:r>
            <a:r>
              <a:rPr lang="zh-CN" altLang="en-US" sz="1400" dirty="0">
                <a:latin typeface="Arial" panose="020B0604020202020204" pitchFamily="34" charset="0"/>
                <a:ea typeface="宋体" panose="02010600030101010101" pitchFamily="2" charset="-122"/>
                <a:cs typeface="Arial" panose="020B0604020202020204" pitchFamily="34" charset="0"/>
              </a:rPr>
              <a:t>的</a:t>
            </a:r>
            <a:r>
              <a:rPr lang="zh-CN" altLang="en-US" sz="1400" dirty="0" smtClean="0">
                <a:latin typeface="Arial" panose="020B0604020202020204" pitchFamily="34" charset="0"/>
                <a:ea typeface="宋体" panose="02010600030101010101" pitchFamily="2" charset="-122"/>
                <a:cs typeface="Arial" panose="020B0604020202020204" pitchFamily="34" charset="0"/>
              </a:rPr>
              <a:t>应用，可以</a:t>
            </a:r>
            <a:r>
              <a:rPr lang="zh-CN" altLang="en-US" sz="1400" dirty="0">
                <a:latin typeface="Arial" panose="020B0604020202020204" pitchFamily="34" charset="0"/>
                <a:ea typeface="宋体" panose="02010600030101010101" pitchFamily="2" charset="-122"/>
                <a:cs typeface="Arial" panose="020B0604020202020204" pitchFamily="34" charset="0"/>
              </a:rPr>
              <a:t>通过本地资源接口实现事务</a:t>
            </a:r>
            <a:r>
              <a:rPr lang="zh-CN" altLang="en-US" sz="1400" dirty="0" smtClean="0">
                <a:latin typeface="Arial" panose="020B0604020202020204" pitchFamily="34" charset="0"/>
                <a:ea typeface="宋体" panose="02010600030101010101" pitchFamily="2" charset="-122"/>
                <a:cs typeface="Arial" panose="020B0604020202020204" pitchFamily="34" charset="0"/>
              </a:rPr>
              <a:t>管理</a:t>
            </a:r>
            <a:r>
              <a:rPr lang="zh-CN" altLang="en-US" sz="1400" dirty="0">
                <a:latin typeface="Arial" panose="020B0604020202020204" pitchFamily="34" charset="0"/>
                <a:ea typeface="宋体" panose="02010600030101010101" pitchFamily="2" charset="-122"/>
                <a:cs typeface="Arial" panose="020B0604020202020204" pitchFamily="34" charset="0"/>
              </a:rPr>
              <a:t>。</a:t>
            </a:r>
            <a:endParaRPr lang="en-US" altLang="zh-CN" sz="1400" dirty="0" smtClean="0">
              <a:latin typeface="Arial" panose="020B0604020202020204" pitchFamily="34" charset="0"/>
              <a:ea typeface="宋体" panose="02010600030101010101" pitchFamily="2" charset="-122"/>
              <a:cs typeface="Arial" panose="020B0604020202020204" pitchFamily="34" charset="0"/>
            </a:endParaRPr>
          </a:p>
          <a:p>
            <a:r>
              <a:rPr lang="zh-CN" altLang="en-US" sz="1400" b="1" dirty="0" smtClean="0">
                <a:solidFill>
                  <a:srgbClr val="FF0000"/>
                </a:solidFill>
                <a:latin typeface="Arial" panose="020B0604020202020204" pitchFamily="34" charset="0"/>
                <a:ea typeface="宋体" panose="02010600030101010101" pitchFamily="2" charset="-122"/>
                <a:cs typeface="Arial" panose="020B0604020202020204" pitchFamily="34" charset="0"/>
              </a:rPr>
              <a:t>跨数据源</a:t>
            </a:r>
            <a:r>
              <a:rPr lang="zh-CN" altLang="en-US" sz="1400" dirty="0" smtClean="0">
                <a:latin typeface="Arial" panose="020B0604020202020204" pitchFamily="34" charset="0"/>
                <a:ea typeface="宋体" panose="02010600030101010101" pitchFamily="2" charset="-122"/>
                <a:cs typeface="Arial" panose="020B0604020202020204" pitchFamily="34" charset="0"/>
              </a:rPr>
              <a:t>的</a:t>
            </a:r>
            <a:r>
              <a:rPr lang="zh-CN" altLang="en-US" sz="1400" dirty="0" smtClean="0">
                <a:latin typeface="Arial" panose="020B0604020202020204" pitchFamily="34" charset="0"/>
                <a:ea typeface="宋体" panose="02010600030101010101" pitchFamily="2" charset="-122"/>
                <a:cs typeface="Arial" panose="020B0604020202020204" pitchFamily="34" charset="0"/>
              </a:rPr>
              <a:t>应用，必须</a:t>
            </a:r>
            <a:r>
              <a:rPr lang="zh-CN" altLang="en-US" sz="1400" dirty="0">
                <a:latin typeface="Arial" panose="020B0604020202020204" pitchFamily="34" charset="0"/>
                <a:ea typeface="宋体" panose="02010600030101010101" pitchFamily="2" charset="-122"/>
                <a:cs typeface="Arial" panose="020B0604020202020204" pitchFamily="34" charset="0"/>
              </a:rPr>
              <a:t>使用全局事务 </a:t>
            </a:r>
            <a:r>
              <a:rPr lang="en-US" altLang="zh-CN" sz="1400" dirty="0">
                <a:latin typeface="Arial" panose="020B0604020202020204" pitchFamily="34" charset="0"/>
                <a:ea typeface="宋体" panose="02010600030101010101" pitchFamily="2" charset="-122"/>
                <a:cs typeface="Arial" panose="020B0604020202020204" pitchFamily="34" charset="0"/>
              </a:rPr>
              <a:t>JTA (Java Transaction API)</a:t>
            </a:r>
            <a:r>
              <a:rPr lang="zh-CN" altLang="en-US" sz="1400" dirty="0" smtClean="0">
                <a:latin typeface="Arial" panose="020B0604020202020204" pitchFamily="34" charset="0"/>
                <a:ea typeface="宋体" panose="02010600030101010101" pitchFamily="2" charset="-122"/>
                <a:cs typeface="Arial" panose="020B0604020202020204" pitchFamily="34" charset="0"/>
              </a:rPr>
              <a:t>。</a:t>
            </a:r>
            <a:endParaRPr lang="en-US" altLang="zh-CN" sz="1400" dirty="0" smtClean="0">
              <a:latin typeface="Arial" panose="020B0604020202020204" pitchFamily="34" charset="0"/>
              <a:ea typeface="宋体" panose="02010600030101010101" pitchFamily="2" charset="-122"/>
              <a:cs typeface="Arial" panose="020B0604020202020204" pitchFamily="34" charset="0"/>
            </a:endParaRPr>
          </a:p>
          <a:p>
            <a:endParaRPr lang="en-US" altLang="zh-CN" sz="1400" dirty="0">
              <a:latin typeface="Arial" panose="020B0604020202020204" pitchFamily="34" charset="0"/>
              <a:ea typeface="宋体" panose="02010600030101010101" pitchFamily="2" charset="-122"/>
              <a:cs typeface="Arial" panose="020B0604020202020204" pitchFamily="34" charset="0"/>
            </a:endParaRPr>
          </a:p>
          <a:p>
            <a:r>
              <a:rPr lang="en-US" altLang="zh-CN" sz="1400" dirty="0">
                <a:latin typeface="Arial" panose="020B0604020202020204" pitchFamily="34" charset="0"/>
                <a:ea typeface="宋体" panose="02010600030101010101" pitchFamily="2" charset="-122"/>
                <a:cs typeface="Arial" panose="020B0604020202020204" pitchFamily="34" charset="0"/>
              </a:rPr>
              <a:t>1. </a:t>
            </a:r>
            <a:r>
              <a:rPr lang="zh-CN" altLang="en-US" sz="1400" dirty="0">
                <a:latin typeface="Arial" panose="020B0604020202020204" pitchFamily="34" charset="0"/>
                <a:ea typeface="宋体" panose="02010600030101010101" pitchFamily="2" charset="-122"/>
                <a:cs typeface="Arial" panose="020B0604020202020204" pitchFamily="34" charset="0"/>
              </a:rPr>
              <a:t>本地事务</a:t>
            </a:r>
            <a:r>
              <a:rPr lang="zh-CN" altLang="en-US" sz="1400" dirty="0" smtClean="0">
                <a:latin typeface="Arial" panose="020B0604020202020204" pitchFamily="34" charset="0"/>
                <a:ea typeface="宋体" panose="02010600030101010101" pitchFamily="2" charset="-122"/>
                <a:cs typeface="Arial" panose="020B0604020202020204" pitchFamily="34" charset="0"/>
              </a:rPr>
              <a:t>：</a:t>
            </a:r>
            <a:endParaRPr lang="en-US" altLang="zh-CN" sz="1400" dirty="0" smtClean="0">
              <a:latin typeface="Arial" panose="020B0604020202020204" pitchFamily="34" charset="0"/>
              <a:ea typeface="宋体" panose="02010600030101010101" pitchFamily="2" charset="-122"/>
              <a:cs typeface="Arial" panose="020B0604020202020204" pitchFamily="34" charset="0"/>
            </a:endParaRPr>
          </a:p>
          <a:p>
            <a:pPr lvl="1"/>
            <a:r>
              <a:rPr lang="zh-CN" altLang="en-US" sz="1200" dirty="0" smtClean="0">
                <a:latin typeface="Arial" panose="020B0604020202020204" pitchFamily="34" charset="0"/>
                <a:ea typeface="宋体" panose="02010600030101010101" pitchFamily="2" charset="-122"/>
                <a:cs typeface="Arial" panose="020B0604020202020204" pitchFamily="34" charset="0"/>
              </a:rPr>
              <a:t>紧密</a:t>
            </a:r>
            <a:r>
              <a:rPr lang="zh-CN" altLang="en-US" sz="1200" dirty="0">
                <a:latin typeface="Arial" panose="020B0604020202020204" pitchFamily="34" charset="0"/>
                <a:ea typeface="宋体" panose="02010600030101010101" pitchFamily="2" charset="-122"/>
                <a:cs typeface="Arial" panose="020B0604020202020204" pitchFamily="34" charset="0"/>
              </a:rPr>
              <a:t>依赖于底层资源管理器（例如数据库连接 </a:t>
            </a:r>
            <a:r>
              <a:rPr lang="en-US" altLang="zh-CN" sz="1200" dirty="0">
                <a:latin typeface="Arial" panose="020B0604020202020204" pitchFamily="34" charset="0"/>
                <a:ea typeface="宋体" panose="02010600030101010101" pitchFamily="2" charset="-122"/>
                <a:cs typeface="Arial" panose="020B0604020202020204" pitchFamily="34" charset="0"/>
              </a:rPr>
              <a:t>)</a:t>
            </a:r>
            <a:r>
              <a:rPr lang="zh-CN" altLang="en-US" sz="1200" dirty="0">
                <a:latin typeface="Arial" panose="020B0604020202020204" pitchFamily="34" charset="0"/>
                <a:ea typeface="宋体" panose="02010600030101010101" pitchFamily="2" charset="-122"/>
                <a:cs typeface="Arial" panose="020B0604020202020204" pitchFamily="34" charset="0"/>
              </a:rPr>
              <a:t>，事务处理局限在当前事务资源内</a:t>
            </a:r>
            <a:r>
              <a:rPr lang="zh-CN" altLang="en-US" sz="1200" dirty="0" smtClean="0">
                <a:latin typeface="Arial" panose="020B0604020202020204" pitchFamily="34" charset="0"/>
                <a:ea typeface="宋体" panose="02010600030101010101" pitchFamily="2" charset="-122"/>
                <a:cs typeface="Arial" panose="020B0604020202020204" pitchFamily="34" charset="0"/>
              </a:rPr>
              <a:t>。</a:t>
            </a:r>
            <a:endParaRPr lang="en-US" altLang="zh-CN" sz="1200" dirty="0" smtClean="0">
              <a:latin typeface="Arial" panose="020B0604020202020204" pitchFamily="34" charset="0"/>
              <a:ea typeface="宋体" panose="02010600030101010101" pitchFamily="2" charset="-122"/>
              <a:cs typeface="Arial" panose="020B0604020202020204" pitchFamily="34" charset="0"/>
            </a:endParaRPr>
          </a:p>
          <a:p>
            <a:pPr lvl="1"/>
            <a:r>
              <a:rPr lang="zh-CN" altLang="en-US" sz="1200" dirty="0" smtClean="0">
                <a:latin typeface="Arial" panose="020B0604020202020204" pitchFamily="34" charset="0"/>
                <a:ea typeface="宋体" panose="02010600030101010101" pitchFamily="2" charset="-122"/>
                <a:cs typeface="Arial" panose="020B0604020202020204" pitchFamily="34" charset="0"/>
              </a:rPr>
              <a:t>处理方式</a:t>
            </a:r>
            <a:r>
              <a:rPr lang="zh-CN" altLang="en-US" sz="1200" dirty="0">
                <a:latin typeface="Arial" panose="020B0604020202020204" pitchFamily="34" charset="0"/>
                <a:ea typeface="宋体" panose="02010600030101010101" pitchFamily="2" charset="-122"/>
                <a:cs typeface="Arial" panose="020B0604020202020204" pitchFamily="34" charset="0"/>
              </a:rPr>
              <a:t>不存在对应用服务器</a:t>
            </a:r>
            <a:r>
              <a:rPr lang="zh-CN" altLang="en-US" sz="1200" dirty="0" smtClean="0">
                <a:latin typeface="Arial" panose="020B0604020202020204" pitchFamily="34" charset="0"/>
                <a:ea typeface="宋体" panose="02010600030101010101" pitchFamily="2" charset="-122"/>
                <a:cs typeface="Arial" panose="020B0604020202020204" pitchFamily="34" charset="0"/>
              </a:rPr>
              <a:t>的依赖，</a:t>
            </a:r>
            <a:r>
              <a:rPr lang="zh-CN" altLang="en-US" sz="1200" dirty="0">
                <a:latin typeface="Arial" panose="020B0604020202020204" pitchFamily="34" charset="0"/>
                <a:ea typeface="宋体" panose="02010600030101010101" pitchFamily="2" charset="-122"/>
                <a:cs typeface="Arial" panose="020B0604020202020204" pitchFamily="34" charset="0"/>
              </a:rPr>
              <a:t>因而部署灵活却无法支持多数据源的分布式事务。</a:t>
            </a:r>
            <a:endParaRPr lang="en-US" altLang="zh-CN" sz="1200" dirty="0">
              <a:latin typeface="Arial" panose="020B0604020202020204" pitchFamily="34" charset="0"/>
              <a:ea typeface="宋体" panose="02010600030101010101" pitchFamily="2" charset="-122"/>
              <a:cs typeface="Arial" panose="020B0604020202020204" pitchFamily="34" charset="0"/>
            </a:endParaRPr>
          </a:p>
          <a:p>
            <a:endParaRPr lang="en-US" altLang="zh-CN" sz="1400" dirty="0">
              <a:latin typeface="Arial" panose="020B0604020202020204" pitchFamily="34" charset="0"/>
              <a:ea typeface="宋体" panose="02010600030101010101" pitchFamily="2" charset="-122"/>
              <a:cs typeface="Arial" panose="020B0604020202020204" pitchFamily="34" charset="0"/>
            </a:endParaRPr>
          </a:p>
          <a:p>
            <a:r>
              <a:rPr lang="en-US" altLang="zh-CN" sz="1400" dirty="0">
                <a:latin typeface="Arial" panose="020B0604020202020204" pitchFamily="34" charset="0"/>
                <a:ea typeface="宋体" panose="02010600030101010101" pitchFamily="2" charset="-122"/>
                <a:cs typeface="Arial" panose="020B0604020202020204" pitchFamily="34" charset="0"/>
              </a:rPr>
              <a:t>2. </a:t>
            </a:r>
            <a:r>
              <a:rPr lang="zh-CN" altLang="en-US" sz="1400" dirty="0">
                <a:latin typeface="Arial" panose="020B0604020202020204" pitchFamily="34" charset="0"/>
                <a:ea typeface="宋体" panose="02010600030101010101" pitchFamily="2" charset="-122"/>
                <a:cs typeface="Arial" panose="020B0604020202020204" pitchFamily="34" charset="0"/>
              </a:rPr>
              <a:t>分布式</a:t>
            </a:r>
            <a:r>
              <a:rPr lang="zh-CN" altLang="en-US" sz="1400" dirty="0" smtClean="0">
                <a:latin typeface="Arial" panose="020B0604020202020204" pitchFamily="34" charset="0"/>
                <a:ea typeface="宋体" panose="02010600030101010101" pitchFamily="2" charset="-122"/>
                <a:cs typeface="Arial" panose="020B0604020202020204" pitchFamily="34" charset="0"/>
              </a:rPr>
              <a:t>事务</a:t>
            </a:r>
            <a:r>
              <a:rPr lang="zh-CN" altLang="en-US" sz="1400" dirty="0">
                <a:latin typeface="Arial" panose="020B0604020202020204" pitchFamily="34" charset="0"/>
                <a:ea typeface="宋体" panose="02010600030101010101" pitchFamily="2" charset="-122"/>
                <a:cs typeface="Arial" panose="020B0604020202020204" pitchFamily="34" charset="0"/>
              </a:rPr>
              <a:t>：</a:t>
            </a:r>
            <a:r>
              <a:rPr lang="en-US" altLang="zh-CN" sz="1400" dirty="0" smtClean="0">
                <a:latin typeface="Arial" panose="020B0604020202020204" pitchFamily="34" charset="0"/>
                <a:ea typeface="宋体" panose="02010600030101010101" pitchFamily="2" charset="-122"/>
                <a:cs typeface="Arial" panose="020B0604020202020204" pitchFamily="34" charset="0"/>
              </a:rPr>
              <a:t>J2EE</a:t>
            </a:r>
            <a:r>
              <a:rPr lang="zh-CN" altLang="en-US" sz="1400" dirty="0" smtClean="0">
                <a:latin typeface="Arial" panose="020B0604020202020204" pitchFamily="34" charset="0"/>
                <a:ea typeface="宋体" panose="02010600030101010101" pitchFamily="2" charset="-122"/>
                <a:cs typeface="Arial" panose="020B0604020202020204" pitchFamily="34" charset="0"/>
              </a:rPr>
              <a:t>平台由</a:t>
            </a:r>
            <a:r>
              <a:rPr lang="en-US" altLang="zh-CN" sz="1400" dirty="0" smtClean="0">
                <a:latin typeface="Arial" panose="020B0604020202020204" pitchFamily="34" charset="0"/>
                <a:ea typeface="宋体" panose="02010600030101010101" pitchFamily="2" charset="-122"/>
                <a:cs typeface="Arial" panose="020B0604020202020204" pitchFamily="34" charset="0"/>
              </a:rPr>
              <a:t>JTA + JTS </a:t>
            </a:r>
            <a:r>
              <a:rPr lang="zh-CN" altLang="en-US" sz="1400" dirty="0" smtClean="0">
                <a:latin typeface="Arial" panose="020B0604020202020204" pitchFamily="34" charset="0"/>
                <a:ea typeface="宋体" panose="02010600030101010101" pitchFamily="2" charset="-122"/>
                <a:cs typeface="Arial" panose="020B0604020202020204" pitchFamily="34" charset="0"/>
              </a:rPr>
              <a:t>提供。</a:t>
            </a:r>
            <a:endParaRPr lang="en-US" altLang="zh-CN" sz="1400" dirty="0" smtClean="0">
              <a:latin typeface="Arial" panose="020B0604020202020204" pitchFamily="34" charset="0"/>
              <a:ea typeface="宋体" panose="02010600030101010101" pitchFamily="2" charset="-122"/>
              <a:cs typeface="Arial" panose="020B0604020202020204" pitchFamily="34" charset="0"/>
            </a:endParaRPr>
          </a:p>
          <a:p>
            <a:pPr marL="457200" lvl="1" indent="0">
              <a:buNone/>
            </a:pPr>
            <a:r>
              <a:rPr lang="en-US" altLang="zh-CN" sz="1200" b="1" dirty="0" smtClean="0">
                <a:solidFill>
                  <a:srgbClr val="FF0000"/>
                </a:solidFill>
                <a:latin typeface="Arial" panose="020B0604020202020204" pitchFamily="34" charset="0"/>
                <a:ea typeface="宋体" panose="02010600030101010101" pitchFamily="2" charset="-122"/>
                <a:cs typeface="Arial" panose="020B0604020202020204" pitchFamily="34" charset="0"/>
              </a:rPr>
              <a:t>JTA</a:t>
            </a:r>
            <a:r>
              <a:rPr lang="en-US" altLang="zh-CN" sz="1200" b="1" dirty="0" smtClean="0">
                <a:latin typeface="Arial" panose="020B0604020202020204" pitchFamily="34" charset="0"/>
                <a:ea typeface="宋体" panose="02010600030101010101" pitchFamily="2" charset="-122"/>
                <a:cs typeface="Arial" panose="020B0604020202020204" pitchFamily="34" charset="0"/>
              </a:rPr>
              <a:t>: </a:t>
            </a:r>
            <a:r>
              <a:rPr lang="zh-CN" altLang="en-US" sz="1200" dirty="0" smtClean="0">
                <a:latin typeface="Arial" panose="020B0604020202020204" pitchFamily="34" charset="0"/>
                <a:ea typeface="宋体" panose="02010600030101010101" pitchFamily="2" charset="-122"/>
                <a:cs typeface="Arial" panose="020B0604020202020204" pitchFamily="34" charset="0"/>
              </a:rPr>
              <a:t>事务管理器</a:t>
            </a:r>
            <a:r>
              <a:rPr lang="en-US" altLang="zh-CN" sz="1200" dirty="0" smtClean="0">
                <a:latin typeface="Arial" panose="020B0604020202020204" pitchFamily="34" charset="0"/>
                <a:ea typeface="宋体" panose="02010600030101010101" pitchFamily="2" charset="-122"/>
                <a:cs typeface="Arial" panose="020B0604020202020204" pitchFamily="34" charset="0"/>
              </a:rPr>
              <a:t>(</a:t>
            </a:r>
            <a:r>
              <a:rPr lang="en-US" altLang="zh-CN" sz="1200" b="1" dirty="0" smtClean="0">
                <a:solidFill>
                  <a:srgbClr val="FF0000"/>
                </a:solidFill>
                <a:latin typeface="Arial" panose="020B0604020202020204" pitchFamily="34" charset="0"/>
                <a:ea typeface="宋体" panose="02010600030101010101" pitchFamily="2" charset="-122"/>
                <a:cs typeface="Arial" panose="020B0604020202020204" pitchFamily="34" charset="0"/>
              </a:rPr>
              <a:t>Transaction Manager</a:t>
            </a:r>
            <a:r>
              <a:rPr lang="en-US" altLang="zh-CN" sz="1200" dirty="0" smtClean="0">
                <a:latin typeface="Arial" panose="020B0604020202020204" pitchFamily="34" charset="0"/>
                <a:ea typeface="宋体" panose="02010600030101010101" pitchFamily="2" charset="-122"/>
                <a:cs typeface="Arial" panose="020B0604020202020204" pitchFamily="34" charset="0"/>
              </a:rPr>
              <a:t>)</a:t>
            </a:r>
            <a:r>
              <a:rPr lang="zh-CN" altLang="en-US" sz="1200" dirty="0" smtClean="0">
                <a:latin typeface="Arial" panose="020B0604020202020204" pitchFamily="34" charset="0"/>
                <a:ea typeface="宋体" panose="02010600030101010101" pitchFamily="2" charset="-122"/>
                <a:cs typeface="Arial" panose="020B0604020202020204" pitchFamily="34" charset="0"/>
              </a:rPr>
              <a:t>和</a:t>
            </a:r>
            <a:r>
              <a:rPr lang="zh-CN" altLang="en-US" sz="1200" dirty="0">
                <a:latin typeface="Arial" panose="020B0604020202020204" pitchFamily="34" charset="0"/>
                <a:ea typeface="宋体" panose="02010600030101010101" pitchFamily="2" charset="-122"/>
                <a:cs typeface="Arial" panose="020B0604020202020204" pitchFamily="34" charset="0"/>
              </a:rPr>
              <a:t>一个或多个支持 </a:t>
            </a:r>
            <a:r>
              <a:rPr lang="en-US" altLang="zh-CN" sz="1200" b="1" dirty="0">
                <a:solidFill>
                  <a:srgbClr val="FF0000"/>
                </a:solidFill>
                <a:latin typeface="Arial" panose="020B0604020202020204" pitchFamily="34" charset="0"/>
                <a:ea typeface="宋体" panose="02010600030101010101" pitchFamily="2" charset="-122"/>
                <a:cs typeface="Arial" panose="020B0604020202020204" pitchFamily="34" charset="0"/>
                <a:hlinkClick r:id="rId3" action="ppaction://hlinksldjump"/>
              </a:rPr>
              <a:t>XA </a:t>
            </a:r>
            <a:r>
              <a:rPr lang="zh-CN" altLang="en-US" sz="1200" b="1" dirty="0">
                <a:solidFill>
                  <a:srgbClr val="FF0000"/>
                </a:solidFill>
                <a:latin typeface="Arial" panose="020B0604020202020204" pitchFamily="34" charset="0"/>
                <a:ea typeface="宋体" panose="02010600030101010101" pitchFamily="2" charset="-122"/>
                <a:cs typeface="Arial" panose="020B0604020202020204" pitchFamily="34" charset="0"/>
                <a:hlinkClick r:id="rId3" action="ppaction://hlinksldjump"/>
              </a:rPr>
              <a:t>协议</a:t>
            </a:r>
            <a:r>
              <a:rPr lang="zh-CN" altLang="en-US" sz="1200" dirty="0">
                <a:latin typeface="Arial" panose="020B0604020202020204" pitchFamily="34" charset="0"/>
                <a:ea typeface="宋体" panose="02010600030101010101" pitchFamily="2" charset="-122"/>
                <a:cs typeface="Arial" panose="020B0604020202020204" pitchFamily="34" charset="0"/>
              </a:rPr>
              <a:t>的</a:t>
            </a:r>
            <a:r>
              <a:rPr lang="zh-CN" altLang="en-US" sz="1200" dirty="0" smtClean="0">
                <a:latin typeface="Arial" panose="020B0604020202020204" pitchFamily="34" charset="0"/>
                <a:ea typeface="宋体" panose="02010600030101010101" pitchFamily="2" charset="-122"/>
                <a:cs typeface="Arial" panose="020B0604020202020204" pitchFamily="34" charset="0"/>
              </a:rPr>
              <a:t>资源管理器</a:t>
            </a:r>
            <a:r>
              <a:rPr lang="en-US" altLang="zh-CN" sz="1200" dirty="0" smtClean="0">
                <a:latin typeface="Arial" panose="020B0604020202020204" pitchFamily="34" charset="0"/>
                <a:ea typeface="宋体" panose="02010600030101010101" pitchFamily="2" charset="-122"/>
                <a:cs typeface="Arial" panose="020B0604020202020204" pitchFamily="34" charset="0"/>
              </a:rPr>
              <a:t>(</a:t>
            </a:r>
            <a:r>
              <a:rPr lang="en-US" altLang="zh-CN" sz="1200" b="1" dirty="0" smtClean="0">
                <a:solidFill>
                  <a:srgbClr val="FF0000"/>
                </a:solidFill>
                <a:latin typeface="Arial" panose="020B0604020202020204" pitchFamily="34" charset="0"/>
                <a:ea typeface="宋体" panose="02010600030101010101" pitchFamily="2" charset="-122"/>
                <a:cs typeface="Arial" panose="020B0604020202020204" pitchFamily="34" charset="0"/>
              </a:rPr>
              <a:t>Resource Manager</a:t>
            </a:r>
            <a:r>
              <a:rPr lang="en-US" altLang="zh-CN" sz="1200" dirty="0" smtClean="0">
                <a:latin typeface="Arial" panose="020B0604020202020204" pitchFamily="34" charset="0"/>
                <a:ea typeface="宋体" panose="02010600030101010101" pitchFamily="2" charset="-122"/>
                <a:cs typeface="Arial" panose="020B0604020202020204" pitchFamily="34" charset="0"/>
              </a:rPr>
              <a:t>)</a:t>
            </a:r>
          </a:p>
          <a:p>
            <a:pPr lvl="1"/>
            <a:r>
              <a:rPr lang="zh-CN" altLang="en-US" sz="1200" dirty="0" smtClean="0">
                <a:latin typeface="Arial" panose="020B0604020202020204" pitchFamily="34" charset="0"/>
                <a:ea typeface="宋体" panose="02010600030101010101" pitchFamily="2" charset="-122"/>
                <a:cs typeface="Arial" panose="020B0604020202020204" pitchFamily="34" charset="0"/>
              </a:rPr>
              <a:t>  资源管理器（</a:t>
            </a:r>
            <a:r>
              <a:rPr lang="en-US" altLang="zh-CN" sz="1200" dirty="0" smtClean="0">
                <a:latin typeface="Arial" panose="020B0604020202020204" pitchFamily="34" charset="0"/>
                <a:ea typeface="宋体" panose="02010600030101010101" pitchFamily="2" charset="-122"/>
                <a:cs typeface="Arial" panose="020B0604020202020204" pitchFamily="34" charset="0"/>
              </a:rPr>
              <a:t>Resource </a:t>
            </a:r>
            <a:r>
              <a:rPr lang="en-US" altLang="zh-CN" sz="1200" dirty="0">
                <a:latin typeface="Arial" panose="020B0604020202020204" pitchFamily="34" charset="0"/>
                <a:ea typeface="宋体" panose="02010600030101010101" pitchFamily="2" charset="-122"/>
                <a:cs typeface="Arial" panose="020B0604020202020204" pitchFamily="34" charset="0"/>
              </a:rPr>
              <a:t>manager</a:t>
            </a:r>
            <a:r>
              <a:rPr lang="zh-CN" altLang="en-US" sz="1200" dirty="0">
                <a:latin typeface="Arial" panose="020B0604020202020204" pitchFamily="34" charset="0"/>
                <a:ea typeface="宋体" panose="02010600030101010101" pitchFamily="2" charset="-122"/>
                <a:cs typeface="Arial" panose="020B0604020202020204" pitchFamily="34" charset="0"/>
              </a:rPr>
              <a:t>）是任意类型的持久化数据</a:t>
            </a:r>
            <a:r>
              <a:rPr lang="zh-CN" altLang="en-US" sz="1200" dirty="0" smtClean="0">
                <a:latin typeface="Arial" panose="020B0604020202020204" pitchFamily="34" charset="0"/>
                <a:ea typeface="宋体" panose="02010600030101010101" pitchFamily="2" charset="-122"/>
                <a:cs typeface="Arial" panose="020B0604020202020204" pitchFamily="34" charset="0"/>
              </a:rPr>
              <a:t>存储</a:t>
            </a:r>
            <a:r>
              <a:rPr lang="en-US" altLang="zh-CN" sz="1200" dirty="0" smtClean="0">
                <a:latin typeface="Arial" panose="020B0604020202020204" pitchFamily="34" charset="0"/>
                <a:ea typeface="宋体" panose="02010600030101010101" pitchFamily="2" charset="-122"/>
                <a:cs typeface="Arial" panose="020B0604020202020204" pitchFamily="34" charset="0"/>
              </a:rPr>
              <a:t>(DB/JMS)</a:t>
            </a:r>
            <a:r>
              <a:rPr lang="zh-CN" altLang="en-US" sz="1200" dirty="0" smtClean="0">
                <a:latin typeface="Arial" panose="020B0604020202020204" pitchFamily="34" charset="0"/>
                <a:ea typeface="宋体" panose="02010600030101010101" pitchFamily="2" charset="-122"/>
                <a:cs typeface="Arial" panose="020B0604020202020204" pitchFamily="34" charset="0"/>
              </a:rPr>
              <a:t>。</a:t>
            </a:r>
            <a:endParaRPr lang="zh-CN" altLang="en-US" sz="1200" dirty="0">
              <a:latin typeface="Arial" panose="020B0604020202020204" pitchFamily="34" charset="0"/>
              <a:ea typeface="宋体" panose="02010600030101010101" pitchFamily="2" charset="-122"/>
              <a:cs typeface="Arial" panose="020B0604020202020204" pitchFamily="34" charset="0"/>
            </a:endParaRPr>
          </a:p>
          <a:p>
            <a:pPr lvl="1"/>
            <a:r>
              <a:rPr lang="zh-CN" altLang="en-US" sz="1200" dirty="0" smtClean="0">
                <a:latin typeface="Arial" panose="020B0604020202020204" pitchFamily="34" charset="0"/>
                <a:ea typeface="宋体" panose="02010600030101010101" pitchFamily="2" charset="-122"/>
                <a:cs typeface="Arial" panose="020B0604020202020204" pitchFamily="34" charset="0"/>
              </a:rPr>
              <a:t>  事务</a:t>
            </a:r>
            <a:r>
              <a:rPr lang="zh-CN" altLang="en-US" sz="1200" dirty="0">
                <a:latin typeface="Arial" panose="020B0604020202020204" pitchFamily="34" charset="0"/>
                <a:ea typeface="宋体" panose="02010600030101010101" pitchFamily="2" charset="-122"/>
                <a:cs typeface="Arial" panose="020B0604020202020204" pitchFamily="34" charset="0"/>
              </a:rPr>
              <a:t>管理器</a:t>
            </a:r>
            <a:r>
              <a:rPr lang="zh-CN" altLang="en-US" sz="1200" dirty="0" smtClean="0">
                <a:latin typeface="Arial" panose="020B0604020202020204" pitchFamily="34" charset="0"/>
                <a:ea typeface="宋体" panose="02010600030101010101" pitchFamily="2" charset="-122"/>
                <a:cs typeface="Arial" panose="020B0604020202020204" pitchFamily="34" charset="0"/>
              </a:rPr>
              <a:t>（</a:t>
            </a:r>
            <a:r>
              <a:rPr lang="en-US" altLang="zh-CN" sz="1200" dirty="0" smtClean="0">
                <a:latin typeface="Arial" panose="020B0604020202020204" pitchFamily="34" charset="0"/>
                <a:ea typeface="宋体" panose="02010600030101010101" pitchFamily="2" charset="-122"/>
                <a:cs typeface="Arial" panose="020B0604020202020204" pitchFamily="34" charset="0"/>
              </a:rPr>
              <a:t>Transaction </a:t>
            </a:r>
            <a:r>
              <a:rPr lang="en-US" altLang="zh-CN" sz="1200" dirty="0">
                <a:latin typeface="Arial" panose="020B0604020202020204" pitchFamily="34" charset="0"/>
                <a:ea typeface="宋体" panose="02010600030101010101" pitchFamily="2" charset="-122"/>
                <a:cs typeface="Arial" panose="020B0604020202020204" pitchFamily="34" charset="0"/>
              </a:rPr>
              <a:t>manager</a:t>
            </a:r>
            <a:r>
              <a:rPr lang="zh-CN" altLang="en-US" sz="1200" dirty="0">
                <a:latin typeface="Arial" panose="020B0604020202020204" pitchFamily="34" charset="0"/>
                <a:ea typeface="宋体" panose="02010600030101010101" pitchFamily="2" charset="-122"/>
                <a:cs typeface="Arial" panose="020B0604020202020204" pitchFamily="34" charset="0"/>
              </a:rPr>
              <a:t>）承担着所有事务参与单元者的相互通讯的责任。</a:t>
            </a:r>
          </a:p>
          <a:p>
            <a:endParaRPr lang="en-US" altLang="zh-CN" sz="1400" dirty="0" smtClean="0">
              <a:latin typeface="Arial" panose="020B0604020202020204" pitchFamily="34" charset="0"/>
              <a:ea typeface="宋体" panose="02010600030101010101" pitchFamily="2" charset="-122"/>
              <a:cs typeface="Arial" panose="020B0604020202020204" pitchFamily="34" charset="0"/>
            </a:endParaRPr>
          </a:p>
          <a:p>
            <a:endParaRPr lang="en-US" altLang="zh-CN" sz="1400" dirty="0" smtClean="0">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6834834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2886" y="383979"/>
            <a:ext cx="10515600" cy="755120"/>
          </a:xfrm>
        </p:spPr>
        <p:txBody>
          <a:bodyPr>
            <a:normAutofit/>
          </a:bodyPr>
          <a:lstStyle/>
          <a:p>
            <a:r>
              <a:rPr lang="en-US" altLang="zh-CN" sz="2400" b="1" dirty="0">
                <a:latin typeface="宋体" panose="02010600030101010101" pitchFamily="2" charset="-122"/>
                <a:ea typeface="宋体" panose="02010600030101010101" pitchFamily="2" charset="-122"/>
                <a:cs typeface="Arial" panose="020B0604020202020204" pitchFamily="34" charset="0"/>
              </a:rPr>
              <a:t>XA</a:t>
            </a:r>
            <a:r>
              <a:rPr lang="zh-CN" altLang="en-US" sz="2400" b="1" dirty="0">
                <a:latin typeface="宋体" panose="02010600030101010101" pitchFamily="2" charset="-122"/>
                <a:ea typeface="宋体" panose="02010600030101010101" pitchFamily="2" charset="-122"/>
                <a:cs typeface="Arial" panose="020B0604020202020204" pitchFamily="34" charset="0"/>
              </a:rPr>
              <a:t>规范</a:t>
            </a:r>
          </a:p>
        </p:txBody>
      </p:sp>
      <p:sp>
        <p:nvSpPr>
          <p:cNvPr id="3" name="Content Placeholder 2"/>
          <p:cNvSpPr>
            <a:spLocks noGrp="1"/>
          </p:cNvSpPr>
          <p:nvPr>
            <p:ph idx="1"/>
          </p:nvPr>
        </p:nvSpPr>
        <p:spPr>
          <a:xfrm>
            <a:off x="620617" y="1353692"/>
            <a:ext cx="10961784" cy="4542564"/>
          </a:xfrm>
        </p:spPr>
        <p:txBody>
          <a:bodyPr>
            <a:normAutofit/>
          </a:bodyPr>
          <a:lstStyle/>
          <a:p>
            <a:pPr marL="0" indent="0">
              <a:buNone/>
            </a:pPr>
            <a:r>
              <a:rPr lang="zh-CN" altLang="en-US" sz="1800" dirty="0">
                <a:latin typeface="宋体" panose="02010600030101010101" pitchFamily="2" charset="-122"/>
                <a:ea typeface="宋体" panose="02010600030101010101" pitchFamily="2" charset="-122"/>
              </a:rPr>
              <a:t>模型：应用程序（ </a:t>
            </a:r>
            <a:r>
              <a:rPr lang="en-US" altLang="zh-CN" sz="1800" dirty="0">
                <a:latin typeface="宋体" panose="02010600030101010101" pitchFamily="2" charset="-122"/>
                <a:ea typeface="宋体" panose="02010600030101010101" pitchFamily="2" charset="-122"/>
              </a:rPr>
              <a:t>AP </a:t>
            </a:r>
            <a:r>
              <a:rPr lang="zh-CN" altLang="en-US" sz="1800" dirty="0">
                <a:latin typeface="宋体" panose="02010600030101010101" pitchFamily="2" charset="-122"/>
                <a:ea typeface="宋体" panose="02010600030101010101" pitchFamily="2" charset="-122"/>
              </a:rPr>
              <a:t>） </a:t>
            </a:r>
            <a:r>
              <a:rPr lang="en-US" altLang="zh-CN" sz="1800" dirty="0">
                <a:latin typeface="宋体" panose="02010600030101010101" pitchFamily="2" charset="-122"/>
                <a:ea typeface="宋体" panose="02010600030101010101" pitchFamily="2" charset="-122"/>
              </a:rPr>
              <a:t>+ </a:t>
            </a:r>
            <a:r>
              <a:rPr lang="zh-CN" altLang="en-US" sz="1800" dirty="0">
                <a:latin typeface="宋体" panose="02010600030101010101" pitchFamily="2" charset="-122"/>
                <a:ea typeface="宋体" panose="02010600030101010101" pitchFamily="2" charset="-122"/>
              </a:rPr>
              <a:t>事务管理器（ </a:t>
            </a:r>
            <a:r>
              <a:rPr lang="en-US" altLang="zh-CN" sz="1800" dirty="0">
                <a:latin typeface="宋体" panose="02010600030101010101" pitchFamily="2" charset="-122"/>
                <a:ea typeface="宋体" panose="02010600030101010101" pitchFamily="2" charset="-122"/>
              </a:rPr>
              <a:t>TM </a:t>
            </a:r>
            <a:r>
              <a:rPr lang="zh-CN" altLang="en-US"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 </a:t>
            </a:r>
            <a:r>
              <a:rPr lang="zh-CN" altLang="en-US" sz="1800" dirty="0">
                <a:latin typeface="宋体" panose="02010600030101010101" pitchFamily="2" charset="-122"/>
                <a:ea typeface="宋体" panose="02010600030101010101" pitchFamily="2" charset="-122"/>
              </a:rPr>
              <a:t>资源管理器（ </a:t>
            </a:r>
            <a:r>
              <a:rPr lang="en-US" altLang="zh-CN" sz="1800" dirty="0">
                <a:latin typeface="宋体" panose="02010600030101010101" pitchFamily="2" charset="-122"/>
                <a:ea typeface="宋体" panose="02010600030101010101" pitchFamily="2" charset="-122"/>
              </a:rPr>
              <a:t>RM </a:t>
            </a:r>
            <a:r>
              <a:rPr lang="zh-CN" altLang="en-US"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 </a:t>
            </a:r>
            <a:r>
              <a:rPr lang="zh-CN" altLang="en-US" sz="1800" dirty="0">
                <a:latin typeface="宋体" panose="02010600030101010101" pitchFamily="2" charset="-122"/>
                <a:ea typeface="宋体" panose="02010600030101010101" pitchFamily="2" charset="-122"/>
              </a:rPr>
              <a:t>通信资源管理器（ </a:t>
            </a:r>
            <a:r>
              <a:rPr lang="en-US" altLang="zh-CN" sz="1800" dirty="0">
                <a:latin typeface="宋体" panose="02010600030101010101" pitchFamily="2" charset="-122"/>
                <a:ea typeface="宋体" panose="02010600030101010101" pitchFamily="2" charset="-122"/>
              </a:rPr>
              <a:t>CRM </a:t>
            </a:r>
            <a:r>
              <a:rPr lang="zh-CN" altLang="en-US" sz="1800" dirty="0">
                <a:latin typeface="宋体" panose="02010600030101010101" pitchFamily="2" charset="-122"/>
                <a:ea typeface="宋体" panose="02010600030101010101" pitchFamily="2" charset="-122"/>
              </a:rPr>
              <a:t>）</a:t>
            </a:r>
            <a:endParaRPr lang="en-US" altLang="zh-CN" sz="1800" dirty="0">
              <a:latin typeface="宋体" panose="02010600030101010101" pitchFamily="2" charset="-122"/>
              <a:ea typeface="宋体" panose="02010600030101010101" pitchFamily="2" charset="-122"/>
            </a:endParaRPr>
          </a:p>
          <a:p>
            <a:endParaRPr lang="en-US" altLang="zh-CN" dirty="0"/>
          </a:p>
          <a:p>
            <a:endParaRPr lang="en-US" altLang="zh-CN" dirty="0"/>
          </a:p>
          <a:p>
            <a:pPr marL="0" indent="0">
              <a:buNone/>
            </a:pPr>
            <a:r>
              <a:rPr lang="zh-CN" altLang="en-US" dirty="0"/>
              <a:t> </a:t>
            </a:r>
          </a:p>
        </p:txBody>
      </p:sp>
      <p:pic>
        <p:nvPicPr>
          <p:cNvPr id="3074" name="Picture 2" descr="http://my.csdn.net/uploads/201205/29/1338274936_5727.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6292" y="1762875"/>
            <a:ext cx="5453816" cy="4696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26902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2400" b="1" dirty="0">
                <a:latin typeface="宋体" panose="02010600030101010101" pitchFamily="2" charset="-122"/>
                <a:ea typeface="宋体" panose="02010600030101010101" pitchFamily="2" charset="-122"/>
              </a:rPr>
              <a:t>XA</a:t>
            </a:r>
            <a:r>
              <a:rPr lang="zh-CN" altLang="en-US" sz="2400" b="1" dirty="0">
                <a:latin typeface="宋体" panose="02010600030101010101" pitchFamily="2" charset="-122"/>
                <a:ea typeface="宋体" panose="02010600030101010101" pitchFamily="2" charset="-122"/>
              </a:rPr>
              <a:t>规范相关算法</a:t>
            </a:r>
          </a:p>
        </p:txBody>
      </p:sp>
      <p:sp>
        <p:nvSpPr>
          <p:cNvPr id="3" name="Content Placeholder 2"/>
          <p:cNvSpPr>
            <a:spLocks noGrp="1"/>
          </p:cNvSpPr>
          <p:nvPr>
            <p:ph idx="1"/>
          </p:nvPr>
        </p:nvSpPr>
        <p:spPr>
          <a:xfrm>
            <a:off x="838200" y="1447799"/>
            <a:ext cx="10515600" cy="4729163"/>
          </a:xfrm>
        </p:spPr>
        <p:txBody>
          <a:bodyPr>
            <a:normAutofit/>
          </a:bodyPr>
          <a:lstStyle/>
          <a:p>
            <a:endParaRPr lang="en-US" altLang="zh-CN" sz="1600" dirty="0" smtClean="0">
              <a:latin typeface="Arial" panose="020B0604020202020204" pitchFamily="34" charset="0"/>
              <a:ea typeface="宋体" panose="02010600030101010101" pitchFamily="2" charset="-122"/>
              <a:cs typeface="Arial" panose="020B0604020202020204" pitchFamily="34" charset="0"/>
            </a:endParaRPr>
          </a:p>
          <a:p>
            <a:r>
              <a:rPr lang="en-US" altLang="zh-CN" sz="1600" dirty="0" smtClean="0">
                <a:latin typeface="Arial" panose="020B0604020202020204" pitchFamily="34" charset="0"/>
                <a:ea typeface="宋体" panose="02010600030101010101" pitchFamily="2" charset="-122"/>
                <a:cs typeface="Arial" panose="020B0604020202020204" pitchFamily="34" charset="0"/>
              </a:rPr>
              <a:t>1</a:t>
            </a:r>
            <a:r>
              <a:rPr lang="zh-CN" altLang="en-US" sz="1600" dirty="0">
                <a:latin typeface="Arial" panose="020B0604020202020204" pitchFamily="34" charset="0"/>
                <a:ea typeface="宋体" panose="02010600030101010101" pitchFamily="2" charset="-122"/>
                <a:cs typeface="Arial" panose="020B0604020202020204" pitchFamily="34" charset="0"/>
              </a:rPr>
              <a:t>、</a:t>
            </a:r>
            <a:r>
              <a:rPr lang="zh-CN" altLang="en-US" sz="1600" dirty="0">
                <a:latin typeface="Arial" panose="020B0604020202020204" pitchFamily="34" charset="0"/>
                <a:ea typeface="宋体" panose="02010600030101010101" pitchFamily="2" charset="-122"/>
                <a:cs typeface="Arial" panose="020B0604020202020204" pitchFamily="34" charset="0"/>
                <a:hlinkClick r:id="rId3" action="ppaction://hlinksldjump"/>
              </a:rPr>
              <a:t>两段式提交</a:t>
            </a:r>
            <a:r>
              <a:rPr lang="en-US" altLang="zh-CN" sz="1600" dirty="0">
                <a:latin typeface="Arial" panose="020B0604020202020204" pitchFamily="34" charset="0"/>
                <a:ea typeface="宋体" panose="02010600030101010101" pitchFamily="2" charset="-122"/>
                <a:cs typeface="Arial" panose="020B0604020202020204" pitchFamily="34" charset="0"/>
                <a:hlinkClick r:id="rId3" action="ppaction://hlinksldjump"/>
              </a:rPr>
              <a:t>(Two Phase Commitment</a:t>
            </a:r>
            <a:r>
              <a:rPr lang="en-US" altLang="zh-CN" sz="1600" dirty="0" smtClean="0">
                <a:latin typeface="Arial" panose="020B0604020202020204" pitchFamily="34" charset="0"/>
                <a:ea typeface="宋体" panose="02010600030101010101" pitchFamily="2" charset="-122"/>
                <a:cs typeface="Arial" panose="020B0604020202020204" pitchFamily="34" charset="0"/>
                <a:hlinkClick r:id="rId3" action="ppaction://hlinksldjump"/>
              </a:rPr>
              <a:t>)</a:t>
            </a:r>
            <a:endParaRPr lang="en-US" altLang="zh-CN" sz="1600" dirty="0" smtClean="0">
              <a:latin typeface="Arial" panose="020B0604020202020204" pitchFamily="34" charset="0"/>
              <a:ea typeface="宋体" panose="02010600030101010101" pitchFamily="2" charset="-122"/>
              <a:cs typeface="Arial" panose="020B0604020202020204" pitchFamily="34" charset="0"/>
            </a:endParaRPr>
          </a:p>
          <a:p>
            <a:endParaRPr lang="en-US" altLang="zh-CN" sz="1600" dirty="0">
              <a:latin typeface="Arial" panose="020B0604020202020204" pitchFamily="34" charset="0"/>
              <a:ea typeface="宋体" panose="02010600030101010101" pitchFamily="2" charset="-122"/>
              <a:cs typeface="Arial" panose="020B0604020202020204" pitchFamily="34" charset="0"/>
            </a:endParaRPr>
          </a:p>
          <a:p>
            <a:r>
              <a:rPr lang="en-US" altLang="zh-CN" sz="1600" dirty="0">
                <a:latin typeface="Arial" panose="020B0604020202020204" pitchFamily="34" charset="0"/>
                <a:ea typeface="宋体" panose="02010600030101010101" pitchFamily="2" charset="-122"/>
                <a:cs typeface="Arial" panose="020B0604020202020204" pitchFamily="34" charset="0"/>
              </a:rPr>
              <a:t>2</a:t>
            </a:r>
            <a:r>
              <a:rPr lang="zh-CN" altLang="en-US" sz="1600" dirty="0">
                <a:latin typeface="Arial" panose="020B0604020202020204" pitchFamily="34" charset="0"/>
                <a:ea typeface="宋体" panose="02010600030101010101" pitchFamily="2" charset="-122"/>
                <a:cs typeface="Arial" panose="020B0604020202020204" pitchFamily="34" charset="0"/>
              </a:rPr>
              <a:t>、</a:t>
            </a:r>
            <a:r>
              <a:rPr lang="zh-CN" altLang="en-US" sz="1600" dirty="0">
                <a:latin typeface="Arial" panose="020B0604020202020204" pitchFamily="34" charset="0"/>
                <a:ea typeface="宋体" panose="02010600030101010101" pitchFamily="2" charset="-122"/>
                <a:cs typeface="Arial" panose="020B0604020202020204" pitchFamily="34" charset="0"/>
                <a:hlinkClick r:id="rId4" action="ppaction://hlinksldjump"/>
              </a:rPr>
              <a:t>三阶段提交</a:t>
            </a:r>
            <a:r>
              <a:rPr lang="en-US" altLang="zh-CN" sz="1600" dirty="0">
                <a:latin typeface="Arial" panose="020B0604020202020204" pitchFamily="34" charset="0"/>
                <a:ea typeface="宋体" panose="02010600030101010101" pitchFamily="2" charset="-122"/>
                <a:cs typeface="Arial" panose="020B0604020202020204" pitchFamily="34" charset="0"/>
                <a:hlinkClick r:id="rId4" action="ppaction://hlinksldjump"/>
              </a:rPr>
              <a:t>(Three Phase Commitment</a:t>
            </a:r>
            <a:r>
              <a:rPr lang="en-US" altLang="zh-CN" sz="1600" dirty="0" smtClean="0">
                <a:latin typeface="Arial" panose="020B0604020202020204" pitchFamily="34" charset="0"/>
                <a:ea typeface="宋体" panose="02010600030101010101" pitchFamily="2" charset="-122"/>
                <a:cs typeface="Arial" panose="020B0604020202020204" pitchFamily="34" charset="0"/>
                <a:hlinkClick r:id="rId4" action="ppaction://hlinksldjump"/>
              </a:rPr>
              <a:t>)</a:t>
            </a:r>
            <a:endParaRPr lang="en-US" altLang="zh-CN" sz="1600" dirty="0" smtClean="0">
              <a:latin typeface="Arial" panose="020B0604020202020204" pitchFamily="34" charset="0"/>
              <a:ea typeface="宋体" panose="02010600030101010101" pitchFamily="2" charset="-122"/>
              <a:cs typeface="Arial" panose="020B0604020202020204" pitchFamily="34" charset="0"/>
            </a:endParaRPr>
          </a:p>
          <a:p>
            <a:endParaRPr lang="en-US" altLang="zh-CN" sz="1600" dirty="0">
              <a:latin typeface="Arial" panose="020B0604020202020204" pitchFamily="34" charset="0"/>
              <a:ea typeface="宋体" panose="02010600030101010101" pitchFamily="2" charset="-122"/>
              <a:cs typeface="Arial" panose="020B0604020202020204" pitchFamily="34" charset="0"/>
            </a:endParaRPr>
          </a:p>
          <a:p>
            <a:r>
              <a:rPr lang="en-US" altLang="zh-CN" sz="1600" dirty="0">
                <a:latin typeface="Arial" panose="020B0604020202020204" pitchFamily="34" charset="0"/>
                <a:ea typeface="宋体" panose="02010600030101010101" pitchFamily="2" charset="-122"/>
                <a:cs typeface="Arial" panose="020B0604020202020204" pitchFamily="34" charset="0"/>
              </a:rPr>
              <a:t>3</a:t>
            </a:r>
            <a:r>
              <a:rPr lang="zh-CN" altLang="en-US" sz="1600" dirty="0">
                <a:latin typeface="Arial" panose="020B0604020202020204" pitchFamily="34" charset="0"/>
                <a:ea typeface="宋体" panose="02010600030101010101" pitchFamily="2" charset="-122"/>
                <a:cs typeface="Arial" panose="020B0604020202020204" pitchFamily="34" charset="0"/>
              </a:rPr>
              <a:t>、</a:t>
            </a:r>
            <a:r>
              <a:rPr lang="en-US" altLang="zh-CN" sz="1600" dirty="0" err="1">
                <a:latin typeface="Arial" panose="020B0604020202020204" pitchFamily="34" charset="0"/>
                <a:ea typeface="宋体" panose="02010600030101010101" pitchFamily="2" charset="-122"/>
                <a:cs typeface="Arial" panose="020B0604020202020204" pitchFamily="34" charset="0"/>
              </a:rPr>
              <a:t>Paxos</a:t>
            </a:r>
            <a:r>
              <a:rPr lang="zh-CN" altLang="en-US" sz="1600" dirty="0">
                <a:latin typeface="Arial" panose="020B0604020202020204" pitchFamily="34" charset="0"/>
                <a:ea typeface="宋体" panose="02010600030101010101" pitchFamily="2" charset="-122"/>
                <a:cs typeface="Arial" panose="020B0604020202020204" pitchFamily="34" charset="0"/>
              </a:rPr>
              <a:t>算法</a:t>
            </a:r>
            <a:endParaRPr lang="en-US" altLang="zh-CN" sz="1600" dirty="0">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3197232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9904"/>
          </a:xfrm>
        </p:spPr>
        <p:txBody>
          <a:bodyPr>
            <a:normAutofit fontScale="90000"/>
          </a:bodyPr>
          <a:lstStyle/>
          <a:p>
            <a:r>
              <a:rPr lang="en-US" altLang="zh-CN" b="1" dirty="0">
                <a:latin typeface="Arial" panose="020B0604020202020204" pitchFamily="34" charset="0"/>
                <a:cs typeface="Arial" panose="020B0604020202020204" pitchFamily="34" charset="0"/>
              </a:rPr>
              <a:t>2PC</a:t>
            </a:r>
            <a:endParaRPr lang="zh-CN" alt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322024"/>
            <a:ext cx="10515600" cy="4854939"/>
          </a:xfrm>
        </p:spPr>
        <p:txBody>
          <a:bodyPr/>
          <a:lstStyle/>
          <a:p>
            <a:r>
              <a:rPr lang="zh-CN" altLang="en-US" sz="1600" dirty="0">
                <a:latin typeface="宋体" panose="02010600030101010101" pitchFamily="2" charset="-122"/>
                <a:ea typeface="宋体" panose="02010600030101010101" pitchFamily="2" charset="-122"/>
              </a:rPr>
              <a:t>事务管理器</a:t>
            </a:r>
            <a:r>
              <a:rPr lang="en-US" altLang="zh-CN" sz="1600" dirty="0">
                <a:latin typeface="宋体" panose="02010600030101010101" pitchFamily="2" charset="-122"/>
                <a:ea typeface="宋体" panose="02010600030101010101" pitchFamily="2" charset="-122"/>
              </a:rPr>
              <a:t>-&gt;</a:t>
            </a:r>
            <a:r>
              <a:rPr lang="zh-CN" altLang="en-US" sz="1600" dirty="0">
                <a:latin typeface="宋体" panose="02010600030101010101" pitchFamily="2" charset="-122"/>
                <a:ea typeface="宋体" panose="02010600030101010101" pitchFamily="2" charset="-122"/>
              </a:rPr>
              <a:t>资源管理器</a:t>
            </a:r>
            <a:endParaRPr lang="en-US" altLang="zh-CN" sz="1600" dirty="0">
              <a:latin typeface="宋体" panose="02010600030101010101" pitchFamily="2" charset="-122"/>
              <a:ea typeface="宋体" panose="02010600030101010101" pitchFamily="2" charset="-122"/>
            </a:endParaRPr>
          </a:p>
          <a:p>
            <a:endParaRPr lang="en-US" altLang="zh-CN" sz="1600" dirty="0">
              <a:latin typeface="宋体" panose="02010600030101010101" pitchFamily="2" charset="-122"/>
              <a:ea typeface="宋体" panose="02010600030101010101" pitchFamily="2" charset="-122"/>
            </a:endParaRPr>
          </a:p>
          <a:p>
            <a:r>
              <a:rPr lang="en-US" altLang="zh-CN" sz="1600" dirty="0">
                <a:latin typeface="宋体" panose="02010600030101010101" pitchFamily="2" charset="-122"/>
                <a:ea typeface="宋体" panose="02010600030101010101" pitchFamily="2" charset="-122"/>
              </a:rPr>
              <a:t>1. </a:t>
            </a:r>
            <a:r>
              <a:rPr lang="zh-CN" altLang="en-US" sz="1600" dirty="0">
                <a:latin typeface="宋体" panose="02010600030101010101" pitchFamily="2" charset="-122"/>
                <a:ea typeface="宋体" panose="02010600030101010101" pitchFamily="2" charset="-122"/>
              </a:rPr>
              <a:t>准备阶段（</a:t>
            </a:r>
            <a:r>
              <a:rPr lang="en-US" altLang="zh-CN" sz="1600" dirty="0">
                <a:latin typeface="宋体" panose="02010600030101010101" pitchFamily="2" charset="-122"/>
                <a:ea typeface="宋体" panose="02010600030101010101" pitchFamily="2" charset="-122"/>
              </a:rPr>
              <a:t>Prepare</a:t>
            </a:r>
            <a:r>
              <a:rPr lang="zh-CN" altLang="en-US" sz="1600" dirty="0">
                <a:latin typeface="宋体" panose="02010600030101010101" pitchFamily="2" charset="-122"/>
                <a:ea typeface="宋体" panose="02010600030101010101" pitchFamily="2" charset="-122"/>
              </a:rPr>
              <a:t>）</a:t>
            </a:r>
            <a:endParaRPr lang="en-US" altLang="zh-CN" sz="1600" dirty="0">
              <a:latin typeface="宋体" panose="02010600030101010101" pitchFamily="2" charset="-122"/>
              <a:ea typeface="宋体" panose="02010600030101010101" pitchFamily="2" charset="-122"/>
            </a:endParaRPr>
          </a:p>
          <a:p>
            <a:pPr lvl="1"/>
            <a:r>
              <a:rPr lang="zh-CN" altLang="en-US" sz="1600" dirty="0">
                <a:latin typeface="宋体" panose="02010600030101010101" pitchFamily="2" charset="-122"/>
                <a:ea typeface="宋体" panose="02010600030101010101" pitchFamily="2" charset="-122"/>
              </a:rPr>
              <a:t>返回失败</a:t>
            </a:r>
            <a:endParaRPr lang="en-US" altLang="zh-CN" sz="1600" dirty="0">
              <a:latin typeface="宋体" panose="02010600030101010101" pitchFamily="2" charset="-122"/>
              <a:ea typeface="宋体" panose="02010600030101010101" pitchFamily="2" charset="-122"/>
            </a:endParaRPr>
          </a:p>
          <a:p>
            <a:pPr lvl="1"/>
            <a:r>
              <a:rPr lang="zh-CN" altLang="en-US" sz="1600" dirty="0">
                <a:latin typeface="宋体" panose="02010600030101010101" pitchFamily="2" charset="-122"/>
                <a:ea typeface="宋体" panose="02010600030101010101" pitchFamily="2" charset="-122"/>
              </a:rPr>
              <a:t>执行事务但不提交</a:t>
            </a:r>
            <a:endParaRPr lang="en-US" altLang="zh-CN" sz="1600" dirty="0">
              <a:latin typeface="宋体" panose="02010600030101010101" pitchFamily="2" charset="-122"/>
              <a:ea typeface="宋体" panose="02010600030101010101" pitchFamily="2" charset="-122"/>
            </a:endParaRPr>
          </a:p>
          <a:p>
            <a:endParaRPr lang="en-US" altLang="zh-CN" sz="1600" dirty="0">
              <a:latin typeface="宋体" panose="02010600030101010101" pitchFamily="2" charset="-122"/>
              <a:ea typeface="宋体" panose="02010600030101010101" pitchFamily="2" charset="-122"/>
            </a:endParaRPr>
          </a:p>
          <a:p>
            <a:r>
              <a:rPr lang="en-US" altLang="zh-CN" sz="1600" dirty="0">
                <a:latin typeface="宋体" panose="02010600030101010101" pitchFamily="2" charset="-122"/>
                <a:ea typeface="宋体" panose="02010600030101010101" pitchFamily="2" charset="-122"/>
              </a:rPr>
              <a:t>2. </a:t>
            </a:r>
            <a:r>
              <a:rPr lang="zh-CN" altLang="en-US" sz="1600" dirty="0">
                <a:latin typeface="宋体" panose="02010600030101010101" pitchFamily="2" charset="-122"/>
                <a:ea typeface="宋体" panose="02010600030101010101" pitchFamily="2" charset="-122"/>
              </a:rPr>
              <a:t>提交阶段</a:t>
            </a:r>
            <a:r>
              <a:rPr lang="zh-CN" altLang="en-US" sz="1600" dirty="0" smtClean="0">
                <a:latin typeface="宋体" panose="02010600030101010101" pitchFamily="2" charset="-122"/>
                <a:ea typeface="宋体" panose="02010600030101010101" pitchFamily="2" charset="-122"/>
              </a:rPr>
              <a:t>（</a:t>
            </a:r>
            <a:r>
              <a:rPr lang="en-US" altLang="zh-CN" sz="1600" dirty="0" smtClean="0">
                <a:latin typeface="宋体" panose="02010600030101010101" pitchFamily="2" charset="-122"/>
                <a:ea typeface="宋体" panose="02010600030101010101" pitchFamily="2" charset="-122"/>
              </a:rPr>
              <a:t>Rollback </a:t>
            </a:r>
            <a:r>
              <a:rPr lang="en-US" altLang="zh-CN" sz="1600" dirty="0">
                <a:latin typeface="宋体" panose="02010600030101010101" pitchFamily="2" charset="-122"/>
                <a:ea typeface="宋体" panose="02010600030101010101" pitchFamily="2" charset="-122"/>
              </a:rPr>
              <a:t>or </a:t>
            </a:r>
            <a:r>
              <a:rPr lang="en-US" altLang="zh-CN" sz="1600" dirty="0" smtClean="0">
                <a:latin typeface="宋体" panose="02010600030101010101" pitchFamily="2" charset="-122"/>
                <a:ea typeface="宋体" panose="02010600030101010101" pitchFamily="2" charset="-122"/>
              </a:rPr>
              <a:t>Commit</a:t>
            </a:r>
            <a:r>
              <a:rPr lang="zh-CN" altLang="en-US" sz="1600" dirty="0">
                <a:latin typeface="宋体" panose="02010600030101010101" pitchFamily="2" charset="-122"/>
                <a:ea typeface="宋体" panose="02010600030101010101" pitchFamily="2" charset="-122"/>
              </a:rPr>
              <a:t>）</a:t>
            </a:r>
            <a:endParaRPr lang="en-US" altLang="zh-CN" sz="1600" dirty="0">
              <a:latin typeface="宋体" panose="02010600030101010101" pitchFamily="2" charset="-122"/>
              <a:ea typeface="宋体" panose="02010600030101010101" pitchFamily="2" charset="-122"/>
            </a:endParaRPr>
          </a:p>
          <a:p>
            <a:pPr lvl="1"/>
            <a:r>
              <a:rPr lang="zh-CN" altLang="en-US" sz="1600" dirty="0">
                <a:latin typeface="宋体" panose="02010600030101010101" pitchFamily="2" charset="-122"/>
                <a:ea typeface="宋体" panose="02010600030101010101" pitchFamily="2" charset="-122"/>
              </a:rPr>
              <a:t>回滚事务</a:t>
            </a:r>
            <a:endParaRPr lang="en-US" altLang="zh-CN" sz="1600" dirty="0">
              <a:latin typeface="宋体" panose="02010600030101010101" pitchFamily="2" charset="-122"/>
              <a:ea typeface="宋体" panose="02010600030101010101" pitchFamily="2" charset="-122"/>
            </a:endParaRPr>
          </a:p>
          <a:p>
            <a:pPr lvl="1"/>
            <a:r>
              <a:rPr lang="zh-CN" altLang="en-US" sz="1600" dirty="0">
                <a:latin typeface="宋体" panose="02010600030101010101" pitchFamily="2" charset="-122"/>
                <a:ea typeface="宋体" panose="02010600030101010101" pitchFamily="2" charset="-122"/>
              </a:rPr>
              <a:t>提交事务</a:t>
            </a:r>
            <a:endParaRPr lang="en-US" altLang="zh-CN" sz="1600" dirty="0">
              <a:latin typeface="宋体" panose="02010600030101010101" pitchFamily="2" charset="-122"/>
              <a:ea typeface="宋体" panose="02010600030101010101" pitchFamily="2" charset="-122"/>
            </a:endParaRPr>
          </a:p>
          <a:p>
            <a:endParaRPr lang="en-US" altLang="zh-CN" dirty="0"/>
          </a:p>
          <a:p>
            <a:endParaRPr lang="en-US" altLang="zh-CN" dirty="0"/>
          </a:p>
          <a:p>
            <a:endParaRPr lang="en-US" altLang="zh-CN" dirty="0"/>
          </a:p>
          <a:p>
            <a:endParaRPr lang="zh-CN" altLang="en-US" dirty="0"/>
          </a:p>
        </p:txBody>
      </p:sp>
      <p:pic>
        <p:nvPicPr>
          <p:cNvPr id="4" name="Picture 4" descr="fai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9534" y="3648345"/>
            <a:ext cx="4591050" cy="29432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succes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79534" y="608646"/>
            <a:ext cx="4809524" cy="2904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42177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轻轻家教ppt模板" id="{E7A0DF31-693F-4833-8556-6FD711A4774B}" vid="{55F63644-F531-475C-A8FD-139A9A558F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1686</TotalTime>
  <Words>1734</Words>
  <Application>Microsoft Office PowerPoint</Application>
  <PresentationFormat>宽屏</PresentationFormat>
  <Paragraphs>237</Paragraphs>
  <Slides>16</Slides>
  <Notes>11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16</vt:i4>
      </vt:variant>
    </vt:vector>
  </HeadingPairs>
  <TitlesOfParts>
    <vt:vector size="22" baseType="lpstr">
      <vt:lpstr>等线</vt:lpstr>
      <vt:lpstr>宋体</vt:lpstr>
      <vt:lpstr>Arial</vt:lpstr>
      <vt:lpstr>Calibri</vt:lpstr>
      <vt:lpstr>Calibri Light</vt:lpstr>
      <vt:lpstr>Office 主题</vt:lpstr>
      <vt:lpstr>分布式事务(XA)</vt:lpstr>
      <vt:lpstr>PowerPoint 演示文稿</vt:lpstr>
      <vt:lpstr>背景介绍</vt:lpstr>
      <vt:lpstr>事务</vt:lpstr>
      <vt:lpstr>事务</vt:lpstr>
      <vt:lpstr>分布式事务</vt:lpstr>
      <vt:lpstr>XA规范</vt:lpstr>
      <vt:lpstr>XA规范相关算法</vt:lpstr>
      <vt:lpstr>2PC</vt:lpstr>
      <vt:lpstr>3PC</vt:lpstr>
      <vt:lpstr>JTA事务</vt:lpstr>
      <vt:lpstr>示例：JTA + JDBC</vt:lpstr>
      <vt:lpstr>JTA事务实现</vt:lpstr>
      <vt:lpstr>JTA的优缺点</vt:lpstr>
      <vt:lpstr>参考资料</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分布式事务</dc:title>
  <dc:creator>许雅</dc:creator>
  <cp:lastModifiedBy>许雅</cp:lastModifiedBy>
  <cp:revision>346</cp:revision>
  <dcterms:created xsi:type="dcterms:W3CDTF">2016-11-05T01:48:27Z</dcterms:created>
  <dcterms:modified xsi:type="dcterms:W3CDTF">2016-11-19T11:11:52Z</dcterms:modified>
</cp:coreProperties>
</file>