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61" r:id="rId5"/>
    <p:sldId id="262" r:id="rId6"/>
    <p:sldId id="263" r:id="rId7"/>
    <p:sldId id="260" r:id="rId8"/>
    <p:sldId id="258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许雅" initials="许雅" lastIdx="1" clrIdx="0">
    <p:extLst>
      <p:ext uri="{19B8F6BF-5375-455C-9EA6-DF929625EA0E}">
        <p15:presenceInfo xmlns:p15="http://schemas.microsoft.com/office/powerpoint/2012/main" userId="4aa322ca408946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112" autoAdjust="0"/>
  </p:normalViewPr>
  <p:slideViewPr>
    <p:cSldViewPr snapToGrid="0">
      <p:cViewPr varScale="1">
        <p:scale>
          <a:sx n="87" d="100"/>
          <a:sy n="87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63961-1DFE-4D7D-8C20-D6E8E3DA9ED9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36462-658F-4E41-8C6E-2EAB7E357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31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XA:</a:t>
            </a:r>
            <a:r>
              <a:rPr lang="en-US" altLang="zh-CN" baseline="0" dirty="0"/>
              <a:t> </a:t>
            </a:r>
            <a:r>
              <a:rPr lang="zh-CN" altLang="en-US" baseline="0" dirty="0"/>
              <a:t>存在事务协调器</a:t>
            </a:r>
            <a:endParaRPr lang="en-US" altLang="zh-CN" baseline="0" dirty="0"/>
          </a:p>
          <a:p>
            <a:r>
              <a:rPr lang="zh-CN" altLang="en-US" baseline="0" dirty="0"/>
              <a:t>补偿机制：如银行冲正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36462-658F-4E41-8C6E-2EAB7E35758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0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Commit</a:t>
            </a:r>
            <a:r>
              <a:rPr lang="zh-CN" altLang="en-US" dirty="0"/>
              <a:t>逻辑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）协调者节点向所有参与者节点发出”正式提交</a:t>
            </a:r>
            <a:r>
              <a:rPr lang="en-US" altLang="zh-CN" dirty="0"/>
              <a:t>(commit)”</a:t>
            </a:r>
            <a:r>
              <a:rPr lang="zh-CN" altLang="en-US" dirty="0"/>
              <a:t>的请求。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）参与者节点正式完成操作，并释放在整个事务期间内占用的资源。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）参与者节点向协调者节点发送”完成”消息。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）协调者节点受到所有参与者节点反馈的”完成”消息后，完成事务。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Rollback</a:t>
            </a:r>
            <a:r>
              <a:rPr lang="zh-CN" altLang="en-US" dirty="0"/>
              <a:t>逻辑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）协调者节点向所有参与者节点发出”回滚操作</a:t>
            </a:r>
            <a:r>
              <a:rPr lang="en-US" altLang="zh-CN" dirty="0"/>
              <a:t>(rollback)”</a:t>
            </a:r>
            <a:r>
              <a:rPr lang="zh-CN" altLang="en-US" dirty="0"/>
              <a:t>的请求。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）参与者节点利用之前写入的</a:t>
            </a:r>
            <a:r>
              <a:rPr lang="en-US" altLang="zh-CN" dirty="0"/>
              <a:t>Undo</a:t>
            </a:r>
            <a:r>
              <a:rPr lang="zh-CN" altLang="en-US" dirty="0"/>
              <a:t>信息执行回滚，并释放在整个事务期间内占用的资源。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）参与者节点向协调者节点发送”回滚完成”消息。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）协调者节点受到所有参与者节点反馈的”回滚完成”消息后，取消事务。</a:t>
            </a:r>
          </a:p>
          <a:p>
            <a:endParaRPr lang="en-US" altLang="zh-CN" dirty="0"/>
          </a:p>
          <a:p>
            <a:r>
              <a:rPr lang="zh-CN" altLang="en-US" dirty="0"/>
              <a:t>缺陷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36462-658F-4E41-8C6E-2EAB7E35758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32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doCommit</a:t>
            </a:r>
            <a:r>
              <a:rPr lang="zh-CN" altLang="en-US" dirty="0"/>
              <a:t>阶段，如果参与者无法及时接收到来自协调者的</a:t>
            </a:r>
            <a:r>
              <a:rPr lang="en-US" altLang="zh-CN" dirty="0" err="1"/>
              <a:t>doCommit</a:t>
            </a:r>
            <a:r>
              <a:rPr lang="zh-CN" altLang="en-US" dirty="0"/>
              <a:t>或者</a:t>
            </a:r>
            <a:r>
              <a:rPr lang="en-US" altLang="zh-CN" dirty="0" err="1"/>
              <a:t>rebort</a:t>
            </a:r>
            <a:r>
              <a:rPr lang="zh-CN" altLang="en-US" dirty="0"/>
              <a:t>请求时，会在等待超时之后，会继续进行事务的提交。（其实这个应该是基于概率来决定的，当进入第三阶段时，说明参与者在第二阶段已经收到了</a:t>
            </a:r>
            <a:r>
              <a:rPr lang="en-US" altLang="zh-CN" dirty="0" err="1"/>
              <a:t>PreCommit</a:t>
            </a:r>
            <a:r>
              <a:rPr lang="zh-CN" altLang="en-US" dirty="0"/>
              <a:t>请求，那么协调者产生</a:t>
            </a:r>
            <a:r>
              <a:rPr lang="en-US" altLang="zh-CN" dirty="0" err="1"/>
              <a:t>PreCommit</a:t>
            </a:r>
            <a:r>
              <a:rPr lang="zh-CN" altLang="en-US" dirty="0"/>
              <a:t>请求的前提条件是他在第二阶段开始之前，收到所有参与者的</a:t>
            </a:r>
            <a:r>
              <a:rPr lang="en-US" altLang="zh-CN" dirty="0" err="1"/>
              <a:t>CanCommit</a:t>
            </a:r>
            <a:r>
              <a:rPr lang="zh-CN" altLang="en-US" dirty="0"/>
              <a:t>响应都是</a:t>
            </a:r>
            <a:r>
              <a:rPr lang="en-US" altLang="zh-CN" dirty="0"/>
              <a:t>Yes</a:t>
            </a:r>
            <a:r>
              <a:rPr lang="zh-CN" altLang="en-US" dirty="0"/>
              <a:t>。（一旦参与者收到了</a:t>
            </a:r>
            <a:r>
              <a:rPr lang="en-US" altLang="zh-CN" dirty="0" err="1"/>
              <a:t>PreCommit</a:t>
            </a:r>
            <a:r>
              <a:rPr lang="zh-CN" altLang="en-US" dirty="0"/>
              <a:t>，意味他知道大家其实都同意修改了）所以，一句话概括就是，当进入第三阶段时，由于网络超时等原因，虽然参与者没有收到</a:t>
            </a:r>
            <a:r>
              <a:rPr lang="en-US" altLang="zh-CN" dirty="0"/>
              <a:t>commit</a:t>
            </a:r>
            <a:r>
              <a:rPr lang="zh-CN" altLang="en-US" dirty="0"/>
              <a:t>或者</a:t>
            </a:r>
            <a:r>
              <a:rPr lang="en-US" altLang="zh-CN" dirty="0"/>
              <a:t>abort</a:t>
            </a:r>
            <a:r>
              <a:rPr lang="zh-CN" altLang="en-US" dirty="0"/>
              <a:t>响应，但是他有理由相信：成功提交的几率很大。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36462-658F-4E41-8C6E-2EAB7E35758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280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36462-658F-4E41-8C6E-2EAB7E35758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32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CC32-9D50-46C6-9C4B-8BC2B069567B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776C-9139-4F5A-89D5-730A2952F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0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CC32-9D50-46C6-9C4B-8BC2B069567B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776C-9139-4F5A-89D5-730A2952F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7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CC32-9D50-46C6-9C4B-8BC2B069567B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776C-9139-4F5A-89D5-730A2952F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55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CC32-9D50-46C6-9C4B-8BC2B069567B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776C-9139-4F5A-89D5-730A2952F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5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CC32-9D50-46C6-9C4B-8BC2B069567B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776C-9139-4F5A-89D5-730A2952F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66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CC32-9D50-46C6-9C4B-8BC2B069567B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776C-9139-4F5A-89D5-730A2952F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1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CC32-9D50-46C6-9C4B-8BC2B069567B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776C-9139-4F5A-89D5-730A2952F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48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CC32-9D50-46C6-9C4B-8BC2B069567B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776C-9139-4F5A-89D5-730A2952F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9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CC32-9D50-46C6-9C4B-8BC2B069567B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776C-9139-4F5A-89D5-730A2952F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92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CC32-9D50-46C6-9C4B-8BC2B069567B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776C-9139-4F5A-89D5-730A2952F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10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CC32-9D50-46C6-9C4B-8BC2B069567B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776C-9139-4F5A-89D5-730A2952F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31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CC32-9D50-46C6-9C4B-8BC2B069567B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A776C-9139-4F5A-89D5-730A2952F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06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dotnet" TargetMode="External"/><Relationship Id="rId7" Type="http://schemas.openxmlformats.org/officeDocument/2006/relationships/hyperlink" Target="https://github.com/bitronix/btm" TargetMode="External"/><Relationship Id="rId2" Type="http://schemas.openxmlformats.org/officeDocument/2006/relationships/hyperlink" Target="http://download.csdn.net/detail/hengyunabc/69405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avaee/technologies/jta/index.jsp" TargetMode="External"/><Relationship Id="rId5" Type="http://schemas.openxmlformats.org/officeDocument/2006/relationships/hyperlink" Target="http://www.infoq.com/cn/articles/xa-transactions-handle" TargetMode="External"/><Relationship Id="rId4" Type="http://schemas.openxmlformats.org/officeDocument/2006/relationships/hyperlink" Target="http://en.wikipedia.org/wiki/Two-phase_commit_protoco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nkotek/JDBM3" TargetMode="External"/><Relationship Id="rId2" Type="http://schemas.openxmlformats.org/officeDocument/2006/relationships/hyperlink" Target="http://lib.csdn.net/base/mysq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java" TargetMode="External"/><Relationship Id="rId2" Type="http://schemas.openxmlformats.org/officeDocument/2006/relationships/hyperlink" Target="http://lib.csdn.net/base/javae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b.csdn.net/base/architectur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分布式事务</a:t>
            </a:r>
            <a:r>
              <a:rPr lang="en-US" altLang="zh-CN" dirty="0"/>
              <a:t>(XA)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79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JTA + JMS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JTA+JDBC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6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>
                <a:effectLst/>
                <a:hlinkClick r:id="rId2"/>
              </a:rPr>
              <a:t> </a:t>
            </a:r>
            <a:r>
              <a:rPr lang="en-US" altLang="zh-CN" dirty="0">
                <a:effectLst/>
              </a:rPr>
              <a:t>The XA Specification  </a:t>
            </a:r>
            <a:r>
              <a:rPr lang="zh-CN" altLang="en-US" dirty="0">
                <a:effectLst/>
              </a:rPr>
              <a:t>可以从这里下载到：</a:t>
            </a:r>
            <a:r>
              <a:rPr lang="en-US" altLang="zh-CN" dirty="0">
                <a:effectLst/>
              </a:rPr>
              <a:t>http://download.csdn</a:t>
            </a:r>
            <a:r>
              <a:rPr lang="en-US" altLang="zh-CN" b="1" dirty="0">
                <a:hlinkClick r:id="rId3" tooltip=".NET知识库"/>
              </a:rPr>
              <a:t>.NET</a:t>
            </a:r>
            <a:r>
              <a:rPr lang="en-US" altLang="zh-CN" dirty="0">
                <a:effectLst/>
              </a:rPr>
              <a:t>/detail/hengyunabc/6940529</a:t>
            </a:r>
          </a:p>
          <a:p>
            <a:r>
              <a:rPr lang="en-US" altLang="zh-CN" dirty="0">
                <a:effectLst/>
              </a:rPr>
              <a:t>http://en.wikipedia.org/wiki/Two-phase_commit_protocol</a:t>
            </a:r>
            <a:br>
              <a:rPr lang="en-US" altLang="zh-CN" dirty="0">
                <a:effectLst/>
              </a:rPr>
            </a:b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http://www.infoq.com/cn/articles/xa-transactions-handle</a:t>
            </a:r>
            <a:br>
              <a:rPr lang="en-US" altLang="zh-CN" dirty="0">
                <a:effectLst/>
              </a:rPr>
            </a:b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http://java.sun.com/javaee/technologies/jta/index.jsp    </a:t>
            </a:r>
          </a:p>
          <a:p>
            <a:br>
              <a:rPr lang="en-US" altLang="zh-CN" dirty="0">
                <a:effectLst/>
              </a:rPr>
            </a:b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https://github.com/bitronix/btm  </a:t>
            </a:r>
            <a:r>
              <a:rPr lang="zh-CN" altLang="en-US" dirty="0">
                <a:effectLst/>
              </a:rPr>
              <a:t>一个开源的</a:t>
            </a:r>
            <a:r>
              <a:rPr lang="en-US" altLang="zh-CN" dirty="0">
                <a:effectLst/>
              </a:rPr>
              <a:t>JTA Transaction </a:t>
            </a:r>
          </a:p>
          <a:p>
            <a:r>
              <a:rPr lang="en-US" altLang="zh-CN" dirty="0">
                <a:effectLst/>
              </a:rPr>
              <a:t>Manager</a:t>
            </a:r>
          </a:p>
          <a:p>
            <a:r>
              <a:rPr lang="en-US" altLang="zh-CN" dirty="0">
                <a:effectLst/>
                <a:hlinkClick r:id="rId4"/>
              </a:rPr>
              <a:t>http://en.wikipedia.org/wiki/Two-phase_commit_protocol</a:t>
            </a:r>
            <a:endParaRPr lang="en-US" altLang="zh-CN" dirty="0"/>
          </a:p>
          <a:p>
            <a:r>
              <a:rPr lang="en-US" altLang="zh-CN" dirty="0">
                <a:effectLst/>
                <a:hlinkClick r:id="rId5"/>
              </a:rPr>
              <a:t>http://www.infoq.com/cn/articles/xa-transactions-handle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  <a:hlinkClick r:id="rId6"/>
              </a:rPr>
              <a:t>http://java.sun.com/javaee/technologies/jta/index.jsp</a:t>
            </a:r>
            <a:r>
              <a:rPr lang="en-US" altLang="zh-CN" dirty="0">
                <a:effectLst/>
              </a:rPr>
              <a:t>     </a:t>
            </a:r>
          </a:p>
          <a:p>
            <a:r>
              <a:rPr lang="en-US" altLang="zh-CN" dirty="0">
                <a:effectLst/>
                <a:hlinkClick r:id="rId7"/>
              </a:rPr>
              <a:t>https://github.com/bitronix/btm</a:t>
            </a:r>
            <a:r>
              <a:rPr lang="en-US" altLang="zh-CN" dirty="0">
                <a:effectLst/>
              </a:rPr>
              <a:t>   </a:t>
            </a:r>
            <a:r>
              <a:rPr lang="zh-CN" altLang="en-US" dirty="0">
                <a:effectLst/>
              </a:rPr>
              <a:t>一个开源的</a:t>
            </a:r>
            <a:r>
              <a:rPr lang="en-US" altLang="zh-CN" dirty="0">
                <a:effectLst/>
              </a:rPr>
              <a:t>JTA Transaction Manager</a:t>
            </a:r>
          </a:p>
        </p:txBody>
      </p:sp>
    </p:spTree>
    <p:extLst>
      <p:ext uri="{BB962C8B-B14F-4D97-AF65-F5344CB8AC3E}">
        <p14:creationId xmlns:p14="http://schemas.microsoft.com/office/powerpoint/2010/main" val="341202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普通事务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每个事务都新建一个事务文件，当</a:t>
            </a:r>
            <a:r>
              <a:rPr lang="en-US" altLang="zh-CN" dirty="0"/>
              <a:t>commit</a:t>
            </a:r>
            <a:r>
              <a:rPr lang="zh-CN" altLang="en-US" dirty="0"/>
              <a:t>时，先把修改过的数据块，写到事务文件里，然后再一次性地写到</a:t>
            </a:r>
            <a:r>
              <a:rPr lang="zh-CN" altLang="en-US" b="1" dirty="0">
                <a:hlinkClick r:id="rId2" tooltip="MySQL知识库"/>
              </a:rPr>
              <a:t>数据库</a:t>
            </a:r>
            <a:r>
              <a:rPr lang="zh-CN" altLang="en-US" dirty="0"/>
              <a:t>文件里。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commit</a:t>
            </a:r>
            <a:r>
              <a:rPr lang="zh-CN" altLang="en-US" dirty="0"/>
              <a:t>时挂掉了，那么重启之后，会再次从事务文件里把修改过的块写到数据库文件里。最后再删除事务文件。</a:t>
            </a:r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https://github.com/jankotek/JDBM3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104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、两段式提交</a:t>
            </a:r>
            <a:r>
              <a:rPr lang="en-US" altLang="zh-CN" dirty="0"/>
              <a:t>(Two Phase Commitment)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、三阶段提交</a:t>
            </a:r>
            <a:r>
              <a:rPr lang="en-US" altLang="zh-CN" dirty="0"/>
              <a:t>(Three Phase Commitment)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Paxos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、补偿机制</a:t>
            </a:r>
          </a:p>
        </p:txBody>
      </p:sp>
    </p:spTree>
    <p:extLst>
      <p:ext uri="{BB962C8B-B14F-4D97-AF65-F5344CB8AC3E}">
        <p14:creationId xmlns:p14="http://schemas.microsoft.com/office/powerpoint/2010/main" val="31972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cces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99" y="1478979"/>
            <a:ext cx="4809524" cy="29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534" y="1478979"/>
            <a:ext cx="45910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1" y="4383741"/>
            <a:ext cx="7960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、同步阻塞问题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、单点故障。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、数据不一致。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、二阶段无法解决的问题：协调者再发出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消息之后宕机，而唯一接收到这条消息的参与者同时也宕机了。那么即使协调者通过选举协议产生了新的协调者，这条事务的状态也是不确定的，没人知道事务是否被已经提交。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1" y="595463"/>
            <a:ext cx="6750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2PC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4569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193"/>
          </a:xfrm>
        </p:spPr>
        <p:txBody>
          <a:bodyPr/>
          <a:lstStyle/>
          <a:p>
            <a:r>
              <a:rPr lang="en-US" altLang="zh-CN" dirty="0"/>
              <a:t>3PC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259"/>
            <a:ext cx="10515600" cy="4845704"/>
          </a:xfrm>
        </p:spPr>
        <p:txBody>
          <a:bodyPr>
            <a:noAutofit/>
          </a:bodyPr>
          <a:lstStyle/>
          <a:p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CanCommit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阶段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1.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事务询问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-&gt;2.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响应反馈 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PreCommit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阶段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Commit: 1.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发送预提交请求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-&gt;2.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事务预提交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-&gt;3.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响应反馈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Rollback:1.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发送中断请求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-&gt;2.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中断事务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doCommit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阶段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Commit: 1.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发送提交请求 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-&gt;2.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事务提交 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-&gt;3.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响应反馈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.-&gt;4.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完成事务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Rollback:1.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发送中断请求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-&gt;2.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事务回滚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-&gt;3.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反馈结果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-&gt;4.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中断事务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解决单点故障，并减少阻塞。因为一旦参与者无法及时收到来自协调者的信息之后，他会默认执行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commit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。而不会一直持有事务资源并处于阻塞状态。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32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作为</a:t>
            </a:r>
            <a:r>
              <a:rPr lang="en-US" altLang="zh-CN" b="1" dirty="0">
                <a:hlinkClick r:id="rId2" tooltip="Java EE知识库"/>
              </a:rPr>
              <a:t>Java</a:t>
            </a:r>
            <a:r>
              <a:rPr lang="zh-CN" altLang="en-US" dirty="0"/>
              <a:t>平台上事务规范</a:t>
            </a:r>
            <a:r>
              <a:rPr lang="en-US" altLang="zh-CN" dirty="0"/>
              <a:t>JTA</a:t>
            </a:r>
            <a:r>
              <a:rPr lang="zh-CN" altLang="en-US" dirty="0"/>
              <a:t>（</a:t>
            </a:r>
            <a:r>
              <a:rPr lang="en-US" altLang="zh-CN" b="1" dirty="0">
                <a:hlinkClick r:id="rId3" tooltip="Java 知识库"/>
              </a:rPr>
              <a:t>Java </a:t>
            </a:r>
            <a:r>
              <a:rPr lang="en-US" altLang="zh-CN" dirty="0"/>
              <a:t>Transaction API</a:t>
            </a:r>
            <a:r>
              <a:rPr lang="zh-CN" altLang="en-US" dirty="0"/>
              <a:t>）也定义了对</a:t>
            </a:r>
            <a:r>
              <a:rPr lang="en-US" altLang="zh-CN" dirty="0"/>
              <a:t>XA</a:t>
            </a:r>
            <a:r>
              <a:rPr lang="zh-CN" altLang="en-US" dirty="0"/>
              <a:t>事务的支持，实际上，</a:t>
            </a:r>
            <a:r>
              <a:rPr lang="en-US" altLang="zh-CN" dirty="0"/>
              <a:t>JTA</a:t>
            </a:r>
            <a:r>
              <a:rPr lang="zh-CN" altLang="en-US" dirty="0"/>
              <a:t>是基于</a:t>
            </a:r>
            <a:r>
              <a:rPr lang="en-US" altLang="zh-CN" dirty="0"/>
              <a:t>XA</a:t>
            </a:r>
            <a:r>
              <a:rPr lang="zh-CN" altLang="en-US" b="1" dirty="0">
                <a:hlinkClick r:id="rId4" tooltip="大型网站架构知识库"/>
              </a:rPr>
              <a:t>架构</a:t>
            </a:r>
            <a:r>
              <a:rPr lang="zh-CN" altLang="en-US" dirty="0"/>
              <a:t>上建模的，在</a:t>
            </a:r>
            <a:r>
              <a:rPr lang="en-US" altLang="zh-CN" dirty="0"/>
              <a:t>JTA </a:t>
            </a:r>
            <a:r>
              <a:rPr lang="zh-CN" altLang="en-US" dirty="0"/>
              <a:t>中，事务管理器抽象为</a:t>
            </a:r>
            <a:r>
              <a:rPr lang="en-US" altLang="zh-CN" dirty="0" err="1"/>
              <a:t>javax.transaction.TransactionManager</a:t>
            </a:r>
            <a:r>
              <a:rPr lang="zh-CN" altLang="en-US" dirty="0"/>
              <a:t>接口，并通过底层事务服务（即</a:t>
            </a:r>
            <a:r>
              <a:rPr lang="en-US" altLang="zh-CN" dirty="0"/>
              <a:t>JTS</a:t>
            </a:r>
            <a:r>
              <a:rPr lang="zh-CN" altLang="en-US" dirty="0"/>
              <a:t>）实现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1.J2EE</a:t>
            </a:r>
            <a:r>
              <a:rPr lang="zh-CN" altLang="en-US" dirty="0"/>
              <a:t>容器所提供的</a:t>
            </a:r>
            <a:r>
              <a:rPr lang="en-US" altLang="zh-CN" dirty="0"/>
              <a:t>JTA</a:t>
            </a:r>
            <a:r>
              <a:rPr lang="zh-CN" altLang="en-US" dirty="0"/>
              <a:t>实现</a:t>
            </a:r>
            <a:r>
              <a:rPr lang="en-US" altLang="zh-CN" dirty="0"/>
              <a:t>(</a:t>
            </a:r>
            <a:r>
              <a:rPr lang="en-US" altLang="zh-CN" dirty="0" err="1"/>
              <a:t>JBoss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2.</a:t>
            </a:r>
            <a:r>
              <a:rPr lang="zh-CN" altLang="en-US" dirty="0"/>
              <a:t>独立的</a:t>
            </a:r>
            <a:r>
              <a:rPr lang="en-US" altLang="zh-CN" dirty="0"/>
              <a:t>JTA</a:t>
            </a:r>
            <a:r>
              <a:rPr lang="zh-CN" altLang="en-US" dirty="0"/>
              <a:t>实现</a:t>
            </a:r>
            <a:r>
              <a:rPr lang="en-US" altLang="zh-CN" dirty="0"/>
              <a:t>:</a:t>
            </a:r>
            <a:r>
              <a:rPr lang="zh-CN" altLang="en-US" dirty="0"/>
              <a:t>如</a:t>
            </a:r>
            <a:r>
              <a:rPr lang="en-US" altLang="zh-CN" dirty="0"/>
              <a:t>JOTM</a:t>
            </a:r>
            <a:r>
              <a:rPr lang="zh-CN" altLang="en-US" dirty="0"/>
              <a:t>，</a:t>
            </a:r>
            <a:r>
              <a:rPr lang="en-US" altLang="zh-CN" dirty="0" err="1"/>
              <a:t>Atomikos</a:t>
            </a:r>
            <a:r>
              <a:rPr lang="en-US" altLang="zh-CN" dirty="0"/>
              <a:t>.</a:t>
            </a:r>
            <a:r>
              <a:rPr lang="zh-CN" altLang="en-US" dirty="0"/>
              <a:t>这些实现可以应用在那些不使用</a:t>
            </a:r>
            <a:r>
              <a:rPr lang="en-US" altLang="zh-CN" dirty="0"/>
              <a:t>J2EE</a:t>
            </a:r>
            <a:r>
              <a:rPr lang="zh-CN" altLang="en-US" dirty="0"/>
              <a:t>应用服务器的环境里用以提供分布事事务保证。如</a:t>
            </a:r>
            <a:r>
              <a:rPr lang="en-US" altLang="zh-CN" dirty="0" err="1"/>
              <a:t>Tomcat,Jetty</a:t>
            </a:r>
            <a:r>
              <a:rPr lang="zh-CN" altLang="en-US" dirty="0"/>
              <a:t>以及普通的</a:t>
            </a:r>
            <a:r>
              <a:rPr lang="en-US" altLang="zh-CN" dirty="0"/>
              <a:t>java</a:t>
            </a:r>
            <a:r>
              <a:rPr lang="zh-CN" altLang="en-US" dirty="0"/>
              <a:t>应用。</a:t>
            </a:r>
          </a:p>
        </p:txBody>
      </p:sp>
    </p:spTree>
    <p:extLst>
      <p:ext uri="{BB962C8B-B14F-4D97-AF65-F5344CB8AC3E}">
        <p14:creationId xmlns:p14="http://schemas.microsoft.com/office/powerpoint/2010/main" val="26047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XA</a:t>
            </a:r>
            <a:r>
              <a:rPr lang="zh-CN" altLang="en-US" b="1" dirty="0"/>
              <a:t>规范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7743"/>
            <a:ext cx="10515600" cy="4351338"/>
          </a:xfrm>
        </p:spPr>
        <p:txBody>
          <a:bodyPr/>
          <a:lstStyle/>
          <a:p>
            <a:r>
              <a:rPr lang="en-US" altLang="zh-CN" dirty="0"/>
              <a:t>X/Open DTP </a:t>
            </a:r>
            <a:r>
              <a:rPr lang="zh-CN" altLang="en-US" dirty="0"/>
              <a:t>模型（ </a:t>
            </a:r>
            <a:r>
              <a:rPr lang="en-US" altLang="zh-CN" dirty="0"/>
              <a:t>1994 </a:t>
            </a:r>
            <a:r>
              <a:rPr lang="zh-CN" altLang="en-US" dirty="0"/>
              <a:t>）包括应用程序（ </a:t>
            </a:r>
            <a:r>
              <a:rPr lang="en-US" altLang="zh-CN" dirty="0"/>
              <a:t>AP </a:t>
            </a:r>
            <a:r>
              <a:rPr lang="zh-CN" altLang="en-US" dirty="0"/>
              <a:t>）、事务管理器（ </a:t>
            </a:r>
            <a:r>
              <a:rPr lang="en-US" altLang="zh-CN" dirty="0"/>
              <a:t>TM </a:t>
            </a:r>
            <a:r>
              <a:rPr lang="zh-CN" altLang="en-US" dirty="0"/>
              <a:t>）、资源管理器（ </a:t>
            </a:r>
            <a:r>
              <a:rPr lang="en-US" altLang="zh-CN" dirty="0"/>
              <a:t>RM </a:t>
            </a:r>
            <a:r>
              <a:rPr lang="zh-CN" altLang="en-US" dirty="0"/>
              <a:t>）、通信资源管理器（ </a:t>
            </a:r>
            <a:r>
              <a:rPr lang="en-US" altLang="zh-CN" dirty="0"/>
              <a:t>CRM </a:t>
            </a:r>
            <a:r>
              <a:rPr lang="zh-CN" altLang="en-US" dirty="0"/>
              <a:t>）四部分。一般，常见的事务管理器（ </a:t>
            </a:r>
            <a:r>
              <a:rPr lang="en-US" altLang="zh-CN" dirty="0"/>
              <a:t>TM </a:t>
            </a:r>
            <a:r>
              <a:rPr lang="zh-CN" altLang="en-US" dirty="0"/>
              <a:t>）是交易中间件，常见的资源管理器（ </a:t>
            </a:r>
            <a:r>
              <a:rPr lang="en-US" altLang="zh-CN" dirty="0"/>
              <a:t>RM </a:t>
            </a:r>
            <a:r>
              <a:rPr lang="zh-CN" altLang="en-US" dirty="0"/>
              <a:t>）是数据库，常见的通信资源管理器（ </a:t>
            </a:r>
            <a:r>
              <a:rPr lang="en-US" altLang="zh-CN" dirty="0"/>
              <a:t>CRM </a:t>
            </a:r>
            <a:r>
              <a:rPr lang="zh-CN" altLang="en-US" dirty="0"/>
              <a:t>）是消息中间件。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</a:t>
            </a:r>
          </a:p>
        </p:txBody>
      </p:sp>
      <p:pic>
        <p:nvPicPr>
          <p:cNvPr id="3074" name="Picture 2" descr="http://my.csdn.net/uploads/201205/29/1338274936_572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965" y="3261471"/>
            <a:ext cx="46672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9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分布式事务不一致解决方法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解决分布式事务的最好办法就是不考虑分布式事务。</a:t>
            </a:r>
            <a:endParaRPr lang="zh-CN" altLang="en-US" dirty="0">
              <a:effectLst/>
            </a:endParaRPr>
          </a:p>
          <a:p>
            <a:r>
              <a:rPr lang="zh-CN" altLang="en-US" dirty="0"/>
              <a:t>拆分，大的业务流程，转化成几个小的业务流程，然后考虑最终一致性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53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+ JTA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分布式事务（</a:t>
            </a:r>
            <a:r>
              <a:rPr lang="en-US" altLang="zh-CN" dirty="0"/>
              <a:t>Distributed Transaction</a:t>
            </a:r>
            <a:r>
              <a:rPr lang="zh-CN" altLang="en-US" dirty="0"/>
              <a:t>）包括事务管理器（</a:t>
            </a:r>
            <a:r>
              <a:rPr lang="en-US" altLang="zh-CN" dirty="0"/>
              <a:t>Transaction Manager</a:t>
            </a:r>
            <a:r>
              <a:rPr lang="zh-CN" altLang="en-US" dirty="0"/>
              <a:t>）和一个或多个支持 </a:t>
            </a:r>
            <a:r>
              <a:rPr lang="en-US" altLang="zh-CN" dirty="0"/>
              <a:t>XA </a:t>
            </a:r>
            <a:r>
              <a:rPr lang="zh-CN" altLang="en-US" dirty="0"/>
              <a:t>协议的资源管理器 </a:t>
            </a:r>
            <a:r>
              <a:rPr lang="en-US" altLang="zh-CN" dirty="0"/>
              <a:t>( Resource Manager )</a:t>
            </a:r>
            <a:r>
              <a:rPr lang="zh-CN" altLang="en-US" dirty="0"/>
              <a:t>。我们可以将资源管理器看做任意类型的持久化数据存储；事务管理器承担着所有事务参与单元的协调与控制。</a:t>
            </a:r>
            <a:r>
              <a:rPr lang="en-US" altLang="zh-CN" dirty="0"/>
              <a:t>JTA </a:t>
            </a:r>
            <a:r>
              <a:rPr lang="zh-CN" altLang="en-US" dirty="0"/>
              <a:t>事务有效的屏蔽了底层事务资源，使应用可以以透明的方式参入到事务处理中；但是与本地事务相比，</a:t>
            </a:r>
            <a:r>
              <a:rPr lang="en-US" altLang="zh-CN" dirty="0"/>
              <a:t>XA </a:t>
            </a:r>
            <a:r>
              <a:rPr lang="zh-CN" altLang="en-US" dirty="0"/>
              <a:t>协议的系统开销大，在系统开发过程中应慎重考虑是否确实需要分布式事务。若确实需要分布式事务以协调多个事务资源，则应实现和配置所支持 </a:t>
            </a:r>
            <a:r>
              <a:rPr lang="en-US" altLang="zh-CN" dirty="0"/>
              <a:t>XA </a:t>
            </a:r>
            <a:r>
              <a:rPr lang="zh-CN" altLang="en-US" dirty="0"/>
              <a:t>协议的事务资源，如 </a:t>
            </a:r>
            <a:r>
              <a:rPr lang="en-US" altLang="zh-CN" dirty="0"/>
              <a:t>JMS</a:t>
            </a:r>
            <a:r>
              <a:rPr lang="zh-CN" altLang="en-US" dirty="0"/>
              <a:t>、</a:t>
            </a:r>
            <a:r>
              <a:rPr lang="en-US" altLang="zh-CN" dirty="0"/>
              <a:t>JDBC </a:t>
            </a:r>
            <a:r>
              <a:rPr lang="zh-CN" altLang="en-US" dirty="0"/>
              <a:t>数据库连接池等。使用 </a:t>
            </a:r>
            <a:r>
              <a:rPr lang="en-US" altLang="zh-CN" dirty="0"/>
              <a:t>JTA </a:t>
            </a:r>
            <a:r>
              <a:rPr lang="zh-CN" altLang="en-US" dirty="0"/>
              <a:t>处理事务的示例如下（注意：</a:t>
            </a:r>
            <a:r>
              <a:rPr lang="en-US" altLang="zh-CN" dirty="0" err="1"/>
              <a:t>connA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connB</a:t>
            </a:r>
            <a:r>
              <a:rPr lang="en-US" altLang="zh-CN" dirty="0"/>
              <a:t> </a:t>
            </a:r>
            <a:r>
              <a:rPr lang="zh-CN" altLang="en-US" dirty="0"/>
              <a:t>是来自不同数据库的连接）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72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1498</Words>
  <Application>Microsoft Office PowerPoint</Application>
  <PresentationFormat>Widescreen</PresentationFormat>
  <Paragraphs>77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Office Theme</vt:lpstr>
      <vt:lpstr>分布式事务(XA)</vt:lpstr>
      <vt:lpstr>普通事务</vt:lpstr>
      <vt:lpstr>使用方法</vt:lpstr>
      <vt:lpstr>PowerPoint Presentation</vt:lpstr>
      <vt:lpstr>3PC</vt:lpstr>
      <vt:lpstr>JTA</vt:lpstr>
      <vt:lpstr>XA规范</vt:lpstr>
      <vt:lpstr>分布式事务不一致解决方法</vt:lpstr>
      <vt:lpstr>Spring + JTA</vt:lpstr>
      <vt:lpstr>JTA + JMS</vt:lpstr>
      <vt:lpstr>JTA+JDBC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分布式事务</dc:title>
  <dc:creator>许雅</dc:creator>
  <cp:lastModifiedBy>许雅</cp:lastModifiedBy>
  <cp:revision>39</cp:revision>
  <dcterms:created xsi:type="dcterms:W3CDTF">2016-11-05T01:48:27Z</dcterms:created>
  <dcterms:modified xsi:type="dcterms:W3CDTF">2016-11-06T12:18:05Z</dcterms:modified>
</cp:coreProperties>
</file>