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77" r:id="rId4"/>
    <p:sldId id="274" r:id="rId5"/>
    <p:sldId id="275" r:id="rId6"/>
    <p:sldId id="276" r:id="rId7"/>
    <p:sldId id="273" r:id="rId8"/>
    <p:sldId id="270" r:id="rId9"/>
    <p:sldId id="260" r:id="rId10"/>
    <p:sldId id="257" r:id="rId11"/>
    <p:sldId id="279" r:id="rId12"/>
    <p:sldId id="262" r:id="rId13"/>
    <p:sldId id="263" r:id="rId14"/>
    <p:sldId id="268" r:id="rId15"/>
    <p:sldId id="269" r:id="rId16"/>
    <p:sldId id="265" r:id="rId17"/>
    <p:sldId id="266" r:id="rId18"/>
    <p:sldId id="267" r:id="rId19"/>
    <p:sldId id="271" r:id="rId20"/>
    <p:sldId id="272" r:id="rId21"/>
    <p:sldId id="258" r:id="rId22"/>
    <p:sldId id="26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雅" initials="许雅" lastIdx="1" clrIdx="0">
    <p:extLst>
      <p:ext uri="{19B8F6BF-5375-455C-9EA6-DF929625EA0E}">
        <p15:presenceInfo xmlns:p15="http://schemas.microsoft.com/office/powerpoint/2012/main" userId="4aa322ca408946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12"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63961-1DFE-4D7D-8C20-D6E8E3DA9ED9}" type="datetimeFigureOut">
              <a:rPr lang="zh-CN" altLang="en-US" smtClean="0"/>
              <a:t>2016/11/15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36462-658F-4E41-8C6E-2EAB7E357587}" type="slidenum">
              <a:rPr lang="zh-CN" altLang="en-US" smtClean="0"/>
              <a:t>‹#›</a:t>
            </a:fld>
            <a:endParaRPr lang="zh-CN" altLang="en-US"/>
          </a:p>
        </p:txBody>
      </p:sp>
    </p:spTree>
    <p:extLst>
      <p:ext uri="{BB962C8B-B14F-4D97-AF65-F5344CB8AC3E}">
        <p14:creationId xmlns:p14="http://schemas.microsoft.com/office/powerpoint/2010/main" val="332743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hollischuang.com/archives/68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1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1 </a:t>
            </a:r>
            <a:r>
              <a:rPr lang="zh-CN" altLang="en-US" dirty="0">
                <a:effectLst/>
              </a:rPr>
              <a:t>、原子性 </a:t>
            </a:r>
            <a:br>
              <a:rPr lang="zh-CN" altLang="en-US" dirty="0">
                <a:effectLst/>
              </a:rPr>
            </a:br>
            <a:r>
              <a:rPr lang="zh-CN" altLang="en-US" dirty="0">
                <a:effectLst/>
              </a:rPr>
              <a:t>事务是数据库的逻辑工作单位，事务中包含的各操作要么都做，要么都不做 </a:t>
            </a:r>
            <a:br>
              <a:rPr lang="zh-CN" altLang="en-US" dirty="0">
                <a:effectLst/>
              </a:rPr>
            </a:br>
            <a:r>
              <a:rPr lang="en-US" altLang="zh-CN" dirty="0">
                <a:effectLst/>
              </a:rPr>
              <a:t>2 </a:t>
            </a:r>
            <a:r>
              <a:rPr lang="zh-CN" altLang="en-US" dirty="0">
                <a:effectLst/>
              </a:rPr>
              <a:t>、一致性 </a:t>
            </a:r>
            <a:br>
              <a:rPr lang="zh-CN" altLang="en-US" dirty="0">
                <a:effectLst/>
              </a:rPr>
            </a:br>
            <a:r>
              <a:rPr lang="zh-CN" altLang="en-US" dirty="0">
                <a:effectLst/>
              </a:rPr>
              <a:t>事 务执行的结果必须是使数据库从一个一致性状态变到另一个一致性状态。因此当数据库只包含成功事务提交的结果时，就说数据库处于一致性状态。如果数据库系统 运行中发生故障，有些事务尚未完成就被迫中断，这些未完成事务对数据库所做的修改有一部分已写入物理数据库，这时数据库就处于一种不正确的状态，或者说是 不一致的状态。 </a:t>
            </a:r>
            <a:br>
              <a:rPr lang="zh-CN" altLang="en-US" dirty="0">
                <a:effectLst/>
              </a:rPr>
            </a:br>
            <a:r>
              <a:rPr lang="en-US" altLang="zh-CN" dirty="0">
                <a:effectLst/>
              </a:rPr>
              <a:t>3 </a:t>
            </a:r>
            <a:r>
              <a:rPr lang="zh-CN" altLang="en-US" dirty="0">
                <a:effectLst/>
              </a:rPr>
              <a:t>、隔离性 </a:t>
            </a:r>
            <a:br>
              <a:rPr lang="zh-CN" altLang="en-US" dirty="0">
                <a:effectLst/>
              </a:rPr>
            </a:br>
            <a:r>
              <a:rPr lang="zh-CN" altLang="en-US" dirty="0">
                <a:effectLst/>
              </a:rPr>
              <a:t>一个事务的执行不能其它事务干扰。即一个事务内部的操作及使用的数据对其它并发事务是隔离的，并发执行的各个事务之间不能互相干扰。 </a:t>
            </a:r>
            <a:br>
              <a:rPr lang="zh-CN" altLang="en-US" dirty="0">
                <a:effectLst/>
              </a:rPr>
            </a:br>
            <a:r>
              <a:rPr lang="en-US" altLang="zh-CN" dirty="0">
                <a:effectLst/>
              </a:rPr>
              <a:t>4 </a:t>
            </a:r>
            <a:r>
              <a:rPr lang="zh-CN" altLang="en-US" dirty="0">
                <a:effectLst/>
              </a:rPr>
              <a:t>、持续性 </a:t>
            </a:r>
            <a:br>
              <a:rPr lang="zh-CN" altLang="en-US" dirty="0">
                <a:effectLst/>
              </a:rPr>
            </a:br>
            <a:r>
              <a:rPr lang="zh-CN" altLang="en-US" dirty="0">
                <a:effectLst/>
              </a:rPr>
              <a:t>也称永久性，指一个事务一旦提交，它对数据库中的数据的改变就应该是永久性的。接下来的其它操作或故障不应该对其执行结果有任何影响。</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4</a:t>
            </a:fld>
            <a:endParaRPr lang="zh-CN" altLang="en-US"/>
          </a:p>
        </p:txBody>
      </p:sp>
    </p:spTree>
    <p:extLst>
      <p:ext uri="{BB962C8B-B14F-4D97-AF65-F5344CB8AC3E}">
        <p14:creationId xmlns:p14="http://schemas.microsoft.com/office/powerpoint/2010/main" val="6876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这个接口是</a:t>
            </a:r>
            <a:r>
              <a:rPr lang="en-US" altLang="zh-CN" dirty="0"/>
              <a:t>JTA</a:t>
            </a:r>
            <a:r>
              <a:rPr lang="zh-CN" altLang="en-US" dirty="0"/>
              <a:t>事务提供接口</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值得注意的是，不是使用了</a:t>
            </a:r>
            <a:r>
              <a:rPr lang="en-US" altLang="zh-CN" dirty="0" err="1"/>
              <a:t>UserTransaction</a:t>
            </a:r>
            <a:r>
              <a:rPr lang="zh-CN" altLang="en-US" sz="1200" b="0" i="0" kern="1200" dirty="0">
                <a:solidFill>
                  <a:schemeClr val="tx1"/>
                </a:solidFill>
                <a:effectLst/>
                <a:latin typeface="+mn-lt"/>
                <a:ea typeface="+mn-ea"/>
                <a:cs typeface="+mn-cs"/>
              </a:rPr>
              <a:t>就能把普通的</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操作直接转成</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对</a:t>
            </a:r>
            <a:r>
              <a:rPr lang="en-US" altLang="zh-CN" sz="1200" b="0" i="0" kern="1200" dirty="0" err="1">
                <a:solidFill>
                  <a:schemeClr val="tx1"/>
                </a:solidFill>
                <a:effectLst/>
                <a:latin typeface="+mn-lt"/>
                <a:ea typeface="+mn-ea"/>
                <a:cs typeface="+mn-cs"/>
              </a:rPr>
              <a:t>DataSource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Connection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Resource </a:t>
            </a:r>
            <a:r>
              <a:rPr lang="zh-CN" altLang="en-US" sz="1200" b="0" i="0" kern="1200" dirty="0">
                <a:solidFill>
                  <a:schemeClr val="tx1"/>
                </a:solidFill>
                <a:effectLst/>
                <a:latin typeface="+mn-lt"/>
                <a:ea typeface="+mn-ea"/>
                <a:cs typeface="+mn-cs"/>
              </a:rPr>
              <a:t>都是有要求的，只有符合</a:t>
            </a:r>
            <a:r>
              <a:rPr lang="en-US" altLang="zh-CN" sz="1200" b="0" i="0" u="sng" kern="1200" dirty="0">
                <a:solidFill>
                  <a:schemeClr val="tx1"/>
                </a:solidFill>
                <a:effectLst/>
                <a:latin typeface="+mn-lt"/>
                <a:ea typeface="+mn-ea"/>
                <a:cs typeface="+mn-cs"/>
                <a:hlinkClick r:id="rId3"/>
              </a:rPr>
              <a:t>XA</a:t>
            </a:r>
            <a:r>
              <a:rPr lang="zh-CN" altLang="en-US" sz="1200" b="0" i="0" u="sng" kern="1200" dirty="0">
                <a:solidFill>
                  <a:schemeClr val="tx1"/>
                </a:solidFill>
                <a:effectLst/>
                <a:latin typeface="+mn-lt"/>
                <a:ea typeface="+mn-ea"/>
                <a:cs typeface="+mn-cs"/>
                <a:hlinkClick r:id="rId3"/>
              </a:rPr>
              <a:t>规范</a:t>
            </a:r>
            <a:r>
              <a:rPr lang="zh-CN" altLang="en-US" sz="1200" b="0" i="0" kern="1200" dirty="0">
                <a:solidFill>
                  <a:schemeClr val="tx1"/>
                </a:solidFill>
                <a:effectLst/>
                <a:latin typeface="+mn-lt"/>
                <a:ea typeface="+mn-ea"/>
                <a:cs typeface="+mn-cs"/>
              </a:rPr>
              <a:t>，并且实现了</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规范的相关接口的类才能参与到</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事务中来，关于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规范，请看我的另外一篇文章中有相关介绍。这里，提一句，目前主流的数据库都支持</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规范。</a:t>
            </a:r>
            <a:endParaRPr lang="zh-CN" altLang="en-US" dirty="0"/>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要想使用用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事务，那么就需要有一个实现 </a:t>
            </a:r>
            <a:r>
              <a:rPr lang="en-US" altLang="zh-CN" sz="1200" b="0" i="0" kern="1200" dirty="0" err="1">
                <a:solidFill>
                  <a:schemeClr val="tx1"/>
                </a:solidFill>
                <a:effectLst/>
                <a:latin typeface="+mn-lt"/>
                <a:ea typeface="+mn-ea"/>
                <a:cs typeface="+mn-cs"/>
              </a:rPr>
              <a:t>javax.sql.XADataSource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javax.sql.XAConnection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javax.sql.XAResource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接口的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驱动程序。一个实现了这些接口的驱动程序将可以参与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事务。一个 </a:t>
            </a:r>
            <a:r>
              <a:rPr lang="en-US" altLang="zh-CN" sz="1200" b="0" i="0" kern="1200" dirty="0" err="1">
                <a:solidFill>
                  <a:schemeClr val="tx1"/>
                </a:solidFill>
                <a:effectLst/>
                <a:latin typeface="+mn-lt"/>
                <a:ea typeface="+mn-ea"/>
                <a:cs typeface="+mn-cs"/>
              </a:rPr>
              <a:t>XADataSource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对象就是一个 </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对象的工厂。</a:t>
            </a:r>
            <a:r>
              <a:rPr lang="en-US" altLang="zh-CN" sz="1200" b="0" i="0" kern="1200" dirty="0" err="1">
                <a:solidFill>
                  <a:schemeClr val="tx1"/>
                </a:solidFill>
                <a:effectLst/>
                <a:latin typeface="+mn-lt"/>
                <a:ea typeface="+mn-ea"/>
                <a:cs typeface="+mn-cs"/>
              </a:rPr>
              <a:t>XAConnection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是参与 </a:t>
            </a:r>
            <a:r>
              <a:rPr lang="en-US" altLang="zh-CN" sz="1200" b="0" i="0" kern="1200" dirty="0">
                <a:solidFill>
                  <a:schemeClr val="tx1"/>
                </a:solidFill>
                <a:effectLst/>
                <a:latin typeface="+mn-lt"/>
                <a:ea typeface="+mn-ea"/>
                <a:cs typeface="+mn-cs"/>
              </a:rPr>
              <a:t>JTA </a:t>
            </a:r>
            <a:r>
              <a:rPr lang="zh-CN" altLang="en-US" sz="1200" b="0" i="0" kern="1200" dirty="0">
                <a:solidFill>
                  <a:schemeClr val="tx1"/>
                </a:solidFill>
                <a:effectLst/>
                <a:latin typeface="+mn-lt"/>
                <a:ea typeface="+mn-ea"/>
                <a:cs typeface="+mn-cs"/>
              </a:rPr>
              <a:t>事务的 </a:t>
            </a:r>
            <a:r>
              <a:rPr lang="en-US" altLang="zh-CN" sz="1200" b="0" i="0" kern="1200" dirty="0">
                <a:solidFill>
                  <a:schemeClr val="tx1"/>
                </a:solidFill>
                <a:effectLst/>
                <a:latin typeface="+mn-lt"/>
                <a:ea typeface="+mn-ea"/>
                <a:cs typeface="+mn-cs"/>
              </a:rPr>
              <a:t>JDBC </a:t>
            </a:r>
            <a:r>
              <a:rPr lang="zh-CN" altLang="en-US" sz="1200" b="0" i="0" kern="1200" dirty="0">
                <a:solidFill>
                  <a:schemeClr val="tx1"/>
                </a:solidFill>
                <a:effectLst/>
                <a:latin typeface="+mn-lt"/>
                <a:ea typeface="+mn-ea"/>
                <a:cs typeface="+mn-cs"/>
              </a:rPr>
              <a:t>连接。</a:t>
            </a:r>
          </a:p>
          <a:p>
            <a:r>
              <a:rPr lang="zh-CN" altLang="en-US" sz="1200" b="0" i="0" kern="1200" dirty="0">
                <a:solidFill>
                  <a:schemeClr val="tx1"/>
                </a:solidFill>
                <a:effectLst/>
                <a:latin typeface="+mn-lt"/>
                <a:ea typeface="+mn-ea"/>
                <a:cs typeface="+mn-cs"/>
              </a:rPr>
              <a:t>要使用</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事务，必须使用</a:t>
            </a:r>
            <a:r>
              <a:rPr lang="en-US" altLang="zh-CN" sz="1200" b="0" i="0" kern="1200" dirty="0" err="1">
                <a:solidFill>
                  <a:schemeClr val="tx1"/>
                </a:solidFill>
                <a:effectLst/>
                <a:latin typeface="+mn-lt"/>
                <a:ea typeface="+mn-ea"/>
                <a:cs typeface="+mn-cs"/>
              </a:rPr>
              <a:t>XADataSource</a:t>
            </a:r>
            <a:r>
              <a:rPr lang="zh-CN" altLang="en-US" sz="1200" b="0" i="0" kern="1200" dirty="0">
                <a:solidFill>
                  <a:schemeClr val="tx1"/>
                </a:solidFill>
                <a:effectLst/>
                <a:latin typeface="+mn-lt"/>
                <a:ea typeface="+mn-ea"/>
                <a:cs typeface="+mn-cs"/>
              </a:rPr>
              <a:t>来产生数据库连接，产生的连接为一个</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p>
          <a:p>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连接（</a:t>
            </a:r>
            <a:r>
              <a:rPr lang="en-US" altLang="zh-CN" sz="1200" b="0" i="0" kern="1200" dirty="0" err="1">
                <a:solidFill>
                  <a:schemeClr val="tx1"/>
                </a:solidFill>
                <a:effectLst/>
                <a:latin typeface="+mn-lt"/>
                <a:ea typeface="+mn-ea"/>
                <a:cs typeface="+mn-cs"/>
              </a:rPr>
              <a:t>javax.sql.XAConnection</a:t>
            </a:r>
            <a:r>
              <a:rPr lang="zh-CN" altLang="en-US" sz="1200" b="0" i="0" kern="1200" dirty="0">
                <a:solidFill>
                  <a:schemeClr val="tx1"/>
                </a:solidFill>
                <a:effectLst/>
                <a:latin typeface="+mn-lt"/>
                <a:ea typeface="+mn-ea"/>
                <a:cs typeface="+mn-cs"/>
              </a:rPr>
              <a:t>）和非</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java.sql.Connection</a:t>
            </a:r>
            <a:r>
              <a:rPr lang="zh-CN" altLang="en-US" sz="1200" b="0" i="0" kern="1200" dirty="0">
                <a:solidFill>
                  <a:schemeClr val="tx1"/>
                </a:solidFill>
                <a:effectLst/>
                <a:latin typeface="+mn-lt"/>
                <a:ea typeface="+mn-ea"/>
                <a:cs typeface="+mn-cs"/>
              </a:rPr>
              <a:t>）连接的区别在于：</a:t>
            </a:r>
            <a:r>
              <a:rPr lang="en-US" altLang="zh-CN" sz="1200" b="0" i="0" kern="1200" dirty="0">
                <a:solidFill>
                  <a:schemeClr val="tx1"/>
                </a:solidFill>
                <a:effectLst/>
                <a:latin typeface="+mn-lt"/>
                <a:ea typeface="+mn-ea"/>
                <a:cs typeface="+mn-cs"/>
              </a:rPr>
              <a:t>XA</a:t>
            </a:r>
            <a:r>
              <a:rPr lang="zh-CN" altLang="en-US" sz="1200" b="0" i="0" kern="1200" dirty="0">
                <a:solidFill>
                  <a:schemeClr val="tx1"/>
                </a:solidFill>
                <a:effectLst/>
                <a:latin typeface="+mn-lt"/>
                <a:ea typeface="+mn-ea"/>
                <a:cs typeface="+mn-cs"/>
              </a:rPr>
              <a:t>可以参与</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的事务，而且不支持自动提交。</a:t>
            </a:r>
          </a:p>
          <a:p>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15</a:t>
            </a:fld>
            <a:endParaRPr lang="zh-CN" altLang="en-US"/>
          </a:p>
        </p:txBody>
      </p:sp>
    </p:spTree>
    <p:extLst>
      <p:ext uri="{BB962C8B-B14F-4D97-AF65-F5344CB8AC3E}">
        <p14:creationId xmlns:p14="http://schemas.microsoft.com/office/powerpoint/2010/main" val="171782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通常情况下，</a:t>
            </a:r>
            <a:r>
              <a:rPr lang="en-US" altLang="zh-CN" dirty="0"/>
              <a:t>JTA </a:t>
            </a:r>
            <a:r>
              <a:rPr lang="en-US" altLang="zh-CN" dirty="0" err="1"/>
              <a:t>UserTransaction</a:t>
            </a:r>
            <a:r>
              <a:rPr lang="zh-CN" altLang="en-US" dirty="0"/>
              <a:t>需要从</a:t>
            </a:r>
            <a:r>
              <a:rPr lang="en-US" altLang="zh-CN" dirty="0"/>
              <a:t>JNDI</a:t>
            </a:r>
            <a:r>
              <a:rPr lang="zh-CN" altLang="en-US" dirty="0"/>
              <a:t>获取。这意味着，如果我们使用</a:t>
            </a:r>
            <a:r>
              <a:rPr lang="en-US" altLang="zh-CN" dirty="0"/>
              <a:t>JTA</a:t>
            </a:r>
            <a:r>
              <a:rPr lang="zh-CN" altLang="en-US" dirty="0"/>
              <a:t>，就需要同时使用</a:t>
            </a:r>
            <a:r>
              <a:rPr lang="en-US" altLang="zh-CN" dirty="0"/>
              <a:t>JTA</a:t>
            </a:r>
            <a:r>
              <a:rPr lang="zh-CN" altLang="en-US" dirty="0"/>
              <a:t>和</a:t>
            </a:r>
            <a:r>
              <a:rPr lang="en-US" altLang="zh-CN" dirty="0"/>
              <a:t>JNDI</a:t>
            </a:r>
            <a:r>
              <a:rPr lang="zh-CN" altLang="en-US" dirty="0"/>
              <a:t>。</a:t>
            </a:r>
          </a:p>
          <a:p>
            <a:r>
              <a:rPr lang="en-US" altLang="zh-CN" dirty="0"/>
              <a:t>JTA</a:t>
            </a:r>
            <a:r>
              <a:rPr lang="zh-CN" altLang="en-US" dirty="0"/>
              <a:t>本身就是个笨重的</a:t>
            </a:r>
            <a:r>
              <a:rPr lang="en-US" altLang="zh-CN" dirty="0"/>
              <a:t>API</a:t>
            </a:r>
          </a:p>
          <a:p>
            <a:r>
              <a:rPr lang="zh-CN" altLang="en-US" dirty="0"/>
              <a:t>通常</a:t>
            </a:r>
            <a:r>
              <a:rPr lang="en-US" altLang="zh-CN" dirty="0"/>
              <a:t>JTA</a:t>
            </a:r>
            <a:r>
              <a:rPr lang="zh-CN" altLang="en-US" dirty="0"/>
              <a:t>只能在应用服务器环境下使用，因此使用</a:t>
            </a:r>
            <a:r>
              <a:rPr lang="en-US" altLang="zh-CN" dirty="0"/>
              <a:t>JTA</a:t>
            </a:r>
            <a:r>
              <a:rPr lang="zh-CN" altLang="en-US" dirty="0"/>
              <a:t>会限制代码的复用性。</a:t>
            </a:r>
          </a:p>
          <a:p>
            <a:endParaRPr lang="en-US" altLang="zh-CN" dirty="0"/>
          </a:p>
          <a:p>
            <a:endParaRPr lang="en-US" altLang="zh-CN" dirty="0"/>
          </a:p>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事务的类型有三种：</a:t>
            </a:r>
            <a:r>
              <a:rPr lang="en-US" altLang="zh-CN" dirty="0"/>
              <a:t>JDBC</a:t>
            </a:r>
            <a:r>
              <a:rPr lang="zh-CN" altLang="en-US" dirty="0"/>
              <a:t>事务</a:t>
            </a:r>
            <a:r>
              <a:rPr lang="zh-CN" altLang="en-US" sz="1200" b="0" i="0" kern="1200" dirty="0">
                <a:solidFill>
                  <a:schemeClr val="tx1"/>
                </a:solidFill>
                <a:effectLst/>
                <a:latin typeface="+mn-lt"/>
                <a:ea typeface="+mn-ea"/>
                <a:cs typeface="+mn-cs"/>
              </a:rPr>
              <a:t>、</a:t>
            </a:r>
            <a:r>
              <a:rPr lang="en-US" altLang="zh-CN" dirty="0"/>
              <a:t>JTA(Java Transaction API)</a:t>
            </a:r>
            <a:r>
              <a:rPr lang="zh-CN" altLang="en-US" dirty="0"/>
              <a:t>事务</a:t>
            </a:r>
            <a:r>
              <a:rPr lang="zh-CN" altLang="en-US" sz="1200" b="0" i="0" kern="1200" dirty="0">
                <a:solidFill>
                  <a:schemeClr val="tx1"/>
                </a:solidFill>
                <a:effectLst/>
                <a:latin typeface="+mn-lt"/>
                <a:ea typeface="+mn-ea"/>
                <a:cs typeface="+mn-cs"/>
              </a:rPr>
              <a:t>、</a:t>
            </a:r>
            <a:r>
              <a:rPr lang="zh-CN" altLang="en-US" dirty="0"/>
              <a:t>容器事务</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的事务操作用法比较简单，适合于处理同一个数据源的操作。</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事务相对复杂，可以用于处理跨多个数据库的事务，是分布式事务的一种解决方案。</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19</a:t>
            </a:fld>
            <a:endParaRPr lang="zh-CN" altLang="en-US"/>
          </a:p>
        </p:txBody>
      </p:sp>
    </p:spTree>
    <p:extLst>
      <p:ext uri="{BB962C8B-B14F-4D97-AF65-F5344CB8AC3E}">
        <p14:creationId xmlns:p14="http://schemas.microsoft.com/office/powerpoint/2010/main" val="296829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21</a:t>
            </a:fld>
            <a:endParaRPr lang="zh-CN" altLang="en-US"/>
          </a:p>
        </p:txBody>
      </p:sp>
    </p:spTree>
    <p:extLst>
      <p:ext uri="{BB962C8B-B14F-4D97-AF65-F5344CB8AC3E}">
        <p14:creationId xmlns:p14="http://schemas.microsoft.com/office/powerpoint/2010/main" val="409632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1</a:t>
            </a:r>
            <a:r>
              <a:rPr lang="zh-CN" altLang="en-US" b="1" dirty="0"/>
              <a:t>、</a:t>
            </a:r>
            <a:r>
              <a:rPr lang="en-US" altLang="zh-CN" b="1" dirty="0"/>
              <a:t>&lt;</a:t>
            </a:r>
            <a:r>
              <a:rPr lang="en-US" altLang="zh-CN" b="1" dirty="0" err="1"/>
              <a:t>tx:annotation-driven</a:t>
            </a:r>
            <a:r>
              <a:rPr lang="en-US" altLang="zh-CN" b="1" dirty="0"/>
              <a:t>/&gt;</a:t>
            </a:r>
          </a:p>
          <a:p>
            <a:r>
              <a:rPr lang="en-US" altLang="zh-CN" dirty="0"/>
              <a:t>transaction-manager</a:t>
            </a:r>
            <a:r>
              <a:rPr lang="zh-CN" altLang="en-US" dirty="0"/>
              <a:t>：指定事务管理器名字，默认为</a:t>
            </a:r>
            <a:r>
              <a:rPr lang="en-US" altLang="zh-CN" dirty="0" err="1"/>
              <a:t>transactionManager</a:t>
            </a:r>
            <a:r>
              <a:rPr lang="zh-CN" altLang="en-US" dirty="0"/>
              <a:t>，当使用其他名字时需要明确指定；</a:t>
            </a:r>
            <a:br>
              <a:rPr lang="zh-CN" altLang="en-US" dirty="0"/>
            </a:br>
            <a:r>
              <a:rPr lang="en-US" altLang="zh-CN" sz="1200" kern="1200" dirty="0">
                <a:solidFill>
                  <a:schemeClr val="tx1"/>
                </a:solidFill>
                <a:effectLst/>
                <a:latin typeface="+mn-lt"/>
                <a:ea typeface="+mn-ea"/>
                <a:cs typeface="+mn-cs"/>
              </a:rPr>
              <a:t>proxy-target-class</a:t>
            </a:r>
            <a:r>
              <a:rPr lang="zh-CN" altLang="en-US" sz="1200" kern="1200" dirty="0">
                <a:solidFill>
                  <a:schemeClr val="tx1"/>
                </a:solidFill>
                <a:effectLst/>
                <a:latin typeface="+mn-lt"/>
                <a:ea typeface="+mn-ea"/>
                <a:cs typeface="+mn-cs"/>
              </a:rPr>
              <a:t>：表示将使用的代码机制，默认</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表示使用</a:t>
            </a:r>
            <a:r>
              <a:rPr lang="en-US" altLang="zh-CN" sz="1200" kern="1200" dirty="0">
                <a:solidFill>
                  <a:schemeClr val="tx1"/>
                </a:solidFill>
                <a:effectLst/>
                <a:latin typeface="+mn-lt"/>
                <a:ea typeface="+mn-ea"/>
                <a:cs typeface="+mn-cs"/>
              </a:rPr>
              <a:t>JDK</a:t>
            </a:r>
            <a:r>
              <a:rPr lang="zh-CN" altLang="en-US" sz="1200" kern="1200" dirty="0">
                <a:solidFill>
                  <a:schemeClr val="tx1"/>
                </a:solidFill>
                <a:effectLst/>
                <a:latin typeface="+mn-lt"/>
                <a:ea typeface="+mn-ea"/>
                <a:cs typeface="+mn-cs"/>
              </a:rPr>
              <a:t>代理，如果为</a:t>
            </a:r>
            <a:r>
              <a:rPr lang="en-US" altLang="zh-CN"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将使用</a:t>
            </a:r>
            <a:r>
              <a:rPr lang="en-US" altLang="zh-CN" sz="1200" kern="1200" dirty="0">
                <a:solidFill>
                  <a:schemeClr val="tx1"/>
                </a:solidFill>
                <a:effectLst/>
                <a:latin typeface="+mn-lt"/>
                <a:ea typeface="+mn-ea"/>
                <a:cs typeface="+mn-cs"/>
              </a:rPr>
              <a:t>CGLIB</a:t>
            </a:r>
            <a:r>
              <a:rPr lang="zh-CN" altLang="en-US" sz="1200" kern="1200" dirty="0">
                <a:solidFill>
                  <a:schemeClr val="tx1"/>
                </a:solidFill>
                <a:effectLst/>
                <a:latin typeface="+mn-lt"/>
                <a:ea typeface="+mn-ea"/>
                <a:cs typeface="+mn-cs"/>
              </a:rPr>
              <a:t>代理</a:t>
            </a:r>
            <a:br>
              <a:rPr lang="zh-CN" altLang="en-US" dirty="0"/>
            </a:br>
            <a:r>
              <a:rPr lang="en-US" altLang="zh-CN" dirty="0"/>
              <a:t>order</a:t>
            </a:r>
            <a:r>
              <a:rPr lang="zh-CN" altLang="en-US" dirty="0"/>
              <a:t>：定义事务通知顺序，默认</a:t>
            </a:r>
            <a:r>
              <a:rPr lang="en-US" altLang="zh-CN" dirty="0" err="1"/>
              <a:t>Ordered.LOWEST_PRECEDENCE</a:t>
            </a:r>
            <a:r>
              <a:rPr lang="zh-CN" altLang="en-US" dirty="0"/>
              <a:t>，表示将顺序决定权交给</a:t>
            </a:r>
            <a:r>
              <a:rPr lang="en-US" altLang="zh-CN" dirty="0"/>
              <a:t>AOP</a:t>
            </a:r>
            <a:r>
              <a:rPr lang="zh-CN" altLang="en-US" dirty="0"/>
              <a:t>来处理。</a:t>
            </a:r>
          </a:p>
          <a:p>
            <a:r>
              <a:rPr lang="en-US" altLang="zh-CN" b="1" dirty="0"/>
              <a:t>2</a:t>
            </a:r>
            <a:r>
              <a:rPr lang="zh-CN" altLang="en-US" b="1" dirty="0"/>
              <a:t>、</a:t>
            </a:r>
            <a:r>
              <a:rPr lang="en-US" altLang="zh-CN" b="1" dirty="0"/>
              <a:t>@Transaction</a:t>
            </a:r>
          </a:p>
          <a:p>
            <a:r>
              <a:rPr lang="en-US" altLang="zh-CN" dirty="0"/>
              <a:t>Spring</a:t>
            </a:r>
            <a:r>
              <a:rPr lang="zh-CN" altLang="en-US" dirty="0"/>
              <a:t>使用</a:t>
            </a:r>
            <a:r>
              <a:rPr lang="en-US" altLang="zh-CN" dirty="0"/>
              <a:t>@Transaction</a:t>
            </a:r>
            <a:r>
              <a:rPr lang="zh-CN" altLang="en-US" dirty="0"/>
              <a:t>来指定事务属性，可以在接口、类或方法上指定，如果类和方法上都指定了</a:t>
            </a:r>
            <a:r>
              <a:rPr lang="en-US" altLang="zh-CN" dirty="0"/>
              <a:t>@Transaction</a:t>
            </a:r>
            <a:r>
              <a:rPr lang="zh-CN" altLang="en-US" dirty="0"/>
              <a:t>，则方法上的事务属性被优先使用，具体属性如下：</a:t>
            </a:r>
          </a:p>
          <a:p>
            <a:r>
              <a:rPr lang="en-US" altLang="zh-CN" dirty="0"/>
              <a:t>value</a:t>
            </a:r>
            <a:r>
              <a:rPr lang="zh-CN" altLang="en-US" dirty="0"/>
              <a:t>：指定事务管理器名字，默认使用</a:t>
            </a:r>
            <a:r>
              <a:rPr lang="en-US" altLang="zh-CN" dirty="0"/>
              <a:t>&lt;</a:t>
            </a:r>
            <a:r>
              <a:rPr lang="en-US" altLang="zh-CN" dirty="0" err="1"/>
              <a:t>tx:annotation-driven</a:t>
            </a:r>
            <a:r>
              <a:rPr lang="en-US" altLang="zh-CN" dirty="0"/>
              <a:t>/&gt;</a:t>
            </a:r>
            <a:r>
              <a:rPr lang="zh-CN" altLang="en-US" dirty="0"/>
              <a:t>指定的事务管理器，用于支持多事务管理器环境；</a:t>
            </a:r>
            <a:br>
              <a:rPr lang="zh-CN" altLang="en-US" dirty="0"/>
            </a:br>
            <a:r>
              <a:rPr lang="en-US" altLang="zh-CN" dirty="0"/>
              <a:t>propagation</a:t>
            </a:r>
            <a:r>
              <a:rPr lang="zh-CN" altLang="en-US" dirty="0"/>
              <a:t>：指定事务传播行为，</a:t>
            </a:r>
            <a:r>
              <a:rPr lang="zh-CN" altLang="en-US" sz="1200" kern="1200" dirty="0">
                <a:solidFill>
                  <a:schemeClr val="tx1"/>
                </a:solidFill>
                <a:effectLst/>
                <a:latin typeface="+mn-lt"/>
                <a:ea typeface="+mn-ea"/>
                <a:cs typeface="+mn-cs"/>
              </a:rPr>
              <a:t>默认为</a:t>
            </a:r>
            <a:r>
              <a:rPr lang="en-US" altLang="zh-CN" sz="1200" kern="1200" dirty="0">
                <a:solidFill>
                  <a:schemeClr val="tx1"/>
                </a:solidFill>
                <a:effectLst/>
                <a:latin typeface="+mn-lt"/>
                <a:ea typeface="+mn-ea"/>
                <a:cs typeface="+mn-cs"/>
              </a:rPr>
              <a:t>Required</a:t>
            </a:r>
            <a:r>
              <a:rPr lang="zh-CN" altLang="en-US" sz="1200" kern="1200" dirty="0">
                <a:solidFill>
                  <a:schemeClr val="tx1"/>
                </a:solidFill>
                <a:effectLst/>
                <a:latin typeface="+mn-lt"/>
                <a:ea typeface="+mn-ea"/>
                <a:cs typeface="+mn-cs"/>
              </a:rPr>
              <a:t>，</a:t>
            </a:r>
            <a:r>
              <a:rPr lang="zh-CN" altLang="en-US" dirty="0"/>
              <a:t>使用</a:t>
            </a:r>
            <a:r>
              <a:rPr lang="en-US" altLang="zh-CN" dirty="0" err="1"/>
              <a:t>Propagation.REQUIRED</a:t>
            </a:r>
            <a:r>
              <a:rPr lang="zh-CN" altLang="en-US" dirty="0"/>
              <a:t>指定；</a:t>
            </a:r>
            <a:br>
              <a:rPr lang="zh-CN" altLang="en-US" dirty="0"/>
            </a:br>
            <a:r>
              <a:rPr lang="en-US" altLang="zh-CN" dirty="0"/>
              <a:t>isolation</a:t>
            </a:r>
            <a:r>
              <a:rPr lang="zh-CN" altLang="en-US" dirty="0"/>
              <a:t>：指定事务隔离级别，默认为“</a:t>
            </a:r>
            <a:r>
              <a:rPr lang="en-US" altLang="zh-CN" dirty="0"/>
              <a:t>DEFAULT”</a:t>
            </a:r>
            <a:r>
              <a:rPr lang="zh-CN" altLang="en-US" dirty="0"/>
              <a:t>，使用</a:t>
            </a:r>
            <a:r>
              <a:rPr lang="en-US" altLang="zh-CN" dirty="0" err="1"/>
              <a:t>Isolation.DEFAULT</a:t>
            </a:r>
            <a:r>
              <a:rPr lang="zh-CN" altLang="en-US" dirty="0"/>
              <a:t>指定；</a:t>
            </a:r>
            <a:br>
              <a:rPr lang="zh-CN" altLang="en-US" dirty="0"/>
            </a:br>
            <a:r>
              <a:rPr lang="en-US" altLang="zh-CN" dirty="0" err="1"/>
              <a:t>readOnly</a:t>
            </a:r>
            <a:r>
              <a:rPr lang="zh-CN" altLang="en-US" dirty="0"/>
              <a:t>：指定事务是否只读，默认</a:t>
            </a:r>
            <a:r>
              <a:rPr lang="en-US" altLang="zh-CN" dirty="0"/>
              <a:t>false</a:t>
            </a:r>
            <a:r>
              <a:rPr lang="zh-CN" altLang="en-US" dirty="0"/>
              <a:t>表示事务非只读；</a:t>
            </a:r>
            <a:br>
              <a:rPr lang="zh-CN" altLang="en-US" dirty="0"/>
            </a:br>
            <a:r>
              <a:rPr lang="en-US" altLang="zh-CN" dirty="0"/>
              <a:t>timeout</a:t>
            </a:r>
            <a:r>
              <a:rPr lang="zh-CN" altLang="en-US" dirty="0"/>
              <a:t>：指定事务超时时间，以秒为单位，默认</a:t>
            </a:r>
            <a:r>
              <a:rPr lang="en-US" altLang="zh-CN" dirty="0"/>
              <a:t>-1</a:t>
            </a:r>
            <a:r>
              <a:rPr lang="zh-CN" altLang="en-US" dirty="0"/>
              <a:t>表示事务超时将依赖于底层事务系统；</a:t>
            </a:r>
            <a:br>
              <a:rPr lang="zh-CN" altLang="en-US" dirty="0"/>
            </a:br>
            <a:r>
              <a:rPr lang="en-US" altLang="zh-CN" dirty="0" err="1"/>
              <a:t>rollbackFor</a:t>
            </a:r>
            <a:r>
              <a:rPr lang="zh-CN" altLang="en-US" dirty="0"/>
              <a:t>：指定一组异常类，遇到该类异常将回滚事务；</a:t>
            </a:r>
            <a:br>
              <a:rPr lang="zh-CN" altLang="en-US" dirty="0"/>
            </a:br>
            <a:r>
              <a:rPr lang="en-US" altLang="zh-CN" dirty="0" err="1"/>
              <a:t>rollbackForClassname</a:t>
            </a:r>
            <a:r>
              <a:rPr lang="zh-CN" altLang="en-US" dirty="0"/>
              <a:t>：指定一组异常类名字，其含义与</a:t>
            </a:r>
            <a:r>
              <a:rPr lang="en-US" altLang="zh-CN" dirty="0"/>
              <a:t>&lt;</a:t>
            </a:r>
            <a:r>
              <a:rPr lang="en-US" altLang="zh-CN" dirty="0" err="1"/>
              <a:t>tx:method</a:t>
            </a:r>
            <a:r>
              <a:rPr lang="en-US" altLang="zh-CN" dirty="0"/>
              <a:t>&gt;</a:t>
            </a:r>
            <a:r>
              <a:rPr lang="zh-CN" altLang="en-US" dirty="0"/>
              <a:t>中的</a:t>
            </a:r>
            <a:r>
              <a:rPr lang="en-US" altLang="zh-CN" dirty="0"/>
              <a:t>rollback-for</a:t>
            </a:r>
            <a:r>
              <a:rPr lang="zh-CN" altLang="en-US" dirty="0"/>
              <a:t>属性语义完全一样；</a:t>
            </a:r>
            <a:br>
              <a:rPr lang="zh-CN" altLang="en-US" dirty="0"/>
            </a:br>
            <a:r>
              <a:rPr lang="en-US" altLang="zh-CN" dirty="0" err="1"/>
              <a:t>noRollbackFor</a:t>
            </a:r>
            <a:r>
              <a:rPr lang="zh-CN" altLang="en-US" dirty="0"/>
              <a:t>：指定一组异常类，即使遇到该类异常也将提交事务，即不回滚事务；</a:t>
            </a:r>
            <a:br>
              <a:rPr lang="zh-CN" altLang="en-US" dirty="0"/>
            </a:br>
            <a:r>
              <a:rPr lang="en-US" altLang="zh-CN" dirty="0" err="1"/>
              <a:t>noRollbackForClassname</a:t>
            </a:r>
            <a:r>
              <a:rPr lang="zh-CN" altLang="en-US" dirty="0"/>
              <a:t>：指定一组异常类名字，其含义与</a:t>
            </a:r>
            <a:r>
              <a:rPr lang="en-US" altLang="zh-CN" dirty="0"/>
              <a:t>&lt;</a:t>
            </a:r>
            <a:r>
              <a:rPr lang="en-US" altLang="zh-CN" dirty="0" err="1"/>
              <a:t>tx:method</a:t>
            </a:r>
            <a:r>
              <a:rPr lang="en-US" altLang="zh-CN" dirty="0"/>
              <a:t>&gt;</a:t>
            </a:r>
            <a:r>
              <a:rPr lang="zh-CN" altLang="en-US" dirty="0"/>
              <a:t>中的</a:t>
            </a:r>
            <a:r>
              <a:rPr lang="en-US" altLang="zh-CN" dirty="0"/>
              <a:t>no-rollback-for</a:t>
            </a:r>
            <a:r>
              <a:rPr lang="zh-CN" altLang="en-US" dirty="0"/>
              <a:t>属性语义完全一样；</a:t>
            </a:r>
            <a:br>
              <a:rPr lang="zh-CN" altLang="en-US" dirty="0"/>
            </a:br>
            <a:r>
              <a:rPr lang="zh-CN" altLang="en-US" dirty="0"/>
              <a:t> </a:t>
            </a:r>
            <a:br>
              <a:rPr lang="zh-CN" altLang="en-US" dirty="0"/>
            </a:br>
            <a:r>
              <a:rPr lang="en-US" altLang="zh-CN" dirty="0"/>
              <a:t>Spring</a:t>
            </a:r>
            <a:r>
              <a:rPr lang="zh-CN" altLang="en-US" dirty="0"/>
              <a:t>提供的</a:t>
            </a:r>
            <a:r>
              <a:rPr lang="en-US" altLang="zh-CN" dirty="0"/>
              <a:t>@Transaction</a:t>
            </a:r>
            <a:r>
              <a:rPr lang="zh-CN" altLang="en-US" dirty="0"/>
              <a:t>注解事务管理内部同样利用环绕通知</a:t>
            </a:r>
            <a:r>
              <a:rPr lang="en-US" altLang="zh-CN" dirty="0" err="1"/>
              <a:t>TransactionInterceptor</a:t>
            </a:r>
            <a:r>
              <a:rPr lang="zh-CN" altLang="en-US" dirty="0"/>
              <a:t>实现事务的开启及关闭。</a:t>
            </a:r>
            <a:br>
              <a:rPr lang="zh-CN" altLang="en-US" dirty="0"/>
            </a:br>
            <a:endParaRPr lang="zh-CN" altLang="en-US" dirty="0"/>
          </a:p>
          <a:p>
            <a:r>
              <a:rPr lang="zh-CN" altLang="en-US" dirty="0"/>
              <a:t>使用</a:t>
            </a:r>
            <a:r>
              <a:rPr lang="en-US" altLang="zh-CN" dirty="0"/>
              <a:t>@Transactional</a:t>
            </a:r>
            <a:r>
              <a:rPr lang="zh-CN" altLang="en-US" dirty="0"/>
              <a:t>注解事务管理需要特别注意以下几点：</a:t>
            </a:r>
            <a:br>
              <a:rPr lang="zh-CN" altLang="en-US" dirty="0"/>
            </a:br>
            <a:r>
              <a:rPr lang="zh-CN" altLang="en-US" dirty="0"/>
              <a:t>如果在接口、实现类或方法上都指定了</a:t>
            </a:r>
            <a:r>
              <a:rPr lang="en-US" altLang="zh-CN" dirty="0"/>
              <a:t>@Transactional </a:t>
            </a:r>
            <a:r>
              <a:rPr lang="zh-CN" altLang="en-US" dirty="0"/>
              <a:t>注解，则优先级顺序为方法</a:t>
            </a:r>
            <a:r>
              <a:rPr lang="en-US" altLang="zh-CN" dirty="0"/>
              <a:t>&gt;</a:t>
            </a:r>
            <a:r>
              <a:rPr lang="zh-CN" altLang="en-US" dirty="0"/>
              <a:t>实现类</a:t>
            </a:r>
            <a:r>
              <a:rPr lang="en-US" altLang="zh-CN" dirty="0"/>
              <a:t>&gt;</a:t>
            </a:r>
            <a:r>
              <a:rPr lang="zh-CN" altLang="en-US" dirty="0"/>
              <a:t>接口；</a:t>
            </a:r>
            <a:br>
              <a:rPr lang="zh-CN" altLang="en-US" dirty="0"/>
            </a:br>
            <a:r>
              <a:rPr lang="zh-CN" altLang="en-US" sz="1200" kern="1200" dirty="0">
                <a:solidFill>
                  <a:schemeClr val="tx1"/>
                </a:solidFill>
                <a:effectLst/>
                <a:latin typeface="+mn-lt"/>
                <a:ea typeface="+mn-ea"/>
                <a:cs typeface="+mn-cs"/>
              </a:rPr>
              <a:t>建议只在实现类或实现类的方法上使用</a:t>
            </a:r>
            <a:r>
              <a:rPr lang="en-US" altLang="zh-CN" sz="1200" kern="1200" dirty="0">
                <a:solidFill>
                  <a:schemeClr val="tx1"/>
                </a:solidFill>
                <a:effectLst/>
                <a:latin typeface="+mn-lt"/>
                <a:ea typeface="+mn-ea"/>
                <a:cs typeface="+mn-cs"/>
              </a:rPr>
              <a:t>@Transactional</a:t>
            </a:r>
            <a:r>
              <a:rPr lang="zh-CN" altLang="en-US" sz="1200" kern="1200" dirty="0">
                <a:solidFill>
                  <a:schemeClr val="tx1"/>
                </a:solidFill>
                <a:effectLst/>
                <a:latin typeface="+mn-lt"/>
                <a:ea typeface="+mn-ea"/>
                <a:cs typeface="+mn-cs"/>
              </a:rPr>
              <a:t>，而不要在接口上使用，</a:t>
            </a:r>
            <a:r>
              <a:rPr lang="zh-CN" altLang="en-US" dirty="0"/>
              <a:t>这是因为如果使用</a:t>
            </a:r>
            <a:r>
              <a:rPr lang="en-US" altLang="zh-CN" dirty="0"/>
              <a:t>JDK</a:t>
            </a:r>
            <a:r>
              <a:rPr lang="zh-CN" altLang="en-US" dirty="0"/>
              <a:t>代理机制是没问题，因为其使用基于接口的代理；而使用使用</a:t>
            </a:r>
            <a:r>
              <a:rPr lang="en-US" altLang="zh-CN" dirty="0"/>
              <a:t>CGLIB</a:t>
            </a:r>
            <a:r>
              <a:rPr lang="zh-CN" altLang="en-US" dirty="0"/>
              <a:t>代理机制时就会遇到问题，因为其使用基于类的代理而不是接口，这是因为接口上的</a:t>
            </a:r>
            <a:r>
              <a:rPr lang="en-US" altLang="zh-CN" dirty="0"/>
              <a:t>@Transactional</a:t>
            </a:r>
            <a:r>
              <a:rPr lang="zh-CN" altLang="en-US" dirty="0"/>
              <a:t>注解是“不能继承的”；</a:t>
            </a:r>
            <a:br>
              <a:rPr lang="zh-CN" altLang="en-US" dirty="0"/>
            </a:br>
            <a:r>
              <a:rPr lang="zh-CN" altLang="en-US" dirty="0"/>
              <a:t>在</a:t>
            </a:r>
            <a:r>
              <a:rPr lang="en-US" altLang="zh-CN" dirty="0"/>
              <a:t>Spring</a:t>
            </a:r>
            <a:r>
              <a:rPr lang="zh-CN" altLang="en-US" dirty="0"/>
              <a:t>代理机制下</a:t>
            </a:r>
            <a:r>
              <a:rPr lang="en-US" altLang="zh-CN" dirty="0"/>
              <a:t>(</a:t>
            </a:r>
            <a:r>
              <a:rPr lang="zh-CN" altLang="en-US" dirty="0"/>
              <a:t>不管是</a:t>
            </a:r>
            <a:r>
              <a:rPr lang="en-US" altLang="zh-CN" dirty="0"/>
              <a:t>JDK</a:t>
            </a:r>
            <a:r>
              <a:rPr lang="zh-CN" altLang="en-US" dirty="0"/>
              <a:t>动态代理还是</a:t>
            </a:r>
            <a:r>
              <a:rPr lang="en-US" altLang="zh-CN" dirty="0"/>
              <a:t>CGLIB</a:t>
            </a:r>
            <a:r>
              <a:rPr lang="zh-CN" altLang="en-US" dirty="0"/>
              <a:t>代理</a:t>
            </a:r>
            <a:r>
              <a:rPr lang="en-US" altLang="zh-CN" dirty="0"/>
              <a:t>)</a:t>
            </a:r>
            <a:r>
              <a:rPr lang="zh-CN" altLang="en-US" dirty="0"/>
              <a:t>，“自我调用”同样不会应用相应的事务属性，其语义和</a:t>
            </a:r>
            <a:r>
              <a:rPr lang="en-US" altLang="zh-CN" dirty="0"/>
              <a:t>&lt;</a:t>
            </a:r>
            <a:r>
              <a:rPr lang="en-US" altLang="zh-CN" dirty="0" err="1"/>
              <a:t>tx:tags</a:t>
            </a:r>
            <a:r>
              <a:rPr lang="en-US" altLang="zh-CN" dirty="0"/>
              <a:t>&gt;</a:t>
            </a:r>
            <a:r>
              <a:rPr lang="zh-CN" altLang="en-US" dirty="0"/>
              <a:t>中一样；</a:t>
            </a:r>
            <a:br>
              <a:rPr lang="zh-CN" altLang="en-US" dirty="0"/>
            </a:br>
            <a:r>
              <a:rPr lang="zh-CN" altLang="en-US" sz="1200" kern="1200" dirty="0">
                <a:solidFill>
                  <a:schemeClr val="tx1"/>
                </a:solidFill>
                <a:effectLst/>
                <a:latin typeface="+mn-lt"/>
                <a:ea typeface="+mn-ea"/>
                <a:cs typeface="+mn-cs"/>
              </a:rPr>
              <a:t>默认只对</a:t>
            </a:r>
            <a:r>
              <a:rPr lang="en-US" altLang="zh-CN" sz="1200" kern="1200" dirty="0" err="1">
                <a:solidFill>
                  <a:schemeClr val="tx1"/>
                </a:solidFill>
                <a:effectLst/>
                <a:latin typeface="+mn-lt"/>
                <a:ea typeface="+mn-ea"/>
                <a:cs typeface="+mn-cs"/>
              </a:rPr>
              <a:t>RuntimeException</a:t>
            </a:r>
            <a:r>
              <a:rPr lang="zh-CN" altLang="en-US" sz="1200" kern="1200" dirty="0">
                <a:solidFill>
                  <a:schemeClr val="tx1"/>
                </a:solidFill>
                <a:effectLst/>
                <a:latin typeface="+mn-lt"/>
                <a:ea typeface="+mn-ea"/>
                <a:cs typeface="+mn-cs"/>
              </a:rPr>
              <a:t>异常回滚；</a:t>
            </a:r>
            <a:br>
              <a:rPr lang="zh-CN" altLang="en-US" dirty="0"/>
            </a:br>
            <a:r>
              <a:rPr lang="zh-CN" altLang="en-US" dirty="0"/>
              <a:t>在使用</a:t>
            </a:r>
            <a:r>
              <a:rPr lang="en-US" altLang="zh-CN" dirty="0"/>
              <a:t>Spring</a:t>
            </a:r>
            <a:r>
              <a:rPr lang="zh-CN" altLang="en-US" dirty="0"/>
              <a:t>代理时，默认只有在</a:t>
            </a:r>
            <a:r>
              <a:rPr lang="en-US" altLang="zh-CN" dirty="0"/>
              <a:t>public</a:t>
            </a:r>
            <a:r>
              <a:rPr lang="zh-CN" altLang="en-US" dirty="0"/>
              <a:t>可见度的方法的</a:t>
            </a:r>
            <a:r>
              <a:rPr lang="en-US" altLang="zh-CN" dirty="0"/>
              <a:t>@Transactional </a:t>
            </a:r>
            <a:r>
              <a:rPr lang="zh-CN" altLang="en-US" dirty="0"/>
              <a:t>注解才是有效的，其它可见度（</a:t>
            </a:r>
            <a:r>
              <a:rPr lang="en-US" altLang="zh-CN" dirty="0"/>
              <a:t>protected</a:t>
            </a:r>
            <a:r>
              <a:rPr lang="zh-CN" altLang="en-US" dirty="0"/>
              <a:t>、</a:t>
            </a:r>
            <a:r>
              <a:rPr lang="en-US" altLang="zh-CN" dirty="0"/>
              <a:t>private</a:t>
            </a:r>
            <a:r>
              <a:rPr lang="zh-CN" altLang="en-US" dirty="0"/>
              <a:t>、包可见）的方法上即使有</a:t>
            </a:r>
            <a:r>
              <a:rPr lang="en-US" altLang="zh-CN" dirty="0"/>
              <a:t>@Transactional </a:t>
            </a:r>
            <a:r>
              <a:rPr lang="zh-CN" altLang="en-US" dirty="0"/>
              <a:t>注解也不会应用这些事务属性的，</a:t>
            </a:r>
            <a:r>
              <a:rPr lang="en-US" altLang="zh-CN" dirty="0"/>
              <a:t>Spring</a:t>
            </a:r>
            <a:r>
              <a:rPr lang="zh-CN" altLang="en-US" dirty="0"/>
              <a:t>也不会报错，如果你非要使用非公共方法注解事务管理的话，可考虑使用</a:t>
            </a:r>
            <a:r>
              <a:rPr lang="en-US" altLang="zh-CN" dirty="0"/>
              <a:t>AspectJ</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5</a:t>
            </a:fld>
            <a:endParaRPr lang="zh-CN" altLang="en-US"/>
          </a:p>
        </p:txBody>
      </p:sp>
    </p:spTree>
    <p:extLst>
      <p:ext uri="{BB962C8B-B14F-4D97-AF65-F5344CB8AC3E}">
        <p14:creationId xmlns:p14="http://schemas.microsoft.com/office/powerpoint/2010/main" val="304862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Spring</a:t>
            </a:r>
            <a:r>
              <a:rPr lang="zh-CN" altLang="en-US" sz="1200" kern="1200" dirty="0">
                <a:solidFill>
                  <a:schemeClr val="tx1"/>
                </a:solidFill>
                <a:effectLst/>
                <a:latin typeface="+mn-lt"/>
                <a:ea typeface="+mn-ea"/>
                <a:cs typeface="+mn-cs"/>
              </a:rPr>
              <a:t>配置文件中关于事务配置总是由三个组成部分，分别是</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和代理机制这三部分，无论哪种配置方式，一般变化的只是代理机制这部分。</a:t>
            </a:r>
          </a:p>
          <a:p>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这两部分只是会根据数据访问方式有所变化。</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比如使用</a:t>
            </a:r>
            <a:r>
              <a:rPr lang="en-US" altLang="zh-CN" sz="1200" b="1" kern="1200" dirty="0">
                <a:solidFill>
                  <a:schemeClr val="tx1"/>
                </a:solidFill>
                <a:effectLst/>
                <a:latin typeface="+mn-lt"/>
                <a:ea typeface="+mn-ea"/>
                <a:cs typeface="+mn-cs"/>
                <a:hlinkClick r:id="rId3" tooltip="Java EE知识库"/>
              </a:rPr>
              <a:t>hibernate</a:t>
            </a:r>
            <a:r>
              <a:rPr lang="zh-CN" altLang="en-US" sz="1200" kern="1200" dirty="0">
                <a:solidFill>
                  <a:schemeClr val="tx1"/>
                </a:solidFill>
                <a:effectLst/>
                <a:latin typeface="+mn-lt"/>
                <a:ea typeface="+mn-ea"/>
                <a:cs typeface="+mn-cs"/>
              </a:rPr>
              <a:t>进行数据访问时，</a:t>
            </a:r>
            <a:r>
              <a:rPr lang="en-US" altLang="zh-CN" sz="1200" kern="1200" dirty="0" err="1">
                <a:solidFill>
                  <a:schemeClr val="tx1"/>
                </a:solidFill>
                <a:effectLst/>
                <a:latin typeface="+mn-lt"/>
                <a:ea typeface="+mn-ea"/>
                <a:cs typeface="+mn-cs"/>
              </a:rPr>
              <a:t>DataSource</a:t>
            </a:r>
            <a:r>
              <a:rPr lang="zh-CN" altLang="en-US" sz="1200" kern="1200" dirty="0">
                <a:solidFill>
                  <a:schemeClr val="tx1"/>
                </a:solidFill>
                <a:effectLst/>
                <a:latin typeface="+mn-lt"/>
                <a:ea typeface="+mn-ea"/>
                <a:cs typeface="+mn-cs"/>
              </a:rPr>
              <a:t>实际为</a:t>
            </a:r>
            <a:r>
              <a:rPr lang="en-US" altLang="zh-CN" sz="1200" kern="1200" dirty="0" err="1">
                <a:solidFill>
                  <a:schemeClr val="tx1"/>
                </a:solidFill>
                <a:effectLst/>
                <a:latin typeface="+mn-lt"/>
                <a:ea typeface="+mn-ea"/>
                <a:cs typeface="+mn-cs"/>
              </a:rPr>
              <a:t>SessionFactory</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TransactionManager</a:t>
            </a:r>
            <a:r>
              <a:rPr lang="zh-CN" altLang="en-US" sz="1200" kern="1200" dirty="0">
                <a:solidFill>
                  <a:schemeClr val="tx1"/>
                </a:solidFill>
                <a:effectLst/>
                <a:latin typeface="+mn-lt"/>
                <a:ea typeface="+mn-ea"/>
                <a:cs typeface="+mn-cs"/>
              </a:rPr>
              <a:t>的实现为</a:t>
            </a:r>
            <a:r>
              <a:rPr lang="en-US" altLang="zh-CN" sz="1200" kern="1200" dirty="0" err="1">
                <a:solidFill>
                  <a:schemeClr val="tx1"/>
                </a:solidFill>
                <a:effectLst/>
                <a:latin typeface="+mn-lt"/>
                <a:ea typeface="+mn-ea"/>
                <a:cs typeface="+mn-cs"/>
              </a:rPr>
              <a:t>HibernateTransactionManager</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0936462-658F-4E41-8C6E-2EAB7E357587}" type="slidenum">
              <a:rPr lang="zh-CN" altLang="en-US" smtClean="0"/>
              <a:t>6</a:t>
            </a:fld>
            <a:endParaRPr lang="zh-CN" altLang="en-US"/>
          </a:p>
        </p:txBody>
      </p:sp>
    </p:spTree>
    <p:extLst>
      <p:ext uri="{BB962C8B-B14F-4D97-AF65-F5344CB8AC3E}">
        <p14:creationId xmlns:p14="http://schemas.microsoft.com/office/powerpoint/2010/main" val="894000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在分布式系统中，各个节点之间在物理上相互独立，通过网络进行沟通和协调。由于存在事务机制，可以保证每个独立节点上的数据操作可以满足</a:t>
            </a:r>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但是，相互独立的节点之间无法准确的知道其他节点中的事务执行情况。所以从理论上讲，两台机器理论上无法达到一致的状态。如果想让分布式部署的多台机器中的数据保持一致性，那么就要保证在所有节点的数据写操作，要不全部都执行，要么全部的都不执行。但是，一台机器在执行本地事务的时候无法知道其他机器中的本地事务的执行结果。所以他也就不知道本次事务到底应该</a:t>
            </a:r>
            <a:r>
              <a:rPr lang="en-US" altLang="zh-CN" sz="1200" b="0" i="0" kern="1200" dirty="0">
                <a:solidFill>
                  <a:schemeClr val="tx1"/>
                </a:solidFill>
                <a:effectLst/>
                <a:latin typeface="+mn-lt"/>
                <a:ea typeface="+mn-ea"/>
                <a:cs typeface="+mn-cs"/>
              </a:rPr>
              <a:t>commit</a:t>
            </a:r>
            <a:r>
              <a:rPr lang="zh-CN" altLang="en-US" sz="1200" b="0" i="0" kern="1200" dirty="0">
                <a:solidFill>
                  <a:schemeClr val="tx1"/>
                </a:solidFill>
                <a:effectLst/>
                <a:latin typeface="+mn-lt"/>
                <a:ea typeface="+mn-ea"/>
                <a:cs typeface="+mn-cs"/>
              </a:rPr>
              <a:t>还是 </a:t>
            </a:r>
            <a:r>
              <a:rPr lang="en-US" altLang="zh-CN" sz="1200" b="0" i="0" kern="1200" dirty="0" err="1">
                <a:solidFill>
                  <a:schemeClr val="tx1"/>
                </a:solidFill>
                <a:effectLst/>
                <a:latin typeface="+mn-lt"/>
                <a:ea typeface="+mn-ea"/>
                <a:cs typeface="+mn-cs"/>
              </a:rPr>
              <a:t>roolback</a:t>
            </a:r>
            <a:r>
              <a:rPr lang="zh-CN" altLang="en-US" sz="1200" b="0" i="0" kern="1200" dirty="0">
                <a:solidFill>
                  <a:schemeClr val="tx1"/>
                </a:solidFill>
                <a:effectLst/>
                <a:latin typeface="+mn-lt"/>
                <a:ea typeface="+mn-ea"/>
                <a:cs typeface="+mn-cs"/>
              </a:rPr>
              <a:t>。所以，常规的解决办法就是引入一个“协调者”的组件来统一调度所有分布式节点的执行。</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7</a:t>
            </a:fld>
            <a:endParaRPr lang="zh-CN" altLang="en-US"/>
          </a:p>
        </p:txBody>
      </p:sp>
    </p:spTree>
    <p:extLst>
      <p:ext uri="{BB962C8B-B14F-4D97-AF65-F5344CB8AC3E}">
        <p14:creationId xmlns:p14="http://schemas.microsoft.com/office/powerpoint/2010/main" val="322383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事务管理器</a:t>
            </a:r>
            <a:r>
              <a:rPr lang="en-US" altLang="zh-CN" sz="1200" b="0" i="0" kern="1200" dirty="0">
                <a:solidFill>
                  <a:schemeClr val="tx1"/>
                </a:solidFill>
                <a:effectLst/>
                <a:latin typeface="+mn-lt"/>
                <a:ea typeface="+mn-ea"/>
                <a:cs typeface="+mn-cs"/>
              </a:rPr>
              <a:t>(TM</a:t>
            </a:r>
            <a:r>
              <a:rPr lang="en-US" altLang="zh-CN" dirty="0"/>
              <a:t>)-&gt;</a:t>
            </a:r>
            <a:r>
              <a:rPr lang="zh-CN" altLang="en-US" dirty="0"/>
              <a:t>交易中间件</a:t>
            </a:r>
            <a:r>
              <a:rPr lang="en-US" altLang="zh-CN" dirty="0"/>
              <a:t>,</a:t>
            </a:r>
            <a:r>
              <a:rPr lang="en-US" altLang="zh-CN" baseline="0" dirty="0"/>
              <a:t> </a:t>
            </a:r>
            <a:r>
              <a:rPr lang="zh-CN" altLang="en-US" sz="1200" b="0" i="0" kern="1200" dirty="0">
                <a:solidFill>
                  <a:schemeClr val="tx1"/>
                </a:solidFill>
                <a:effectLst/>
                <a:latin typeface="+mn-lt"/>
                <a:ea typeface="+mn-ea"/>
                <a:cs typeface="+mn-cs"/>
              </a:rPr>
              <a:t>控制着</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事务，管理事务生命周期，并协调资源。</a:t>
            </a:r>
            <a:r>
              <a:rPr lang="zh-CN" altLang="en-US" sz="1200" b="1" i="0" kern="1200" dirty="0">
                <a:solidFill>
                  <a:srgbClr val="FF0000"/>
                </a:solidFill>
                <a:effectLst/>
                <a:latin typeface="+mn-lt"/>
                <a:ea typeface="+mn-ea"/>
                <a:cs typeface="+mn-cs"/>
              </a:rPr>
              <a:t>在</a:t>
            </a:r>
            <a:r>
              <a:rPr lang="en-US" altLang="zh-CN" sz="1200" b="1" i="0" kern="1200" dirty="0">
                <a:solidFill>
                  <a:srgbClr val="FF0000"/>
                </a:solidFill>
                <a:effectLst/>
                <a:latin typeface="+mn-lt"/>
                <a:ea typeface="+mn-ea"/>
                <a:cs typeface="+mn-cs"/>
              </a:rPr>
              <a:t>JTA</a:t>
            </a:r>
            <a:r>
              <a:rPr lang="zh-CN" altLang="en-US" sz="1200" b="1" i="0" kern="1200" dirty="0">
                <a:solidFill>
                  <a:srgbClr val="FF0000"/>
                </a:solidFill>
                <a:effectLst/>
                <a:latin typeface="+mn-lt"/>
                <a:ea typeface="+mn-ea"/>
                <a:cs typeface="+mn-cs"/>
              </a:rPr>
              <a:t>中，事务管理器抽象为</a:t>
            </a:r>
            <a:r>
              <a:rPr lang="en-US" altLang="zh-CN" sz="1200" b="1" i="0" kern="1200" dirty="0" err="1">
                <a:solidFill>
                  <a:srgbClr val="FF0000"/>
                </a:solidFill>
                <a:effectLst/>
                <a:latin typeface="+mn-lt"/>
                <a:ea typeface="+mn-ea"/>
                <a:cs typeface="+mn-cs"/>
              </a:rPr>
              <a:t>javax.transaction.TransactionManager</a:t>
            </a:r>
            <a:r>
              <a:rPr lang="zh-CN" altLang="en-US" sz="1200" b="1" i="0" kern="1200" dirty="0">
                <a:solidFill>
                  <a:srgbClr val="FF0000"/>
                </a:solidFill>
                <a:effectLst/>
                <a:latin typeface="+mn-lt"/>
                <a:ea typeface="+mn-ea"/>
                <a:cs typeface="+mn-cs"/>
              </a:rPr>
              <a:t>接口，并通过底层事务服务（即</a:t>
            </a:r>
            <a:r>
              <a:rPr lang="en-US" altLang="zh-CN" sz="1200" b="1" i="0" kern="1200" dirty="0">
                <a:solidFill>
                  <a:srgbClr val="FF0000"/>
                </a:solidFill>
                <a:effectLst/>
                <a:latin typeface="+mn-lt"/>
                <a:ea typeface="+mn-ea"/>
                <a:cs typeface="+mn-cs"/>
              </a:rPr>
              <a:t>JTS</a:t>
            </a:r>
            <a:r>
              <a:rPr lang="zh-CN" altLang="en-US" sz="1200" b="1" i="0" kern="1200" dirty="0">
                <a:solidFill>
                  <a:srgbClr val="FF0000"/>
                </a:solidFill>
                <a:effectLst/>
                <a:latin typeface="+mn-lt"/>
                <a:ea typeface="+mn-ea"/>
                <a:cs typeface="+mn-cs"/>
              </a:rPr>
              <a:t>）实现。</a:t>
            </a:r>
            <a:endParaRPr lang="en-US" altLang="zh-CN" b="1" dirty="0">
              <a:solidFill>
                <a:srgbClr val="FF0000"/>
              </a:solidFill>
            </a:endParaRPr>
          </a:p>
          <a:p>
            <a:r>
              <a:rPr lang="zh-CN" altLang="en-US" sz="1200" b="0" i="0" kern="1200" dirty="0">
                <a:solidFill>
                  <a:schemeClr val="tx1"/>
                </a:solidFill>
                <a:effectLst/>
                <a:latin typeface="+mn-lt"/>
                <a:ea typeface="+mn-ea"/>
                <a:cs typeface="+mn-cs"/>
              </a:rPr>
              <a:t>资源管理器</a:t>
            </a:r>
            <a:r>
              <a:rPr lang="en-US" altLang="zh-CN" sz="1200" b="0" i="0" kern="1200" dirty="0">
                <a:solidFill>
                  <a:schemeClr val="tx1"/>
                </a:solidFill>
                <a:effectLst/>
                <a:latin typeface="+mn-lt"/>
                <a:ea typeface="+mn-ea"/>
                <a:cs typeface="+mn-cs"/>
              </a:rPr>
              <a:t>(</a:t>
            </a:r>
            <a:r>
              <a:rPr lang="en-US" altLang="zh-CN" dirty="0"/>
              <a:t>RM)-&gt;</a:t>
            </a:r>
            <a:r>
              <a:rPr lang="zh-CN" altLang="en-US" dirty="0"/>
              <a:t>数据库</a:t>
            </a:r>
            <a:r>
              <a:rPr lang="en-US" altLang="zh-CN" dirty="0"/>
              <a:t>.</a:t>
            </a:r>
            <a:r>
              <a:rPr lang="zh-CN" altLang="en-US" sz="1200" b="0" i="0" kern="1200" dirty="0">
                <a:solidFill>
                  <a:schemeClr val="tx1"/>
                </a:solidFill>
                <a:effectLst/>
                <a:latin typeface="+mn-lt"/>
                <a:ea typeface="+mn-ea"/>
                <a:cs typeface="+mn-cs"/>
              </a:rPr>
              <a:t> 负责控制和管理实际资源（如数据库或</a:t>
            </a:r>
            <a:r>
              <a:rPr lang="en-US" altLang="zh-CN" sz="1200" b="0" i="0" kern="1200" dirty="0">
                <a:solidFill>
                  <a:schemeClr val="tx1"/>
                </a:solidFill>
                <a:effectLst/>
                <a:latin typeface="+mn-lt"/>
                <a:ea typeface="+mn-ea"/>
                <a:cs typeface="+mn-cs"/>
              </a:rPr>
              <a:t>JMS</a:t>
            </a:r>
            <a:r>
              <a:rPr lang="zh-CN" altLang="en-US" sz="1200" b="0" i="0" kern="1200" dirty="0">
                <a:solidFill>
                  <a:schemeClr val="tx1"/>
                </a:solidFill>
                <a:effectLst/>
                <a:latin typeface="+mn-lt"/>
                <a:ea typeface="+mn-ea"/>
                <a:cs typeface="+mn-cs"/>
              </a:rPr>
              <a:t>队列）。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CRM-&gt;</a:t>
            </a:r>
            <a:r>
              <a:rPr lang="zh-CN" altLang="en-US" dirty="0"/>
              <a:t>消息中间件</a:t>
            </a:r>
            <a:endParaRPr lang="en-US" altLang="zh-CN" dirty="0"/>
          </a:p>
          <a:p>
            <a:r>
              <a:rPr lang="en-US" altLang="zh-CN" dirty="0"/>
              <a:t>XA </a:t>
            </a:r>
            <a:r>
              <a:rPr lang="zh-CN" altLang="en-US" dirty="0"/>
              <a:t>接口规范</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altLang="zh-CN" dirty="0"/>
              <a:t> http://www.infoq.com/cn/articles/xa-transactions-handle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altLang="zh-CN" dirty="0"/>
              <a:t>http://www.infoq.com/cn/articles/xa-transactions-handle</a:t>
            </a:r>
          </a:p>
          <a:p>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9</a:t>
            </a:fld>
            <a:endParaRPr lang="zh-CN" altLang="en-US"/>
          </a:p>
        </p:txBody>
      </p:sp>
    </p:spTree>
    <p:extLst>
      <p:ext uri="{BB962C8B-B14F-4D97-AF65-F5344CB8AC3E}">
        <p14:creationId xmlns:p14="http://schemas.microsoft.com/office/powerpoint/2010/main" val="59689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XA:</a:t>
            </a:r>
            <a:r>
              <a:rPr lang="en-US" altLang="zh-CN" baseline="0" dirty="0"/>
              <a:t> </a:t>
            </a:r>
            <a:r>
              <a:rPr lang="zh-CN" altLang="en-US" baseline="0" dirty="0"/>
              <a:t>存在事务协调器</a:t>
            </a:r>
            <a:endParaRPr lang="en-US" altLang="zh-CN" baseline="0" dirty="0"/>
          </a:p>
          <a:p>
            <a:r>
              <a:rPr lang="zh-CN" altLang="en-US" baseline="0" dirty="0"/>
              <a:t>补偿机制：如银行冲正</a:t>
            </a:r>
            <a:endParaRPr lang="zh-CN" altLang="en-US" dirty="0"/>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10</a:t>
            </a:fld>
            <a:endParaRPr lang="zh-CN" altLang="en-US"/>
          </a:p>
        </p:txBody>
      </p:sp>
    </p:spTree>
    <p:extLst>
      <p:ext uri="{BB962C8B-B14F-4D97-AF65-F5344CB8AC3E}">
        <p14:creationId xmlns:p14="http://schemas.microsoft.com/office/powerpoint/2010/main" val="297600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Prepare</a:t>
            </a:r>
            <a:r>
              <a:rPr lang="zh-CN" altLang="en-US" dirty="0"/>
              <a:t>逻辑</a:t>
            </a:r>
            <a:endParaRPr lang="en-US" altLang="zh-CN" dirty="0"/>
          </a:p>
          <a:p>
            <a:r>
              <a:rPr lang="en-US" altLang="zh-CN" dirty="0"/>
              <a:t>1) </a:t>
            </a:r>
            <a:r>
              <a:rPr lang="zh-CN" altLang="en-US" sz="1200" b="0" i="0" kern="1200" dirty="0">
                <a:solidFill>
                  <a:schemeClr val="tx1"/>
                </a:solidFill>
                <a:effectLst/>
                <a:latin typeface="+mn-lt"/>
                <a:ea typeface="+mn-ea"/>
                <a:cs typeface="+mn-cs"/>
              </a:rPr>
              <a:t>协调者节点向所有参与者节点询问是否可以执行提交操作</a:t>
            </a:r>
            <a:r>
              <a:rPr lang="en-US" altLang="zh-CN" sz="1200" b="0" i="0" kern="1200" dirty="0">
                <a:solidFill>
                  <a:schemeClr val="tx1"/>
                </a:solidFill>
                <a:effectLst/>
                <a:latin typeface="+mn-lt"/>
                <a:ea typeface="+mn-ea"/>
                <a:cs typeface="+mn-cs"/>
              </a:rPr>
              <a:t>(vote)</a:t>
            </a:r>
            <a:r>
              <a:rPr lang="zh-CN" altLang="en-US" sz="1200" b="0" i="0" kern="1200" dirty="0">
                <a:solidFill>
                  <a:schemeClr val="tx1"/>
                </a:solidFill>
                <a:effectLst/>
                <a:latin typeface="+mn-lt"/>
                <a:ea typeface="+mn-ea"/>
                <a:cs typeface="+mn-cs"/>
              </a:rPr>
              <a:t>，并开始等待各参与者节点的响应。</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参与者节点执行询问发起为止的所有事务操作，并将</a:t>
            </a:r>
            <a:r>
              <a:rPr lang="en-US" altLang="zh-CN" sz="1200" b="0" i="0" kern="1200" dirty="0">
                <a:solidFill>
                  <a:schemeClr val="tx1"/>
                </a:solidFill>
                <a:effectLst/>
                <a:latin typeface="+mn-lt"/>
                <a:ea typeface="+mn-ea"/>
                <a:cs typeface="+mn-cs"/>
              </a:rPr>
              <a:t>Undo</a:t>
            </a:r>
            <a:r>
              <a:rPr lang="zh-CN" altLang="en-US" sz="1200" b="0" i="0" kern="1200" dirty="0">
                <a:solidFill>
                  <a:schemeClr val="tx1"/>
                </a:solidFill>
                <a:effectLst/>
                <a:latin typeface="+mn-lt"/>
                <a:ea typeface="+mn-ea"/>
                <a:cs typeface="+mn-cs"/>
              </a:rPr>
              <a:t>信息和</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信息写入日志。</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各参与者节点响应协调者节点发起的询问。如果参与者节点的事务操作实际执行成功，则它返回一个”同意”消息；如果参与者节点的事务操作实际执行失败，则它返回一个”中止”消息。</a:t>
            </a:r>
            <a:endParaRPr lang="en-US" altLang="zh-CN" sz="1200" b="0" i="0" kern="1200" dirty="0">
              <a:solidFill>
                <a:schemeClr val="tx1"/>
              </a:solidFill>
              <a:effectLst/>
              <a:latin typeface="+mn-lt"/>
              <a:ea typeface="+mn-ea"/>
              <a:cs typeface="+mn-cs"/>
            </a:endParaRPr>
          </a:p>
          <a:p>
            <a:endParaRPr lang="en-US" altLang="zh-CN" dirty="0"/>
          </a:p>
          <a:p>
            <a:r>
              <a:rPr lang="en-US" altLang="zh-CN" dirty="0"/>
              <a:t>Commit</a:t>
            </a:r>
            <a:r>
              <a:rPr lang="zh-CN" altLang="en-US" dirty="0"/>
              <a:t>逻辑</a:t>
            </a:r>
            <a:endParaRPr lang="en-US" altLang="zh-CN" dirty="0"/>
          </a:p>
          <a:p>
            <a:r>
              <a:rPr lang="en-US" altLang="zh-CN" dirty="0"/>
              <a:t>1) </a:t>
            </a:r>
            <a:r>
              <a:rPr lang="zh-CN" altLang="en-US" dirty="0"/>
              <a:t>协调者节点向所有参与者节点发出”正式提交</a:t>
            </a:r>
            <a:r>
              <a:rPr lang="en-US" altLang="zh-CN" dirty="0"/>
              <a:t>(commit)”</a:t>
            </a:r>
            <a:r>
              <a:rPr lang="zh-CN" altLang="en-US" dirty="0"/>
              <a:t>的请求。</a:t>
            </a:r>
          </a:p>
          <a:p>
            <a:r>
              <a:rPr lang="en-US" altLang="zh-CN" dirty="0"/>
              <a:t>2) </a:t>
            </a:r>
            <a:r>
              <a:rPr lang="zh-CN" altLang="en-US" dirty="0"/>
              <a:t>参与者节点正式完成操作，并释放在整个事务期间内占用的资源。</a:t>
            </a:r>
          </a:p>
          <a:p>
            <a:r>
              <a:rPr lang="en-US" altLang="zh-CN" dirty="0"/>
              <a:t>3) </a:t>
            </a:r>
            <a:r>
              <a:rPr lang="zh-CN" altLang="en-US" dirty="0"/>
              <a:t>参与者节点向协调者节点发送”完成”消息。</a:t>
            </a:r>
          </a:p>
          <a:p>
            <a:r>
              <a:rPr lang="en-US" altLang="zh-CN" dirty="0"/>
              <a:t>4) </a:t>
            </a:r>
            <a:r>
              <a:rPr lang="zh-CN" altLang="en-US" dirty="0"/>
              <a:t>协调者节点受到所有参与者节点反馈的”完成”消息后，完成事务。</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Rollback</a:t>
            </a:r>
            <a:r>
              <a:rPr lang="zh-CN" altLang="en-US" dirty="0"/>
              <a:t>逻辑</a:t>
            </a:r>
            <a:endParaRPr lang="en-US" altLang="zh-CN" dirty="0"/>
          </a:p>
          <a:p>
            <a:r>
              <a:rPr lang="en-US" altLang="zh-CN" dirty="0"/>
              <a:t>1)</a:t>
            </a:r>
            <a:r>
              <a:rPr lang="en-US" altLang="zh-CN" baseline="0" dirty="0"/>
              <a:t> </a:t>
            </a:r>
            <a:r>
              <a:rPr lang="zh-CN" altLang="en-US" dirty="0"/>
              <a:t>协调者节点向所有参与者节点发出”回滚操作</a:t>
            </a:r>
            <a:r>
              <a:rPr lang="en-US" altLang="zh-CN" dirty="0"/>
              <a:t>(rollback)”</a:t>
            </a:r>
            <a:r>
              <a:rPr lang="zh-CN" altLang="en-US" dirty="0"/>
              <a:t>的请求。</a:t>
            </a:r>
          </a:p>
          <a:p>
            <a:r>
              <a:rPr lang="en-US" altLang="zh-CN" dirty="0"/>
              <a:t>2)</a:t>
            </a:r>
            <a:r>
              <a:rPr lang="en-US" altLang="zh-CN" baseline="0" dirty="0"/>
              <a:t> </a:t>
            </a:r>
            <a:r>
              <a:rPr lang="zh-CN" altLang="en-US" dirty="0"/>
              <a:t>参与者节点利用之前写入的</a:t>
            </a:r>
            <a:r>
              <a:rPr lang="en-US" altLang="zh-CN" dirty="0"/>
              <a:t>Undo</a:t>
            </a:r>
            <a:r>
              <a:rPr lang="zh-CN" altLang="en-US" dirty="0"/>
              <a:t>信息执行回滚，并释放在整个事务期间内占用的资源。</a:t>
            </a:r>
          </a:p>
          <a:p>
            <a:r>
              <a:rPr lang="en-US" altLang="zh-CN" dirty="0"/>
              <a:t>3)</a:t>
            </a:r>
            <a:r>
              <a:rPr lang="en-US" altLang="zh-CN" baseline="0" dirty="0"/>
              <a:t> </a:t>
            </a:r>
            <a:r>
              <a:rPr lang="zh-CN" altLang="en-US" dirty="0"/>
              <a:t>参与者节点向协调者节点发送”回滚完成”消息。</a:t>
            </a:r>
            <a:endParaRPr lang="en-US" altLang="zh-CN" dirty="0"/>
          </a:p>
          <a:p>
            <a:r>
              <a:rPr lang="en-US" altLang="zh-CN" dirty="0"/>
              <a:t>4)</a:t>
            </a:r>
            <a:r>
              <a:rPr lang="en-US" altLang="zh-CN" baseline="0" dirty="0"/>
              <a:t> </a:t>
            </a:r>
            <a:r>
              <a:rPr lang="zh-CN" altLang="en-US" dirty="0"/>
              <a:t>协调者节点受到所有参与者节点反馈的”回滚完成”消息后，取消事务。</a:t>
            </a:r>
            <a:endParaRPr lang="en-US" altLang="zh-CN" dirty="0"/>
          </a:p>
          <a:p>
            <a:endParaRPr lang="en-US" altLang="zh-CN" dirty="0"/>
          </a:p>
          <a:p>
            <a:r>
              <a:rPr lang="zh-CN" altLang="en-US" dirty="0"/>
              <a:t>缺陷</a:t>
            </a:r>
            <a:endParaRPr lang="en-US" altLang="zh-CN" dirty="0"/>
          </a:p>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、同步阻塞问题</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、单点故障。</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、数据不一致。</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、二阶段无法解决的问题：协调者再发出</a:t>
            </a:r>
            <a:r>
              <a:rPr lang="en-US" altLang="zh-CN" sz="1200" dirty="0">
                <a:latin typeface="Arial" panose="020B0604020202020204" pitchFamily="34" charset="0"/>
                <a:cs typeface="Arial" panose="020B0604020202020204" pitchFamily="34" charset="0"/>
              </a:rPr>
              <a:t>commit</a:t>
            </a:r>
            <a:r>
              <a:rPr lang="zh-CN" altLang="en-US" sz="1200" dirty="0">
                <a:latin typeface="Arial" panose="020B0604020202020204" pitchFamily="34" charset="0"/>
                <a:cs typeface="Arial" panose="020B0604020202020204" pitchFamily="34" charset="0"/>
              </a:rPr>
              <a:t>消息之后宕机，而唯一接收到这条消息的参与者同时也宕机了。那么即使协调者通过选举协议产生了新的协调者，这条事务的状态也是不确定的，没人知道事务是否被已经提交。</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11</a:t>
            </a:fld>
            <a:endParaRPr lang="zh-CN" altLang="en-US"/>
          </a:p>
        </p:txBody>
      </p:sp>
    </p:spTree>
    <p:extLst>
      <p:ext uri="{BB962C8B-B14F-4D97-AF65-F5344CB8AC3E}">
        <p14:creationId xmlns:p14="http://schemas.microsoft.com/office/powerpoint/2010/main" val="262815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其实这个应该是基于概率来决定的，当进入第三阶段时，说明参与者在第二阶段已经收到了</a:t>
            </a:r>
            <a:r>
              <a:rPr lang="en-US" altLang="zh-CN" dirty="0" err="1"/>
              <a:t>PreCommit</a:t>
            </a:r>
            <a:r>
              <a:rPr lang="zh-CN" altLang="en-US" dirty="0"/>
              <a:t>请求，那么协调者产生</a:t>
            </a:r>
            <a:r>
              <a:rPr lang="en-US" altLang="zh-CN" dirty="0" err="1"/>
              <a:t>PreCommit</a:t>
            </a:r>
            <a:r>
              <a:rPr lang="zh-CN" altLang="en-US" dirty="0"/>
              <a:t>请求的前提条件是他在第二阶段开始之前，收到所有参与者的</a:t>
            </a:r>
            <a:r>
              <a:rPr lang="en-US" altLang="zh-CN" dirty="0" err="1"/>
              <a:t>CanCommit</a:t>
            </a:r>
            <a:r>
              <a:rPr lang="zh-CN" altLang="en-US" dirty="0"/>
              <a:t>响应都是</a:t>
            </a:r>
            <a:r>
              <a:rPr lang="en-US" altLang="zh-CN" dirty="0"/>
              <a:t>Yes</a:t>
            </a:r>
            <a:r>
              <a:rPr lang="zh-CN" altLang="en-US" dirty="0"/>
              <a:t>。</a:t>
            </a:r>
            <a:endParaRPr lang="en-US" altLang="zh-CN" dirty="0"/>
          </a:p>
          <a:p>
            <a:r>
              <a:rPr lang="zh-CN" altLang="en-US" dirty="0"/>
              <a:t>（一旦参与者收到了</a:t>
            </a:r>
            <a:r>
              <a:rPr lang="en-US" altLang="zh-CN" dirty="0" err="1"/>
              <a:t>PreCommit</a:t>
            </a:r>
            <a:r>
              <a:rPr lang="zh-CN" altLang="en-US" dirty="0"/>
              <a:t>，意味他知道大家其实都同意修改了）所以，一句话概括就是，当进入第三阶段时，由于网络超时等原因，虽然参与者没有收到</a:t>
            </a:r>
            <a:r>
              <a:rPr lang="en-US" altLang="zh-CN" dirty="0"/>
              <a:t>commit</a:t>
            </a:r>
            <a:r>
              <a:rPr lang="zh-CN" altLang="en-US" dirty="0"/>
              <a:t>或者</a:t>
            </a:r>
            <a:r>
              <a:rPr lang="en-US" altLang="zh-CN" dirty="0"/>
              <a:t>abort</a:t>
            </a:r>
            <a:r>
              <a:rPr lang="zh-CN" altLang="en-US" dirty="0"/>
              <a:t>响应，但是他有理由相信：成功提交的几率很大。 ）</a:t>
            </a:r>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12</a:t>
            </a:fld>
            <a:endParaRPr lang="zh-CN" altLang="en-US"/>
          </a:p>
        </p:txBody>
      </p:sp>
    </p:spTree>
    <p:extLst>
      <p:ext uri="{BB962C8B-B14F-4D97-AF65-F5344CB8AC3E}">
        <p14:creationId xmlns:p14="http://schemas.microsoft.com/office/powerpoint/2010/main" val="3648280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完成分布式事务，</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本身只是一种规范，不同的应用服务器都包含有自己的实现（比如</a:t>
            </a:r>
            <a:r>
              <a:rPr lang="en-US" altLang="zh-CN" sz="1200" b="0" i="0" kern="1200" dirty="0" err="1">
                <a:solidFill>
                  <a:schemeClr val="tx1"/>
                </a:solidFill>
                <a:effectLst/>
                <a:latin typeface="+mn-lt"/>
                <a:ea typeface="+mn-ea"/>
                <a:cs typeface="+mn-cs"/>
              </a:rPr>
              <a:t>JbossJTA</a:t>
            </a:r>
            <a:r>
              <a:rPr lang="zh-CN" altLang="en-US" sz="1200" b="0" i="0" kern="1200" dirty="0">
                <a:solidFill>
                  <a:schemeClr val="tx1"/>
                </a:solidFill>
                <a:effectLst/>
                <a:latin typeface="+mn-lt"/>
                <a:ea typeface="+mn-ea"/>
                <a:cs typeface="+mn-cs"/>
              </a:rPr>
              <a:t>），同时还存在独立于应用服务器的单独</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实现，比如本篇中要讲到的</a:t>
            </a:r>
            <a:r>
              <a:rPr lang="en-US" altLang="zh-CN" sz="1200" b="0" i="0" kern="1200" dirty="0" err="1">
                <a:solidFill>
                  <a:schemeClr val="tx1"/>
                </a:solidFill>
                <a:effectLst/>
                <a:latin typeface="+mn-lt"/>
                <a:ea typeface="+mn-ea"/>
                <a:cs typeface="+mn-cs"/>
              </a:rPr>
              <a:t>Atomikos</a:t>
            </a:r>
            <a:r>
              <a:rPr lang="zh-CN" altLang="en-US" sz="1200" b="0" i="0" kern="1200">
                <a:solidFill>
                  <a:schemeClr val="tx1"/>
                </a:solidFill>
                <a:effectLst/>
                <a:latin typeface="+mn-lt"/>
                <a:ea typeface="+mn-ea"/>
                <a:cs typeface="+mn-cs"/>
              </a:rPr>
              <a:t>。</a:t>
            </a:r>
            <a:endParaRPr lang="zh-CN" altLang="en-US"/>
          </a:p>
        </p:txBody>
      </p:sp>
      <p:sp>
        <p:nvSpPr>
          <p:cNvPr id="4" name="Slide Number Placeholder 3"/>
          <p:cNvSpPr>
            <a:spLocks noGrp="1"/>
          </p:cNvSpPr>
          <p:nvPr>
            <p:ph type="sldNum" sz="quarter" idx="10"/>
          </p:nvPr>
        </p:nvSpPr>
        <p:spPr/>
        <p:txBody>
          <a:bodyPr/>
          <a:lstStyle/>
          <a:p>
            <a:fld id="{30936462-658F-4E41-8C6E-2EAB7E357587}" type="slidenum">
              <a:rPr lang="zh-CN" altLang="en-US" smtClean="0"/>
              <a:t>14</a:t>
            </a:fld>
            <a:endParaRPr lang="zh-CN" altLang="en-US"/>
          </a:p>
        </p:txBody>
      </p:sp>
    </p:spTree>
    <p:extLst>
      <p:ext uri="{BB962C8B-B14F-4D97-AF65-F5344CB8AC3E}">
        <p14:creationId xmlns:p14="http://schemas.microsoft.com/office/powerpoint/2010/main" val="33061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5755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80507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6655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17525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42066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6651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1094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387609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55392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12010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CBFDCC32-9D50-46C6-9C4B-8BC2B069567B}" type="datetimeFigureOut">
              <a:rPr lang="zh-CN" altLang="en-US" smtClean="0"/>
              <a:t>2016/11/15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20703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DCC32-9D50-46C6-9C4B-8BC2B069567B}" type="datetimeFigureOut">
              <a:rPr lang="zh-CN" altLang="en-US" smtClean="0"/>
              <a:t>2016/11/15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A776C-9139-4F5A-89D5-730A2952F332}" type="slidenum">
              <a:rPr lang="zh-CN" altLang="en-US" smtClean="0"/>
              <a:t>‹#›</a:t>
            </a:fld>
            <a:endParaRPr lang="zh-CN" altLang="en-US"/>
          </a:p>
        </p:txBody>
      </p:sp>
    </p:spTree>
    <p:extLst>
      <p:ext uri="{BB962C8B-B14F-4D97-AF65-F5344CB8AC3E}">
        <p14:creationId xmlns:p14="http://schemas.microsoft.com/office/powerpoint/2010/main" val="169906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hyperlink" Target="http://lib.csdn.net/base/javaee" TargetMode="External"/><Relationship Id="rId1" Type="http://schemas.openxmlformats.org/officeDocument/2006/relationships/slideLayout" Target="../slideLayouts/slideLayout2.xml"/><Relationship Id="rId4" Type="http://schemas.openxmlformats.org/officeDocument/2006/relationships/hyperlink" Target="http://lib.csdn.net/base/architectu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docs.spring.io/spring-boot/docs/current/reference/html/boot-features-jta.html" TargetMode="External"/><Relationship Id="rId3" Type="http://schemas.openxmlformats.org/officeDocument/2006/relationships/hyperlink" Target="http://lib.csdn.net/base/dotnet" TargetMode="External"/><Relationship Id="rId7" Type="http://schemas.openxmlformats.org/officeDocument/2006/relationships/hyperlink" Target="https://github.com/bitronix/btm" TargetMode="External"/><Relationship Id="rId2" Type="http://schemas.openxmlformats.org/officeDocument/2006/relationships/hyperlink" Target="http://download.csdn.net/detail/hengyunabc/6940529" TargetMode="External"/><Relationship Id="rId1" Type="http://schemas.openxmlformats.org/officeDocument/2006/relationships/slideLayout" Target="../slideLayouts/slideLayout2.xml"/><Relationship Id="rId6" Type="http://schemas.openxmlformats.org/officeDocument/2006/relationships/hyperlink" Target="http://java.sun.com/javaee/technologies/jta/index.jsp" TargetMode="External"/><Relationship Id="rId11" Type="http://schemas.openxmlformats.org/officeDocument/2006/relationships/hyperlink" Target="http://www.hollischuang.com/archives/681" TargetMode="External"/><Relationship Id="rId5" Type="http://schemas.openxmlformats.org/officeDocument/2006/relationships/hyperlink" Target="http://www.infoq.com/cn/articles/xa-transactions-handle" TargetMode="External"/><Relationship Id="rId10" Type="http://schemas.openxmlformats.org/officeDocument/2006/relationships/hyperlink" Target="https://www.ibm.com/developerworks/cn/java/j-lo-jta/" TargetMode="External"/><Relationship Id="rId4" Type="http://schemas.openxmlformats.org/officeDocument/2006/relationships/hyperlink" Target="http://en.wikipedia.org/wiki/Two-phase_commit_protocol" TargetMode="External"/><Relationship Id="rId9" Type="http://schemas.openxmlformats.org/officeDocument/2006/relationships/hyperlink" Target="http://weibo.com/ttarticle/p/show?id=230940396596500306267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分布式事务</a:t>
            </a:r>
            <a:r>
              <a:rPr lang="en-US" altLang="zh-CN" dirty="0"/>
              <a:t>(XA)</a:t>
            </a:r>
            <a:endParaRPr lang="zh-CN" altLang="en-US" dirty="0"/>
          </a:p>
        </p:txBody>
      </p:sp>
      <p:sp>
        <p:nvSpPr>
          <p:cNvPr id="3" name="Subtitle 2"/>
          <p:cNvSpPr>
            <a:spLocks noGrp="1"/>
          </p:cNvSpPr>
          <p:nvPr>
            <p:ph type="subTitle" idx="1"/>
          </p:nvPr>
        </p:nvSpPr>
        <p:spPr>
          <a:xfrm>
            <a:off x="8497677" y="4616068"/>
            <a:ext cx="1340386" cy="597664"/>
          </a:xfrm>
        </p:spPr>
        <p:txBody>
          <a:bodyPr/>
          <a:lstStyle/>
          <a:p>
            <a:r>
              <a:rPr lang="zh-CN" altLang="en-US" dirty="0"/>
              <a:t>许雅</a:t>
            </a:r>
          </a:p>
        </p:txBody>
      </p:sp>
    </p:spTree>
    <p:extLst>
      <p:ext uri="{BB962C8B-B14F-4D97-AF65-F5344CB8AC3E}">
        <p14:creationId xmlns:p14="http://schemas.microsoft.com/office/powerpoint/2010/main" val="316679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XA</a:t>
            </a:r>
            <a:r>
              <a:rPr lang="zh-CN" altLang="en-US" dirty="0"/>
              <a:t>规范相关算法</a:t>
            </a:r>
          </a:p>
        </p:txBody>
      </p:sp>
      <p:sp>
        <p:nvSpPr>
          <p:cNvPr id="3" name="Content Placeholder 2"/>
          <p:cNvSpPr>
            <a:spLocks noGrp="1"/>
          </p:cNvSpPr>
          <p:nvPr>
            <p:ph idx="1"/>
          </p:nvPr>
        </p:nvSpPr>
        <p:spPr/>
        <p:txBody>
          <a:bodyPr/>
          <a:lstStyle/>
          <a:p>
            <a:r>
              <a:rPr lang="en-US" altLang="zh-CN" dirty="0"/>
              <a:t>1</a:t>
            </a:r>
            <a:r>
              <a:rPr lang="zh-CN" altLang="en-US" dirty="0"/>
              <a:t>、两段式提交</a:t>
            </a:r>
            <a:r>
              <a:rPr lang="en-US" altLang="zh-CN" dirty="0"/>
              <a:t>(Two Phase Commitment)</a:t>
            </a:r>
          </a:p>
          <a:p>
            <a:r>
              <a:rPr lang="en-US" altLang="zh-CN" dirty="0"/>
              <a:t>2</a:t>
            </a:r>
            <a:r>
              <a:rPr lang="zh-CN" altLang="en-US" dirty="0"/>
              <a:t>、三阶段提交</a:t>
            </a:r>
            <a:r>
              <a:rPr lang="en-US" altLang="zh-CN" dirty="0"/>
              <a:t>(Three Phase Commitment)</a:t>
            </a:r>
          </a:p>
          <a:p>
            <a:r>
              <a:rPr lang="en-US" altLang="zh-CN" dirty="0"/>
              <a:t>3</a:t>
            </a:r>
            <a:r>
              <a:rPr lang="zh-CN" altLang="en-US" dirty="0"/>
              <a:t>、</a:t>
            </a:r>
            <a:r>
              <a:rPr lang="en-US" altLang="zh-CN" dirty="0" err="1"/>
              <a:t>Paxos</a:t>
            </a:r>
            <a:r>
              <a:rPr lang="zh-CN" altLang="en-US" dirty="0"/>
              <a:t>算法</a:t>
            </a:r>
            <a:endParaRPr lang="en-US" altLang="zh-CN" dirty="0"/>
          </a:p>
        </p:txBody>
      </p:sp>
    </p:spTree>
    <p:extLst>
      <p:ext uri="{BB962C8B-B14F-4D97-AF65-F5344CB8AC3E}">
        <p14:creationId xmlns:p14="http://schemas.microsoft.com/office/powerpoint/2010/main" val="31972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2PC</a:t>
            </a:r>
            <a:endParaRPr lang="zh-CN" altLang="en-US" dirty="0"/>
          </a:p>
        </p:txBody>
      </p:sp>
      <p:sp>
        <p:nvSpPr>
          <p:cNvPr id="3" name="Content Placeholder 2"/>
          <p:cNvSpPr>
            <a:spLocks noGrp="1"/>
          </p:cNvSpPr>
          <p:nvPr>
            <p:ph idx="1"/>
          </p:nvPr>
        </p:nvSpPr>
        <p:spPr>
          <a:xfrm>
            <a:off x="838200" y="1322024"/>
            <a:ext cx="10515600" cy="4854939"/>
          </a:xfrm>
        </p:spPr>
        <p:txBody>
          <a:bodyPr/>
          <a:lstStyle/>
          <a:p>
            <a:r>
              <a:rPr lang="zh-CN" altLang="en-US" dirty="0"/>
              <a:t>事务管理器</a:t>
            </a:r>
            <a:r>
              <a:rPr lang="en-US" altLang="zh-CN" dirty="0"/>
              <a:t>-&gt;</a:t>
            </a:r>
            <a:r>
              <a:rPr lang="zh-CN" altLang="en-US" dirty="0"/>
              <a:t>资源管理器</a:t>
            </a:r>
            <a:endParaRPr lang="en-US" altLang="zh-CN" dirty="0"/>
          </a:p>
          <a:p>
            <a:endParaRPr lang="en-US" altLang="zh-CN" dirty="0"/>
          </a:p>
          <a:p>
            <a:r>
              <a:rPr lang="en-US" altLang="zh-CN" dirty="0"/>
              <a:t>1. </a:t>
            </a:r>
            <a:r>
              <a:rPr lang="zh-CN" altLang="en-US" dirty="0"/>
              <a:t>准备阶段（</a:t>
            </a:r>
            <a:r>
              <a:rPr lang="en-US" altLang="zh-CN" dirty="0"/>
              <a:t>Prepare</a:t>
            </a:r>
            <a:r>
              <a:rPr lang="zh-CN" altLang="en-US" dirty="0"/>
              <a:t>）</a:t>
            </a:r>
            <a:endParaRPr lang="en-US" altLang="zh-CN" dirty="0"/>
          </a:p>
          <a:p>
            <a:pPr lvl="1"/>
            <a:r>
              <a:rPr lang="zh-CN" altLang="en-US" dirty="0"/>
              <a:t>返回失败</a:t>
            </a:r>
            <a:endParaRPr lang="en-US" altLang="zh-CN" dirty="0"/>
          </a:p>
          <a:p>
            <a:pPr lvl="1"/>
            <a:r>
              <a:rPr lang="zh-CN" altLang="en-US" dirty="0"/>
              <a:t>执行事务但不提交</a:t>
            </a:r>
            <a:endParaRPr lang="en-US" altLang="zh-CN" dirty="0"/>
          </a:p>
          <a:p>
            <a:endParaRPr lang="en-US" altLang="zh-CN" dirty="0"/>
          </a:p>
          <a:p>
            <a:r>
              <a:rPr lang="en-US" altLang="zh-CN" dirty="0"/>
              <a:t>2. </a:t>
            </a:r>
            <a:r>
              <a:rPr lang="zh-CN" altLang="en-US" dirty="0"/>
              <a:t>提交阶段（</a:t>
            </a:r>
            <a:r>
              <a:rPr lang="en-US" altLang="zh-CN" dirty="0"/>
              <a:t>rollback or commit</a:t>
            </a:r>
            <a:r>
              <a:rPr lang="zh-CN" altLang="en-US" dirty="0"/>
              <a:t>）</a:t>
            </a:r>
            <a:endParaRPr lang="en-US" altLang="zh-CN" dirty="0"/>
          </a:p>
          <a:p>
            <a:pPr lvl="1"/>
            <a:r>
              <a:rPr lang="zh-CN" altLang="en-US" dirty="0"/>
              <a:t>回滚事务</a:t>
            </a:r>
            <a:endParaRPr lang="en-US" altLang="zh-CN" dirty="0"/>
          </a:p>
          <a:p>
            <a:pPr lvl="1"/>
            <a:r>
              <a:rPr lang="zh-CN" altLang="en-US" dirty="0"/>
              <a:t>提交事务</a:t>
            </a:r>
            <a:endParaRPr lang="en-US" altLang="zh-CN" dirty="0"/>
          </a:p>
          <a:p>
            <a:endParaRPr lang="en-US" altLang="zh-CN" dirty="0"/>
          </a:p>
          <a:p>
            <a:endParaRPr lang="en-US" altLang="zh-CN" dirty="0"/>
          </a:p>
          <a:p>
            <a:endParaRPr lang="en-US" altLang="zh-CN" dirty="0"/>
          </a:p>
          <a:p>
            <a:endParaRPr lang="zh-CN" altLang="en-US" dirty="0"/>
          </a:p>
        </p:txBody>
      </p:sp>
      <p:pic>
        <p:nvPicPr>
          <p:cNvPr id="4" name="Picture 4" descr="f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534" y="3648345"/>
            <a:ext cx="459105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uc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534" y="608646"/>
            <a:ext cx="4809524" cy="29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1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altLang="zh-CN" dirty="0"/>
              <a:t>3PC</a:t>
            </a:r>
            <a:endParaRPr lang="zh-CN" altLang="en-US" dirty="0"/>
          </a:p>
        </p:txBody>
      </p:sp>
      <p:sp>
        <p:nvSpPr>
          <p:cNvPr id="3" name="Content Placeholder 2"/>
          <p:cNvSpPr>
            <a:spLocks noGrp="1"/>
          </p:cNvSpPr>
          <p:nvPr>
            <p:ph idx="1"/>
          </p:nvPr>
        </p:nvSpPr>
        <p:spPr>
          <a:xfrm>
            <a:off x="838200" y="1062318"/>
            <a:ext cx="10515600" cy="4845704"/>
          </a:xfrm>
        </p:spPr>
        <p:txBody>
          <a:bodyPr>
            <a:noAutofit/>
          </a:bodyPr>
          <a:lstStyle/>
          <a:p>
            <a:r>
              <a:rPr lang="en-US" altLang="zh-CN" sz="1600" dirty="0" err="1">
                <a:latin typeface="Arial" panose="020B0604020202020204" pitchFamily="34" charset="0"/>
                <a:ea typeface="宋体" panose="02010600030101010101" pitchFamily="2" charset="-122"/>
                <a:cs typeface="Arial" panose="020B0604020202020204" pitchFamily="34" charset="0"/>
              </a:rPr>
              <a:t>CanCommit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事务询问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 </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PreCommit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发送预提交请求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事务预提交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 </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zh-CN" altLang="en-US"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err="1">
                <a:latin typeface="Arial" panose="020B0604020202020204" pitchFamily="34" charset="0"/>
                <a:ea typeface="宋体" panose="02010600030101010101" pitchFamily="2" charset="-122"/>
                <a:cs typeface="Arial" panose="020B0604020202020204" pitchFamily="34" charset="0"/>
              </a:rPr>
              <a:t>doCommit</a:t>
            </a:r>
            <a:r>
              <a:rPr lang="zh-CN" altLang="en-US" sz="1600" dirty="0">
                <a:latin typeface="Arial" panose="020B0604020202020204" pitchFamily="34" charset="0"/>
                <a:ea typeface="宋体" panose="02010600030101010101" pitchFamily="2" charset="-122"/>
                <a:cs typeface="Arial" panose="020B0604020202020204" pitchFamily="34" charset="0"/>
              </a:rPr>
              <a:t>阶段</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Commit: </a:t>
            </a:r>
            <a:r>
              <a:rPr lang="zh-CN" altLang="en-US" sz="1600" dirty="0">
                <a:latin typeface="Arial" panose="020B0604020202020204" pitchFamily="34" charset="0"/>
                <a:ea typeface="宋体" panose="02010600030101010101" pitchFamily="2" charset="-122"/>
                <a:cs typeface="Arial" panose="020B0604020202020204" pitchFamily="34" charset="0"/>
              </a:rPr>
              <a:t>发送提交请求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事务提交</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响应反馈</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完成事务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en-US" altLang="zh-CN" sz="1600" dirty="0">
                <a:latin typeface="Arial" panose="020B0604020202020204" pitchFamily="34" charset="0"/>
                <a:ea typeface="宋体" panose="02010600030101010101" pitchFamily="2" charset="-122"/>
                <a:cs typeface="Arial" panose="020B0604020202020204" pitchFamily="34" charset="0"/>
              </a:rPr>
              <a:t>Rollback:</a:t>
            </a:r>
            <a:r>
              <a:rPr lang="zh-CN" altLang="en-US" sz="1600" dirty="0">
                <a:latin typeface="Arial" panose="020B0604020202020204" pitchFamily="34" charset="0"/>
                <a:ea typeface="宋体" panose="02010600030101010101" pitchFamily="2" charset="-122"/>
                <a:cs typeface="Arial" panose="020B0604020202020204" pitchFamily="34" charset="0"/>
              </a:rPr>
              <a:t>发送中断请求</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事务回滚</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反馈结果</a:t>
            </a:r>
            <a:r>
              <a:rPr lang="en-US" altLang="zh-CN" sz="1600" dirty="0">
                <a:latin typeface="Arial" panose="020B0604020202020204" pitchFamily="34" charset="0"/>
                <a:ea typeface="宋体" panose="02010600030101010101" pitchFamily="2" charset="-122"/>
                <a:cs typeface="Arial" panose="020B0604020202020204" pitchFamily="34" charset="0"/>
              </a:rPr>
              <a:t>-&gt;</a:t>
            </a:r>
            <a:r>
              <a:rPr lang="zh-CN" altLang="en-US" sz="1600" dirty="0">
                <a:latin typeface="Arial" panose="020B0604020202020204" pitchFamily="34" charset="0"/>
                <a:ea typeface="宋体" panose="02010600030101010101" pitchFamily="2" charset="-122"/>
                <a:cs typeface="Arial" panose="020B0604020202020204" pitchFamily="34" charset="0"/>
              </a:rPr>
              <a:t>中断事务</a:t>
            </a:r>
            <a:endParaRPr lang="en-US" altLang="zh-CN" sz="1600" dirty="0">
              <a:latin typeface="Arial" panose="020B0604020202020204" pitchFamily="34" charset="0"/>
              <a:ea typeface="宋体" panose="02010600030101010101" pitchFamily="2" charset="-122"/>
              <a:cs typeface="Arial" panose="020B0604020202020204" pitchFamily="34" charset="0"/>
            </a:endParaRPr>
          </a:p>
          <a:p>
            <a:endParaRPr lang="en-US" altLang="zh-CN" sz="1600" dirty="0">
              <a:latin typeface="Arial" panose="020B0604020202020204" pitchFamily="34" charset="0"/>
              <a:ea typeface="宋体" panose="02010600030101010101" pitchFamily="2" charset="-122"/>
              <a:cs typeface="Arial" panose="020B0604020202020204" pitchFamily="34" charset="0"/>
            </a:endParaRPr>
          </a:p>
          <a:p>
            <a:r>
              <a:rPr lang="zh-CN" altLang="en-US" sz="1600" dirty="0">
                <a:latin typeface="Arial" panose="020B0604020202020204" pitchFamily="34" charset="0"/>
                <a:ea typeface="宋体" panose="02010600030101010101" pitchFamily="2" charset="-122"/>
                <a:cs typeface="Arial" panose="020B0604020202020204" pitchFamily="34" charset="0"/>
              </a:rPr>
              <a:t>解决单点故障，并减少阻塞。</a:t>
            </a:r>
            <a:r>
              <a:rPr lang="zh-CN" altLang="en-US" sz="1600" b="1" dirty="0">
                <a:solidFill>
                  <a:srgbClr val="FF0000"/>
                </a:solidFill>
                <a:latin typeface="Arial" panose="020B0604020202020204" pitchFamily="34" charset="0"/>
                <a:ea typeface="宋体" panose="02010600030101010101" pitchFamily="2" charset="-122"/>
                <a:cs typeface="Arial" panose="020B0604020202020204" pitchFamily="34" charset="0"/>
              </a:rPr>
              <a:t>因为一旦参与者无法及时收到来自协调者的信息之后，他会默认执行</a:t>
            </a:r>
            <a:r>
              <a:rPr lang="en-US" altLang="zh-CN" sz="1600" b="1" dirty="0">
                <a:solidFill>
                  <a:srgbClr val="FF0000"/>
                </a:solidFill>
                <a:latin typeface="Arial" panose="020B0604020202020204" pitchFamily="34" charset="0"/>
                <a:ea typeface="宋体" panose="02010600030101010101" pitchFamily="2" charset="-122"/>
                <a:cs typeface="Arial" panose="020B0604020202020204" pitchFamily="34" charset="0"/>
              </a:rPr>
              <a:t>commit</a:t>
            </a:r>
            <a:r>
              <a:rPr lang="zh-CN" altLang="en-US" sz="1600" dirty="0">
                <a:latin typeface="Arial" panose="020B0604020202020204" pitchFamily="34" charset="0"/>
                <a:ea typeface="宋体" panose="02010600030101010101" pitchFamily="2" charset="-122"/>
                <a:cs typeface="Arial" panose="020B0604020202020204" pitchFamily="34" charset="0"/>
              </a:rPr>
              <a:t>。而不会一直持有事务资源并处于阻塞状态。</a:t>
            </a:r>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84" y="1179089"/>
            <a:ext cx="4432051" cy="24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32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endParaRPr lang="zh-CN" altLang="en-US" dirty="0"/>
          </a:p>
        </p:txBody>
      </p:sp>
      <p:sp>
        <p:nvSpPr>
          <p:cNvPr id="3" name="Content Placeholder 2"/>
          <p:cNvSpPr>
            <a:spLocks noGrp="1"/>
          </p:cNvSpPr>
          <p:nvPr>
            <p:ph idx="1"/>
          </p:nvPr>
        </p:nvSpPr>
        <p:spPr/>
        <p:txBody>
          <a:bodyPr/>
          <a:lstStyle/>
          <a:p>
            <a:r>
              <a:rPr lang="zh-CN" altLang="en-US" dirty="0"/>
              <a:t>作为</a:t>
            </a:r>
            <a:r>
              <a:rPr lang="en-US" altLang="zh-CN" b="1" dirty="0">
                <a:hlinkClick r:id="rId2" tooltip="Java EE知识库"/>
              </a:rPr>
              <a:t>Java</a:t>
            </a:r>
            <a:r>
              <a:rPr lang="zh-CN" altLang="en-US" dirty="0"/>
              <a:t>平台上事务规范</a:t>
            </a:r>
            <a:r>
              <a:rPr lang="en-US" altLang="zh-CN" dirty="0"/>
              <a:t>JTA</a:t>
            </a:r>
            <a:r>
              <a:rPr lang="zh-CN" altLang="en-US" dirty="0"/>
              <a:t>（</a:t>
            </a:r>
            <a:r>
              <a:rPr lang="en-US" altLang="zh-CN" b="1" dirty="0">
                <a:hlinkClick r:id="rId3" tooltip="Java 知识库"/>
              </a:rPr>
              <a:t>Java </a:t>
            </a:r>
            <a:r>
              <a:rPr lang="en-US" altLang="zh-CN" dirty="0"/>
              <a:t>Transaction API</a:t>
            </a:r>
            <a:r>
              <a:rPr lang="zh-CN" altLang="en-US" dirty="0"/>
              <a:t>）也定义了对</a:t>
            </a:r>
            <a:r>
              <a:rPr lang="en-US" altLang="zh-CN" dirty="0"/>
              <a:t>XA</a:t>
            </a:r>
            <a:r>
              <a:rPr lang="zh-CN" altLang="en-US" dirty="0"/>
              <a:t>事务的支持，实际上，</a:t>
            </a:r>
            <a:r>
              <a:rPr lang="en-US" altLang="zh-CN" dirty="0"/>
              <a:t>JTA</a:t>
            </a:r>
            <a:r>
              <a:rPr lang="zh-CN" altLang="en-US" dirty="0"/>
              <a:t>是基于</a:t>
            </a:r>
            <a:r>
              <a:rPr lang="en-US" altLang="zh-CN" dirty="0"/>
              <a:t>XA</a:t>
            </a:r>
            <a:r>
              <a:rPr lang="zh-CN" altLang="en-US" b="1" dirty="0">
                <a:hlinkClick r:id="rId4" tooltip="大型网站架构知识库"/>
              </a:rPr>
              <a:t>架构</a:t>
            </a:r>
            <a:r>
              <a:rPr lang="zh-CN" altLang="en-US" dirty="0"/>
              <a:t>上建模的，在</a:t>
            </a:r>
            <a:r>
              <a:rPr lang="en-US" altLang="zh-CN" dirty="0"/>
              <a:t>JTA </a:t>
            </a:r>
            <a:r>
              <a:rPr lang="zh-CN" altLang="en-US" dirty="0"/>
              <a:t>中，事务管理器抽象为</a:t>
            </a:r>
            <a:r>
              <a:rPr lang="en-US" altLang="zh-CN" dirty="0" err="1"/>
              <a:t>javax.transaction.TransactionManager</a:t>
            </a:r>
            <a:r>
              <a:rPr lang="zh-CN" altLang="en-US" dirty="0"/>
              <a:t>接口，并通过底层事务服务（即</a:t>
            </a:r>
            <a:r>
              <a:rPr lang="en-US" altLang="zh-CN" dirty="0"/>
              <a:t>JTS</a:t>
            </a:r>
            <a:r>
              <a:rPr lang="zh-CN" altLang="en-US" dirty="0"/>
              <a:t>）实现</a:t>
            </a:r>
            <a:endParaRPr lang="en-US" altLang="zh-CN" dirty="0"/>
          </a:p>
          <a:p>
            <a:endParaRPr lang="en-US" altLang="zh-CN" dirty="0"/>
          </a:p>
          <a:p>
            <a:r>
              <a:rPr lang="en-US" altLang="zh-CN" dirty="0"/>
              <a:t>1.J2EE</a:t>
            </a:r>
            <a:r>
              <a:rPr lang="zh-CN" altLang="en-US" dirty="0"/>
              <a:t>容器所提供的</a:t>
            </a:r>
            <a:r>
              <a:rPr lang="en-US" altLang="zh-CN" dirty="0"/>
              <a:t>JTA</a:t>
            </a:r>
            <a:r>
              <a:rPr lang="zh-CN" altLang="en-US" dirty="0"/>
              <a:t>实现</a:t>
            </a:r>
            <a:r>
              <a:rPr lang="en-US" altLang="zh-CN" dirty="0"/>
              <a:t>(</a:t>
            </a:r>
            <a:r>
              <a:rPr lang="en-US" altLang="zh-CN" dirty="0" err="1"/>
              <a:t>JBoss</a:t>
            </a:r>
            <a:r>
              <a:rPr lang="en-US" altLang="zh-CN" dirty="0"/>
              <a:t>)</a:t>
            </a:r>
            <a:br>
              <a:rPr lang="en-US" altLang="zh-CN" dirty="0"/>
            </a:br>
            <a:r>
              <a:rPr lang="en-US" altLang="zh-CN" dirty="0"/>
              <a:t>2.</a:t>
            </a:r>
            <a:r>
              <a:rPr lang="zh-CN" altLang="en-US" dirty="0"/>
              <a:t>独立的</a:t>
            </a:r>
            <a:r>
              <a:rPr lang="en-US" altLang="zh-CN" dirty="0"/>
              <a:t>JTA</a:t>
            </a:r>
            <a:r>
              <a:rPr lang="zh-CN" altLang="en-US" dirty="0"/>
              <a:t>实现</a:t>
            </a:r>
            <a:r>
              <a:rPr lang="en-US" altLang="zh-CN" dirty="0"/>
              <a:t>:</a:t>
            </a:r>
            <a:r>
              <a:rPr lang="zh-CN" altLang="en-US" dirty="0"/>
              <a:t>如</a:t>
            </a:r>
            <a:r>
              <a:rPr lang="en-US" altLang="zh-CN" dirty="0"/>
              <a:t>JOTM</a:t>
            </a:r>
            <a:r>
              <a:rPr lang="zh-CN" altLang="en-US" dirty="0"/>
              <a:t>，</a:t>
            </a:r>
            <a:r>
              <a:rPr lang="en-US" altLang="zh-CN" dirty="0" err="1"/>
              <a:t>Atomikos</a:t>
            </a:r>
            <a:r>
              <a:rPr lang="en-US" altLang="zh-CN" dirty="0"/>
              <a:t>.</a:t>
            </a:r>
            <a:r>
              <a:rPr lang="zh-CN" altLang="en-US" dirty="0"/>
              <a:t>这些实现可以应用在那些不使用</a:t>
            </a:r>
            <a:r>
              <a:rPr lang="en-US" altLang="zh-CN" dirty="0"/>
              <a:t>J2EE</a:t>
            </a:r>
            <a:r>
              <a:rPr lang="zh-CN" altLang="en-US" dirty="0"/>
              <a:t>应用服务器的环境里用以提供分布事事务保证。如</a:t>
            </a:r>
            <a:r>
              <a:rPr lang="en-US" altLang="zh-CN" dirty="0" err="1"/>
              <a:t>Tomcat,Jetty</a:t>
            </a:r>
            <a:r>
              <a:rPr lang="zh-CN" altLang="en-US" dirty="0"/>
              <a:t>以及普通的</a:t>
            </a:r>
            <a:r>
              <a:rPr lang="en-US" altLang="zh-CN" dirty="0"/>
              <a:t>java</a:t>
            </a:r>
            <a:r>
              <a:rPr lang="zh-CN" altLang="en-US" dirty="0"/>
              <a:t>应用。</a:t>
            </a:r>
          </a:p>
        </p:txBody>
      </p:sp>
    </p:spTree>
    <p:extLst>
      <p:ext uri="{BB962C8B-B14F-4D97-AF65-F5344CB8AC3E}">
        <p14:creationId xmlns:p14="http://schemas.microsoft.com/office/powerpoint/2010/main" val="26047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事务的由来</a:t>
            </a:r>
          </a:p>
        </p:txBody>
      </p:sp>
      <p:sp>
        <p:nvSpPr>
          <p:cNvPr id="3" name="Content Placeholder 2"/>
          <p:cNvSpPr>
            <a:spLocks noGrp="1"/>
          </p:cNvSpPr>
          <p:nvPr>
            <p:ph idx="1"/>
          </p:nvPr>
        </p:nvSpPr>
        <p:spPr/>
        <p:txBody>
          <a:bodyPr>
            <a:normAutofit fontScale="47500" lnSpcReduction="20000"/>
          </a:bodyPr>
          <a:lstStyle/>
          <a:p>
            <a:r>
              <a:rPr lang="zh-CN" altLang="en-US" dirty="0"/>
              <a:t>一个支付流程就要和多个模块进行交互，每个模块都部署在不同的机器中，并且每个模块操作的数据库都不一致，这时候就无法使用</a:t>
            </a:r>
            <a:r>
              <a:rPr lang="en-US" altLang="zh-CN" dirty="0"/>
              <a:t>JDBC</a:t>
            </a:r>
            <a:r>
              <a:rPr lang="zh-CN" altLang="en-US" dirty="0"/>
              <a:t>来管理事务。我们看一段代码：</a:t>
            </a:r>
          </a:p>
          <a:p>
            <a:endParaRPr lang="zh-CN" altLang="en-US" dirty="0"/>
          </a:p>
          <a:p>
            <a:r>
              <a:rPr lang="en-US" altLang="zh-CN" dirty="0"/>
              <a:t>/** </a:t>
            </a:r>
            <a:r>
              <a:rPr lang="zh-CN" altLang="en-US" dirty="0"/>
              <a:t>支付订单处理 **</a:t>
            </a:r>
            <a:r>
              <a:rPr lang="en-US" altLang="zh-CN" dirty="0"/>
              <a:t>/</a:t>
            </a:r>
          </a:p>
          <a:p>
            <a:r>
              <a:rPr lang="en-US" altLang="zh-CN" dirty="0"/>
              <a:t>@Transactional(</a:t>
            </a:r>
            <a:r>
              <a:rPr lang="en-US" altLang="zh-CN" dirty="0" err="1"/>
              <a:t>rollbackFor</a:t>
            </a:r>
            <a:r>
              <a:rPr lang="en-US" altLang="zh-CN" dirty="0"/>
              <a:t> = </a:t>
            </a:r>
            <a:r>
              <a:rPr lang="en-US" altLang="zh-CN" dirty="0" err="1"/>
              <a:t>Exception.class</a:t>
            </a:r>
            <a:r>
              <a:rPr lang="en-US" altLang="zh-CN" dirty="0"/>
              <a:t>)</a:t>
            </a:r>
          </a:p>
          <a:p>
            <a:r>
              <a:rPr lang="en-US" altLang="zh-CN" dirty="0"/>
              <a:t>public void </a:t>
            </a:r>
            <a:r>
              <a:rPr lang="en-US" altLang="zh-CN" dirty="0" err="1"/>
              <a:t>completeOrder</a:t>
            </a:r>
            <a:r>
              <a:rPr lang="en-US" altLang="zh-CN" dirty="0"/>
              <a:t>() {</a:t>
            </a:r>
          </a:p>
          <a:p>
            <a:r>
              <a:rPr lang="en-US" altLang="zh-CN" dirty="0"/>
              <a:t>    </a:t>
            </a:r>
            <a:r>
              <a:rPr lang="en-US" altLang="zh-CN" dirty="0" err="1"/>
              <a:t>orderDao.update</a:t>
            </a:r>
            <a:r>
              <a:rPr lang="en-US" altLang="zh-CN" dirty="0"/>
              <a:t>(); // </a:t>
            </a:r>
            <a:r>
              <a:rPr lang="zh-CN" altLang="en-US" dirty="0"/>
              <a:t>订单服务本地更新订单状态</a:t>
            </a:r>
          </a:p>
          <a:p>
            <a:r>
              <a:rPr lang="zh-CN" altLang="en-US" dirty="0"/>
              <a:t>    </a:t>
            </a:r>
            <a:r>
              <a:rPr lang="en-US" altLang="zh-CN" dirty="0" err="1"/>
              <a:t>accountService.update</a:t>
            </a:r>
            <a:r>
              <a:rPr lang="en-US" altLang="zh-CN" dirty="0"/>
              <a:t>(); // </a:t>
            </a:r>
            <a:r>
              <a:rPr lang="zh-CN" altLang="en-US" dirty="0"/>
              <a:t>调用资金账户服务给资金帐户加款</a:t>
            </a:r>
          </a:p>
          <a:p>
            <a:r>
              <a:rPr lang="zh-CN" altLang="en-US" dirty="0"/>
              <a:t>    </a:t>
            </a:r>
            <a:r>
              <a:rPr lang="en-US" altLang="zh-CN" dirty="0" err="1"/>
              <a:t>pointService.update</a:t>
            </a:r>
            <a:r>
              <a:rPr lang="en-US" altLang="zh-CN" dirty="0"/>
              <a:t>(); // </a:t>
            </a:r>
            <a:r>
              <a:rPr lang="zh-CN" altLang="en-US" dirty="0"/>
              <a:t>调用积分服务给积分帐户增加积分</a:t>
            </a:r>
          </a:p>
          <a:p>
            <a:r>
              <a:rPr lang="zh-CN" altLang="en-US" dirty="0"/>
              <a:t>    </a:t>
            </a:r>
            <a:r>
              <a:rPr lang="en-US" altLang="zh-CN" dirty="0" err="1"/>
              <a:t>accountingService.insert</a:t>
            </a:r>
            <a:r>
              <a:rPr lang="en-US" altLang="zh-CN" dirty="0"/>
              <a:t>(); // </a:t>
            </a:r>
            <a:r>
              <a:rPr lang="zh-CN" altLang="en-US" dirty="0"/>
              <a:t>调用会计服务向会计系统写入会计原始凭证</a:t>
            </a:r>
          </a:p>
          <a:p>
            <a:r>
              <a:rPr lang="zh-CN" altLang="en-US" dirty="0"/>
              <a:t>    </a:t>
            </a:r>
            <a:r>
              <a:rPr lang="en-US" altLang="zh-CN" dirty="0" err="1"/>
              <a:t>merchantNotifyService.notify</a:t>
            </a:r>
            <a:r>
              <a:rPr lang="en-US" altLang="zh-CN" dirty="0"/>
              <a:t>(); // </a:t>
            </a:r>
            <a:r>
              <a:rPr lang="zh-CN" altLang="en-US" dirty="0"/>
              <a:t>调用商户通知服务向商户发送支付结果通知</a:t>
            </a:r>
          </a:p>
          <a:p>
            <a:r>
              <a:rPr lang="en-US" altLang="zh-CN" dirty="0"/>
              <a:t>}</a:t>
            </a:r>
          </a:p>
          <a:p>
            <a:r>
              <a:rPr lang="zh-CN" altLang="en-US" dirty="0"/>
              <a:t>上面的代码是一个简单的支付流程的操作，其中调用了五个服务，这五个服务都通过</a:t>
            </a:r>
            <a:r>
              <a:rPr lang="en-US" altLang="zh-CN" dirty="0"/>
              <a:t>RPC</a:t>
            </a:r>
            <a:r>
              <a:rPr lang="zh-CN" altLang="en-US" dirty="0"/>
              <a:t>的方式调用，请问使用</a:t>
            </a:r>
            <a:r>
              <a:rPr lang="en-US" altLang="zh-CN" dirty="0"/>
              <a:t>JDBC</a:t>
            </a:r>
            <a:r>
              <a:rPr lang="zh-CN" altLang="en-US" dirty="0"/>
              <a:t>如何保证事务一致性？我在方法中增加了</a:t>
            </a:r>
            <a:r>
              <a:rPr lang="en-US" altLang="zh-CN" dirty="0"/>
              <a:t>@Transactional</a:t>
            </a:r>
            <a:r>
              <a:rPr lang="zh-CN" altLang="en-US" dirty="0"/>
              <a:t>注解，但是由于采用调用了分布式服务，该事务并不能达到</a:t>
            </a:r>
            <a:r>
              <a:rPr lang="en-US" altLang="zh-CN" dirty="0"/>
              <a:t>ACID</a:t>
            </a:r>
            <a:r>
              <a:rPr lang="zh-CN" altLang="en-US" dirty="0"/>
              <a:t>的效果。</a:t>
            </a:r>
          </a:p>
          <a:p>
            <a:endParaRPr lang="zh-CN" altLang="en-US" dirty="0"/>
          </a:p>
          <a:p>
            <a:r>
              <a:rPr lang="en-US" altLang="zh-CN" dirty="0"/>
              <a:t>JTA</a:t>
            </a:r>
            <a:r>
              <a:rPr lang="zh-CN" altLang="en-US" dirty="0"/>
              <a:t>事务比</a:t>
            </a:r>
            <a:r>
              <a:rPr lang="en-US" altLang="zh-CN" dirty="0"/>
              <a:t>JDBC</a:t>
            </a:r>
            <a:r>
              <a:rPr lang="zh-CN" altLang="en-US" dirty="0"/>
              <a:t>事务更强大。一个</a:t>
            </a:r>
            <a:r>
              <a:rPr lang="en-US" altLang="zh-CN" dirty="0"/>
              <a:t>JTA</a:t>
            </a:r>
            <a:r>
              <a:rPr lang="zh-CN" altLang="en-US" dirty="0"/>
              <a:t>事务可以有多个参与者，而一个</a:t>
            </a:r>
            <a:r>
              <a:rPr lang="en-US" altLang="zh-CN" dirty="0"/>
              <a:t>JDBC</a:t>
            </a:r>
            <a:r>
              <a:rPr lang="zh-CN" altLang="en-US" dirty="0"/>
              <a:t>事务则被限定在一个单一的数据库连接。下列任一个</a:t>
            </a:r>
            <a:r>
              <a:rPr lang="en-US" altLang="zh-CN" dirty="0"/>
              <a:t>Java</a:t>
            </a:r>
            <a:r>
              <a:rPr lang="zh-CN" altLang="en-US" dirty="0"/>
              <a:t>平台的组件都可以参与到一个</a:t>
            </a:r>
            <a:r>
              <a:rPr lang="en-US" altLang="zh-CN" dirty="0"/>
              <a:t>JTA</a:t>
            </a:r>
            <a:r>
              <a:rPr lang="zh-CN" altLang="en-US" dirty="0"/>
              <a:t>事务中：</a:t>
            </a:r>
            <a:r>
              <a:rPr lang="en-US" altLang="zh-CN" dirty="0"/>
              <a:t>JDBC</a:t>
            </a:r>
            <a:r>
              <a:rPr lang="zh-CN" altLang="en-US" dirty="0"/>
              <a:t>连接、</a:t>
            </a:r>
            <a:r>
              <a:rPr lang="en-US" altLang="zh-CN" dirty="0"/>
              <a:t>JDO </a:t>
            </a:r>
            <a:r>
              <a:rPr lang="en-US" altLang="zh-CN" dirty="0" err="1"/>
              <a:t>PersistenceManager</a:t>
            </a:r>
            <a:r>
              <a:rPr lang="en-US" altLang="zh-CN" dirty="0"/>
              <a:t> </a:t>
            </a:r>
            <a:r>
              <a:rPr lang="zh-CN" altLang="en-US" dirty="0"/>
              <a:t>对象、</a:t>
            </a:r>
            <a:r>
              <a:rPr lang="en-US" altLang="zh-CN" dirty="0"/>
              <a:t>JMS </a:t>
            </a:r>
            <a:r>
              <a:rPr lang="zh-CN" altLang="en-US" dirty="0"/>
              <a:t>队列、</a:t>
            </a:r>
            <a:r>
              <a:rPr lang="en-US" altLang="zh-CN" dirty="0"/>
              <a:t>JMS </a:t>
            </a:r>
            <a:r>
              <a:rPr lang="zh-CN" altLang="en-US" dirty="0"/>
              <a:t>主题、企业</a:t>
            </a:r>
            <a:r>
              <a:rPr lang="en-US" altLang="zh-CN" dirty="0"/>
              <a:t>JavaBeans</a:t>
            </a:r>
            <a:r>
              <a:rPr lang="zh-CN" altLang="en-US" dirty="0"/>
              <a:t>（</a:t>
            </a:r>
            <a:r>
              <a:rPr lang="en-US" altLang="zh-CN" dirty="0"/>
              <a:t>EJB</a:t>
            </a:r>
            <a:r>
              <a:rPr lang="zh-CN" altLang="en-US" dirty="0"/>
              <a:t>）、一个用</a:t>
            </a:r>
            <a:r>
              <a:rPr lang="en-US" altLang="zh-CN" dirty="0"/>
              <a:t>J2EE Connector Architecture </a:t>
            </a:r>
            <a:r>
              <a:rPr lang="zh-CN" altLang="en-US" dirty="0"/>
              <a:t>规范编译的资源分配器。</a:t>
            </a:r>
          </a:p>
          <a:p>
            <a:endParaRPr lang="zh-CN" altLang="en-US" dirty="0"/>
          </a:p>
          <a:p>
            <a:endParaRPr lang="zh-CN" altLang="en-US" dirty="0"/>
          </a:p>
        </p:txBody>
      </p:sp>
    </p:spTree>
    <p:extLst>
      <p:ext uri="{BB962C8B-B14F-4D97-AF65-F5344CB8AC3E}">
        <p14:creationId xmlns:p14="http://schemas.microsoft.com/office/powerpoint/2010/main" val="378056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java.transaction.UserTransaction</a:t>
            </a:r>
            <a:endParaRPr lang="zh-CN" altLang="en-US" dirty="0"/>
          </a:p>
        </p:txBody>
      </p:sp>
      <p:sp>
        <p:nvSpPr>
          <p:cNvPr id="3" name="Content Placeholder 2"/>
          <p:cNvSpPr>
            <a:spLocks noGrp="1"/>
          </p:cNvSpPr>
          <p:nvPr>
            <p:ph idx="1"/>
          </p:nvPr>
        </p:nvSpPr>
        <p:spPr/>
        <p:txBody>
          <a:bodyPr>
            <a:normAutofit/>
          </a:bodyPr>
          <a:lstStyle/>
          <a:p>
            <a:r>
              <a:rPr lang="en-US" altLang="zh-CN" dirty="0"/>
              <a:t>JTA</a:t>
            </a:r>
            <a:r>
              <a:rPr lang="zh-CN" altLang="en-US" dirty="0"/>
              <a:t>里面提供了 </a:t>
            </a:r>
            <a:r>
              <a:rPr lang="en-US" altLang="zh-CN" dirty="0"/>
              <a:t>,</a:t>
            </a:r>
            <a:r>
              <a:rPr lang="zh-CN" altLang="en-US" dirty="0"/>
              <a:t>里面定义了下面几个方法</a:t>
            </a:r>
          </a:p>
          <a:p>
            <a:r>
              <a:rPr lang="en-US" altLang="zh-CN" dirty="0"/>
              <a:t>begin</a:t>
            </a:r>
            <a:r>
              <a:rPr lang="zh-CN" altLang="en-US" dirty="0"/>
              <a:t>：开启一个事务</a:t>
            </a:r>
          </a:p>
          <a:p>
            <a:r>
              <a:rPr lang="en-US" altLang="zh-CN" dirty="0"/>
              <a:t>commit</a:t>
            </a:r>
            <a:r>
              <a:rPr lang="zh-CN" altLang="en-US" dirty="0"/>
              <a:t>：提交当前事务</a:t>
            </a:r>
          </a:p>
          <a:p>
            <a:r>
              <a:rPr lang="en-US" altLang="zh-CN" dirty="0"/>
              <a:t>rollback</a:t>
            </a:r>
            <a:r>
              <a:rPr lang="zh-CN" altLang="en-US" dirty="0"/>
              <a:t>：回滚当前事务</a:t>
            </a:r>
          </a:p>
          <a:p>
            <a:r>
              <a:rPr lang="en-US" altLang="zh-CN" dirty="0" err="1"/>
              <a:t>setRollbackOnly</a:t>
            </a:r>
            <a:r>
              <a:rPr lang="zh-CN" altLang="en-US" dirty="0"/>
              <a:t>：标记事务需回滚</a:t>
            </a:r>
          </a:p>
          <a:p>
            <a:r>
              <a:rPr lang="en-US" altLang="zh-CN" dirty="0" err="1"/>
              <a:t>setTransactionTimeout</a:t>
            </a:r>
            <a:r>
              <a:rPr lang="zh-CN" altLang="en-US" dirty="0"/>
              <a:t>：设置事务的时间，超时则抛异常并回滚</a:t>
            </a:r>
          </a:p>
        </p:txBody>
      </p:sp>
    </p:spTree>
    <p:extLst>
      <p:ext uri="{BB962C8B-B14F-4D97-AF65-F5344CB8AC3E}">
        <p14:creationId xmlns:p14="http://schemas.microsoft.com/office/powerpoint/2010/main" val="387108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Spring + JTA</a:t>
            </a:r>
            <a:endParaRPr lang="zh-CN" altLang="en-US" dirty="0"/>
          </a:p>
        </p:txBody>
      </p:sp>
      <p:sp>
        <p:nvSpPr>
          <p:cNvPr id="3" name="Content Placeholder 2"/>
          <p:cNvSpPr>
            <a:spLocks noGrp="1"/>
          </p:cNvSpPr>
          <p:nvPr>
            <p:ph idx="1"/>
          </p:nvPr>
        </p:nvSpPr>
        <p:spPr/>
        <p:txBody>
          <a:bodyPr/>
          <a:lstStyle/>
          <a:p>
            <a:r>
              <a:rPr lang="zh-CN" altLang="en-US" dirty="0"/>
              <a:t>分布式事务（</a:t>
            </a:r>
            <a:r>
              <a:rPr lang="en-US" altLang="zh-CN" dirty="0"/>
              <a:t>Distributed Transaction</a:t>
            </a:r>
            <a:r>
              <a:rPr lang="zh-CN" altLang="en-US" dirty="0"/>
              <a:t>）包括事务管理器（</a:t>
            </a:r>
            <a:r>
              <a:rPr lang="en-US" altLang="zh-CN" dirty="0"/>
              <a:t>Transaction Manager</a:t>
            </a:r>
            <a:r>
              <a:rPr lang="zh-CN" altLang="en-US" dirty="0"/>
              <a:t>）和一个或多个支持 </a:t>
            </a:r>
            <a:r>
              <a:rPr lang="en-US" altLang="zh-CN" dirty="0"/>
              <a:t>XA </a:t>
            </a:r>
            <a:r>
              <a:rPr lang="zh-CN" altLang="en-US" dirty="0"/>
              <a:t>协议的资源管理器 </a:t>
            </a:r>
            <a:r>
              <a:rPr lang="en-US" altLang="zh-CN" dirty="0"/>
              <a:t>( Resource Manager )</a:t>
            </a:r>
            <a:r>
              <a:rPr lang="zh-CN" altLang="en-US" dirty="0"/>
              <a:t>。我们可以将资源管理器看做任意类型的持久化数据存储；事务管理器承担着所有事务参与单元的协调与控制。</a:t>
            </a:r>
            <a:r>
              <a:rPr lang="en-US" altLang="zh-CN" dirty="0"/>
              <a:t>JTA </a:t>
            </a:r>
            <a:r>
              <a:rPr lang="zh-CN" altLang="en-US" dirty="0"/>
              <a:t>事务有效的屏蔽了底层事务资源，使应用可以以透明的方式参入到事务处理中；但是与本地事务相比，</a:t>
            </a:r>
            <a:r>
              <a:rPr lang="en-US" altLang="zh-CN" dirty="0"/>
              <a:t>XA </a:t>
            </a:r>
            <a:r>
              <a:rPr lang="zh-CN" altLang="en-US" dirty="0"/>
              <a:t>协议的系统开销大，在系统开发过程中应慎重考虑是否确实需要分布式事务。若确实需要分布式事务以协调多个事务资源，则应实现和配置所支持 </a:t>
            </a:r>
            <a:r>
              <a:rPr lang="en-US" altLang="zh-CN" dirty="0"/>
              <a:t>XA </a:t>
            </a:r>
            <a:r>
              <a:rPr lang="zh-CN" altLang="en-US" dirty="0"/>
              <a:t>协议的事务资源，如 </a:t>
            </a:r>
            <a:r>
              <a:rPr lang="en-US" altLang="zh-CN" dirty="0"/>
              <a:t>JMS</a:t>
            </a:r>
            <a:r>
              <a:rPr lang="zh-CN" altLang="en-US" dirty="0"/>
              <a:t>、</a:t>
            </a:r>
            <a:r>
              <a:rPr lang="en-US" altLang="zh-CN" dirty="0"/>
              <a:t>JDBC </a:t>
            </a:r>
            <a:r>
              <a:rPr lang="zh-CN" altLang="en-US" dirty="0"/>
              <a:t>数据库连接池等。使用 </a:t>
            </a:r>
            <a:r>
              <a:rPr lang="en-US" altLang="zh-CN" dirty="0"/>
              <a:t>JTA </a:t>
            </a:r>
            <a:r>
              <a:rPr lang="zh-CN" altLang="en-US" dirty="0"/>
              <a:t>处理事务的示例如下（注意：</a:t>
            </a:r>
            <a:r>
              <a:rPr lang="en-US" altLang="zh-CN" dirty="0" err="1"/>
              <a:t>connA</a:t>
            </a:r>
            <a:r>
              <a:rPr lang="en-US" altLang="zh-CN" dirty="0"/>
              <a:t> </a:t>
            </a:r>
            <a:r>
              <a:rPr lang="zh-CN" altLang="en-US" dirty="0"/>
              <a:t>和 </a:t>
            </a:r>
            <a:r>
              <a:rPr lang="en-US" altLang="zh-CN" dirty="0" err="1"/>
              <a:t>connB</a:t>
            </a:r>
            <a:r>
              <a:rPr lang="en-US" altLang="zh-CN" dirty="0"/>
              <a:t> </a:t>
            </a:r>
            <a:r>
              <a:rPr lang="zh-CN" altLang="en-US" dirty="0"/>
              <a:t>是来自不同数据库的连接）</a:t>
            </a:r>
          </a:p>
        </p:txBody>
      </p:sp>
    </p:spTree>
    <p:extLst>
      <p:ext uri="{BB962C8B-B14F-4D97-AF65-F5344CB8AC3E}">
        <p14:creationId xmlns:p14="http://schemas.microsoft.com/office/powerpoint/2010/main" val="186572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 + JMS</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0828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JTA+JDBC</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506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JTA</a:t>
            </a:r>
            <a:r>
              <a:rPr lang="zh-CN" altLang="en-US" dirty="0"/>
              <a:t>的优缺点</a:t>
            </a:r>
          </a:p>
        </p:txBody>
      </p:sp>
      <p:sp>
        <p:nvSpPr>
          <p:cNvPr id="3" name="Content Placeholder 2"/>
          <p:cNvSpPr>
            <a:spLocks noGrp="1"/>
          </p:cNvSpPr>
          <p:nvPr>
            <p:ph idx="1"/>
          </p:nvPr>
        </p:nvSpPr>
        <p:spPr/>
        <p:txBody>
          <a:bodyPr>
            <a:normAutofit fontScale="92500" lnSpcReduction="10000"/>
          </a:bodyPr>
          <a:lstStyle/>
          <a:p>
            <a:endParaRPr lang="zh-CN" altLang="en-US" dirty="0"/>
          </a:p>
          <a:p>
            <a:r>
              <a:rPr lang="zh-CN" altLang="en-US" dirty="0"/>
              <a:t>优点：提供分布式事务的解决方案</a:t>
            </a:r>
            <a:endParaRPr lang="en-US" altLang="zh-CN" dirty="0"/>
          </a:p>
          <a:p>
            <a:endParaRPr lang="en-US" altLang="zh-CN" dirty="0"/>
          </a:p>
          <a:p>
            <a:r>
              <a:rPr lang="zh-CN" altLang="en-US" dirty="0"/>
              <a:t>缺点：</a:t>
            </a:r>
            <a:r>
              <a:rPr lang="en-US" altLang="zh-CN" dirty="0"/>
              <a:t> </a:t>
            </a:r>
          </a:p>
          <a:p>
            <a:pPr lvl="1"/>
            <a:r>
              <a:rPr lang="en-US" altLang="zh-CN" dirty="0"/>
              <a:t>1</a:t>
            </a:r>
            <a:r>
              <a:rPr lang="zh-CN" altLang="en-US" dirty="0"/>
              <a:t>、 实现复杂</a:t>
            </a:r>
            <a:endParaRPr lang="en-US" altLang="zh-CN" dirty="0"/>
          </a:p>
          <a:p>
            <a:pPr lvl="1"/>
            <a:r>
              <a:rPr lang="en-US" altLang="zh-CN" dirty="0"/>
              <a:t>2</a:t>
            </a:r>
            <a:r>
              <a:rPr lang="zh-CN" altLang="en-US" dirty="0"/>
              <a:t>、只能在应用服务器环境下使用</a:t>
            </a:r>
            <a:endParaRPr lang="en-US" altLang="zh-CN" dirty="0"/>
          </a:p>
          <a:p>
            <a:endParaRPr lang="en-US" altLang="zh-CN" dirty="0"/>
          </a:p>
          <a:p>
            <a:r>
              <a:rPr lang="zh-CN" altLang="en-US" dirty="0"/>
              <a:t>替代方案</a:t>
            </a:r>
            <a:endParaRPr lang="en-US" altLang="zh-CN" dirty="0"/>
          </a:p>
          <a:p>
            <a:pPr lvl="1"/>
            <a:r>
              <a:rPr lang="en-US" altLang="zh-CN" dirty="0"/>
              <a:t>1</a:t>
            </a:r>
            <a:r>
              <a:rPr lang="zh-CN" altLang="en-US" dirty="0"/>
              <a:t>、异步消息确保型</a:t>
            </a:r>
            <a:endParaRPr lang="en-US" altLang="zh-CN" dirty="0"/>
          </a:p>
          <a:p>
            <a:pPr lvl="1"/>
            <a:r>
              <a:rPr lang="en-US" altLang="zh-CN" dirty="0"/>
              <a:t>2</a:t>
            </a:r>
            <a:r>
              <a:rPr lang="zh-CN" altLang="en-US" dirty="0"/>
              <a:t>、</a:t>
            </a:r>
            <a:r>
              <a:rPr lang="en-US" altLang="zh-CN" dirty="0"/>
              <a:t>TCC</a:t>
            </a:r>
          </a:p>
          <a:p>
            <a:pPr lvl="1"/>
            <a:r>
              <a:rPr lang="en-US" altLang="zh-CN" dirty="0"/>
              <a:t>3</a:t>
            </a:r>
            <a:r>
              <a:rPr lang="zh-CN" altLang="en-US" dirty="0"/>
              <a:t>、最大努力通知等</a:t>
            </a:r>
          </a:p>
        </p:txBody>
      </p:sp>
    </p:spTree>
    <p:extLst>
      <p:ext uri="{BB962C8B-B14F-4D97-AF65-F5344CB8AC3E}">
        <p14:creationId xmlns:p14="http://schemas.microsoft.com/office/powerpoint/2010/main" val="132115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normAutofit/>
          </a:bodyPr>
          <a:lstStyle/>
          <a:p>
            <a:endParaRPr lang="en-US" altLang="zh-CN" sz="3600" dirty="0"/>
          </a:p>
          <a:p>
            <a:endParaRPr lang="en-US" altLang="zh-CN" sz="3600" dirty="0"/>
          </a:p>
          <a:p>
            <a:r>
              <a:rPr lang="zh-CN" altLang="en-US" sz="3600" dirty="0"/>
              <a:t>事务的基本概念</a:t>
            </a:r>
            <a:endParaRPr lang="en-US" altLang="zh-CN" sz="3600" dirty="0"/>
          </a:p>
          <a:p>
            <a:r>
              <a:rPr lang="zh-CN" altLang="en-US" sz="3600" dirty="0"/>
              <a:t>分布式事务的特点</a:t>
            </a:r>
            <a:endParaRPr lang="en-US" altLang="zh-CN" sz="3600" dirty="0"/>
          </a:p>
          <a:p>
            <a:r>
              <a:rPr lang="zh-CN" altLang="en-US" sz="3600" dirty="0"/>
              <a:t>分布式事务的实现</a:t>
            </a:r>
            <a:endParaRPr lang="en-US" altLang="zh-CN" sz="3600" dirty="0"/>
          </a:p>
          <a:p>
            <a:r>
              <a:rPr lang="zh-CN" altLang="en-US" sz="3600" dirty="0"/>
              <a:t>轻轻项目的优化</a:t>
            </a:r>
            <a:endParaRPr lang="en-US" altLang="zh-CN" sz="3600" dirty="0"/>
          </a:p>
          <a:p>
            <a:r>
              <a:rPr lang="en-US" altLang="zh-CN" sz="3600" dirty="0"/>
              <a:t>Question And Answer</a:t>
            </a:r>
            <a:endParaRPr lang="zh-CN" altLang="en-US" sz="3600" dirty="0"/>
          </a:p>
        </p:txBody>
      </p:sp>
    </p:spTree>
    <p:extLst>
      <p:ext uri="{BB962C8B-B14F-4D97-AF65-F5344CB8AC3E}">
        <p14:creationId xmlns:p14="http://schemas.microsoft.com/office/powerpoint/2010/main" val="372755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normAutofit lnSpcReduction="10000"/>
          </a:bodyPr>
          <a:lstStyle/>
          <a:p>
            <a:r>
              <a:rPr lang="en-US" altLang="zh-CN" dirty="0"/>
              <a:t>Java</a:t>
            </a:r>
            <a:r>
              <a:rPr lang="zh-CN" altLang="en-US" dirty="0"/>
              <a:t>事务的类型有三种：</a:t>
            </a:r>
            <a:r>
              <a:rPr lang="en-US" altLang="zh-CN" dirty="0"/>
              <a:t>JDBC</a:t>
            </a:r>
            <a:r>
              <a:rPr lang="zh-CN" altLang="en-US" dirty="0"/>
              <a:t>事务、</a:t>
            </a:r>
            <a:r>
              <a:rPr lang="en-US" altLang="zh-CN" dirty="0"/>
              <a:t>JTA(Java Transaction API)</a:t>
            </a:r>
            <a:r>
              <a:rPr lang="zh-CN" altLang="en-US" dirty="0"/>
              <a:t>事务、容器事务，其中</a:t>
            </a:r>
            <a:r>
              <a:rPr lang="en-US" altLang="zh-CN" dirty="0"/>
              <a:t>JDBC</a:t>
            </a:r>
            <a:r>
              <a:rPr lang="zh-CN" altLang="en-US" dirty="0"/>
              <a:t>的事务操作用法比较简单，适合于处理同一个数据源的操作。</a:t>
            </a:r>
            <a:r>
              <a:rPr lang="en-US" altLang="zh-CN" dirty="0"/>
              <a:t>JTA</a:t>
            </a:r>
            <a:r>
              <a:rPr lang="zh-CN" altLang="en-US" dirty="0"/>
              <a:t>事务相对复杂，可以用于处理跨多个数据库的事务，是分布式事务的一种解决方案。</a:t>
            </a:r>
          </a:p>
          <a:p>
            <a:endParaRPr lang="zh-CN" altLang="en-US" dirty="0"/>
          </a:p>
          <a:p>
            <a:r>
              <a:rPr lang="zh-CN" altLang="en-US" dirty="0"/>
              <a:t>这里还要简单说一下，虽然</a:t>
            </a:r>
            <a:r>
              <a:rPr lang="en-US" altLang="zh-CN" dirty="0"/>
              <a:t>JTA</a:t>
            </a:r>
            <a:r>
              <a:rPr lang="zh-CN" altLang="en-US" dirty="0"/>
              <a:t>事务是</a:t>
            </a:r>
            <a:r>
              <a:rPr lang="en-US" altLang="zh-CN" dirty="0"/>
              <a:t>Java</a:t>
            </a:r>
            <a:r>
              <a:rPr lang="zh-CN" altLang="en-US" dirty="0"/>
              <a:t>提供的可用于分布式事务的一套</a:t>
            </a:r>
            <a:r>
              <a:rPr lang="en-US" altLang="zh-CN" dirty="0"/>
              <a:t>API</a:t>
            </a:r>
            <a:r>
              <a:rPr lang="zh-CN" altLang="en-US" dirty="0"/>
              <a:t>，但是不同的</a:t>
            </a:r>
            <a:r>
              <a:rPr lang="en-US" altLang="zh-CN" dirty="0"/>
              <a:t>J2EE</a:t>
            </a:r>
            <a:r>
              <a:rPr lang="zh-CN" altLang="en-US" dirty="0"/>
              <a:t>平台的实现都不一样，并且都不是很方便使用，所以，一般在项目中不太使用这种较为负责的</a:t>
            </a:r>
            <a:r>
              <a:rPr lang="en-US" altLang="zh-CN" dirty="0"/>
              <a:t>API</a:t>
            </a:r>
            <a:r>
              <a:rPr lang="zh-CN" altLang="en-US" dirty="0"/>
              <a:t>。现在业内比较常用的分布式事务解决方案主要有异步消息确保型、</a:t>
            </a:r>
            <a:r>
              <a:rPr lang="en-US" altLang="zh-CN" dirty="0"/>
              <a:t>TCC</a:t>
            </a:r>
            <a:r>
              <a:rPr lang="zh-CN" altLang="en-US" dirty="0"/>
              <a:t>、最大努力通知等。关于这几种分布式事务解决方案，我会在后面的文章中介绍。欢迎关注与交流。</a:t>
            </a:r>
          </a:p>
        </p:txBody>
      </p:sp>
    </p:spTree>
    <p:extLst>
      <p:ext uri="{BB962C8B-B14F-4D97-AF65-F5344CB8AC3E}">
        <p14:creationId xmlns:p14="http://schemas.microsoft.com/office/powerpoint/2010/main" val="346867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分布式事务不一致解决方法</a:t>
            </a:r>
          </a:p>
        </p:txBody>
      </p:sp>
      <p:sp>
        <p:nvSpPr>
          <p:cNvPr id="3" name="Content Placeholder 2"/>
          <p:cNvSpPr>
            <a:spLocks noGrp="1"/>
          </p:cNvSpPr>
          <p:nvPr>
            <p:ph idx="1"/>
          </p:nvPr>
        </p:nvSpPr>
        <p:spPr/>
        <p:txBody>
          <a:bodyPr/>
          <a:lstStyle/>
          <a:p>
            <a:r>
              <a:rPr lang="zh-CN" altLang="en-US" dirty="0"/>
              <a:t>解决分布式事务的最好办法就是不考虑分布式事务。</a:t>
            </a:r>
            <a:endParaRPr lang="zh-CN" altLang="en-US" dirty="0">
              <a:effectLst/>
            </a:endParaRPr>
          </a:p>
          <a:p>
            <a:r>
              <a:rPr lang="zh-CN" altLang="en-US" dirty="0"/>
              <a:t>拆分，大的业务流程，转化成几个小的业务流程，然后考虑最终一致性</a:t>
            </a:r>
            <a:endParaRPr lang="zh-CN" altLang="en-US" dirty="0">
              <a:effectLst/>
            </a:endParaRPr>
          </a:p>
          <a:p>
            <a:endParaRPr lang="zh-CN" altLang="en-US" dirty="0"/>
          </a:p>
        </p:txBody>
      </p:sp>
    </p:spTree>
    <p:extLst>
      <p:ext uri="{BB962C8B-B14F-4D97-AF65-F5344CB8AC3E}">
        <p14:creationId xmlns:p14="http://schemas.microsoft.com/office/powerpoint/2010/main" val="296153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a:t>
            </a:r>
            <a:endParaRPr lang="zh-CN" altLang="en-US" dirty="0"/>
          </a:p>
        </p:txBody>
      </p:sp>
      <p:sp>
        <p:nvSpPr>
          <p:cNvPr id="3" name="Content Placeholder 2"/>
          <p:cNvSpPr>
            <a:spLocks noGrp="1"/>
          </p:cNvSpPr>
          <p:nvPr>
            <p:ph idx="1"/>
          </p:nvPr>
        </p:nvSpPr>
        <p:spPr/>
        <p:txBody>
          <a:bodyPr>
            <a:normAutofit fontScale="32500" lnSpcReduction="20000"/>
          </a:bodyPr>
          <a:lstStyle/>
          <a:p>
            <a:r>
              <a:rPr lang="en-US" altLang="zh-CN" dirty="0">
                <a:effectLst/>
                <a:hlinkClick r:id="rId2"/>
              </a:rPr>
              <a:t> </a:t>
            </a:r>
            <a:r>
              <a:rPr lang="en-US" altLang="zh-CN" dirty="0">
                <a:effectLst/>
              </a:rPr>
              <a:t>The XA Specification  </a:t>
            </a:r>
            <a:r>
              <a:rPr lang="zh-CN" altLang="en-US" dirty="0">
                <a:effectLst/>
              </a:rPr>
              <a:t>可以从这里下载到：</a:t>
            </a:r>
            <a:r>
              <a:rPr lang="en-US" altLang="zh-CN" dirty="0">
                <a:effectLst/>
              </a:rPr>
              <a:t>http://download.csdn</a:t>
            </a:r>
            <a:r>
              <a:rPr lang="en-US" altLang="zh-CN" b="1" dirty="0">
                <a:hlinkClick r:id="rId3" tooltip=".NET知识库"/>
              </a:rPr>
              <a:t>.NET</a:t>
            </a:r>
            <a:r>
              <a:rPr lang="en-US" altLang="zh-CN" dirty="0">
                <a:effectLst/>
              </a:rPr>
              <a:t>/detail/hengyunabc/6940529</a:t>
            </a:r>
          </a:p>
          <a:p>
            <a:r>
              <a:rPr lang="en-US" altLang="zh-CN" dirty="0">
                <a:effectLst/>
              </a:rPr>
              <a:t>http://en.wikipedia.org/wiki/Two-phase_commit_protocol</a:t>
            </a:r>
            <a:br>
              <a:rPr lang="en-US" altLang="zh-CN" dirty="0">
                <a:effectLst/>
              </a:rPr>
            </a:br>
            <a:endParaRPr lang="en-US" altLang="zh-CN" dirty="0">
              <a:effectLst/>
            </a:endParaRPr>
          </a:p>
          <a:p>
            <a:r>
              <a:rPr lang="en-US" altLang="zh-CN" dirty="0">
                <a:effectLst/>
              </a:rPr>
              <a:t>http://www.infoq.com/cn/articles/xa-transactions-handle</a:t>
            </a:r>
            <a:br>
              <a:rPr lang="en-US" altLang="zh-CN" dirty="0">
                <a:effectLst/>
              </a:rPr>
            </a:br>
            <a:endParaRPr lang="en-US" altLang="zh-CN" dirty="0">
              <a:effectLst/>
            </a:endParaRPr>
          </a:p>
          <a:p>
            <a:r>
              <a:rPr lang="en-US" altLang="zh-CN" dirty="0">
                <a:effectLst/>
              </a:rPr>
              <a:t>http://java.sun.com/javaee/technologies/jta/index.jsp    </a:t>
            </a:r>
          </a:p>
          <a:p>
            <a:br>
              <a:rPr lang="en-US" altLang="zh-CN" dirty="0">
                <a:effectLst/>
              </a:rPr>
            </a:br>
            <a:endParaRPr lang="en-US" altLang="zh-CN" dirty="0">
              <a:effectLst/>
            </a:endParaRPr>
          </a:p>
          <a:p>
            <a:r>
              <a:rPr lang="en-US" altLang="zh-CN" dirty="0">
                <a:effectLst/>
              </a:rPr>
              <a:t>https://github.com/bitronix/btm  </a:t>
            </a:r>
            <a:r>
              <a:rPr lang="zh-CN" altLang="en-US" dirty="0">
                <a:effectLst/>
              </a:rPr>
              <a:t>一个开源的</a:t>
            </a:r>
            <a:r>
              <a:rPr lang="en-US" altLang="zh-CN" dirty="0">
                <a:effectLst/>
              </a:rPr>
              <a:t>JTA Transaction </a:t>
            </a:r>
          </a:p>
          <a:p>
            <a:r>
              <a:rPr lang="en-US" altLang="zh-CN" dirty="0">
                <a:effectLst/>
              </a:rPr>
              <a:t>Manager</a:t>
            </a:r>
          </a:p>
          <a:p>
            <a:r>
              <a:rPr lang="en-US" altLang="zh-CN" dirty="0">
                <a:effectLst/>
                <a:hlinkClick r:id="rId4"/>
              </a:rPr>
              <a:t>http://en.wikipedia.org/wiki/Two-phase_commit_protocol</a:t>
            </a:r>
            <a:endParaRPr lang="en-US" altLang="zh-CN" dirty="0"/>
          </a:p>
          <a:p>
            <a:r>
              <a:rPr lang="en-US" altLang="zh-CN" dirty="0">
                <a:effectLst/>
                <a:hlinkClick r:id="rId5"/>
              </a:rPr>
              <a:t>http://www.infoq.com/cn/articles/xa-transactions-handle</a:t>
            </a:r>
            <a:endParaRPr lang="en-US" altLang="zh-CN" dirty="0">
              <a:effectLst/>
            </a:endParaRPr>
          </a:p>
          <a:p>
            <a:r>
              <a:rPr lang="en-US" altLang="zh-CN" dirty="0">
                <a:effectLst/>
                <a:hlinkClick r:id="rId6"/>
              </a:rPr>
              <a:t>http://java.sun.com/javaee/technologies/jta/index.jsp</a:t>
            </a:r>
            <a:r>
              <a:rPr lang="en-US" altLang="zh-CN" dirty="0">
                <a:effectLst/>
              </a:rPr>
              <a:t>     </a:t>
            </a:r>
          </a:p>
          <a:p>
            <a:r>
              <a:rPr lang="en-US" altLang="zh-CN" dirty="0">
                <a:effectLst/>
                <a:hlinkClick r:id="rId7"/>
              </a:rPr>
              <a:t>https://github.com/bitronix/btm</a:t>
            </a:r>
            <a:r>
              <a:rPr lang="en-US" altLang="zh-CN" dirty="0">
                <a:effectLst/>
              </a:rPr>
              <a:t>   </a:t>
            </a:r>
            <a:r>
              <a:rPr lang="zh-CN" altLang="en-US" dirty="0">
                <a:effectLst/>
              </a:rPr>
              <a:t>一个开源的</a:t>
            </a:r>
            <a:r>
              <a:rPr lang="en-US" altLang="zh-CN" dirty="0">
                <a:effectLst/>
              </a:rPr>
              <a:t>JTA Transaction Manager</a:t>
            </a:r>
          </a:p>
          <a:p>
            <a:endParaRPr lang="en-US" altLang="zh-CN" dirty="0"/>
          </a:p>
          <a:p>
            <a:r>
              <a:rPr lang="en-US" altLang="zh-CN" dirty="0">
                <a:hlinkClick r:id="rId8"/>
              </a:rPr>
              <a:t>http://docs.spring.io/spring-boot/docs/current/reference/html/boot-features-jta.html</a:t>
            </a:r>
            <a:r>
              <a:rPr lang="zh-CN" altLang="en-US" dirty="0"/>
              <a:t>（重点）</a:t>
            </a:r>
            <a:endParaRPr lang="en-US" altLang="zh-CN" dirty="0"/>
          </a:p>
          <a:p>
            <a:endParaRPr lang="en-US" altLang="zh-CN" dirty="0">
              <a:hlinkClick r:id="rId9"/>
            </a:endParaRPr>
          </a:p>
          <a:p>
            <a:r>
              <a:rPr lang="en-US" altLang="zh-CN" dirty="0">
                <a:hlinkClick r:id="rId9"/>
              </a:rPr>
              <a:t>http://weibo.com/ttarticle/p/show?id=2309403965965003062676</a:t>
            </a:r>
            <a:r>
              <a:rPr lang="en-US" altLang="zh-CN" dirty="0"/>
              <a:t>  </a:t>
            </a:r>
            <a:r>
              <a:rPr lang="zh-CN" altLang="en-US" dirty="0"/>
              <a:t>六种常用的分布式事务解决方案</a:t>
            </a:r>
            <a:endParaRPr lang="en-US" altLang="zh-CN" dirty="0"/>
          </a:p>
          <a:p>
            <a:r>
              <a:rPr lang="en-US" altLang="zh-CN" dirty="0">
                <a:hlinkClick r:id="rId10"/>
              </a:rPr>
              <a:t>https://www.ibm.com/developerworks/cn/java/j-lo-jta/</a:t>
            </a:r>
            <a:r>
              <a:rPr lang="en-US" altLang="zh-CN" dirty="0"/>
              <a:t> java</a:t>
            </a:r>
            <a:r>
              <a:rPr lang="zh-CN" altLang="en-US" dirty="0"/>
              <a:t>深度历险 原理与实现</a:t>
            </a:r>
            <a:endParaRPr lang="en-US" altLang="zh-CN" dirty="0"/>
          </a:p>
          <a:p>
            <a:r>
              <a:rPr lang="en-US" altLang="zh-CN" dirty="0">
                <a:hlinkClick r:id="rId11"/>
              </a:rPr>
              <a:t>http://www.hollischuang.com/archives/681</a:t>
            </a:r>
            <a:r>
              <a:rPr lang="en-US" altLang="zh-CN" dirty="0"/>
              <a:t> </a:t>
            </a:r>
            <a:r>
              <a:rPr lang="zh-CN" altLang="en-US" dirty="0"/>
              <a:t>分布式事务的两阶段提交、三阶段提交</a:t>
            </a:r>
            <a:endParaRPr lang="en-US" altLang="zh-CN" dirty="0">
              <a:effectLst/>
            </a:endParaRPr>
          </a:p>
        </p:txBody>
      </p:sp>
    </p:spTree>
    <p:extLst>
      <p:ext uri="{BB962C8B-B14F-4D97-AF65-F5344CB8AC3E}">
        <p14:creationId xmlns:p14="http://schemas.microsoft.com/office/powerpoint/2010/main" val="341202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p>
        </p:txBody>
      </p:sp>
      <p:pic>
        <p:nvPicPr>
          <p:cNvPr id="1026" name="Picture 2" descr="images/K4QcRFdKnbkT44AFFtzQYCAAX25FifD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44084"/>
            <a:ext cx="10335371" cy="583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5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事务是什么？</a:t>
            </a:r>
          </a:p>
        </p:txBody>
      </p:sp>
      <p:sp>
        <p:nvSpPr>
          <p:cNvPr id="3" name="Content Placeholder 2"/>
          <p:cNvSpPr>
            <a:spLocks noGrp="1"/>
          </p:cNvSpPr>
          <p:nvPr>
            <p:ph idx="1"/>
          </p:nvPr>
        </p:nvSpPr>
        <p:spPr/>
        <p:txBody>
          <a:bodyPr/>
          <a:lstStyle/>
          <a:p>
            <a:r>
              <a:rPr lang="zh-CN" altLang="en-US" dirty="0"/>
              <a:t>事务是应用程序中一系列严密的操作，所有操作必须成功完成，否则在每个操作中所作的所有更改都会被撤消。</a:t>
            </a:r>
            <a:endParaRPr lang="en-US" altLang="zh-CN" dirty="0"/>
          </a:p>
          <a:p>
            <a:pPr marL="0" indent="0">
              <a:buNone/>
            </a:pPr>
            <a:endParaRPr lang="en-US" altLang="zh-CN" dirty="0"/>
          </a:p>
          <a:p>
            <a:r>
              <a:rPr lang="zh-CN" altLang="en-US" dirty="0"/>
              <a:t>原子性（ </a:t>
            </a:r>
            <a:r>
              <a:rPr lang="en-US" altLang="zh-CN" dirty="0"/>
              <a:t>Atomicity </a:t>
            </a:r>
            <a:r>
              <a:rPr lang="zh-CN" altLang="en-US" dirty="0"/>
              <a:t>）</a:t>
            </a:r>
            <a:endParaRPr lang="en-US" altLang="zh-CN" dirty="0"/>
          </a:p>
          <a:p>
            <a:r>
              <a:rPr lang="zh-CN" altLang="en-US" dirty="0"/>
              <a:t>一致性（ </a:t>
            </a:r>
            <a:r>
              <a:rPr lang="en-US" altLang="zh-CN" dirty="0"/>
              <a:t>Consistency </a:t>
            </a:r>
            <a:r>
              <a:rPr lang="zh-CN" altLang="en-US" dirty="0"/>
              <a:t>）</a:t>
            </a:r>
            <a:endParaRPr lang="en-US" altLang="zh-CN" dirty="0"/>
          </a:p>
          <a:p>
            <a:r>
              <a:rPr lang="zh-CN" altLang="en-US" dirty="0"/>
              <a:t>隔离性（ </a:t>
            </a:r>
            <a:r>
              <a:rPr lang="en-US" altLang="zh-CN" dirty="0"/>
              <a:t>Isolation </a:t>
            </a:r>
            <a:r>
              <a:rPr lang="zh-CN" altLang="en-US" dirty="0"/>
              <a:t>）</a:t>
            </a:r>
            <a:endParaRPr lang="en-US" altLang="zh-CN" dirty="0"/>
          </a:p>
          <a:p>
            <a:r>
              <a:rPr lang="zh-CN" altLang="en-US" dirty="0"/>
              <a:t>持续性（ </a:t>
            </a:r>
            <a:r>
              <a:rPr lang="en-US" altLang="zh-CN" dirty="0"/>
              <a:t>Durability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54330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r>
              <a:rPr lang="zh-CN" altLang="en-US" dirty="0"/>
              <a:t>事务的特性</a:t>
            </a:r>
          </a:p>
        </p:txBody>
      </p:sp>
      <p:sp>
        <p:nvSpPr>
          <p:cNvPr id="3" name="Content Placeholder 2"/>
          <p:cNvSpPr>
            <a:spLocks noGrp="1"/>
          </p:cNvSpPr>
          <p:nvPr>
            <p:ph idx="1"/>
          </p:nvPr>
        </p:nvSpPr>
        <p:spPr>
          <a:xfrm>
            <a:off x="838200" y="1184564"/>
            <a:ext cx="10515600" cy="5673435"/>
          </a:xfrm>
        </p:spPr>
        <p:txBody>
          <a:bodyPr>
            <a:noAutofit/>
          </a:bodyPr>
          <a:lstStyle/>
          <a:p>
            <a:endParaRPr lang="en-US" altLang="zh-CN" sz="1600" dirty="0"/>
          </a:p>
          <a:p>
            <a:r>
              <a:rPr lang="zh-CN" altLang="en-US" sz="1600" dirty="0"/>
              <a:t>隔离级别</a:t>
            </a:r>
            <a:endParaRPr lang="en-US" altLang="zh-CN" sz="1600" dirty="0"/>
          </a:p>
          <a:p>
            <a:pPr lvl="1"/>
            <a:r>
              <a:rPr lang="en-US" altLang="zh-CN" sz="1600" dirty="0">
                <a:latin typeface="Arial" panose="020B0604020202020204" pitchFamily="34" charset="0"/>
                <a:cs typeface="Arial" panose="020B0604020202020204" pitchFamily="34" charset="0"/>
              </a:rPr>
              <a:t>Read uncommitted</a:t>
            </a:r>
          </a:p>
          <a:p>
            <a:pPr lvl="1"/>
            <a:r>
              <a:rPr lang="en-US" altLang="zh-CN" sz="1600" dirty="0">
                <a:latin typeface="Arial" panose="020B0604020202020204" pitchFamily="34" charset="0"/>
                <a:cs typeface="Arial" panose="020B0604020202020204" pitchFamily="34" charset="0"/>
              </a:rPr>
              <a:t>Read committed</a:t>
            </a:r>
          </a:p>
          <a:p>
            <a:pPr lvl="1"/>
            <a:r>
              <a:rPr lang="en-US" altLang="zh-CN" sz="1600" dirty="0">
                <a:latin typeface="Arial" panose="020B0604020202020204" pitchFamily="34" charset="0"/>
                <a:cs typeface="Arial" panose="020B0604020202020204" pitchFamily="34" charset="0"/>
              </a:rPr>
              <a:t>Repeatable read</a:t>
            </a:r>
          </a:p>
          <a:p>
            <a:pPr lvl="1"/>
            <a:r>
              <a:rPr lang="en-US" altLang="zh-CN" sz="1600" dirty="0">
                <a:latin typeface="Arial" panose="020B0604020202020204" pitchFamily="34" charset="0"/>
                <a:cs typeface="Arial" panose="020B0604020202020204" pitchFamily="34" charset="0"/>
              </a:rPr>
              <a:t>Serializable </a:t>
            </a:r>
          </a:p>
          <a:p>
            <a:endParaRPr lang="en-US" altLang="zh-CN" sz="1600" dirty="0"/>
          </a:p>
          <a:p>
            <a:r>
              <a:rPr lang="zh-CN" altLang="en-US" sz="1600" dirty="0"/>
              <a:t>代理方式</a:t>
            </a:r>
            <a:endParaRPr lang="en-US" altLang="zh-CN" sz="1600" dirty="0"/>
          </a:p>
          <a:p>
            <a:pPr lvl="1"/>
            <a:r>
              <a:rPr lang="en-US" altLang="zh-CN" sz="1600" dirty="0" err="1"/>
              <a:t>Jdk</a:t>
            </a:r>
            <a:r>
              <a:rPr lang="zh-CN" altLang="en-US" sz="1600" dirty="0"/>
              <a:t>代理，</a:t>
            </a:r>
            <a:r>
              <a:rPr lang="en-US" altLang="zh-CN" sz="1600" dirty="0" err="1"/>
              <a:t>cglib</a:t>
            </a:r>
            <a:r>
              <a:rPr lang="zh-CN" altLang="en-US" sz="1600" dirty="0"/>
              <a:t>动态代理</a:t>
            </a:r>
            <a:endParaRPr lang="en-US" altLang="zh-CN" sz="1600" dirty="0"/>
          </a:p>
          <a:p>
            <a:endParaRPr lang="en-US" altLang="zh-CN" sz="1600" dirty="0"/>
          </a:p>
          <a:p>
            <a:r>
              <a:rPr lang="zh-CN" altLang="en-US" sz="1600" dirty="0"/>
              <a:t>传播行为</a:t>
            </a:r>
            <a:endParaRPr lang="en-US" altLang="zh-CN" sz="1600" dirty="0"/>
          </a:p>
          <a:p>
            <a:pPr lvl="1"/>
            <a:r>
              <a:rPr lang="en-US" altLang="zh-CN" sz="1600" b="1" dirty="0"/>
              <a:t>PROPAGATION_REQUIRED</a:t>
            </a:r>
          </a:p>
          <a:p>
            <a:pPr lvl="1"/>
            <a:r>
              <a:rPr lang="en-US" altLang="zh-CN" sz="1600" b="1" dirty="0"/>
              <a:t>PROPAGATION_SUPPORTS</a:t>
            </a:r>
          </a:p>
          <a:p>
            <a:pPr lvl="1"/>
            <a:r>
              <a:rPr lang="en-US" altLang="zh-CN" sz="1600" b="1" dirty="0"/>
              <a:t>PROPAGATION_MANDATORY</a:t>
            </a:r>
          </a:p>
          <a:p>
            <a:pPr lvl="1"/>
            <a:r>
              <a:rPr lang="en-US" altLang="zh-CN" sz="1600" b="1" dirty="0"/>
              <a:t>PROPAGATION_REQUIRES_NEW</a:t>
            </a:r>
            <a:endParaRPr lang="zh-CN" altLang="en-US" sz="1600" dirty="0"/>
          </a:p>
          <a:p>
            <a:pPr lvl="1"/>
            <a:r>
              <a:rPr lang="en-US" altLang="zh-CN" sz="1600" b="1" dirty="0"/>
              <a:t>PROPAGATION_NOT_SUPPORTED</a:t>
            </a:r>
            <a:endParaRPr lang="zh-CN" altLang="en-US" sz="1600" dirty="0"/>
          </a:p>
          <a:p>
            <a:pPr lvl="1"/>
            <a:r>
              <a:rPr lang="en-US" altLang="zh-CN" sz="1600" b="1" dirty="0"/>
              <a:t>PROPAGATION_NEVER</a:t>
            </a:r>
          </a:p>
          <a:p>
            <a:pPr lvl="1"/>
            <a:r>
              <a:rPr lang="en-US" altLang="zh-CN" sz="1600" b="1" dirty="0"/>
              <a:t>PROPAGATION_NESTED</a:t>
            </a:r>
            <a:endParaRPr lang="zh-CN" altLang="en-US" sz="1600" dirty="0"/>
          </a:p>
        </p:txBody>
      </p:sp>
    </p:spTree>
    <p:extLst>
      <p:ext uri="{BB962C8B-B14F-4D97-AF65-F5344CB8AC3E}">
        <p14:creationId xmlns:p14="http://schemas.microsoft.com/office/powerpoint/2010/main" val="328189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事务的实现</a:t>
            </a:r>
          </a:p>
        </p:txBody>
      </p:sp>
      <p:sp>
        <p:nvSpPr>
          <p:cNvPr id="3" name="内容占位符 2"/>
          <p:cNvSpPr>
            <a:spLocks noGrp="1"/>
          </p:cNvSpPr>
          <p:nvPr>
            <p:ph idx="1"/>
          </p:nvPr>
        </p:nvSpPr>
        <p:spPr/>
        <p:txBody>
          <a:bodyPr>
            <a:normAutofit lnSpcReduction="10000"/>
          </a:bodyPr>
          <a:lstStyle/>
          <a:p>
            <a:pPr marL="0" indent="0">
              <a:buNone/>
            </a:pPr>
            <a:r>
              <a:rPr lang="en-US" altLang="zh-CN" dirty="0"/>
              <a:t>Spring</a:t>
            </a:r>
            <a:r>
              <a:rPr lang="zh-CN" altLang="en-US" dirty="0"/>
              <a:t>配置的事务都是由</a:t>
            </a:r>
            <a:r>
              <a:rPr lang="en-US" altLang="zh-CN" dirty="0" err="1"/>
              <a:t>DataSource</a:t>
            </a:r>
            <a:r>
              <a:rPr lang="zh-CN" altLang="en-US" dirty="0"/>
              <a:t>、</a:t>
            </a:r>
            <a:r>
              <a:rPr lang="en-US" altLang="zh-CN" dirty="0" err="1"/>
              <a:t>TransactionManager</a:t>
            </a:r>
            <a:r>
              <a:rPr lang="zh-CN" altLang="en-US" dirty="0"/>
              <a:t>和代理机制三部分组成。</a:t>
            </a:r>
            <a:endParaRPr lang="en-US" altLang="zh-CN" dirty="0"/>
          </a:p>
          <a:p>
            <a:pPr marL="0" indent="0">
              <a:buNone/>
            </a:pPr>
            <a:endParaRPr lang="en-US" altLang="zh-CN" dirty="0"/>
          </a:p>
          <a:p>
            <a:pPr marL="0" indent="0">
              <a:buNone/>
            </a:pPr>
            <a:r>
              <a:rPr lang="zh-CN" altLang="en-US" dirty="0"/>
              <a:t>几种常见的实现方式</a:t>
            </a:r>
            <a:endParaRPr lang="en-US" altLang="zh-CN" dirty="0"/>
          </a:p>
          <a:p>
            <a:pPr marL="0" indent="0">
              <a:buNone/>
            </a:pPr>
            <a:r>
              <a:rPr lang="en-US" altLang="zh-CN" dirty="0"/>
              <a:t>1</a:t>
            </a:r>
            <a:r>
              <a:rPr lang="zh-CN" altLang="en-US" dirty="0"/>
              <a:t>、对每个对象设置一个代理</a:t>
            </a:r>
            <a:endParaRPr lang="en-US" altLang="zh-CN" dirty="0"/>
          </a:p>
          <a:p>
            <a:pPr marL="0" indent="0">
              <a:buNone/>
            </a:pPr>
            <a:r>
              <a:rPr lang="en-US" altLang="zh-CN" dirty="0"/>
              <a:t>2</a:t>
            </a:r>
            <a:r>
              <a:rPr lang="zh-CN" altLang="en-US" dirty="0"/>
              <a:t>、对所有的对象设置一个父类的代理</a:t>
            </a:r>
            <a:endParaRPr lang="en-US" altLang="zh-CN" dirty="0"/>
          </a:p>
          <a:p>
            <a:pPr marL="0" indent="0">
              <a:buNone/>
            </a:pPr>
            <a:r>
              <a:rPr lang="en-US" altLang="zh-CN" dirty="0"/>
              <a:t>3</a:t>
            </a:r>
            <a:r>
              <a:rPr lang="zh-CN" altLang="en-US" dirty="0"/>
              <a:t>、使用</a:t>
            </a:r>
            <a:r>
              <a:rPr lang="en-US" altLang="zh-CN" dirty="0" err="1"/>
              <a:t>TransactionInterceptor</a:t>
            </a:r>
            <a:r>
              <a:rPr lang="zh-CN" altLang="en-US" dirty="0"/>
              <a:t>配置拦截器</a:t>
            </a:r>
            <a:endParaRPr lang="en-US" altLang="zh-CN" dirty="0"/>
          </a:p>
          <a:p>
            <a:pPr marL="0" indent="0">
              <a:buNone/>
            </a:pPr>
            <a:r>
              <a:rPr lang="en-US" altLang="zh-CN" dirty="0"/>
              <a:t>4</a:t>
            </a:r>
            <a:r>
              <a:rPr lang="zh-CN" altLang="en-US" dirty="0"/>
              <a:t>、使用</a:t>
            </a:r>
            <a:r>
              <a:rPr lang="en-US" altLang="zh-CN" dirty="0"/>
              <a:t>AOP</a:t>
            </a:r>
            <a:r>
              <a:rPr lang="zh-CN" altLang="en-US" dirty="0"/>
              <a:t>配置拦截器</a:t>
            </a:r>
            <a:endParaRPr lang="en-US" altLang="zh-CN" dirty="0"/>
          </a:p>
          <a:p>
            <a:pPr marL="0" indent="0">
              <a:buNone/>
            </a:pPr>
            <a:r>
              <a:rPr lang="en-US" altLang="zh-CN" dirty="0"/>
              <a:t>5</a:t>
            </a:r>
            <a:r>
              <a:rPr lang="zh-CN" altLang="en-US" dirty="0"/>
              <a:t>、使用注解</a:t>
            </a:r>
            <a:endParaRPr lang="en-US" altLang="zh-CN" dirty="0"/>
          </a:p>
          <a:p>
            <a:pPr marL="0" indent="0">
              <a:buNone/>
            </a:pPr>
            <a:endParaRPr lang="zh-CN" altLang="en-US" dirty="0"/>
          </a:p>
        </p:txBody>
      </p:sp>
    </p:spTree>
    <p:extLst>
      <p:ext uri="{BB962C8B-B14F-4D97-AF65-F5344CB8AC3E}">
        <p14:creationId xmlns:p14="http://schemas.microsoft.com/office/powerpoint/2010/main" val="98078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a:t>
            </a:r>
          </a:p>
        </p:txBody>
      </p:sp>
      <p:sp>
        <p:nvSpPr>
          <p:cNvPr id="3" name="Content Placeholder 2"/>
          <p:cNvSpPr>
            <a:spLocks noGrp="1"/>
          </p:cNvSpPr>
          <p:nvPr>
            <p:ph idx="1"/>
          </p:nvPr>
        </p:nvSpPr>
        <p:spPr>
          <a:xfrm>
            <a:off x="838199" y="1825625"/>
            <a:ext cx="10861713" cy="4795512"/>
          </a:xfrm>
        </p:spPr>
        <p:txBody>
          <a:bodyPr>
            <a:noAutofit/>
          </a:bodyPr>
          <a:lstStyle/>
          <a:p>
            <a:r>
              <a:rPr lang="zh-CN" altLang="en-US" sz="1800" dirty="0">
                <a:latin typeface="宋体" panose="02010600030101010101" pitchFamily="2" charset="-122"/>
                <a:ea typeface="宋体" panose="02010600030101010101" pitchFamily="2" charset="-122"/>
              </a:rPr>
              <a:t>在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应用中，事务是一个不可或缺的组件模型，它保证了用户操作的 </a:t>
            </a:r>
            <a:r>
              <a:rPr lang="en-US" altLang="zh-CN" sz="1800" dirty="0">
                <a:latin typeface="宋体" panose="02010600030101010101" pitchFamily="2" charset="-122"/>
                <a:ea typeface="宋体" panose="02010600030101010101" pitchFamily="2" charset="-122"/>
              </a:rPr>
              <a:t>ACID</a:t>
            </a:r>
            <a:r>
              <a:rPr lang="zh-CN" altLang="en-US" sz="1800" dirty="0">
                <a:latin typeface="宋体" panose="02010600030101010101" pitchFamily="2" charset="-122"/>
                <a:ea typeface="宋体" panose="02010600030101010101" pitchFamily="2" charset="-122"/>
              </a:rPr>
              <a:t>（即原子、一致、隔离、持久）属性。对于只操作单一数据源的应用，可以通过本地资源接口实现事务管理；对于跨数据源（例如多个数据库，或者数据库与 </a:t>
            </a:r>
            <a:r>
              <a:rPr lang="en-US" altLang="zh-CN" sz="1800" dirty="0">
                <a:latin typeface="宋体" panose="02010600030101010101" pitchFamily="2" charset="-122"/>
                <a:ea typeface="宋体" panose="02010600030101010101" pitchFamily="2" charset="-122"/>
              </a:rPr>
              <a:t>JMS</a:t>
            </a:r>
            <a:r>
              <a:rPr lang="zh-CN" altLang="en-US" sz="1800" dirty="0">
                <a:latin typeface="宋体" panose="02010600030101010101" pitchFamily="2" charset="-122"/>
                <a:ea typeface="宋体" panose="02010600030101010101" pitchFamily="2" charset="-122"/>
              </a:rPr>
              <a:t>）的大型应用，则必须使用全局事务 </a:t>
            </a:r>
            <a:r>
              <a:rPr lang="en-US" altLang="zh-CN" sz="1800" dirty="0">
                <a:latin typeface="宋体" panose="02010600030101010101" pitchFamily="2" charset="-122"/>
                <a:ea typeface="宋体" panose="02010600030101010101" pitchFamily="2" charset="-122"/>
              </a:rPr>
              <a:t>JTA (Java Transaction API)</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JTA </a:t>
            </a:r>
            <a:r>
              <a:rPr lang="zh-CN" altLang="en-US" sz="1800" dirty="0">
                <a:latin typeface="宋体" panose="02010600030101010101" pitchFamily="2" charset="-122"/>
                <a:ea typeface="宋体" panose="02010600030101010101" pitchFamily="2" charset="-122"/>
              </a:rPr>
              <a:t>为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平台提供了分布式事务服务，它隔离了事务与底层的资源，实现了透明的事务管理方式。</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本地事务：紧密依赖于底层资源管理器（例如数据库连接 </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，事务处理局限在当前事务资源内。此种事务处理方式不存在对应用服务器的依赖，因而部署灵活却无法支持多数据源的分布式事务。</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 </a:t>
            </a:r>
            <a:r>
              <a:rPr lang="zh-CN" altLang="en-US" sz="1800" dirty="0">
                <a:latin typeface="宋体" panose="02010600030101010101" pitchFamily="2" charset="-122"/>
                <a:ea typeface="宋体" panose="02010600030101010101" pitchFamily="2" charset="-122"/>
              </a:rPr>
              <a:t>分布式事务处理 </a:t>
            </a:r>
            <a:r>
              <a:rPr lang="en-US" altLang="zh-CN" sz="1800" dirty="0">
                <a:latin typeface="宋体" panose="02010600030101010101" pitchFamily="2" charset="-122"/>
                <a:ea typeface="宋体" panose="02010600030101010101" pitchFamily="2" charset="-122"/>
              </a:rPr>
              <a:t>: Java </a:t>
            </a:r>
            <a:r>
              <a:rPr lang="zh-CN" altLang="en-US" sz="1800" dirty="0">
                <a:latin typeface="宋体" panose="02010600030101010101" pitchFamily="2" charset="-122"/>
                <a:ea typeface="宋体" panose="02010600030101010101" pitchFamily="2" charset="-122"/>
              </a:rPr>
              <a:t>事务编程接口（</a:t>
            </a:r>
            <a:r>
              <a:rPr lang="en-US" altLang="zh-CN" sz="1800" dirty="0">
                <a:latin typeface="宋体" panose="02010600030101010101" pitchFamily="2" charset="-122"/>
                <a:ea typeface="宋体" panose="02010600030101010101" pitchFamily="2" charset="-122"/>
              </a:rPr>
              <a:t>JTA</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Java Transaction API</a:t>
            </a:r>
            <a:r>
              <a:rPr lang="zh-CN" altLang="en-US" sz="1800" dirty="0">
                <a:latin typeface="宋体" panose="02010600030101010101" pitchFamily="2" charset="-122"/>
                <a:ea typeface="宋体" panose="02010600030101010101" pitchFamily="2" charset="-122"/>
              </a:rPr>
              <a:t>）和 </a:t>
            </a:r>
            <a:r>
              <a:rPr lang="en-US" altLang="zh-CN" sz="1800" dirty="0">
                <a:latin typeface="宋体" panose="02010600030101010101" pitchFamily="2" charset="-122"/>
                <a:ea typeface="宋体" panose="02010600030101010101" pitchFamily="2" charset="-122"/>
              </a:rPr>
              <a:t>Java </a:t>
            </a:r>
            <a:r>
              <a:rPr lang="zh-CN" altLang="en-US" sz="1800" dirty="0">
                <a:latin typeface="宋体" panose="02010600030101010101" pitchFamily="2" charset="-122"/>
                <a:ea typeface="宋体" panose="02010600030101010101" pitchFamily="2" charset="-122"/>
              </a:rPr>
              <a:t>事务服务 </a:t>
            </a:r>
            <a:r>
              <a:rPr lang="en-US" altLang="zh-CN" sz="1800" dirty="0">
                <a:latin typeface="宋体" panose="02010600030101010101" pitchFamily="2" charset="-122"/>
                <a:ea typeface="宋体" panose="02010600030101010101" pitchFamily="2" charset="-122"/>
              </a:rPr>
              <a:t>(JTS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Java Transaction Service) </a:t>
            </a:r>
            <a:r>
              <a:rPr lang="zh-CN" altLang="en-US" sz="1800" dirty="0">
                <a:latin typeface="宋体" panose="02010600030101010101" pitchFamily="2" charset="-122"/>
                <a:ea typeface="宋体" panose="02010600030101010101" pitchFamily="2" charset="-122"/>
              </a:rPr>
              <a:t>为 </a:t>
            </a:r>
            <a:r>
              <a:rPr lang="en-US" altLang="zh-CN" sz="1800" dirty="0">
                <a:latin typeface="宋体" panose="02010600030101010101" pitchFamily="2" charset="-122"/>
                <a:ea typeface="宋体" panose="02010600030101010101" pitchFamily="2" charset="-122"/>
              </a:rPr>
              <a:t>J2EE </a:t>
            </a:r>
            <a:r>
              <a:rPr lang="zh-CN" altLang="en-US" sz="1800" dirty="0">
                <a:latin typeface="宋体" panose="02010600030101010101" pitchFamily="2" charset="-122"/>
                <a:ea typeface="宋体" panose="02010600030101010101" pitchFamily="2" charset="-122"/>
              </a:rPr>
              <a:t>平台提供了分布式事务服务。分布式事务（</a:t>
            </a:r>
            <a:r>
              <a:rPr lang="en-US" altLang="zh-CN" sz="1800" dirty="0">
                <a:latin typeface="宋体" panose="02010600030101010101" pitchFamily="2" charset="-122"/>
                <a:ea typeface="宋体" panose="02010600030101010101" pitchFamily="2" charset="-122"/>
              </a:rPr>
              <a:t>Distributed Transaction</a:t>
            </a:r>
            <a:r>
              <a:rPr lang="zh-CN" altLang="en-US" sz="1800" dirty="0">
                <a:latin typeface="宋体" panose="02010600030101010101" pitchFamily="2" charset="-122"/>
                <a:ea typeface="宋体" panose="02010600030101010101" pitchFamily="2" charset="-122"/>
              </a:rPr>
              <a:t>）包括事务管理器（</a:t>
            </a:r>
            <a:r>
              <a:rPr lang="en-US" altLang="zh-CN" sz="1800" dirty="0">
                <a:latin typeface="宋体" panose="02010600030101010101" pitchFamily="2" charset="-122"/>
                <a:ea typeface="宋体" panose="02010600030101010101" pitchFamily="2" charset="-122"/>
              </a:rPr>
              <a:t>Transaction Manager</a:t>
            </a:r>
            <a:r>
              <a:rPr lang="zh-CN" altLang="en-US" sz="1800" dirty="0">
                <a:latin typeface="宋体" panose="02010600030101010101" pitchFamily="2" charset="-122"/>
                <a:ea typeface="宋体" panose="02010600030101010101" pitchFamily="2" charset="-122"/>
              </a:rPr>
              <a:t>）和一个或多个支持 </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协议的资源管理器 </a:t>
            </a:r>
            <a:r>
              <a:rPr lang="en-US" altLang="zh-CN" sz="1800" dirty="0">
                <a:latin typeface="宋体" panose="02010600030101010101" pitchFamily="2" charset="-122"/>
                <a:ea typeface="宋体" panose="02010600030101010101" pitchFamily="2" charset="-122"/>
              </a:rPr>
              <a:t>( Resource Manager )</a:t>
            </a:r>
            <a:r>
              <a:rPr lang="zh-CN" altLang="en-US" sz="1800" dirty="0">
                <a:latin typeface="宋体" panose="02010600030101010101" pitchFamily="2" charset="-122"/>
                <a:ea typeface="宋体" panose="02010600030101010101" pitchFamily="2" charset="-122"/>
              </a:rPr>
              <a:t>。我们可以将资源管理器看做任意类型的持久化数据存储；事务管理器承担着所有事务参与单元的协调与控制。</a:t>
            </a:r>
            <a:r>
              <a:rPr lang="en-US" altLang="zh-CN" sz="1800" dirty="0">
                <a:latin typeface="宋体" panose="02010600030101010101" pitchFamily="2" charset="-122"/>
                <a:ea typeface="宋体" panose="02010600030101010101" pitchFamily="2" charset="-122"/>
              </a:rPr>
              <a:t>JTA </a:t>
            </a:r>
            <a:r>
              <a:rPr lang="zh-CN" altLang="en-US" sz="1800" dirty="0">
                <a:latin typeface="宋体" panose="02010600030101010101" pitchFamily="2" charset="-122"/>
                <a:ea typeface="宋体" panose="02010600030101010101" pitchFamily="2" charset="-122"/>
              </a:rPr>
              <a:t>事务有效的屏蔽了底层事务资源，使应用可以以透明的方式参入到事务处理中；但是与本地事务相比，</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协议的系统开销大，在系统开发过程中应慎重考虑是否确实需要分布式事务。若确实需要分布式事务以协调多个事务资源，则应实现和配置所支持 </a:t>
            </a:r>
            <a:r>
              <a:rPr lang="en-US" altLang="zh-CN" sz="1800" dirty="0">
                <a:latin typeface="宋体" panose="02010600030101010101" pitchFamily="2" charset="-122"/>
                <a:ea typeface="宋体" panose="02010600030101010101" pitchFamily="2" charset="-122"/>
              </a:rPr>
              <a:t>XA </a:t>
            </a:r>
            <a:r>
              <a:rPr lang="zh-CN" altLang="en-US" sz="1800" dirty="0">
                <a:latin typeface="宋体" panose="02010600030101010101" pitchFamily="2" charset="-122"/>
                <a:ea typeface="宋体" panose="02010600030101010101" pitchFamily="2" charset="-122"/>
              </a:rPr>
              <a:t>协议的事务资源，如 </a:t>
            </a:r>
            <a:r>
              <a:rPr lang="en-US" altLang="zh-CN" sz="1800" dirty="0">
                <a:latin typeface="宋体" panose="02010600030101010101" pitchFamily="2" charset="-122"/>
                <a:ea typeface="宋体" panose="02010600030101010101" pitchFamily="2" charset="-122"/>
              </a:rPr>
              <a:t>JMS</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JDBC </a:t>
            </a:r>
            <a:r>
              <a:rPr lang="zh-CN" altLang="en-US" sz="1800" dirty="0">
                <a:latin typeface="宋体" panose="02010600030101010101" pitchFamily="2" charset="-122"/>
                <a:ea typeface="宋体" panose="02010600030101010101" pitchFamily="2" charset="-122"/>
              </a:rPr>
              <a:t>数据库连接池等。</a:t>
            </a:r>
          </a:p>
        </p:txBody>
      </p:sp>
    </p:spTree>
    <p:extLst>
      <p:ext uri="{BB962C8B-B14F-4D97-AF65-F5344CB8AC3E}">
        <p14:creationId xmlns:p14="http://schemas.microsoft.com/office/powerpoint/2010/main" val="68348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分布式事务的组成</a:t>
            </a:r>
          </a:p>
        </p:txBody>
      </p:sp>
      <p:sp>
        <p:nvSpPr>
          <p:cNvPr id="3" name="Content Placeholder 2"/>
          <p:cNvSpPr>
            <a:spLocks noGrp="1"/>
          </p:cNvSpPr>
          <p:nvPr>
            <p:ph idx="1"/>
          </p:nvPr>
        </p:nvSpPr>
        <p:spPr/>
        <p:txBody>
          <a:bodyPr/>
          <a:lstStyle/>
          <a:p>
            <a:r>
              <a:rPr lang="zh-CN" altLang="en-US" dirty="0"/>
              <a:t>一个分布式事务（</a:t>
            </a:r>
            <a:r>
              <a:rPr lang="en-US" altLang="zh-CN" dirty="0"/>
              <a:t>Distributed Transaction</a:t>
            </a:r>
            <a:r>
              <a:rPr lang="zh-CN" altLang="en-US" dirty="0"/>
              <a:t>）包括一个事务管理器（</a:t>
            </a:r>
            <a:r>
              <a:rPr lang="en-US" altLang="zh-CN" dirty="0"/>
              <a:t>transaction manager</a:t>
            </a:r>
            <a:r>
              <a:rPr lang="zh-CN" altLang="en-US" dirty="0"/>
              <a:t>）和一个或多个资源管理器</a:t>
            </a:r>
            <a:r>
              <a:rPr lang="en-US" altLang="zh-CN" dirty="0"/>
              <a:t>(resource manager)</a:t>
            </a:r>
            <a:r>
              <a:rPr lang="zh-CN" altLang="en-US" dirty="0"/>
              <a:t>。</a:t>
            </a:r>
            <a:endParaRPr lang="en-US" altLang="zh-CN" dirty="0"/>
          </a:p>
          <a:p>
            <a:endParaRPr lang="en-US" altLang="zh-CN" dirty="0"/>
          </a:p>
          <a:p>
            <a:r>
              <a:rPr lang="zh-CN" altLang="en-US" dirty="0"/>
              <a:t>一个资源管理器（</a:t>
            </a:r>
            <a:r>
              <a:rPr lang="en-US" altLang="zh-CN" dirty="0"/>
              <a:t>resource manager</a:t>
            </a:r>
            <a:r>
              <a:rPr lang="zh-CN" altLang="en-US" dirty="0"/>
              <a:t>）是任意类型的持久化数据存储。</a:t>
            </a:r>
            <a:endParaRPr lang="en-US" altLang="zh-CN" dirty="0"/>
          </a:p>
          <a:p>
            <a:r>
              <a:rPr lang="zh-CN" altLang="en-US" dirty="0"/>
              <a:t>事务管理器（</a:t>
            </a:r>
            <a:r>
              <a:rPr lang="en-US" altLang="zh-CN" dirty="0"/>
              <a:t>transaction manager</a:t>
            </a:r>
            <a:r>
              <a:rPr lang="zh-CN" altLang="en-US" dirty="0"/>
              <a:t>）承担着所有事务参与单元者的相互通讯的责任。</a:t>
            </a:r>
          </a:p>
        </p:txBody>
      </p:sp>
    </p:spTree>
    <p:extLst>
      <p:ext uri="{BB962C8B-B14F-4D97-AF65-F5344CB8AC3E}">
        <p14:creationId xmlns:p14="http://schemas.microsoft.com/office/powerpoint/2010/main" val="39576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XA</a:t>
            </a:r>
            <a:r>
              <a:rPr lang="zh-CN" altLang="en-US" b="1" dirty="0"/>
              <a:t>规范</a:t>
            </a:r>
            <a:endParaRPr lang="zh-CN" altLang="en-US" dirty="0"/>
          </a:p>
        </p:txBody>
      </p:sp>
      <p:sp>
        <p:nvSpPr>
          <p:cNvPr id="3" name="Content Placeholder 2"/>
          <p:cNvSpPr>
            <a:spLocks noGrp="1"/>
          </p:cNvSpPr>
          <p:nvPr>
            <p:ph idx="1"/>
          </p:nvPr>
        </p:nvSpPr>
        <p:spPr>
          <a:xfrm>
            <a:off x="620617" y="1544918"/>
            <a:ext cx="10515600" cy="4351338"/>
          </a:xfrm>
        </p:spPr>
        <p:txBody>
          <a:bodyPr>
            <a:normAutofit/>
          </a:bodyPr>
          <a:lstStyle/>
          <a:p>
            <a:pPr marL="0" indent="0">
              <a:buNone/>
            </a:pPr>
            <a:r>
              <a:rPr lang="zh-CN" altLang="en-US" sz="1800" dirty="0">
                <a:latin typeface="宋体" panose="02010600030101010101" pitchFamily="2" charset="-122"/>
                <a:ea typeface="宋体" panose="02010600030101010101" pitchFamily="2" charset="-122"/>
              </a:rPr>
              <a:t>模型：应用程序（ </a:t>
            </a:r>
            <a:r>
              <a:rPr lang="en-US" altLang="zh-CN" sz="1800" dirty="0">
                <a:latin typeface="宋体" panose="02010600030101010101" pitchFamily="2" charset="-122"/>
                <a:ea typeface="宋体" panose="02010600030101010101" pitchFamily="2" charset="-122"/>
              </a:rPr>
              <a:t>AP </a:t>
            </a:r>
            <a:r>
              <a:rPr lang="zh-CN" altLang="en-US" sz="18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事务管理器（ </a:t>
            </a:r>
            <a:r>
              <a:rPr lang="en-US" altLang="zh-CN" sz="1800" dirty="0">
                <a:latin typeface="宋体" panose="02010600030101010101" pitchFamily="2" charset="-122"/>
                <a:ea typeface="宋体" panose="02010600030101010101" pitchFamily="2" charset="-122"/>
              </a:rPr>
              <a:t>TM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资源管理器（ </a:t>
            </a:r>
            <a:r>
              <a:rPr lang="en-US" altLang="zh-CN" sz="1800" dirty="0">
                <a:latin typeface="宋体" panose="02010600030101010101" pitchFamily="2" charset="-122"/>
                <a:ea typeface="宋体" panose="02010600030101010101" pitchFamily="2" charset="-122"/>
              </a:rPr>
              <a:t>RM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通信资源管理器（ </a:t>
            </a:r>
            <a:r>
              <a:rPr lang="en-US" altLang="zh-CN" sz="1800" dirty="0">
                <a:latin typeface="宋体" panose="02010600030101010101" pitchFamily="2" charset="-122"/>
                <a:ea typeface="宋体" panose="02010600030101010101" pitchFamily="2" charset="-122"/>
              </a:rPr>
              <a:t>CRM </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endParaRPr lang="en-US" altLang="zh-CN" dirty="0"/>
          </a:p>
          <a:p>
            <a:endParaRPr lang="en-US" altLang="zh-CN" dirty="0"/>
          </a:p>
          <a:p>
            <a:r>
              <a:rPr lang="zh-CN" altLang="en-US" dirty="0"/>
              <a:t> </a:t>
            </a:r>
          </a:p>
        </p:txBody>
      </p:sp>
      <p:pic>
        <p:nvPicPr>
          <p:cNvPr id="3074" name="Picture 2" descr="http://my.csdn.net/uploads/201205/29/1338274936_57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27" y="2096508"/>
            <a:ext cx="5144878" cy="44308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cdn1.infoqstatic.com/statics_s1_20161108-0613u1/resource/articles/xa-transactions-handle/zh/resources/imag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305" y="2311101"/>
            <a:ext cx="721042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9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4124</Words>
  <Application>Microsoft Office PowerPoint</Application>
  <PresentationFormat>Widescreen</PresentationFormat>
  <Paragraphs>227</Paragraphs>
  <Slides>22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等线</vt:lpstr>
      <vt:lpstr>等线 Light</vt:lpstr>
      <vt:lpstr>宋体</vt:lpstr>
      <vt:lpstr>Arial</vt:lpstr>
      <vt:lpstr>Office Theme</vt:lpstr>
      <vt:lpstr>分布式事务(XA)</vt:lpstr>
      <vt:lpstr>PowerPoint Presentation</vt:lpstr>
      <vt:lpstr>背景介绍</vt:lpstr>
      <vt:lpstr>事务是什么？</vt:lpstr>
      <vt:lpstr>事务的特性</vt:lpstr>
      <vt:lpstr>事务的实现</vt:lpstr>
      <vt:lpstr>分布式事务</vt:lpstr>
      <vt:lpstr>分布式事务的组成</vt:lpstr>
      <vt:lpstr>XA规范</vt:lpstr>
      <vt:lpstr>XA规范相关算法</vt:lpstr>
      <vt:lpstr>2PC</vt:lpstr>
      <vt:lpstr>3PC</vt:lpstr>
      <vt:lpstr>JTA</vt:lpstr>
      <vt:lpstr>JTA事务的由来</vt:lpstr>
      <vt:lpstr>java.transaction.UserTransaction</vt:lpstr>
      <vt:lpstr>Spring + JTA</vt:lpstr>
      <vt:lpstr>JTA + JMS</vt:lpstr>
      <vt:lpstr>JTA+JDBC</vt:lpstr>
      <vt:lpstr>JTA的优缺点</vt:lpstr>
      <vt:lpstr>PowerPoint Presentation</vt:lpstr>
      <vt:lpstr>分布式事务不一致解决方法</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许雅</dc:creator>
  <cp:lastModifiedBy>许雅</cp:lastModifiedBy>
  <cp:revision>160</cp:revision>
  <dcterms:created xsi:type="dcterms:W3CDTF">2016-11-05T01:48:27Z</dcterms:created>
  <dcterms:modified xsi:type="dcterms:W3CDTF">2016-11-15T00:20:02Z</dcterms:modified>
</cp:coreProperties>
</file>