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8" r:id="rId3"/>
    <p:sldId id="277" r:id="rId4"/>
    <p:sldId id="274" r:id="rId5"/>
    <p:sldId id="275" r:id="rId6"/>
    <p:sldId id="276" r:id="rId7"/>
    <p:sldId id="273" r:id="rId8"/>
    <p:sldId id="257" r:id="rId9"/>
    <p:sldId id="261" r:id="rId10"/>
    <p:sldId id="262" r:id="rId11"/>
    <p:sldId id="263" r:id="rId12"/>
    <p:sldId id="260" r:id="rId13"/>
    <p:sldId id="258" r:id="rId14"/>
    <p:sldId id="268" r:id="rId15"/>
    <p:sldId id="269" r:id="rId16"/>
    <p:sldId id="270" r:id="rId17"/>
    <p:sldId id="271" r:id="rId18"/>
    <p:sldId id="265" r:id="rId19"/>
    <p:sldId id="266" r:id="rId20"/>
    <p:sldId id="267" r:id="rId21"/>
    <p:sldId id="272" r:id="rId22"/>
    <p:sldId id="26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许雅" initials="许雅" lastIdx="1" clrIdx="0">
    <p:extLst>
      <p:ext uri="{19B8F6BF-5375-455C-9EA6-DF929625EA0E}">
        <p15:presenceInfo xmlns:p15="http://schemas.microsoft.com/office/powerpoint/2012/main" userId="4aa322ca408946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112" autoAdjust="0"/>
  </p:normalViewPr>
  <p:slideViewPr>
    <p:cSldViewPr snapToGrid="0">
      <p:cViewPr varScale="1">
        <p:scale>
          <a:sx n="92" d="100"/>
          <a:sy n="92" d="100"/>
        </p:scale>
        <p:origin x="12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63961-1DFE-4D7D-8C20-D6E8E3DA9ED9}" type="datetimeFigureOut">
              <a:rPr lang="zh-CN" altLang="en-US" smtClean="0"/>
              <a:t>2016/11/14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36462-658F-4E41-8C6E-2EAB7E357587}" type="slidenum">
              <a:rPr lang="zh-CN" altLang="en-US" smtClean="0"/>
              <a:t>‹#›</a:t>
            </a:fld>
            <a:endParaRPr lang="zh-CN" altLang="en-US"/>
          </a:p>
        </p:txBody>
      </p:sp>
    </p:spTree>
    <p:extLst>
      <p:ext uri="{BB962C8B-B14F-4D97-AF65-F5344CB8AC3E}">
        <p14:creationId xmlns:p14="http://schemas.microsoft.com/office/powerpoint/2010/main" val="332743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hollischuang.com/archives/681"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lib.csdn.net/base/1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ffectLst/>
              </a:rPr>
              <a:t>1 </a:t>
            </a:r>
            <a:r>
              <a:rPr lang="zh-CN" altLang="en-US" dirty="0">
                <a:effectLst/>
              </a:rPr>
              <a:t>、原子性 </a:t>
            </a:r>
            <a:br>
              <a:rPr lang="zh-CN" altLang="en-US" dirty="0">
                <a:effectLst/>
              </a:rPr>
            </a:br>
            <a:r>
              <a:rPr lang="zh-CN" altLang="en-US" dirty="0">
                <a:effectLst/>
              </a:rPr>
              <a:t>事务是数据库的逻辑工作单位，事务中包含的各操作要么都做，要么都不做 </a:t>
            </a:r>
            <a:br>
              <a:rPr lang="zh-CN" altLang="en-US" dirty="0">
                <a:effectLst/>
              </a:rPr>
            </a:br>
            <a:r>
              <a:rPr lang="en-US" altLang="zh-CN" dirty="0">
                <a:effectLst/>
              </a:rPr>
              <a:t>2 </a:t>
            </a:r>
            <a:r>
              <a:rPr lang="zh-CN" altLang="en-US" dirty="0">
                <a:effectLst/>
              </a:rPr>
              <a:t>、一致性 </a:t>
            </a:r>
            <a:br>
              <a:rPr lang="zh-CN" altLang="en-US" dirty="0">
                <a:effectLst/>
              </a:rPr>
            </a:br>
            <a:r>
              <a:rPr lang="zh-CN" altLang="en-US" dirty="0">
                <a:effectLst/>
              </a:rPr>
              <a:t>事 务执行的结果必须是使数据库从一个一致性状态变到另一个一致性状态。因此当数据库只包含成功事务提交的结果时，就说数据库处于一致性状态。如果数据库系统 运行中发生故障，有些事务尚未完成就被迫中断，这些未完成事务对数据库所做的修改有一部分已写入物理数据库，这时数据库就处于一种不正确的状态，或者说是 不一致的状态。 </a:t>
            </a:r>
            <a:br>
              <a:rPr lang="zh-CN" altLang="en-US" dirty="0">
                <a:effectLst/>
              </a:rPr>
            </a:br>
            <a:r>
              <a:rPr lang="en-US" altLang="zh-CN" dirty="0">
                <a:effectLst/>
              </a:rPr>
              <a:t>3 </a:t>
            </a:r>
            <a:r>
              <a:rPr lang="zh-CN" altLang="en-US" dirty="0">
                <a:effectLst/>
              </a:rPr>
              <a:t>、隔离性 </a:t>
            </a:r>
            <a:br>
              <a:rPr lang="zh-CN" altLang="en-US" dirty="0">
                <a:effectLst/>
              </a:rPr>
            </a:br>
            <a:r>
              <a:rPr lang="zh-CN" altLang="en-US" dirty="0">
                <a:effectLst/>
              </a:rPr>
              <a:t>一个事务的执行不能其它事务干扰。即一个事务内部的操作及使用的数据对其它并发事务是隔离的，并发执行的各个事务之间不能互相干扰。 </a:t>
            </a:r>
            <a:br>
              <a:rPr lang="zh-CN" altLang="en-US" dirty="0">
                <a:effectLst/>
              </a:rPr>
            </a:br>
            <a:r>
              <a:rPr lang="en-US" altLang="zh-CN" dirty="0">
                <a:effectLst/>
              </a:rPr>
              <a:t>4 </a:t>
            </a:r>
            <a:r>
              <a:rPr lang="zh-CN" altLang="en-US" dirty="0">
                <a:effectLst/>
              </a:rPr>
              <a:t>、持续性 </a:t>
            </a:r>
            <a:br>
              <a:rPr lang="zh-CN" altLang="en-US" dirty="0">
                <a:effectLst/>
              </a:rPr>
            </a:br>
            <a:r>
              <a:rPr lang="zh-CN" altLang="en-US" dirty="0">
                <a:effectLst/>
              </a:rPr>
              <a:t>也称永久性，指一个事务一旦提交，它对数据库中的数据的改变就应该是永久性的。接下来的其它操作或故障不应该对其执行结果有任何影响。</a:t>
            </a:r>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4</a:t>
            </a:fld>
            <a:endParaRPr lang="zh-CN" altLang="en-US"/>
          </a:p>
        </p:txBody>
      </p:sp>
    </p:spTree>
    <p:extLst>
      <p:ext uri="{BB962C8B-B14F-4D97-AF65-F5344CB8AC3E}">
        <p14:creationId xmlns:p14="http://schemas.microsoft.com/office/powerpoint/2010/main" val="687648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这个接口是</a:t>
            </a:r>
            <a:r>
              <a:rPr lang="en-US" altLang="zh-CN" dirty="0"/>
              <a:t>JTA</a:t>
            </a:r>
            <a:r>
              <a:rPr lang="zh-CN" altLang="en-US" dirty="0"/>
              <a:t>事务提供接口</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值得注意的是，不是使用了</a:t>
            </a:r>
            <a:r>
              <a:rPr lang="en-US" altLang="zh-CN" dirty="0" err="1"/>
              <a:t>UserTransaction</a:t>
            </a:r>
            <a:r>
              <a:rPr lang="zh-CN" altLang="en-US" sz="1200" b="0" i="0" kern="1200" dirty="0">
                <a:solidFill>
                  <a:schemeClr val="tx1"/>
                </a:solidFill>
                <a:effectLst/>
                <a:latin typeface="+mn-lt"/>
                <a:ea typeface="+mn-ea"/>
                <a:cs typeface="+mn-cs"/>
              </a:rPr>
              <a:t>就能把普通的</a:t>
            </a:r>
            <a:r>
              <a:rPr lang="en-US" altLang="zh-CN" sz="1200" b="0" i="0" kern="1200" dirty="0">
                <a:solidFill>
                  <a:schemeClr val="tx1"/>
                </a:solidFill>
                <a:effectLst/>
                <a:latin typeface="+mn-lt"/>
                <a:ea typeface="+mn-ea"/>
                <a:cs typeface="+mn-cs"/>
              </a:rPr>
              <a:t>JDBC</a:t>
            </a:r>
            <a:r>
              <a:rPr lang="zh-CN" altLang="en-US" sz="1200" b="0" i="0" kern="1200" dirty="0">
                <a:solidFill>
                  <a:schemeClr val="tx1"/>
                </a:solidFill>
                <a:effectLst/>
                <a:latin typeface="+mn-lt"/>
                <a:ea typeface="+mn-ea"/>
                <a:cs typeface="+mn-cs"/>
              </a:rPr>
              <a:t>操作直接转成</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操作，</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对</a:t>
            </a:r>
            <a:r>
              <a:rPr lang="en-US" altLang="zh-CN" sz="1200" b="0" i="0" kern="1200" dirty="0" err="1">
                <a:solidFill>
                  <a:schemeClr val="tx1"/>
                </a:solidFill>
                <a:effectLst/>
                <a:latin typeface="+mn-lt"/>
                <a:ea typeface="+mn-ea"/>
                <a:cs typeface="+mn-cs"/>
              </a:rPr>
              <a:t>DataSource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Connection</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Resource </a:t>
            </a:r>
            <a:r>
              <a:rPr lang="zh-CN" altLang="en-US" sz="1200" b="0" i="0" kern="1200" dirty="0">
                <a:solidFill>
                  <a:schemeClr val="tx1"/>
                </a:solidFill>
                <a:effectLst/>
                <a:latin typeface="+mn-lt"/>
                <a:ea typeface="+mn-ea"/>
                <a:cs typeface="+mn-cs"/>
              </a:rPr>
              <a:t>都是有要求的，只有符合</a:t>
            </a:r>
            <a:r>
              <a:rPr lang="en-US" altLang="zh-CN" sz="1200" b="0" i="0" u="sng" kern="1200" dirty="0">
                <a:solidFill>
                  <a:schemeClr val="tx1"/>
                </a:solidFill>
                <a:effectLst/>
                <a:latin typeface="+mn-lt"/>
                <a:ea typeface="+mn-ea"/>
                <a:cs typeface="+mn-cs"/>
                <a:hlinkClick r:id="rId3"/>
              </a:rPr>
              <a:t>XA</a:t>
            </a:r>
            <a:r>
              <a:rPr lang="zh-CN" altLang="en-US" sz="1200" b="0" i="0" u="sng" kern="1200" dirty="0">
                <a:solidFill>
                  <a:schemeClr val="tx1"/>
                </a:solidFill>
                <a:effectLst/>
                <a:latin typeface="+mn-lt"/>
                <a:ea typeface="+mn-ea"/>
                <a:cs typeface="+mn-cs"/>
                <a:hlinkClick r:id="rId3"/>
              </a:rPr>
              <a:t>规范</a:t>
            </a:r>
            <a:r>
              <a:rPr lang="zh-CN" altLang="en-US" sz="1200" b="0" i="0" kern="1200" dirty="0">
                <a:solidFill>
                  <a:schemeClr val="tx1"/>
                </a:solidFill>
                <a:effectLst/>
                <a:latin typeface="+mn-lt"/>
                <a:ea typeface="+mn-ea"/>
                <a:cs typeface="+mn-cs"/>
              </a:rPr>
              <a:t>，并且实现了</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规范的相关接口的类才能参与到</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事务中来，关于</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规范，请看我的另外一篇文章中有相关介绍。这里，提一句，目前主流的数据库都支持</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规范。</a:t>
            </a:r>
            <a:endParaRPr lang="zh-CN" altLang="en-US" dirty="0"/>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要想使用用 </a:t>
            </a:r>
            <a:r>
              <a:rPr lang="en-US" altLang="zh-CN" sz="1200" b="0" i="0" kern="1200" dirty="0">
                <a:solidFill>
                  <a:schemeClr val="tx1"/>
                </a:solidFill>
                <a:effectLst/>
                <a:latin typeface="+mn-lt"/>
                <a:ea typeface="+mn-ea"/>
                <a:cs typeface="+mn-cs"/>
              </a:rPr>
              <a:t>JTA </a:t>
            </a:r>
            <a:r>
              <a:rPr lang="zh-CN" altLang="en-US" sz="1200" b="0" i="0" kern="1200" dirty="0">
                <a:solidFill>
                  <a:schemeClr val="tx1"/>
                </a:solidFill>
                <a:effectLst/>
                <a:latin typeface="+mn-lt"/>
                <a:ea typeface="+mn-ea"/>
                <a:cs typeface="+mn-cs"/>
              </a:rPr>
              <a:t>事务，那么就需要有一个实现 </a:t>
            </a:r>
            <a:r>
              <a:rPr lang="en-US" altLang="zh-CN" sz="1200" b="0" i="0" kern="1200" dirty="0" err="1">
                <a:solidFill>
                  <a:schemeClr val="tx1"/>
                </a:solidFill>
                <a:effectLst/>
                <a:latin typeface="+mn-lt"/>
                <a:ea typeface="+mn-ea"/>
                <a:cs typeface="+mn-cs"/>
              </a:rPr>
              <a:t>javax.sql.XADataSource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javax.sql.XAConnection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US" altLang="zh-CN" sz="1200" b="0" i="0" kern="1200" dirty="0" err="1">
                <a:solidFill>
                  <a:schemeClr val="tx1"/>
                </a:solidFill>
                <a:effectLst/>
                <a:latin typeface="+mn-lt"/>
                <a:ea typeface="+mn-ea"/>
                <a:cs typeface="+mn-cs"/>
              </a:rPr>
              <a:t>javax.sql.XAResource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接口的 </a:t>
            </a:r>
            <a:r>
              <a:rPr lang="en-US" altLang="zh-CN" sz="1200" b="0" i="0" kern="1200" dirty="0">
                <a:solidFill>
                  <a:schemeClr val="tx1"/>
                </a:solidFill>
                <a:effectLst/>
                <a:latin typeface="+mn-lt"/>
                <a:ea typeface="+mn-ea"/>
                <a:cs typeface="+mn-cs"/>
              </a:rPr>
              <a:t>JDBC </a:t>
            </a:r>
            <a:r>
              <a:rPr lang="zh-CN" altLang="en-US" sz="1200" b="0" i="0" kern="1200" dirty="0">
                <a:solidFill>
                  <a:schemeClr val="tx1"/>
                </a:solidFill>
                <a:effectLst/>
                <a:latin typeface="+mn-lt"/>
                <a:ea typeface="+mn-ea"/>
                <a:cs typeface="+mn-cs"/>
              </a:rPr>
              <a:t>驱动程序。一个实现了这些接口的驱动程序将可以参与 </a:t>
            </a:r>
            <a:r>
              <a:rPr lang="en-US" altLang="zh-CN" sz="1200" b="0" i="0" kern="1200" dirty="0">
                <a:solidFill>
                  <a:schemeClr val="tx1"/>
                </a:solidFill>
                <a:effectLst/>
                <a:latin typeface="+mn-lt"/>
                <a:ea typeface="+mn-ea"/>
                <a:cs typeface="+mn-cs"/>
              </a:rPr>
              <a:t>JTA </a:t>
            </a:r>
            <a:r>
              <a:rPr lang="zh-CN" altLang="en-US" sz="1200" b="0" i="0" kern="1200" dirty="0">
                <a:solidFill>
                  <a:schemeClr val="tx1"/>
                </a:solidFill>
                <a:effectLst/>
                <a:latin typeface="+mn-lt"/>
                <a:ea typeface="+mn-ea"/>
                <a:cs typeface="+mn-cs"/>
              </a:rPr>
              <a:t>事务。一个 </a:t>
            </a:r>
            <a:r>
              <a:rPr lang="en-US" altLang="zh-CN" sz="1200" b="0" i="0" kern="1200" dirty="0" err="1">
                <a:solidFill>
                  <a:schemeClr val="tx1"/>
                </a:solidFill>
                <a:effectLst/>
                <a:latin typeface="+mn-lt"/>
                <a:ea typeface="+mn-ea"/>
                <a:cs typeface="+mn-cs"/>
              </a:rPr>
              <a:t>XADataSource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对象就是一个 </a:t>
            </a:r>
            <a:r>
              <a:rPr lang="en-US" altLang="zh-CN" sz="1200" b="0" i="0" kern="1200" dirty="0" err="1">
                <a:solidFill>
                  <a:schemeClr val="tx1"/>
                </a:solidFill>
                <a:effectLst/>
                <a:latin typeface="+mn-lt"/>
                <a:ea typeface="+mn-ea"/>
                <a:cs typeface="+mn-cs"/>
              </a:rPr>
              <a:t>XAConnection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对象的工厂。</a:t>
            </a:r>
            <a:r>
              <a:rPr lang="en-US" altLang="zh-CN" sz="1200" b="0" i="0" kern="1200" dirty="0" err="1">
                <a:solidFill>
                  <a:schemeClr val="tx1"/>
                </a:solidFill>
                <a:effectLst/>
                <a:latin typeface="+mn-lt"/>
                <a:ea typeface="+mn-ea"/>
                <a:cs typeface="+mn-cs"/>
              </a:rPr>
              <a:t>XAConnection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是参与 </a:t>
            </a:r>
            <a:r>
              <a:rPr lang="en-US" altLang="zh-CN" sz="1200" b="0" i="0" kern="1200" dirty="0">
                <a:solidFill>
                  <a:schemeClr val="tx1"/>
                </a:solidFill>
                <a:effectLst/>
                <a:latin typeface="+mn-lt"/>
                <a:ea typeface="+mn-ea"/>
                <a:cs typeface="+mn-cs"/>
              </a:rPr>
              <a:t>JTA </a:t>
            </a:r>
            <a:r>
              <a:rPr lang="zh-CN" altLang="en-US" sz="1200" b="0" i="0" kern="1200" dirty="0">
                <a:solidFill>
                  <a:schemeClr val="tx1"/>
                </a:solidFill>
                <a:effectLst/>
                <a:latin typeface="+mn-lt"/>
                <a:ea typeface="+mn-ea"/>
                <a:cs typeface="+mn-cs"/>
              </a:rPr>
              <a:t>事务的 </a:t>
            </a:r>
            <a:r>
              <a:rPr lang="en-US" altLang="zh-CN" sz="1200" b="0" i="0" kern="1200" dirty="0">
                <a:solidFill>
                  <a:schemeClr val="tx1"/>
                </a:solidFill>
                <a:effectLst/>
                <a:latin typeface="+mn-lt"/>
                <a:ea typeface="+mn-ea"/>
                <a:cs typeface="+mn-cs"/>
              </a:rPr>
              <a:t>JDBC </a:t>
            </a:r>
            <a:r>
              <a:rPr lang="zh-CN" altLang="en-US" sz="1200" b="0" i="0" kern="1200" dirty="0">
                <a:solidFill>
                  <a:schemeClr val="tx1"/>
                </a:solidFill>
                <a:effectLst/>
                <a:latin typeface="+mn-lt"/>
                <a:ea typeface="+mn-ea"/>
                <a:cs typeface="+mn-cs"/>
              </a:rPr>
              <a:t>连接。</a:t>
            </a:r>
          </a:p>
          <a:p>
            <a:r>
              <a:rPr lang="zh-CN" altLang="en-US" sz="1200" b="0" i="0" kern="1200" dirty="0">
                <a:solidFill>
                  <a:schemeClr val="tx1"/>
                </a:solidFill>
                <a:effectLst/>
                <a:latin typeface="+mn-lt"/>
                <a:ea typeface="+mn-ea"/>
                <a:cs typeface="+mn-cs"/>
              </a:rPr>
              <a:t>要使用</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事务，必须使用</a:t>
            </a:r>
            <a:r>
              <a:rPr lang="en-US" altLang="zh-CN" sz="1200" b="0" i="0" kern="1200" dirty="0" err="1">
                <a:solidFill>
                  <a:schemeClr val="tx1"/>
                </a:solidFill>
                <a:effectLst/>
                <a:latin typeface="+mn-lt"/>
                <a:ea typeface="+mn-ea"/>
                <a:cs typeface="+mn-cs"/>
              </a:rPr>
              <a:t>XADataSource</a:t>
            </a:r>
            <a:r>
              <a:rPr lang="zh-CN" altLang="en-US" sz="1200" b="0" i="0" kern="1200" dirty="0">
                <a:solidFill>
                  <a:schemeClr val="tx1"/>
                </a:solidFill>
                <a:effectLst/>
                <a:latin typeface="+mn-lt"/>
                <a:ea typeface="+mn-ea"/>
                <a:cs typeface="+mn-cs"/>
              </a:rPr>
              <a:t>来产生数据库连接，产生的连接为一个</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连接。</a:t>
            </a:r>
          </a:p>
          <a:p>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连接（</a:t>
            </a:r>
            <a:r>
              <a:rPr lang="en-US" altLang="zh-CN" sz="1200" b="0" i="0" kern="1200" dirty="0" err="1">
                <a:solidFill>
                  <a:schemeClr val="tx1"/>
                </a:solidFill>
                <a:effectLst/>
                <a:latin typeface="+mn-lt"/>
                <a:ea typeface="+mn-ea"/>
                <a:cs typeface="+mn-cs"/>
              </a:rPr>
              <a:t>javax.sql.XAConnection</a:t>
            </a:r>
            <a:r>
              <a:rPr lang="zh-CN" altLang="en-US" sz="1200" b="0" i="0" kern="1200" dirty="0">
                <a:solidFill>
                  <a:schemeClr val="tx1"/>
                </a:solidFill>
                <a:effectLst/>
                <a:latin typeface="+mn-lt"/>
                <a:ea typeface="+mn-ea"/>
                <a:cs typeface="+mn-cs"/>
              </a:rPr>
              <a:t>）和非</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java.sql.Connection</a:t>
            </a:r>
            <a:r>
              <a:rPr lang="zh-CN" altLang="en-US" sz="1200" b="0" i="0" kern="1200" dirty="0">
                <a:solidFill>
                  <a:schemeClr val="tx1"/>
                </a:solidFill>
                <a:effectLst/>
                <a:latin typeface="+mn-lt"/>
                <a:ea typeface="+mn-ea"/>
                <a:cs typeface="+mn-cs"/>
              </a:rPr>
              <a:t>）连接的区别在于：</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可以参与</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的事务，而且不支持自动提交。</a:t>
            </a:r>
          </a:p>
          <a:p>
            <a:endParaRPr lang="en-US" altLang="zh-C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15</a:t>
            </a:fld>
            <a:endParaRPr lang="zh-CN" altLang="en-US"/>
          </a:p>
        </p:txBody>
      </p:sp>
    </p:spTree>
    <p:extLst>
      <p:ext uri="{BB962C8B-B14F-4D97-AF65-F5344CB8AC3E}">
        <p14:creationId xmlns:p14="http://schemas.microsoft.com/office/powerpoint/2010/main" val="1717822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通常情况下，</a:t>
            </a:r>
            <a:r>
              <a:rPr lang="en-US" altLang="zh-CN" dirty="0"/>
              <a:t>JTA </a:t>
            </a:r>
            <a:r>
              <a:rPr lang="en-US" altLang="zh-CN" dirty="0" err="1"/>
              <a:t>UserTransaction</a:t>
            </a:r>
            <a:r>
              <a:rPr lang="zh-CN" altLang="en-US" dirty="0"/>
              <a:t>需要从</a:t>
            </a:r>
            <a:r>
              <a:rPr lang="en-US" altLang="zh-CN" dirty="0"/>
              <a:t>JNDI</a:t>
            </a:r>
            <a:r>
              <a:rPr lang="zh-CN" altLang="en-US" dirty="0"/>
              <a:t>获取。这意味着，如果我们使用</a:t>
            </a:r>
            <a:r>
              <a:rPr lang="en-US" altLang="zh-CN" dirty="0"/>
              <a:t>JTA</a:t>
            </a:r>
            <a:r>
              <a:rPr lang="zh-CN" altLang="en-US" dirty="0"/>
              <a:t>，就需要同时使用</a:t>
            </a:r>
            <a:r>
              <a:rPr lang="en-US" altLang="zh-CN" dirty="0"/>
              <a:t>JTA</a:t>
            </a:r>
            <a:r>
              <a:rPr lang="zh-CN" altLang="en-US" dirty="0"/>
              <a:t>和</a:t>
            </a:r>
            <a:r>
              <a:rPr lang="en-US" altLang="zh-CN" dirty="0"/>
              <a:t>JNDI</a:t>
            </a:r>
            <a:r>
              <a:rPr lang="zh-CN" altLang="en-US" dirty="0"/>
              <a:t>。</a:t>
            </a:r>
          </a:p>
          <a:p>
            <a:r>
              <a:rPr lang="en-US" altLang="zh-CN" dirty="0"/>
              <a:t>JTA</a:t>
            </a:r>
            <a:r>
              <a:rPr lang="zh-CN" altLang="en-US" dirty="0"/>
              <a:t>本身就是个笨重的</a:t>
            </a:r>
            <a:r>
              <a:rPr lang="en-US" altLang="zh-CN" dirty="0"/>
              <a:t>API</a:t>
            </a:r>
          </a:p>
          <a:p>
            <a:r>
              <a:rPr lang="zh-CN" altLang="en-US" dirty="0"/>
              <a:t>通常</a:t>
            </a:r>
            <a:r>
              <a:rPr lang="en-US" altLang="zh-CN" dirty="0"/>
              <a:t>JTA</a:t>
            </a:r>
            <a:r>
              <a:rPr lang="zh-CN" altLang="en-US" dirty="0"/>
              <a:t>只能在应用服务器环境下使用，因此使用</a:t>
            </a:r>
            <a:r>
              <a:rPr lang="en-US" altLang="zh-CN" dirty="0"/>
              <a:t>JTA</a:t>
            </a:r>
            <a:r>
              <a:rPr lang="zh-CN" altLang="en-US" dirty="0"/>
              <a:t>会限制代码的复用性。</a:t>
            </a:r>
          </a:p>
          <a:p>
            <a:endParaRPr lang="en-US" altLang="zh-CN" dirty="0"/>
          </a:p>
          <a:p>
            <a:endParaRPr lang="en-US" altLang="zh-CN" dirty="0"/>
          </a:p>
          <a:p>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事务的类型有三种：</a:t>
            </a:r>
            <a:r>
              <a:rPr lang="en-US" altLang="zh-CN" dirty="0"/>
              <a:t>JDBC</a:t>
            </a:r>
            <a:r>
              <a:rPr lang="zh-CN" altLang="en-US" dirty="0"/>
              <a:t>事务</a:t>
            </a:r>
            <a:r>
              <a:rPr lang="zh-CN" altLang="en-US" sz="1200" b="0" i="0" kern="1200" dirty="0">
                <a:solidFill>
                  <a:schemeClr val="tx1"/>
                </a:solidFill>
                <a:effectLst/>
                <a:latin typeface="+mn-lt"/>
                <a:ea typeface="+mn-ea"/>
                <a:cs typeface="+mn-cs"/>
              </a:rPr>
              <a:t>、</a:t>
            </a:r>
            <a:r>
              <a:rPr lang="en-US" altLang="zh-CN" dirty="0"/>
              <a:t>JTA(Java Transaction API)</a:t>
            </a:r>
            <a:r>
              <a:rPr lang="zh-CN" altLang="en-US" dirty="0"/>
              <a:t>事务</a:t>
            </a:r>
            <a:r>
              <a:rPr lang="zh-CN" altLang="en-US" sz="1200" b="0" i="0" kern="1200" dirty="0">
                <a:solidFill>
                  <a:schemeClr val="tx1"/>
                </a:solidFill>
                <a:effectLst/>
                <a:latin typeface="+mn-lt"/>
                <a:ea typeface="+mn-ea"/>
                <a:cs typeface="+mn-cs"/>
              </a:rPr>
              <a:t>、</a:t>
            </a:r>
            <a:r>
              <a:rPr lang="zh-CN" altLang="en-US" dirty="0"/>
              <a:t>容器事务</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JDBC</a:t>
            </a:r>
            <a:r>
              <a:rPr lang="zh-CN" altLang="en-US" sz="1200" b="0" i="0" kern="1200" dirty="0">
                <a:solidFill>
                  <a:schemeClr val="tx1"/>
                </a:solidFill>
                <a:effectLst/>
                <a:latin typeface="+mn-lt"/>
                <a:ea typeface="+mn-ea"/>
                <a:cs typeface="+mn-cs"/>
              </a:rPr>
              <a:t>的事务操作用法比较简单，适合于处理同一个数据源的操作。</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事务相对复杂，可以用于处理跨多个数据库的事务，是分布式事务的一种解决方案。</a:t>
            </a:r>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17</a:t>
            </a:fld>
            <a:endParaRPr lang="zh-CN" altLang="en-US"/>
          </a:p>
        </p:txBody>
      </p:sp>
    </p:spTree>
    <p:extLst>
      <p:ext uri="{BB962C8B-B14F-4D97-AF65-F5344CB8AC3E}">
        <p14:creationId xmlns:p14="http://schemas.microsoft.com/office/powerpoint/2010/main" val="2968298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1</a:t>
            </a:r>
            <a:r>
              <a:rPr lang="zh-CN" altLang="en-US" b="1" dirty="0" smtClean="0"/>
              <a:t>、</a:t>
            </a:r>
            <a:r>
              <a:rPr lang="en-US" altLang="zh-CN" b="1" dirty="0" smtClean="0"/>
              <a:t>&lt;</a:t>
            </a:r>
            <a:r>
              <a:rPr lang="en-US" altLang="zh-CN" b="1" dirty="0" err="1" smtClean="0"/>
              <a:t>tx:annotation-driven</a:t>
            </a:r>
            <a:r>
              <a:rPr lang="en-US" altLang="zh-CN" b="1" dirty="0" smtClean="0"/>
              <a:t>/&gt;</a:t>
            </a:r>
          </a:p>
          <a:p>
            <a:r>
              <a:rPr lang="en-US" altLang="zh-CN" dirty="0" smtClean="0"/>
              <a:t>transaction-manager</a:t>
            </a:r>
            <a:r>
              <a:rPr lang="zh-CN" altLang="en-US" dirty="0" smtClean="0"/>
              <a:t>：指定事务管理器名字，默认为</a:t>
            </a:r>
            <a:r>
              <a:rPr lang="en-US" altLang="zh-CN" dirty="0" err="1" smtClean="0"/>
              <a:t>transactionManager</a:t>
            </a:r>
            <a:r>
              <a:rPr lang="zh-CN" altLang="en-US" dirty="0" smtClean="0"/>
              <a:t>，当使用其他名字时需要明确指定；</a:t>
            </a:r>
            <a:br>
              <a:rPr lang="zh-CN" altLang="en-US" dirty="0" smtClean="0"/>
            </a:br>
            <a:r>
              <a:rPr lang="en-US" altLang="zh-CN" sz="1200" kern="1200" dirty="0" smtClean="0">
                <a:solidFill>
                  <a:schemeClr val="tx1"/>
                </a:solidFill>
                <a:effectLst/>
                <a:latin typeface="+mn-lt"/>
                <a:ea typeface="+mn-ea"/>
                <a:cs typeface="+mn-cs"/>
              </a:rPr>
              <a:t>proxy-target-class</a:t>
            </a:r>
            <a:r>
              <a:rPr lang="zh-CN" altLang="en-US" sz="1200" kern="1200" dirty="0" smtClean="0">
                <a:solidFill>
                  <a:schemeClr val="tx1"/>
                </a:solidFill>
                <a:effectLst/>
                <a:latin typeface="+mn-lt"/>
                <a:ea typeface="+mn-ea"/>
                <a:cs typeface="+mn-cs"/>
              </a:rPr>
              <a:t>：表示将使用的代码机制，默认</a:t>
            </a:r>
            <a:r>
              <a:rPr lang="en-US" altLang="zh-CN" sz="1200" kern="1200" dirty="0" smtClean="0">
                <a:solidFill>
                  <a:schemeClr val="tx1"/>
                </a:solidFill>
                <a:effectLst/>
                <a:latin typeface="+mn-lt"/>
                <a:ea typeface="+mn-ea"/>
                <a:cs typeface="+mn-cs"/>
              </a:rPr>
              <a:t>false</a:t>
            </a:r>
            <a:r>
              <a:rPr lang="zh-CN" altLang="en-US" sz="1200" kern="1200" dirty="0" smtClean="0">
                <a:solidFill>
                  <a:schemeClr val="tx1"/>
                </a:solidFill>
                <a:effectLst/>
                <a:latin typeface="+mn-lt"/>
                <a:ea typeface="+mn-ea"/>
                <a:cs typeface="+mn-cs"/>
              </a:rPr>
              <a:t>表示使用</a:t>
            </a:r>
            <a:r>
              <a:rPr lang="en-US" altLang="zh-CN" sz="1200" kern="1200" dirty="0" smtClean="0">
                <a:solidFill>
                  <a:schemeClr val="tx1"/>
                </a:solidFill>
                <a:effectLst/>
                <a:latin typeface="+mn-lt"/>
                <a:ea typeface="+mn-ea"/>
                <a:cs typeface="+mn-cs"/>
              </a:rPr>
              <a:t>JDK</a:t>
            </a:r>
            <a:r>
              <a:rPr lang="zh-CN" altLang="en-US" sz="1200" kern="1200" dirty="0" smtClean="0">
                <a:solidFill>
                  <a:schemeClr val="tx1"/>
                </a:solidFill>
                <a:effectLst/>
                <a:latin typeface="+mn-lt"/>
                <a:ea typeface="+mn-ea"/>
                <a:cs typeface="+mn-cs"/>
              </a:rPr>
              <a:t>代理，如果为</a:t>
            </a:r>
            <a:r>
              <a:rPr lang="en-US" altLang="zh-CN" sz="1200" kern="1200" dirty="0" smtClean="0">
                <a:solidFill>
                  <a:schemeClr val="tx1"/>
                </a:solidFill>
                <a:effectLst/>
                <a:latin typeface="+mn-lt"/>
                <a:ea typeface="+mn-ea"/>
                <a:cs typeface="+mn-cs"/>
              </a:rPr>
              <a:t>true</a:t>
            </a:r>
            <a:r>
              <a:rPr lang="zh-CN" altLang="en-US" sz="1200" kern="1200" dirty="0" smtClean="0">
                <a:solidFill>
                  <a:schemeClr val="tx1"/>
                </a:solidFill>
                <a:effectLst/>
                <a:latin typeface="+mn-lt"/>
                <a:ea typeface="+mn-ea"/>
                <a:cs typeface="+mn-cs"/>
              </a:rPr>
              <a:t>将使用</a:t>
            </a:r>
            <a:r>
              <a:rPr lang="en-US" altLang="zh-CN" sz="1200" kern="1200" dirty="0" smtClean="0">
                <a:solidFill>
                  <a:schemeClr val="tx1"/>
                </a:solidFill>
                <a:effectLst/>
                <a:latin typeface="+mn-lt"/>
                <a:ea typeface="+mn-ea"/>
                <a:cs typeface="+mn-cs"/>
              </a:rPr>
              <a:t>CGLIB</a:t>
            </a:r>
            <a:r>
              <a:rPr lang="zh-CN" altLang="en-US" sz="1200" kern="1200" dirty="0" smtClean="0">
                <a:solidFill>
                  <a:schemeClr val="tx1"/>
                </a:solidFill>
                <a:effectLst/>
                <a:latin typeface="+mn-lt"/>
                <a:ea typeface="+mn-ea"/>
                <a:cs typeface="+mn-cs"/>
              </a:rPr>
              <a:t>代理</a:t>
            </a:r>
            <a:r>
              <a:rPr lang="zh-CN" altLang="en-US" dirty="0" smtClean="0"/>
              <a:t/>
            </a:r>
            <a:br>
              <a:rPr lang="zh-CN" altLang="en-US" dirty="0" smtClean="0"/>
            </a:br>
            <a:r>
              <a:rPr lang="en-US" altLang="zh-CN" dirty="0" smtClean="0"/>
              <a:t>order</a:t>
            </a:r>
            <a:r>
              <a:rPr lang="zh-CN" altLang="en-US" dirty="0" smtClean="0"/>
              <a:t>：定义事务通知顺序，默认</a:t>
            </a:r>
            <a:r>
              <a:rPr lang="en-US" altLang="zh-CN" dirty="0" err="1" smtClean="0"/>
              <a:t>Ordered.LOWEST_PRECEDENCE</a:t>
            </a:r>
            <a:r>
              <a:rPr lang="zh-CN" altLang="en-US" dirty="0" smtClean="0"/>
              <a:t>，表示将顺序决定权交给</a:t>
            </a:r>
            <a:r>
              <a:rPr lang="en-US" altLang="zh-CN" dirty="0" smtClean="0"/>
              <a:t>AOP</a:t>
            </a:r>
            <a:r>
              <a:rPr lang="zh-CN" altLang="en-US" dirty="0" smtClean="0"/>
              <a:t>来处理。</a:t>
            </a:r>
          </a:p>
          <a:p>
            <a:r>
              <a:rPr lang="en-US" altLang="zh-CN" b="1" dirty="0" smtClean="0"/>
              <a:t>2</a:t>
            </a:r>
            <a:r>
              <a:rPr lang="zh-CN" altLang="en-US" b="1" dirty="0" smtClean="0"/>
              <a:t>、</a:t>
            </a:r>
            <a:r>
              <a:rPr lang="en-US" altLang="zh-CN" b="1" dirty="0" smtClean="0"/>
              <a:t>@Transaction</a:t>
            </a:r>
          </a:p>
          <a:p>
            <a:r>
              <a:rPr lang="en-US" altLang="zh-CN" dirty="0" smtClean="0"/>
              <a:t>Spring</a:t>
            </a:r>
            <a:r>
              <a:rPr lang="zh-CN" altLang="en-US" dirty="0" smtClean="0"/>
              <a:t>使用</a:t>
            </a:r>
            <a:r>
              <a:rPr lang="en-US" altLang="zh-CN" dirty="0" smtClean="0"/>
              <a:t>@Transaction</a:t>
            </a:r>
            <a:r>
              <a:rPr lang="zh-CN" altLang="en-US" dirty="0" smtClean="0"/>
              <a:t>来指定事务属性，可以在接口、类或方法上指定，如果类和方法上都指定了</a:t>
            </a:r>
            <a:r>
              <a:rPr lang="en-US" altLang="zh-CN" dirty="0" smtClean="0"/>
              <a:t>@Transaction</a:t>
            </a:r>
            <a:r>
              <a:rPr lang="zh-CN" altLang="en-US" dirty="0" smtClean="0"/>
              <a:t>，则方法上的事务属性被优先使用，具体属性如下：</a:t>
            </a:r>
          </a:p>
          <a:p>
            <a:r>
              <a:rPr lang="en-US" altLang="zh-CN" dirty="0" smtClean="0"/>
              <a:t>value</a:t>
            </a:r>
            <a:r>
              <a:rPr lang="zh-CN" altLang="en-US" dirty="0" smtClean="0"/>
              <a:t>：指定事务管理器名字，默认使用</a:t>
            </a:r>
            <a:r>
              <a:rPr lang="en-US" altLang="zh-CN" dirty="0" smtClean="0"/>
              <a:t>&lt;</a:t>
            </a:r>
            <a:r>
              <a:rPr lang="en-US" altLang="zh-CN" dirty="0" err="1" smtClean="0"/>
              <a:t>tx:annotation-driven</a:t>
            </a:r>
            <a:r>
              <a:rPr lang="en-US" altLang="zh-CN" dirty="0" smtClean="0"/>
              <a:t>/&gt;</a:t>
            </a:r>
            <a:r>
              <a:rPr lang="zh-CN" altLang="en-US" dirty="0" smtClean="0"/>
              <a:t>指定的事务管理器，用于支持多事务管理器环境；</a:t>
            </a:r>
            <a:br>
              <a:rPr lang="zh-CN" altLang="en-US" dirty="0" smtClean="0"/>
            </a:br>
            <a:r>
              <a:rPr lang="en-US" altLang="zh-CN" dirty="0" smtClean="0"/>
              <a:t>propagation</a:t>
            </a:r>
            <a:r>
              <a:rPr lang="zh-CN" altLang="en-US" dirty="0" smtClean="0"/>
              <a:t>：指定事务传播行为，</a:t>
            </a:r>
            <a:r>
              <a:rPr lang="zh-CN" altLang="en-US" sz="1200" kern="1200" dirty="0" smtClean="0">
                <a:solidFill>
                  <a:schemeClr val="tx1"/>
                </a:solidFill>
                <a:effectLst/>
                <a:latin typeface="+mn-lt"/>
                <a:ea typeface="+mn-ea"/>
                <a:cs typeface="+mn-cs"/>
              </a:rPr>
              <a:t>默认为</a:t>
            </a:r>
            <a:r>
              <a:rPr lang="en-US" altLang="zh-CN" sz="1200" kern="1200" dirty="0" smtClean="0">
                <a:solidFill>
                  <a:schemeClr val="tx1"/>
                </a:solidFill>
                <a:effectLst/>
                <a:latin typeface="+mn-lt"/>
                <a:ea typeface="+mn-ea"/>
                <a:cs typeface="+mn-cs"/>
              </a:rPr>
              <a:t>Required</a:t>
            </a:r>
            <a:r>
              <a:rPr lang="zh-CN" altLang="en-US" sz="1200" kern="1200" dirty="0" smtClean="0">
                <a:solidFill>
                  <a:schemeClr val="tx1"/>
                </a:solidFill>
                <a:effectLst/>
                <a:latin typeface="+mn-lt"/>
                <a:ea typeface="+mn-ea"/>
                <a:cs typeface="+mn-cs"/>
              </a:rPr>
              <a:t>，</a:t>
            </a:r>
            <a:r>
              <a:rPr lang="zh-CN" altLang="en-US" dirty="0" smtClean="0"/>
              <a:t>使用</a:t>
            </a:r>
            <a:r>
              <a:rPr lang="en-US" altLang="zh-CN" dirty="0" err="1" smtClean="0"/>
              <a:t>Propagation.REQUIRED</a:t>
            </a:r>
            <a:r>
              <a:rPr lang="zh-CN" altLang="en-US" dirty="0" smtClean="0"/>
              <a:t>指定；</a:t>
            </a:r>
            <a:br>
              <a:rPr lang="zh-CN" altLang="en-US" dirty="0" smtClean="0"/>
            </a:br>
            <a:r>
              <a:rPr lang="en-US" altLang="zh-CN" dirty="0" smtClean="0"/>
              <a:t>isolation</a:t>
            </a:r>
            <a:r>
              <a:rPr lang="zh-CN" altLang="en-US" dirty="0" smtClean="0"/>
              <a:t>：指定事务隔离级别，默认为“</a:t>
            </a:r>
            <a:r>
              <a:rPr lang="en-US" altLang="zh-CN" dirty="0" smtClean="0"/>
              <a:t>DEFAULT”</a:t>
            </a:r>
            <a:r>
              <a:rPr lang="zh-CN" altLang="en-US" dirty="0" smtClean="0"/>
              <a:t>，使用</a:t>
            </a:r>
            <a:r>
              <a:rPr lang="en-US" altLang="zh-CN" dirty="0" err="1" smtClean="0"/>
              <a:t>Isolation.DEFAULT</a:t>
            </a:r>
            <a:r>
              <a:rPr lang="zh-CN" altLang="en-US" dirty="0" smtClean="0"/>
              <a:t>指定；</a:t>
            </a:r>
            <a:br>
              <a:rPr lang="zh-CN" altLang="en-US" dirty="0" smtClean="0"/>
            </a:br>
            <a:r>
              <a:rPr lang="en-US" altLang="zh-CN" dirty="0" err="1" smtClean="0"/>
              <a:t>readOnly</a:t>
            </a:r>
            <a:r>
              <a:rPr lang="zh-CN" altLang="en-US" dirty="0" smtClean="0"/>
              <a:t>：指定事务是否只读，默认</a:t>
            </a:r>
            <a:r>
              <a:rPr lang="en-US" altLang="zh-CN" dirty="0" smtClean="0"/>
              <a:t>false</a:t>
            </a:r>
            <a:r>
              <a:rPr lang="zh-CN" altLang="en-US" dirty="0" smtClean="0"/>
              <a:t>表示事务非只读；</a:t>
            </a:r>
            <a:br>
              <a:rPr lang="zh-CN" altLang="en-US" dirty="0" smtClean="0"/>
            </a:br>
            <a:r>
              <a:rPr lang="en-US" altLang="zh-CN" dirty="0" smtClean="0"/>
              <a:t>timeout</a:t>
            </a:r>
            <a:r>
              <a:rPr lang="zh-CN" altLang="en-US" dirty="0" smtClean="0"/>
              <a:t>：指定事务超时时间，以秒为单位，默认</a:t>
            </a:r>
            <a:r>
              <a:rPr lang="en-US" altLang="zh-CN" dirty="0" smtClean="0"/>
              <a:t>-1</a:t>
            </a:r>
            <a:r>
              <a:rPr lang="zh-CN" altLang="en-US" dirty="0" smtClean="0"/>
              <a:t>表示事务超时将依赖于底层事务系统；</a:t>
            </a:r>
            <a:br>
              <a:rPr lang="zh-CN" altLang="en-US" dirty="0" smtClean="0"/>
            </a:br>
            <a:r>
              <a:rPr lang="en-US" altLang="zh-CN" dirty="0" err="1" smtClean="0"/>
              <a:t>rollbackFor</a:t>
            </a:r>
            <a:r>
              <a:rPr lang="zh-CN" altLang="en-US" dirty="0" smtClean="0"/>
              <a:t>：指定一组异常类，遇到该类异常将回滚事务；</a:t>
            </a:r>
            <a:br>
              <a:rPr lang="zh-CN" altLang="en-US" dirty="0" smtClean="0"/>
            </a:br>
            <a:r>
              <a:rPr lang="en-US" altLang="zh-CN" dirty="0" err="1" smtClean="0"/>
              <a:t>rollbackForClassname</a:t>
            </a:r>
            <a:r>
              <a:rPr lang="zh-CN" altLang="en-US" dirty="0" smtClean="0"/>
              <a:t>：指定一组异常类名字，其含义与</a:t>
            </a:r>
            <a:r>
              <a:rPr lang="en-US" altLang="zh-CN" dirty="0" smtClean="0"/>
              <a:t>&lt;</a:t>
            </a:r>
            <a:r>
              <a:rPr lang="en-US" altLang="zh-CN" dirty="0" err="1" smtClean="0"/>
              <a:t>tx:method</a:t>
            </a:r>
            <a:r>
              <a:rPr lang="en-US" altLang="zh-CN" dirty="0" smtClean="0"/>
              <a:t>&gt;</a:t>
            </a:r>
            <a:r>
              <a:rPr lang="zh-CN" altLang="en-US" dirty="0" smtClean="0"/>
              <a:t>中的</a:t>
            </a:r>
            <a:r>
              <a:rPr lang="en-US" altLang="zh-CN" dirty="0" smtClean="0"/>
              <a:t>rollback-for</a:t>
            </a:r>
            <a:r>
              <a:rPr lang="zh-CN" altLang="en-US" dirty="0" smtClean="0"/>
              <a:t>属性语义完全一样；</a:t>
            </a:r>
            <a:br>
              <a:rPr lang="zh-CN" altLang="en-US" dirty="0" smtClean="0"/>
            </a:br>
            <a:r>
              <a:rPr lang="en-US" altLang="zh-CN" dirty="0" err="1" smtClean="0"/>
              <a:t>noRollbackFor</a:t>
            </a:r>
            <a:r>
              <a:rPr lang="zh-CN" altLang="en-US" dirty="0" smtClean="0"/>
              <a:t>：指定一组异常类，即使遇到该类异常也将提交事务，即不回滚事务；</a:t>
            </a:r>
            <a:br>
              <a:rPr lang="zh-CN" altLang="en-US" dirty="0" smtClean="0"/>
            </a:br>
            <a:r>
              <a:rPr lang="en-US" altLang="zh-CN" dirty="0" err="1" smtClean="0"/>
              <a:t>noRollbackForClassname</a:t>
            </a:r>
            <a:r>
              <a:rPr lang="zh-CN" altLang="en-US" dirty="0" smtClean="0"/>
              <a:t>：指定一组异常类名字，其含义与</a:t>
            </a:r>
            <a:r>
              <a:rPr lang="en-US" altLang="zh-CN" dirty="0" smtClean="0"/>
              <a:t>&lt;</a:t>
            </a:r>
            <a:r>
              <a:rPr lang="en-US" altLang="zh-CN" dirty="0" err="1" smtClean="0"/>
              <a:t>tx:method</a:t>
            </a:r>
            <a:r>
              <a:rPr lang="en-US" altLang="zh-CN" dirty="0" smtClean="0"/>
              <a:t>&gt;</a:t>
            </a:r>
            <a:r>
              <a:rPr lang="zh-CN" altLang="en-US" dirty="0" smtClean="0"/>
              <a:t>中的</a:t>
            </a:r>
            <a:r>
              <a:rPr lang="en-US" altLang="zh-CN" dirty="0" smtClean="0"/>
              <a:t>no-rollback-for</a:t>
            </a:r>
            <a:r>
              <a:rPr lang="zh-CN" altLang="en-US" dirty="0" smtClean="0"/>
              <a:t>属性语义完全一样；</a:t>
            </a:r>
            <a:br>
              <a:rPr lang="zh-CN" altLang="en-US" dirty="0" smtClean="0"/>
            </a:br>
            <a:r>
              <a:rPr lang="zh-CN" altLang="en-US" dirty="0" smtClean="0"/>
              <a:t> </a:t>
            </a:r>
            <a:br>
              <a:rPr lang="zh-CN" altLang="en-US" dirty="0" smtClean="0"/>
            </a:br>
            <a:r>
              <a:rPr lang="en-US" altLang="zh-CN" dirty="0" smtClean="0"/>
              <a:t>Spring</a:t>
            </a:r>
            <a:r>
              <a:rPr lang="zh-CN" altLang="en-US" dirty="0" smtClean="0"/>
              <a:t>提供的</a:t>
            </a:r>
            <a:r>
              <a:rPr lang="en-US" altLang="zh-CN" dirty="0" smtClean="0"/>
              <a:t>@Transaction</a:t>
            </a:r>
            <a:r>
              <a:rPr lang="zh-CN" altLang="en-US" dirty="0" smtClean="0"/>
              <a:t>注解事务管理内部同样利用环绕通知</a:t>
            </a:r>
            <a:r>
              <a:rPr lang="en-US" altLang="zh-CN" dirty="0" err="1" smtClean="0"/>
              <a:t>TransactionInterceptor</a:t>
            </a:r>
            <a:r>
              <a:rPr lang="zh-CN" altLang="en-US" dirty="0" smtClean="0"/>
              <a:t>实现事务的开启及关闭。</a:t>
            </a:r>
            <a:br>
              <a:rPr lang="zh-CN" altLang="en-US" dirty="0" smtClean="0"/>
            </a:br>
            <a:endParaRPr lang="zh-CN" altLang="en-US" dirty="0" smtClean="0"/>
          </a:p>
          <a:p>
            <a:r>
              <a:rPr lang="zh-CN" altLang="en-US" dirty="0" smtClean="0"/>
              <a:t>使用</a:t>
            </a:r>
            <a:r>
              <a:rPr lang="en-US" altLang="zh-CN" dirty="0" smtClean="0"/>
              <a:t>@Transactional</a:t>
            </a:r>
            <a:r>
              <a:rPr lang="zh-CN" altLang="en-US" dirty="0" smtClean="0"/>
              <a:t>注解事务管理需要特别注意以下几点：</a:t>
            </a:r>
            <a:br>
              <a:rPr lang="zh-CN" altLang="en-US" dirty="0" smtClean="0"/>
            </a:br>
            <a:r>
              <a:rPr lang="zh-CN" altLang="en-US" dirty="0" smtClean="0"/>
              <a:t>如果在接口、实现类或方法上都指定了</a:t>
            </a:r>
            <a:r>
              <a:rPr lang="en-US" altLang="zh-CN" dirty="0" smtClean="0"/>
              <a:t>@Transactional </a:t>
            </a:r>
            <a:r>
              <a:rPr lang="zh-CN" altLang="en-US" dirty="0" smtClean="0"/>
              <a:t>注解，则优先级顺序为方法</a:t>
            </a:r>
            <a:r>
              <a:rPr lang="en-US" altLang="zh-CN" dirty="0" smtClean="0"/>
              <a:t>&gt;</a:t>
            </a:r>
            <a:r>
              <a:rPr lang="zh-CN" altLang="en-US" dirty="0" smtClean="0"/>
              <a:t>实现类</a:t>
            </a:r>
            <a:r>
              <a:rPr lang="en-US" altLang="zh-CN" dirty="0" smtClean="0"/>
              <a:t>&gt;</a:t>
            </a:r>
            <a:r>
              <a:rPr lang="zh-CN" altLang="en-US" dirty="0" smtClean="0"/>
              <a:t>接口；</a:t>
            </a:r>
            <a:br>
              <a:rPr lang="zh-CN" altLang="en-US" dirty="0" smtClean="0"/>
            </a:br>
            <a:r>
              <a:rPr lang="zh-CN" altLang="en-US" sz="1200" kern="1200" dirty="0" smtClean="0">
                <a:solidFill>
                  <a:schemeClr val="tx1"/>
                </a:solidFill>
                <a:effectLst/>
                <a:latin typeface="+mn-lt"/>
                <a:ea typeface="+mn-ea"/>
                <a:cs typeface="+mn-cs"/>
              </a:rPr>
              <a:t>建议只在实现类或实现类的方法上使用</a:t>
            </a:r>
            <a:r>
              <a:rPr lang="en-US" altLang="zh-CN" sz="1200" kern="1200" dirty="0" smtClean="0">
                <a:solidFill>
                  <a:schemeClr val="tx1"/>
                </a:solidFill>
                <a:effectLst/>
                <a:latin typeface="+mn-lt"/>
                <a:ea typeface="+mn-ea"/>
                <a:cs typeface="+mn-cs"/>
              </a:rPr>
              <a:t>@Transactional</a:t>
            </a:r>
            <a:r>
              <a:rPr lang="zh-CN" altLang="en-US" sz="1200" kern="1200" dirty="0" smtClean="0">
                <a:solidFill>
                  <a:schemeClr val="tx1"/>
                </a:solidFill>
                <a:effectLst/>
                <a:latin typeface="+mn-lt"/>
                <a:ea typeface="+mn-ea"/>
                <a:cs typeface="+mn-cs"/>
              </a:rPr>
              <a:t>，而不要在接口上使用，</a:t>
            </a:r>
            <a:r>
              <a:rPr lang="zh-CN" altLang="en-US" dirty="0" smtClean="0"/>
              <a:t>这是因为如果使用</a:t>
            </a:r>
            <a:r>
              <a:rPr lang="en-US" altLang="zh-CN" dirty="0" smtClean="0"/>
              <a:t>JDK</a:t>
            </a:r>
            <a:r>
              <a:rPr lang="zh-CN" altLang="en-US" dirty="0" smtClean="0"/>
              <a:t>代理机制是没问题，因为其使用基于接口的代理；而使用使用</a:t>
            </a:r>
            <a:r>
              <a:rPr lang="en-US" altLang="zh-CN" dirty="0" smtClean="0"/>
              <a:t>CGLIB</a:t>
            </a:r>
            <a:r>
              <a:rPr lang="zh-CN" altLang="en-US" dirty="0" smtClean="0"/>
              <a:t>代理机制时就会遇到问题，因为其使用基于类的代理而不是接口，这是因为接口上的</a:t>
            </a:r>
            <a:r>
              <a:rPr lang="en-US" altLang="zh-CN" dirty="0" smtClean="0"/>
              <a:t>@Transactional</a:t>
            </a:r>
            <a:r>
              <a:rPr lang="zh-CN" altLang="en-US" dirty="0" smtClean="0"/>
              <a:t>注解是“不能继承的”；</a:t>
            </a:r>
            <a:br>
              <a:rPr lang="zh-CN" altLang="en-US" dirty="0" smtClean="0"/>
            </a:br>
            <a:r>
              <a:rPr lang="zh-CN" altLang="en-US" dirty="0" smtClean="0"/>
              <a:t>在</a:t>
            </a:r>
            <a:r>
              <a:rPr lang="en-US" altLang="zh-CN" dirty="0" smtClean="0"/>
              <a:t>Spring</a:t>
            </a:r>
            <a:r>
              <a:rPr lang="zh-CN" altLang="en-US" dirty="0" smtClean="0"/>
              <a:t>代理机制下</a:t>
            </a:r>
            <a:r>
              <a:rPr lang="en-US" altLang="zh-CN" dirty="0" smtClean="0"/>
              <a:t>(</a:t>
            </a:r>
            <a:r>
              <a:rPr lang="zh-CN" altLang="en-US" dirty="0" smtClean="0"/>
              <a:t>不管是</a:t>
            </a:r>
            <a:r>
              <a:rPr lang="en-US" altLang="zh-CN" dirty="0" smtClean="0"/>
              <a:t>JDK</a:t>
            </a:r>
            <a:r>
              <a:rPr lang="zh-CN" altLang="en-US" dirty="0" smtClean="0"/>
              <a:t>动态代理还是</a:t>
            </a:r>
            <a:r>
              <a:rPr lang="en-US" altLang="zh-CN" dirty="0" smtClean="0"/>
              <a:t>CGLIB</a:t>
            </a:r>
            <a:r>
              <a:rPr lang="zh-CN" altLang="en-US" dirty="0" smtClean="0"/>
              <a:t>代理</a:t>
            </a:r>
            <a:r>
              <a:rPr lang="en-US" altLang="zh-CN" dirty="0" smtClean="0"/>
              <a:t>)</a:t>
            </a:r>
            <a:r>
              <a:rPr lang="zh-CN" altLang="en-US" dirty="0" smtClean="0"/>
              <a:t>，“自我调用”同样不会应用相应的事务属性，其语义和</a:t>
            </a:r>
            <a:r>
              <a:rPr lang="en-US" altLang="zh-CN" dirty="0" smtClean="0"/>
              <a:t>&lt;</a:t>
            </a:r>
            <a:r>
              <a:rPr lang="en-US" altLang="zh-CN" dirty="0" err="1" smtClean="0"/>
              <a:t>tx:tags</a:t>
            </a:r>
            <a:r>
              <a:rPr lang="en-US" altLang="zh-CN" dirty="0" smtClean="0"/>
              <a:t>&gt;</a:t>
            </a:r>
            <a:r>
              <a:rPr lang="zh-CN" altLang="en-US" dirty="0" smtClean="0"/>
              <a:t>中一样；</a:t>
            </a:r>
            <a:br>
              <a:rPr lang="zh-CN" altLang="en-US" dirty="0" smtClean="0"/>
            </a:br>
            <a:r>
              <a:rPr lang="zh-CN" altLang="en-US" sz="1200" kern="1200" dirty="0" smtClean="0">
                <a:solidFill>
                  <a:schemeClr val="tx1"/>
                </a:solidFill>
                <a:effectLst/>
                <a:latin typeface="+mn-lt"/>
                <a:ea typeface="+mn-ea"/>
                <a:cs typeface="+mn-cs"/>
              </a:rPr>
              <a:t>默认只对</a:t>
            </a:r>
            <a:r>
              <a:rPr lang="en-US" altLang="zh-CN" sz="1200" kern="1200" dirty="0" err="1" smtClean="0">
                <a:solidFill>
                  <a:schemeClr val="tx1"/>
                </a:solidFill>
                <a:effectLst/>
                <a:latin typeface="+mn-lt"/>
                <a:ea typeface="+mn-ea"/>
                <a:cs typeface="+mn-cs"/>
              </a:rPr>
              <a:t>RuntimeException</a:t>
            </a:r>
            <a:r>
              <a:rPr lang="zh-CN" altLang="en-US" sz="1200" kern="1200" dirty="0" smtClean="0">
                <a:solidFill>
                  <a:schemeClr val="tx1"/>
                </a:solidFill>
                <a:effectLst/>
                <a:latin typeface="+mn-lt"/>
                <a:ea typeface="+mn-ea"/>
                <a:cs typeface="+mn-cs"/>
              </a:rPr>
              <a:t>异常回滚；</a:t>
            </a:r>
            <a:r>
              <a:rPr lang="zh-CN" altLang="en-US" dirty="0" smtClean="0"/>
              <a:t/>
            </a:r>
            <a:br>
              <a:rPr lang="zh-CN" altLang="en-US" dirty="0" smtClean="0"/>
            </a:br>
            <a:r>
              <a:rPr lang="zh-CN" altLang="en-US" dirty="0" smtClean="0"/>
              <a:t>在使用</a:t>
            </a:r>
            <a:r>
              <a:rPr lang="en-US" altLang="zh-CN" dirty="0" smtClean="0"/>
              <a:t>Spring</a:t>
            </a:r>
            <a:r>
              <a:rPr lang="zh-CN" altLang="en-US" dirty="0" smtClean="0"/>
              <a:t>代理时，默认只有在</a:t>
            </a:r>
            <a:r>
              <a:rPr lang="en-US" altLang="zh-CN" dirty="0" smtClean="0"/>
              <a:t>public</a:t>
            </a:r>
            <a:r>
              <a:rPr lang="zh-CN" altLang="en-US" dirty="0" smtClean="0"/>
              <a:t>可见度的方法的</a:t>
            </a:r>
            <a:r>
              <a:rPr lang="en-US" altLang="zh-CN" dirty="0" smtClean="0"/>
              <a:t>@Transactional </a:t>
            </a:r>
            <a:r>
              <a:rPr lang="zh-CN" altLang="en-US" dirty="0" smtClean="0"/>
              <a:t>注解才是有效的，其它可见度（</a:t>
            </a:r>
            <a:r>
              <a:rPr lang="en-US" altLang="zh-CN" dirty="0" smtClean="0"/>
              <a:t>protected</a:t>
            </a:r>
            <a:r>
              <a:rPr lang="zh-CN" altLang="en-US" dirty="0" smtClean="0"/>
              <a:t>、</a:t>
            </a:r>
            <a:r>
              <a:rPr lang="en-US" altLang="zh-CN" dirty="0" smtClean="0"/>
              <a:t>private</a:t>
            </a:r>
            <a:r>
              <a:rPr lang="zh-CN" altLang="en-US" dirty="0" smtClean="0"/>
              <a:t>、包可见）的方法上即使有</a:t>
            </a:r>
            <a:r>
              <a:rPr lang="en-US" altLang="zh-CN" dirty="0" smtClean="0"/>
              <a:t>@Transactional </a:t>
            </a:r>
            <a:r>
              <a:rPr lang="zh-CN" altLang="en-US" dirty="0" smtClean="0"/>
              <a:t>注解也不会应用这些事务属性的，</a:t>
            </a:r>
            <a:r>
              <a:rPr lang="en-US" altLang="zh-CN" dirty="0" smtClean="0"/>
              <a:t>Spring</a:t>
            </a:r>
            <a:r>
              <a:rPr lang="zh-CN" altLang="en-US" dirty="0" smtClean="0"/>
              <a:t>也不会报错，如果你非要使用非公共方法注解事务管理的话，可考虑使用</a:t>
            </a:r>
            <a:r>
              <a:rPr lang="en-US" altLang="zh-CN" dirty="0" smtClean="0"/>
              <a:t>AspectJ</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30936462-658F-4E41-8C6E-2EAB7E357587}" type="slidenum">
              <a:rPr lang="zh-CN" altLang="en-US" smtClean="0"/>
              <a:t>5</a:t>
            </a:fld>
            <a:endParaRPr lang="zh-CN" altLang="en-US"/>
          </a:p>
        </p:txBody>
      </p:sp>
    </p:spTree>
    <p:extLst>
      <p:ext uri="{BB962C8B-B14F-4D97-AF65-F5344CB8AC3E}">
        <p14:creationId xmlns:p14="http://schemas.microsoft.com/office/powerpoint/2010/main" val="3048628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Spring</a:t>
            </a:r>
            <a:r>
              <a:rPr lang="zh-CN" altLang="en-US" sz="1200" kern="1200" dirty="0" smtClean="0">
                <a:solidFill>
                  <a:schemeClr val="tx1"/>
                </a:solidFill>
                <a:effectLst/>
                <a:latin typeface="+mn-lt"/>
                <a:ea typeface="+mn-ea"/>
                <a:cs typeface="+mn-cs"/>
              </a:rPr>
              <a:t>配置文件中关于事务配置总是由三个组成部分，分别是</a:t>
            </a:r>
            <a:r>
              <a:rPr lang="en-US" altLang="zh-CN" sz="1200" kern="1200" dirty="0" err="1" smtClean="0">
                <a:solidFill>
                  <a:schemeClr val="tx1"/>
                </a:solidFill>
                <a:effectLst/>
                <a:latin typeface="+mn-lt"/>
                <a:ea typeface="+mn-ea"/>
                <a:cs typeface="+mn-cs"/>
              </a:rPr>
              <a:t>DataSource</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TransactionManager</a:t>
            </a:r>
            <a:r>
              <a:rPr lang="zh-CN" altLang="en-US" sz="1200" kern="1200" dirty="0" smtClean="0">
                <a:solidFill>
                  <a:schemeClr val="tx1"/>
                </a:solidFill>
                <a:effectLst/>
                <a:latin typeface="+mn-lt"/>
                <a:ea typeface="+mn-ea"/>
                <a:cs typeface="+mn-cs"/>
              </a:rPr>
              <a:t>和代理机制这三部分，无论哪种配置方式，一般变化的只是代理机制这部分。</a:t>
            </a:r>
          </a:p>
          <a:p>
            <a:r>
              <a:rPr lang="en-US" altLang="zh-CN" sz="1200" kern="1200" dirty="0" err="1" smtClean="0">
                <a:solidFill>
                  <a:schemeClr val="tx1"/>
                </a:solidFill>
                <a:effectLst/>
                <a:latin typeface="+mn-lt"/>
                <a:ea typeface="+mn-ea"/>
                <a:cs typeface="+mn-cs"/>
              </a:rPr>
              <a:t>DataSource</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TransactionManager</a:t>
            </a:r>
            <a:r>
              <a:rPr lang="zh-CN" altLang="en-US" sz="1200" kern="1200" dirty="0" smtClean="0">
                <a:solidFill>
                  <a:schemeClr val="tx1"/>
                </a:solidFill>
                <a:effectLst/>
                <a:latin typeface="+mn-lt"/>
                <a:ea typeface="+mn-ea"/>
                <a:cs typeface="+mn-cs"/>
              </a:rPr>
              <a:t>这两部分只是会根据数据访问方式有所变化。</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比如使用</a:t>
            </a:r>
            <a:r>
              <a:rPr lang="en-US" altLang="zh-CN" sz="1200" b="1" kern="1200" dirty="0" smtClean="0">
                <a:solidFill>
                  <a:schemeClr val="tx1"/>
                </a:solidFill>
                <a:effectLst/>
                <a:latin typeface="+mn-lt"/>
                <a:ea typeface="+mn-ea"/>
                <a:cs typeface="+mn-cs"/>
                <a:hlinkClick r:id="rId3" tooltip="Java EE知识库"/>
              </a:rPr>
              <a:t>hibernate</a:t>
            </a:r>
            <a:r>
              <a:rPr lang="zh-CN" altLang="en-US" sz="1200" kern="1200" dirty="0" smtClean="0">
                <a:solidFill>
                  <a:schemeClr val="tx1"/>
                </a:solidFill>
                <a:effectLst/>
                <a:latin typeface="+mn-lt"/>
                <a:ea typeface="+mn-ea"/>
                <a:cs typeface="+mn-cs"/>
              </a:rPr>
              <a:t>进行数据访问时，</a:t>
            </a:r>
            <a:r>
              <a:rPr lang="en-US" altLang="zh-CN" sz="1200" kern="1200" dirty="0" err="1" smtClean="0">
                <a:solidFill>
                  <a:schemeClr val="tx1"/>
                </a:solidFill>
                <a:effectLst/>
                <a:latin typeface="+mn-lt"/>
                <a:ea typeface="+mn-ea"/>
                <a:cs typeface="+mn-cs"/>
              </a:rPr>
              <a:t>DataSource</a:t>
            </a:r>
            <a:r>
              <a:rPr lang="zh-CN" altLang="en-US" sz="1200" kern="1200" dirty="0" smtClean="0">
                <a:solidFill>
                  <a:schemeClr val="tx1"/>
                </a:solidFill>
                <a:effectLst/>
                <a:latin typeface="+mn-lt"/>
                <a:ea typeface="+mn-ea"/>
                <a:cs typeface="+mn-cs"/>
              </a:rPr>
              <a:t>实际为</a:t>
            </a:r>
            <a:r>
              <a:rPr lang="en-US" altLang="zh-CN" sz="1200" kern="1200" dirty="0" err="1" smtClean="0">
                <a:solidFill>
                  <a:schemeClr val="tx1"/>
                </a:solidFill>
                <a:effectLst/>
                <a:latin typeface="+mn-lt"/>
                <a:ea typeface="+mn-ea"/>
                <a:cs typeface="+mn-cs"/>
              </a:rPr>
              <a:t>SessionFactory</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TransactionManager</a:t>
            </a:r>
            <a:r>
              <a:rPr lang="zh-CN" altLang="en-US" sz="1200" kern="1200" dirty="0" smtClean="0">
                <a:solidFill>
                  <a:schemeClr val="tx1"/>
                </a:solidFill>
                <a:effectLst/>
                <a:latin typeface="+mn-lt"/>
                <a:ea typeface="+mn-ea"/>
                <a:cs typeface="+mn-cs"/>
              </a:rPr>
              <a:t>的实现为</a:t>
            </a:r>
            <a:r>
              <a:rPr lang="en-US" altLang="zh-CN" sz="1200" kern="1200" dirty="0" err="1" smtClean="0">
                <a:solidFill>
                  <a:schemeClr val="tx1"/>
                </a:solidFill>
                <a:effectLst/>
                <a:latin typeface="+mn-lt"/>
                <a:ea typeface="+mn-ea"/>
                <a:cs typeface="+mn-cs"/>
              </a:rPr>
              <a:t>HibernateTransactionManager</a:t>
            </a:r>
            <a:r>
              <a:rPr lang="zh-CN" altLang="en-US" sz="1200" kern="1200" dirty="0" smtClean="0">
                <a:solidFill>
                  <a:schemeClr val="tx1"/>
                </a:solidFill>
                <a:effectLst/>
                <a:latin typeface="+mn-lt"/>
                <a:ea typeface="+mn-ea"/>
                <a:cs typeface="+mn-cs"/>
              </a:rPr>
              <a:t>。 </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0936462-658F-4E41-8C6E-2EAB7E357587}" type="slidenum">
              <a:rPr lang="zh-CN" altLang="en-US" smtClean="0"/>
              <a:t>6</a:t>
            </a:fld>
            <a:endParaRPr lang="zh-CN" altLang="en-US"/>
          </a:p>
        </p:txBody>
      </p:sp>
    </p:spTree>
    <p:extLst>
      <p:ext uri="{BB962C8B-B14F-4D97-AF65-F5344CB8AC3E}">
        <p14:creationId xmlns:p14="http://schemas.microsoft.com/office/powerpoint/2010/main" val="894000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7</a:t>
            </a:fld>
            <a:endParaRPr lang="zh-CN" altLang="en-US"/>
          </a:p>
        </p:txBody>
      </p:sp>
    </p:spTree>
    <p:extLst>
      <p:ext uri="{BB962C8B-B14F-4D97-AF65-F5344CB8AC3E}">
        <p14:creationId xmlns:p14="http://schemas.microsoft.com/office/powerpoint/2010/main" val="3223835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XA:</a:t>
            </a:r>
            <a:r>
              <a:rPr lang="en-US" altLang="zh-CN" baseline="0" dirty="0"/>
              <a:t> </a:t>
            </a:r>
            <a:r>
              <a:rPr lang="zh-CN" altLang="en-US" baseline="0" dirty="0"/>
              <a:t>存在事务协调器</a:t>
            </a:r>
            <a:endParaRPr lang="en-US" altLang="zh-CN" baseline="0" dirty="0"/>
          </a:p>
          <a:p>
            <a:r>
              <a:rPr lang="zh-CN" altLang="en-US" baseline="0" dirty="0"/>
              <a:t>补偿机制：如银行冲正</a:t>
            </a:r>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8</a:t>
            </a:fld>
            <a:endParaRPr lang="zh-CN" altLang="en-US"/>
          </a:p>
        </p:txBody>
      </p:sp>
    </p:spTree>
    <p:extLst>
      <p:ext uri="{BB962C8B-B14F-4D97-AF65-F5344CB8AC3E}">
        <p14:creationId xmlns:p14="http://schemas.microsoft.com/office/powerpoint/2010/main" val="2976006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Commit</a:t>
            </a:r>
            <a:r>
              <a:rPr lang="zh-CN" altLang="en-US" dirty="0"/>
              <a:t>逻辑</a:t>
            </a:r>
            <a:endParaRPr lang="en-US" altLang="zh-CN" dirty="0"/>
          </a:p>
          <a:p>
            <a:r>
              <a:rPr lang="en-US" altLang="zh-CN" dirty="0"/>
              <a:t>1</a:t>
            </a:r>
            <a:r>
              <a:rPr lang="zh-CN" altLang="en-US" dirty="0"/>
              <a:t>）协调者节点向所有参与者节点发出”正式提交</a:t>
            </a:r>
            <a:r>
              <a:rPr lang="en-US" altLang="zh-CN" dirty="0"/>
              <a:t>(commit)”</a:t>
            </a:r>
            <a:r>
              <a:rPr lang="zh-CN" altLang="en-US" dirty="0"/>
              <a:t>的请求。</a:t>
            </a:r>
          </a:p>
          <a:p>
            <a:r>
              <a:rPr lang="en-US" altLang="zh-CN" dirty="0"/>
              <a:t>2</a:t>
            </a:r>
            <a:r>
              <a:rPr lang="zh-CN" altLang="en-US" dirty="0"/>
              <a:t>）参与者节点正式完成操作，并释放在整个事务期间内占用的资源。</a:t>
            </a:r>
          </a:p>
          <a:p>
            <a:r>
              <a:rPr lang="en-US" altLang="zh-CN" dirty="0"/>
              <a:t>3</a:t>
            </a:r>
            <a:r>
              <a:rPr lang="zh-CN" altLang="en-US" dirty="0"/>
              <a:t>）参与者节点向协调者节点发送”完成”消息。</a:t>
            </a:r>
          </a:p>
          <a:p>
            <a:r>
              <a:rPr lang="en-US" altLang="zh-CN" dirty="0"/>
              <a:t>4</a:t>
            </a:r>
            <a:r>
              <a:rPr lang="zh-CN" altLang="en-US" dirty="0"/>
              <a:t>）协调者节点受到所有参与者节点反馈的”完成”消息后，完成事务。</a:t>
            </a:r>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Rollback</a:t>
            </a:r>
            <a:r>
              <a:rPr lang="zh-CN" altLang="en-US" dirty="0"/>
              <a:t>逻辑</a:t>
            </a:r>
            <a:endParaRPr lang="en-US" altLang="zh-CN" dirty="0"/>
          </a:p>
          <a:p>
            <a:r>
              <a:rPr lang="en-US" altLang="zh-CN" dirty="0"/>
              <a:t>1</a:t>
            </a:r>
            <a:r>
              <a:rPr lang="zh-CN" altLang="en-US" dirty="0"/>
              <a:t>）协调者节点向所有参与者节点发出”回滚操作</a:t>
            </a:r>
            <a:r>
              <a:rPr lang="en-US" altLang="zh-CN" dirty="0"/>
              <a:t>(rollback)”</a:t>
            </a:r>
            <a:r>
              <a:rPr lang="zh-CN" altLang="en-US" dirty="0"/>
              <a:t>的请求。</a:t>
            </a:r>
          </a:p>
          <a:p>
            <a:r>
              <a:rPr lang="en-US" altLang="zh-CN" dirty="0"/>
              <a:t>2</a:t>
            </a:r>
            <a:r>
              <a:rPr lang="zh-CN" altLang="en-US" dirty="0"/>
              <a:t>）参与者节点利用之前写入的</a:t>
            </a:r>
            <a:r>
              <a:rPr lang="en-US" altLang="zh-CN" dirty="0"/>
              <a:t>Undo</a:t>
            </a:r>
            <a:r>
              <a:rPr lang="zh-CN" altLang="en-US" dirty="0"/>
              <a:t>信息执行回滚，并释放在整个事务期间内占用的资源。</a:t>
            </a:r>
          </a:p>
          <a:p>
            <a:r>
              <a:rPr lang="en-US" altLang="zh-CN" dirty="0"/>
              <a:t>3</a:t>
            </a:r>
            <a:r>
              <a:rPr lang="zh-CN" altLang="en-US" dirty="0"/>
              <a:t>）参与者节点向协调者节点发送”回滚完成”消息。</a:t>
            </a:r>
          </a:p>
          <a:p>
            <a:r>
              <a:rPr lang="en-US" altLang="zh-CN" dirty="0"/>
              <a:t>4</a:t>
            </a:r>
            <a:r>
              <a:rPr lang="zh-CN" altLang="en-US" dirty="0"/>
              <a:t>）协调者节点受到所有参与者节点反馈的”回滚完成”消息后，取消事务。</a:t>
            </a:r>
          </a:p>
          <a:p>
            <a:endParaRPr lang="en-US" altLang="zh-CN" dirty="0"/>
          </a:p>
          <a:p>
            <a:r>
              <a:rPr lang="zh-CN" altLang="en-US" dirty="0"/>
              <a:t>缺陷</a:t>
            </a:r>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9</a:t>
            </a:fld>
            <a:endParaRPr lang="zh-CN" altLang="en-US"/>
          </a:p>
        </p:txBody>
      </p:sp>
    </p:spTree>
    <p:extLst>
      <p:ext uri="{BB962C8B-B14F-4D97-AF65-F5344CB8AC3E}">
        <p14:creationId xmlns:p14="http://schemas.microsoft.com/office/powerpoint/2010/main" val="3749321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a:t>
            </a:r>
            <a:r>
              <a:rPr lang="en-US" altLang="zh-CN" dirty="0" err="1"/>
              <a:t>doCommit</a:t>
            </a:r>
            <a:r>
              <a:rPr lang="zh-CN" altLang="en-US" dirty="0"/>
              <a:t>阶段，如果参与者无法及时接收到来自协调者的</a:t>
            </a:r>
            <a:r>
              <a:rPr lang="en-US" altLang="zh-CN" dirty="0" err="1"/>
              <a:t>doCommit</a:t>
            </a:r>
            <a:r>
              <a:rPr lang="zh-CN" altLang="en-US" dirty="0"/>
              <a:t>或者</a:t>
            </a:r>
            <a:r>
              <a:rPr lang="en-US" altLang="zh-CN" dirty="0" err="1"/>
              <a:t>rebort</a:t>
            </a:r>
            <a:r>
              <a:rPr lang="zh-CN" altLang="en-US" dirty="0"/>
              <a:t>请求时，会在等待超时之后，会继续进行事务的提交。（其实这个应该是基于概率来决定的，当进入第三阶段时，说明参与者在第二阶段已经收到了</a:t>
            </a:r>
            <a:r>
              <a:rPr lang="en-US" altLang="zh-CN" dirty="0" err="1"/>
              <a:t>PreCommit</a:t>
            </a:r>
            <a:r>
              <a:rPr lang="zh-CN" altLang="en-US" dirty="0"/>
              <a:t>请求，那么协调者产生</a:t>
            </a:r>
            <a:r>
              <a:rPr lang="en-US" altLang="zh-CN" dirty="0" err="1"/>
              <a:t>PreCommit</a:t>
            </a:r>
            <a:r>
              <a:rPr lang="zh-CN" altLang="en-US" dirty="0"/>
              <a:t>请求的前提条件是他在第二阶段开始之前，收到所有参与者的</a:t>
            </a:r>
            <a:r>
              <a:rPr lang="en-US" altLang="zh-CN" dirty="0" err="1"/>
              <a:t>CanCommit</a:t>
            </a:r>
            <a:r>
              <a:rPr lang="zh-CN" altLang="en-US" dirty="0"/>
              <a:t>响应都是</a:t>
            </a:r>
            <a:r>
              <a:rPr lang="en-US" altLang="zh-CN" dirty="0"/>
              <a:t>Yes</a:t>
            </a:r>
            <a:r>
              <a:rPr lang="zh-CN" altLang="en-US" dirty="0"/>
              <a:t>。（一旦参与者收到了</a:t>
            </a:r>
            <a:r>
              <a:rPr lang="en-US" altLang="zh-CN" dirty="0" err="1"/>
              <a:t>PreCommit</a:t>
            </a:r>
            <a:r>
              <a:rPr lang="zh-CN" altLang="en-US" dirty="0"/>
              <a:t>，意味他知道大家其实都同意修改了）所以，一句话概括就是，当进入第三阶段时，由于网络超时等原因，虽然参与者没有收到</a:t>
            </a:r>
            <a:r>
              <a:rPr lang="en-US" altLang="zh-CN" dirty="0"/>
              <a:t>commit</a:t>
            </a:r>
            <a:r>
              <a:rPr lang="zh-CN" altLang="en-US" dirty="0"/>
              <a:t>或者</a:t>
            </a:r>
            <a:r>
              <a:rPr lang="en-US" altLang="zh-CN" dirty="0"/>
              <a:t>abort</a:t>
            </a:r>
            <a:r>
              <a:rPr lang="zh-CN" altLang="en-US" dirty="0"/>
              <a:t>响应，但是他有理由相信：成功提交的几率很大。 ）</a:t>
            </a:r>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10</a:t>
            </a:fld>
            <a:endParaRPr lang="zh-CN" altLang="en-US"/>
          </a:p>
        </p:txBody>
      </p:sp>
    </p:spTree>
    <p:extLst>
      <p:ext uri="{BB962C8B-B14F-4D97-AF65-F5344CB8AC3E}">
        <p14:creationId xmlns:p14="http://schemas.microsoft.com/office/powerpoint/2010/main" val="3648280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13</a:t>
            </a:fld>
            <a:endParaRPr lang="zh-CN" altLang="en-US"/>
          </a:p>
        </p:txBody>
      </p:sp>
    </p:spTree>
    <p:extLst>
      <p:ext uri="{BB962C8B-B14F-4D97-AF65-F5344CB8AC3E}">
        <p14:creationId xmlns:p14="http://schemas.microsoft.com/office/powerpoint/2010/main" val="4096323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完成分布式事务，</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本身只是一种规范，不同的应用服务器都包含有自己的实现（比如</a:t>
            </a:r>
            <a:r>
              <a:rPr lang="en-US" altLang="zh-CN" sz="1200" b="0" i="0" kern="1200" dirty="0" err="1">
                <a:solidFill>
                  <a:schemeClr val="tx1"/>
                </a:solidFill>
                <a:effectLst/>
                <a:latin typeface="+mn-lt"/>
                <a:ea typeface="+mn-ea"/>
                <a:cs typeface="+mn-cs"/>
              </a:rPr>
              <a:t>JbossJTA</a:t>
            </a:r>
            <a:r>
              <a:rPr lang="zh-CN" altLang="en-US" sz="1200" b="0" i="0" kern="1200" dirty="0">
                <a:solidFill>
                  <a:schemeClr val="tx1"/>
                </a:solidFill>
                <a:effectLst/>
                <a:latin typeface="+mn-lt"/>
                <a:ea typeface="+mn-ea"/>
                <a:cs typeface="+mn-cs"/>
              </a:rPr>
              <a:t>），同时还存在独立于应用服务器的单独</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实现，比如本篇中要讲到的</a:t>
            </a:r>
            <a:r>
              <a:rPr lang="en-US" altLang="zh-CN" sz="1200" b="0" i="0" kern="1200" dirty="0" err="1">
                <a:solidFill>
                  <a:schemeClr val="tx1"/>
                </a:solidFill>
                <a:effectLst/>
                <a:latin typeface="+mn-lt"/>
                <a:ea typeface="+mn-ea"/>
                <a:cs typeface="+mn-cs"/>
              </a:rPr>
              <a:t>Atomikos</a:t>
            </a:r>
            <a:r>
              <a:rPr lang="zh-CN" altLang="en-US" sz="1200" b="0" i="0" kern="1200">
                <a:solidFill>
                  <a:schemeClr val="tx1"/>
                </a:solidFill>
                <a:effectLst/>
                <a:latin typeface="+mn-lt"/>
                <a:ea typeface="+mn-ea"/>
                <a:cs typeface="+mn-cs"/>
              </a:rPr>
              <a:t>。</a:t>
            </a:r>
            <a:endParaRPr lang="zh-CN" altLang="en-US"/>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14</a:t>
            </a:fld>
            <a:endParaRPr lang="zh-CN" altLang="en-US"/>
          </a:p>
        </p:txBody>
      </p:sp>
    </p:spTree>
    <p:extLst>
      <p:ext uri="{BB962C8B-B14F-4D97-AF65-F5344CB8AC3E}">
        <p14:creationId xmlns:p14="http://schemas.microsoft.com/office/powerpoint/2010/main" val="330613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57550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805074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66555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17525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42066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386651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310948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3876097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155392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1120109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CBFDCC32-9D50-46C6-9C4B-8BC2B069567B}" type="datetimeFigureOut">
              <a:rPr lang="zh-CN" altLang="en-US" smtClean="0"/>
              <a:t>2016/11/14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070314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DCC32-9D50-46C6-9C4B-8BC2B069567B}" type="datetimeFigureOut">
              <a:rPr lang="zh-CN" altLang="en-US" smtClean="0"/>
              <a:t>2016/11/14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1699064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lib.csdn.net/base/java" TargetMode="External"/><Relationship Id="rId2" Type="http://schemas.openxmlformats.org/officeDocument/2006/relationships/hyperlink" Target="http://lib.csdn.net/base/javaee" TargetMode="External"/><Relationship Id="rId1" Type="http://schemas.openxmlformats.org/officeDocument/2006/relationships/slideLayout" Target="../slideLayouts/slideLayout2.xml"/><Relationship Id="rId4" Type="http://schemas.openxmlformats.org/officeDocument/2006/relationships/hyperlink" Target="http://lib.csdn.net/base/architecture"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docs.spring.io/spring-boot/docs/current/reference/html/boot-features-jta.html" TargetMode="External"/><Relationship Id="rId3" Type="http://schemas.openxmlformats.org/officeDocument/2006/relationships/hyperlink" Target="http://lib.csdn.net/base/dotnet" TargetMode="External"/><Relationship Id="rId7" Type="http://schemas.openxmlformats.org/officeDocument/2006/relationships/hyperlink" Target="https://github.com/bitronix/btm" TargetMode="External"/><Relationship Id="rId2" Type="http://schemas.openxmlformats.org/officeDocument/2006/relationships/hyperlink" Target="http://download.csdn.net/detail/hengyunabc/6940529" TargetMode="External"/><Relationship Id="rId1" Type="http://schemas.openxmlformats.org/officeDocument/2006/relationships/slideLayout" Target="../slideLayouts/slideLayout2.xml"/><Relationship Id="rId6" Type="http://schemas.openxmlformats.org/officeDocument/2006/relationships/hyperlink" Target="http://java.sun.com/javaee/technologies/jta/index.jsp" TargetMode="External"/><Relationship Id="rId5" Type="http://schemas.openxmlformats.org/officeDocument/2006/relationships/hyperlink" Target="http://www.infoq.com/cn/articles/xa-transactions-handle" TargetMode="External"/><Relationship Id="rId4" Type="http://schemas.openxmlformats.org/officeDocument/2006/relationships/hyperlink" Target="http://en.wikipedia.org/wiki/Two-phase_commit_protoco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分布式事务</a:t>
            </a:r>
            <a:r>
              <a:rPr lang="en-US" altLang="zh-CN" dirty="0"/>
              <a:t>(XA)</a:t>
            </a:r>
            <a:endParaRPr lang="zh-CN" altLang="en-US" dirty="0"/>
          </a:p>
        </p:txBody>
      </p:sp>
      <p:sp>
        <p:nvSpPr>
          <p:cNvPr id="3" name="Subtitle 2"/>
          <p:cNvSpPr>
            <a:spLocks noGrp="1"/>
          </p:cNvSpPr>
          <p:nvPr>
            <p:ph type="subTitle" idx="1"/>
          </p:nvPr>
        </p:nvSpPr>
        <p:spPr>
          <a:xfrm>
            <a:off x="8497677" y="4616068"/>
            <a:ext cx="1340386" cy="597664"/>
          </a:xfrm>
        </p:spPr>
        <p:txBody>
          <a:bodyPr/>
          <a:lstStyle/>
          <a:p>
            <a:r>
              <a:rPr lang="zh-CN" altLang="en-US" dirty="0"/>
              <a:t>许雅</a:t>
            </a:r>
          </a:p>
        </p:txBody>
      </p:sp>
    </p:spTree>
    <p:extLst>
      <p:ext uri="{BB962C8B-B14F-4D97-AF65-F5344CB8AC3E}">
        <p14:creationId xmlns:p14="http://schemas.microsoft.com/office/powerpoint/2010/main" val="3166793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193"/>
          </a:xfrm>
        </p:spPr>
        <p:txBody>
          <a:bodyPr/>
          <a:lstStyle/>
          <a:p>
            <a:r>
              <a:rPr lang="en-US" altLang="zh-CN" dirty="0"/>
              <a:t>3PC</a:t>
            </a:r>
            <a:endParaRPr lang="zh-CN" altLang="en-US" dirty="0"/>
          </a:p>
        </p:txBody>
      </p:sp>
      <p:sp>
        <p:nvSpPr>
          <p:cNvPr id="3" name="Content Placeholder 2"/>
          <p:cNvSpPr>
            <a:spLocks noGrp="1"/>
          </p:cNvSpPr>
          <p:nvPr>
            <p:ph idx="1"/>
          </p:nvPr>
        </p:nvSpPr>
        <p:spPr>
          <a:xfrm>
            <a:off x="838200" y="1331259"/>
            <a:ext cx="10515600" cy="4845704"/>
          </a:xfrm>
        </p:spPr>
        <p:txBody>
          <a:bodyPr>
            <a:noAutofit/>
          </a:bodyPr>
          <a:lstStyle/>
          <a:p>
            <a:r>
              <a:rPr lang="en-US" altLang="zh-CN" sz="1600" dirty="0" err="1">
                <a:latin typeface="Arial" panose="020B0604020202020204" pitchFamily="34" charset="0"/>
                <a:ea typeface="宋体" panose="02010600030101010101" pitchFamily="2" charset="-122"/>
                <a:cs typeface="Arial" panose="020B0604020202020204" pitchFamily="34" charset="0"/>
              </a:rPr>
              <a:t>CanCommit</a:t>
            </a:r>
            <a:r>
              <a:rPr lang="zh-CN" altLang="en-US" sz="1600" dirty="0">
                <a:latin typeface="Arial" panose="020B0604020202020204" pitchFamily="34" charset="0"/>
                <a:ea typeface="宋体" panose="02010600030101010101" pitchFamily="2" charset="-122"/>
                <a:cs typeface="Arial" panose="020B0604020202020204" pitchFamily="34" charset="0"/>
              </a:rPr>
              <a:t>阶段</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1.</a:t>
            </a:r>
            <a:r>
              <a:rPr lang="zh-CN" altLang="en-US" sz="1600" dirty="0">
                <a:latin typeface="Arial" panose="020B0604020202020204" pitchFamily="34" charset="0"/>
                <a:ea typeface="宋体" panose="02010600030101010101" pitchFamily="2" charset="-122"/>
                <a:cs typeface="Arial" panose="020B0604020202020204" pitchFamily="34" charset="0"/>
              </a:rPr>
              <a:t>事务询问 </a:t>
            </a:r>
            <a:r>
              <a:rPr lang="en-US" altLang="zh-CN" sz="1600" dirty="0">
                <a:latin typeface="Arial" panose="020B0604020202020204" pitchFamily="34" charset="0"/>
                <a:ea typeface="宋体" panose="02010600030101010101" pitchFamily="2" charset="-122"/>
                <a:cs typeface="Arial" panose="020B0604020202020204" pitchFamily="34" charset="0"/>
              </a:rPr>
              <a:t>-&gt;2.</a:t>
            </a:r>
            <a:r>
              <a:rPr lang="zh-CN" altLang="en-US" sz="1600" dirty="0">
                <a:latin typeface="Arial" panose="020B0604020202020204" pitchFamily="34" charset="0"/>
                <a:ea typeface="宋体" panose="02010600030101010101" pitchFamily="2" charset="-122"/>
                <a:cs typeface="Arial" panose="020B0604020202020204" pitchFamily="34" charset="0"/>
              </a:rPr>
              <a:t>响应反馈 </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endParaRPr lang="zh-CN" altLang="en-US"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err="1">
                <a:latin typeface="Arial" panose="020B0604020202020204" pitchFamily="34" charset="0"/>
                <a:ea typeface="宋体" panose="02010600030101010101" pitchFamily="2" charset="-122"/>
                <a:cs typeface="Arial" panose="020B0604020202020204" pitchFamily="34" charset="0"/>
              </a:rPr>
              <a:t>PreCommit</a:t>
            </a:r>
            <a:r>
              <a:rPr lang="zh-CN" altLang="en-US" sz="1600" dirty="0">
                <a:latin typeface="Arial" panose="020B0604020202020204" pitchFamily="34" charset="0"/>
                <a:ea typeface="宋体" panose="02010600030101010101" pitchFamily="2" charset="-122"/>
                <a:cs typeface="Arial" panose="020B0604020202020204" pitchFamily="34" charset="0"/>
              </a:rPr>
              <a:t>阶段</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Commit: 1.</a:t>
            </a:r>
            <a:r>
              <a:rPr lang="zh-CN" altLang="en-US" sz="1600" dirty="0">
                <a:latin typeface="Arial" panose="020B0604020202020204" pitchFamily="34" charset="0"/>
                <a:ea typeface="宋体" panose="02010600030101010101" pitchFamily="2" charset="-122"/>
                <a:cs typeface="Arial" panose="020B0604020202020204" pitchFamily="34" charset="0"/>
              </a:rPr>
              <a:t>发送预提交请求</a:t>
            </a:r>
            <a:r>
              <a:rPr lang="en-US" altLang="zh-CN" sz="1600" dirty="0">
                <a:latin typeface="Arial" panose="020B0604020202020204" pitchFamily="34" charset="0"/>
                <a:ea typeface="宋体" panose="02010600030101010101" pitchFamily="2" charset="-122"/>
                <a:cs typeface="Arial" panose="020B0604020202020204" pitchFamily="34" charset="0"/>
              </a:rPr>
              <a:t>-&gt;2.</a:t>
            </a:r>
            <a:r>
              <a:rPr lang="zh-CN" altLang="en-US" sz="1600" dirty="0">
                <a:latin typeface="Arial" panose="020B0604020202020204" pitchFamily="34" charset="0"/>
                <a:ea typeface="宋体" panose="02010600030101010101" pitchFamily="2" charset="-122"/>
                <a:cs typeface="Arial" panose="020B0604020202020204" pitchFamily="34" charset="0"/>
              </a:rPr>
              <a:t>事务预提交 </a:t>
            </a:r>
            <a:r>
              <a:rPr lang="en-US" altLang="zh-CN" sz="1600" dirty="0">
                <a:latin typeface="Arial" panose="020B0604020202020204" pitchFamily="34" charset="0"/>
                <a:ea typeface="宋体" panose="02010600030101010101" pitchFamily="2" charset="-122"/>
                <a:cs typeface="Arial" panose="020B0604020202020204" pitchFamily="34" charset="0"/>
              </a:rPr>
              <a:t>-&gt;3.</a:t>
            </a:r>
            <a:r>
              <a:rPr lang="zh-CN" altLang="en-US" sz="1600" dirty="0">
                <a:latin typeface="Arial" panose="020B0604020202020204" pitchFamily="34" charset="0"/>
                <a:ea typeface="宋体" panose="02010600030101010101" pitchFamily="2" charset="-122"/>
                <a:cs typeface="Arial" panose="020B0604020202020204" pitchFamily="34" charset="0"/>
              </a:rPr>
              <a:t>响应反馈</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Rollback:1.</a:t>
            </a:r>
            <a:r>
              <a:rPr lang="zh-CN" altLang="en-US" sz="1600" dirty="0">
                <a:latin typeface="Arial" panose="020B0604020202020204" pitchFamily="34" charset="0"/>
                <a:ea typeface="宋体" panose="02010600030101010101" pitchFamily="2" charset="-122"/>
                <a:cs typeface="Arial" panose="020B0604020202020204" pitchFamily="34" charset="0"/>
              </a:rPr>
              <a:t>发送中断请求 </a:t>
            </a:r>
            <a:r>
              <a:rPr lang="en-US" altLang="zh-CN" sz="1600" dirty="0">
                <a:latin typeface="Arial" panose="020B0604020202020204" pitchFamily="34" charset="0"/>
                <a:ea typeface="宋体" panose="02010600030101010101" pitchFamily="2" charset="-122"/>
                <a:cs typeface="Arial" panose="020B0604020202020204" pitchFamily="34" charset="0"/>
              </a:rPr>
              <a:t>-&gt;2.</a:t>
            </a:r>
            <a:r>
              <a:rPr lang="zh-CN" altLang="en-US" sz="1600" dirty="0">
                <a:latin typeface="Arial" panose="020B0604020202020204" pitchFamily="34" charset="0"/>
                <a:ea typeface="宋体" panose="02010600030101010101" pitchFamily="2" charset="-122"/>
                <a:cs typeface="Arial" panose="020B0604020202020204" pitchFamily="34" charset="0"/>
              </a:rPr>
              <a:t>中断事务</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endParaRPr lang="zh-CN" altLang="en-US"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err="1">
                <a:latin typeface="Arial" panose="020B0604020202020204" pitchFamily="34" charset="0"/>
                <a:ea typeface="宋体" panose="02010600030101010101" pitchFamily="2" charset="-122"/>
                <a:cs typeface="Arial" panose="020B0604020202020204" pitchFamily="34" charset="0"/>
              </a:rPr>
              <a:t>doCommit</a:t>
            </a:r>
            <a:r>
              <a:rPr lang="zh-CN" altLang="en-US" sz="1600" dirty="0">
                <a:latin typeface="Arial" panose="020B0604020202020204" pitchFamily="34" charset="0"/>
                <a:ea typeface="宋体" panose="02010600030101010101" pitchFamily="2" charset="-122"/>
                <a:cs typeface="Arial" panose="020B0604020202020204" pitchFamily="34" charset="0"/>
              </a:rPr>
              <a:t>阶段</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Commit: 1.</a:t>
            </a:r>
            <a:r>
              <a:rPr lang="zh-CN" altLang="en-US" sz="1600" dirty="0">
                <a:latin typeface="Arial" panose="020B0604020202020204" pitchFamily="34" charset="0"/>
                <a:ea typeface="宋体" panose="02010600030101010101" pitchFamily="2" charset="-122"/>
                <a:cs typeface="Arial" panose="020B0604020202020204" pitchFamily="34" charset="0"/>
              </a:rPr>
              <a:t>发送提交请求  </a:t>
            </a:r>
            <a:r>
              <a:rPr lang="en-US" altLang="zh-CN" sz="1600" dirty="0">
                <a:latin typeface="Arial" panose="020B0604020202020204" pitchFamily="34" charset="0"/>
                <a:ea typeface="宋体" panose="02010600030101010101" pitchFamily="2" charset="-122"/>
                <a:cs typeface="Arial" panose="020B0604020202020204" pitchFamily="34" charset="0"/>
              </a:rPr>
              <a:t>-&gt;2.</a:t>
            </a:r>
            <a:r>
              <a:rPr lang="zh-CN" altLang="en-US" sz="1600" dirty="0">
                <a:latin typeface="Arial" panose="020B0604020202020204" pitchFamily="34" charset="0"/>
                <a:ea typeface="宋体" panose="02010600030101010101" pitchFamily="2" charset="-122"/>
                <a:cs typeface="Arial" panose="020B0604020202020204" pitchFamily="34" charset="0"/>
              </a:rPr>
              <a:t>事务提交  </a:t>
            </a:r>
            <a:r>
              <a:rPr lang="en-US" altLang="zh-CN" sz="1600" dirty="0">
                <a:latin typeface="Arial" panose="020B0604020202020204" pitchFamily="34" charset="0"/>
                <a:ea typeface="宋体" panose="02010600030101010101" pitchFamily="2" charset="-122"/>
                <a:cs typeface="Arial" panose="020B0604020202020204" pitchFamily="34" charset="0"/>
              </a:rPr>
              <a:t>-&gt;3.</a:t>
            </a:r>
            <a:r>
              <a:rPr lang="zh-CN" altLang="en-US" sz="1600" dirty="0">
                <a:latin typeface="Arial" panose="020B0604020202020204" pitchFamily="34" charset="0"/>
                <a:ea typeface="宋体" panose="02010600030101010101" pitchFamily="2" charset="-122"/>
                <a:cs typeface="Arial" panose="020B0604020202020204" pitchFamily="34" charset="0"/>
              </a:rPr>
              <a:t>响应反馈</a:t>
            </a:r>
            <a:r>
              <a:rPr lang="en-US" altLang="zh-CN" sz="1600" dirty="0">
                <a:latin typeface="Arial" panose="020B0604020202020204" pitchFamily="34" charset="0"/>
                <a:ea typeface="宋体" panose="02010600030101010101" pitchFamily="2" charset="-122"/>
                <a:cs typeface="Arial" panose="020B0604020202020204" pitchFamily="34" charset="0"/>
              </a:rPr>
              <a:t>.-&gt;4.</a:t>
            </a:r>
            <a:r>
              <a:rPr lang="zh-CN" altLang="en-US" sz="1600" dirty="0">
                <a:latin typeface="Arial" panose="020B0604020202020204" pitchFamily="34" charset="0"/>
                <a:ea typeface="宋体" panose="02010600030101010101" pitchFamily="2" charset="-122"/>
                <a:cs typeface="Arial" panose="020B0604020202020204" pitchFamily="34" charset="0"/>
              </a:rPr>
              <a:t>完成事务</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Rollback:1.</a:t>
            </a:r>
            <a:r>
              <a:rPr lang="zh-CN" altLang="en-US" sz="1600" dirty="0">
                <a:latin typeface="Arial" panose="020B0604020202020204" pitchFamily="34" charset="0"/>
                <a:ea typeface="宋体" panose="02010600030101010101" pitchFamily="2" charset="-122"/>
                <a:cs typeface="Arial" panose="020B0604020202020204" pitchFamily="34" charset="0"/>
              </a:rPr>
              <a:t>发送中断请求 </a:t>
            </a:r>
            <a:r>
              <a:rPr lang="en-US" altLang="zh-CN" sz="1600" dirty="0">
                <a:latin typeface="Arial" panose="020B0604020202020204" pitchFamily="34" charset="0"/>
                <a:ea typeface="宋体" panose="02010600030101010101" pitchFamily="2" charset="-122"/>
                <a:cs typeface="Arial" panose="020B0604020202020204" pitchFamily="34" charset="0"/>
              </a:rPr>
              <a:t>-&gt;2.</a:t>
            </a:r>
            <a:r>
              <a:rPr lang="zh-CN" altLang="en-US" sz="1600" dirty="0">
                <a:latin typeface="Arial" panose="020B0604020202020204" pitchFamily="34" charset="0"/>
                <a:ea typeface="宋体" panose="02010600030101010101" pitchFamily="2" charset="-122"/>
                <a:cs typeface="Arial" panose="020B0604020202020204" pitchFamily="34" charset="0"/>
              </a:rPr>
              <a:t>事务回滚</a:t>
            </a:r>
            <a:r>
              <a:rPr lang="en-US" altLang="zh-CN" sz="1600" dirty="0">
                <a:latin typeface="Arial" panose="020B0604020202020204" pitchFamily="34" charset="0"/>
                <a:ea typeface="宋体" panose="02010600030101010101" pitchFamily="2" charset="-122"/>
                <a:cs typeface="Arial" panose="020B0604020202020204" pitchFamily="34" charset="0"/>
              </a:rPr>
              <a:t>-&gt;3.</a:t>
            </a:r>
            <a:r>
              <a:rPr lang="zh-CN" altLang="en-US" sz="1600" dirty="0">
                <a:latin typeface="Arial" panose="020B0604020202020204" pitchFamily="34" charset="0"/>
                <a:ea typeface="宋体" panose="02010600030101010101" pitchFamily="2" charset="-122"/>
                <a:cs typeface="Arial" panose="020B0604020202020204" pitchFamily="34" charset="0"/>
              </a:rPr>
              <a:t>反馈结果 </a:t>
            </a:r>
            <a:r>
              <a:rPr lang="en-US" altLang="zh-CN" sz="1600" dirty="0">
                <a:latin typeface="Arial" panose="020B0604020202020204" pitchFamily="34" charset="0"/>
                <a:ea typeface="宋体" panose="02010600030101010101" pitchFamily="2" charset="-122"/>
                <a:cs typeface="Arial" panose="020B0604020202020204" pitchFamily="34" charset="0"/>
              </a:rPr>
              <a:t>-&gt;4.</a:t>
            </a:r>
            <a:r>
              <a:rPr lang="zh-CN" altLang="en-US" sz="1600" dirty="0">
                <a:latin typeface="Arial" panose="020B0604020202020204" pitchFamily="34" charset="0"/>
                <a:ea typeface="宋体" panose="02010600030101010101" pitchFamily="2" charset="-122"/>
                <a:cs typeface="Arial" panose="020B0604020202020204" pitchFamily="34" charset="0"/>
              </a:rPr>
              <a:t>中断事务</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zh-CN" altLang="en-US" sz="1600" dirty="0">
                <a:latin typeface="Arial" panose="020B0604020202020204" pitchFamily="34" charset="0"/>
                <a:ea typeface="宋体" panose="02010600030101010101" pitchFamily="2" charset="-122"/>
                <a:cs typeface="Arial" panose="020B0604020202020204" pitchFamily="34" charset="0"/>
              </a:rPr>
              <a:t>解决单点故障，并减少阻塞。因为一旦参与者无法及时收到来自协调者的信息之后，他会默认执行</a:t>
            </a:r>
            <a:r>
              <a:rPr lang="en-US" altLang="zh-CN" sz="1600" dirty="0">
                <a:latin typeface="Arial" panose="020B0604020202020204" pitchFamily="34" charset="0"/>
                <a:ea typeface="宋体" panose="02010600030101010101" pitchFamily="2" charset="-122"/>
                <a:cs typeface="Arial" panose="020B0604020202020204" pitchFamily="34" charset="0"/>
              </a:rPr>
              <a:t>commit</a:t>
            </a:r>
            <a:r>
              <a:rPr lang="zh-CN" altLang="en-US" sz="1600" dirty="0">
                <a:latin typeface="Arial" panose="020B0604020202020204" pitchFamily="34" charset="0"/>
                <a:ea typeface="宋体" panose="02010600030101010101" pitchFamily="2" charset="-122"/>
                <a:cs typeface="Arial" panose="020B0604020202020204" pitchFamily="34" charset="0"/>
              </a:rPr>
              <a:t>。而不会一直持有事务资源并处于阻塞状态。</a:t>
            </a:r>
            <a:endParaRPr lang="en-US" altLang="zh-CN" sz="1600" dirty="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973329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JTA</a:t>
            </a:r>
            <a:endParaRPr lang="zh-CN" altLang="en-US" dirty="0"/>
          </a:p>
        </p:txBody>
      </p:sp>
      <p:sp>
        <p:nvSpPr>
          <p:cNvPr id="3" name="Content Placeholder 2"/>
          <p:cNvSpPr>
            <a:spLocks noGrp="1"/>
          </p:cNvSpPr>
          <p:nvPr>
            <p:ph idx="1"/>
          </p:nvPr>
        </p:nvSpPr>
        <p:spPr/>
        <p:txBody>
          <a:bodyPr/>
          <a:lstStyle/>
          <a:p>
            <a:r>
              <a:rPr lang="zh-CN" altLang="en-US" dirty="0"/>
              <a:t>作为</a:t>
            </a:r>
            <a:r>
              <a:rPr lang="en-US" altLang="zh-CN" b="1" dirty="0">
                <a:hlinkClick r:id="rId2" tooltip="Java EE知识库"/>
              </a:rPr>
              <a:t>Java</a:t>
            </a:r>
            <a:r>
              <a:rPr lang="zh-CN" altLang="en-US" dirty="0"/>
              <a:t>平台上事务规范</a:t>
            </a:r>
            <a:r>
              <a:rPr lang="en-US" altLang="zh-CN" dirty="0"/>
              <a:t>JTA</a:t>
            </a:r>
            <a:r>
              <a:rPr lang="zh-CN" altLang="en-US" dirty="0"/>
              <a:t>（</a:t>
            </a:r>
            <a:r>
              <a:rPr lang="en-US" altLang="zh-CN" b="1" dirty="0">
                <a:hlinkClick r:id="rId3" tooltip="Java 知识库"/>
              </a:rPr>
              <a:t>Java </a:t>
            </a:r>
            <a:r>
              <a:rPr lang="en-US" altLang="zh-CN" dirty="0"/>
              <a:t>Transaction API</a:t>
            </a:r>
            <a:r>
              <a:rPr lang="zh-CN" altLang="en-US" dirty="0"/>
              <a:t>）也定义了对</a:t>
            </a:r>
            <a:r>
              <a:rPr lang="en-US" altLang="zh-CN" dirty="0"/>
              <a:t>XA</a:t>
            </a:r>
            <a:r>
              <a:rPr lang="zh-CN" altLang="en-US" dirty="0"/>
              <a:t>事务的支持，实际上，</a:t>
            </a:r>
            <a:r>
              <a:rPr lang="en-US" altLang="zh-CN" dirty="0"/>
              <a:t>JTA</a:t>
            </a:r>
            <a:r>
              <a:rPr lang="zh-CN" altLang="en-US" dirty="0"/>
              <a:t>是基于</a:t>
            </a:r>
            <a:r>
              <a:rPr lang="en-US" altLang="zh-CN" dirty="0"/>
              <a:t>XA</a:t>
            </a:r>
            <a:r>
              <a:rPr lang="zh-CN" altLang="en-US" b="1" dirty="0">
                <a:hlinkClick r:id="rId4" tooltip="大型网站架构知识库"/>
              </a:rPr>
              <a:t>架构</a:t>
            </a:r>
            <a:r>
              <a:rPr lang="zh-CN" altLang="en-US" dirty="0"/>
              <a:t>上建模的，在</a:t>
            </a:r>
            <a:r>
              <a:rPr lang="en-US" altLang="zh-CN" dirty="0"/>
              <a:t>JTA </a:t>
            </a:r>
            <a:r>
              <a:rPr lang="zh-CN" altLang="en-US" dirty="0"/>
              <a:t>中，事务管理器抽象为</a:t>
            </a:r>
            <a:r>
              <a:rPr lang="en-US" altLang="zh-CN" dirty="0" err="1"/>
              <a:t>javax.transaction.TransactionManager</a:t>
            </a:r>
            <a:r>
              <a:rPr lang="zh-CN" altLang="en-US" dirty="0"/>
              <a:t>接口，并通过底层事务服务（即</a:t>
            </a:r>
            <a:r>
              <a:rPr lang="en-US" altLang="zh-CN" dirty="0"/>
              <a:t>JTS</a:t>
            </a:r>
            <a:r>
              <a:rPr lang="zh-CN" altLang="en-US" dirty="0"/>
              <a:t>）实现</a:t>
            </a:r>
            <a:endParaRPr lang="en-US" altLang="zh-CN" dirty="0"/>
          </a:p>
          <a:p>
            <a:endParaRPr lang="en-US" altLang="zh-CN" dirty="0"/>
          </a:p>
          <a:p>
            <a:r>
              <a:rPr lang="en-US" altLang="zh-CN" dirty="0"/>
              <a:t>1.J2EE</a:t>
            </a:r>
            <a:r>
              <a:rPr lang="zh-CN" altLang="en-US" dirty="0"/>
              <a:t>容器所提供的</a:t>
            </a:r>
            <a:r>
              <a:rPr lang="en-US" altLang="zh-CN" dirty="0"/>
              <a:t>JTA</a:t>
            </a:r>
            <a:r>
              <a:rPr lang="zh-CN" altLang="en-US" dirty="0"/>
              <a:t>实现</a:t>
            </a:r>
            <a:r>
              <a:rPr lang="en-US" altLang="zh-CN" dirty="0"/>
              <a:t>(</a:t>
            </a:r>
            <a:r>
              <a:rPr lang="en-US" altLang="zh-CN" dirty="0" err="1"/>
              <a:t>JBoss</a:t>
            </a:r>
            <a:r>
              <a:rPr lang="en-US" altLang="zh-CN" dirty="0"/>
              <a:t>)</a:t>
            </a:r>
            <a:br>
              <a:rPr lang="en-US" altLang="zh-CN" dirty="0"/>
            </a:br>
            <a:r>
              <a:rPr lang="en-US" altLang="zh-CN" dirty="0"/>
              <a:t>2.</a:t>
            </a:r>
            <a:r>
              <a:rPr lang="zh-CN" altLang="en-US" dirty="0"/>
              <a:t>独立的</a:t>
            </a:r>
            <a:r>
              <a:rPr lang="en-US" altLang="zh-CN" dirty="0"/>
              <a:t>JTA</a:t>
            </a:r>
            <a:r>
              <a:rPr lang="zh-CN" altLang="en-US" dirty="0"/>
              <a:t>实现</a:t>
            </a:r>
            <a:r>
              <a:rPr lang="en-US" altLang="zh-CN" dirty="0"/>
              <a:t>:</a:t>
            </a:r>
            <a:r>
              <a:rPr lang="zh-CN" altLang="en-US" dirty="0"/>
              <a:t>如</a:t>
            </a:r>
            <a:r>
              <a:rPr lang="en-US" altLang="zh-CN" dirty="0"/>
              <a:t>JOTM</a:t>
            </a:r>
            <a:r>
              <a:rPr lang="zh-CN" altLang="en-US" dirty="0"/>
              <a:t>，</a:t>
            </a:r>
            <a:r>
              <a:rPr lang="en-US" altLang="zh-CN" dirty="0" err="1"/>
              <a:t>Atomikos</a:t>
            </a:r>
            <a:r>
              <a:rPr lang="en-US" altLang="zh-CN" dirty="0"/>
              <a:t>.</a:t>
            </a:r>
            <a:r>
              <a:rPr lang="zh-CN" altLang="en-US" dirty="0"/>
              <a:t>这些实现可以应用在那些不使用</a:t>
            </a:r>
            <a:r>
              <a:rPr lang="en-US" altLang="zh-CN" dirty="0"/>
              <a:t>J2EE</a:t>
            </a:r>
            <a:r>
              <a:rPr lang="zh-CN" altLang="en-US" dirty="0"/>
              <a:t>应用服务器的环境里用以提供分布事事务保证。如</a:t>
            </a:r>
            <a:r>
              <a:rPr lang="en-US" altLang="zh-CN" dirty="0" err="1"/>
              <a:t>Tomcat,Jetty</a:t>
            </a:r>
            <a:r>
              <a:rPr lang="zh-CN" altLang="en-US" dirty="0"/>
              <a:t>以及普通的</a:t>
            </a:r>
            <a:r>
              <a:rPr lang="en-US" altLang="zh-CN" dirty="0"/>
              <a:t>java</a:t>
            </a:r>
            <a:r>
              <a:rPr lang="zh-CN" altLang="en-US" dirty="0"/>
              <a:t>应用。</a:t>
            </a:r>
          </a:p>
        </p:txBody>
      </p:sp>
    </p:spTree>
    <p:extLst>
      <p:ext uri="{BB962C8B-B14F-4D97-AF65-F5344CB8AC3E}">
        <p14:creationId xmlns:p14="http://schemas.microsoft.com/office/powerpoint/2010/main" val="26047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XA</a:t>
            </a:r>
            <a:r>
              <a:rPr lang="zh-CN" altLang="en-US" b="1" dirty="0"/>
              <a:t>规范</a:t>
            </a:r>
            <a:endParaRPr lang="zh-CN" altLang="en-US" dirty="0"/>
          </a:p>
        </p:txBody>
      </p:sp>
      <p:sp>
        <p:nvSpPr>
          <p:cNvPr id="3" name="Content Placeholder 2"/>
          <p:cNvSpPr>
            <a:spLocks noGrp="1"/>
          </p:cNvSpPr>
          <p:nvPr>
            <p:ph idx="1"/>
          </p:nvPr>
        </p:nvSpPr>
        <p:spPr>
          <a:xfrm>
            <a:off x="609600" y="1287743"/>
            <a:ext cx="10515600" cy="4351338"/>
          </a:xfrm>
        </p:spPr>
        <p:txBody>
          <a:bodyPr/>
          <a:lstStyle/>
          <a:p>
            <a:r>
              <a:rPr lang="en-US" altLang="zh-CN" dirty="0"/>
              <a:t>X/Open DTP </a:t>
            </a:r>
            <a:r>
              <a:rPr lang="zh-CN" altLang="en-US" dirty="0"/>
              <a:t>模型（ </a:t>
            </a:r>
            <a:r>
              <a:rPr lang="en-US" altLang="zh-CN" dirty="0"/>
              <a:t>1994 </a:t>
            </a:r>
            <a:r>
              <a:rPr lang="zh-CN" altLang="en-US" dirty="0"/>
              <a:t>）包括应用程序（ </a:t>
            </a:r>
            <a:r>
              <a:rPr lang="en-US" altLang="zh-CN" dirty="0"/>
              <a:t>AP </a:t>
            </a:r>
            <a:r>
              <a:rPr lang="zh-CN" altLang="en-US" dirty="0"/>
              <a:t>）、事务管理器（ </a:t>
            </a:r>
            <a:r>
              <a:rPr lang="en-US" altLang="zh-CN" dirty="0"/>
              <a:t>TM </a:t>
            </a:r>
            <a:r>
              <a:rPr lang="zh-CN" altLang="en-US" dirty="0"/>
              <a:t>）、资源管理器（ </a:t>
            </a:r>
            <a:r>
              <a:rPr lang="en-US" altLang="zh-CN" dirty="0"/>
              <a:t>RM </a:t>
            </a:r>
            <a:r>
              <a:rPr lang="zh-CN" altLang="en-US" dirty="0"/>
              <a:t>）、通信资源管理器（ </a:t>
            </a:r>
            <a:r>
              <a:rPr lang="en-US" altLang="zh-CN" dirty="0"/>
              <a:t>CRM </a:t>
            </a:r>
            <a:r>
              <a:rPr lang="zh-CN" altLang="en-US" dirty="0"/>
              <a:t>）四部分。一般，常见的事务管理器（ </a:t>
            </a:r>
            <a:r>
              <a:rPr lang="en-US" altLang="zh-CN" dirty="0"/>
              <a:t>TM </a:t>
            </a:r>
            <a:r>
              <a:rPr lang="zh-CN" altLang="en-US" dirty="0"/>
              <a:t>）是交易中间件，常见的资源管理器（ </a:t>
            </a:r>
            <a:r>
              <a:rPr lang="en-US" altLang="zh-CN" dirty="0"/>
              <a:t>RM </a:t>
            </a:r>
            <a:r>
              <a:rPr lang="zh-CN" altLang="en-US" dirty="0"/>
              <a:t>）是数据库，常见的通信资源管理器（ </a:t>
            </a:r>
            <a:r>
              <a:rPr lang="en-US" altLang="zh-CN" dirty="0"/>
              <a:t>CRM </a:t>
            </a:r>
            <a:r>
              <a:rPr lang="zh-CN" altLang="en-US" dirty="0"/>
              <a:t>）是消息中间件。</a:t>
            </a:r>
            <a:endParaRPr lang="en-US" altLang="zh-CN" dirty="0"/>
          </a:p>
          <a:p>
            <a:endParaRPr lang="en-US" altLang="zh-CN" dirty="0"/>
          </a:p>
          <a:p>
            <a:r>
              <a:rPr lang="zh-CN" altLang="en-US" dirty="0"/>
              <a:t> </a:t>
            </a:r>
          </a:p>
        </p:txBody>
      </p:sp>
      <p:pic>
        <p:nvPicPr>
          <p:cNvPr id="3074" name="Picture 2" descr="http://my.csdn.net/uploads/201205/29/1338274936_572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965" y="3261471"/>
            <a:ext cx="466725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690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分布式事务不一致解决方法</a:t>
            </a:r>
          </a:p>
        </p:txBody>
      </p:sp>
      <p:sp>
        <p:nvSpPr>
          <p:cNvPr id="3" name="Content Placeholder 2"/>
          <p:cNvSpPr>
            <a:spLocks noGrp="1"/>
          </p:cNvSpPr>
          <p:nvPr>
            <p:ph idx="1"/>
          </p:nvPr>
        </p:nvSpPr>
        <p:spPr/>
        <p:txBody>
          <a:bodyPr/>
          <a:lstStyle/>
          <a:p>
            <a:r>
              <a:rPr lang="zh-CN" altLang="en-US" dirty="0"/>
              <a:t>解决分布式事务的最好办法就是不考虑分布式事务。</a:t>
            </a:r>
            <a:endParaRPr lang="zh-CN" altLang="en-US" dirty="0">
              <a:effectLst/>
            </a:endParaRPr>
          </a:p>
          <a:p>
            <a:r>
              <a:rPr lang="zh-CN" altLang="en-US" dirty="0"/>
              <a:t>拆分，大的业务流程，转化成几个小的业务流程，然后考虑最终一致性</a:t>
            </a:r>
            <a:endParaRPr lang="zh-CN" altLang="en-US" dirty="0">
              <a:effectLst/>
            </a:endParaRPr>
          </a:p>
          <a:p>
            <a:endParaRPr lang="zh-CN" altLang="en-US" dirty="0"/>
          </a:p>
        </p:txBody>
      </p:sp>
    </p:spTree>
    <p:extLst>
      <p:ext uri="{BB962C8B-B14F-4D97-AF65-F5344CB8AC3E}">
        <p14:creationId xmlns:p14="http://schemas.microsoft.com/office/powerpoint/2010/main" val="2961534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JTA</a:t>
            </a:r>
            <a:r>
              <a:rPr lang="zh-CN" altLang="en-US" dirty="0"/>
              <a:t>事务的由来</a:t>
            </a:r>
          </a:p>
        </p:txBody>
      </p:sp>
      <p:sp>
        <p:nvSpPr>
          <p:cNvPr id="3" name="Content Placeholder 2"/>
          <p:cNvSpPr>
            <a:spLocks noGrp="1"/>
          </p:cNvSpPr>
          <p:nvPr>
            <p:ph idx="1"/>
          </p:nvPr>
        </p:nvSpPr>
        <p:spPr/>
        <p:txBody>
          <a:bodyPr>
            <a:normAutofit fontScale="47500" lnSpcReduction="20000"/>
          </a:bodyPr>
          <a:lstStyle/>
          <a:p>
            <a:r>
              <a:rPr lang="zh-CN" altLang="en-US" dirty="0"/>
              <a:t>一个支付流程就要和多个模块进行交互，每个模块都部署在不同的机器中，并且每个模块操作的数据库都不一致，这时候就无法使用</a:t>
            </a:r>
            <a:r>
              <a:rPr lang="en-US" altLang="zh-CN" dirty="0"/>
              <a:t>JDBC</a:t>
            </a:r>
            <a:r>
              <a:rPr lang="zh-CN" altLang="en-US" dirty="0"/>
              <a:t>来管理事务。我们看一段代码：</a:t>
            </a:r>
          </a:p>
          <a:p>
            <a:endParaRPr lang="zh-CN" altLang="en-US" dirty="0"/>
          </a:p>
          <a:p>
            <a:r>
              <a:rPr lang="en-US" altLang="zh-CN" dirty="0"/>
              <a:t>/** </a:t>
            </a:r>
            <a:r>
              <a:rPr lang="zh-CN" altLang="en-US" dirty="0"/>
              <a:t>支付订单处理 **</a:t>
            </a:r>
            <a:r>
              <a:rPr lang="en-US" altLang="zh-CN" dirty="0"/>
              <a:t>/</a:t>
            </a:r>
          </a:p>
          <a:p>
            <a:r>
              <a:rPr lang="en-US" altLang="zh-CN" dirty="0"/>
              <a:t>@Transactional(</a:t>
            </a:r>
            <a:r>
              <a:rPr lang="en-US" altLang="zh-CN" dirty="0" err="1"/>
              <a:t>rollbackFor</a:t>
            </a:r>
            <a:r>
              <a:rPr lang="en-US" altLang="zh-CN" dirty="0"/>
              <a:t> = </a:t>
            </a:r>
            <a:r>
              <a:rPr lang="en-US" altLang="zh-CN" dirty="0" err="1"/>
              <a:t>Exception.class</a:t>
            </a:r>
            <a:r>
              <a:rPr lang="en-US" altLang="zh-CN" dirty="0"/>
              <a:t>)</a:t>
            </a:r>
          </a:p>
          <a:p>
            <a:r>
              <a:rPr lang="en-US" altLang="zh-CN" dirty="0"/>
              <a:t>public void </a:t>
            </a:r>
            <a:r>
              <a:rPr lang="en-US" altLang="zh-CN" dirty="0" err="1"/>
              <a:t>completeOrder</a:t>
            </a:r>
            <a:r>
              <a:rPr lang="en-US" altLang="zh-CN" dirty="0"/>
              <a:t>() {</a:t>
            </a:r>
          </a:p>
          <a:p>
            <a:r>
              <a:rPr lang="en-US" altLang="zh-CN" dirty="0"/>
              <a:t>    </a:t>
            </a:r>
            <a:r>
              <a:rPr lang="en-US" altLang="zh-CN" dirty="0" err="1"/>
              <a:t>orderDao.update</a:t>
            </a:r>
            <a:r>
              <a:rPr lang="en-US" altLang="zh-CN" dirty="0"/>
              <a:t>(); // </a:t>
            </a:r>
            <a:r>
              <a:rPr lang="zh-CN" altLang="en-US" dirty="0"/>
              <a:t>订单服务本地更新订单状态</a:t>
            </a:r>
          </a:p>
          <a:p>
            <a:r>
              <a:rPr lang="zh-CN" altLang="en-US" dirty="0"/>
              <a:t>    </a:t>
            </a:r>
            <a:r>
              <a:rPr lang="en-US" altLang="zh-CN" dirty="0" err="1"/>
              <a:t>accountService.update</a:t>
            </a:r>
            <a:r>
              <a:rPr lang="en-US" altLang="zh-CN" dirty="0"/>
              <a:t>(); // </a:t>
            </a:r>
            <a:r>
              <a:rPr lang="zh-CN" altLang="en-US" dirty="0"/>
              <a:t>调用资金账户服务给资金帐户加款</a:t>
            </a:r>
          </a:p>
          <a:p>
            <a:r>
              <a:rPr lang="zh-CN" altLang="en-US" dirty="0"/>
              <a:t>    </a:t>
            </a:r>
            <a:r>
              <a:rPr lang="en-US" altLang="zh-CN" dirty="0" err="1"/>
              <a:t>pointService.update</a:t>
            </a:r>
            <a:r>
              <a:rPr lang="en-US" altLang="zh-CN" dirty="0"/>
              <a:t>(); // </a:t>
            </a:r>
            <a:r>
              <a:rPr lang="zh-CN" altLang="en-US" dirty="0"/>
              <a:t>调用积分服务给积分帐户增加积分</a:t>
            </a:r>
          </a:p>
          <a:p>
            <a:r>
              <a:rPr lang="zh-CN" altLang="en-US" dirty="0"/>
              <a:t>    </a:t>
            </a:r>
            <a:r>
              <a:rPr lang="en-US" altLang="zh-CN" dirty="0" err="1"/>
              <a:t>accountingService.insert</a:t>
            </a:r>
            <a:r>
              <a:rPr lang="en-US" altLang="zh-CN" dirty="0"/>
              <a:t>(); // </a:t>
            </a:r>
            <a:r>
              <a:rPr lang="zh-CN" altLang="en-US" dirty="0"/>
              <a:t>调用会计服务向会计系统写入会计原始凭证</a:t>
            </a:r>
          </a:p>
          <a:p>
            <a:r>
              <a:rPr lang="zh-CN" altLang="en-US" dirty="0"/>
              <a:t>    </a:t>
            </a:r>
            <a:r>
              <a:rPr lang="en-US" altLang="zh-CN" dirty="0" err="1"/>
              <a:t>merchantNotifyService.notify</a:t>
            </a:r>
            <a:r>
              <a:rPr lang="en-US" altLang="zh-CN" dirty="0"/>
              <a:t>(); // </a:t>
            </a:r>
            <a:r>
              <a:rPr lang="zh-CN" altLang="en-US" dirty="0"/>
              <a:t>调用商户通知服务向商户发送支付结果通知</a:t>
            </a:r>
          </a:p>
          <a:p>
            <a:r>
              <a:rPr lang="en-US" altLang="zh-CN" dirty="0"/>
              <a:t>}</a:t>
            </a:r>
          </a:p>
          <a:p>
            <a:r>
              <a:rPr lang="zh-CN" altLang="en-US" dirty="0"/>
              <a:t>上面的代码是一个简单的支付流程的操作，其中调用了五个服务，这五个服务都通过</a:t>
            </a:r>
            <a:r>
              <a:rPr lang="en-US" altLang="zh-CN" dirty="0"/>
              <a:t>RPC</a:t>
            </a:r>
            <a:r>
              <a:rPr lang="zh-CN" altLang="en-US" dirty="0"/>
              <a:t>的方式调用，请问使用</a:t>
            </a:r>
            <a:r>
              <a:rPr lang="en-US" altLang="zh-CN" dirty="0"/>
              <a:t>JDBC</a:t>
            </a:r>
            <a:r>
              <a:rPr lang="zh-CN" altLang="en-US" dirty="0"/>
              <a:t>如何保证事务一致性？我在方法中增加了</a:t>
            </a:r>
            <a:r>
              <a:rPr lang="en-US" altLang="zh-CN" dirty="0"/>
              <a:t>@Transactional</a:t>
            </a:r>
            <a:r>
              <a:rPr lang="zh-CN" altLang="en-US" dirty="0"/>
              <a:t>注解，但是由于采用调用了分布式服务，该事务并不能达到</a:t>
            </a:r>
            <a:r>
              <a:rPr lang="en-US" altLang="zh-CN" dirty="0"/>
              <a:t>ACID</a:t>
            </a:r>
            <a:r>
              <a:rPr lang="zh-CN" altLang="en-US" dirty="0"/>
              <a:t>的效果。</a:t>
            </a:r>
          </a:p>
          <a:p>
            <a:endParaRPr lang="zh-CN" altLang="en-US" dirty="0"/>
          </a:p>
          <a:p>
            <a:r>
              <a:rPr lang="en-US" altLang="zh-CN" dirty="0"/>
              <a:t>JTA</a:t>
            </a:r>
            <a:r>
              <a:rPr lang="zh-CN" altLang="en-US" dirty="0"/>
              <a:t>事务比</a:t>
            </a:r>
            <a:r>
              <a:rPr lang="en-US" altLang="zh-CN" dirty="0"/>
              <a:t>JDBC</a:t>
            </a:r>
            <a:r>
              <a:rPr lang="zh-CN" altLang="en-US" dirty="0"/>
              <a:t>事务更强大。一个</a:t>
            </a:r>
            <a:r>
              <a:rPr lang="en-US" altLang="zh-CN" dirty="0"/>
              <a:t>JTA</a:t>
            </a:r>
            <a:r>
              <a:rPr lang="zh-CN" altLang="en-US" dirty="0"/>
              <a:t>事务可以有多个参与者，而一个</a:t>
            </a:r>
            <a:r>
              <a:rPr lang="en-US" altLang="zh-CN" dirty="0"/>
              <a:t>JDBC</a:t>
            </a:r>
            <a:r>
              <a:rPr lang="zh-CN" altLang="en-US" dirty="0"/>
              <a:t>事务则被限定在一个单一的数据库连接。下列任一个</a:t>
            </a:r>
            <a:r>
              <a:rPr lang="en-US" altLang="zh-CN" dirty="0"/>
              <a:t>Java</a:t>
            </a:r>
            <a:r>
              <a:rPr lang="zh-CN" altLang="en-US" dirty="0"/>
              <a:t>平台的组件都可以参与到一个</a:t>
            </a:r>
            <a:r>
              <a:rPr lang="en-US" altLang="zh-CN" dirty="0"/>
              <a:t>JTA</a:t>
            </a:r>
            <a:r>
              <a:rPr lang="zh-CN" altLang="en-US" dirty="0"/>
              <a:t>事务中：</a:t>
            </a:r>
            <a:r>
              <a:rPr lang="en-US" altLang="zh-CN" dirty="0"/>
              <a:t>JDBC</a:t>
            </a:r>
            <a:r>
              <a:rPr lang="zh-CN" altLang="en-US" dirty="0"/>
              <a:t>连接、</a:t>
            </a:r>
            <a:r>
              <a:rPr lang="en-US" altLang="zh-CN" dirty="0"/>
              <a:t>JDO </a:t>
            </a:r>
            <a:r>
              <a:rPr lang="en-US" altLang="zh-CN" dirty="0" err="1"/>
              <a:t>PersistenceManager</a:t>
            </a:r>
            <a:r>
              <a:rPr lang="en-US" altLang="zh-CN" dirty="0"/>
              <a:t> </a:t>
            </a:r>
            <a:r>
              <a:rPr lang="zh-CN" altLang="en-US" dirty="0"/>
              <a:t>对象、</a:t>
            </a:r>
            <a:r>
              <a:rPr lang="en-US" altLang="zh-CN" dirty="0"/>
              <a:t>JMS </a:t>
            </a:r>
            <a:r>
              <a:rPr lang="zh-CN" altLang="en-US" dirty="0"/>
              <a:t>队列、</a:t>
            </a:r>
            <a:r>
              <a:rPr lang="en-US" altLang="zh-CN" dirty="0"/>
              <a:t>JMS </a:t>
            </a:r>
            <a:r>
              <a:rPr lang="zh-CN" altLang="en-US" dirty="0"/>
              <a:t>主题、企业</a:t>
            </a:r>
            <a:r>
              <a:rPr lang="en-US" altLang="zh-CN" dirty="0"/>
              <a:t>JavaBeans</a:t>
            </a:r>
            <a:r>
              <a:rPr lang="zh-CN" altLang="en-US" dirty="0"/>
              <a:t>（</a:t>
            </a:r>
            <a:r>
              <a:rPr lang="en-US" altLang="zh-CN" dirty="0"/>
              <a:t>EJB</a:t>
            </a:r>
            <a:r>
              <a:rPr lang="zh-CN" altLang="en-US" dirty="0"/>
              <a:t>）、一个用</a:t>
            </a:r>
            <a:r>
              <a:rPr lang="en-US" altLang="zh-CN" dirty="0"/>
              <a:t>J2EE Connector Architecture </a:t>
            </a:r>
            <a:r>
              <a:rPr lang="zh-CN" altLang="en-US" dirty="0"/>
              <a:t>规范编译的资源分配器。</a:t>
            </a:r>
          </a:p>
          <a:p>
            <a:endParaRPr lang="zh-CN" altLang="en-US" dirty="0"/>
          </a:p>
          <a:p>
            <a:endParaRPr lang="zh-CN" altLang="en-US" dirty="0"/>
          </a:p>
        </p:txBody>
      </p:sp>
    </p:spTree>
    <p:extLst>
      <p:ext uri="{BB962C8B-B14F-4D97-AF65-F5344CB8AC3E}">
        <p14:creationId xmlns:p14="http://schemas.microsoft.com/office/powerpoint/2010/main" val="3780561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java.transaction.UserTransaction</a:t>
            </a:r>
            <a:endParaRPr lang="zh-CN" altLang="en-US" dirty="0"/>
          </a:p>
        </p:txBody>
      </p:sp>
      <p:sp>
        <p:nvSpPr>
          <p:cNvPr id="3" name="Content Placeholder 2"/>
          <p:cNvSpPr>
            <a:spLocks noGrp="1"/>
          </p:cNvSpPr>
          <p:nvPr>
            <p:ph idx="1"/>
          </p:nvPr>
        </p:nvSpPr>
        <p:spPr/>
        <p:txBody>
          <a:bodyPr>
            <a:normAutofit/>
          </a:bodyPr>
          <a:lstStyle/>
          <a:p>
            <a:r>
              <a:rPr lang="en-US" altLang="zh-CN" dirty="0"/>
              <a:t>JTA</a:t>
            </a:r>
            <a:r>
              <a:rPr lang="zh-CN" altLang="en-US" dirty="0"/>
              <a:t>里面提供了 </a:t>
            </a:r>
            <a:r>
              <a:rPr lang="en-US" altLang="zh-CN" dirty="0"/>
              <a:t>,</a:t>
            </a:r>
            <a:r>
              <a:rPr lang="zh-CN" altLang="en-US" dirty="0"/>
              <a:t>里面定义了下面几个方法</a:t>
            </a:r>
          </a:p>
          <a:p>
            <a:r>
              <a:rPr lang="en-US" altLang="zh-CN" dirty="0"/>
              <a:t>begin</a:t>
            </a:r>
            <a:r>
              <a:rPr lang="zh-CN" altLang="en-US" dirty="0"/>
              <a:t>：开启一个事务</a:t>
            </a:r>
          </a:p>
          <a:p>
            <a:r>
              <a:rPr lang="en-US" altLang="zh-CN" dirty="0"/>
              <a:t>commit</a:t>
            </a:r>
            <a:r>
              <a:rPr lang="zh-CN" altLang="en-US" dirty="0"/>
              <a:t>：提交当前事务</a:t>
            </a:r>
          </a:p>
          <a:p>
            <a:r>
              <a:rPr lang="en-US" altLang="zh-CN" dirty="0"/>
              <a:t>rollback</a:t>
            </a:r>
            <a:r>
              <a:rPr lang="zh-CN" altLang="en-US" dirty="0"/>
              <a:t>：回滚当前事务</a:t>
            </a:r>
          </a:p>
          <a:p>
            <a:r>
              <a:rPr lang="en-US" altLang="zh-CN" dirty="0" err="1"/>
              <a:t>setRollbackOnly</a:t>
            </a:r>
            <a:r>
              <a:rPr lang="zh-CN" altLang="en-US" dirty="0"/>
              <a:t>：标记事务需回滚</a:t>
            </a:r>
          </a:p>
          <a:p>
            <a:r>
              <a:rPr lang="en-US" altLang="zh-CN" dirty="0" err="1"/>
              <a:t>setTransactionTimeout</a:t>
            </a:r>
            <a:r>
              <a:rPr lang="zh-CN" altLang="en-US" dirty="0"/>
              <a:t>：设置事务的时间，超时则抛异常并回滚</a:t>
            </a:r>
          </a:p>
        </p:txBody>
      </p:sp>
    </p:spTree>
    <p:extLst>
      <p:ext uri="{BB962C8B-B14F-4D97-AF65-F5344CB8AC3E}">
        <p14:creationId xmlns:p14="http://schemas.microsoft.com/office/powerpoint/2010/main" val="3871087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分布式事务的组成</a:t>
            </a:r>
          </a:p>
        </p:txBody>
      </p:sp>
      <p:sp>
        <p:nvSpPr>
          <p:cNvPr id="3" name="Content Placeholder 2"/>
          <p:cNvSpPr>
            <a:spLocks noGrp="1"/>
          </p:cNvSpPr>
          <p:nvPr>
            <p:ph idx="1"/>
          </p:nvPr>
        </p:nvSpPr>
        <p:spPr/>
        <p:txBody>
          <a:bodyPr/>
          <a:lstStyle/>
          <a:p>
            <a:r>
              <a:rPr lang="zh-CN" altLang="en-US" dirty="0"/>
              <a:t>一个分布式事务（</a:t>
            </a:r>
            <a:r>
              <a:rPr lang="en-US" altLang="zh-CN" dirty="0"/>
              <a:t>Distributed Transaction</a:t>
            </a:r>
            <a:r>
              <a:rPr lang="zh-CN" altLang="en-US" dirty="0"/>
              <a:t>）包括一个事务管理器（</a:t>
            </a:r>
            <a:r>
              <a:rPr lang="en-US" altLang="zh-CN" dirty="0"/>
              <a:t>transaction manager</a:t>
            </a:r>
            <a:r>
              <a:rPr lang="zh-CN" altLang="en-US" dirty="0"/>
              <a:t>）和一个或多个资源管理器</a:t>
            </a:r>
            <a:r>
              <a:rPr lang="en-US" altLang="zh-CN" dirty="0"/>
              <a:t>(resource manager)</a:t>
            </a:r>
            <a:r>
              <a:rPr lang="zh-CN" altLang="en-US" dirty="0"/>
              <a:t>。</a:t>
            </a:r>
            <a:endParaRPr lang="en-US" altLang="zh-CN" dirty="0"/>
          </a:p>
          <a:p>
            <a:endParaRPr lang="en-US" altLang="zh-CN" dirty="0"/>
          </a:p>
          <a:p>
            <a:r>
              <a:rPr lang="zh-CN" altLang="en-US" dirty="0"/>
              <a:t>一个资源管理器（</a:t>
            </a:r>
            <a:r>
              <a:rPr lang="en-US" altLang="zh-CN" dirty="0"/>
              <a:t>resource manager</a:t>
            </a:r>
            <a:r>
              <a:rPr lang="zh-CN" altLang="en-US" dirty="0"/>
              <a:t>）是任意类型的持久化数据存储。</a:t>
            </a:r>
            <a:endParaRPr lang="en-US" altLang="zh-CN" dirty="0"/>
          </a:p>
          <a:p>
            <a:r>
              <a:rPr lang="zh-CN" altLang="en-US" dirty="0"/>
              <a:t>事务管理器（</a:t>
            </a:r>
            <a:r>
              <a:rPr lang="en-US" altLang="zh-CN" dirty="0"/>
              <a:t>transaction manager</a:t>
            </a:r>
            <a:r>
              <a:rPr lang="zh-CN" altLang="en-US" dirty="0"/>
              <a:t>）承担着所有事务参与单元者的相互通讯的责任。</a:t>
            </a:r>
          </a:p>
        </p:txBody>
      </p:sp>
    </p:spTree>
    <p:extLst>
      <p:ext uri="{BB962C8B-B14F-4D97-AF65-F5344CB8AC3E}">
        <p14:creationId xmlns:p14="http://schemas.microsoft.com/office/powerpoint/2010/main" val="395767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JTA</a:t>
            </a:r>
            <a:r>
              <a:rPr lang="zh-CN" altLang="en-US" dirty="0"/>
              <a:t>的优缺点</a:t>
            </a:r>
          </a:p>
        </p:txBody>
      </p:sp>
      <p:sp>
        <p:nvSpPr>
          <p:cNvPr id="3" name="Content Placeholder 2"/>
          <p:cNvSpPr>
            <a:spLocks noGrp="1"/>
          </p:cNvSpPr>
          <p:nvPr>
            <p:ph idx="1"/>
          </p:nvPr>
        </p:nvSpPr>
        <p:spPr/>
        <p:txBody>
          <a:bodyPr>
            <a:normAutofit fontScale="92500" lnSpcReduction="10000"/>
          </a:bodyPr>
          <a:lstStyle/>
          <a:p>
            <a:endParaRPr lang="zh-CN" altLang="en-US" dirty="0"/>
          </a:p>
          <a:p>
            <a:r>
              <a:rPr lang="zh-CN" altLang="en-US" dirty="0"/>
              <a:t>优点：提供分布式事务的解决方案</a:t>
            </a:r>
            <a:endParaRPr lang="en-US" altLang="zh-CN" dirty="0"/>
          </a:p>
          <a:p>
            <a:endParaRPr lang="en-US" altLang="zh-CN" dirty="0"/>
          </a:p>
          <a:p>
            <a:r>
              <a:rPr lang="zh-CN" altLang="en-US" dirty="0"/>
              <a:t>缺点：</a:t>
            </a:r>
            <a:r>
              <a:rPr lang="en-US" altLang="zh-CN" dirty="0"/>
              <a:t> </a:t>
            </a:r>
          </a:p>
          <a:p>
            <a:pPr lvl="1"/>
            <a:r>
              <a:rPr lang="en-US" altLang="zh-CN" dirty="0"/>
              <a:t>1</a:t>
            </a:r>
            <a:r>
              <a:rPr lang="zh-CN" altLang="en-US" dirty="0"/>
              <a:t>、 实现复杂</a:t>
            </a:r>
            <a:endParaRPr lang="en-US" altLang="zh-CN" dirty="0"/>
          </a:p>
          <a:p>
            <a:pPr lvl="1"/>
            <a:r>
              <a:rPr lang="en-US" altLang="zh-CN" dirty="0"/>
              <a:t>2</a:t>
            </a:r>
            <a:r>
              <a:rPr lang="zh-CN" altLang="en-US" dirty="0"/>
              <a:t>、只能在应用服务器环境下使用</a:t>
            </a:r>
            <a:endParaRPr lang="en-US" altLang="zh-CN" dirty="0"/>
          </a:p>
          <a:p>
            <a:endParaRPr lang="en-US" altLang="zh-CN" dirty="0"/>
          </a:p>
          <a:p>
            <a:r>
              <a:rPr lang="zh-CN" altLang="en-US" dirty="0"/>
              <a:t>替代方案</a:t>
            </a:r>
            <a:endParaRPr lang="en-US" altLang="zh-CN" dirty="0"/>
          </a:p>
          <a:p>
            <a:pPr lvl="1"/>
            <a:r>
              <a:rPr lang="en-US" altLang="zh-CN" dirty="0"/>
              <a:t>1</a:t>
            </a:r>
            <a:r>
              <a:rPr lang="zh-CN" altLang="en-US" dirty="0"/>
              <a:t>、异步消息确保型</a:t>
            </a:r>
            <a:endParaRPr lang="en-US" altLang="zh-CN" dirty="0"/>
          </a:p>
          <a:p>
            <a:pPr lvl="1"/>
            <a:r>
              <a:rPr lang="en-US" altLang="zh-CN" dirty="0"/>
              <a:t>2</a:t>
            </a:r>
            <a:r>
              <a:rPr lang="zh-CN" altLang="en-US" dirty="0"/>
              <a:t>、</a:t>
            </a:r>
            <a:r>
              <a:rPr lang="en-US" altLang="zh-CN" dirty="0"/>
              <a:t>TCC</a:t>
            </a:r>
          </a:p>
          <a:p>
            <a:pPr lvl="1"/>
            <a:r>
              <a:rPr lang="en-US" altLang="zh-CN" dirty="0"/>
              <a:t>3</a:t>
            </a:r>
            <a:r>
              <a:rPr lang="zh-CN" altLang="en-US" dirty="0"/>
              <a:t>、最大努力通知等</a:t>
            </a:r>
          </a:p>
        </p:txBody>
      </p:sp>
    </p:spTree>
    <p:extLst>
      <p:ext uri="{BB962C8B-B14F-4D97-AF65-F5344CB8AC3E}">
        <p14:creationId xmlns:p14="http://schemas.microsoft.com/office/powerpoint/2010/main" val="1321155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Spring + JTA</a:t>
            </a:r>
            <a:endParaRPr lang="zh-CN" altLang="en-US" dirty="0"/>
          </a:p>
        </p:txBody>
      </p:sp>
      <p:sp>
        <p:nvSpPr>
          <p:cNvPr id="3" name="Content Placeholder 2"/>
          <p:cNvSpPr>
            <a:spLocks noGrp="1"/>
          </p:cNvSpPr>
          <p:nvPr>
            <p:ph idx="1"/>
          </p:nvPr>
        </p:nvSpPr>
        <p:spPr/>
        <p:txBody>
          <a:bodyPr/>
          <a:lstStyle/>
          <a:p>
            <a:r>
              <a:rPr lang="zh-CN" altLang="en-US" dirty="0"/>
              <a:t>分布式事务（</a:t>
            </a:r>
            <a:r>
              <a:rPr lang="en-US" altLang="zh-CN" dirty="0"/>
              <a:t>Distributed Transaction</a:t>
            </a:r>
            <a:r>
              <a:rPr lang="zh-CN" altLang="en-US" dirty="0"/>
              <a:t>）包括事务管理器（</a:t>
            </a:r>
            <a:r>
              <a:rPr lang="en-US" altLang="zh-CN" dirty="0"/>
              <a:t>Transaction Manager</a:t>
            </a:r>
            <a:r>
              <a:rPr lang="zh-CN" altLang="en-US" dirty="0"/>
              <a:t>）和一个或多个支持 </a:t>
            </a:r>
            <a:r>
              <a:rPr lang="en-US" altLang="zh-CN" dirty="0"/>
              <a:t>XA </a:t>
            </a:r>
            <a:r>
              <a:rPr lang="zh-CN" altLang="en-US" dirty="0"/>
              <a:t>协议的资源管理器 </a:t>
            </a:r>
            <a:r>
              <a:rPr lang="en-US" altLang="zh-CN" dirty="0"/>
              <a:t>( Resource Manager )</a:t>
            </a:r>
            <a:r>
              <a:rPr lang="zh-CN" altLang="en-US" dirty="0"/>
              <a:t>。我们可以将资源管理器看做任意类型的持久化数据存储；事务管理器承担着所有事务参与单元的协调与控制。</a:t>
            </a:r>
            <a:r>
              <a:rPr lang="en-US" altLang="zh-CN" dirty="0"/>
              <a:t>JTA </a:t>
            </a:r>
            <a:r>
              <a:rPr lang="zh-CN" altLang="en-US" dirty="0"/>
              <a:t>事务有效的屏蔽了底层事务资源，使应用可以以透明的方式参入到事务处理中；但是与本地事务相比，</a:t>
            </a:r>
            <a:r>
              <a:rPr lang="en-US" altLang="zh-CN" dirty="0"/>
              <a:t>XA </a:t>
            </a:r>
            <a:r>
              <a:rPr lang="zh-CN" altLang="en-US" dirty="0"/>
              <a:t>协议的系统开销大，在系统开发过程中应慎重考虑是否确实需要分布式事务。若确实需要分布式事务以协调多个事务资源，则应实现和配置所支持 </a:t>
            </a:r>
            <a:r>
              <a:rPr lang="en-US" altLang="zh-CN" dirty="0"/>
              <a:t>XA </a:t>
            </a:r>
            <a:r>
              <a:rPr lang="zh-CN" altLang="en-US" dirty="0"/>
              <a:t>协议的事务资源，如 </a:t>
            </a:r>
            <a:r>
              <a:rPr lang="en-US" altLang="zh-CN" dirty="0"/>
              <a:t>JMS</a:t>
            </a:r>
            <a:r>
              <a:rPr lang="zh-CN" altLang="en-US" dirty="0"/>
              <a:t>、</a:t>
            </a:r>
            <a:r>
              <a:rPr lang="en-US" altLang="zh-CN" dirty="0"/>
              <a:t>JDBC </a:t>
            </a:r>
            <a:r>
              <a:rPr lang="zh-CN" altLang="en-US" dirty="0"/>
              <a:t>数据库连接池等。使用 </a:t>
            </a:r>
            <a:r>
              <a:rPr lang="en-US" altLang="zh-CN" dirty="0"/>
              <a:t>JTA </a:t>
            </a:r>
            <a:r>
              <a:rPr lang="zh-CN" altLang="en-US" dirty="0"/>
              <a:t>处理事务的示例如下（注意：</a:t>
            </a:r>
            <a:r>
              <a:rPr lang="en-US" altLang="zh-CN" dirty="0" err="1"/>
              <a:t>connA</a:t>
            </a:r>
            <a:r>
              <a:rPr lang="en-US" altLang="zh-CN" dirty="0"/>
              <a:t> </a:t>
            </a:r>
            <a:r>
              <a:rPr lang="zh-CN" altLang="en-US" dirty="0"/>
              <a:t>和 </a:t>
            </a:r>
            <a:r>
              <a:rPr lang="en-US" altLang="zh-CN" dirty="0" err="1"/>
              <a:t>connB</a:t>
            </a:r>
            <a:r>
              <a:rPr lang="en-US" altLang="zh-CN" dirty="0"/>
              <a:t> </a:t>
            </a:r>
            <a:r>
              <a:rPr lang="zh-CN" altLang="en-US" dirty="0"/>
              <a:t>是来自不同数据库的连接）</a:t>
            </a:r>
          </a:p>
        </p:txBody>
      </p:sp>
    </p:spTree>
    <p:extLst>
      <p:ext uri="{BB962C8B-B14F-4D97-AF65-F5344CB8AC3E}">
        <p14:creationId xmlns:p14="http://schemas.microsoft.com/office/powerpoint/2010/main" val="1865720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JTA + JMS</a:t>
            </a:r>
            <a:endParaRPr lang="zh-CN" altLang="en-US" dirty="0"/>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0828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68927"/>
            <a:ext cx="10515600" cy="5408036"/>
          </a:xfrm>
        </p:spPr>
        <p:txBody>
          <a:bodyPr>
            <a:normAutofit/>
          </a:bodyPr>
          <a:lstStyle/>
          <a:p>
            <a:endParaRPr lang="en-US" altLang="zh-CN" sz="3600" dirty="0" smtClean="0"/>
          </a:p>
          <a:p>
            <a:endParaRPr lang="en-US" altLang="zh-CN" sz="3600" dirty="0"/>
          </a:p>
          <a:p>
            <a:r>
              <a:rPr lang="zh-CN" altLang="en-US" sz="3600" dirty="0" smtClean="0"/>
              <a:t>事务的基本概念</a:t>
            </a:r>
            <a:endParaRPr lang="en-US" altLang="zh-CN" sz="3600" dirty="0" smtClean="0"/>
          </a:p>
          <a:p>
            <a:r>
              <a:rPr lang="zh-CN" altLang="en-US" sz="3600" dirty="0" smtClean="0"/>
              <a:t>分布式事务的特点</a:t>
            </a:r>
            <a:endParaRPr lang="en-US" altLang="zh-CN" sz="3600" dirty="0" smtClean="0"/>
          </a:p>
          <a:p>
            <a:r>
              <a:rPr lang="zh-CN" altLang="en-US" sz="3600" dirty="0" smtClean="0"/>
              <a:t>分布式事务的实现</a:t>
            </a:r>
            <a:endParaRPr lang="en-US" altLang="zh-CN" sz="3600" dirty="0" smtClean="0"/>
          </a:p>
          <a:p>
            <a:r>
              <a:rPr lang="zh-CN" altLang="en-US" sz="3600" dirty="0" smtClean="0"/>
              <a:t>轻轻项目的优化</a:t>
            </a:r>
            <a:endParaRPr lang="en-US" altLang="zh-CN" sz="3600" dirty="0" smtClean="0"/>
          </a:p>
          <a:p>
            <a:r>
              <a:rPr lang="en-US" altLang="zh-CN" sz="3600" dirty="0" smtClean="0"/>
              <a:t>Question And Answer</a:t>
            </a:r>
            <a:endParaRPr lang="zh-CN" altLang="en-US" sz="3600" dirty="0"/>
          </a:p>
        </p:txBody>
      </p:sp>
    </p:spTree>
    <p:extLst>
      <p:ext uri="{BB962C8B-B14F-4D97-AF65-F5344CB8AC3E}">
        <p14:creationId xmlns:p14="http://schemas.microsoft.com/office/powerpoint/2010/main" val="3727559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JTA+JDBC</a:t>
            </a:r>
            <a:endParaRPr lang="zh-CN" altLang="en-US" dirty="0"/>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35063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normAutofit lnSpcReduction="10000"/>
          </a:bodyPr>
          <a:lstStyle/>
          <a:p>
            <a:r>
              <a:rPr lang="en-US" altLang="zh-CN" dirty="0"/>
              <a:t>Java</a:t>
            </a:r>
            <a:r>
              <a:rPr lang="zh-CN" altLang="en-US" dirty="0"/>
              <a:t>事务的类型有三种：</a:t>
            </a:r>
            <a:r>
              <a:rPr lang="en-US" altLang="zh-CN" dirty="0"/>
              <a:t>JDBC</a:t>
            </a:r>
            <a:r>
              <a:rPr lang="zh-CN" altLang="en-US" dirty="0"/>
              <a:t>事务、</a:t>
            </a:r>
            <a:r>
              <a:rPr lang="en-US" altLang="zh-CN" dirty="0"/>
              <a:t>JTA(Java Transaction API)</a:t>
            </a:r>
            <a:r>
              <a:rPr lang="zh-CN" altLang="en-US" dirty="0"/>
              <a:t>事务、容器事务，其中</a:t>
            </a:r>
            <a:r>
              <a:rPr lang="en-US" altLang="zh-CN" dirty="0"/>
              <a:t>JDBC</a:t>
            </a:r>
            <a:r>
              <a:rPr lang="zh-CN" altLang="en-US" dirty="0"/>
              <a:t>的事务操作用法比较简单，适合于处理同一个数据源的操作。</a:t>
            </a:r>
            <a:r>
              <a:rPr lang="en-US" altLang="zh-CN" dirty="0"/>
              <a:t>JTA</a:t>
            </a:r>
            <a:r>
              <a:rPr lang="zh-CN" altLang="en-US" dirty="0"/>
              <a:t>事务相对复杂，可以用于处理跨多个数据库的事务，是分布式事务的一种解决方案。</a:t>
            </a:r>
          </a:p>
          <a:p>
            <a:endParaRPr lang="zh-CN" altLang="en-US" dirty="0"/>
          </a:p>
          <a:p>
            <a:r>
              <a:rPr lang="zh-CN" altLang="en-US" dirty="0"/>
              <a:t>这里还要简单说一下，虽然</a:t>
            </a:r>
            <a:r>
              <a:rPr lang="en-US" altLang="zh-CN" dirty="0"/>
              <a:t>JTA</a:t>
            </a:r>
            <a:r>
              <a:rPr lang="zh-CN" altLang="en-US" dirty="0"/>
              <a:t>事务是</a:t>
            </a:r>
            <a:r>
              <a:rPr lang="en-US" altLang="zh-CN" dirty="0"/>
              <a:t>Java</a:t>
            </a:r>
            <a:r>
              <a:rPr lang="zh-CN" altLang="en-US" dirty="0"/>
              <a:t>提供的可用于分布式事务的一套</a:t>
            </a:r>
            <a:r>
              <a:rPr lang="en-US" altLang="zh-CN" dirty="0"/>
              <a:t>API</a:t>
            </a:r>
            <a:r>
              <a:rPr lang="zh-CN" altLang="en-US" dirty="0"/>
              <a:t>，但是不同的</a:t>
            </a:r>
            <a:r>
              <a:rPr lang="en-US" altLang="zh-CN" dirty="0"/>
              <a:t>J2EE</a:t>
            </a:r>
            <a:r>
              <a:rPr lang="zh-CN" altLang="en-US" dirty="0"/>
              <a:t>平台的实现都不一样，并且都不是很方便使用，所以，一般在项目中不太使用这种较为负责的</a:t>
            </a:r>
            <a:r>
              <a:rPr lang="en-US" altLang="zh-CN" dirty="0"/>
              <a:t>API</a:t>
            </a:r>
            <a:r>
              <a:rPr lang="zh-CN" altLang="en-US" dirty="0"/>
              <a:t>。现在业内比较常用的分布式事务解决方案主要有异步消息确保型、</a:t>
            </a:r>
            <a:r>
              <a:rPr lang="en-US" altLang="zh-CN" dirty="0"/>
              <a:t>TCC</a:t>
            </a:r>
            <a:r>
              <a:rPr lang="zh-CN" altLang="en-US" dirty="0"/>
              <a:t>、最大努力通知等。关于这几种分布式事务解决方案，我会在后面的文章中介绍。欢迎关注与交流。</a:t>
            </a:r>
          </a:p>
        </p:txBody>
      </p:sp>
    </p:spTree>
    <p:extLst>
      <p:ext uri="{BB962C8B-B14F-4D97-AF65-F5344CB8AC3E}">
        <p14:creationId xmlns:p14="http://schemas.microsoft.com/office/powerpoint/2010/main" val="3468678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Reference</a:t>
            </a:r>
            <a:endParaRPr lang="zh-CN" altLang="en-US" dirty="0"/>
          </a:p>
        </p:txBody>
      </p:sp>
      <p:sp>
        <p:nvSpPr>
          <p:cNvPr id="3" name="Content Placeholder 2"/>
          <p:cNvSpPr>
            <a:spLocks noGrp="1"/>
          </p:cNvSpPr>
          <p:nvPr>
            <p:ph idx="1"/>
          </p:nvPr>
        </p:nvSpPr>
        <p:spPr/>
        <p:txBody>
          <a:bodyPr>
            <a:normAutofit fontScale="55000" lnSpcReduction="20000"/>
          </a:bodyPr>
          <a:lstStyle/>
          <a:p>
            <a:r>
              <a:rPr lang="en-US" altLang="zh-CN" dirty="0">
                <a:effectLst/>
                <a:hlinkClick r:id="rId2"/>
              </a:rPr>
              <a:t> </a:t>
            </a:r>
            <a:r>
              <a:rPr lang="en-US" altLang="zh-CN" dirty="0">
                <a:effectLst/>
              </a:rPr>
              <a:t>The XA Specification  </a:t>
            </a:r>
            <a:r>
              <a:rPr lang="zh-CN" altLang="en-US" dirty="0">
                <a:effectLst/>
              </a:rPr>
              <a:t>可以从这里下载到：</a:t>
            </a:r>
            <a:r>
              <a:rPr lang="en-US" altLang="zh-CN" dirty="0">
                <a:effectLst/>
              </a:rPr>
              <a:t>http://download.csdn</a:t>
            </a:r>
            <a:r>
              <a:rPr lang="en-US" altLang="zh-CN" b="1" dirty="0">
                <a:hlinkClick r:id="rId3" tooltip=".NET知识库"/>
              </a:rPr>
              <a:t>.NET</a:t>
            </a:r>
            <a:r>
              <a:rPr lang="en-US" altLang="zh-CN" dirty="0">
                <a:effectLst/>
              </a:rPr>
              <a:t>/detail/hengyunabc/6940529</a:t>
            </a:r>
          </a:p>
          <a:p>
            <a:r>
              <a:rPr lang="en-US" altLang="zh-CN" dirty="0">
                <a:effectLst/>
              </a:rPr>
              <a:t>http://en.wikipedia.org/wiki/Two-phase_commit_protocol</a:t>
            </a:r>
            <a:br>
              <a:rPr lang="en-US" altLang="zh-CN" dirty="0">
                <a:effectLst/>
              </a:rPr>
            </a:br>
            <a:endParaRPr lang="en-US" altLang="zh-CN" dirty="0">
              <a:effectLst/>
            </a:endParaRPr>
          </a:p>
          <a:p>
            <a:r>
              <a:rPr lang="en-US" altLang="zh-CN" dirty="0">
                <a:effectLst/>
              </a:rPr>
              <a:t>http://www.infoq.com/cn/articles/xa-transactions-handle</a:t>
            </a:r>
            <a:br>
              <a:rPr lang="en-US" altLang="zh-CN" dirty="0">
                <a:effectLst/>
              </a:rPr>
            </a:br>
            <a:endParaRPr lang="en-US" altLang="zh-CN" dirty="0">
              <a:effectLst/>
            </a:endParaRPr>
          </a:p>
          <a:p>
            <a:r>
              <a:rPr lang="en-US" altLang="zh-CN" dirty="0">
                <a:effectLst/>
              </a:rPr>
              <a:t>http://java.sun.com/javaee/technologies/jta/index.jsp    </a:t>
            </a:r>
          </a:p>
          <a:p>
            <a:r>
              <a:rPr lang="en-US" altLang="zh-CN" dirty="0">
                <a:effectLst/>
              </a:rPr>
              <a:t/>
            </a:r>
            <a:br>
              <a:rPr lang="en-US" altLang="zh-CN" dirty="0">
                <a:effectLst/>
              </a:rPr>
            </a:br>
            <a:endParaRPr lang="en-US" altLang="zh-CN" dirty="0">
              <a:effectLst/>
            </a:endParaRPr>
          </a:p>
          <a:p>
            <a:r>
              <a:rPr lang="en-US" altLang="zh-CN" dirty="0">
                <a:effectLst/>
              </a:rPr>
              <a:t>https://github.com/bitronix/btm  </a:t>
            </a:r>
            <a:r>
              <a:rPr lang="zh-CN" altLang="en-US" dirty="0">
                <a:effectLst/>
              </a:rPr>
              <a:t>一个开源的</a:t>
            </a:r>
            <a:r>
              <a:rPr lang="en-US" altLang="zh-CN" dirty="0">
                <a:effectLst/>
              </a:rPr>
              <a:t>JTA Transaction </a:t>
            </a:r>
          </a:p>
          <a:p>
            <a:r>
              <a:rPr lang="en-US" altLang="zh-CN" dirty="0">
                <a:effectLst/>
              </a:rPr>
              <a:t>Manager</a:t>
            </a:r>
          </a:p>
          <a:p>
            <a:r>
              <a:rPr lang="en-US" altLang="zh-CN" dirty="0">
                <a:effectLst/>
                <a:hlinkClick r:id="rId4"/>
              </a:rPr>
              <a:t>http://en.wikipedia.org/wiki/Two-phase_commit_protocol</a:t>
            </a:r>
            <a:endParaRPr lang="en-US" altLang="zh-CN" dirty="0"/>
          </a:p>
          <a:p>
            <a:r>
              <a:rPr lang="en-US" altLang="zh-CN" dirty="0">
                <a:effectLst/>
                <a:hlinkClick r:id="rId5"/>
              </a:rPr>
              <a:t>http://www.infoq.com/cn/articles/xa-transactions-handle</a:t>
            </a:r>
            <a:endParaRPr lang="en-US" altLang="zh-CN" dirty="0">
              <a:effectLst/>
            </a:endParaRPr>
          </a:p>
          <a:p>
            <a:r>
              <a:rPr lang="en-US" altLang="zh-CN" dirty="0">
                <a:effectLst/>
                <a:hlinkClick r:id="rId6"/>
              </a:rPr>
              <a:t>http://java.sun.com/javaee/technologies/jta/index.jsp</a:t>
            </a:r>
            <a:r>
              <a:rPr lang="en-US" altLang="zh-CN" dirty="0">
                <a:effectLst/>
              </a:rPr>
              <a:t>     </a:t>
            </a:r>
          </a:p>
          <a:p>
            <a:r>
              <a:rPr lang="en-US" altLang="zh-CN" dirty="0">
                <a:effectLst/>
                <a:hlinkClick r:id="rId7"/>
              </a:rPr>
              <a:t>https://github.com/bitronix/btm</a:t>
            </a:r>
            <a:r>
              <a:rPr lang="en-US" altLang="zh-CN" dirty="0">
                <a:effectLst/>
              </a:rPr>
              <a:t>   </a:t>
            </a:r>
            <a:r>
              <a:rPr lang="zh-CN" altLang="en-US" dirty="0">
                <a:effectLst/>
              </a:rPr>
              <a:t>一个开源的</a:t>
            </a:r>
            <a:r>
              <a:rPr lang="en-US" altLang="zh-CN" dirty="0">
                <a:effectLst/>
              </a:rPr>
              <a:t>JTA Transaction Manager</a:t>
            </a:r>
          </a:p>
          <a:p>
            <a:endParaRPr lang="en-US" altLang="zh-CN" dirty="0"/>
          </a:p>
          <a:p>
            <a:r>
              <a:rPr lang="en-US" altLang="zh-CN" dirty="0">
                <a:hlinkClick r:id="rId8"/>
              </a:rPr>
              <a:t>http://docs.spring.io/spring-boot/docs/current/reference/html/boot-features-jta.html</a:t>
            </a:r>
            <a:r>
              <a:rPr lang="zh-CN" altLang="en-US" dirty="0"/>
              <a:t>（重点）</a:t>
            </a:r>
            <a:endParaRPr lang="en-US" altLang="zh-CN" dirty="0">
              <a:effectLst/>
            </a:endParaRPr>
          </a:p>
        </p:txBody>
      </p:sp>
    </p:spTree>
    <p:extLst>
      <p:ext uri="{BB962C8B-B14F-4D97-AF65-F5344CB8AC3E}">
        <p14:creationId xmlns:p14="http://schemas.microsoft.com/office/powerpoint/2010/main" val="3412022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背景介绍</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102553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事务是什么？</a:t>
            </a:r>
          </a:p>
        </p:txBody>
      </p:sp>
      <p:sp>
        <p:nvSpPr>
          <p:cNvPr id="3" name="Content Placeholder 2"/>
          <p:cNvSpPr>
            <a:spLocks noGrp="1"/>
          </p:cNvSpPr>
          <p:nvPr>
            <p:ph idx="1"/>
          </p:nvPr>
        </p:nvSpPr>
        <p:spPr/>
        <p:txBody>
          <a:bodyPr/>
          <a:lstStyle/>
          <a:p>
            <a:r>
              <a:rPr lang="zh-CN" altLang="en-US" dirty="0"/>
              <a:t>事务是应用程序中一系列严密的操作，所有操作必须成功完成，否则在每个操作中所作的所有更改都会被撤消。</a:t>
            </a:r>
            <a:endParaRPr lang="en-US" altLang="zh-CN" dirty="0"/>
          </a:p>
          <a:p>
            <a:pPr marL="0" indent="0">
              <a:buNone/>
            </a:pPr>
            <a:endParaRPr lang="en-US" altLang="zh-CN" dirty="0"/>
          </a:p>
          <a:p>
            <a:r>
              <a:rPr lang="zh-CN" altLang="en-US" dirty="0"/>
              <a:t>原子性（ </a:t>
            </a:r>
            <a:r>
              <a:rPr lang="en-US" altLang="zh-CN" dirty="0"/>
              <a:t>Atomicity </a:t>
            </a:r>
            <a:r>
              <a:rPr lang="zh-CN" altLang="en-US" dirty="0"/>
              <a:t>）</a:t>
            </a:r>
            <a:endParaRPr lang="en-US" altLang="zh-CN" dirty="0"/>
          </a:p>
          <a:p>
            <a:r>
              <a:rPr lang="zh-CN" altLang="en-US" dirty="0"/>
              <a:t>一致性（ </a:t>
            </a:r>
            <a:r>
              <a:rPr lang="en-US" altLang="zh-CN" dirty="0"/>
              <a:t>Consistency </a:t>
            </a:r>
            <a:r>
              <a:rPr lang="zh-CN" altLang="en-US" dirty="0"/>
              <a:t>）</a:t>
            </a:r>
            <a:endParaRPr lang="en-US" altLang="zh-CN" dirty="0"/>
          </a:p>
          <a:p>
            <a:r>
              <a:rPr lang="zh-CN" altLang="en-US" dirty="0"/>
              <a:t>隔离性（ </a:t>
            </a:r>
            <a:r>
              <a:rPr lang="en-US" altLang="zh-CN" dirty="0"/>
              <a:t>Isolation </a:t>
            </a:r>
            <a:r>
              <a:rPr lang="zh-CN" altLang="en-US" dirty="0"/>
              <a:t>）</a:t>
            </a:r>
            <a:endParaRPr lang="en-US" altLang="zh-CN" dirty="0"/>
          </a:p>
          <a:p>
            <a:r>
              <a:rPr lang="zh-CN" altLang="en-US" dirty="0"/>
              <a:t>持续性（ </a:t>
            </a:r>
            <a:r>
              <a:rPr lang="en-US" altLang="zh-CN" dirty="0"/>
              <a:t>Durability </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543305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439"/>
          </a:xfrm>
        </p:spPr>
        <p:txBody>
          <a:bodyPr/>
          <a:lstStyle/>
          <a:p>
            <a:r>
              <a:rPr lang="zh-CN" altLang="en-US" dirty="0"/>
              <a:t>事务</a:t>
            </a:r>
            <a:r>
              <a:rPr lang="zh-CN" altLang="en-US" dirty="0" smtClean="0"/>
              <a:t>的特性</a:t>
            </a:r>
            <a:endParaRPr lang="zh-CN" altLang="en-US" dirty="0"/>
          </a:p>
        </p:txBody>
      </p:sp>
      <p:sp>
        <p:nvSpPr>
          <p:cNvPr id="3" name="Content Placeholder 2"/>
          <p:cNvSpPr>
            <a:spLocks noGrp="1"/>
          </p:cNvSpPr>
          <p:nvPr>
            <p:ph idx="1"/>
          </p:nvPr>
        </p:nvSpPr>
        <p:spPr>
          <a:xfrm>
            <a:off x="838200" y="1184564"/>
            <a:ext cx="10515600" cy="5673435"/>
          </a:xfrm>
        </p:spPr>
        <p:txBody>
          <a:bodyPr>
            <a:noAutofit/>
          </a:bodyPr>
          <a:lstStyle/>
          <a:p>
            <a:endParaRPr lang="en-US" altLang="zh-CN" sz="1600" dirty="0" smtClean="0"/>
          </a:p>
          <a:p>
            <a:r>
              <a:rPr lang="zh-CN" altLang="en-US" sz="1600" dirty="0" smtClean="0"/>
              <a:t>隔离级别</a:t>
            </a:r>
            <a:endParaRPr lang="en-US" altLang="zh-CN" sz="1600" dirty="0" smtClean="0"/>
          </a:p>
          <a:p>
            <a:pPr lvl="1"/>
            <a:r>
              <a:rPr lang="en-US" altLang="zh-CN" sz="1600" dirty="0" smtClean="0">
                <a:latin typeface="Arial" panose="020B0604020202020204" pitchFamily="34" charset="0"/>
                <a:cs typeface="Arial" panose="020B0604020202020204" pitchFamily="34" charset="0"/>
              </a:rPr>
              <a:t>Read uncommitted</a:t>
            </a:r>
            <a:endParaRPr lang="en-US" altLang="zh-CN" sz="1600" dirty="0" smtClean="0">
              <a:latin typeface="Arial" panose="020B0604020202020204" pitchFamily="34" charset="0"/>
              <a:cs typeface="Arial" panose="020B0604020202020204" pitchFamily="34" charset="0"/>
            </a:endParaRPr>
          </a:p>
          <a:p>
            <a:pPr lvl="1"/>
            <a:r>
              <a:rPr lang="en-US" altLang="zh-CN" sz="1600" dirty="0" smtClean="0">
                <a:latin typeface="Arial" panose="020B0604020202020204" pitchFamily="34" charset="0"/>
                <a:cs typeface="Arial" panose="020B0604020202020204" pitchFamily="34" charset="0"/>
              </a:rPr>
              <a:t>Read committed</a:t>
            </a:r>
          </a:p>
          <a:p>
            <a:pPr lvl="1"/>
            <a:r>
              <a:rPr lang="en-US" altLang="zh-CN" sz="1600" dirty="0" smtClean="0">
                <a:latin typeface="Arial" panose="020B0604020202020204" pitchFamily="34" charset="0"/>
                <a:cs typeface="Arial" panose="020B0604020202020204" pitchFamily="34" charset="0"/>
              </a:rPr>
              <a:t>Repeatable read</a:t>
            </a:r>
          </a:p>
          <a:p>
            <a:pPr lvl="1"/>
            <a:r>
              <a:rPr lang="en-US" altLang="zh-CN" sz="1600" dirty="0">
                <a:latin typeface="Arial" panose="020B0604020202020204" pitchFamily="34" charset="0"/>
                <a:cs typeface="Arial" panose="020B0604020202020204" pitchFamily="34" charset="0"/>
              </a:rPr>
              <a:t>Serializable </a:t>
            </a:r>
            <a:endParaRPr lang="en-US" altLang="zh-CN" sz="1600" dirty="0" smtClean="0">
              <a:latin typeface="Arial" panose="020B0604020202020204" pitchFamily="34" charset="0"/>
              <a:cs typeface="Arial" panose="020B0604020202020204" pitchFamily="34" charset="0"/>
            </a:endParaRPr>
          </a:p>
          <a:p>
            <a:endParaRPr lang="en-US" altLang="zh-CN" sz="1600" dirty="0" smtClean="0"/>
          </a:p>
          <a:p>
            <a:r>
              <a:rPr lang="zh-CN" altLang="en-US" sz="1600" dirty="0" smtClean="0"/>
              <a:t>代理方式</a:t>
            </a:r>
            <a:endParaRPr lang="en-US" altLang="zh-CN" sz="1600" dirty="0" smtClean="0"/>
          </a:p>
          <a:p>
            <a:pPr lvl="1"/>
            <a:r>
              <a:rPr lang="en-US" altLang="zh-CN" sz="1600" dirty="0" err="1" smtClean="0"/>
              <a:t>Jdk</a:t>
            </a:r>
            <a:r>
              <a:rPr lang="zh-CN" altLang="en-US" sz="1600" dirty="0" smtClean="0"/>
              <a:t>代理，</a:t>
            </a:r>
            <a:r>
              <a:rPr lang="en-US" altLang="zh-CN" sz="1600" dirty="0" err="1" smtClean="0"/>
              <a:t>cglib</a:t>
            </a:r>
            <a:r>
              <a:rPr lang="zh-CN" altLang="en-US" sz="1600" dirty="0" smtClean="0"/>
              <a:t>动态代理</a:t>
            </a:r>
            <a:endParaRPr lang="en-US" altLang="zh-CN" sz="1600" dirty="0" smtClean="0"/>
          </a:p>
          <a:p>
            <a:endParaRPr lang="en-US" altLang="zh-CN" sz="1600" dirty="0"/>
          </a:p>
          <a:p>
            <a:r>
              <a:rPr lang="zh-CN" altLang="en-US" sz="1600" dirty="0" smtClean="0"/>
              <a:t>传播行为</a:t>
            </a:r>
            <a:endParaRPr lang="en-US" altLang="zh-CN" sz="1600" dirty="0" smtClean="0"/>
          </a:p>
          <a:p>
            <a:pPr lvl="1"/>
            <a:r>
              <a:rPr lang="en-US" altLang="zh-CN" sz="1600" b="1" dirty="0" smtClean="0"/>
              <a:t>PROPAGATION_REQUIRED</a:t>
            </a:r>
          </a:p>
          <a:p>
            <a:pPr lvl="1"/>
            <a:r>
              <a:rPr lang="en-US" altLang="zh-CN" sz="1600" b="1" dirty="0" smtClean="0"/>
              <a:t>PROPAGATION_SUPPORTS</a:t>
            </a:r>
          </a:p>
          <a:p>
            <a:pPr lvl="1"/>
            <a:r>
              <a:rPr lang="en-US" altLang="zh-CN" sz="1600" b="1" dirty="0" smtClean="0"/>
              <a:t>PROPAGATION_MANDATORY</a:t>
            </a:r>
          </a:p>
          <a:p>
            <a:pPr lvl="1"/>
            <a:r>
              <a:rPr lang="en-US" altLang="zh-CN" sz="1600" b="1" dirty="0" smtClean="0"/>
              <a:t>PROPAGATION_REQUIRES_NEW</a:t>
            </a:r>
            <a:endParaRPr lang="zh-CN" altLang="en-US" sz="1600" dirty="0" smtClean="0"/>
          </a:p>
          <a:p>
            <a:pPr lvl="1"/>
            <a:r>
              <a:rPr lang="en-US" altLang="zh-CN" sz="1600" b="1" dirty="0" smtClean="0"/>
              <a:t>PROPAGATION_NOT_SUPPORTED</a:t>
            </a:r>
            <a:endParaRPr lang="zh-CN" altLang="en-US" sz="1600" dirty="0" smtClean="0"/>
          </a:p>
          <a:p>
            <a:pPr lvl="1"/>
            <a:r>
              <a:rPr lang="en-US" altLang="zh-CN" sz="1600" b="1" dirty="0" smtClean="0"/>
              <a:t>PROPAGATION_NEVER</a:t>
            </a:r>
          </a:p>
          <a:p>
            <a:pPr lvl="1"/>
            <a:r>
              <a:rPr lang="en-US" altLang="zh-CN" sz="1600" b="1" dirty="0" smtClean="0"/>
              <a:t>PROPAGATION_NESTED</a:t>
            </a:r>
            <a:endParaRPr lang="zh-CN" altLang="en-US" sz="1600" dirty="0"/>
          </a:p>
        </p:txBody>
      </p:sp>
    </p:spTree>
    <p:extLst>
      <p:ext uri="{BB962C8B-B14F-4D97-AF65-F5344CB8AC3E}">
        <p14:creationId xmlns:p14="http://schemas.microsoft.com/office/powerpoint/2010/main" val="3281896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事务的实现</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Spring</a:t>
            </a:r>
            <a:r>
              <a:rPr lang="zh-CN" altLang="en-US" dirty="0" smtClean="0"/>
              <a:t>配置的事务都是由</a:t>
            </a:r>
            <a:r>
              <a:rPr lang="en-US" altLang="zh-CN" dirty="0" err="1" smtClean="0"/>
              <a:t>DataSource</a:t>
            </a:r>
            <a:r>
              <a:rPr lang="zh-CN" altLang="en-US" dirty="0"/>
              <a:t>、</a:t>
            </a:r>
            <a:r>
              <a:rPr lang="en-US" altLang="zh-CN" dirty="0" err="1"/>
              <a:t>TransactionManager</a:t>
            </a:r>
            <a:r>
              <a:rPr lang="zh-CN" altLang="en-US" dirty="0"/>
              <a:t>和代理</a:t>
            </a:r>
            <a:r>
              <a:rPr lang="zh-CN" altLang="en-US" dirty="0" smtClean="0"/>
              <a:t>机制三部分组成。</a:t>
            </a:r>
            <a:endParaRPr lang="en-US" altLang="zh-CN" dirty="0" smtClean="0"/>
          </a:p>
          <a:p>
            <a:pPr marL="0" indent="0">
              <a:buNone/>
            </a:pPr>
            <a:endParaRPr lang="en-US" altLang="zh-CN" dirty="0" smtClean="0"/>
          </a:p>
          <a:p>
            <a:pPr marL="0" indent="0">
              <a:buNone/>
            </a:pPr>
            <a:r>
              <a:rPr lang="zh-CN" altLang="en-US" dirty="0" smtClean="0"/>
              <a:t>几种常见的实现方式</a:t>
            </a:r>
            <a:endParaRPr lang="en-US" altLang="zh-CN" dirty="0"/>
          </a:p>
          <a:p>
            <a:pPr marL="0" indent="0">
              <a:buNone/>
            </a:pPr>
            <a:r>
              <a:rPr lang="en-US" altLang="zh-CN" dirty="0" smtClean="0"/>
              <a:t>1</a:t>
            </a:r>
            <a:r>
              <a:rPr lang="zh-CN" altLang="en-US" dirty="0" smtClean="0"/>
              <a:t>、对</a:t>
            </a:r>
            <a:r>
              <a:rPr lang="zh-CN" altLang="en-US" dirty="0"/>
              <a:t>每个对象设置一个</a:t>
            </a:r>
            <a:r>
              <a:rPr lang="zh-CN" altLang="en-US" dirty="0" smtClean="0"/>
              <a:t>代理</a:t>
            </a:r>
            <a:endParaRPr lang="en-US" altLang="zh-CN" dirty="0" smtClean="0"/>
          </a:p>
          <a:p>
            <a:pPr marL="0" indent="0">
              <a:buNone/>
            </a:pPr>
            <a:r>
              <a:rPr lang="en-US" altLang="zh-CN" dirty="0" smtClean="0"/>
              <a:t>2</a:t>
            </a:r>
            <a:r>
              <a:rPr lang="zh-CN" altLang="en-US" dirty="0"/>
              <a:t>、对所有的对象设置一个父类的代理</a:t>
            </a:r>
            <a:endParaRPr lang="en-US" altLang="zh-CN" dirty="0" smtClean="0"/>
          </a:p>
          <a:p>
            <a:pPr marL="0" indent="0">
              <a:buNone/>
            </a:pPr>
            <a:r>
              <a:rPr lang="en-US" altLang="zh-CN" dirty="0" smtClean="0"/>
              <a:t>3</a:t>
            </a:r>
            <a:r>
              <a:rPr lang="zh-CN" altLang="en-US" dirty="0"/>
              <a:t>、</a:t>
            </a:r>
            <a:r>
              <a:rPr lang="zh-CN" altLang="en-US" dirty="0" smtClean="0"/>
              <a:t>使用</a:t>
            </a:r>
            <a:r>
              <a:rPr lang="en-US" altLang="zh-CN" dirty="0" err="1" smtClean="0"/>
              <a:t>TransactionInterceptor</a:t>
            </a:r>
            <a:r>
              <a:rPr lang="zh-CN" altLang="en-US" dirty="0" smtClean="0"/>
              <a:t>配置拦截</a:t>
            </a:r>
            <a:r>
              <a:rPr lang="zh-CN" altLang="en-US" dirty="0"/>
              <a:t>器</a:t>
            </a:r>
            <a:endParaRPr lang="en-US" altLang="zh-CN" dirty="0" smtClean="0"/>
          </a:p>
          <a:p>
            <a:pPr marL="0" indent="0">
              <a:buNone/>
            </a:pPr>
            <a:r>
              <a:rPr lang="en-US" altLang="zh-CN" dirty="0" smtClean="0"/>
              <a:t>4</a:t>
            </a:r>
            <a:r>
              <a:rPr lang="zh-CN" altLang="en-US" dirty="0"/>
              <a:t>、使用</a:t>
            </a:r>
            <a:r>
              <a:rPr lang="en-US" altLang="zh-CN" dirty="0"/>
              <a:t>AOP</a:t>
            </a:r>
            <a:r>
              <a:rPr lang="zh-CN" altLang="en-US" dirty="0"/>
              <a:t>配置拦截器</a:t>
            </a:r>
            <a:endParaRPr lang="en-US" altLang="zh-CN" dirty="0" smtClean="0"/>
          </a:p>
          <a:p>
            <a:pPr marL="0" indent="0">
              <a:buNone/>
            </a:pPr>
            <a:r>
              <a:rPr lang="en-US" altLang="zh-CN" dirty="0" smtClean="0"/>
              <a:t>5</a:t>
            </a:r>
            <a:r>
              <a:rPr lang="zh-CN" altLang="en-US" dirty="0"/>
              <a:t>、使用注解</a:t>
            </a:r>
            <a:endParaRPr lang="en-US" altLang="zh-CN" dirty="0" smtClean="0"/>
          </a:p>
          <a:p>
            <a:pPr marL="0" indent="0">
              <a:buNone/>
            </a:pPr>
            <a:endParaRPr lang="zh-CN" altLang="en-US" dirty="0"/>
          </a:p>
        </p:txBody>
      </p:sp>
    </p:spTree>
    <p:extLst>
      <p:ext uri="{BB962C8B-B14F-4D97-AF65-F5344CB8AC3E}">
        <p14:creationId xmlns:p14="http://schemas.microsoft.com/office/powerpoint/2010/main" val="980783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分布式事务</a:t>
            </a:r>
            <a:endParaRPr lang="zh-CN" altLang="en-US" dirty="0"/>
          </a:p>
        </p:txBody>
      </p:sp>
      <p:sp>
        <p:nvSpPr>
          <p:cNvPr id="3" name="Content Placeholder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83483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使用方法</a:t>
            </a:r>
          </a:p>
        </p:txBody>
      </p:sp>
      <p:sp>
        <p:nvSpPr>
          <p:cNvPr id="3" name="Content Placeholder 2"/>
          <p:cNvSpPr>
            <a:spLocks noGrp="1"/>
          </p:cNvSpPr>
          <p:nvPr>
            <p:ph idx="1"/>
          </p:nvPr>
        </p:nvSpPr>
        <p:spPr/>
        <p:txBody>
          <a:bodyPr/>
          <a:lstStyle/>
          <a:p>
            <a:r>
              <a:rPr lang="en-US" altLang="zh-CN" dirty="0"/>
              <a:t>1</a:t>
            </a:r>
            <a:r>
              <a:rPr lang="zh-CN" altLang="en-US" dirty="0"/>
              <a:t>、两段式提交</a:t>
            </a:r>
            <a:r>
              <a:rPr lang="en-US" altLang="zh-CN" dirty="0"/>
              <a:t>(Two Phase Commitment)</a:t>
            </a:r>
          </a:p>
          <a:p>
            <a:r>
              <a:rPr lang="en-US" altLang="zh-CN" dirty="0"/>
              <a:t>2</a:t>
            </a:r>
            <a:r>
              <a:rPr lang="zh-CN" altLang="en-US" dirty="0"/>
              <a:t>、三阶段提交</a:t>
            </a:r>
            <a:r>
              <a:rPr lang="en-US" altLang="zh-CN" dirty="0"/>
              <a:t>(Three Phase Commitment)</a:t>
            </a:r>
          </a:p>
          <a:p>
            <a:r>
              <a:rPr lang="en-US" altLang="zh-CN" dirty="0"/>
              <a:t>3</a:t>
            </a:r>
            <a:r>
              <a:rPr lang="zh-CN" altLang="en-US" dirty="0"/>
              <a:t>、</a:t>
            </a:r>
            <a:r>
              <a:rPr lang="en-US" altLang="zh-CN" dirty="0" err="1"/>
              <a:t>Paxos</a:t>
            </a:r>
            <a:r>
              <a:rPr lang="zh-CN" altLang="en-US" dirty="0"/>
              <a:t>算法。</a:t>
            </a:r>
            <a:endParaRPr lang="en-US" altLang="zh-CN" dirty="0"/>
          </a:p>
          <a:p>
            <a:r>
              <a:rPr lang="en-US" altLang="zh-CN" dirty="0"/>
              <a:t>4</a:t>
            </a:r>
            <a:r>
              <a:rPr lang="zh-CN" altLang="en-US" dirty="0"/>
              <a:t>、补偿机制</a:t>
            </a:r>
          </a:p>
        </p:txBody>
      </p:sp>
    </p:spTree>
    <p:extLst>
      <p:ext uri="{BB962C8B-B14F-4D97-AF65-F5344CB8AC3E}">
        <p14:creationId xmlns:p14="http://schemas.microsoft.com/office/powerpoint/2010/main" val="319723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ucces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38999" y="1478979"/>
            <a:ext cx="4809524" cy="29047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ai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9534" y="1478979"/>
            <a:ext cx="4591050" cy="2943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1" y="4383741"/>
            <a:ext cx="7960658" cy="1569660"/>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1</a:t>
            </a:r>
            <a:r>
              <a:rPr lang="zh-CN" altLang="en-US" sz="1600" dirty="0">
                <a:latin typeface="Arial" panose="020B0604020202020204" pitchFamily="34" charset="0"/>
                <a:cs typeface="Arial" panose="020B0604020202020204" pitchFamily="34" charset="0"/>
              </a:rPr>
              <a:t>、同步阻塞问题</a:t>
            </a:r>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2</a:t>
            </a:r>
            <a:r>
              <a:rPr lang="zh-CN" altLang="en-US" sz="1600" dirty="0">
                <a:latin typeface="Arial" panose="020B0604020202020204" pitchFamily="34" charset="0"/>
                <a:cs typeface="Arial" panose="020B0604020202020204" pitchFamily="34" charset="0"/>
              </a:rPr>
              <a:t>、单点故障。</a:t>
            </a:r>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3</a:t>
            </a:r>
            <a:r>
              <a:rPr lang="zh-CN" altLang="en-US" sz="1600" dirty="0">
                <a:latin typeface="Arial" panose="020B0604020202020204" pitchFamily="34" charset="0"/>
                <a:cs typeface="Arial" panose="020B0604020202020204" pitchFamily="34" charset="0"/>
              </a:rPr>
              <a:t>、数据不一致。</a:t>
            </a:r>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4</a:t>
            </a:r>
            <a:r>
              <a:rPr lang="zh-CN" altLang="en-US" sz="1600" dirty="0">
                <a:latin typeface="Arial" panose="020B0604020202020204" pitchFamily="34" charset="0"/>
                <a:cs typeface="Arial" panose="020B0604020202020204" pitchFamily="34" charset="0"/>
              </a:rPr>
              <a:t>、二阶段无法解决的问题：协调者再发出</a:t>
            </a:r>
            <a:r>
              <a:rPr lang="en-US" altLang="zh-CN" sz="1600" dirty="0">
                <a:latin typeface="Arial" panose="020B0604020202020204" pitchFamily="34" charset="0"/>
                <a:cs typeface="Arial" panose="020B0604020202020204" pitchFamily="34" charset="0"/>
              </a:rPr>
              <a:t>commit</a:t>
            </a:r>
            <a:r>
              <a:rPr lang="zh-CN" altLang="en-US" sz="1600" dirty="0">
                <a:latin typeface="Arial" panose="020B0604020202020204" pitchFamily="34" charset="0"/>
                <a:cs typeface="Arial" panose="020B0604020202020204" pitchFamily="34" charset="0"/>
              </a:rPr>
              <a:t>消息之后宕机，而唯一接收到这条消息的参与者同时也宕机了。那么即使协调者通过选举协议产生了新的协调者，这条事务的状态也是不确定的，没人知道事务是否被已经提交。</a:t>
            </a:r>
          </a:p>
        </p:txBody>
      </p:sp>
      <p:sp>
        <p:nvSpPr>
          <p:cNvPr id="5" name="TextBox 4"/>
          <p:cNvSpPr txBox="1"/>
          <p:nvPr/>
        </p:nvSpPr>
        <p:spPr>
          <a:xfrm>
            <a:off x="914401" y="595463"/>
            <a:ext cx="6750424" cy="769441"/>
          </a:xfrm>
          <a:prstGeom prst="rect">
            <a:avLst/>
          </a:prstGeom>
          <a:noFill/>
        </p:spPr>
        <p:txBody>
          <a:bodyPr wrap="square" rtlCol="0">
            <a:spAutoFit/>
          </a:bodyPr>
          <a:lstStyle/>
          <a:p>
            <a:r>
              <a:rPr lang="en-US" altLang="zh-CN" sz="4400" b="1" dirty="0"/>
              <a:t>2PC</a:t>
            </a:r>
            <a:endParaRPr lang="zh-CN" altLang="en-US" sz="4400" b="1" dirty="0"/>
          </a:p>
        </p:txBody>
      </p:sp>
    </p:spTree>
    <p:extLst>
      <p:ext uri="{BB962C8B-B14F-4D97-AF65-F5344CB8AC3E}">
        <p14:creationId xmlns:p14="http://schemas.microsoft.com/office/powerpoint/2010/main" val="3845692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1445</TotalTime>
  <Words>2056</Words>
  <Application>Microsoft Office PowerPoint</Application>
  <PresentationFormat>宽屏</PresentationFormat>
  <Paragraphs>193</Paragraphs>
  <Slides>22</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等线</vt:lpstr>
      <vt:lpstr>等线 Light</vt:lpstr>
      <vt:lpstr>宋体</vt:lpstr>
      <vt:lpstr>Arial</vt:lpstr>
      <vt:lpstr>Office Theme</vt:lpstr>
      <vt:lpstr>分布式事务(XA)</vt:lpstr>
      <vt:lpstr>PowerPoint 演示文稿</vt:lpstr>
      <vt:lpstr>背景介绍</vt:lpstr>
      <vt:lpstr>事务是什么？</vt:lpstr>
      <vt:lpstr>事务的特性</vt:lpstr>
      <vt:lpstr>事务的实现</vt:lpstr>
      <vt:lpstr>分布式事务</vt:lpstr>
      <vt:lpstr>使用方法</vt:lpstr>
      <vt:lpstr>PowerPoint 演示文稿</vt:lpstr>
      <vt:lpstr>3PC</vt:lpstr>
      <vt:lpstr>JTA</vt:lpstr>
      <vt:lpstr>XA规范</vt:lpstr>
      <vt:lpstr>分布式事务不一致解决方法</vt:lpstr>
      <vt:lpstr>JTA事务的由来</vt:lpstr>
      <vt:lpstr>java.transaction.UserTransaction</vt:lpstr>
      <vt:lpstr>分布式事务的组成</vt:lpstr>
      <vt:lpstr>JTA的优缺点</vt:lpstr>
      <vt:lpstr>Spring + JTA</vt:lpstr>
      <vt:lpstr>JTA + JMS</vt:lpstr>
      <vt:lpstr>JTA+JDBC</vt:lpstr>
      <vt:lpstr>PowerPoint 演示文稿</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分布式事务</dc:title>
  <dc:creator>许雅</dc:creator>
  <cp:lastModifiedBy>许雅</cp:lastModifiedBy>
  <cp:revision>101</cp:revision>
  <dcterms:created xsi:type="dcterms:W3CDTF">2016-11-05T01:48:27Z</dcterms:created>
  <dcterms:modified xsi:type="dcterms:W3CDTF">2016-11-14T05:58:13Z</dcterms:modified>
</cp:coreProperties>
</file>