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816" r:id="rId15"/>
  </p:sldMasterIdLst>
  <p:notesMasterIdLst>
    <p:notesMasterId r:id="rId23"/>
  </p:notesMasterIdLst>
  <p:sldIdLst>
    <p:sldId id="268" r:id="rId16"/>
    <p:sldId id="270" r:id="rId17"/>
    <p:sldId id="269" r:id="rId18"/>
    <p:sldId id="256" r:id="rId19"/>
    <p:sldId id="261" r:id="rId20"/>
    <p:sldId id="266" r:id="rId21"/>
    <p:sldId id="272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0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>
        <p:scale>
          <a:sx n="75" d="100"/>
          <a:sy n="75" d="100"/>
        </p:scale>
        <p:origin x="-11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74F2C-30B4-40AB-81B7-E7896EC10B00}" type="datetime1">
              <a:rPr lang="en-US"/>
              <a:pPr/>
              <a:t>5/17/2011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A7C33D-103B-4294-A711-0455831C850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D3BF5D-89C2-42B8-A2D2-B002A92CA8E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6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444500"/>
            <a:ext cx="2819400" cy="57150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0"/>
            <a:ext cx="8305800" cy="57150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presentacao_fot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8913"/>
            <a:ext cx="91455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81000" y="1700213"/>
            <a:ext cx="8382000" cy="601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9813"/>
            <a:ext cx="8382000" cy="304800"/>
          </a:xfrm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81000" y="2767013"/>
            <a:ext cx="4191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ＭＳ Ｐゴシック" pitchFamily="96" charset="-128"/>
              </a:defRPr>
            </a:lvl1pPr>
          </a:lstStyle>
          <a:p>
            <a:pPr algn="l" eaLnBrk="0" hangingPunct="0">
              <a:defRPr/>
            </a:pPr>
            <a:r>
              <a:rPr lang="pt-BR">
                <a:solidFill>
                  <a:srgbClr val="FFFFFF"/>
                </a:solidFill>
              </a:rPr>
              <a:t>5.5.2009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 userDrawn="1"/>
        </p:nvSpPr>
        <p:spPr>
          <a:xfrm>
            <a:off x="7740650" y="6583363"/>
            <a:ext cx="89960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pt-BR" sz="1100" dirty="0">
                <a:latin typeface="Arial" charset="0"/>
                <a:ea typeface="ＭＳ Ｐゴシック" pitchFamily="96" charset="-128"/>
              </a:rPr>
              <a:t>E-Business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7C791-A924-4239-8A2F-D708E244F8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63A0-90A1-4E02-A909-AD01840D03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9E7B2-4649-4E31-88F0-49DB220910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BE5A4-30A5-41AB-B12A-FB5E852282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A19C-BFCB-4B47-8817-A2C803FCAF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597BC-491B-4458-8ADF-0C39AB4FEB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ED6B4-C474-4AD3-B07A-29628D835B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548D-6E73-4BEE-867F-F50C513679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947B-5959-462E-BE35-22B6E10DC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916613" y="228600"/>
            <a:ext cx="1895475" cy="6080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5535613" cy="6080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74AF-24E1-42B6-8F3D-9B0176D88E7C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900"/>
            <a:ext cx="9144000" cy="70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2976" y="2214554"/>
            <a:ext cx="6929486" cy="1371600"/>
          </a:xfrm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sz="4400" b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pt-BR" sz="2000">
              <a:solidFill>
                <a:srgbClr val="4D4D4D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71406" y="6588720"/>
            <a:ext cx="4392613" cy="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100" dirty="0" err="1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confidencial</a:t>
            </a:r>
            <a:r>
              <a:rPr lang="en-US" sz="1100" dirty="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 | www.sensedia.com/br | </a:t>
            </a:r>
            <a:fld id="{83A0C7A3-5ADA-40A5-A5BB-A129775AF917}" type="slidenum">
              <a:rPr lang="en-US" sz="11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pPr algn="l" eaLnBrk="0" hangingPunct="0">
                <a:spcBef>
                  <a:spcPct val="50000"/>
                </a:spcBef>
                <a:defRPr/>
              </a:pPr>
              <a:t>‹nº›</a:t>
            </a:fld>
            <a:endParaRPr lang="en-US" sz="1100" dirty="0">
              <a:solidFill>
                <a:srgbClr val="FFFFFF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457200"/>
            <a:ext cx="10464800" cy="787400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lIns="50800" tIns="50800" rIns="50800" bIns="508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3536950"/>
            <a:ext cx="7358062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65263" y="322263"/>
            <a:ext cx="7358062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pitchFamily="34" charset="0"/>
              </a:rPr>
              <a:t>Click to edit Master title style</a:t>
            </a: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768975" y="6537325"/>
            <a:ext cx="33750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38"/>
            <a:r>
              <a:rPr lang="en-US" sz="1300">
                <a:solidFill>
                  <a:srgbClr val="404040"/>
                </a:solidFill>
                <a:latin typeface="Verdana" pitchFamily="34" charset="0"/>
              </a:rPr>
              <a:t>More info: boardofinnovation.com</a:t>
            </a:r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13"/>
          <a:srcRect l="35359" t="2165"/>
          <a:stretch>
            <a:fillRect/>
          </a:stretch>
        </p:blipFill>
        <p:spPr bwMode="auto">
          <a:xfrm>
            <a:off x="0" y="0"/>
            <a:ext cx="1044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+mj-lt"/>
          <a:ea typeface="+mj-ea"/>
          <a:cs typeface="+mj-cs"/>
          <a:sym typeface="Verdana" pitchFamily="34" charset="0"/>
        </a:defRPr>
      </a:lvl1pPr>
      <a:lvl2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2pPr>
      <a:lvl3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3pPr>
      <a:lvl4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4pPr>
      <a:lvl5pPr algn="l" defTabSz="642938" rtl="0" eaLnBrk="0" fontAlgn="base" hangingPunct="0">
        <a:spcBef>
          <a:spcPct val="0"/>
        </a:spcBef>
        <a:spcAft>
          <a:spcPct val="0"/>
        </a:spcAft>
        <a:defRPr sz="2800">
          <a:solidFill>
            <a:srgbClr val="262626"/>
          </a:solidFill>
          <a:latin typeface="Verdana" charset="0"/>
          <a:ea typeface="ヒラギノ角ゴ ProN W3" charset="-128"/>
          <a:cs typeface="ヒラギノ角ゴ ProN W3" charset="-128"/>
          <a:sym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EFCFC"/>
          </a:solidFill>
          <a:latin typeface="Verdana" charset="0"/>
          <a:ea typeface="ヒラギノ角ゴ ProN W3" charset="-128"/>
          <a:cs typeface="ヒラギノ角ゴ ProN W3" charset="-128"/>
          <a:sym typeface="Verdana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4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8213" indent="-403225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1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8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5763" y="1946275"/>
            <a:ext cx="2786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3544887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988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725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60463" indent="-347663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1613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350" indent="-346075" algn="l" defTabSz="642938" rtl="0" eaLnBrk="0" fontAlgn="base" hangingPunct="0">
        <a:spcBef>
          <a:spcPts val="2675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583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75834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1450" y="6588125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ＭＳ Ｐゴシック" pitchFamily="96" charset="-128"/>
              </a:defRPr>
            </a:lvl1pPr>
          </a:lstStyle>
          <a:p>
            <a:pPr eaLnBrk="0" hangingPunct="0">
              <a:defRPr/>
            </a:pPr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67775" y="65849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ＭＳ Ｐゴシック" pitchFamily="96" charset="-128"/>
              </a:defRPr>
            </a:lvl1pPr>
          </a:lstStyle>
          <a:p>
            <a:pPr algn="l" eaLnBrk="0" hangingPunct="0">
              <a:defRPr/>
            </a:pPr>
            <a:fld id="{8826919C-781F-445A-AE71-0570A68FB9B3}" type="slidenum">
              <a:rPr lang="en-US"/>
              <a:pPr algn="l" eaLnBrk="0" hangingPunct="0"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96" charset="0"/>
          <a:ea typeface="ＭＳ Ｐゴシック" pitchFamily="96" charset="-128"/>
        </a:defRPr>
      </a:lvl9pPr>
    </p:titleStyle>
    <p:bodyStyle>
      <a:lvl1pPr marL="1143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1430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Font typeface="Times" pitchFamily="96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1946275"/>
            <a:ext cx="7358062" cy="401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889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7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4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71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91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2089150"/>
            <a:ext cx="7358062" cy="267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893763"/>
            <a:ext cx="7358062" cy="5072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88963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700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438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7175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913" indent="-401638" algn="l" defTabSz="642938" rtl="0" eaLnBrk="0" fontAlgn="base" hangingPunct="0">
        <a:spcBef>
          <a:spcPts val="3375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80013"/>
            <a:ext cx="7358062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6088" y="3367088"/>
            <a:ext cx="4125912" cy="232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990600"/>
            <a:ext cx="4125912" cy="2322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241300" indent="-241300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288" indent="-201613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275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538" indent="-161925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213" indent="-160338" algn="ctr" defTabSz="642938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79388"/>
            <a:ext cx="7358062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defTabSz="642938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5475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8213" indent="-403225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100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838" indent="-401638" algn="l" defTabSz="642938" rtl="0" eaLnBrk="0" fontAlgn="base" hangingPunct="0">
        <a:spcBef>
          <a:spcPts val="1688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ardofinnovation.com/business-model-templates-tools/" TargetMode="External"/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ardofinnovation.com/business-model-templates-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embeddedtemplate?id=1U98Rco7ClaUvDcbVVG2Cg_6H-57627i2YtkWs7bRGaw" TargetMode="External"/><Relationship Id="rId5" Type="http://schemas.openxmlformats.org/officeDocument/2006/relationships/hyperlink" Target="http://www.slideshare.net/boardofinnovation/business-model-template-design-with-blocks" TargetMode="External"/><Relationship Id="rId4" Type="http://schemas.openxmlformats.org/officeDocument/2006/relationships/hyperlink" Target="http://www.boardofinnovation.com/templates/business_model_template.p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28775"/>
            <a:ext cx="8382000" cy="504825"/>
          </a:xfrm>
        </p:spPr>
        <p:txBody>
          <a:bodyPr/>
          <a:lstStyle/>
          <a:p>
            <a:pPr eaLnBrk="1" hangingPunct="1"/>
            <a:r>
              <a:rPr lang="en-US" dirty="0" smtClean="0"/>
              <a:t>E-Business</a:t>
            </a:r>
            <a:br>
              <a:rPr lang="en-US" dirty="0" smtClean="0"/>
            </a:br>
            <a:r>
              <a:rPr lang="en-US" sz="2400" i="1" dirty="0" err="1" smtClean="0"/>
              <a:t>Meu</a:t>
            </a:r>
            <a:r>
              <a:rPr lang="en-US" sz="2400" i="1" dirty="0" smtClean="0"/>
              <a:t> E-business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25" y="4929188"/>
            <a:ext cx="4786313" cy="785812"/>
          </a:xfrm>
        </p:spPr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pt-BR" sz="2400" b="1" dirty="0" smtClean="0"/>
              <a:t>Prof. Marcílio Oliveira</a:t>
            </a:r>
          </a:p>
          <a:p>
            <a:pPr eaLnBrk="1" hangingPunct="1">
              <a:buFont typeface="Times" pitchFamily="18" charset="0"/>
              <a:buNone/>
            </a:pPr>
            <a:r>
              <a:rPr lang="pt-BR" sz="2400" dirty="0" smtClean="0"/>
              <a:t>marcilio.oliveira@gmail.com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 smtClean="0"/>
              <a:t>Avaliação</a:t>
            </a:r>
            <a:endParaRPr lang="en-US" b="1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dirty="0" smtClean="0"/>
              <a:t>Práticas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sz="2400" dirty="0" smtClean="0"/>
              <a:t>Casos de </a:t>
            </a:r>
            <a:r>
              <a:rPr lang="pt-BR" sz="2400" dirty="0" err="1" smtClean="0"/>
              <a:t>E-Business</a:t>
            </a:r>
            <a:r>
              <a:rPr lang="pt-BR" sz="2400" dirty="0" smtClean="0"/>
              <a:t> inovadores</a:t>
            </a:r>
          </a:p>
          <a:p>
            <a:pPr lvl="2" eaLnBrk="1" hangingPunct="1"/>
            <a:r>
              <a:rPr lang="pt-BR" dirty="0" smtClean="0"/>
              <a:t>Levantamento e detalhamento de  um case de E-Business inovador - </a:t>
            </a:r>
            <a:r>
              <a:rPr lang="pt-BR" sz="1400" i="1" dirty="0" smtClean="0"/>
              <a:t>artigo ou </a:t>
            </a:r>
            <a:r>
              <a:rPr lang="pt-BR" sz="1400" i="1" dirty="0" err="1" smtClean="0"/>
              <a:t>ppt</a:t>
            </a:r>
            <a:endParaRPr lang="pt-BR" sz="1400" i="1" dirty="0" smtClean="0"/>
          </a:p>
          <a:p>
            <a:pPr lvl="2" eaLnBrk="1" hangingPunct="1"/>
            <a:r>
              <a:rPr lang="pt-BR" sz="1600" b="1" dirty="0"/>
              <a:t>Dia 19/05</a:t>
            </a:r>
          </a:p>
          <a:p>
            <a:pPr lvl="2" eaLnBrk="1" hangingPunct="1"/>
            <a:endParaRPr lang="pt-BR" dirty="0" smtClean="0"/>
          </a:p>
          <a:p>
            <a:pPr lvl="1" eaLnBrk="1" hangingPunct="1"/>
            <a:r>
              <a:rPr lang="pt-BR" sz="2400" dirty="0" smtClean="0"/>
              <a:t> Migrando para um </a:t>
            </a:r>
            <a:r>
              <a:rPr lang="pt-BR" sz="2400" dirty="0" err="1" smtClean="0"/>
              <a:t>E-Business</a:t>
            </a:r>
            <a:endParaRPr lang="pt-BR" sz="2400" dirty="0" smtClean="0"/>
          </a:p>
          <a:p>
            <a:pPr lvl="2" eaLnBrk="1" hangingPunct="1"/>
            <a:r>
              <a:rPr lang="pt-BR" dirty="0" smtClean="0"/>
              <a:t>Desenho de um novo modelo de E-Business  - </a:t>
            </a:r>
            <a:r>
              <a:rPr lang="pt-BR" sz="1400" i="1" dirty="0" smtClean="0"/>
              <a:t>artigo ou </a:t>
            </a:r>
            <a:r>
              <a:rPr lang="pt-BR" sz="1400" i="1" dirty="0" err="1" smtClean="0"/>
              <a:t>ppt</a:t>
            </a:r>
            <a:endParaRPr lang="pt-BR" sz="1600" b="1" dirty="0" smtClean="0"/>
          </a:p>
          <a:p>
            <a:pPr lvl="2" eaLnBrk="1" hangingPunct="1"/>
            <a:r>
              <a:rPr lang="pt-BR" sz="1600" b="1" dirty="0" smtClean="0"/>
              <a:t>Dia 19/05</a:t>
            </a:r>
            <a:endParaRPr lang="pt-BR" b="1" dirty="0" smtClean="0"/>
          </a:p>
          <a:p>
            <a:pPr lvl="2" eaLnBrk="1" hangingPunct="1"/>
            <a:endParaRPr lang="pt-BR" dirty="0" smtClean="0"/>
          </a:p>
          <a:p>
            <a:pPr lvl="1" eaLnBrk="1" hangingPunct="1"/>
            <a:r>
              <a:rPr lang="pt-BR" sz="2400" dirty="0" smtClean="0"/>
              <a:t>Apresentação de um caso de </a:t>
            </a:r>
            <a:r>
              <a:rPr lang="pt-BR" sz="2400" dirty="0" err="1" smtClean="0"/>
              <a:t>E-Business</a:t>
            </a:r>
            <a:endParaRPr lang="pt-BR" sz="2400" dirty="0" smtClean="0"/>
          </a:p>
          <a:p>
            <a:pPr lvl="2" eaLnBrk="1" hangingPunct="1"/>
            <a:r>
              <a:rPr lang="pt-BR" dirty="0" smtClean="0"/>
              <a:t>Novo modelo ou modelo inovador existente </a:t>
            </a:r>
            <a:r>
              <a:rPr lang="pt-BR" dirty="0" smtClean="0"/>
              <a:t>– </a:t>
            </a:r>
            <a:r>
              <a:rPr lang="pt-BR" sz="1400" i="1" dirty="0" smtClean="0"/>
              <a:t>apresentação</a:t>
            </a:r>
            <a:endParaRPr lang="pt-BR" sz="1600" b="1" dirty="0" smtClean="0"/>
          </a:p>
          <a:p>
            <a:pPr lvl="2" eaLnBrk="1" hangingPunct="1"/>
            <a:r>
              <a:rPr lang="pt-BR" sz="1600" b="1" dirty="0" smtClean="0"/>
              <a:t>Dia 26/05</a:t>
            </a:r>
            <a:endParaRPr lang="pt-BR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D1599-E2FB-47F9-B62E-3EF6A84E93B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2400" dirty="0" smtClean="0"/>
              <a:t>Classificação do e-business</a:t>
            </a:r>
          </a:p>
          <a:p>
            <a:pPr lvl="1"/>
            <a:r>
              <a:rPr lang="pt-BR" sz="2400" dirty="0" smtClean="0"/>
              <a:t>Motivação e cenário</a:t>
            </a:r>
          </a:p>
          <a:p>
            <a:pPr lvl="1"/>
            <a:r>
              <a:rPr lang="pt-BR" sz="2400" dirty="0" smtClean="0"/>
              <a:t>Descrição do negócio (usar </a:t>
            </a:r>
            <a:r>
              <a:rPr lang="pt-BR" sz="2400" u="sng" dirty="0" err="1" smtClean="0"/>
              <a:t>template</a:t>
            </a:r>
            <a:r>
              <a:rPr lang="pt-BR" sz="1100" dirty="0" smtClean="0"/>
              <a:t> *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pPr lvl="1"/>
            <a:r>
              <a:rPr lang="pt-BR" sz="2400" dirty="0" smtClean="0"/>
              <a:t>Facilitadores de TI</a:t>
            </a:r>
          </a:p>
          <a:p>
            <a:pPr lvl="1"/>
            <a:r>
              <a:rPr lang="pt-BR" sz="2400" dirty="0" err="1" smtClean="0"/>
              <a:t>Dificultadores</a:t>
            </a:r>
            <a:r>
              <a:rPr lang="pt-BR" sz="2400" dirty="0" smtClean="0"/>
              <a:t> de TI</a:t>
            </a:r>
          </a:p>
          <a:p>
            <a:pPr lvl="1"/>
            <a:r>
              <a:rPr lang="pt-BR" sz="2400" dirty="0" smtClean="0"/>
              <a:t>Investimentos</a:t>
            </a:r>
          </a:p>
          <a:p>
            <a:pPr lvl="1"/>
            <a:r>
              <a:rPr lang="pt-BR" sz="2400" dirty="0" smtClean="0"/>
              <a:t>Riscos</a:t>
            </a:r>
          </a:p>
          <a:p>
            <a:pPr lvl="1"/>
            <a:r>
              <a:rPr lang="pt-BR" sz="2400" dirty="0" smtClean="0"/>
              <a:t>Fatores de </a:t>
            </a:r>
            <a:r>
              <a:rPr lang="pt-BR" sz="2400" dirty="0" smtClean="0"/>
              <a:t>sucesso</a:t>
            </a:r>
          </a:p>
          <a:p>
            <a:pPr lvl="1"/>
            <a:r>
              <a:rPr lang="pt-BR" sz="2400" dirty="0" smtClean="0"/>
              <a:t>Similares e diferenciais...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67C791-A924-4239-8A2F-D708E244F8D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6237312"/>
            <a:ext cx="6397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://www.boardofinnovation.com/business-model-templates-tools/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3" descr="headliner.fm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3325" y="3054350"/>
            <a:ext cx="5094288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2" name="Rectangle 35"/>
          <p:cNvSpPr>
            <a:spLocks/>
          </p:cNvSpPr>
          <p:nvPr/>
        </p:nvSpPr>
        <p:spPr bwMode="auto">
          <a:xfrm>
            <a:off x="1679575" y="1393825"/>
            <a:ext cx="3919538" cy="223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defTabSz="642938"/>
            <a:r>
              <a:rPr lang="en-US" sz="1300">
                <a:solidFill>
                  <a:schemeClr val="tx1"/>
                </a:solidFill>
                <a:latin typeface="Verdana Bold" charset="0"/>
                <a:sym typeface="Verdana Bold" charset="0"/>
              </a:rPr>
              <a:t>eBay, Zopa, Skype, free newspapers, RyanAir, RadioHead… A lot of success stories are based on new business models.</a:t>
            </a:r>
          </a:p>
          <a:p>
            <a:pPr algn="l" defTabSz="642938"/>
            <a:endParaRPr lang="en-US" sz="1300">
              <a:solidFill>
                <a:schemeClr val="tx1"/>
              </a:solidFill>
              <a:latin typeface="Verdana Bold" charset="0"/>
              <a:sym typeface="Verdana Bold" charset="0"/>
            </a:endParaRPr>
          </a:p>
          <a:p>
            <a:pPr algn="l" defTabSz="642938"/>
            <a:r>
              <a:rPr lang="en-US" sz="1300">
                <a:solidFill>
                  <a:schemeClr val="tx1"/>
                </a:solidFill>
                <a:latin typeface="Verdana Bold" charset="0"/>
                <a:sym typeface="Verdana Bold" charset="0"/>
              </a:rPr>
              <a:t>Design your own business ideas with these building blocks, and find inspiration in other innovative business concepts. Example below: headliner.fm</a:t>
            </a:r>
          </a:p>
          <a:p>
            <a:pPr algn="l" defTabSz="642938"/>
            <a:endParaRPr lang="en-US" sz="1300">
              <a:solidFill>
                <a:schemeClr val="tx1"/>
              </a:solidFill>
              <a:latin typeface="Verdana Bold" charset="0"/>
              <a:sym typeface="Verdana Bold" charset="0"/>
            </a:endParaRPr>
          </a:p>
          <a:p>
            <a:pPr defTabSz="642938"/>
            <a:endParaRPr lang="en-US" sz="1300">
              <a:solidFill>
                <a:schemeClr val="tx1"/>
              </a:solidFill>
              <a:latin typeface="Verdana Bold" charset="0"/>
              <a:sym typeface="Verdana Bold" charset="0"/>
            </a:endParaRPr>
          </a:p>
        </p:txBody>
      </p:sp>
      <p:sp>
        <p:nvSpPr>
          <p:cNvPr id="174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Model Design made easy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urved Connector 16"/>
          <p:cNvCxnSpPr/>
          <p:nvPr/>
        </p:nvCxnSpPr>
        <p:spPr>
          <a:xfrm flipV="1">
            <a:off x="2771775" y="5635625"/>
            <a:ext cx="1752600" cy="457200"/>
          </a:xfrm>
          <a:prstGeom prst="straightConnector1">
            <a:avLst/>
          </a:prstGeom>
          <a:ln w="38100" cap="rnd">
            <a:solidFill>
              <a:schemeClr val="accent4">
                <a:lumMod val="95000"/>
                <a:lumOff val="5000"/>
              </a:schemeClr>
            </a:solidFill>
            <a:round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172" name="Group 44"/>
          <p:cNvGrpSpPr>
            <a:grpSpLocks/>
          </p:cNvGrpSpPr>
          <p:nvPr/>
        </p:nvGrpSpPr>
        <p:grpSpPr bwMode="auto">
          <a:xfrm>
            <a:off x="3340100" y="2286000"/>
            <a:ext cx="857250" cy="768350"/>
            <a:chOff x="2992" y="2200"/>
            <a:chExt cx="768" cy="688"/>
          </a:xfrm>
        </p:grpSpPr>
        <p:pic>
          <p:nvPicPr>
            <p:cNvPr id="176131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32" y="2200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2992" y="2658"/>
              <a:ext cx="76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Company</a:t>
              </a:r>
            </a:p>
          </p:txBody>
        </p:sp>
      </p:grpSp>
      <p:grpSp>
        <p:nvGrpSpPr>
          <p:cNvPr id="176173" name="Group 45"/>
          <p:cNvGrpSpPr>
            <a:grpSpLocks/>
          </p:cNvGrpSpPr>
          <p:nvPr/>
        </p:nvGrpSpPr>
        <p:grpSpPr bwMode="auto">
          <a:xfrm>
            <a:off x="2428875" y="2295525"/>
            <a:ext cx="857250" cy="766763"/>
            <a:chOff x="2176" y="2208"/>
            <a:chExt cx="768" cy="688"/>
          </a:xfrm>
        </p:grpSpPr>
        <p:pic>
          <p:nvPicPr>
            <p:cNvPr id="176132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24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176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My company</a:t>
              </a:r>
            </a:p>
          </p:txBody>
        </p:sp>
      </p:grpSp>
      <p:grpSp>
        <p:nvGrpSpPr>
          <p:cNvPr id="176171" name="Group 43"/>
          <p:cNvGrpSpPr>
            <a:grpSpLocks/>
          </p:cNvGrpSpPr>
          <p:nvPr/>
        </p:nvGrpSpPr>
        <p:grpSpPr bwMode="auto">
          <a:xfrm>
            <a:off x="4251325" y="2295525"/>
            <a:ext cx="857250" cy="766763"/>
            <a:chOff x="3808" y="2208"/>
            <a:chExt cx="768" cy="688"/>
          </a:xfrm>
        </p:grpSpPr>
        <p:pic>
          <p:nvPicPr>
            <p:cNvPr id="176133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6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808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Consumer</a:t>
              </a:r>
            </a:p>
          </p:txBody>
        </p:sp>
      </p:grpSp>
      <p:grpSp>
        <p:nvGrpSpPr>
          <p:cNvPr id="176170" name="Group 42"/>
          <p:cNvGrpSpPr>
            <a:grpSpLocks/>
          </p:cNvGrpSpPr>
          <p:nvPr/>
        </p:nvGrpSpPr>
        <p:grpSpPr bwMode="auto">
          <a:xfrm>
            <a:off x="5160963" y="2295525"/>
            <a:ext cx="857250" cy="766763"/>
            <a:chOff x="4624" y="2208"/>
            <a:chExt cx="768" cy="688"/>
          </a:xfrm>
        </p:grpSpPr>
        <p:pic>
          <p:nvPicPr>
            <p:cNvPr id="176134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72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4624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Supplier</a:t>
              </a:r>
            </a:p>
          </p:txBody>
        </p:sp>
      </p:grpSp>
      <p:grpSp>
        <p:nvGrpSpPr>
          <p:cNvPr id="176169" name="Group 41"/>
          <p:cNvGrpSpPr>
            <a:grpSpLocks/>
          </p:cNvGrpSpPr>
          <p:nvPr/>
        </p:nvGrpSpPr>
        <p:grpSpPr bwMode="auto">
          <a:xfrm>
            <a:off x="6126163" y="2295525"/>
            <a:ext cx="857250" cy="766763"/>
            <a:chOff x="5488" y="2208"/>
            <a:chExt cx="768" cy="688"/>
          </a:xfrm>
        </p:grpSpPr>
        <p:pic>
          <p:nvPicPr>
            <p:cNvPr id="176135" name="Picture 1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20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5488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Non-profit</a:t>
              </a:r>
            </a:p>
          </p:txBody>
        </p:sp>
      </p:grpSp>
      <p:grpSp>
        <p:nvGrpSpPr>
          <p:cNvPr id="176168" name="Group 40"/>
          <p:cNvGrpSpPr>
            <a:grpSpLocks/>
          </p:cNvGrpSpPr>
          <p:nvPr/>
        </p:nvGrpSpPr>
        <p:grpSpPr bwMode="auto">
          <a:xfrm>
            <a:off x="7037388" y="2295525"/>
            <a:ext cx="857250" cy="766763"/>
            <a:chOff x="6304" y="2208"/>
            <a:chExt cx="768" cy="688"/>
          </a:xfrm>
        </p:grpSpPr>
        <p:pic>
          <p:nvPicPr>
            <p:cNvPr id="176136" name="Picture 1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352" y="2208"/>
              <a:ext cx="688" cy="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304" y="2658"/>
              <a:ext cx="76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Government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71625" y="2509838"/>
            <a:ext cx="8572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38"/>
            <a:r>
              <a:rPr lang="en-US" sz="1200">
                <a:solidFill>
                  <a:srgbClr val="0D0D0D"/>
                </a:solidFill>
                <a:latin typeface="Verdana" pitchFamily="34" charset="0"/>
              </a:rPr>
              <a:t>6 players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303338" y="3649663"/>
            <a:ext cx="1393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defTabSz="642938"/>
            <a:r>
              <a:rPr lang="en-US" sz="1200">
                <a:solidFill>
                  <a:srgbClr val="0D0D0D"/>
                </a:solidFill>
                <a:latin typeface="Verdana" pitchFamily="34" charset="0"/>
              </a:rPr>
              <a:t>10 objects</a:t>
            </a:r>
          </a:p>
          <a:p>
            <a:pPr defTabSz="642938"/>
            <a:r>
              <a:rPr lang="en-US" sz="1200">
                <a:solidFill>
                  <a:srgbClr val="0D0D0D"/>
                </a:solidFill>
                <a:latin typeface="Verdana" pitchFamily="34" charset="0"/>
              </a:rPr>
              <a:t>to exchange</a:t>
            </a:r>
          </a:p>
        </p:txBody>
      </p:sp>
      <p:grpSp>
        <p:nvGrpSpPr>
          <p:cNvPr id="176179" name="Group 51"/>
          <p:cNvGrpSpPr>
            <a:grpSpLocks/>
          </p:cNvGrpSpPr>
          <p:nvPr/>
        </p:nvGrpSpPr>
        <p:grpSpPr bwMode="auto">
          <a:xfrm>
            <a:off x="2751138" y="3633788"/>
            <a:ext cx="588962" cy="474662"/>
            <a:chOff x="2464" y="3408"/>
            <a:chExt cx="528" cy="425"/>
          </a:xfrm>
        </p:grpSpPr>
        <p:pic>
          <p:nvPicPr>
            <p:cNvPr id="176137" name="Picture 17"/>
            <p:cNvPicPr preferRelativeResize="0"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60" y="3408"/>
              <a:ext cx="336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2464" y="3667"/>
              <a:ext cx="52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product</a:t>
              </a:r>
            </a:p>
          </p:txBody>
        </p:sp>
      </p:grpSp>
      <p:grpSp>
        <p:nvGrpSpPr>
          <p:cNvPr id="176180" name="Group 52"/>
          <p:cNvGrpSpPr>
            <a:grpSpLocks/>
          </p:cNvGrpSpPr>
          <p:nvPr/>
        </p:nvGrpSpPr>
        <p:grpSpPr bwMode="auto">
          <a:xfrm>
            <a:off x="3554413" y="3687763"/>
            <a:ext cx="588962" cy="420687"/>
            <a:chOff x="3184" y="3456"/>
            <a:chExt cx="528" cy="377"/>
          </a:xfrm>
        </p:grpSpPr>
        <p:pic>
          <p:nvPicPr>
            <p:cNvPr id="176138" name="Picture 18"/>
            <p:cNvPicPr preferRelativeResize="0"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80" y="3456"/>
              <a:ext cx="34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3184" y="3666"/>
              <a:ext cx="52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service</a:t>
              </a:r>
            </a:p>
          </p:txBody>
        </p:sp>
      </p:grpSp>
      <p:grpSp>
        <p:nvGrpSpPr>
          <p:cNvPr id="176181" name="Group 53"/>
          <p:cNvGrpSpPr>
            <a:grpSpLocks/>
          </p:cNvGrpSpPr>
          <p:nvPr/>
        </p:nvGrpSpPr>
        <p:grpSpPr bwMode="auto">
          <a:xfrm>
            <a:off x="4251325" y="3581400"/>
            <a:ext cx="695325" cy="527050"/>
            <a:chOff x="3808" y="3360"/>
            <a:chExt cx="624" cy="473"/>
          </a:xfrm>
        </p:grpSpPr>
        <p:pic>
          <p:nvPicPr>
            <p:cNvPr id="176139" name="Picture 19"/>
            <p:cNvPicPr preferRelativeResize="0"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00" y="3360"/>
              <a:ext cx="248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3808" y="3666"/>
              <a:ext cx="62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experience</a:t>
              </a:r>
            </a:p>
          </p:txBody>
        </p:sp>
      </p:grpSp>
      <p:grpSp>
        <p:nvGrpSpPr>
          <p:cNvPr id="176182" name="Group 54"/>
          <p:cNvGrpSpPr>
            <a:grpSpLocks/>
          </p:cNvGrpSpPr>
          <p:nvPr/>
        </p:nvGrpSpPr>
        <p:grpSpPr bwMode="auto">
          <a:xfrm>
            <a:off x="5108575" y="3581400"/>
            <a:ext cx="588963" cy="527050"/>
            <a:chOff x="4576" y="3360"/>
            <a:chExt cx="528" cy="473"/>
          </a:xfrm>
        </p:grpSpPr>
        <p:pic>
          <p:nvPicPr>
            <p:cNvPr id="176140" name="Picture 20"/>
            <p:cNvPicPr preferRelativeResize="0"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720" y="3360"/>
              <a:ext cx="272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4576" y="3666"/>
              <a:ext cx="52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exposure</a:t>
              </a:r>
            </a:p>
          </p:txBody>
        </p:sp>
      </p:grpSp>
      <p:grpSp>
        <p:nvGrpSpPr>
          <p:cNvPr id="176183" name="Group 55"/>
          <p:cNvGrpSpPr>
            <a:grpSpLocks/>
          </p:cNvGrpSpPr>
          <p:nvPr/>
        </p:nvGrpSpPr>
        <p:grpSpPr bwMode="auto">
          <a:xfrm>
            <a:off x="5888038" y="3687763"/>
            <a:ext cx="588962" cy="419100"/>
            <a:chOff x="5275" y="3456"/>
            <a:chExt cx="528" cy="376"/>
          </a:xfrm>
        </p:grpSpPr>
        <p:pic>
          <p:nvPicPr>
            <p:cNvPr id="176144" name="Picture 26"/>
            <p:cNvPicPr preferRelativeResize="0"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76" y="3456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5275" y="3665"/>
              <a:ext cx="52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reputation</a:t>
              </a:r>
            </a:p>
          </p:txBody>
        </p:sp>
      </p:grpSp>
      <p:grpSp>
        <p:nvGrpSpPr>
          <p:cNvPr id="176178" name="Group 50"/>
          <p:cNvGrpSpPr>
            <a:grpSpLocks/>
          </p:cNvGrpSpPr>
          <p:nvPr/>
        </p:nvGrpSpPr>
        <p:grpSpPr bwMode="auto">
          <a:xfrm>
            <a:off x="2751138" y="4652963"/>
            <a:ext cx="588962" cy="506412"/>
            <a:chOff x="2464" y="4320"/>
            <a:chExt cx="528" cy="455"/>
          </a:xfrm>
        </p:grpSpPr>
        <p:pic>
          <p:nvPicPr>
            <p:cNvPr id="176141" name="Picture 21"/>
            <p:cNvPicPr preferRelativeResize="0"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512" y="4320"/>
              <a:ext cx="3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2464" y="4608"/>
              <a:ext cx="528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money</a:t>
              </a:r>
            </a:p>
          </p:txBody>
        </p:sp>
      </p:grpSp>
      <p:grpSp>
        <p:nvGrpSpPr>
          <p:cNvPr id="176177" name="Group 49"/>
          <p:cNvGrpSpPr>
            <a:grpSpLocks/>
          </p:cNvGrpSpPr>
          <p:nvPr/>
        </p:nvGrpSpPr>
        <p:grpSpPr bwMode="auto">
          <a:xfrm>
            <a:off x="3394075" y="4616450"/>
            <a:ext cx="803275" cy="542925"/>
            <a:chOff x="3040" y="4288"/>
            <a:chExt cx="720" cy="487"/>
          </a:xfrm>
        </p:grpSpPr>
        <p:pic>
          <p:nvPicPr>
            <p:cNvPr id="176142" name="Picture 22"/>
            <p:cNvPicPr preferRelativeResize="0"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232" y="4288"/>
              <a:ext cx="33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3040" y="4608"/>
              <a:ext cx="720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less money</a:t>
              </a:r>
            </a:p>
          </p:txBody>
        </p:sp>
      </p:grpSp>
      <p:grpSp>
        <p:nvGrpSpPr>
          <p:cNvPr id="176176" name="Group 48"/>
          <p:cNvGrpSpPr>
            <a:grpSpLocks/>
          </p:cNvGrpSpPr>
          <p:nvPr/>
        </p:nvGrpSpPr>
        <p:grpSpPr bwMode="auto">
          <a:xfrm>
            <a:off x="4251325" y="4652963"/>
            <a:ext cx="695325" cy="506412"/>
            <a:chOff x="3808" y="4320"/>
            <a:chExt cx="624" cy="455"/>
          </a:xfrm>
        </p:grpSpPr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3808" y="4608"/>
              <a:ext cx="62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data</a:t>
              </a:r>
            </a:p>
          </p:txBody>
        </p:sp>
        <p:pic>
          <p:nvPicPr>
            <p:cNvPr id="176162" name="Picture 39"/>
            <p:cNvPicPr preferRelativeResize="0"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952" y="4320"/>
              <a:ext cx="31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6175" name="Group 47"/>
          <p:cNvGrpSpPr>
            <a:grpSpLocks/>
          </p:cNvGrpSpPr>
          <p:nvPr/>
        </p:nvGrpSpPr>
        <p:grpSpPr bwMode="auto">
          <a:xfrm>
            <a:off x="5160963" y="4652963"/>
            <a:ext cx="482600" cy="527050"/>
            <a:chOff x="4624" y="4320"/>
            <a:chExt cx="432" cy="473"/>
          </a:xfrm>
        </p:grpSpPr>
        <p:pic>
          <p:nvPicPr>
            <p:cNvPr id="176143" name="Picture 25"/>
            <p:cNvPicPr preferRelativeResize="0"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20" y="4320"/>
              <a:ext cx="216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624" y="4626"/>
              <a:ext cx="43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right</a:t>
              </a:r>
            </a:p>
          </p:txBody>
        </p:sp>
      </p:grpSp>
      <p:grpSp>
        <p:nvGrpSpPr>
          <p:cNvPr id="176174" name="Group 46"/>
          <p:cNvGrpSpPr>
            <a:grpSpLocks/>
          </p:cNvGrpSpPr>
          <p:nvPr/>
        </p:nvGrpSpPr>
        <p:grpSpPr bwMode="auto">
          <a:xfrm>
            <a:off x="5911850" y="4598988"/>
            <a:ext cx="482600" cy="581025"/>
            <a:chOff x="5296" y="4272"/>
            <a:chExt cx="432" cy="521"/>
          </a:xfrm>
        </p:grpSpPr>
        <p:pic>
          <p:nvPicPr>
            <p:cNvPr id="176164" name="Picture 42"/>
            <p:cNvPicPr preferRelativeResize="0"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344" y="4272"/>
              <a:ext cx="38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296" y="4626"/>
              <a:ext cx="43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656" tIns="32146" rIns="12656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credits</a:t>
              </a:r>
            </a:p>
          </p:txBody>
        </p:sp>
      </p:grpSp>
      <p:cxnSp>
        <p:nvCxnSpPr>
          <p:cNvPr id="45" name="Curved Connector 16"/>
          <p:cNvCxnSpPr/>
          <p:nvPr/>
        </p:nvCxnSpPr>
        <p:spPr>
          <a:xfrm flipV="1">
            <a:off x="4676775" y="5635625"/>
            <a:ext cx="1752600" cy="457200"/>
          </a:xfrm>
          <a:prstGeom prst="straightConnector1">
            <a:avLst/>
          </a:prstGeom>
          <a:ln w="38100" cap="rnd">
            <a:solidFill>
              <a:schemeClr val="accent4">
                <a:lumMod val="95000"/>
                <a:lumOff val="5000"/>
              </a:schemeClr>
            </a:solidFill>
            <a:prstDash val="sysDash"/>
            <a:round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167" name="Title 1"/>
          <p:cNvSpPr>
            <a:spLocks/>
          </p:cNvSpPr>
          <p:nvPr/>
        </p:nvSpPr>
        <p:spPr bwMode="auto">
          <a:xfrm>
            <a:off x="1465263" y="322263"/>
            <a:ext cx="7358062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algn="l" defTabSz="642938"/>
            <a:r>
              <a:rPr lang="en-US" sz="2800">
                <a:solidFill>
                  <a:srgbClr val="262626"/>
                </a:solidFill>
                <a:latin typeface="Verdana" pitchFamily="34" charset="0"/>
                <a:sym typeface="Verdana" pitchFamily="34" charset="0"/>
              </a:rPr>
              <a:t>Build your business model with </a:t>
            </a:r>
            <a:br>
              <a:rPr lang="en-US" sz="2800">
                <a:solidFill>
                  <a:srgbClr val="262626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800">
                <a:solidFill>
                  <a:srgbClr val="262626"/>
                </a:solidFill>
                <a:latin typeface="Verdana" pitchFamily="34" charset="0"/>
                <a:sym typeface="Verdana" pitchFamily="34" charset="0"/>
              </a:rPr>
              <a:t>these 16 blocks</a:t>
            </a:r>
            <a:br>
              <a:rPr lang="en-US" sz="2800">
                <a:solidFill>
                  <a:srgbClr val="262626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1700">
                <a:solidFill>
                  <a:srgbClr val="262626"/>
                </a:solidFill>
                <a:latin typeface="Verdana" pitchFamily="34" charset="0"/>
                <a:sym typeface="Verdana" pitchFamily="34" charset="0"/>
              </a:rPr>
              <a:t>(download this file to edit)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this file &amp; try it yourself!</a:t>
            </a:r>
          </a:p>
        </p:txBody>
      </p:sp>
      <p:grpSp>
        <p:nvGrpSpPr>
          <p:cNvPr id="180230" name="Group 6"/>
          <p:cNvGrpSpPr>
            <a:grpSpLocks/>
          </p:cNvGrpSpPr>
          <p:nvPr/>
        </p:nvGrpSpPr>
        <p:grpSpPr bwMode="auto">
          <a:xfrm>
            <a:off x="3563938" y="1412776"/>
            <a:ext cx="857250" cy="766763"/>
            <a:chOff x="1530" y="1553"/>
            <a:chExt cx="540" cy="483"/>
          </a:xfrm>
        </p:grpSpPr>
        <p:pic>
          <p:nvPicPr>
            <p:cNvPr id="180227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64" y="1553"/>
              <a:ext cx="48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530" y="1869"/>
              <a:ext cx="54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4291" tIns="32146" rIns="64291" bIns="32146">
              <a:spAutoFit/>
            </a:bodyPr>
            <a:lstStyle/>
            <a:p>
              <a:pPr defTabSz="642938"/>
              <a:r>
                <a:rPr lang="en-US" sz="800">
                  <a:solidFill>
                    <a:srgbClr val="0D0D0D"/>
                  </a:solidFill>
                </a:rPr>
                <a:t>My company</a:t>
              </a:r>
            </a:p>
          </p:txBody>
        </p:sp>
      </p:grpSp>
      <p:cxnSp>
        <p:nvCxnSpPr>
          <p:cNvPr id="6" name="Curved Connector 16"/>
          <p:cNvCxnSpPr/>
          <p:nvPr/>
        </p:nvCxnSpPr>
        <p:spPr>
          <a:xfrm>
            <a:off x="4572000" y="1773139"/>
            <a:ext cx="1752600" cy="1587"/>
          </a:xfrm>
          <a:prstGeom prst="straightConnector1">
            <a:avLst/>
          </a:prstGeom>
          <a:ln w="38100" cap="rnd">
            <a:solidFill>
              <a:schemeClr val="accent4">
                <a:lumMod val="95000"/>
                <a:lumOff val="5000"/>
              </a:schemeClr>
            </a:solidFill>
            <a:round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619672" y="2214736"/>
            <a:ext cx="6397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http://www.boardofinnovation.com/business-model-templates-tools/</a:t>
            </a:r>
            <a:endParaRPr lang="pt-B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65563" y="3536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45952" y="2852936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algn="l">
              <a:buFont typeface="Arial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Downloads de </a:t>
            </a:r>
            <a:r>
              <a:rPr lang="en-US" sz="3200" b="1" dirty="0" err="1" smtClean="0">
                <a:latin typeface="Calibri" pitchFamily="34" charset="0"/>
                <a:cs typeface="Calibri" pitchFamily="34" charset="0"/>
              </a:rPr>
              <a:t>apoio</a:t>
            </a: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354013" algn="l">
              <a:buFont typeface="Arial"/>
              <a:buChar char="•"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811213" lvl="1" algn="l">
              <a:buFont typeface="Arial"/>
              <a:buChar char="•"/>
            </a:pPr>
            <a:r>
              <a:rPr lang="en-US" sz="2400" dirty="0" err="1" smtClean="0">
                <a:latin typeface="Calibri" pitchFamily="34" charset="0"/>
                <a:cs typeface="Calibri" pitchFamily="34" charset="0"/>
                <a:hlinkClick r:id="rId4"/>
              </a:rPr>
              <a:t>Powerpoint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4"/>
              </a:rPr>
              <a:t> template </a:t>
            </a:r>
            <a:r>
              <a:rPr lang="en-US" sz="1800" dirty="0" smtClean="0">
                <a:latin typeface="Calibri" pitchFamily="34" charset="0"/>
                <a:cs typeface="Calibri" pitchFamily="34" charset="0"/>
                <a:hlinkClick r:id="rId4"/>
              </a:rPr>
              <a:t>(link)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89013" lvl="2" algn="l"/>
            <a:r>
              <a:rPr lang="en-US" sz="1200" dirty="0">
                <a:latin typeface="Calibri" pitchFamily="34" charset="0"/>
                <a:cs typeface="Calibri" pitchFamily="34" charset="0"/>
                <a:hlinkClick r:id="rId4"/>
              </a:rPr>
              <a:t>http://</a:t>
            </a:r>
            <a:r>
              <a:rPr lang="en-US" sz="1200" dirty="0" smtClean="0">
                <a:latin typeface="Calibri" pitchFamily="34" charset="0"/>
                <a:cs typeface="Calibri" pitchFamily="34" charset="0"/>
                <a:hlinkClick r:id="rId4"/>
              </a:rPr>
              <a:t>www.boardofinnovation.com/templates/business_model_template.ppt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989013" lvl="2" algn="l"/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811213" lvl="1" algn="l">
              <a:buFont typeface="Arial"/>
              <a:buChar char="•"/>
            </a:pPr>
            <a:r>
              <a:rPr lang="en-US" sz="2400" dirty="0" err="1" smtClean="0">
                <a:latin typeface="Calibri" pitchFamily="34" charset="0"/>
                <a:cs typeface="Calibri" pitchFamily="34" charset="0"/>
                <a:hlinkClick r:id="rId5"/>
              </a:rPr>
              <a:t>Slideshare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5"/>
              </a:rPr>
              <a:t> </a:t>
            </a:r>
            <a:r>
              <a:rPr lang="en-US" sz="1800" dirty="0" smtClean="0">
                <a:latin typeface="Calibri" pitchFamily="34" charset="0"/>
                <a:cs typeface="Calibri" pitchFamily="34" charset="0"/>
                <a:hlinkClick r:id="rId5"/>
              </a:rPr>
              <a:t>(link)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989013" lvl="2" algn="l"/>
            <a:r>
              <a:rPr lang="en-US" sz="1200" dirty="0">
                <a:latin typeface="Calibri" pitchFamily="34" charset="0"/>
                <a:cs typeface="Calibri" pitchFamily="34" charset="0"/>
                <a:hlinkClick r:id="rId5"/>
              </a:rPr>
              <a:t>http://</a:t>
            </a:r>
            <a:r>
              <a:rPr lang="en-US" sz="1200" dirty="0" smtClean="0">
                <a:latin typeface="Calibri" pitchFamily="34" charset="0"/>
                <a:cs typeface="Calibri" pitchFamily="34" charset="0"/>
                <a:hlinkClick r:id="rId5"/>
              </a:rPr>
              <a:t>www.slideshare.net/boardofinnovation/business-model-template-design-with-blocks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989013" lvl="2" algn="l"/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811213" lvl="1" algn="l">
              <a:buFont typeface="Arial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  <a:hlinkClick r:id="rId6"/>
              </a:rPr>
              <a:t>Google 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6"/>
              </a:rPr>
              <a:t>Drawer </a:t>
            </a:r>
            <a:r>
              <a:rPr lang="en-US" sz="1800" dirty="0" smtClean="0">
                <a:latin typeface="Calibri" pitchFamily="34" charset="0"/>
                <a:cs typeface="Calibri" pitchFamily="34" charset="0"/>
                <a:hlinkClick r:id="rId6"/>
              </a:rPr>
              <a:t>(link)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989013" lvl="2" algn="l"/>
            <a:r>
              <a:rPr lang="en-US" sz="1200" dirty="0">
                <a:latin typeface="Calibri" pitchFamily="34" charset="0"/>
                <a:cs typeface="Calibri" pitchFamily="34" charset="0"/>
                <a:hlinkClick r:id="rId6"/>
              </a:rPr>
              <a:t>https://</a:t>
            </a:r>
            <a:r>
              <a:rPr lang="en-US" sz="1200" dirty="0" smtClean="0">
                <a:latin typeface="Calibri" pitchFamily="34" charset="0"/>
                <a:cs typeface="Calibri" pitchFamily="34" charset="0"/>
                <a:hlinkClick r:id="rId6"/>
              </a:rPr>
              <a:t>docs.google.com/embeddedtemplate?id=1U98Rco7ClaUvDcbVVG2Cg_6H-57627i2YtkWs7bRGaw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marL="989013" lvl="2" algn="l"/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28775"/>
            <a:ext cx="8382000" cy="504825"/>
          </a:xfrm>
        </p:spPr>
        <p:txBody>
          <a:bodyPr/>
          <a:lstStyle/>
          <a:p>
            <a:pPr eaLnBrk="1" hangingPunct="1"/>
            <a:r>
              <a:rPr lang="en-US" dirty="0" smtClean="0"/>
              <a:t>E-Business</a:t>
            </a:r>
            <a:br>
              <a:rPr lang="en-US" dirty="0" smtClean="0"/>
            </a:br>
            <a:r>
              <a:rPr lang="en-US" sz="2400" i="1" dirty="0" err="1" smtClean="0"/>
              <a:t>Meu</a:t>
            </a:r>
            <a:r>
              <a:rPr lang="en-US" sz="2400" i="1" dirty="0" smtClean="0"/>
              <a:t> E-business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25" y="4929188"/>
            <a:ext cx="4786313" cy="785812"/>
          </a:xfrm>
        </p:spPr>
        <p:txBody>
          <a:bodyPr/>
          <a:lstStyle/>
          <a:p>
            <a:pPr eaLnBrk="1" hangingPunct="1">
              <a:buFont typeface="Times" pitchFamily="18" charset="0"/>
              <a:buNone/>
            </a:pPr>
            <a:r>
              <a:rPr lang="pt-BR" sz="2400" b="1" dirty="0" smtClean="0"/>
              <a:t>Prof. Marcílio Oliveira</a:t>
            </a:r>
          </a:p>
          <a:p>
            <a:pPr eaLnBrk="1" hangingPunct="1">
              <a:buFont typeface="Times" pitchFamily="18" charset="0"/>
              <a:buNone/>
            </a:pPr>
            <a:r>
              <a:rPr lang="pt-BR" sz="2400" dirty="0" smtClean="0"/>
              <a:t>marcilio.oliveira@gmail.com</a:t>
            </a:r>
            <a:endParaRPr lang="en-US" sz="2400" dirty="0" smtClean="0"/>
          </a:p>
        </p:txBody>
      </p:sp>
      <p:grpSp>
        <p:nvGrpSpPr>
          <p:cNvPr id="4" name="Grupo 3"/>
          <p:cNvGrpSpPr/>
          <p:nvPr/>
        </p:nvGrpSpPr>
        <p:grpSpPr>
          <a:xfrm>
            <a:off x="3894949" y="1124744"/>
            <a:ext cx="5071293" cy="2708920"/>
            <a:chOff x="4763" y="1"/>
            <a:chExt cx="5071293" cy="2708920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3" y="1"/>
              <a:ext cx="5071293" cy="270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 rotWithShape="1">
            <a:blip r:embed="rId3"/>
            <a:srcRect b="37612"/>
            <a:stretch/>
          </p:blipFill>
          <p:spPr bwMode="auto">
            <a:xfrm>
              <a:off x="323528" y="332656"/>
              <a:ext cx="4608512" cy="223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186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96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Pages>0</Pages>
  <Words>225</Words>
  <Characters>0</Characters>
  <Application>Microsoft Office PowerPoint</Application>
  <PresentationFormat>Apresentação na tela (4:3)</PresentationFormat>
  <Lines>0</Lines>
  <Paragraphs>71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7</vt:i4>
      </vt:variant>
    </vt:vector>
  </HeadingPairs>
  <TitlesOfParts>
    <vt:vector size="22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1_Blank Presentation</vt:lpstr>
      <vt:lpstr>E-Business Meu E-business</vt:lpstr>
      <vt:lpstr>Avaliação</vt:lpstr>
      <vt:lpstr>Estrutura</vt:lpstr>
      <vt:lpstr>Business Model Design made easy</vt:lpstr>
      <vt:lpstr>Apresentação do PowerPoint</vt:lpstr>
      <vt:lpstr>Download this file &amp; try it yourself!</vt:lpstr>
      <vt:lpstr>E-Business Meu E-business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business model blocks</dc:title>
  <dc:creator>Marcilio da Silva Oliveira</dc:creator>
  <cp:lastModifiedBy>marcilio</cp:lastModifiedBy>
  <cp:revision>19</cp:revision>
  <dcterms:created xsi:type="dcterms:W3CDTF">2010-08-26T19:09:23Z</dcterms:created>
  <dcterms:modified xsi:type="dcterms:W3CDTF">2011-05-17T13:51:52Z</dcterms:modified>
</cp:coreProperties>
</file>