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5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65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6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0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816" r:id="rId15"/>
  </p:sldMasterIdLst>
  <p:notesMasterIdLst>
    <p:notesMasterId r:id="rId22"/>
  </p:notesMasterIdLst>
  <p:sldIdLst>
    <p:sldId id="279" r:id="rId16"/>
    <p:sldId id="256" r:id="rId17"/>
    <p:sldId id="277" r:id="rId18"/>
    <p:sldId id="274" r:id="rId19"/>
    <p:sldId id="276" r:id="rId20"/>
    <p:sldId id="278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DC13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474F2C-30B4-40AB-81B7-E7896EC10B00}" type="datetime1">
              <a:rPr lang="en-US"/>
              <a:pPr/>
              <a:t>6/18/2011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A7C33D-103B-4294-A711-0455831C850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6054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D3BF5D-89C2-42B8-A2D2-B002A92CA8EE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D3BF5D-89C2-42B8-A2D2-B002A92CA8E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D3BF5D-89C2-42B8-A2D2-B002A92CA8E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D3BF5D-89C2-42B8-A2D2-B002A92CA8EE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6.png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444500"/>
            <a:ext cx="2819400" cy="57150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0"/>
            <a:ext cx="8305800" cy="5715000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presentacao_fot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8913"/>
            <a:ext cx="91455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81000" y="1700213"/>
            <a:ext cx="8382000" cy="601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9813"/>
            <a:ext cx="8382000" cy="304800"/>
          </a:xfrm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81000" y="2767013"/>
            <a:ext cx="41910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  <a:ea typeface="ＭＳ Ｐゴシック" pitchFamily="96" charset="-128"/>
              </a:defRPr>
            </a:lvl1pPr>
          </a:lstStyle>
          <a:p>
            <a:pPr algn="l" eaLnBrk="0" hangingPunct="0">
              <a:defRPr/>
            </a:pPr>
            <a:r>
              <a:rPr lang="pt-BR">
                <a:solidFill>
                  <a:srgbClr val="FFFFFF"/>
                </a:solidFill>
              </a:rPr>
              <a:t>5.5.2009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 userDrawn="1"/>
        </p:nvSpPr>
        <p:spPr>
          <a:xfrm>
            <a:off x="7740650" y="6583363"/>
            <a:ext cx="89960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pt-BR" sz="1100" dirty="0">
                <a:latin typeface="Arial" charset="0"/>
                <a:ea typeface="ＭＳ Ｐゴシック" pitchFamily="96" charset="-128"/>
              </a:rPr>
              <a:t>E-Business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7C791-A924-4239-8A2F-D708E244F8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463A0-90A1-4E02-A909-AD01840D03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71475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095750" y="1447800"/>
            <a:ext cx="371633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9E7B2-4649-4E31-88F0-49DB220910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BE5A4-30A5-41AB-B12A-FB5E852282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7A19C-BFCB-4B47-8817-A2C803FCAF53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597BC-491B-4458-8ADF-0C39AB4FEB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ED6B4-C474-4AD3-B07A-29628D835B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2548D-6E73-4BEE-867F-F50C513679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947B-5959-462E-BE35-22B6E10DC3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916613" y="228600"/>
            <a:ext cx="1895475" cy="60801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5535613" cy="60801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B74AF-24E1-42B6-8F3D-9B0176D88E7C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900"/>
            <a:ext cx="9144000" cy="707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2976" y="2214554"/>
            <a:ext cx="6929486" cy="1371600"/>
          </a:xfrm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pt-BR" sz="4400" b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pt-BR" sz="2000">
              <a:solidFill>
                <a:srgbClr val="4D4D4D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71406" y="6588720"/>
            <a:ext cx="4392613" cy="26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100" dirty="0" err="1">
                <a:solidFill>
                  <a:srgbClr val="FFFFFF"/>
                </a:solidFill>
                <a:latin typeface="Verdana" pitchFamily="34" charset="0"/>
                <a:ea typeface="ＭＳ Ｐゴシック" pitchFamily="34" charset="-128"/>
              </a:rPr>
              <a:t>confidencial</a:t>
            </a:r>
            <a:r>
              <a:rPr lang="en-US" sz="1100" dirty="0">
                <a:solidFill>
                  <a:srgbClr val="FFFFFF"/>
                </a:solidFill>
                <a:latin typeface="Verdana" pitchFamily="34" charset="0"/>
                <a:ea typeface="ＭＳ Ｐゴシック" pitchFamily="34" charset="-128"/>
              </a:rPr>
              <a:t> | www.sensedia.com/br | </a:t>
            </a:r>
            <a:fld id="{83A0C7A3-5ADA-40A5-A5BB-A129775AF917}" type="slidenum">
              <a:rPr lang="en-US" sz="1100">
                <a:solidFill>
                  <a:srgbClr val="FFFFFF"/>
                </a:solidFill>
                <a:latin typeface="Verdana" pitchFamily="34" charset="0"/>
                <a:ea typeface="ＭＳ Ｐゴシック" pitchFamily="34" charset="-128"/>
              </a:rPr>
              <a:pPr algn="l" eaLnBrk="0" hangingPunct="0">
                <a:spcBef>
                  <a:spcPct val="50000"/>
                </a:spcBef>
                <a:defRPr/>
              </a:pPr>
              <a:t>‹nº›</a:t>
            </a:fld>
            <a:endParaRPr lang="en-US" sz="1100" dirty="0">
              <a:solidFill>
                <a:srgbClr val="FFFFFF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4" name="Retângulo 3"/>
          <p:cNvSpPr/>
          <p:nvPr userDrawn="1"/>
        </p:nvSpPr>
        <p:spPr bwMode="auto">
          <a:xfrm>
            <a:off x="72008" y="6237312"/>
            <a:ext cx="827584" cy="504056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457200"/>
            <a:ext cx="10464800" cy="787400"/>
          </a:xfrm>
        </p:spPr>
        <p:txBody>
          <a:bodyPr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3536950"/>
            <a:ext cx="7358062" cy="79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65263" y="322263"/>
            <a:ext cx="7358062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pitchFamily="34" charset="0"/>
              </a:rPr>
              <a:t>Click to edit Master title style</a:t>
            </a:r>
          </a:p>
        </p:txBody>
      </p:sp>
      <p:pic>
        <p:nvPicPr>
          <p:cNvPr id="1029" name="Picture 5"/>
          <p:cNvPicPr>
            <a:picLocks noChangeAspect="1"/>
          </p:cNvPicPr>
          <p:nvPr/>
        </p:nvPicPr>
        <p:blipFill>
          <a:blip r:embed="rId13"/>
          <a:srcRect l="35359" t="2165"/>
          <a:stretch>
            <a:fillRect/>
          </a:stretch>
        </p:blipFill>
        <p:spPr bwMode="auto">
          <a:xfrm>
            <a:off x="0" y="0"/>
            <a:ext cx="1044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>
    <p:tnLst>
      <p:par>
        <p:cTn id="1" dur="indefinite" restart="never" nodeType="tmRoot"/>
      </p:par>
    </p:tnLst>
  </p:timing>
  <p:txStyles>
    <p:titleStyle>
      <a:lvl1pPr algn="l" defTabSz="642938" rtl="0" eaLnBrk="0" fontAlgn="base" hangingPunct="0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+mj-lt"/>
          <a:ea typeface="+mj-ea"/>
          <a:cs typeface="+mj-cs"/>
          <a:sym typeface="Verdana" pitchFamily="34" charset="0"/>
        </a:defRPr>
      </a:lvl1pPr>
      <a:lvl2pPr algn="l" defTabSz="642938" rtl="0" eaLnBrk="0" fontAlgn="base" hangingPunct="0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Verdana" charset="0"/>
          <a:ea typeface="ヒラギノ角ゴ ProN W3" charset="-128"/>
          <a:cs typeface="ヒラギノ角ゴ ProN W3" charset="-128"/>
          <a:sym typeface="Verdana" pitchFamily="34" charset="0"/>
        </a:defRPr>
      </a:lvl2pPr>
      <a:lvl3pPr algn="l" defTabSz="642938" rtl="0" eaLnBrk="0" fontAlgn="base" hangingPunct="0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Verdana" charset="0"/>
          <a:ea typeface="ヒラギノ角ゴ ProN W3" charset="-128"/>
          <a:cs typeface="ヒラギノ角ゴ ProN W3" charset="-128"/>
          <a:sym typeface="Verdana" pitchFamily="34" charset="0"/>
        </a:defRPr>
      </a:lvl3pPr>
      <a:lvl4pPr algn="l" defTabSz="642938" rtl="0" eaLnBrk="0" fontAlgn="base" hangingPunct="0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Verdana" charset="0"/>
          <a:ea typeface="ヒラギノ角ゴ ProN W3" charset="-128"/>
          <a:cs typeface="ヒラギノ角ゴ ProN W3" charset="-128"/>
          <a:sym typeface="Verdana" pitchFamily="34" charset="0"/>
        </a:defRPr>
      </a:lvl4pPr>
      <a:lvl5pPr algn="l" defTabSz="642938" rtl="0" eaLnBrk="0" fontAlgn="base" hangingPunct="0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Verdana" charset="0"/>
          <a:ea typeface="ヒラギノ角ゴ ProN W3" charset="-128"/>
          <a:cs typeface="ヒラギノ角ゴ ProN W3" charset="-128"/>
          <a:sym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EFCFC"/>
          </a:solidFill>
          <a:latin typeface="Verdana" charset="0"/>
          <a:ea typeface="ヒラギノ角ゴ ProN W3" charset="-128"/>
          <a:cs typeface="ヒラギノ角ゴ ProN W3" charset="-128"/>
          <a:sym typeface="Verdan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EFCFC"/>
          </a:solidFill>
          <a:latin typeface="Verdana" charset="0"/>
          <a:ea typeface="ヒラギノ角ゴ ProN W3" charset="-128"/>
          <a:cs typeface="ヒラギノ角ゴ ProN W3" charset="-128"/>
          <a:sym typeface="Verdan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EFCFC"/>
          </a:solidFill>
          <a:latin typeface="Verdana" charset="0"/>
          <a:ea typeface="ヒラギノ角ゴ ProN W3" charset="-128"/>
          <a:cs typeface="ヒラギノ角ゴ ProN W3" charset="-128"/>
          <a:sym typeface="Verdan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EFCFC"/>
          </a:solidFill>
          <a:latin typeface="Verdana" charset="0"/>
          <a:ea typeface="ヒラギノ角ゴ ProN W3" charset="-128"/>
          <a:cs typeface="ヒラギノ角ゴ ProN W3" charset="-128"/>
          <a:sym typeface="Verdana" charset="0"/>
        </a:defRPr>
      </a:lvl9pPr>
    </p:titleStyle>
    <p:bodyStyle>
      <a:lvl1pPr marL="241300" indent="-241300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288" indent="-201613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275" indent="-160338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538" indent="-161925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213" indent="-160338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625475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8213" indent="-403225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100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4838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1946275"/>
            <a:ext cx="3544887" cy="401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534988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47725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60463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71613" indent="-346075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784350" indent="-346075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1946275"/>
            <a:ext cx="7358062" cy="401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534988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47725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60463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71613" indent="-346075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784350" indent="-346075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5763" y="1946275"/>
            <a:ext cx="2786062" cy="401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534988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47725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60463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71613" indent="-346075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784350" indent="-346075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1946275"/>
            <a:ext cx="3544887" cy="401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534988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47725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60463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71613" indent="-346075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784350" indent="-346075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5834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7583488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1450" y="6588125"/>
            <a:ext cx="335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ＭＳ Ｐゴシック" pitchFamily="96" charset="-128"/>
              </a:defRPr>
            </a:lvl1pPr>
          </a:lstStyle>
          <a:p>
            <a:pPr eaLnBrk="0" hangingPunct="0">
              <a:defRPr/>
            </a:pPr>
            <a:r>
              <a:rPr lang="en-US" dirty="0" smtClean="0"/>
              <a:t>E-Business</a:t>
            </a:r>
            <a:endParaRPr lang="en-US" dirty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67775" y="658495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ＭＳ Ｐゴシック" pitchFamily="96" charset="-128"/>
              </a:defRPr>
            </a:lvl1pPr>
          </a:lstStyle>
          <a:p>
            <a:pPr algn="l" eaLnBrk="0" hangingPunct="0">
              <a:defRPr/>
            </a:pPr>
            <a:fld id="{8826919C-781F-445A-AE71-0570A68FB9B3}" type="slidenum">
              <a:rPr lang="en-US"/>
              <a:pPr algn="l" eaLnBrk="0" hangingPunct="0"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96" charset="0"/>
          <a:ea typeface="ＭＳ Ｐゴシック" pitchFamily="9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96" charset="0"/>
          <a:ea typeface="ＭＳ Ｐゴシック" pitchFamily="9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96" charset="0"/>
          <a:ea typeface="ＭＳ Ｐゴシック" pitchFamily="9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96" charset="0"/>
          <a:ea typeface="ＭＳ Ｐゴシック" pitchFamily="9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96" charset="0"/>
          <a:ea typeface="ＭＳ Ｐゴシック" pitchFamily="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96" charset="0"/>
          <a:ea typeface="ＭＳ Ｐゴシック" pitchFamily="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96" charset="0"/>
          <a:ea typeface="ＭＳ Ｐゴシック" pitchFamily="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96" charset="0"/>
          <a:ea typeface="ＭＳ Ｐゴシック" pitchFamily="96" charset="-128"/>
        </a:defRPr>
      </a:lvl9pPr>
    </p:titleStyle>
    <p:bodyStyle>
      <a:lvl1pPr marL="114300" indent="-1143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1143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00100" indent="-1143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1143000" indent="-1143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943100" indent="-114300" algn="l" rtl="0" fontAlgn="base">
        <a:spcBef>
          <a:spcPct val="20000"/>
        </a:spcBef>
        <a:spcAft>
          <a:spcPct val="0"/>
        </a:spcAft>
        <a:buFont typeface="Times" pitchFamily="96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400300" indent="-114300" algn="l" rtl="0" fontAlgn="base">
        <a:spcBef>
          <a:spcPct val="20000"/>
        </a:spcBef>
        <a:spcAft>
          <a:spcPct val="0"/>
        </a:spcAft>
        <a:buFont typeface="Times" pitchFamily="96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857500" indent="-114300" algn="l" rtl="0" fontAlgn="base">
        <a:spcBef>
          <a:spcPct val="20000"/>
        </a:spcBef>
        <a:spcAft>
          <a:spcPct val="0"/>
        </a:spcAft>
        <a:buFont typeface="Times" pitchFamily="96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314700" indent="-114300" algn="l" rtl="0" fontAlgn="base">
        <a:spcBef>
          <a:spcPct val="20000"/>
        </a:spcBef>
        <a:spcAft>
          <a:spcPct val="0"/>
        </a:spcAft>
        <a:buFont typeface="Times" pitchFamily="96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1946275"/>
            <a:ext cx="7358062" cy="401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588963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1700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4438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27175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39913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2089150"/>
            <a:ext cx="7358062" cy="2679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241300" indent="-241300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288" indent="-201613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275" indent="-160338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538" indent="-161925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213" indent="-160338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893763"/>
            <a:ext cx="7358062" cy="5072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588963" indent="-401638" algn="l" defTabSz="642938" rtl="0" eaLnBrk="0" fontAlgn="base" hangingPunct="0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1700" indent="-401638" algn="l" defTabSz="642938" rtl="0" eaLnBrk="0" fontAlgn="base" hangingPunct="0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4438" indent="-401638" algn="l" defTabSz="642938" rtl="0" eaLnBrk="0" fontAlgn="base" hangingPunct="0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27175" indent="-401638" algn="l" defTabSz="642938" rtl="0" eaLnBrk="0" fontAlgn="base" hangingPunct="0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39913" indent="-401638" algn="l" defTabSz="642938" rtl="0" eaLnBrk="0" fontAlgn="base" hangingPunct="0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5180013"/>
            <a:ext cx="7358062" cy="1195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241300" indent="-241300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288" indent="-201613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275" indent="-160338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538" indent="-161925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213" indent="-160338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5180013"/>
            <a:ext cx="7358062" cy="1195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241300" indent="-241300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288" indent="-201613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275" indent="-160338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538" indent="-161925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213" indent="-160338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3367088"/>
            <a:ext cx="4125912" cy="2320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990600"/>
            <a:ext cx="4125912" cy="2322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241300" indent="-241300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288" indent="-201613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275" indent="-160338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538" indent="-161925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213" indent="-160338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3367088"/>
            <a:ext cx="4125912" cy="2320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990600"/>
            <a:ext cx="4125912" cy="2322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241300" indent="-241300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288" indent="-201613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275" indent="-160338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538" indent="-161925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213" indent="-160338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625475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8213" indent="-403225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100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4838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1760" y="2060848"/>
            <a:ext cx="5184576" cy="768474"/>
          </a:xfrm>
        </p:spPr>
        <p:txBody>
          <a:bodyPr/>
          <a:lstStyle/>
          <a:p>
            <a:r>
              <a:rPr lang="en-US" sz="6000" b="1" dirty="0" err="1" smtClean="0">
                <a:latin typeface="Calibri" pitchFamily="34" charset="0"/>
                <a:cs typeface="Calibri" pitchFamily="34" charset="0"/>
              </a:rPr>
              <a:t>Desconto</a:t>
            </a:r>
            <a:r>
              <a:rPr lang="en-US" sz="6000" b="1" dirty="0" smtClean="0">
                <a:latin typeface="Calibri" pitchFamily="34" charset="0"/>
                <a:cs typeface="Calibri" pitchFamily="34" charset="0"/>
              </a:rPr>
              <a:t> Agora</a:t>
            </a:r>
            <a:endParaRPr lang="pt-BR" sz="6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://www.mint.com/blog/wp-content/uploads/2010/06/savings-r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5816" y="306896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capitalinfo.com.br/wp-content/uploads/2010/12/redes_sociais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7112" y="2209548"/>
            <a:ext cx="3703320" cy="2633472"/>
          </a:xfrm>
          <a:prstGeom prst="rect">
            <a:avLst/>
          </a:prstGeom>
          <a:ln>
            <a:noFill/>
          </a:ln>
          <a:effectLst/>
        </p:spPr>
      </p:pic>
      <p:sp>
        <p:nvSpPr>
          <p:cNvPr id="174083" name="Title 1"/>
          <p:cNvSpPr>
            <a:spLocks noGrp="1"/>
          </p:cNvSpPr>
          <p:nvPr>
            <p:ph type="title"/>
          </p:nvPr>
        </p:nvSpPr>
        <p:spPr>
          <a:xfrm>
            <a:off x="1465263" y="322263"/>
            <a:ext cx="7358062" cy="514449"/>
          </a:xfrm>
        </p:spPr>
        <p:txBody>
          <a:bodyPr/>
          <a:lstStyle/>
          <a:p>
            <a:pPr eaLnBrk="1" hangingPunct="1"/>
            <a:r>
              <a:rPr lang="en-US" sz="3600" b="1" dirty="0" err="1" smtClean="0">
                <a:latin typeface="Calibri" pitchFamily="34" charset="0"/>
              </a:rPr>
              <a:t>Desconto</a:t>
            </a:r>
            <a:r>
              <a:rPr lang="en-US" sz="3600" b="1" dirty="0" smtClean="0">
                <a:latin typeface="Calibri" pitchFamily="34" charset="0"/>
              </a:rPr>
              <a:t> Agora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65200" y="954588"/>
            <a:ext cx="713924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42938"/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Descrição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:</a:t>
            </a:r>
          </a:p>
          <a:p>
            <a:pPr algn="just" defTabSz="642938"/>
            <a:endParaRPr lang="en-US" sz="1600" b="1" dirty="0" smtClean="0">
              <a:solidFill>
                <a:schemeClr val="tx1"/>
              </a:solidFill>
              <a:latin typeface="Calibri" pitchFamily="34" charset="0"/>
              <a:sym typeface="Verdana Bold" charset="0"/>
            </a:endParaRPr>
          </a:p>
          <a:p>
            <a:pPr algn="just" defTabSz="642938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Divulgação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produtos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serviços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com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descontos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diferenciados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.</a:t>
            </a:r>
          </a:p>
          <a:p>
            <a:pPr algn="l" defTabSz="642938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Disponível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dispositivos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móveis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com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suporte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a GPS </a:t>
            </a:r>
            <a:b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</a:br>
            <a:endParaRPr lang="en-US" sz="1600" dirty="0" smtClean="0">
              <a:solidFill>
                <a:schemeClr val="tx1"/>
              </a:solidFill>
              <a:latin typeface="Calibri" pitchFamily="34" charset="0"/>
              <a:sym typeface="Verdana Bold" charset="0"/>
            </a:endParaRPr>
          </a:p>
          <a:p>
            <a:pPr algn="just" defTabSz="642938"/>
            <a:endParaRPr lang="en-US" sz="1600" b="1" dirty="0" smtClean="0">
              <a:solidFill>
                <a:schemeClr val="tx1"/>
              </a:solidFill>
              <a:latin typeface="Calibri" pitchFamily="34" charset="0"/>
              <a:sym typeface="Verdana Bold" charset="0"/>
            </a:endParaRPr>
          </a:p>
          <a:p>
            <a:pPr algn="just" defTabSz="642938"/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Modalidades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:</a:t>
            </a:r>
          </a:p>
          <a:p>
            <a:pPr algn="just" defTabSz="642938"/>
            <a:endParaRPr lang="en-US" sz="1600" b="1" dirty="0" smtClean="0">
              <a:solidFill>
                <a:schemeClr val="tx1"/>
              </a:solidFill>
              <a:latin typeface="Calibri" pitchFamily="34" charset="0"/>
              <a:sym typeface="Verdana Bold" charset="0"/>
            </a:endParaRPr>
          </a:p>
          <a:p>
            <a:pPr algn="just" defTabSz="642938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Publicidade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  <a:sym typeface="Verdana Bold" charset="0"/>
            </a:endParaRPr>
          </a:p>
          <a:p>
            <a:pPr algn="just" defTabSz="642938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Venda</a:t>
            </a:r>
          </a:p>
          <a:p>
            <a:pPr algn="just" defTabSz="642938"/>
            <a:endParaRPr lang="en-US" sz="1600" b="1" dirty="0" smtClean="0">
              <a:solidFill>
                <a:schemeClr val="tx1"/>
              </a:solidFill>
              <a:latin typeface="Calibri" pitchFamily="34" charset="0"/>
              <a:sym typeface="Verdana Bold" charset="0"/>
            </a:endParaRPr>
          </a:p>
          <a:p>
            <a:pPr algn="just" defTabSz="642938"/>
            <a:endParaRPr lang="en-US" sz="1600" b="1" dirty="0" smtClean="0">
              <a:solidFill>
                <a:schemeClr val="tx1"/>
              </a:solidFill>
              <a:latin typeface="Calibri" pitchFamily="34" charset="0"/>
              <a:sym typeface="Verdana Bold" charset="0"/>
            </a:endParaRPr>
          </a:p>
          <a:p>
            <a:pPr algn="just" defTabSz="642938"/>
            <a:r>
              <a:rPr lang="en-US" sz="2000" b="1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Cenários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:</a:t>
            </a:r>
          </a:p>
          <a:p>
            <a:pPr algn="just" defTabSz="642938"/>
            <a:endParaRPr lang="en-US" sz="1600" b="1" dirty="0" smtClean="0">
              <a:solidFill>
                <a:schemeClr val="tx1"/>
              </a:solidFill>
              <a:latin typeface="Calibri" pitchFamily="34" charset="0"/>
              <a:sym typeface="Verdana Bold" charset="0"/>
            </a:endParaRPr>
          </a:p>
          <a:p>
            <a:pPr marL="285750" indent="-285750" algn="just" defTabSz="642938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Usuários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nas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imediações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do Shopping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Galeria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recebem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oferta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relâmpago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determinada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loja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.</a:t>
            </a:r>
          </a:p>
          <a:p>
            <a:pPr marL="285750" indent="-285750" algn="just" defTabSz="642938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Usuários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nas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imediações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do Shopping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Iguatemi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recebem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oferta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compra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de um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almoço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no Outback com 50% de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desconto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válido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as 3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horas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seguintes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sym typeface="Verdana Bold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50"/>
          <p:cNvGrpSpPr>
            <a:grpSpLocks/>
          </p:cNvGrpSpPr>
          <p:nvPr/>
        </p:nvGrpSpPr>
        <p:grpSpPr bwMode="auto">
          <a:xfrm>
            <a:off x="4860032" y="4289152"/>
            <a:ext cx="1582737" cy="508000"/>
            <a:chOff x="2012" y="4320"/>
            <a:chExt cx="1420" cy="457"/>
          </a:xfrm>
        </p:grpSpPr>
        <p:pic>
          <p:nvPicPr>
            <p:cNvPr id="44" name="Picture 21"/>
            <p:cNvPicPr preferRelativeResize="0"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12" y="4320"/>
              <a:ext cx="3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Box 36"/>
            <p:cNvSpPr txBox="1">
              <a:spLocks noChangeArrowheads="1"/>
            </p:cNvSpPr>
            <p:nvPr/>
          </p:nvSpPr>
          <p:spPr bwMode="auto">
            <a:xfrm>
              <a:off x="2012" y="4608"/>
              <a:ext cx="142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algn="ctr" defTabSz="642938"/>
              <a:r>
                <a:rPr lang="en-US" sz="800" dirty="0" smtClean="0">
                  <a:solidFill>
                    <a:srgbClr val="0D0D0D"/>
                  </a:solidFill>
                </a:rPr>
                <a:t>Payment</a:t>
              </a:r>
              <a:endParaRPr lang="en-US" sz="800" dirty="0">
                <a:solidFill>
                  <a:srgbClr val="0D0D0D"/>
                </a:solidFill>
              </a:endParaRPr>
            </a:p>
          </p:txBody>
        </p:sp>
      </p:grpSp>
      <p:grpSp>
        <p:nvGrpSpPr>
          <p:cNvPr id="46" name="Group 51"/>
          <p:cNvGrpSpPr>
            <a:grpSpLocks/>
          </p:cNvGrpSpPr>
          <p:nvPr/>
        </p:nvGrpSpPr>
        <p:grpSpPr bwMode="auto">
          <a:xfrm>
            <a:off x="6084168" y="4319769"/>
            <a:ext cx="935038" cy="477383"/>
            <a:chOff x="2335" y="3408"/>
            <a:chExt cx="839" cy="428"/>
          </a:xfrm>
        </p:grpSpPr>
        <p:pic>
          <p:nvPicPr>
            <p:cNvPr id="47" name="Picture 17"/>
            <p:cNvPicPr preferRelativeResize="0"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60" y="3408"/>
              <a:ext cx="336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TextBox 30"/>
            <p:cNvSpPr txBox="1">
              <a:spLocks noChangeArrowheads="1"/>
            </p:cNvSpPr>
            <p:nvPr/>
          </p:nvSpPr>
          <p:spPr bwMode="auto">
            <a:xfrm>
              <a:off x="2335" y="3667"/>
              <a:ext cx="839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algn="ctr" defTabSz="642938"/>
              <a:r>
                <a:rPr lang="en-US" sz="800" dirty="0" smtClean="0">
                  <a:solidFill>
                    <a:srgbClr val="0D0D0D"/>
                  </a:solidFill>
                </a:rPr>
                <a:t>Offers</a:t>
              </a:r>
              <a:endParaRPr lang="en-US" sz="800" dirty="0">
                <a:solidFill>
                  <a:srgbClr val="0D0D0D"/>
                </a:solidFill>
              </a:endParaRPr>
            </a:p>
          </p:txBody>
        </p:sp>
      </p:grpSp>
      <p:cxnSp>
        <p:nvCxnSpPr>
          <p:cNvPr id="37" name="Forma 60"/>
          <p:cNvCxnSpPr>
            <a:cxnSpLocks noChangeShapeType="1"/>
          </p:cNvCxnSpPr>
          <p:nvPr/>
        </p:nvCxnSpPr>
        <p:spPr bwMode="auto">
          <a:xfrm rot="5400000">
            <a:off x="6284838" y="2728491"/>
            <a:ext cx="34925" cy="2732087"/>
          </a:xfrm>
          <a:prstGeom prst="bentConnector3">
            <a:avLst>
              <a:gd name="adj1" fmla="val 1424547"/>
            </a:avLst>
          </a:prstGeom>
          <a:noFill/>
          <a:ln w="25400" cap="rnd" algn="ctr">
            <a:solidFill>
              <a:srgbClr val="000000"/>
            </a:solidFill>
            <a:round/>
            <a:headEnd type="none" w="med" len="lg"/>
            <a:tailEnd type="triangle" w="med" len="lg"/>
          </a:ln>
        </p:spPr>
      </p:cxnSp>
      <p:sp>
        <p:nvSpPr>
          <p:cNvPr id="27662" name="Retângulo de cantos arredondados 89"/>
          <p:cNvSpPr>
            <a:spLocks noChangeArrowheads="1"/>
          </p:cNvSpPr>
          <p:nvPr/>
        </p:nvSpPr>
        <p:spPr bwMode="auto">
          <a:xfrm>
            <a:off x="7008813" y="3321298"/>
            <a:ext cx="865187" cy="1908175"/>
          </a:xfrm>
          <a:prstGeom prst="roundRect">
            <a:avLst>
              <a:gd name="adj" fmla="val 7681"/>
            </a:avLst>
          </a:prstGeom>
          <a:solidFill>
            <a:srgbClr val="FFFFFF"/>
          </a:solidFill>
          <a:ln w="19050" algn="ctr">
            <a:solidFill>
              <a:srgbClr val="DC135B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algn="ctr"/>
            <a:endParaRPr lang="pt-BR" sz="4200"/>
          </a:p>
        </p:txBody>
      </p:sp>
      <p:pic>
        <p:nvPicPr>
          <p:cNvPr id="1028" name="Picture 4" descr="http://www.b2c-menu.com/b2c-600.jpg"/>
          <p:cNvPicPr>
            <a:picLocks noChangeAspect="1" noChangeArrowheads="1"/>
          </p:cNvPicPr>
          <p:nvPr/>
        </p:nvPicPr>
        <p:blipFill>
          <a:blip r:embed="rId4"/>
          <a:srcRect l="3780" r="8021"/>
          <a:stretch>
            <a:fillRect/>
          </a:stretch>
        </p:blipFill>
        <p:spPr bwMode="auto">
          <a:xfrm>
            <a:off x="1043609" y="4946476"/>
            <a:ext cx="3528401" cy="1866900"/>
          </a:xfrm>
          <a:prstGeom prst="rect">
            <a:avLst/>
          </a:prstGeom>
          <a:noFill/>
        </p:spPr>
      </p:pic>
      <p:pic>
        <p:nvPicPr>
          <p:cNvPr id="1026" name="Picture 2" descr="http://printmediacentr.com/files/2011/04/7ef32a75a254f66370f9d74a38bd758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84168" y="1052736"/>
            <a:ext cx="3048000" cy="2286000"/>
          </a:xfrm>
          <a:prstGeom prst="rect">
            <a:avLst/>
          </a:prstGeom>
          <a:noFill/>
        </p:spPr>
      </p:pic>
      <p:cxnSp>
        <p:nvCxnSpPr>
          <p:cNvPr id="27650" name="Forma 60"/>
          <p:cNvCxnSpPr>
            <a:cxnSpLocks noChangeShapeType="1"/>
          </p:cNvCxnSpPr>
          <p:nvPr/>
        </p:nvCxnSpPr>
        <p:spPr bwMode="auto">
          <a:xfrm rot="5400000" flipH="1" flipV="1">
            <a:off x="3325813" y="2298924"/>
            <a:ext cx="261938" cy="2378075"/>
          </a:xfrm>
          <a:prstGeom prst="bentConnector5">
            <a:avLst>
              <a:gd name="adj1" fmla="val 185870"/>
              <a:gd name="adj2" fmla="val -120"/>
              <a:gd name="adj3" fmla="val 193008"/>
            </a:avLst>
          </a:prstGeom>
          <a:noFill/>
          <a:ln w="25400" cap="rnd" algn="ctr">
            <a:solidFill>
              <a:srgbClr val="000000"/>
            </a:solidFill>
            <a:round/>
            <a:headEnd type="none" w="med" len="lg"/>
            <a:tailEnd type="triangle" w="med" len="lg"/>
          </a:ln>
        </p:spPr>
      </p:cxnSp>
      <p:sp>
        <p:nvSpPr>
          <p:cNvPr id="27651" name="Título 1"/>
          <p:cNvSpPr>
            <a:spLocks noGrp="1"/>
          </p:cNvSpPr>
          <p:nvPr>
            <p:ph type="title"/>
          </p:nvPr>
        </p:nvSpPr>
        <p:spPr>
          <a:xfrm>
            <a:off x="1465263" y="500286"/>
            <a:ext cx="7358062" cy="552450"/>
          </a:xfrm>
        </p:spPr>
        <p:txBody>
          <a:bodyPr/>
          <a:lstStyle/>
          <a:p>
            <a:r>
              <a:rPr lang="en-US" sz="3600" b="1" dirty="0" err="1" smtClean="0">
                <a:latin typeface="Calibri" pitchFamily="34" charset="0"/>
              </a:rPr>
              <a:t>Descrição</a:t>
            </a:r>
            <a:r>
              <a:rPr lang="en-US" sz="3600" b="1" dirty="0" smtClean="0">
                <a:latin typeface="Calibri" pitchFamily="34" charset="0"/>
              </a:rPr>
              <a:t> do </a:t>
            </a:r>
            <a:r>
              <a:rPr lang="en-US" sz="3600" b="1" dirty="0" err="1" smtClean="0">
                <a:latin typeface="Calibri" pitchFamily="34" charset="0"/>
              </a:rPr>
              <a:t>Negócio</a:t>
            </a:r>
            <a:endParaRPr lang="pt-BR" sz="3600" b="1" dirty="0" smtClean="0">
              <a:latin typeface="Calibri" pitchFamily="34" charset="0"/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027863" y="4389686"/>
            <a:ext cx="857250" cy="769937"/>
            <a:chOff x="2992" y="2136"/>
            <a:chExt cx="768" cy="690"/>
          </a:xfrm>
        </p:grpSpPr>
        <p:pic>
          <p:nvPicPr>
            <p:cNvPr id="27681" name="Picture 10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32" y="2136"/>
              <a:ext cx="688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82" name="TextBox 21"/>
            <p:cNvSpPr txBox="1">
              <a:spLocks noChangeArrowheads="1"/>
            </p:cNvSpPr>
            <p:nvPr/>
          </p:nvSpPr>
          <p:spPr bwMode="auto">
            <a:xfrm>
              <a:off x="2992" y="2658"/>
              <a:ext cx="76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291" tIns="32146" rIns="64291" bIns="32146">
              <a:spAutoFit/>
            </a:bodyPr>
            <a:lstStyle/>
            <a:p>
              <a:pPr algn="ctr" defTabSz="642938"/>
              <a:r>
                <a:rPr lang="en-US" sz="800">
                  <a:solidFill>
                    <a:srgbClr val="0D0D0D"/>
                  </a:solidFill>
                </a:rPr>
                <a:t>Companies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4283596" y="3356223"/>
            <a:ext cx="873993" cy="766763"/>
            <a:chOff x="2185" y="2208"/>
            <a:chExt cx="783" cy="688"/>
          </a:xfrm>
        </p:grpSpPr>
        <p:pic>
          <p:nvPicPr>
            <p:cNvPr id="27679" name="Picture 11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224" y="2208"/>
              <a:ext cx="688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80" name="TextBox 22"/>
            <p:cNvSpPr txBox="1">
              <a:spLocks noChangeArrowheads="1"/>
            </p:cNvSpPr>
            <p:nvPr/>
          </p:nvSpPr>
          <p:spPr bwMode="auto">
            <a:xfrm>
              <a:off x="2185" y="2658"/>
              <a:ext cx="783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291" tIns="32146" rIns="64291" bIns="32146">
              <a:spAutoFit/>
            </a:bodyPr>
            <a:lstStyle/>
            <a:p>
              <a:pPr algn="ctr" defTabSz="642938"/>
              <a:r>
                <a:rPr lang="en-US" sz="800" dirty="0" err="1" smtClean="0">
                  <a:solidFill>
                    <a:srgbClr val="0D0D0D"/>
                  </a:solidFill>
                </a:rPr>
                <a:t>Desconto</a:t>
              </a:r>
              <a:r>
                <a:rPr lang="en-US" sz="800" dirty="0" smtClean="0">
                  <a:solidFill>
                    <a:srgbClr val="0D0D0D"/>
                  </a:solidFill>
                </a:rPr>
                <a:t> Agora</a:t>
              </a:r>
              <a:endParaRPr lang="en-US" sz="800" dirty="0">
                <a:solidFill>
                  <a:srgbClr val="0D0D0D"/>
                </a:solidFill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1903413" y="3356223"/>
            <a:ext cx="857250" cy="939800"/>
            <a:chOff x="3808" y="2208"/>
            <a:chExt cx="768" cy="842"/>
          </a:xfrm>
        </p:grpSpPr>
        <p:pic>
          <p:nvPicPr>
            <p:cNvPr id="27677" name="Picture 12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856" y="2208"/>
              <a:ext cx="688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78" name="TextBox 23"/>
            <p:cNvSpPr txBox="1">
              <a:spLocks noChangeArrowheads="1"/>
            </p:cNvSpPr>
            <p:nvPr/>
          </p:nvSpPr>
          <p:spPr bwMode="auto">
            <a:xfrm>
              <a:off x="3808" y="2660"/>
              <a:ext cx="768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291" tIns="32146" rIns="64291" bIns="32146">
              <a:spAutoFit/>
            </a:bodyPr>
            <a:lstStyle/>
            <a:p>
              <a:pPr algn="ctr" defTabSz="642938"/>
              <a:r>
                <a:rPr lang="en-US" sz="800">
                  <a:solidFill>
                    <a:srgbClr val="0D0D0D"/>
                  </a:solidFill>
                </a:rPr>
                <a:t>Consumer (Mobile)</a:t>
              </a:r>
            </a:p>
            <a:p>
              <a:pPr algn="ctr" defTabSz="642938"/>
              <a:endParaRPr lang="en-US" sz="800">
                <a:solidFill>
                  <a:srgbClr val="0D0D0D"/>
                </a:solidFill>
              </a:endParaRP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008813" y="3356223"/>
            <a:ext cx="857250" cy="766763"/>
            <a:chOff x="4624" y="2208"/>
            <a:chExt cx="768" cy="688"/>
          </a:xfrm>
        </p:grpSpPr>
        <p:pic>
          <p:nvPicPr>
            <p:cNvPr id="27675" name="Picture 13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672" y="2208"/>
              <a:ext cx="688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76" name="TextBox 24"/>
            <p:cNvSpPr txBox="1">
              <a:spLocks noChangeArrowheads="1"/>
            </p:cNvSpPr>
            <p:nvPr/>
          </p:nvSpPr>
          <p:spPr bwMode="auto">
            <a:xfrm>
              <a:off x="4624" y="2658"/>
              <a:ext cx="768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291" tIns="32146" rIns="64291" bIns="32146">
              <a:spAutoFit/>
            </a:bodyPr>
            <a:lstStyle/>
            <a:p>
              <a:pPr algn="ctr" defTabSz="642938"/>
              <a:r>
                <a:rPr lang="en-US" sz="800">
                  <a:solidFill>
                    <a:srgbClr val="0D0D0D"/>
                  </a:solidFill>
                </a:rPr>
                <a:t>Supplier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6073775" y="3548311"/>
            <a:ext cx="935038" cy="600075"/>
            <a:chOff x="2335" y="3408"/>
            <a:chExt cx="839" cy="538"/>
          </a:xfrm>
        </p:grpSpPr>
        <p:pic>
          <p:nvPicPr>
            <p:cNvPr id="27673" name="Picture 17"/>
            <p:cNvPicPr preferRelativeResize="0"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60" y="3408"/>
              <a:ext cx="336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74" name="TextBox 30"/>
            <p:cNvSpPr txBox="1">
              <a:spLocks noChangeArrowheads="1"/>
            </p:cNvSpPr>
            <p:nvPr/>
          </p:nvSpPr>
          <p:spPr bwMode="auto">
            <a:xfrm>
              <a:off x="2335" y="3667"/>
              <a:ext cx="83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algn="ctr" defTabSz="642938"/>
              <a:r>
                <a:rPr lang="en-US" sz="800">
                  <a:solidFill>
                    <a:srgbClr val="0D0D0D"/>
                  </a:solidFill>
                </a:rPr>
                <a:t>Products</a:t>
              </a:r>
            </a:p>
            <a:p>
              <a:pPr algn="ctr" defTabSz="642938"/>
              <a:r>
                <a:rPr lang="en-US" sz="800">
                  <a:solidFill>
                    <a:srgbClr val="0D0D0D"/>
                  </a:solidFill>
                </a:rPr>
                <a:t>(</a:t>
              </a:r>
              <a:r>
                <a:rPr lang="pt-BR" sz="800"/>
                <a:t>limited quantity</a:t>
              </a:r>
              <a:r>
                <a:rPr lang="en-US" sz="800">
                  <a:solidFill>
                    <a:srgbClr val="0D0D0D"/>
                  </a:solidFill>
                </a:rPr>
                <a:t>)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5281613" y="2776786"/>
            <a:ext cx="1582737" cy="508000"/>
            <a:chOff x="2012" y="4320"/>
            <a:chExt cx="1420" cy="457"/>
          </a:xfrm>
        </p:grpSpPr>
        <p:pic>
          <p:nvPicPr>
            <p:cNvPr id="27671" name="Picture 21"/>
            <p:cNvPicPr preferRelativeResize="0"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12" y="4320"/>
              <a:ext cx="3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72" name="TextBox 36"/>
            <p:cNvSpPr txBox="1">
              <a:spLocks noChangeArrowheads="1"/>
            </p:cNvSpPr>
            <p:nvPr/>
          </p:nvSpPr>
          <p:spPr bwMode="auto">
            <a:xfrm>
              <a:off x="2012" y="4608"/>
              <a:ext cx="142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algn="ctr" defTabSz="642938"/>
              <a:r>
                <a:rPr lang="en-US" sz="800">
                  <a:solidFill>
                    <a:srgbClr val="0D0D0D"/>
                  </a:solidFill>
                </a:rPr>
                <a:t>Received Payment - 30%</a:t>
              </a:r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5281613" y="3548311"/>
            <a:ext cx="803275" cy="598487"/>
            <a:chOff x="3040" y="4288"/>
            <a:chExt cx="720" cy="537"/>
          </a:xfrm>
        </p:grpSpPr>
        <p:pic>
          <p:nvPicPr>
            <p:cNvPr id="27669" name="Picture 22"/>
            <p:cNvPicPr preferRelativeResize="0"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232" y="4288"/>
              <a:ext cx="33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70" name="TextBox 37"/>
            <p:cNvSpPr txBox="1">
              <a:spLocks noChangeArrowheads="1"/>
            </p:cNvSpPr>
            <p:nvPr/>
          </p:nvSpPr>
          <p:spPr bwMode="auto">
            <a:xfrm>
              <a:off x="3040" y="4546"/>
              <a:ext cx="72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algn="ctr" defTabSz="642938"/>
              <a:r>
                <a:rPr lang="en-US" sz="800">
                  <a:solidFill>
                    <a:srgbClr val="0D0D0D"/>
                  </a:solidFill>
                </a:rPr>
                <a:t>Price with </a:t>
              </a:r>
              <a:r>
                <a:rPr lang="pt-BR" sz="800"/>
                <a:t>discounts</a:t>
              </a:r>
              <a:endParaRPr lang="en-US" sz="800">
                <a:solidFill>
                  <a:srgbClr val="0D0D0D"/>
                </a:solidFill>
              </a:endParaRP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3203848" y="2708920"/>
            <a:ext cx="647700" cy="704850"/>
            <a:chOff x="5232" y="4272"/>
            <a:chExt cx="580" cy="633"/>
          </a:xfrm>
        </p:grpSpPr>
        <p:pic>
          <p:nvPicPr>
            <p:cNvPr id="27667" name="Picture 42"/>
            <p:cNvPicPr preferRelativeResize="0"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344" y="4272"/>
              <a:ext cx="384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68" name="TextBox 43"/>
            <p:cNvSpPr txBox="1">
              <a:spLocks noChangeArrowheads="1"/>
            </p:cNvSpPr>
            <p:nvPr/>
          </p:nvSpPr>
          <p:spPr bwMode="auto">
            <a:xfrm>
              <a:off x="5232" y="4626"/>
              <a:ext cx="58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algn="ctr" defTabSz="642938"/>
              <a:r>
                <a:rPr lang="en-US" sz="800">
                  <a:solidFill>
                    <a:srgbClr val="0D0D0D"/>
                  </a:solidFill>
                </a:rPr>
                <a:t>Payment with credit cards</a:t>
              </a:r>
            </a:p>
          </p:txBody>
        </p:sp>
      </p:grpSp>
      <p:cxnSp>
        <p:nvCxnSpPr>
          <p:cNvPr id="27660" name="Conector de seta reta 56"/>
          <p:cNvCxnSpPr>
            <a:cxnSpLocks noChangeShapeType="1"/>
          </p:cNvCxnSpPr>
          <p:nvPr/>
        </p:nvCxnSpPr>
        <p:spPr bwMode="auto">
          <a:xfrm rot="10800000">
            <a:off x="5094288" y="3834061"/>
            <a:ext cx="1914525" cy="1587"/>
          </a:xfrm>
          <a:prstGeom prst="straightConnector1">
            <a:avLst/>
          </a:prstGeom>
          <a:noFill/>
          <a:ln w="25400" cap="rnd" algn="ctr">
            <a:solidFill>
              <a:srgbClr val="000000"/>
            </a:solidFill>
            <a:prstDash val="sysDash"/>
            <a:round/>
            <a:headEnd type="none" w="med" len="lg"/>
            <a:tailEnd type="triangle" w="med" len="lg"/>
          </a:ln>
        </p:spPr>
      </p:cxnSp>
      <p:cxnSp>
        <p:nvCxnSpPr>
          <p:cNvPr id="27661" name="Forma 60"/>
          <p:cNvCxnSpPr>
            <a:cxnSpLocks noChangeShapeType="1"/>
            <a:endCxn id="27662" idx="0"/>
          </p:cNvCxnSpPr>
          <p:nvPr/>
        </p:nvCxnSpPr>
        <p:spPr bwMode="auto">
          <a:xfrm rot="5400000" flipH="1" flipV="1">
            <a:off x="6058694" y="1972717"/>
            <a:ext cx="34925" cy="2732087"/>
          </a:xfrm>
          <a:prstGeom prst="bentConnector3">
            <a:avLst>
              <a:gd name="adj1" fmla="val 738833"/>
            </a:avLst>
          </a:prstGeom>
          <a:noFill/>
          <a:ln w="25400" cap="rnd" algn="ctr">
            <a:solidFill>
              <a:srgbClr val="000000"/>
            </a:solidFill>
            <a:round/>
            <a:headEnd type="none" w="med" len="lg"/>
            <a:tailEnd type="triangle" w="med" len="lg"/>
          </a:ln>
        </p:spPr>
      </p:cxn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3121025" y="3429248"/>
            <a:ext cx="936625" cy="600075"/>
            <a:chOff x="2335" y="3408"/>
            <a:chExt cx="839" cy="538"/>
          </a:xfrm>
        </p:grpSpPr>
        <p:pic>
          <p:nvPicPr>
            <p:cNvPr id="27665" name="Picture 17"/>
            <p:cNvPicPr preferRelativeResize="0"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60" y="3408"/>
              <a:ext cx="336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66" name="TextBox 30"/>
            <p:cNvSpPr txBox="1">
              <a:spLocks noChangeArrowheads="1"/>
            </p:cNvSpPr>
            <p:nvPr/>
          </p:nvSpPr>
          <p:spPr bwMode="auto">
            <a:xfrm>
              <a:off x="2335" y="3667"/>
              <a:ext cx="83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algn="ctr" defTabSz="642938"/>
              <a:r>
                <a:rPr lang="en-US" sz="800" dirty="0">
                  <a:solidFill>
                    <a:srgbClr val="0D0D0D"/>
                  </a:solidFill>
                </a:rPr>
                <a:t>Products</a:t>
              </a:r>
            </a:p>
            <a:p>
              <a:pPr algn="ctr" defTabSz="642938"/>
              <a:r>
                <a:rPr lang="en-US" sz="800" dirty="0" smtClean="0">
                  <a:solidFill>
                    <a:srgbClr val="0D0D0D"/>
                  </a:solidFill>
                </a:rPr>
                <a:t>and offers</a:t>
              </a:r>
              <a:endParaRPr lang="en-US" sz="800" dirty="0">
                <a:solidFill>
                  <a:srgbClr val="0D0D0D"/>
                </a:solidFill>
              </a:endParaRPr>
            </a:p>
          </p:txBody>
        </p:sp>
      </p:grpSp>
      <p:cxnSp>
        <p:nvCxnSpPr>
          <p:cNvPr id="27664" name="Conector de seta reta 57"/>
          <p:cNvCxnSpPr>
            <a:cxnSpLocks noChangeShapeType="1"/>
          </p:cNvCxnSpPr>
          <p:nvPr/>
        </p:nvCxnSpPr>
        <p:spPr bwMode="auto">
          <a:xfrm rot="10800000">
            <a:off x="2725738" y="3740398"/>
            <a:ext cx="1600200" cy="1588"/>
          </a:xfrm>
          <a:prstGeom prst="straightConnector1">
            <a:avLst/>
          </a:prstGeom>
          <a:noFill/>
          <a:ln w="25400" cap="rnd" algn="ctr">
            <a:solidFill>
              <a:srgbClr val="000000"/>
            </a:solidFill>
            <a:prstDash val="sysDash"/>
            <a:round/>
            <a:headEnd type="none" w="med" len="lg"/>
            <a:tailEnd type="triangle" w="med" len="lg"/>
          </a:ln>
        </p:spPr>
      </p:cxnSp>
      <p:grpSp>
        <p:nvGrpSpPr>
          <p:cNvPr id="59" name="Group 50"/>
          <p:cNvGrpSpPr>
            <a:grpSpLocks/>
          </p:cNvGrpSpPr>
          <p:nvPr/>
        </p:nvGrpSpPr>
        <p:grpSpPr bwMode="auto">
          <a:xfrm>
            <a:off x="3491880" y="4649192"/>
            <a:ext cx="1582737" cy="508000"/>
            <a:chOff x="2012" y="4320"/>
            <a:chExt cx="1420" cy="457"/>
          </a:xfrm>
        </p:grpSpPr>
        <p:pic>
          <p:nvPicPr>
            <p:cNvPr id="60" name="Picture 21"/>
            <p:cNvPicPr preferRelativeResize="0"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12" y="4320"/>
              <a:ext cx="3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TextBox 36"/>
            <p:cNvSpPr txBox="1">
              <a:spLocks noChangeArrowheads="1"/>
            </p:cNvSpPr>
            <p:nvPr/>
          </p:nvSpPr>
          <p:spPr bwMode="auto">
            <a:xfrm>
              <a:off x="2012" y="4608"/>
              <a:ext cx="142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algn="ctr" defTabSz="642938"/>
              <a:r>
                <a:rPr lang="en-US" sz="800" dirty="0" smtClean="0">
                  <a:solidFill>
                    <a:srgbClr val="0D0D0D"/>
                  </a:solidFill>
                </a:rPr>
                <a:t>Payment</a:t>
              </a:r>
              <a:endParaRPr lang="en-US" sz="800" dirty="0">
                <a:solidFill>
                  <a:srgbClr val="0D0D0D"/>
                </a:solidFill>
              </a:endParaRPr>
            </a:p>
          </p:txBody>
        </p:sp>
      </p:grpSp>
      <p:cxnSp>
        <p:nvCxnSpPr>
          <p:cNvPr id="50" name="Forma 60"/>
          <p:cNvCxnSpPr>
            <a:cxnSpLocks noChangeShapeType="1"/>
            <a:stCxn id="27677" idx="2"/>
          </p:cNvCxnSpPr>
          <p:nvPr/>
        </p:nvCxnSpPr>
        <p:spPr bwMode="auto">
          <a:xfrm rot="16200000" flipH="1">
            <a:off x="4272104" y="2193000"/>
            <a:ext cx="817032" cy="4679304"/>
          </a:xfrm>
          <a:prstGeom prst="bentConnector2">
            <a:avLst/>
          </a:prstGeom>
          <a:noFill/>
          <a:ln w="25400" cap="rnd" algn="ctr">
            <a:solidFill>
              <a:srgbClr val="000000"/>
            </a:solidFill>
            <a:round/>
            <a:headEnd type="none" w="med" len="lg"/>
            <a:tailEnd type="triangle" w="med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Title 1"/>
          <p:cNvSpPr>
            <a:spLocks noGrp="1"/>
          </p:cNvSpPr>
          <p:nvPr>
            <p:ph type="title"/>
          </p:nvPr>
        </p:nvSpPr>
        <p:spPr>
          <a:xfrm>
            <a:off x="1465263" y="322263"/>
            <a:ext cx="7358062" cy="586457"/>
          </a:xfrm>
        </p:spPr>
        <p:txBody>
          <a:bodyPr/>
          <a:lstStyle/>
          <a:p>
            <a:pPr eaLnBrk="1" hangingPunct="1"/>
            <a:r>
              <a:rPr lang="en-US" sz="3600" b="1" dirty="0" err="1" smtClean="0">
                <a:latin typeface="Calibri" pitchFamily="34" charset="0"/>
              </a:rPr>
              <a:t>Desconto</a:t>
            </a:r>
            <a:r>
              <a:rPr lang="en-US" sz="3600" b="1" dirty="0" smtClean="0">
                <a:latin typeface="Calibri" pitchFamily="34" charset="0"/>
              </a:rPr>
              <a:t> Agora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65200" y="1111964"/>
            <a:ext cx="7283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42938"/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</a:rPr>
              <a:t>Facilitadores </a:t>
            </a:r>
            <a:r>
              <a:rPr lang="pt-BR" sz="2000" b="1" dirty="0">
                <a:solidFill>
                  <a:schemeClr val="tx1"/>
                </a:solidFill>
                <a:latin typeface="Calibri" pitchFamily="34" charset="0"/>
              </a:rPr>
              <a:t>de </a:t>
            </a:r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</a:rPr>
              <a:t>TI:</a:t>
            </a:r>
          </a:p>
          <a:p>
            <a:pPr algn="l" defTabSz="642938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 SOA.</a:t>
            </a:r>
          </a:p>
          <a:p>
            <a:pPr algn="l" defTabSz="642938">
              <a:buFont typeface="Wingdings" pitchFamily="2" charset="2"/>
              <a:buChar char="ü"/>
            </a:pPr>
            <a:r>
              <a:rPr lang="pt-BR" sz="2000" dirty="0" err="1" smtClean="0">
                <a:solidFill>
                  <a:schemeClr val="tx1"/>
                </a:solidFill>
                <a:latin typeface="Calibri" pitchFamily="34" charset="0"/>
              </a:rPr>
              <a:t>Cloud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 Computing.</a:t>
            </a:r>
          </a:p>
          <a:p>
            <a:pPr algn="l" defTabSz="642938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 Terminal móvel com suporte a GPS.</a:t>
            </a:r>
          </a:p>
          <a:p>
            <a:pPr algn="l" defTabSz="642938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 Banda larga Móvel.</a:t>
            </a:r>
          </a:p>
          <a:p>
            <a:pPr algn="l" defTabSz="642938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 Redes sem fio (</a:t>
            </a:r>
            <a:r>
              <a:rPr lang="pt-BR" sz="2000" dirty="0" err="1" smtClean="0">
                <a:solidFill>
                  <a:schemeClr val="tx1"/>
                </a:solidFill>
                <a:latin typeface="Calibri" pitchFamily="34" charset="0"/>
              </a:rPr>
              <a:t>Wi-fi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).</a:t>
            </a:r>
          </a:p>
          <a:p>
            <a:pPr algn="l" defTabSz="642938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 Integração com redes sociais.</a:t>
            </a:r>
          </a:p>
          <a:p>
            <a:pPr algn="l" defTabSz="642938"/>
            <a:endParaRPr lang="pt-BR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 defTabSz="642938"/>
            <a:r>
              <a:rPr lang="pt-BR" sz="2000" b="1" dirty="0" err="1" smtClean="0">
                <a:solidFill>
                  <a:schemeClr val="tx1"/>
                </a:solidFill>
                <a:latin typeface="Calibri" pitchFamily="34" charset="0"/>
              </a:rPr>
              <a:t>Dificultadores</a:t>
            </a:r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Calibri" pitchFamily="34" charset="0"/>
              </a:rPr>
              <a:t>de </a:t>
            </a:r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</a:rPr>
              <a:t>TI:</a:t>
            </a:r>
          </a:p>
          <a:p>
            <a:pPr algn="l" defTabSz="642938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Compatibilidade com sistemas operacionais dos terminais móveis.</a:t>
            </a:r>
          </a:p>
          <a:p>
            <a:pPr algn="l" defTabSz="642938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Requisitos dos terminais móveis: GPS, conexão com internet.</a:t>
            </a:r>
            <a:endParaRPr lang="pt-BR" sz="2000" dirty="0">
              <a:solidFill>
                <a:schemeClr val="tx1"/>
              </a:solidFill>
              <a:latin typeface="Calibri" pitchFamily="34" charset="0"/>
            </a:endParaRPr>
          </a:p>
          <a:p>
            <a:pPr algn="l" defTabSz="642938"/>
            <a:endParaRPr lang="pt-BR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 defTabSz="642938"/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</a:rPr>
              <a:t>Investimentos:</a:t>
            </a:r>
          </a:p>
          <a:p>
            <a:pPr algn="l" defTabSz="642938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Recursos de </a:t>
            </a:r>
            <a:r>
              <a:rPr lang="pt-BR" sz="2000" dirty="0" err="1" smtClean="0">
                <a:solidFill>
                  <a:schemeClr val="tx1"/>
                </a:solidFill>
                <a:latin typeface="Calibri" pitchFamily="34" charset="0"/>
              </a:rPr>
              <a:t>Infraestrutura</a:t>
            </a: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algn="l" defTabSz="642938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Desenvolvimento do software.</a:t>
            </a:r>
          </a:p>
        </p:txBody>
      </p:sp>
    </p:spTree>
    <p:extLst>
      <p:ext uri="{BB962C8B-B14F-4D97-AF65-F5344CB8AC3E}">
        <p14:creationId xmlns:p14="http://schemas.microsoft.com/office/powerpoint/2010/main" xmlns="" val="1740676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Title 1"/>
          <p:cNvSpPr>
            <a:spLocks noGrp="1"/>
          </p:cNvSpPr>
          <p:nvPr>
            <p:ph type="title"/>
          </p:nvPr>
        </p:nvSpPr>
        <p:spPr>
          <a:xfrm>
            <a:off x="1465263" y="322263"/>
            <a:ext cx="7358062" cy="658465"/>
          </a:xfrm>
        </p:spPr>
        <p:txBody>
          <a:bodyPr/>
          <a:lstStyle/>
          <a:p>
            <a:pPr eaLnBrk="1" hangingPunct="1"/>
            <a:r>
              <a:rPr lang="en-US" sz="3600" b="1" dirty="0" err="1" smtClean="0">
                <a:latin typeface="Calibri" pitchFamily="34" charset="0"/>
              </a:rPr>
              <a:t>Desconto</a:t>
            </a:r>
            <a:r>
              <a:rPr lang="en-US" sz="3600" b="1" dirty="0" smtClean="0">
                <a:latin typeface="Calibri" pitchFamily="34" charset="0"/>
              </a:rPr>
              <a:t> Agora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65200" y="1196752"/>
            <a:ext cx="728326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42938"/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</a:rPr>
              <a:t>Riscos:</a:t>
            </a:r>
          </a:p>
          <a:p>
            <a:pPr marL="285750" indent="-285750" algn="l" defTabSz="642938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Baixa adesão devido a público alvo restrito.</a:t>
            </a:r>
          </a:p>
          <a:p>
            <a:pPr marL="285750" indent="-285750" algn="l" defTabSz="642938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Restrições de acesso a internet móvel.</a:t>
            </a:r>
          </a:p>
          <a:p>
            <a:pPr algn="l" defTabSz="642938"/>
            <a:endParaRPr lang="pt-BR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 defTabSz="642938"/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</a:rPr>
              <a:t>Fatores </a:t>
            </a:r>
            <a:r>
              <a:rPr lang="pt-BR" sz="2000" b="1" dirty="0">
                <a:solidFill>
                  <a:schemeClr val="tx1"/>
                </a:solidFill>
                <a:latin typeface="Calibri" pitchFamily="34" charset="0"/>
              </a:rPr>
              <a:t>de </a:t>
            </a:r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</a:rPr>
              <a:t>sucesso:</a:t>
            </a:r>
          </a:p>
          <a:p>
            <a:pPr marL="285750" indent="-285750" algn="l" defTabSz="642938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Usuário “próximo” da promoção</a:t>
            </a:r>
          </a:p>
          <a:p>
            <a:pPr marL="285750" indent="-285750" algn="l" defTabSz="642938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 Ofertas para uso imediato, sem agendamento ou restrição.</a:t>
            </a:r>
          </a:p>
          <a:p>
            <a:pPr marL="285750" indent="-285750" algn="l" defTabSz="642938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Alto índice de utilização de redes sociais pelo público alvo.</a:t>
            </a:r>
            <a:endParaRPr lang="pt-BR" sz="2000" dirty="0">
              <a:solidFill>
                <a:schemeClr val="tx1"/>
              </a:solidFill>
              <a:latin typeface="Calibri" pitchFamily="34" charset="0"/>
            </a:endParaRPr>
          </a:p>
          <a:p>
            <a:pPr algn="l" defTabSz="642938">
              <a:buFont typeface="Wingdings" pitchFamily="2" charset="2"/>
              <a:buChar char="ü"/>
            </a:pPr>
            <a:endParaRPr lang="pt-BR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 defTabSz="642938"/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</a:rPr>
              <a:t>Similares </a:t>
            </a:r>
            <a:r>
              <a:rPr lang="pt-BR" sz="2000" b="1" dirty="0">
                <a:solidFill>
                  <a:schemeClr val="tx1"/>
                </a:solidFill>
                <a:latin typeface="Calibri" pitchFamily="34" charset="0"/>
              </a:rPr>
              <a:t>e </a:t>
            </a:r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</a:rPr>
              <a:t>diferenciais:</a:t>
            </a:r>
          </a:p>
          <a:p>
            <a:pPr marL="285750" indent="-285750" algn="l" defTabSz="642938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Existem diversas opções de compras coletivas no mercado, porém o grande diferencial deste produto é a promoção vinculada à localização do usuário, com possibilidade de uso imediato do produto adquirido ou promoção.</a:t>
            </a:r>
          </a:p>
          <a:p>
            <a:pPr marL="285750" indent="-285750" algn="l" defTabSz="642938">
              <a:buFont typeface="Wingdings" pitchFamily="2" charset="2"/>
              <a:buChar char="ü"/>
            </a:pPr>
            <a:r>
              <a:rPr lang="pt-BR" sz="2000" dirty="0" smtClean="0">
                <a:solidFill>
                  <a:schemeClr val="tx1"/>
                </a:solidFill>
                <a:latin typeface="Calibri" pitchFamily="34" charset="0"/>
              </a:rPr>
              <a:t>Atendimento diferenciado em restaurantes e outros estabelecimentos como restaurantes, cinemas, etc.</a:t>
            </a:r>
            <a:endParaRPr lang="pt-BR" sz="2000" dirty="0">
              <a:solidFill>
                <a:schemeClr val="tx1"/>
              </a:solidFill>
              <a:latin typeface="Calibri" pitchFamily="34" charset="0"/>
            </a:endParaRPr>
          </a:p>
          <a:p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676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Title 1"/>
          <p:cNvSpPr>
            <a:spLocks noGrp="1"/>
          </p:cNvSpPr>
          <p:nvPr>
            <p:ph type="title"/>
          </p:nvPr>
        </p:nvSpPr>
        <p:spPr>
          <a:xfrm>
            <a:off x="1465263" y="322263"/>
            <a:ext cx="7358062" cy="658465"/>
          </a:xfrm>
        </p:spPr>
        <p:txBody>
          <a:bodyPr/>
          <a:lstStyle/>
          <a:p>
            <a:pPr eaLnBrk="1" hangingPunct="1"/>
            <a:r>
              <a:rPr lang="en-US" sz="3600" b="1" dirty="0" err="1" smtClean="0">
                <a:latin typeface="Calibri" pitchFamily="34" charset="0"/>
              </a:rPr>
              <a:t>Desconto</a:t>
            </a:r>
            <a:r>
              <a:rPr lang="en-US" sz="3600" b="1" dirty="0" smtClean="0">
                <a:latin typeface="Calibri" pitchFamily="34" charset="0"/>
              </a:rPr>
              <a:t> Agora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65200" y="1196752"/>
            <a:ext cx="7283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42938"/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</a:rPr>
              <a:t>Grupo:</a:t>
            </a:r>
          </a:p>
          <a:p>
            <a:pPr algn="l" defTabSz="642938"/>
            <a:endParaRPr lang="pt-BR" sz="20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 defTabSz="642938"/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</a:rPr>
              <a:t>Bruno Furlan</a:t>
            </a:r>
          </a:p>
          <a:p>
            <a:pPr algn="l" defTabSz="642938"/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</a:rPr>
              <a:t>Felipe Furlan</a:t>
            </a:r>
          </a:p>
          <a:p>
            <a:pPr algn="l" defTabSz="642938"/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</a:rPr>
              <a:t>Fernando Correa</a:t>
            </a:r>
          </a:p>
          <a:p>
            <a:pPr algn="l" defTabSz="642938"/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</a:rPr>
              <a:t>Sergio Godoy</a:t>
            </a:r>
          </a:p>
          <a:p>
            <a:pPr algn="l" defTabSz="642938"/>
            <a:r>
              <a:rPr lang="pt-BR" sz="2000" b="1" dirty="0" smtClean="0">
                <a:solidFill>
                  <a:schemeClr val="tx1"/>
                </a:solidFill>
                <a:latin typeface="Calibri" pitchFamily="34" charset="0"/>
              </a:rPr>
              <a:t>Yuri Silva</a:t>
            </a:r>
          </a:p>
        </p:txBody>
      </p:sp>
    </p:spTree>
    <p:extLst>
      <p:ext uri="{BB962C8B-B14F-4D97-AF65-F5344CB8AC3E}">
        <p14:creationId xmlns:p14="http://schemas.microsoft.com/office/powerpoint/2010/main" xmlns="" val="1740676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Verdana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96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6604</TotalTime>
  <Pages>0</Pages>
  <Words>252</Words>
  <Characters>0</Characters>
  <Application>Microsoft Office PowerPoint</Application>
  <PresentationFormat>Apresentação na tela (4:3)</PresentationFormat>
  <Lines>0</Lines>
  <Paragraphs>73</Paragraphs>
  <Slides>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15</vt:i4>
      </vt:variant>
      <vt:variant>
        <vt:lpstr>Títulos de slides</vt:lpstr>
      </vt:variant>
      <vt:variant>
        <vt:i4>6</vt:i4>
      </vt:variant>
    </vt:vector>
  </HeadingPairs>
  <TitlesOfParts>
    <vt:vector size="21" baseType="lpstr"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1_Blank Presentation</vt:lpstr>
      <vt:lpstr>Desconto Agora</vt:lpstr>
      <vt:lpstr>Desconto Agora</vt:lpstr>
      <vt:lpstr>Descrição do Negócio</vt:lpstr>
      <vt:lpstr>Desconto Agora</vt:lpstr>
      <vt:lpstr>Desconto Agora</vt:lpstr>
      <vt:lpstr>Desconto Agora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business model blocks</dc:title>
  <dc:creator>Marcilio da Silva Oliveira</dc:creator>
  <cp:lastModifiedBy>SONY</cp:lastModifiedBy>
  <cp:revision>61</cp:revision>
  <dcterms:created xsi:type="dcterms:W3CDTF">2010-08-26T19:09:23Z</dcterms:created>
  <dcterms:modified xsi:type="dcterms:W3CDTF">2011-06-18T18:44:38Z</dcterms:modified>
</cp:coreProperties>
</file>