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20" y="-6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A95F9-9620-FD46-B46D-7DA937A554B4}" type="datetimeFigureOut">
              <a:rPr lang="fr-FR" smtClean="0"/>
              <a:t>18/09/14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C3B997-FF95-AA43-A106-88158C7ED78A}" type="slidenum">
              <a:rPr lang="fr-FR" smtClean="0"/>
              <a:t>‹#›</a:t>
            </a:fld>
            <a:endParaRPr lang="fr-FR"/>
          </a:p>
        </p:txBody>
      </p:sp>
    </p:spTree>
    <p:extLst>
      <p:ext uri="{BB962C8B-B14F-4D97-AF65-F5344CB8AC3E}">
        <p14:creationId xmlns:p14="http://schemas.microsoft.com/office/powerpoint/2010/main" val="40810079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In the context of this project, the economic and classic steps being limited enough for the conceptualisation of the individuals' behaviours and the process of common pool resources, an approach called MAS allows some improvements in the study of these phenomenon and the creation of a sales tool for the decision. this establishment of a model must check if the management's transfers are efficacious via the application of penalties and to study the actors' strategies as well as their behaviours.</a:t>
            </a:r>
          </a:p>
          <a:p>
            <a:endParaRPr lang="cs-CZ"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2</a:t>
            </a:fld>
            <a:endParaRPr lang="fr-FR"/>
          </a:p>
        </p:txBody>
      </p:sp>
    </p:spTree>
    <p:extLst>
      <p:ext uri="{BB962C8B-B14F-4D97-AF65-F5344CB8AC3E}">
        <p14:creationId xmlns:p14="http://schemas.microsoft.com/office/powerpoint/2010/main" val="110954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smtClean="0"/>
              <a:t>The Common Pool </a:t>
            </a:r>
            <a:r>
              <a:rPr lang="fr-FR" dirty="0" err="1" smtClean="0"/>
              <a:t>Resources</a:t>
            </a:r>
            <a:r>
              <a:rPr lang="fr-FR" dirty="0" smtClean="0"/>
              <a:t> points out the efficient application </a:t>
            </a:r>
            <a:r>
              <a:rPr lang="fr-FR" dirty="0" err="1" smtClean="0"/>
              <a:t>from</a:t>
            </a:r>
            <a:r>
              <a:rPr lang="fr-FR" dirty="0" smtClean="0"/>
              <a:t> the </a:t>
            </a:r>
            <a:r>
              <a:rPr lang="fr-FR" dirty="0" err="1" smtClean="0"/>
              <a:t>strategies</a:t>
            </a:r>
            <a:r>
              <a:rPr lang="fr-FR" dirty="0" smtClean="0"/>
              <a:t> of </a:t>
            </a:r>
            <a:r>
              <a:rPr lang="fr-FR" dirty="0" err="1" smtClean="0"/>
              <a:t>sustainable</a:t>
            </a:r>
            <a:r>
              <a:rPr lang="fr-FR" dirty="0" smtClean="0"/>
              <a:t> </a:t>
            </a:r>
            <a:r>
              <a:rPr lang="fr-FR" dirty="0" err="1" smtClean="0"/>
              <a:t>developments</a:t>
            </a:r>
            <a:r>
              <a:rPr lang="fr-FR" dirty="0" smtClean="0"/>
              <a:t> to </a:t>
            </a:r>
            <a:r>
              <a:rPr lang="fr-FR" dirty="0" err="1" smtClean="0"/>
              <a:t>common</a:t>
            </a:r>
            <a:r>
              <a:rPr lang="fr-FR" dirty="0" smtClean="0"/>
              <a:t> </a:t>
            </a:r>
            <a:r>
              <a:rPr lang="fr-FR" dirty="0" err="1" smtClean="0"/>
              <a:t>goods</a:t>
            </a:r>
            <a:r>
              <a:rPr lang="fr-FR" dirty="0" smtClean="0"/>
              <a:t> </a:t>
            </a:r>
            <a:r>
              <a:rPr lang="fr-FR" dirty="0" err="1" smtClean="0"/>
              <a:t>thanks</a:t>
            </a:r>
            <a:r>
              <a:rPr lang="fr-FR" dirty="0" smtClean="0"/>
              <a:t> to the</a:t>
            </a:r>
          </a:p>
          <a:p>
            <a:pPr marL="0" indent="0">
              <a:buNone/>
            </a:pPr>
            <a:r>
              <a:rPr lang="fr-FR" dirty="0" err="1" smtClean="0"/>
              <a:t>decentralization</a:t>
            </a:r>
            <a:r>
              <a:rPr lang="fr-FR" dirty="0" smtClean="0"/>
              <a:t> of </a:t>
            </a:r>
            <a:r>
              <a:rPr lang="fr-FR" dirty="0" err="1" smtClean="0"/>
              <a:t>powers</a:t>
            </a:r>
            <a:r>
              <a:rPr lang="fr-FR" dirty="0" smtClean="0"/>
              <a:t> to the </a:t>
            </a:r>
            <a:r>
              <a:rPr lang="fr-FR" dirty="0" err="1" smtClean="0"/>
              <a:t>regional</a:t>
            </a:r>
            <a:r>
              <a:rPr lang="fr-FR" dirty="0" smtClean="0"/>
              <a:t> </a:t>
            </a:r>
            <a:r>
              <a:rPr lang="fr-FR" dirty="0" err="1" smtClean="0"/>
              <a:t>authorities</a:t>
            </a:r>
            <a:r>
              <a:rPr lang="fr-FR" dirty="0" smtClean="0"/>
              <a:t>.</a:t>
            </a:r>
          </a:p>
          <a:p>
            <a:pPr marL="0" indent="0">
              <a:buNone/>
            </a:pPr>
            <a:r>
              <a:rPr lang="fr-FR" dirty="0" smtClean="0"/>
              <a:t>This </a:t>
            </a:r>
            <a:r>
              <a:rPr lang="fr-FR" dirty="0" err="1" smtClean="0"/>
              <a:t>approach</a:t>
            </a:r>
            <a:r>
              <a:rPr lang="fr-FR" dirty="0" smtClean="0"/>
              <a:t> </a:t>
            </a:r>
            <a:r>
              <a:rPr lang="fr-FR" dirty="0" err="1" smtClean="0"/>
              <a:t>is</a:t>
            </a:r>
            <a:r>
              <a:rPr lang="fr-FR" dirty="0" smtClean="0"/>
              <a:t> </a:t>
            </a:r>
            <a:r>
              <a:rPr lang="fr-FR" dirty="0" err="1" smtClean="0"/>
              <a:t>applied</a:t>
            </a:r>
            <a:r>
              <a:rPr lang="fr-FR" dirty="0" smtClean="0"/>
              <a:t> in </a:t>
            </a:r>
            <a:r>
              <a:rPr lang="fr-FR" dirty="0" err="1" smtClean="0"/>
              <a:t>various</a:t>
            </a:r>
            <a:r>
              <a:rPr lang="fr-FR" dirty="0" smtClean="0"/>
              <a:t> countries </a:t>
            </a:r>
            <a:r>
              <a:rPr lang="fr-FR" dirty="0" err="1" smtClean="0"/>
              <a:t>like</a:t>
            </a:r>
            <a:r>
              <a:rPr lang="fr-FR" dirty="0" smtClean="0"/>
              <a:t> the</a:t>
            </a:r>
          </a:p>
          <a:p>
            <a:pPr marL="0" indent="0">
              <a:buNone/>
            </a:pPr>
            <a:r>
              <a:rPr lang="fr-FR" dirty="0" err="1" smtClean="0"/>
              <a:t>developing</a:t>
            </a:r>
            <a:r>
              <a:rPr lang="fr-FR" dirty="0" smtClean="0"/>
              <a:t> countries </a:t>
            </a:r>
            <a:r>
              <a:rPr lang="fr-FR" dirty="0" err="1" smtClean="0"/>
              <a:t>which</a:t>
            </a:r>
            <a:r>
              <a:rPr lang="fr-FR" dirty="0" smtClean="0"/>
              <a:t>, </a:t>
            </a:r>
            <a:r>
              <a:rPr lang="fr-FR" dirty="0" err="1" smtClean="0"/>
              <a:t>facing</a:t>
            </a:r>
            <a:r>
              <a:rPr lang="fr-FR" dirty="0" smtClean="0"/>
              <a:t> the inexorable</a:t>
            </a:r>
          </a:p>
          <a:p>
            <a:pPr marL="0" indent="0">
              <a:buNone/>
            </a:pPr>
            <a:r>
              <a:rPr lang="fr-FR" dirty="0" smtClean="0"/>
              <a:t>destruction of the </a:t>
            </a:r>
            <a:r>
              <a:rPr lang="fr-FR" dirty="0" err="1" smtClean="0"/>
              <a:t>organic</a:t>
            </a:r>
            <a:r>
              <a:rPr lang="fr-FR" dirty="0" smtClean="0"/>
              <a:t> </a:t>
            </a:r>
            <a:r>
              <a:rPr lang="fr-FR" dirty="0" err="1" smtClean="0"/>
              <a:t>diversity</a:t>
            </a:r>
            <a:r>
              <a:rPr lang="fr-FR" dirty="0" smtClean="0"/>
              <a:t>, </a:t>
            </a:r>
            <a:r>
              <a:rPr lang="fr-FR" dirty="0" err="1" smtClean="0"/>
              <a:t>seeks</a:t>
            </a:r>
            <a:r>
              <a:rPr lang="fr-FR" dirty="0" smtClean="0"/>
              <a:t> an </a:t>
            </a:r>
            <a:r>
              <a:rPr lang="fr-FR" dirty="0" err="1" smtClean="0"/>
              <a:t>efficacious</a:t>
            </a:r>
            <a:endParaRPr lang="fr-FR" dirty="0" smtClean="0"/>
          </a:p>
          <a:p>
            <a:pPr marL="0" indent="0">
              <a:buNone/>
            </a:pPr>
            <a:r>
              <a:rPr lang="fr-FR" dirty="0" smtClean="0"/>
              <a:t>and local management, (Wade 1987) by </a:t>
            </a:r>
            <a:r>
              <a:rPr lang="fr-FR" dirty="0" err="1" smtClean="0"/>
              <a:t>adopting</a:t>
            </a:r>
            <a:r>
              <a:rPr lang="fr-FR" dirty="0" smtClean="0"/>
              <a:t> an</a:t>
            </a:r>
          </a:p>
          <a:p>
            <a:pPr marL="0" indent="0">
              <a:buNone/>
            </a:pPr>
            <a:r>
              <a:rPr lang="fr-FR" dirty="0" err="1" smtClean="0"/>
              <a:t>environmental</a:t>
            </a:r>
            <a:r>
              <a:rPr lang="fr-FR" dirty="0" smtClean="0"/>
              <a:t> </a:t>
            </a:r>
            <a:r>
              <a:rPr lang="fr-FR" dirty="0" err="1" smtClean="0"/>
              <a:t>regulation</a:t>
            </a:r>
            <a:r>
              <a:rPr lang="fr-FR" dirty="0" smtClean="0"/>
              <a:t> in </a:t>
            </a:r>
            <a:r>
              <a:rPr lang="fr-FR" dirty="0" err="1" smtClean="0"/>
              <a:t>favor</a:t>
            </a:r>
            <a:r>
              <a:rPr lang="fr-FR" dirty="0" smtClean="0"/>
              <a:t> of the management of</a:t>
            </a:r>
          </a:p>
          <a:p>
            <a:pPr marL="0" indent="0">
              <a:buNone/>
            </a:pPr>
            <a:r>
              <a:rPr lang="fr-FR" dirty="0" err="1" smtClean="0"/>
              <a:t>resources</a:t>
            </a:r>
            <a:r>
              <a:rPr lang="fr-FR" dirty="0" smtClean="0"/>
              <a:t> (</a:t>
            </a:r>
            <a:r>
              <a:rPr lang="fr-FR" dirty="0" err="1" smtClean="0"/>
              <a:t>Alden</a:t>
            </a:r>
            <a:r>
              <a:rPr lang="fr-FR" dirty="0" smtClean="0"/>
              <a:t> Willy 2004). The </a:t>
            </a:r>
            <a:r>
              <a:rPr lang="fr-FR" dirty="0" err="1" smtClean="0"/>
              <a:t>management's</a:t>
            </a:r>
            <a:endParaRPr lang="fr-FR" dirty="0" smtClean="0"/>
          </a:p>
          <a:p>
            <a:pPr marL="0" indent="0">
              <a:buNone/>
            </a:pPr>
            <a:r>
              <a:rPr lang="fr-FR" dirty="0" err="1" smtClean="0"/>
              <a:t>transfers</a:t>
            </a:r>
            <a:r>
              <a:rPr lang="fr-FR" dirty="0" smtClean="0"/>
              <a:t> </a:t>
            </a:r>
            <a:r>
              <a:rPr lang="fr-FR" dirty="0" err="1" smtClean="0"/>
              <a:t>allow</a:t>
            </a:r>
            <a:r>
              <a:rPr lang="fr-FR" dirty="0" smtClean="0"/>
              <a:t> the </a:t>
            </a:r>
            <a:r>
              <a:rPr lang="fr-FR" dirty="0" err="1" smtClean="0"/>
              <a:t>governments</a:t>
            </a:r>
            <a:r>
              <a:rPr lang="fr-FR" dirty="0" smtClean="0"/>
              <a:t> to </a:t>
            </a:r>
            <a:r>
              <a:rPr lang="fr-FR" dirty="0" err="1" smtClean="0"/>
              <a:t>decentralize</a:t>
            </a:r>
            <a:r>
              <a:rPr lang="fr-FR" dirty="0" smtClean="0"/>
              <a:t> the</a:t>
            </a:r>
          </a:p>
          <a:p>
            <a:pPr marL="0" indent="0">
              <a:buNone/>
            </a:pPr>
            <a:r>
              <a:rPr lang="fr-FR" dirty="0" smtClean="0"/>
              <a:t>management of </a:t>
            </a:r>
            <a:r>
              <a:rPr lang="fr-FR" dirty="0" err="1" smtClean="0"/>
              <a:t>natural</a:t>
            </a:r>
            <a:r>
              <a:rPr lang="fr-FR" dirty="0" smtClean="0"/>
              <a:t> </a:t>
            </a:r>
            <a:r>
              <a:rPr lang="fr-FR" dirty="0" err="1" smtClean="0"/>
              <a:t>resources</a:t>
            </a:r>
            <a:r>
              <a:rPr lang="fr-FR" dirty="0" smtClean="0"/>
              <a:t> to the </a:t>
            </a:r>
            <a:r>
              <a:rPr lang="fr-FR" dirty="0" err="1" smtClean="0"/>
              <a:t>defined</a:t>
            </a:r>
            <a:r>
              <a:rPr lang="fr-FR" dirty="0" smtClean="0"/>
              <a:t> </a:t>
            </a:r>
            <a:r>
              <a:rPr lang="fr-FR" dirty="0" err="1" smtClean="0"/>
              <a:t>actors</a:t>
            </a:r>
            <a:endParaRPr lang="fr-FR" dirty="0" smtClean="0"/>
          </a:p>
          <a:p>
            <a:pPr marL="0" indent="0">
              <a:buNone/>
            </a:pPr>
            <a:r>
              <a:rPr lang="fr-FR" dirty="0" smtClean="0"/>
              <a:t>in </a:t>
            </a:r>
            <a:r>
              <a:rPr lang="fr-FR" dirty="0" err="1" smtClean="0"/>
              <a:t>this</a:t>
            </a:r>
            <a:r>
              <a:rPr lang="fr-FR" dirty="0" smtClean="0"/>
              <a:t> </a:t>
            </a:r>
            <a:r>
              <a:rPr lang="fr-FR" dirty="0" err="1" smtClean="0"/>
              <a:t>process</a:t>
            </a:r>
            <a:r>
              <a:rPr lang="fr-FR" dirty="0" smtClean="0"/>
              <a:t>. In 1990, </a:t>
            </a:r>
            <a:r>
              <a:rPr lang="fr-FR" dirty="0" err="1" smtClean="0"/>
              <a:t>Elinor</a:t>
            </a:r>
            <a:r>
              <a:rPr lang="fr-FR" dirty="0" smtClean="0"/>
              <a:t> </a:t>
            </a:r>
            <a:r>
              <a:rPr lang="fr-FR" dirty="0" err="1" smtClean="0"/>
              <a:t>Ostrom</a:t>
            </a:r>
            <a:r>
              <a:rPr lang="fr-FR" dirty="0" smtClean="0"/>
              <a:t> </a:t>
            </a:r>
            <a:r>
              <a:rPr lang="fr-FR" dirty="0" err="1" smtClean="0"/>
              <a:t>establishes</a:t>
            </a:r>
            <a:r>
              <a:rPr lang="fr-FR" dirty="0" smtClean="0"/>
              <a:t> a</a:t>
            </a:r>
          </a:p>
          <a:p>
            <a:pPr marL="0" indent="0">
              <a:buNone/>
            </a:pPr>
            <a:r>
              <a:rPr lang="fr-FR" dirty="0" err="1" smtClean="0"/>
              <a:t>theory</a:t>
            </a:r>
            <a:r>
              <a:rPr lang="fr-FR" dirty="0" smtClean="0"/>
              <a:t> of </a:t>
            </a:r>
            <a:r>
              <a:rPr lang="fr-FR" dirty="0" err="1" smtClean="0"/>
              <a:t>common</a:t>
            </a:r>
            <a:r>
              <a:rPr lang="fr-FR" dirty="0" smtClean="0"/>
              <a:t> </a:t>
            </a:r>
            <a:r>
              <a:rPr lang="fr-FR" dirty="0" err="1" smtClean="0"/>
              <a:t>natural</a:t>
            </a:r>
            <a:r>
              <a:rPr lang="fr-FR" dirty="0" smtClean="0"/>
              <a:t> </a:t>
            </a:r>
            <a:r>
              <a:rPr lang="fr-FR" dirty="0" err="1" smtClean="0"/>
              <a:t>run</a:t>
            </a:r>
            <a:r>
              <a:rPr lang="fr-FR" dirty="0" smtClean="0"/>
              <a:t> in </a:t>
            </a:r>
            <a:r>
              <a:rPr lang="fr-FR" dirty="0" err="1" smtClean="0"/>
              <a:t>common</a:t>
            </a:r>
            <a:r>
              <a:rPr lang="fr-FR" dirty="0" smtClean="0"/>
              <a:t> by the</a:t>
            </a:r>
          </a:p>
          <a:p>
            <a:pPr marL="0" indent="0">
              <a:buNone/>
            </a:pPr>
            <a:r>
              <a:rPr lang="fr-FR" dirty="0" err="1" smtClean="0"/>
              <a:t>stakeholders</a:t>
            </a:r>
            <a:r>
              <a:rPr lang="fr-FR" dirty="0" smtClean="0"/>
              <a:t> for more performance. In addition, for</a:t>
            </a:r>
          </a:p>
          <a:p>
            <a:pPr marL="0" indent="0">
              <a:buNone/>
            </a:pPr>
            <a:r>
              <a:rPr lang="fr-FR" dirty="0" err="1" smtClean="0"/>
              <a:t>Ostrom</a:t>
            </a:r>
            <a:r>
              <a:rPr lang="fr-FR" dirty="0" smtClean="0"/>
              <a:t> (</a:t>
            </a:r>
            <a:r>
              <a:rPr lang="fr-FR" dirty="0" err="1" smtClean="0"/>
              <a:t>Ostrom</a:t>
            </a:r>
            <a:r>
              <a:rPr lang="fr-FR" dirty="0" smtClean="0"/>
              <a:t>, 2010), the local </a:t>
            </a:r>
            <a:r>
              <a:rPr lang="fr-FR" dirty="0" err="1" smtClean="0"/>
              <a:t>governance</a:t>
            </a:r>
            <a:r>
              <a:rPr lang="fr-FR" dirty="0" smtClean="0"/>
              <a:t> </a:t>
            </a:r>
            <a:r>
              <a:rPr lang="fr-FR" dirty="0" err="1" smtClean="0"/>
              <a:t>comes</a:t>
            </a:r>
            <a:endParaRPr lang="fr-FR" dirty="0" smtClean="0"/>
          </a:p>
          <a:p>
            <a:pPr marL="0" indent="0">
              <a:buNone/>
            </a:pPr>
            <a:r>
              <a:rPr lang="fr-FR" dirty="0" err="1" smtClean="0"/>
              <a:t>under</a:t>
            </a:r>
            <a:r>
              <a:rPr lang="fr-FR" dirty="0" smtClean="0"/>
              <a:t> the interrelations </a:t>
            </a:r>
            <a:r>
              <a:rPr lang="fr-FR" dirty="0" err="1" smtClean="0"/>
              <a:t>between</a:t>
            </a:r>
            <a:r>
              <a:rPr lang="fr-FR" dirty="0" smtClean="0"/>
              <a:t> a </a:t>
            </a:r>
            <a:r>
              <a:rPr lang="fr-FR" dirty="0" err="1" smtClean="0"/>
              <a:t>beam</a:t>
            </a:r>
            <a:r>
              <a:rPr lang="fr-FR" dirty="0" smtClean="0"/>
              <a:t> of discipline; </a:t>
            </a:r>
            <a:r>
              <a:rPr lang="fr-FR" dirty="0" err="1" smtClean="0"/>
              <a:t>it</a:t>
            </a:r>
            <a:endParaRPr lang="fr-FR" dirty="0" smtClean="0"/>
          </a:p>
          <a:p>
            <a:pPr marL="0" indent="0">
              <a:buNone/>
            </a:pPr>
            <a:r>
              <a:rPr lang="fr-FR" dirty="0" err="1" smtClean="0"/>
              <a:t>comes</a:t>
            </a:r>
            <a:r>
              <a:rPr lang="fr-FR" dirty="0" smtClean="0"/>
              <a:t> as a </a:t>
            </a:r>
            <a:r>
              <a:rPr lang="fr-FR" dirty="0" err="1" smtClean="0"/>
              <a:t>political</a:t>
            </a:r>
            <a:r>
              <a:rPr lang="fr-FR" dirty="0" smtClean="0"/>
              <a:t>, social, </a:t>
            </a:r>
            <a:r>
              <a:rPr lang="fr-FR" dirty="0" err="1" smtClean="0"/>
              <a:t>legal</a:t>
            </a:r>
            <a:r>
              <a:rPr lang="fr-FR" dirty="0" smtClean="0"/>
              <a:t> and </a:t>
            </a:r>
            <a:r>
              <a:rPr lang="fr-FR" dirty="0" err="1" smtClean="0"/>
              <a:t>economic</a:t>
            </a:r>
            <a:endParaRPr lang="fr-FR" dirty="0" smtClean="0"/>
          </a:p>
          <a:p>
            <a:pPr marL="0" indent="0">
              <a:buNone/>
            </a:pPr>
            <a:r>
              <a:rPr lang="fr-FR" dirty="0" err="1" smtClean="0"/>
              <a:t>problem</a:t>
            </a:r>
            <a:r>
              <a:rPr lang="fr-FR" dirty="0" smtClean="0"/>
              <a:t>.</a:t>
            </a:r>
          </a:p>
          <a:p>
            <a:pPr marL="0" indent="0">
              <a:buNone/>
            </a:pPr>
            <a:endParaRPr lang="fr-FR" dirty="0" smtClean="0"/>
          </a:p>
          <a:p>
            <a:r>
              <a:rPr lang="en-US" sz="1200" kern="1200" dirty="0" smtClean="0">
                <a:solidFill>
                  <a:schemeClr val="tx1"/>
                </a:solidFill>
                <a:effectLst/>
                <a:latin typeface="+mn-lt"/>
                <a:ea typeface="+mn-ea"/>
                <a:cs typeface="+mn-cs"/>
              </a:rPr>
              <a:t>The Common Pool Resources emerged from the ninth Century in Malagasy environmental law and became intensified with the translation of French law under the French colonial era (1864-1960). The decade 1990 marks a real turning point in law of Malagasy environment with the apparition of the laws in favor of the safeguarding of common goods. Thus, the Charter of Environment in 1990, Law N° 90-033,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law (Secured Local Management) and the Contracted Management of Forests mark the emergence of a real consensus for Environment in Madagascar by the establishment of the management's transfers.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Law N° 96-025 of 30 September 1996, for the local management of natural renewable of resources establishes a general framework for the preservation of the territory resources and its ecosystem.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is composed of a contract of a management transfer, which contains a bill of specifications, the Dina controlling the basis community also called the COBA and a simplified land inventory known under the name of a collect Relative Security Land. The whole of stakeholders (Wade 1987) participates in the creation of the contract about the management's transfer signed by the COBA, the town and the local government representatives.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Contracted Management of Forests, CMF, established by the decree N° 2001/122 of 14th February 2001, simplifies the procedure of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but its duration is the same as one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three years for the initial contract which can be renewed after a control for 10 years. We can count two parts for this contract: the forestry administration and the COBA. The community, as the secondary actor raises awareness and informs the COBA.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coming into force of the management transfer contracts in 1999, more than 2000 contracts have been signed in Madagascar. These transfers have been converged by a strengthening of awareness and the application of sanctions. The good application of the transfers depends on the interactions between the actors and the controls. </a:t>
            </a:r>
            <a:endParaRPr lang="en-GB" sz="1200" kern="1200" dirty="0" smtClean="0">
              <a:solidFill>
                <a:schemeClr val="tx1"/>
              </a:solidFill>
              <a:effectLst/>
              <a:latin typeface="+mn-lt"/>
              <a:ea typeface="+mn-ea"/>
              <a:cs typeface="+mn-cs"/>
            </a:endParaRPr>
          </a:p>
          <a:p>
            <a:pPr marL="0" indent="0">
              <a:buNone/>
            </a:pPr>
            <a:endParaRPr lang="fr-FR" dirty="0" smtClean="0"/>
          </a:p>
          <a:p>
            <a:pPr marL="0" indent="0">
              <a:buNone/>
            </a:pPr>
            <a:endParaRPr lang="fr-FR" dirty="0" smtClean="0"/>
          </a:p>
          <a:p>
            <a:pPr marL="0" indent="0">
              <a:buNone/>
            </a:pPr>
            <a:endParaRPr lang="en-GB" dirty="0" smtClean="0"/>
          </a:p>
          <a:p>
            <a:endParaRPr lang="fr-FR" sz="1200" dirty="0" smtClean="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3</a:t>
            </a:fld>
            <a:endParaRPr lang="fr-FR"/>
          </a:p>
        </p:txBody>
      </p:sp>
    </p:spTree>
    <p:extLst>
      <p:ext uri="{BB962C8B-B14F-4D97-AF65-F5344CB8AC3E}">
        <p14:creationId xmlns:p14="http://schemas.microsoft.com/office/powerpoint/2010/main" val="39218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4</a:t>
            </a:fld>
            <a:endParaRPr lang="fr-FR"/>
          </a:p>
        </p:txBody>
      </p:sp>
    </p:spTree>
    <p:extLst>
      <p:ext uri="{BB962C8B-B14F-4D97-AF65-F5344CB8AC3E}">
        <p14:creationId xmlns:p14="http://schemas.microsoft.com/office/powerpoint/2010/main" val="319379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State of art</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structuring of environmental models constitutes a starting point unavoidable for the development of our establishment of a model (Müller and </a:t>
            </a:r>
            <a:r>
              <a:rPr lang="en-US" sz="1200" kern="1200" dirty="0" err="1" smtClean="0">
                <a:solidFill>
                  <a:schemeClr val="tx1"/>
                </a:solidFill>
                <a:effectLst/>
                <a:latin typeface="+mn-lt"/>
                <a:ea typeface="+mn-ea"/>
                <a:cs typeface="+mn-cs"/>
              </a:rPr>
              <a:t>Aubert</a:t>
            </a:r>
            <a:r>
              <a:rPr lang="en-US" sz="1200" kern="1200" dirty="0" smtClean="0">
                <a:solidFill>
                  <a:schemeClr val="tx1"/>
                </a:solidFill>
                <a:effectLst/>
                <a:latin typeface="+mn-lt"/>
                <a:ea typeface="+mn-ea"/>
                <a:cs typeface="+mn-cs"/>
              </a:rPr>
              <a:t> 2012) and (</a:t>
            </a:r>
            <a:r>
              <a:rPr lang="en-US" sz="1200" kern="1200" dirty="0" err="1" smtClean="0">
                <a:solidFill>
                  <a:schemeClr val="tx1"/>
                </a:solidFill>
                <a:effectLst/>
                <a:latin typeface="+mn-lt"/>
                <a:ea typeface="+mn-ea"/>
                <a:cs typeface="+mn-cs"/>
              </a:rPr>
              <a:t>Bousquet</a:t>
            </a:r>
            <a:r>
              <a:rPr lang="en-US" sz="1200" kern="1200" dirty="0" smtClean="0">
                <a:solidFill>
                  <a:schemeClr val="tx1"/>
                </a:solidFill>
                <a:effectLst/>
                <a:latin typeface="+mn-lt"/>
                <a:ea typeface="+mn-ea"/>
                <a:cs typeface="+mn-cs"/>
              </a:rPr>
              <a:t> and al. 2001).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Several cross-disciplinary and economic methods are conceivable for the study of natural resources and interactions. However, they hardly model the interactions between the stakeholders. The methods of the market's efficiencies and general economy focus on the relative analysis to the market's value and the theories of the growth and the models of Calculable general balance.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environmental methods used, focus on the analysis, mono or several criteria, the restorative or compensatory measures and the Eco-certification as well as the Eco-potentiality.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methods relative to the ecological economy come under some indicators of biodiversity, the calculation of the ecological loan and some indicators relative to the national accounting. Moreover, the incorporation of biodiversity in the methods of economic calculations remains controversial and limited (</a:t>
            </a:r>
            <a:r>
              <a:rPr lang="en-US" sz="1200" kern="1200" dirty="0" err="1" smtClean="0">
                <a:solidFill>
                  <a:schemeClr val="tx1"/>
                </a:solidFill>
                <a:effectLst/>
                <a:latin typeface="+mn-lt"/>
                <a:ea typeface="+mn-ea"/>
                <a:cs typeface="+mn-cs"/>
              </a:rPr>
              <a:t>Nunes</a:t>
            </a:r>
            <a:r>
              <a:rPr lang="en-US" sz="1200" kern="1200" dirty="0" smtClean="0">
                <a:solidFill>
                  <a:schemeClr val="tx1"/>
                </a:solidFill>
                <a:effectLst/>
                <a:latin typeface="+mn-lt"/>
                <a:ea typeface="+mn-ea"/>
                <a:cs typeface="+mn-cs"/>
              </a:rPr>
              <a:t>, Van den Bergh and </a:t>
            </a:r>
            <a:r>
              <a:rPr lang="en-US" sz="1200" kern="1200" dirty="0" err="1" smtClean="0">
                <a:solidFill>
                  <a:schemeClr val="tx1"/>
                </a:solidFill>
                <a:effectLst/>
                <a:latin typeface="+mn-lt"/>
                <a:ea typeface="+mn-ea"/>
                <a:cs typeface="+mn-cs"/>
              </a:rPr>
              <a:t>Nijkamp</a:t>
            </a:r>
            <a:r>
              <a:rPr lang="en-US" sz="1200" kern="1200" dirty="0" smtClean="0">
                <a:solidFill>
                  <a:schemeClr val="tx1"/>
                </a:solidFill>
                <a:effectLst/>
                <a:latin typeface="+mn-lt"/>
                <a:ea typeface="+mn-ea"/>
                <a:cs typeface="+mn-cs"/>
              </a:rPr>
              <a:t>, 2001). The economic analysis </a:t>
            </a:r>
            <a:r>
              <a:rPr lang="en-US" sz="1200" i="1" kern="1200" dirty="0" smtClean="0">
                <a:solidFill>
                  <a:schemeClr val="tx1"/>
                </a:solidFill>
                <a:effectLst/>
                <a:latin typeface="+mn-lt"/>
                <a:ea typeface="+mn-ea"/>
                <a:cs typeface="+mn-cs"/>
              </a:rPr>
              <a:t>ex ante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ex post</a:t>
            </a:r>
            <a:r>
              <a:rPr lang="en-US" sz="1200" kern="1200" dirty="0" smtClean="0">
                <a:solidFill>
                  <a:schemeClr val="tx1"/>
                </a:solidFill>
                <a:effectLst/>
                <a:latin typeface="+mn-lt"/>
                <a:ea typeface="+mn-ea"/>
                <a:cs typeface="+mn-cs"/>
              </a:rPr>
              <a:t> of biodiversity focus on either rationality of the preservation (analysis, cost-profit and the social well-being earned for each invested euro) or the effectiveness from the strategy of retained preservation.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cross-disciplinary methods focus on law economy and the ABS. We use ABS to optimize economics theories such as individual and collectives preferences (Arrow, 1951) to improve their performances.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MAS have been </a:t>
            </a:r>
            <a:r>
              <a:rPr lang="en-US" sz="1200" kern="1200" dirty="0" err="1" smtClean="0">
                <a:solidFill>
                  <a:schemeClr val="tx1"/>
                </a:solidFill>
                <a:effectLst/>
                <a:latin typeface="+mn-lt"/>
                <a:ea typeface="+mn-ea"/>
                <a:cs typeface="+mn-cs"/>
              </a:rPr>
              <a:t>choosed</a:t>
            </a:r>
            <a:r>
              <a:rPr lang="en-US" sz="1200" kern="1200" dirty="0" smtClean="0">
                <a:solidFill>
                  <a:schemeClr val="tx1"/>
                </a:solidFill>
                <a:effectLst/>
                <a:latin typeface="+mn-lt"/>
                <a:ea typeface="+mn-ea"/>
                <a:cs typeface="+mn-cs"/>
              </a:rPr>
              <a:t> because they provide directly some pioneer tools for the problem.</a:t>
            </a:r>
            <a:endParaRPr lang="en-GB"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5</a:t>
            </a:fld>
            <a:endParaRPr lang="fr-FR"/>
          </a:p>
        </p:txBody>
      </p:sp>
    </p:spTree>
    <p:extLst>
      <p:ext uri="{BB962C8B-B14F-4D97-AF65-F5344CB8AC3E}">
        <p14:creationId xmlns:p14="http://schemas.microsoft.com/office/powerpoint/2010/main" val="116295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We use an architecture, which allows us to describe the phases of our simulation (</a:t>
            </a:r>
            <a:r>
              <a:rPr lang="en-US" sz="1200" kern="1200" dirty="0" err="1" smtClean="0">
                <a:solidFill>
                  <a:schemeClr val="tx1"/>
                </a:solidFill>
                <a:effectLst/>
                <a:latin typeface="+mn-lt"/>
                <a:ea typeface="+mn-ea"/>
                <a:cs typeface="+mn-cs"/>
              </a:rPr>
              <a:t>Ralambondrainy</a:t>
            </a:r>
            <a:r>
              <a:rPr lang="en-US" sz="1200" kern="1200" dirty="0" smtClean="0">
                <a:solidFill>
                  <a:schemeClr val="tx1"/>
                </a:solidFill>
                <a:effectLst/>
                <a:latin typeface="+mn-lt"/>
                <a:ea typeface="+mn-ea"/>
                <a:cs typeface="+mn-cs"/>
              </a:rPr>
              <a:t> 2009). To create an ABS model for behavior and interactions between stakeholders, we use the method explained by (</a:t>
            </a:r>
            <a:r>
              <a:rPr lang="en-US" sz="1200" kern="1200" dirty="0" err="1" smtClean="0">
                <a:solidFill>
                  <a:schemeClr val="tx1"/>
                </a:solidFill>
                <a:effectLst/>
                <a:latin typeface="+mn-lt"/>
                <a:ea typeface="+mn-ea"/>
                <a:cs typeface="+mn-cs"/>
              </a:rPr>
              <a:t>Gangat</a:t>
            </a:r>
            <a:r>
              <a:rPr lang="en-US" sz="1200" kern="1200" dirty="0" smtClean="0">
                <a:solidFill>
                  <a:schemeClr val="tx1"/>
                </a:solidFill>
                <a:effectLst/>
                <a:latin typeface="+mn-lt"/>
                <a:ea typeface="+mn-ea"/>
                <a:cs typeface="+mn-cs"/>
              </a:rPr>
              <a:t>, 2013) that can be resumed in Figure 1</a:t>
            </a:r>
            <a:r>
              <a:rPr lang="en-GB" dirty="0" smtClean="0">
                <a:effectLst/>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6</a:t>
            </a:fld>
            <a:endParaRPr lang="fr-FR"/>
          </a:p>
        </p:txBody>
      </p:sp>
    </p:spTree>
    <p:extLst>
      <p:ext uri="{BB962C8B-B14F-4D97-AF65-F5344CB8AC3E}">
        <p14:creationId xmlns:p14="http://schemas.microsoft.com/office/powerpoint/2010/main" val="268809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dirty="0" smtClean="0">
              <a:effectLst/>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10</a:t>
            </a:fld>
            <a:endParaRPr lang="fr-FR"/>
          </a:p>
        </p:txBody>
      </p:sp>
    </p:spTree>
    <p:extLst>
      <p:ext uri="{BB962C8B-B14F-4D97-AF65-F5344CB8AC3E}">
        <p14:creationId xmlns:p14="http://schemas.microsoft.com/office/powerpoint/2010/main" val="422012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2"/>
            <a:r>
              <a:rPr lang="en-US" sz="1200" b="1" kern="1200" dirty="0" smtClean="0">
                <a:solidFill>
                  <a:schemeClr val="tx1"/>
                </a:solidFill>
                <a:effectLst/>
                <a:latin typeface="+mn-lt"/>
                <a:ea typeface="+mn-ea"/>
                <a:cs typeface="+mn-cs"/>
              </a:rPr>
              <a:t>Organization of the model</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land is created according to a certain number of obligations given by the interface (Figure 6) like the size of the land, in number of patches, and the percentage of land, formulated in number of patches, and the percentage of land covered by the forest. We also distribute a determined number of farmers (from the interface) randomly on the in a way that they are not superimposed. Then, their farming are created around them in a radius going until 8 patches for now all by avoiding to use a patch already exploited or forbidden like the forest. For the farming of natural resources, the farmers exploit or try to exploit as much as possible resources neighboring their farming than the resources separated geographically.</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sanctions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can respect or transgress the legislation towards the protection of natural resources.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controls or the rupture can identify the transgressions. The authorities grant some individual sanctions to the deviants. Thus, no collective sanction affects the respectful farmers of the legislation. Besides, the state laws for Environment, the laws and traditional rules like the Dina permit the excise of sanction based on the habits et traditions as well as the respect of nature.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Payment mandate of the process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Concept of elaboration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our establishment of a model, the level of detail depends on the link between the number of patch and the actual size. Knowing that the smallest indivisible unity under the </a:t>
            </a:r>
            <a:r>
              <a:rPr lang="en-US" sz="1200" kern="1200" dirty="0" err="1" smtClean="0">
                <a:solidFill>
                  <a:schemeClr val="tx1"/>
                </a:solidFill>
                <a:effectLst/>
                <a:latin typeface="+mn-lt"/>
                <a:ea typeface="+mn-ea"/>
                <a:cs typeface="+mn-cs"/>
              </a:rPr>
              <a:t>NetLogo</a:t>
            </a:r>
            <a:r>
              <a:rPr lang="en-US" sz="1200" kern="1200" dirty="0" smtClean="0">
                <a:solidFill>
                  <a:schemeClr val="tx1"/>
                </a:solidFill>
                <a:effectLst/>
                <a:latin typeface="+mn-lt"/>
                <a:ea typeface="+mn-ea"/>
                <a:cs typeface="+mn-cs"/>
              </a:rPr>
              <a:t> is the patch, this latter will correspond to one type of land. A patch can point out either plot of forest, or a plot of farming and natural resources. Besides, a farmer adopts a unique mode of agriculture per a plot: organic, conventional or on burnt land. It does not exist any segregation about the plots.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have some information relative to the localization of the agar areas, under the GCF, some other resources under the environmental legislation and some farms of environment from the simulation. The farmers also know the farming, which belong to them. The government is not directly represented by an agent. It acts through the checks and the sanctions applied on the patches and the farmers.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simulation, we consider, basing upon the theory of games (Von </a:t>
            </a:r>
            <a:r>
              <a:rPr lang="en-US" sz="1200" kern="1200" dirty="0" err="1" smtClean="0">
                <a:solidFill>
                  <a:schemeClr val="tx1"/>
                </a:solidFill>
                <a:effectLst/>
                <a:latin typeface="+mn-lt"/>
                <a:ea typeface="+mn-ea"/>
                <a:cs typeface="+mn-cs"/>
              </a:rPr>
              <a:t>Neuman</a:t>
            </a:r>
            <a:r>
              <a:rPr lang="en-US" sz="1200" kern="1200" dirty="0" smtClean="0">
                <a:solidFill>
                  <a:schemeClr val="tx1"/>
                </a:solidFill>
                <a:effectLst/>
                <a:latin typeface="+mn-lt"/>
                <a:ea typeface="+mn-ea"/>
                <a:cs typeface="+mn-cs"/>
              </a:rPr>
              <a:t> and Morgenstern, 1944) that environment can be random and interdependent. In our simulation, the officers will exploit the neighboring plots or the forest illegally in order to maximize their profits. Thus, on one part, it is a matter of a random environment because the chance and the behavior of an officer in order to maximize his profits. Also an environment of interdependence because the collective behaviors and the individual behavior of an officer, i.e. his rationality, influence the maximization of these profits (</a:t>
            </a:r>
            <a:r>
              <a:rPr lang="en-US" sz="1200" kern="1200" dirty="0" err="1" smtClean="0">
                <a:solidFill>
                  <a:schemeClr val="tx1"/>
                </a:solidFill>
                <a:effectLst/>
                <a:latin typeface="+mn-lt"/>
                <a:ea typeface="+mn-ea"/>
                <a:cs typeface="+mn-cs"/>
              </a:rPr>
              <a:t>Cavagnac</a:t>
            </a:r>
            <a:r>
              <a:rPr lang="en-US" sz="1200" kern="1200" dirty="0" smtClean="0">
                <a:solidFill>
                  <a:schemeClr val="tx1"/>
                </a:solidFill>
                <a:effectLst/>
                <a:latin typeface="+mn-lt"/>
                <a:ea typeface="+mn-ea"/>
                <a:cs typeface="+mn-cs"/>
              </a:rPr>
              <a:t> 2006).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game where each of some n officers of the game chooses the behaviors maximizing his profit in the whole of the possible behaviors. In our establishment of a model, the games can be static or dynamic and the complete or incomplete information. In a static game, an officer acts (an action is a strategy) without knowing the behavior of another officer whereas they act simultaneously in a dynamic game. The strategies can be dominant or dominated. A whole of strategy is a balance of Nash (1950). When we maximize his expectations of profits basing upon his beliefs, the whole of strategies that he deploys is a « Bayesian » balance (Kreps and Wilson 1982). The plays can be also be repetitive or mixed (Kuhn and Tucker 1950).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Adaptation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set yourself in order to increase their productivity and to perpetuate the trust that the state authorities grant them (or to avoid the sanctions for everything by having a nearby context in favor of their activity. (Wade, 1987; </a:t>
            </a:r>
            <a:r>
              <a:rPr lang="en-US" sz="1200" kern="1200" dirty="0" err="1" smtClean="0">
                <a:solidFill>
                  <a:schemeClr val="tx1"/>
                </a:solidFill>
                <a:effectLst/>
                <a:latin typeface="+mn-lt"/>
                <a:ea typeface="+mn-ea"/>
                <a:cs typeface="+mn-cs"/>
              </a:rPr>
              <a:t>Grüber</a:t>
            </a:r>
            <a:r>
              <a:rPr lang="en-US" sz="1200" kern="1200" dirty="0" smtClean="0">
                <a:solidFill>
                  <a:schemeClr val="tx1"/>
                </a:solidFill>
                <a:effectLst/>
                <a:latin typeface="+mn-lt"/>
                <a:ea typeface="+mn-ea"/>
                <a:cs typeface="+mn-cs"/>
              </a:rPr>
              <a:t>, 1993; </a:t>
            </a:r>
            <a:r>
              <a:rPr lang="en-US" sz="1200" kern="1200" dirty="0" err="1" smtClean="0">
                <a:solidFill>
                  <a:schemeClr val="tx1"/>
                </a:solidFill>
                <a:effectLst/>
                <a:latin typeface="+mn-lt"/>
                <a:ea typeface="+mn-ea"/>
                <a:cs typeface="+mn-cs"/>
              </a:rPr>
              <a:t>Bontems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Rotillon</a:t>
            </a:r>
            <a:r>
              <a:rPr lang="en-US" sz="1200" kern="1200" dirty="0" smtClean="0">
                <a:solidFill>
                  <a:schemeClr val="tx1"/>
                </a:solidFill>
                <a:effectLst/>
                <a:latin typeface="+mn-lt"/>
                <a:ea typeface="+mn-ea"/>
                <a:cs typeface="+mn-cs"/>
              </a:rPr>
              <a:t>, 2007; </a:t>
            </a:r>
            <a:r>
              <a:rPr lang="en-US" sz="1200" kern="1200" dirty="0" err="1" smtClean="0">
                <a:solidFill>
                  <a:schemeClr val="tx1"/>
                </a:solidFill>
                <a:effectLst/>
                <a:latin typeface="+mn-lt"/>
                <a:ea typeface="+mn-ea"/>
                <a:cs typeface="+mn-cs"/>
              </a:rPr>
              <a:t>Brandouy</a:t>
            </a:r>
            <a:r>
              <a:rPr lang="en-US" sz="1200" kern="1200" dirty="0" smtClean="0">
                <a:solidFill>
                  <a:schemeClr val="tx1"/>
                </a:solidFill>
                <a:effectLst/>
                <a:latin typeface="+mn-lt"/>
                <a:ea typeface="+mn-ea"/>
                <a:cs typeface="+mn-cs"/>
              </a:rPr>
              <a:t>, Mathieu and </a:t>
            </a:r>
            <a:r>
              <a:rPr lang="en-US" sz="1200" kern="1200" dirty="0" err="1" smtClean="0">
                <a:solidFill>
                  <a:schemeClr val="tx1"/>
                </a:solidFill>
                <a:effectLst/>
                <a:latin typeface="+mn-lt"/>
                <a:ea typeface="+mn-ea"/>
                <a:cs typeface="+mn-cs"/>
              </a:rPr>
              <a:t>Venryzhenko</a:t>
            </a:r>
            <a:r>
              <a:rPr lang="en-US" sz="1200" kern="1200" dirty="0" smtClean="0">
                <a:solidFill>
                  <a:schemeClr val="tx1"/>
                </a:solidFill>
                <a:effectLst/>
                <a:latin typeface="+mn-lt"/>
                <a:ea typeface="+mn-ea"/>
                <a:cs typeface="+mn-cs"/>
              </a:rPr>
              <a:t>, 2012).</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Figure 6 - </a:t>
            </a:r>
            <a:r>
              <a:rPr lang="en-US" sz="1200" b="1" kern="1200" dirty="0" err="1" smtClean="0">
                <a:solidFill>
                  <a:schemeClr val="tx1"/>
                </a:solidFill>
                <a:effectLst/>
                <a:latin typeface="+mn-lt"/>
                <a:ea typeface="+mn-ea"/>
                <a:cs typeface="+mn-cs"/>
              </a:rPr>
              <a:t>Intitial</a:t>
            </a:r>
            <a:r>
              <a:rPr lang="en-US" sz="1200" b="1" kern="1200" dirty="0" smtClean="0">
                <a:solidFill>
                  <a:schemeClr val="tx1"/>
                </a:solidFill>
                <a:effectLst/>
                <a:latin typeface="+mn-lt"/>
                <a:ea typeface="+mn-ea"/>
                <a:cs typeface="+mn-cs"/>
              </a:rPr>
              <a:t> conditions of simulation</a:t>
            </a:r>
            <a:endParaRPr lang="en-GB" sz="1200" b="1"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Perception and interaction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arbitrary data can be distinguished in this simulation.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 matter of different types of agriculture, the variable « Use » corresponds to the investments that the farmers make according to the type of agriculture adopted. Iteration allows getting the cost for 100 % of agriculture. A farmer makes no investments if he chooses the organic agriculture in iteration. However, if he either adopts conventional agriculture or burnt land, these investments are equivalent in an iteration.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Concerning the profits relative to the variable « Gain », they fluctuate in accordance with the type of agriculture chose by the farmer. For this simulation, the income that 100% of three types of agriculture bring will be given in some fields intended to this effect on the graphic interface. Likewise, the variable « </a:t>
            </a:r>
            <a:r>
              <a:rPr lang="en-US" sz="1200" kern="1200" dirty="0" err="1" smtClean="0">
                <a:solidFill>
                  <a:schemeClr val="tx1"/>
                </a:solidFill>
                <a:effectLst/>
                <a:latin typeface="+mn-lt"/>
                <a:ea typeface="+mn-ea"/>
                <a:cs typeface="+mn-cs"/>
              </a:rPr>
              <a:t>Det</a:t>
            </a:r>
            <a:r>
              <a:rPr lang="en-US" sz="1200" kern="1200" dirty="0" smtClean="0">
                <a:solidFill>
                  <a:schemeClr val="tx1"/>
                </a:solidFill>
                <a:effectLst/>
                <a:latin typeface="+mn-lt"/>
                <a:ea typeface="+mn-ea"/>
                <a:cs typeface="+mn-cs"/>
              </a:rPr>
              <a:t> » determines the variable « </a:t>
            </a:r>
            <a:r>
              <a:rPr lang="en-US" sz="1200" kern="1200" dirty="0" err="1" smtClean="0">
                <a:solidFill>
                  <a:schemeClr val="tx1"/>
                </a:solidFill>
                <a:effectLst/>
                <a:latin typeface="+mn-lt"/>
                <a:ea typeface="+mn-ea"/>
                <a:cs typeface="+mn-cs"/>
              </a:rPr>
              <a:t>Det</a:t>
            </a:r>
            <a:r>
              <a:rPr lang="en-US" sz="1200" kern="1200" dirty="0" smtClean="0">
                <a:solidFill>
                  <a:schemeClr val="tx1"/>
                </a:solidFill>
                <a:effectLst/>
                <a:latin typeface="+mn-lt"/>
                <a:ea typeface="+mn-ea"/>
                <a:cs typeface="+mn-cs"/>
              </a:rPr>
              <a:t> » shapeless of the deterioration level from the grounds of farming plots revealed in percentage in an iteration.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 matter of sanctions, at each iteration, we puncture some money in the form of fee to the farmer at each iteration for 100 % of damage created by an illegal farming on a patch. The rules and sanctions of the State are applied during the month through the check of some patches). The sanctions are applied by collecting money to the farmer when we calculate his income available at the end of the month via the variable « outgoing » which points out the maximal money spent by a farmer in order to « live » in an iteration (random).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deterioration is made at random for the patches non exploited, « update-</a:t>
            </a:r>
            <a:r>
              <a:rPr lang="en-US" sz="1200" kern="1200" dirty="0" err="1" smtClean="0">
                <a:solidFill>
                  <a:schemeClr val="tx1"/>
                </a:solidFill>
                <a:effectLst/>
                <a:latin typeface="+mn-lt"/>
                <a:ea typeface="+mn-ea"/>
                <a:cs typeface="+mn-cs"/>
              </a:rPr>
              <a:t>rawPatches</a:t>
            </a:r>
            <a:r>
              <a:rPr lang="en-US" sz="1200" kern="1200" dirty="0" smtClean="0">
                <a:solidFill>
                  <a:schemeClr val="tx1"/>
                </a:solidFill>
                <a:effectLst/>
                <a:latin typeface="+mn-lt"/>
                <a:ea typeface="+mn-ea"/>
                <a:cs typeface="+mn-cs"/>
              </a:rPr>
              <a:t> ». Moreover, a random and natural deterioration «update-exploited Patches » applied for each farm according to the percentage and the type of agriculture. We also obtain, according to the percentage and the type of agriculture, the money spent for the farming as well as the money earned by the farmer. The sum, which a farmer has, is updated each month according to the results of their farming. This available sum of money can lead to a change of the types of agriculture being able to be random and dependent on the money from the money remaining to the farmer.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deviant, « update-deviants », remarks the neighboring plots to his ones. Then, he will or not exploits a land that does not belong to him. If during a made control, the « government », acting through a check, notices that a non-exploited land normally can be in the major of case illegally exploited, it punishes the deviant responsible for the transgression by a fee to pay every month in accordance with the degradation of the patch run by the illegal farming.</a:t>
            </a:r>
            <a:endParaRPr lang="en-GB"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11</a:t>
            </a:fld>
            <a:endParaRPr lang="fr-FR"/>
          </a:p>
        </p:txBody>
      </p:sp>
    </p:spTree>
    <p:extLst>
      <p:ext uri="{BB962C8B-B14F-4D97-AF65-F5344CB8AC3E}">
        <p14:creationId xmlns:p14="http://schemas.microsoft.com/office/powerpoint/2010/main" val="23057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sz="1200" kern="1200" dirty="0" smtClean="0">
                <a:solidFill>
                  <a:schemeClr val="tx1"/>
                </a:solidFill>
                <a:effectLst/>
                <a:latin typeface="+mn-lt"/>
                <a:ea typeface="+mn-ea"/>
                <a:cs typeface="+mn-cs"/>
              </a:rPr>
              <a:t>After launching several times the simulation with different values of configurations, it appears by observing the variation of the rate of deviants that if the government controls the management's transfers correctly, the sanctions are well applied (fig. 7). The presence of the deviants engenders more deterioration of the lands. Some deviants avoid the sanctions and run some non taxable income. However, the application of the sanction to the deviants rebalances the system so that the deviants could not get any profits in the illegal practice of agriculture or the exploitation of natural resources. Thus, the individual behaviours will impact the collective behaviours if a farmer  knows the gestures of his neighbouring. The farmer grants his trust to his neighbour when it is not a matter of a deviant. However, if he knows the acts of deviance of his neighbour, he will be more suspicious against him and he will denounce him.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Figure 8 - </a:t>
            </a:r>
            <a:r>
              <a:rPr lang="en-US" sz="1200" kern="1200" dirty="0" smtClean="0">
                <a:solidFill>
                  <a:schemeClr val="tx1"/>
                </a:solidFill>
                <a:effectLst/>
                <a:latin typeface="+mn-lt"/>
                <a:ea typeface="+mn-ea"/>
                <a:cs typeface="+mn-cs"/>
              </a:rPr>
              <a:t>Representation of a situation of deviance</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By fixing the rate of deviants at 50 %, we notice that the use of money which the farmer is going to </a:t>
            </a:r>
            <a:r>
              <a:rPr lang="en-GB" sz="1200" kern="1200" dirty="0" err="1" smtClean="0">
                <a:solidFill>
                  <a:schemeClr val="tx1"/>
                </a:solidFill>
                <a:effectLst/>
                <a:latin typeface="+mn-lt"/>
                <a:ea typeface="+mn-ea"/>
                <a:cs typeface="+mn-cs"/>
              </a:rPr>
              <a:t>derease</a:t>
            </a:r>
            <a:r>
              <a:rPr lang="en-GB" sz="1200" kern="1200" dirty="0" smtClean="0">
                <a:solidFill>
                  <a:schemeClr val="tx1"/>
                </a:solidFill>
                <a:effectLst/>
                <a:latin typeface="+mn-lt"/>
                <a:ea typeface="+mn-ea"/>
                <a:cs typeface="+mn-cs"/>
              </a:rPr>
              <a:t> then increase strongly whereas the individual profits of the farmer and the lifespan of the </a:t>
            </a:r>
            <a:r>
              <a:rPr lang="en-GB" sz="1200" kern="1200" dirty="0" err="1" smtClean="0">
                <a:solidFill>
                  <a:schemeClr val="tx1"/>
                </a:solidFill>
                <a:effectLst/>
                <a:latin typeface="+mn-lt"/>
                <a:ea typeface="+mn-ea"/>
                <a:cs typeface="+mn-cs"/>
              </a:rPr>
              <a:t>farmings</a:t>
            </a:r>
            <a:r>
              <a:rPr lang="en-GB" sz="1200" kern="1200" dirty="0" smtClean="0">
                <a:solidFill>
                  <a:schemeClr val="tx1"/>
                </a:solidFill>
                <a:effectLst/>
                <a:latin typeface="+mn-lt"/>
                <a:ea typeface="+mn-ea"/>
                <a:cs typeface="+mn-cs"/>
              </a:rPr>
              <a:t> will have tendency to remain stable. This intensive farming is going to decrease the lifespan of the </a:t>
            </a:r>
            <a:r>
              <a:rPr lang="en-GB" sz="1200" kern="1200" dirty="0" err="1" smtClean="0">
                <a:solidFill>
                  <a:schemeClr val="tx1"/>
                </a:solidFill>
                <a:effectLst/>
                <a:latin typeface="+mn-lt"/>
                <a:ea typeface="+mn-ea"/>
                <a:cs typeface="+mn-cs"/>
              </a:rPr>
              <a:t>farmings</a:t>
            </a:r>
            <a:r>
              <a:rPr lang="en-GB" sz="1200" kern="1200" dirty="0" smtClean="0">
                <a:solidFill>
                  <a:schemeClr val="tx1"/>
                </a:solidFill>
                <a:effectLst/>
                <a:latin typeface="+mn-lt"/>
                <a:ea typeface="+mn-ea"/>
                <a:cs typeface="+mn-cs"/>
              </a:rPr>
              <a:t>. The type of agriculture fluctuate and the conventional agriculture and on burnt land dominate. The sanctions are also less applied (fig. 9).</a:t>
            </a:r>
            <a:endParaRPr lang="fr-FR" sz="1200" kern="1200" dirty="0" smtClean="0">
              <a:solidFill>
                <a:schemeClr val="tx1"/>
              </a:solidFill>
              <a:effectLst/>
              <a:latin typeface="+mn-lt"/>
              <a:ea typeface="+mn-ea"/>
              <a:cs typeface="+mn-cs"/>
            </a:endParaRPr>
          </a:p>
          <a:p>
            <a:endParaRPr lang="fr-FR" dirty="0" smtClean="0"/>
          </a:p>
          <a:p>
            <a:endParaRPr lang="fr-FR" sz="1200" b="1" i="0" u="none" strike="noStrike" kern="1200" baseline="0" dirty="0" smtClean="0">
              <a:solidFill>
                <a:schemeClr val="tx1"/>
              </a:solidFill>
              <a:latin typeface="+mn-lt"/>
              <a:ea typeface="+mn-ea"/>
              <a:cs typeface="+mn-cs"/>
            </a:endParaRP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err="1" smtClean="0">
                <a:solidFill>
                  <a:schemeClr val="tx1"/>
                </a:solidFill>
                <a:latin typeface="+mn-lt"/>
                <a:ea typeface="+mn-ea"/>
                <a:cs typeface="+mn-cs"/>
              </a:rPr>
              <a:t>Video</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demo</a:t>
            </a:r>
            <a:r>
              <a:rPr lang="fr-FR" sz="1200" b="1" i="0" u="none" strike="noStrike" kern="1200" baseline="0" dirty="0" smtClean="0">
                <a:solidFill>
                  <a:schemeClr val="tx1"/>
                </a:solidFill>
                <a:latin typeface="+mn-lt"/>
                <a:ea typeface="+mn-ea"/>
                <a:cs typeface="+mn-cs"/>
              </a:rPr>
              <a:t> : </a:t>
            </a: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FUTURE WORKS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already</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fully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responds</a:t>
            </a:r>
            <a:r>
              <a:rPr lang="fr-FR" sz="1200" b="0" i="0" u="none" strike="noStrike" kern="1200" baseline="0" dirty="0" smtClean="0">
                <a:solidFill>
                  <a:schemeClr val="tx1"/>
                </a:solidFill>
                <a:latin typeface="+mn-lt"/>
                <a:ea typeface="+mn-ea"/>
                <a:cs typeface="+mn-cs"/>
              </a:rPr>
              <a:t>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to the initial </a:t>
            </a:r>
            <a:r>
              <a:rPr lang="fr-FR" sz="1200" b="0" i="0" u="none" strike="noStrike" kern="1200" baseline="0" dirty="0" err="1" smtClean="0">
                <a:solidFill>
                  <a:schemeClr val="tx1"/>
                </a:solidFill>
                <a:latin typeface="+mn-lt"/>
                <a:ea typeface="+mn-ea"/>
                <a:cs typeface="+mn-cs"/>
              </a:rPr>
              <a:t>requirements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mentioned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above</a:t>
            </a:r>
            <a:r>
              <a:rPr lang="fr-FR" sz="1200" b="0" i="0" u="none" strike="noStrike" kern="1200" baseline="0" dirty="0" smtClean="0">
                <a:solidFill>
                  <a:schemeClr val="tx1"/>
                </a:solidFill>
                <a:latin typeface="+mn-lt"/>
                <a:ea typeface="+mn-ea"/>
                <a:cs typeface="+mn-cs"/>
              </a:rPr>
              <a:t> parts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However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during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experiencing</a:t>
            </a:r>
            <a:r>
              <a:rPr lang="fr-FR" sz="1200" b="0" i="0" u="none" strike="noStrike" kern="1200" baseline="0" dirty="0" smtClean="0">
                <a:solidFill>
                  <a:schemeClr val="tx1"/>
                </a:solidFill>
                <a:latin typeface="+mn-lt"/>
                <a:ea typeface="+mn-ea"/>
                <a:cs typeface="+mn-cs"/>
              </a:rPr>
              <a:t> phases,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improved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effectiveness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an upgrade of the </a:t>
            </a:r>
            <a:r>
              <a:rPr lang="fr-FR" sz="1200" b="0" i="0" u="none" strike="noStrike" kern="1200" baseline="0" dirty="0" err="1" smtClean="0">
                <a:solidFill>
                  <a:schemeClr val="tx1"/>
                </a:solidFill>
                <a:latin typeface="+mn-lt"/>
                <a:ea typeface="+mn-ea"/>
                <a:cs typeface="+mn-cs"/>
              </a:rPr>
              <a:t>hosting</a:t>
            </a:r>
            <a:r>
              <a:rPr lang="fr-FR" sz="1200" b="0" i="0" u="none" strike="noStrike" kern="1200" baseline="0" dirty="0" smtClean="0">
                <a:solidFill>
                  <a:schemeClr val="tx1"/>
                </a:solidFill>
                <a:latin typeface="+mn-lt"/>
                <a:ea typeface="+mn-ea"/>
                <a:cs typeface="+mn-cs"/>
              </a:rPr>
              <a:t> plan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permit a usage of </a:t>
            </a:r>
            <a:r>
              <a:rPr lang="fr-FR" sz="1200" b="0" i="0" u="none" strike="noStrike" kern="1200" baseline="0" dirty="0" err="1" smtClean="0">
                <a:solidFill>
                  <a:schemeClr val="tx1"/>
                </a:solidFill>
                <a:latin typeface="+mn-lt"/>
                <a:ea typeface="+mn-ea"/>
                <a:cs typeface="+mn-cs"/>
              </a:rPr>
              <a:t>another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have a </a:t>
            </a:r>
            <a:r>
              <a:rPr lang="fr-FR" sz="1200" b="0" i="0" u="none" strike="noStrike" kern="1200" baseline="0" dirty="0" err="1" smtClean="0">
                <a:solidFill>
                  <a:schemeClr val="tx1"/>
                </a:solidFill>
                <a:latin typeface="+mn-lt"/>
                <a:ea typeface="+mn-ea"/>
                <a:cs typeface="+mn-cs"/>
              </a:rPr>
              <a:t>compiled</a:t>
            </a:r>
            <a:r>
              <a:rPr lang="fr-FR" sz="1200" b="0" i="0" u="none" strike="noStrike" kern="1200" baseline="0" dirty="0" smtClean="0">
                <a:solidFill>
                  <a:schemeClr val="tx1"/>
                </a:solidFill>
                <a:latin typeface="+mn-lt"/>
                <a:ea typeface="+mn-ea"/>
                <a:cs typeface="+mn-cs"/>
              </a:rPr>
              <a:t>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application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calculation</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instead</a:t>
            </a:r>
            <a:r>
              <a:rPr lang="fr-FR" sz="1200" b="0" i="0" u="none" strike="noStrike" kern="1200" baseline="0" dirty="0" smtClean="0">
                <a:solidFill>
                  <a:schemeClr val="tx1"/>
                </a:solidFill>
                <a:latin typeface="+mn-lt"/>
                <a:ea typeface="+mn-ea"/>
                <a:cs typeface="+mn-cs"/>
              </a:rPr>
              <a:t> of an </a:t>
            </a:r>
            <a:r>
              <a:rPr lang="fr-FR" sz="1200" b="0" i="0" u="none" strike="noStrike" kern="1200" baseline="0" dirty="0" err="1" smtClean="0">
                <a:solidFill>
                  <a:schemeClr val="tx1"/>
                </a:solidFill>
                <a:latin typeface="+mn-lt"/>
                <a:ea typeface="+mn-ea"/>
                <a:cs typeface="+mn-cs"/>
              </a:rPr>
              <a:t>interpreted</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ignore the passage of data </a:t>
            </a:r>
            <a:r>
              <a:rPr lang="fr-FR" sz="1200" b="0" i="0" u="none" strike="noStrike" kern="1200" baseline="0" dirty="0" err="1" smtClean="0">
                <a:solidFill>
                  <a:schemeClr val="tx1"/>
                </a:solidFill>
                <a:latin typeface="+mn-lt"/>
                <a:ea typeface="+mn-ea"/>
                <a:cs typeface="+mn-cs"/>
              </a:rPr>
              <a:t>through</a:t>
            </a:r>
            <a:r>
              <a:rPr lang="fr-FR" sz="1200" b="0" i="0" u="none" strike="noStrike" kern="1200" baseline="0" dirty="0" smtClean="0">
                <a:solidFill>
                  <a:schemeClr val="tx1"/>
                </a:solidFill>
                <a:latin typeface="+mn-lt"/>
                <a:ea typeface="+mn-ea"/>
                <a:cs typeface="+mn-cs"/>
              </a:rPr>
              <a:t> Apache server and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the flow of information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services.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communicate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of the application. </a:t>
            </a:r>
          </a:p>
          <a:p>
            <a:r>
              <a:rPr lang="fr-FR" sz="1200" b="0" i="0" u="none" strike="noStrike" kern="1200" baseline="0" dirty="0" smtClean="0">
                <a:solidFill>
                  <a:schemeClr val="tx1"/>
                </a:solidFill>
                <a:latin typeface="+mn-lt"/>
                <a:ea typeface="+mn-ea"/>
                <a:cs typeface="+mn-cs"/>
              </a:rPr>
              <a:t>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modifying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functions</a:t>
            </a:r>
            <a:r>
              <a:rPr lang="fr-FR" sz="1200" b="0" i="0" u="none" strike="noStrike" kern="1200" baseline="0" dirty="0" smtClean="0">
                <a:solidFill>
                  <a:schemeClr val="tx1"/>
                </a:solidFill>
                <a:latin typeface="+mn-lt"/>
                <a:ea typeface="+mn-ea"/>
                <a:cs typeface="+mn-cs"/>
              </a:rPr>
              <a:t> and not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as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now</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advantage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time </a:t>
            </a:r>
            <a:r>
              <a:rPr lang="fr-FR" sz="1200" b="0" i="0" u="none" strike="noStrike" kern="1200" baseline="0" dirty="0" err="1" smtClean="0">
                <a:solidFill>
                  <a:schemeClr val="tx1"/>
                </a:solidFill>
                <a:latin typeface="+mn-lt"/>
                <a:ea typeface="+mn-ea"/>
                <a:cs typeface="+mn-cs"/>
              </a:rPr>
              <a:t>gained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developing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Once the proof of concept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acquired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next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optimizations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a:t>
            </a:r>
            <a:r>
              <a:rPr lang="fr-FR" sz="1200" b="0" i="0" u="none" strike="noStrike" kern="1200" baseline="0" dirty="0" smtClean="0">
                <a:solidFill>
                  <a:schemeClr val="tx1"/>
                </a:solidFill>
                <a:latin typeface="+mn-lt"/>
                <a:ea typeface="+mn-ea"/>
                <a:cs typeface="+mn-cs"/>
              </a:rPr>
              <a:t> more </a:t>
            </a:r>
            <a:r>
              <a:rPr lang="fr-FR" sz="1200" b="0" i="0" u="none" strike="noStrike" kern="1200" baseline="0" dirty="0" err="1" smtClean="0">
                <a:solidFill>
                  <a:schemeClr val="tx1"/>
                </a:solidFill>
                <a:latin typeface="+mn-lt"/>
                <a:ea typeface="+mn-ea"/>
                <a:cs typeface="+mn-cs"/>
              </a:rPr>
              <a:t>feature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Actually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of the simulations. It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a:t>
            </a:r>
            <a:r>
              <a:rPr lang="fr-FR" sz="1200" b="0" i="0" u="none" strike="noStrike" kern="1200" baseline="0" dirty="0" err="1" smtClean="0">
                <a:solidFill>
                  <a:schemeClr val="tx1"/>
                </a:solidFill>
                <a:latin typeface="+mn-lt"/>
                <a:ea typeface="+mn-ea"/>
                <a:cs typeface="+mn-cs"/>
              </a:rPr>
              <a:t>prepare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multi-agents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auto-</a:t>
            </a:r>
            <a:r>
              <a:rPr lang="fr-FR" sz="1200" b="0" i="0" u="none" strike="noStrike" kern="1200" baseline="0" dirty="0" err="1" smtClean="0">
                <a:solidFill>
                  <a:schemeClr val="tx1"/>
                </a:solidFill>
                <a:latin typeface="+mn-lt"/>
                <a:ea typeface="+mn-ea"/>
                <a:cs typeface="+mn-cs"/>
              </a:rPr>
              <a:t>detecting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positions of agents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pattern on the image, setting up clusters of patches or </a:t>
            </a:r>
            <a:r>
              <a:rPr lang="fr-FR" sz="1200" b="0" i="0" u="none" strike="noStrike" kern="1200" baseline="0" dirty="0" err="1" smtClean="0">
                <a:solidFill>
                  <a:schemeClr val="tx1"/>
                </a:solidFill>
                <a:latin typeface="+mn-lt"/>
                <a:ea typeface="+mn-ea"/>
                <a:cs typeface="+mn-cs"/>
              </a:rPr>
              <a:t>boundaries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for agents.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expand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multi-agents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generalize</a:t>
            </a:r>
            <a:r>
              <a:rPr lang="fr-FR" sz="1200" b="0" i="0" u="none" strike="noStrike" kern="1200" baseline="0" dirty="0" smtClean="0">
                <a:solidFill>
                  <a:schemeClr val="tx1"/>
                </a:solidFill>
                <a:latin typeface="+mn-lt"/>
                <a:ea typeface="+mn-ea"/>
                <a:cs typeface="+mn-cs"/>
              </a:rPr>
              <a:t> the use of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permit more </a:t>
            </a:r>
            <a:r>
              <a:rPr lang="fr-FR" sz="1200" b="0" i="0" u="none" strike="noStrike" kern="1200" baseline="0" dirty="0" err="1" smtClean="0">
                <a:solidFill>
                  <a:schemeClr val="tx1"/>
                </a:solidFill>
                <a:latin typeface="+mn-lt"/>
                <a:ea typeface="+mn-ea"/>
                <a:cs typeface="+mn-cs"/>
              </a:rPr>
              <a:t>members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community</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domain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PERSPECTIVES AND CONCLUSIONS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problem</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in multi-agents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leads us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more productive.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use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GIS softwares,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supports and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electronic</a:t>
            </a:r>
            <a:r>
              <a:rPr lang="fr-FR" sz="1200" b="0" i="0" u="none" strike="noStrike" kern="1200" baseline="0" dirty="0" smtClean="0">
                <a:solidFill>
                  <a:schemeClr val="tx1"/>
                </a:solidFill>
                <a:latin typeface="+mn-lt"/>
                <a:ea typeface="+mn-ea"/>
                <a:cs typeface="+mn-cs"/>
              </a:rPr>
              <a:t> documents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set up in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simulations.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MASC, a support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configuring</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the information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bitmap images. MASC </a:t>
            </a:r>
            <a:r>
              <a:rPr lang="fr-FR" sz="1200" b="0" i="0" u="none" strike="noStrike" kern="1200" baseline="0" dirty="0" err="1" smtClean="0">
                <a:solidFill>
                  <a:schemeClr val="tx1"/>
                </a:solidFill>
                <a:latin typeface="+mn-lt"/>
                <a:ea typeface="+mn-ea"/>
                <a:cs typeface="+mn-cs"/>
              </a:rPr>
              <a:t>aims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provide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simplified</a:t>
            </a:r>
            <a:r>
              <a:rPr lang="fr-FR" sz="1200" b="0" i="0" u="none" strike="noStrike" kern="1200" baseline="0" dirty="0" smtClean="0">
                <a:solidFill>
                  <a:schemeClr val="tx1"/>
                </a:solidFill>
                <a:latin typeface="+mn-lt"/>
                <a:ea typeface="+mn-ea"/>
                <a:cs typeface="+mn-cs"/>
              </a:rPr>
              <a:t>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service for the acquisition of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ready</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simulations </a:t>
            </a:r>
            <a:r>
              <a:rPr lang="fr-FR" sz="1200" b="0" i="0" u="none" strike="noStrike" kern="1200" baseline="0" dirty="0" err="1" smtClean="0">
                <a:solidFill>
                  <a:schemeClr val="tx1"/>
                </a:solidFill>
                <a:latin typeface="+mn-lt"/>
                <a:ea typeface="+mn-ea"/>
                <a:cs typeface="+mn-cs"/>
              </a:rPr>
              <a:t>platforms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Thereby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multiple configurations for a </a:t>
            </a:r>
            <a:r>
              <a:rPr lang="fr-FR" sz="1200" b="0" i="0" u="none" strike="noStrike" kern="1200" baseline="0" dirty="0" err="1" smtClean="0">
                <a:solidFill>
                  <a:schemeClr val="tx1"/>
                </a:solidFill>
                <a:latin typeface="+mn-lt"/>
                <a:ea typeface="+mn-ea"/>
                <a:cs typeface="+mn-cs"/>
              </a:rPr>
              <a:t>same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quickly</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to focus on the data and the </a:t>
            </a:r>
            <a:r>
              <a:rPr lang="fr-FR" sz="1200" b="0" i="0" u="none" strike="noStrike" kern="1200" baseline="0" dirty="0" err="1" smtClean="0">
                <a:solidFill>
                  <a:schemeClr val="tx1"/>
                </a:solidFill>
                <a:latin typeface="+mn-lt"/>
                <a:ea typeface="+mn-ea"/>
                <a:cs typeface="+mn-cs"/>
              </a:rPr>
              <a:t>results</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Moreover</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of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finely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crisscrossed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observing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agents on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scales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precisions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gain more time on configuration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permits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the placement of the agents 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Our </a:t>
            </a:r>
            <a:r>
              <a:rPr lang="fr-FR" sz="1200" b="0" i="0" u="none" strike="noStrike" kern="1200" baseline="0" dirty="0" err="1" smtClean="0">
                <a:solidFill>
                  <a:schemeClr val="tx1"/>
                </a:solidFill>
                <a:latin typeface="+mn-lt"/>
                <a:ea typeface="+mn-ea"/>
                <a:cs typeface="+mn-cs"/>
              </a:rPr>
              <a:t>purpose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not to </a:t>
            </a:r>
            <a:r>
              <a:rPr lang="fr-FR" sz="1200" b="0" i="0" u="none" strike="noStrike" kern="1200" baseline="0" dirty="0" err="1" smtClean="0">
                <a:solidFill>
                  <a:schemeClr val="tx1"/>
                </a:solidFill>
                <a:latin typeface="+mn-lt"/>
                <a:ea typeface="+mn-ea"/>
                <a:cs typeface="+mn-cs"/>
              </a:rPr>
              <a:t>bring</a:t>
            </a:r>
            <a:r>
              <a:rPr lang="fr-FR" sz="1200" b="0" i="0" u="none" strike="noStrike" kern="1200" baseline="0" dirty="0" smtClean="0">
                <a:solidFill>
                  <a:schemeClr val="tx1"/>
                </a:solidFill>
                <a:latin typeface="+mn-lt"/>
                <a:ea typeface="+mn-ea"/>
                <a:cs typeface="+mn-cs"/>
              </a:rPr>
              <a:t> out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to automate part of the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but </a:t>
            </a:r>
            <a:r>
              <a:rPr lang="fr-FR" sz="1200" b="0" i="0" u="none" strike="noStrike" kern="1200" baseline="0" dirty="0" err="1" smtClean="0">
                <a:solidFill>
                  <a:schemeClr val="tx1"/>
                </a:solidFill>
                <a:latin typeface="+mn-lt"/>
                <a:ea typeface="+mn-ea"/>
                <a:cs typeface="+mn-cs"/>
              </a:rPr>
              <a:t>rather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highlight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lack</a:t>
            </a:r>
            <a:r>
              <a:rPr lang="fr-FR" sz="1200" b="0" i="0" u="none" strike="noStrike" kern="1200" baseline="0" dirty="0" smtClean="0">
                <a:solidFill>
                  <a:schemeClr val="tx1"/>
                </a:solidFill>
                <a:latin typeface="+mn-lt"/>
                <a:ea typeface="+mn-ea"/>
                <a:cs typeface="+mn-cs"/>
              </a:rPr>
              <a:t> of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simplify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a simulation,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present</a:t>
            </a:r>
            <a:r>
              <a:rPr lang="fr-FR" sz="1200" b="0" i="0" u="none" strike="noStrike" kern="1200" baseline="0" dirty="0" smtClean="0">
                <a:solidFill>
                  <a:schemeClr val="tx1"/>
                </a:solidFill>
                <a:latin typeface="+mn-lt"/>
                <a:ea typeface="+mn-ea"/>
                <a:cs typeface="+mn-cs"/>
              </a:rPr>
              <a:t> to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12</a:t>
            </a:fld>
            <a:endParaRPr lang="fr-FR"/>
          </a:p>
        </p:txBody>
      </p:sp>
    </p:spTree>
    <p:extLst>
      <p:ext uri="{BB962C8B-B14F-4D97-AF65-F5344CB8AC3E}">
        <p14:creationId xmlns:p14="http://schemas.microsoft.com/office/powerpoint/2010/main" val="342925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18/09/14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18/09/14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fr-FR" smtClean="0"/>
              <a:t>Cliquez et modifiez le titre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ages avec légende">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images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fr-FR" smtClean="0"/>
              <a:t>Cliquez et modifiez le titre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filigrane">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fr-FR" smtClean="0"/>
              <a:t>Cliquez et modifiez le titre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fr-FR" smtClean="0"/>
              <a:t>Cliquez et modifiez le titre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avec filigrane">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fr-FR" smtClean="0"/>
              <a:t>Cliquez et modifiez le titre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avec imag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fr-FR" smtClean="0"/>
              <a:t>Cliquez et modifiez le titre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18/09/14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us, Haut et b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fr-FR" smtClean="0"/>
              <a:t>Cliquez et modifiez le titre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7000" y="471716"/>
            <a:ext cx="7289800" cy="3519714"/>
          </a:xfrm>
        </p:spPr>
        <p:txBody>
          <a:bodyPr/>
          <a:lstStyle/>
          <a:p>
            <a:r>
              <a:rPr lang="en-GB" sz="4400" b="1" dirty="0" smtClean="0"/>
              <a:t>Study </a:t>
            </a:r>
            <a:r>
              <a:rPr lang="en-GB" sz="4400" b="1" dirty="0"/>
              <a:t>of the interactions between stakeholders by a multi-agents system </a:t>
            </a:r>
            <a:r>
              <a:rPr lang="en-GB" sz="4400" b="1" i="1" dirty="0"/>
              <a:t>Application to the Common Pool Resources in </a:t>
            </a:r>
            <a:r>
              <a:rPr lang="en-GB" sz="4400" b="1" i="1" dirty="0" err="1"/>
              <a:t>Miarinarivo</a:t>
            </a:r>
            <a:r>
              <a:rPr lang="en-GB" sz="4400" b="1" i="1" dirty="0"/>
              <a:t> district (Madagascar)</a:t>
            </a:r>
            <a:br>
              <a:rPr lang="en-GB" sz="4400" b="1" i="1" dirty="0"/>
            </a:br>
            <a:endParaRPr lang="en-GB" sz="4400" dirty="0">
              <a:latin typeface="Apple Chancery"/>
              <a:cs typeface="Apple Chancery"/>
            </a:endParaRPr>
          </a:p>
        </p:txBody>
      </p:sp>
      <p:sp>
        <p:nvSpPr>
          <p:cNvPr id="3" name="Sous-titre 2"/>
          <p:cNvSpPr>
            <a:spLocks noGrp="1"/>
          </p:cNvSpPr>
          <p:nvPr>
            <p:ph type="subTitle" idx="1"/>
          </p:nvPr>
        </p:nvSpPr>
        <p:spPr>
          <a:xfrm>
            <a:off x="2354942" y="3580739"/>
            <a:ext cx="6477000" cy="991261"/>
          </a:xfrm>
        </p:spPr>
        <p:txBody>
          <a:bodyPr>
            <a:normAutofit fontScale="92500"/>
          </a:bodyPr>
          <a:lstStyle/>
          <a:p>
            <a:r>
              <a:rPr lang="fr-FR" b="1" dirty="0" smtClean="0">
                <a:latin typeface="Lucida Handwriting"/>
                <a:cs typeface="Lucida Handwriting"/>
              </a:rPr>
              <a:t>MAS 2014 </a:t>
            </a:r>
          </a:p>
          <a:p>
            <a:r>
              <a:rPr lang="fr-FR" b="1" dirty="0" err="1"/>
              <a:t>Gaudieux</a:t>
            </a:r>
            <a:r>
              <a:rPr lang="fr-FR" b="1" baseline="30000" dirty="0"/>
              <a:t>(a)</a:t>
            </a:r>
            <a:r>
              <a:rPr lang="fr-FR" b="1" dirty="0"/>
              <a:t>, Kwan</a:t>
            </a:r>
            <a:r>
              <a:rPr lang="fr-FR" b="1" baseline="30000" dirty="0"/>
              <a:t>(b)</a:t>
            </a:r>
            <a:r>
              <a:rPr lang="fr-FR" b="1" dirty="0"/>
              <a:t>, </a:t>
            </a:r>
            <a:r>
              <a:rPr lang="fr-FR" b="1" dirty="0" err="1"/>
              <a:t>Gangat</a:t>
            </a:r>
            <a:r>
              <a:rPr lang="fr-FR" b="1" dirty="0"/>
              <a:t> and </a:t>
            </a:r>
            <a:r>
              <a:rPr lang="fr-FR" b="1" dirty="0" err="1"/>
              <a:t>Courdier</a:t>
            </a:r>
            <a:r>
              <a:rPr lang="fr-FR" b="1" baseline="30000" dirty="0"/>
              <a:t>(c)</a:t>
            </a:r>
            <a:r>
              <a:rPr lang="fr-FR" b="1" dirty="0"/>
              <a:t> </a:t>
            </a:r>
            <a:br>
              <a:rPr lang="fr-FR" b="1" dirty="0"/>
            </a:br>
            <a:endParaRPr lang="fr-FR" dirty="0">
              <a:latin typeface="Lucida Handwriting"/>
              <a:cs typeface="Lucida Handwriting"/>
            </a:endParaRPr>
          </a:p>
        </p:txBody>
      </p:sp>
      <p:sp>
        <p:nvSpPr>
          <p:cNvPr id="4" name="ZoneTexte 3"/>
          <p:cNvSpPr txBox="1"/>
          <p:nvPr/>
        </p:nvSpPr>
        <p:spPr>
          <a:xfrm>
            <a:off x="1197429" y="4627104"/>
            <a:ext cx="7946571" cy="2031325"/>
          </a:xfrm>
          <a:prstGeom prst="rect">
            <a:avLst/>
          </a:prstGeom>
          <a:noFill/>
        </p:spPr>
        <p:txBody>
          <a:bodyPr wrap="square" rtlCol="0">
            <a:spAutoFit/>
          </a:bodyPr>
          <a:lstStyle/>
          <a:p>
            <a:r>
              <a:rPr lang="en-US" i="1" baseline="30000" dirty="0"/>
              <a:t>a)</a:t>
            </a:r>
            <a:r>
              <a:rPr lang="en-US" i="1" dirty="0"/>
              <a:t>Centre of Economics and Management of the Indian Ocean, University of Reunion Island (CEMOI</a:t>
            </a:r>
            <a:r>
              <a:rPr lang="en-US" i="1" dirty="0" smtClean="0"/>
              <a:t>)</a:t>
            </a:r>
          </a:p>
          <a:p>
            <a:r>
              <a:rPr lang="en-US" i="1" dirty="0" smtClean="0"/>
              <a:t> </a:t>
            </a:r>
            <a:r>
              <a:rPr lang="en-US" i="1" dirty="0"/>
              <a:t>and Laboratory of Computer Science and Mathematics (LIM), Saint-Denis, Reunion Island</a:t>
            </a:r>
            <a:r>
              <a:rPr lang="fr-FR" i="1" dirty="0"/>
              <a:t/>
            </a:r>
            <a:br>
              <a:rPr lang="fr-FR" i="1" dirty="0"/>
            </a:br>
            <a:r>
              <a:rPr lang="en-US" i="1" baseline="30000" dirty="0"/>
              <a:t>(b)</a:t>
            </a:r>
            <a:r>
              <a:rPr lang="en-US" i="1" dirty="0"/>
              <a:t>Higher School Reunion Indian Ocean Engineering (ESIROI), Saint-Denis, Reunion Island</a:t>
            </a:r>
            <a:r>
              <a:rPr lang="fr-FR" dirty="0"/>
              <a:t/>
            </a:r>
            <a:br>
              <a:rPr lang="fr-FR" dirty="0"/>
            </a:br>
            <a:r>
              <a:rPr lang="en-US" i="1" baseline="30000" dirty="0"/>
              <a:t>(c)</a:t>
            </a:r>
            <a:r>
              <a:rPr lang="en-US" i="1" dirty="0"/>
              <a:t>Laboratory of Computer Science and Mathematics (LIM), University of Reunion Island, </a:t>
            </a:r>
            <a:endParaRPr lang="en-US" i="1" dirty="0" smtClean="0"/>
          </a:p>
          <a:p>
            <a:r>
              <a:rPr lang="en-US" i="1" dirty="0" smtClean="0"/>
              <a:t>Saint</a:t>
            </a:r>
            <a:r>
              <a:rPr lang="en-US" i="1" dirty="0"/>
              <a:t>-Denis, Reunion Island</a:t>
            </a:r>
            <a:r>
              <a:rPr lang="fr-FR" dirty="0"/>
              <a:t/>
            </a:r>
            <a:br>
              <a:rPr lang="fr-FR" dirty="0"/>
            </a:br>
            <a:r>
              <a:rPr lang="fr-FR" dirty="0"/>
              <a:t>{</a:t>
            </a:r>
            <a:r>
              <a:rPr lang="fr-FR" dirty="0" err="1"/>
              <a:t>aurelie.gaudieux</a:t>
            </a:r>
            <a:r>
              <a:rPr lang="fr-FR" dirty="0"/>
              <a:t>, </a:t>
            </a:r>
            <a:r>
              <a:rPr lang="fr-FR" dirty="0" err="1"/>
              <a:t>joel.kwan</a:t>
            </a:r>
            <a:r>
              <a:rPr lang="fr-FR" dirty="0"/>
              <a:t>, </a:t>
            </a:r>
            <a:r>
              <a:rPr lang="fr-FR" dirty="0" err="1"/>
              <a:t>yassine.gangat,remy.courdier</a:t>
            </a:r>
            <a:r>
              <a:rPr lang="fr-FR" dirty="0"/>
              <a:t>}@</a:t>
            </a:r>
            <a:r>
              <a:rPr lang="fr-FR" dirty="0" err="1"/>
              <a:t>univ-reunion.fr</a:t>
            </a:r>
            <a:r>
              <a:rPr lang="fr-FR" dirty="0"/>
              <a:t>  </a:t>
            </a:r>
          </a:p>
        </p:txBody>
      </p:sp>
    </p:spTree>
    <p:extLst>
      <p:ext uri="{BB962C8B-B14F-4D97-AF65-F5344CB8AC3E}">
        <p14:creationId xmlns:p14="http://schemas.microsoft.com/office/powerpoint/2010/main" val="6576939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3"/>
          <p:cNvGraphicFramePr>
            <a:graphicFrameLocks noGrp="1"/>
          </p:cNvGraphicFramePr>
          <p:nvPr>
            <p:extLst>
              <p:ext uri="{D42A27DB-BD31-4B8C-83A1-F6EECF244321}">
                <p14:modId xmlns:p14="http://schemas.microsoft.com/office/powerpoint/2010/main" val="2545450419"/>
              </p:ext>
            </p:extLst>
          </p:nvPr>
        </p:nvGraphicFramePr>
        <p:xfrm>
          <a:off x="1493167" y="1504269"/>
          <a:ext cx="6096000" cy="4512142"/>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fr-FR" dirty="0" err="1" smtClean="0"/>
                        <a:t>Entities</a:t>
                      </a:r>
                      <a:r>
                        <a:rPr lang="fr-FR" dirty="0" smtClean="0"/>
                        <a:t> </a:t>
                      </a:r>
                      <a:endParaRPr lang="fr-FR" dirty="0"/>
                    </a:p>
                  </a:txBody>
                  <a:tcPr/>
                </a:tc>
                <a:tc>
                  <a:txBody>
                    <a:bodyPr/>
                    <a:lstStyle/>
                    <a:p>
                      <a:r>
                        <a:rPr lang="fr-FR" dirty="0" err="1" smtClean="0"/>
                        <a:t>Representations</a:t>
                      </a:r>
                      <a:r>
                        <a:rPr lang="fr-FR" dirty="0" smtClean="0"/>
                        <a:t> in </a:t>
                      </a:r>
                      <a:r>
                        <a:rPr lang="fr-FR" dirty="0" err="1" smtClean="0"/>
                        <a:t>Netlogo</a:t>
                      </a:r>
                      <a:r>
                        <a:rPr lang="fr-FR" dirty="0" smtClean="0"/>
                        <a:t> </a:t>
                      </a:r>
                      <a:endParaRPr lang="fr-FR" dirty="0"/>
                    </a:p>
                  </a:txBody>
                  <a:tcPr/>
                </a:tc>
              </a:tr>
              <a:tr h="5269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smtClean="0"/>
                        <a:t>Peasants</a:t>
                      </a:r>
                      <a:r>
                        <a:rPr lang="fr-FR" dirty="0" smtClean="0"/>
                        <a:t> </a:t>
                      </a:r>
                    </a:p>
                  </a:txBody>
                  <a:tcPr/>
                </a:tc>
                <a:tc>
                  <a:txBody>
                    <a:bodyPr/>
                    <a:lstStyle/>
                    <a:p>
                      <a:endParaRPr lang="fr-FR" dirty="0"/>
                    </a:p>
                  </a:txBody>
                  <a:tcPr/>
                </a:tc>
              </a:tr>
              <a:tr h="490191">
                <a:tc>
                  <a:txBody>
                    <a:bodyPr/>
                    <a:lstStyle/>
                    <a:p>
                      <a:r>
                        <a:rPr lang="fr-FR" dirty="0" err="1" smtClean="0"/>
                        <a:t>Deviants</a:t>
                      </a:r>
                      <a:endParaRPr lang="fr-FR" dirty="0"/>
                    </a:p>
                  </a:txBody>
                  <a:tcPr/>
                </a:tc>
                <a:tc>
                  <a:txBody>
                    <a:bodyPr/>
                    <a:lstStyle/>
                    <a:p>
                      <a:endParaRPr lang="fr-FR" dirty="0"/>
                    </a:p>
                  </a:txBody>
                  <a:tcPr/>
                </a:tc>
              </a:tr>
              <a:tr h="370840">
                <a:tc>
                  <a:txBody>
                    <a:bodyPr/>
                    <a:lstStyle/>
                    <a:p>
                      <a:r>
                        <a:rPr lang="fr-FR" dirty="0" smtClean="0"/>
                        <a:t>Exploitations</a:t>
                      </a:r>
                      <a:endParaRPr lang="fr-FR" dirty="0"/>
                    </a:p>
                  </a:txBody>
                  <a:tcPr/>
                </a:tc>
                <a:tc>
                  <a:txBody>
                    <a:bodyPr/>
                    <a:lstStyle/>
                    <a:p>
                      <a:endParaRPr lang="fr-FR"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Plots </a:t>
                      </a:r>
                      <a:endParaRPr lang="fr-FR" dirty="0" smtClean="0"/>
                    </a:p>
                  </a:txBody>
                  <a:tcPr/>
                </a:tc>
                <a:tc>
                  <a:txBody>
                    <a:bodyPr/>
                    <a:lstStyle/>
                    <a:p>
                      <a:endParaRPr lang="fr-FR"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Forest </a:t>
                      </a:r>
                      <a:endParaRPr lang="fr-FR" b="1" dirty="0" smtClean="0">
                        <a:effectLst/>
                      </a:endParaRPr>
                    </a:p>
                  </a:txBody>
                  <a:tcPr/>
                </a:tc>
                <a:tc>
                  <a:txBody>
                    <a:bodyPr/>
                    <a:lstStyle/>
                    <a:p>
                      <a:endParaRPr lang="fr-FR" dirty="0"/>
                    </a:p>
                  </a:txBody>
                  <a:tcPr/>
                </a:tc>
              </a:tr>
              <a:tr h="370840">
                <a:tc>
                  <a:txBody>
                    <a:bodyPr/>
                    <a:lstStyle/>
                    <a:p>
                      <a:pPr marL="0" indent="0">
                        <a:buNone/>
                      </a:pPr>
                      <a:r>
                        <a:rPr lang="fr-FR" dirty="0" err="1" smtClean="0"/>
                        <a:t>Pcolor</a:t>
                      </a:r>
                      <a:r>
                        <a:rPr lang="fr-FR" dirty="0" smtClean="0"/>
                        <a:t> : </a:t>
                      </a:r>
                      <a:r>
                        <a:rPr lang="fr-FR" dirty="0" err="1" smtClean="0"/>
                        <a:t>three</a:t>
                      </a:r>
                      <a:r>
                        <a:rPr lang="fr-FR" dirty="0" smtClean="0"/>
                        <a:t> </a:t>
                      </a:r>
                      <a:r>
                        <a:rPr lang="fr-FR" dirty="0" err="1" smtClean="0"/>
                        <a:t>colors</a:t>
                      </a:r>
                      <a:endParaRPr lang="fr-FR" dirty="0" smtClean="0"/>
                    </a:p>
                    <a:p>
                      <a:r>
                        <a:rPr lang="fr-FR" dirty="0" smtClean="0"/>
                        <a:t>Brown : </a:t>
                      </a:r>
                      <a:r>
                        <a:rPr lang="fr-FR" dirty="0" err="1" smtClean="0"/>
                        <a:t>Very</a:t>
                      </a:r>
                      <a:r>
                        <a:rPr lang="fr-FR" dirty="0" smtClean="0"/>
                        <a:t> </a:t>
                      </a:r>
                      <a:r>
                        <a:rPr lang="fr-FR" dirty="0" err="1" smtClean="0"/>
                        <a:t>deep</a:t>
                      </a:r>
                      <a:r>
                        <a:rPr lang="fr-FR" dirty="0" smtClean="0"/>
                        <a:t> agriculture </a:t>
                      </a:r>
                      <a:r>
                        <a:rPr lang="fr-FR" dirty="0" err="1" smtClean="0"/>
                        <a:t>at</a:t>
                      </a:r>
                      <a:r>
                        <a:rPr lang="fr-FR" dirty="0" smtClean="0"/>
                        <a:t> dominance on </a:t>
                      </a:r>
                      <a:r>
                        <a:rPr lang="fr-FR" dirty="0" err="1" smtClean="0"/>
                        <a:t>burnt</a:t>
                      </a:r>
                      <a:r>
                        <a:rPr lang="fr-FR" dirty="0" smtClean="0"/>
                        <a:t> land </a:t>
                      </a:r>
                      <a:endParaRPr lang="fr-FR" dirty="0" smtClean="0">
                        <a:effectLst/>
                      </a:endParaRPr>
                    </a:p>
                    <a:p>
                      <a:r>
                        <a:rPr lang="fr-FR" dirty="0" smtClean="0"/>
                        <a:t>Orange</a:t>
                      </a:r>
                      <a:r>
                        <a:rPr lang="fr-FR" baseline="0" dirty="0" smtClean="0"/>
                        <a:t> :</a:t>
                      </a:r>
                      <a:r>
                        <a:rPr lang="fr-FR" dirty="0" smtClean="0"/>
                        <a:t> The bio agriculture </a:t>
                      </a:r>
                      <a:endParaRPr lang="fr-FR" dirty="0" smtClean="0">
                        <a:effectLst/>
                      </a:endParaRPr>
                    </a:p>
                    <a:p>
                      <a:r>
                        <a:rPr lang="fr-FR" dirty="0" err="1" smtClean="0"/>
                        <a:t>Purple</a:t>
                      </a:r>
                      <a:r>
                        <a:rPr lang="fr-FR" dirty="0" smtClean="0"/>
                        <a:t> : </a:t>
                      </a:r>
                      <a:r>
                        <a:rPr lang="en-US" dirty="0" smtClean="0"/>
                        <a:t>The conventional agriculture </a:t>
                      </a:r>
                      <a:endParaRPr lang="fr-FR" dirty="0" smtClean="0"/>
                    </a:p>
                    <a:p>
                      <a:endParaRPr lang="fr-FR" dirty="0"/>
                    </a:p>
                  </a:txBody>
                  <a:tcPr/>
                </a:tc>
                <a:tc>
                  <a:txBody>
                    <a:bodyPr/>
                    <a:lstStyle/>
                    <a:p>
                      <a:endParaRPr lang="fr-FR" dirty="0" smtClean="0"/>
                    </a:p>
                    <a:p>
                      <a:endParaRPr lang="fr-FR" dirty="0" smtClean="0"/>
                    </a:p>
                    <a:p>
                      <a:endParaRPr lang="fr-FR" dirty="0" smtClean="0"/>
                    </a:p>
                    <a:p>
                      <a:endParaRPr lang="fr-FR" dirty="0" smtClean="0"/>
                    </a:p>
                    <a:p>
                      <a:endParaRPr lang="fr-FR" dirty="0" smtClean="0"/>
                    </a:p>
                    <a:p>
                      <a:endParaRPr lang="fr-FR" dirty="0"/>
                    </a:p>
                  </a:txBody>
                  <a:tcPr/>
                </a:tc>
              </a:tr>
            </a:tbl>
          </a:graphicData>
        </a:graphic>
      </p:graphicFrame>
      <p:sp>
        <p:nvSpPr>
          <p:cNvPr id="2" name="Titre 1"/>
          <p:cNvSpPr>
            <a:spLocks noGrp="1"/>
          </p:cNvSpPr>
          <p:nvPr>
            <p:ph type="title"/>
          </p:nvPr>
        </p:nvSpPr>
        <p:spPr/>
        <p:txBody>
          <a:bodyPr>
            <a:normAutofit/>
          </a:bodyPr>
          <a:lstStyle/>
          <a:p>
            <a:r>
              <a:rPr lang="fr-FR" sz="4000" b="1" u="sng" dirty="0" smtClean="0"/>
              <a:t>MANIPULATED ENTITIES </a:t>
            </a:r>
            <a:r>
              <a:rPr lang="fr-FR" sz="4000" u="sng" dirty="0" smtClean="0">
                <a:effectLst/>
              </a:rPr>
              <a:t> </a:t>
            </a:r>
            <a:endParaRPr lang="fr-FR" sz="4000" u="sng" dirty="0"/>
          </a:p>
        </p:txBody>
      </p:sp>
      <p:sp>
        <p:nvSpPr>
          <p:cNvPr id="5" name="Espace réservé du contenu 4"/>
          <p:cNvSpPr>
            <a:spLocks noGrp="1"/>
          </p:cNvSpPr>
          <p:nvPr>
            <p:ph idx="1"/>
          </p:nvPr>
        </p:nvSpPr>
        <p:spPr>
          <a:xfrm>
            <a:off x="2847232" y="1198848"/>
            <a:ext cx="8229600" cy="4825706"/>
          </a:xfrm>
        </p:spPr>
        <p:txBody>
          <a:bodyPr>
            <a:normAutofit/>
          </a:bodyPr>
          <a:lstStyle/>
          <a:p>
            <a:pPr marL="0" indent="0">
              <a:buNone/>
            </a:pPr>
            <a:endParaRPr lang="fr-FR" b="1" dirty="0" smtClean="0"/>
          </a:p>
          <a:p>
            <a:pPr marL="0" indent="0">
              <a:buNone/>
            </a:pPr>
            <a:r>
              <a:rPr lang="fr-FR" b="1" dirty="0" smtClean="0"/>
              <a:t> </a:t>
            </a:r>
          </a:p>
          <a:p>
            <a:pPr marL="0" indent="0">
              <a:buNone/>
            </a:pPr>
            <a:endParaRPr lang="fr-FR" b="1" dirty="0" smtClean="0"/>
          </a:p>
          <a:p>
            <a:pPr marL="0" indent="0">
              <a:buNone/>
            </a:pPr>
            <a:endParaRPr lang="fr-FR" b="1" dirty="0" smtClean="0">
              <a:effectLst/>
            </a:endParaRPr>
          </a:p>
          <a:p>
            <a:endParaRPr lang="fr-FR" dirty="0"/>
          </a:p>
        </p:txBody>
      </p:sp>
      <p:pic>
        <p:nvPicPr>
          <p:cNvPr id="19" name="Image 18"/>
          <p:cNvPicPr/>
          <p:nvPr/>
        </p:nvPicPr>
        <p:blipFill>
          <a:blip r:embed="rId3">
            <a:extLst>
              <a:ext uri="{28A0092B-C50C-407E-A947-70E740481C1C}">
                <a14:useLocalDpi xmlns:a14="http://schemas.microsoft.com/office/drawing/2010/main" val="0"/>
              </a:ext>
            </a:extLst>
          </a:blip>
          <a:stretch>
            <a:fillRect/>
          </a:stretch>
        </p:blipFill>
        <p:spPr>
          <a:xfrm flipH="1">
            <a:off x="4902225" y="1939377"/>
            <a:ext cx="422062" cy="397787"/>
          </a:xfrm>
          <a:prstGeom prst="rect">
            <a:avLst/>
          </a:prstGeom>
        </p:spPr>
      </p:pic>
      <p:pic>
        <p:nvPicPr>
          <p:cNvPr id="20" name="Image 19"/>
          <p:cNvPicPr/>
          <p:nvPr/>
        </p:nvPicPr>
        <p:blipFill>
          <a:blip r:embed="rId4">
            <a:extLst>
              <a:ext uri="{28A0092B-C50C-407E-A947-70E740481C1C}">
                <a14:useLocalDpi xmlns:a14="http://schemas.microsoft.com/office/drawing/2010/main" val="0"/>
              </a:ext>
            </a:extLst>
          </a:blip>
          <a:stretch>
            <a:fillRect/>
          </a:stretch>
        </p:blipFill>
        <p:spPr>
          <a:xfrm>
            <a:off x="4902225" y="2435160"/>
            <a:ext cx="379305" cy="374503"/>
          </a:xfrm>
          <a:prstGeom prst="rect">
            <a:avLst/>
          </a:prstGeom>
        </p:spPr>
      </p:pic>
      <p:pic>
        <p:nvPicPr>
          <p:cNvPr id="21" name="Image 20"/>
          <p:cNvPicPr/>
          <p:nvPr/>
        </p:nvPicPr>
        <p:blipFill>
          <a:blip r:embed="rId5">
            <a:extLst>
              <a:ext uri="{28A0092B-C50C-407E-A947-70E740481C1C}">
                <a14:useLocalDpi xmlns:a14="http://schemas.microsoft.com/office/drawing/2010/main" val="0"/>
              </a:ext>
            </a:extLst>
          </a:blip>
          <a:stretch>
            <a:fillRect/>
          </a:stretch>
        </p:blipFill>
        <p:spPr>
          <a:xfrm>
            <a:off x="4906034" y="2857452"/>
            <a:ext cx="379304" cy="359204"/>
          </a:xfrm>
          <a:prstGeom prst="rect">
            <a:avLst/>
          </a:prstGeom>
        </p:spPr>
      </p:pic>
      <p:pic>
        <p:nvPicPr>
          <p:cNvPr id="22" name="Image 21"/>
          <p:cNvPicPr/>
          <p:nvPr/>
        </p:nvPicPr>
        <p:blipFill>
          <a:blip r:embed="rId6">
            <a:extLst>
              <a:ext uri="{28A0092B-C50C-407E-A947-70E740481C1C}">
                <a14:useLocalDpi xmlns:a14="http://schemas.microsoft.com/office/drawing/2010/main" val="0"/>
              </a:ext>
            </a:extLst>
          </a:blip>
          <a:stretch>
            <a:fillRect/>
          </a:stretch>
        </p:blipFill>
        <p:spPr>
          <a:xfrm>
            <a:off x="4906034" y="3639354"/>
            <a:ext cx="375495" cy="386910"/>
          </a:xfrm>
          <a:prstGeom prst="rect">
            <a:avLst/>
          </a:prstGeom>
        </p:spPr>
      </p:pic>
      <p:pic>
        <p:nvPicPr>
          <p:cNvPr id="24" name="Image 23"/>
          <p:cNvPicPr/>
          <p:nvPr/>
        </p:nvPicPr>
        <p:blipFill>
          <a:blip r:embed="rId7">
            <a:extLst>
              <a:ext uri="{28A0092B-C50C-407E-A947-70E740481C1C}">
                <a14:useLocalDpi xmlns:a14="http://schemas.microsoft.com/office/drawing/2010/main" val="0"/>
              </a:ext>
            </a:extLst>
          </a:blip>
          <a:stretch>
            <a:fillRect/>
          </a:stretch>
        </p:blipFill>
        <p:spPr>
          <a:xfrm>
            <a:off x="4902226" y="3216656"/>
            <a:ext cx="379304" cy="352332"/>
          </a:xfrm>
          <a:prstGeom prst="rect">
            <a:avLst/>
          </a:prstGeom>
        </p:spPr>
      </p:pic>
      <p:pic>
        <p:nvPicPr>
          <p:cNvPr id="25" name="Image 24"/>
          <p:cNvPicPr/>
          <p:nvPr/>
        </p:nvPicPr>
        <p:blipFill>
          <a:blip r:embed="rId8">
            <a:extLst>
              <a:ext uri="{28A0092B-C50C-407E-A947-70E740481C1C}">
                <a14:useLocalDpi xmlns:a14="http://schemas.microsoft.com/office/drawing/2010/main" val="0"/>
              </a:ext>
            </a:extLst>
          </a:blip>
          <a:stretch>
            <a:fillRect/>
          </a:stretch>
        </p:blipFill>
        <p:spPr>
          <a:xfrm>
            <a:off x="4906034" y="4078520"/>
            <a:ext cx="342900" cy="342900"/>
          </a:xfrm>
          <a:prstGeom prst="rect">
            <a:avLst/>
          </a:prstGeom>
          <a:extLst>
            <a:ext uri="{FAA26D3D-D897-4be2-8F04-BA451C77F1D7}">
              <ma14:placeholderFlag xmlns:ma14="http://schemas.microsoft.com/office/mac/drawingml/2011/main"/>
            </a:ext>
          </a:extLst>
        </p:spPr>
      </p:pic>
      <p:pic>
        <p:nvPicPr>
          <p:cNvPr id="26" name="Image 25"/>
          <p:cNvPicPr/>
          <p:nvPr/>
        </p:nvPicPr>
        <p:blipFill>
          <a:blip r:embed="rId9">
            <a:extLst>
              <a:ext uri="{28A0092B-C50C-407E-A947-70E740481C1C}">
                <a14:useLocalDpi xmlns:a14="http://schemas.microsoft.com/office/drawing/2010/main" val="0"/>
              </a:ext>
            </a:extLst>
          </a:blip>
          <a:stretch>
            <a:fillRect/>
          </a:stretch>
        </p:blipFill>
        <p:spPr>
          <a:xfrm>
            <a:off x="4906034" y="4565944"/>
            <a:ext cx="327025" cy="327025"/>
          </a:xfrm>
          <a:prstGeom prst="rect">
            <a:avLst/>
          </a:prstGeom>
        </p:spPr>
      </p:pic>
      <p:pic>
        <p:nvPicPr>
          <p:cNvPr id="27" name="Image 26"/>
          <p:cNvPicPr/>
          <p:nvPr/>
        </p:nvPicPr>
        <p:blipFill>
          <a:blip r:embed="rId10">
            <a:extLst>
              <a:ext uri="{28A0092B-C50C-407E-A947-70E740481C1C}">
                <a14:useLocalDpi xmlns:a14="http://schemas.microsoft.com/office/drawing/2010/main" val="0"/>
              </a:ext>
            </a:extLst>
          </a:blip>
          <a:stretch>
            <a:fillRect/>
          </a:stretch>
        </p:blipFill>
        <p:spPr>
          <a:xfrm>
            <a:off x="4890159" y="5200586"/>
            <a:ext cx="342900" cy="342900"/>
          </a:xfrm>
          <a:prstGeom prst="rect">
            <a:avLst/>
          </a:prstGeom>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526065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4395171" y="1600200"/>
            <a:ext cx="6075073" cy="4259673"/>
          </a:xfrm>
          <a:prstGeom prst="rect">
            <a:avLst/>
          </a:prstGeom>
        </p:spPr>
      </p:pic>
      <p:sp>
        <p:nvSpPr>
          <p:cNvPr id="2" name="Titre 1"/>
          <p:cNvSpPr>
            <a:spLocks noGrp="1"/>
          </p:cNvSpPr>
          <p:nvPr>
            <p:ph type="title"/>
          </p:nvPr>
        </p:nvSpPr>
        <p:spPr>
          <a:xfrm>
            <a:off x="887243" y="69057"/>
            <a:ext cx="7313613" cy="868362"/>
          </a:xfrm>
        </p:spPr>
        <p:txBody>
          <a:bodyPr>
            <a:normAutofit/>
          </a:bodyPr>
          <a:lstStyle/>
          <a:p>
            <a:r>
              <a:rPr lang="fr-FR" sz="4000" b="1" u="sng" dirty="0" smtClean="0"/>
              <a:t>OVERVIEW OF SIMULATION</a:t>
            </a:r>
            <a:endParaRPr lang="fr-FR" sz="4000" b="1" u="sng" dirty="0"/>
          </a:p>
        </p:txBody>
      </p:sp>
      <p:pic>
        <p:nvPicPr>
          <p:cNvPr id="6" name="Espace réservé du contenu 5"/>
          <p:cNvPicPr>
            <a:picLocks noGrp="1"/>
          </p:cNvPicPr>
          <p:nvPr>
            <p:ph idx="1"/>
          </p:nvPr>
        </p:nvPicPr>
        <p:blipFill>
          <a:blip r:embed="rId4">
            <a:extLst>
              <a:ext uri="{28A0092B-C50C-407E-A947-70E740481C1C}">
                <a14:useLocalDpi xmlns:a14="http://schemas.microsoft.com/office/drawing/2010/main" val="0"/>
              </a:ext>
            </a:extLst>
          </a:blip>
          <a:srcRect l="-25947" r="-25947"/>
          <a:stretch>
            <a:fillRect/>
          </a:stretch>
        </p:blipFill>
        <p:spPr>
          <a:xfrm>
            <a:off x="-1328222" y="1600200"/>
            <a:ext cx="8229600" cy="4525963"/>
          </a:xfrm>
          <a:prstGeom prst="rect">
            <a:avLst/>
          </a:prstGeom>
        </p:spPr>
      </p:pic>
      <p:sp>
        <p:nvSpPr>
          <p:cNvPr id="8" name="ZoneTexte 7"/>
          <p:cNvSpPr txBox="1"/>
          <p:nvPr/>
        </p:nvSpPr>
        <p:spPr>
          <a:xfrm>
            <a:off x="1296232" y="6362351"/>
            <a:ext cx="6853158" cy="369332"/>
          </a:xfrm>
          <a:prstGeom prst="rect">
            <a:avLst/>
          </a:prstGeom>
          <a:noFill/>
        </p:spPr>
        <p:txBody>
          <a:bodyPr wrap="none" rtlCol="0">
            <a:spAutoFit/>
          </a:bodyPr>
          <a:lstStyle/>
          <a:p>
            <a:r>
              <a:rPr lang="fr-FR" dirty="0" err="1"/>
              <a:t>Representation</a:t>
            </a:r>
            <a:r>
              <a:rPr lang="fr-FR" dirty="0"/>
              <a:t> of a situation of </a:t>
            </a:r>
            <a:r>
              <a:rPr lang="fr-FR" dirty="0" err="1"/>
              <a:t>deviance</a:t>
            </a:r>
            <a:r>
              <a:rPr lang="fr-FR" dirty="0"/>
              <a:t> </a:t>
            </a:r>
            <a:r>
              <a:rPr lang="fr-FR" dirty="0" err="1"/>
              <a:t>with</a:t>
            </a:r>
            <a:r>
              <a:rPr lang="fr-FR" dirty="0"/>
              <a:t> a </a:t>
            </a:r>
            <a:r>
              <a:rPr lang="fr-FR" dirty="0" err="1"/>
              <a:t>deviants</a:t>
            </a:r>
            <a:r>
              <a:rPr lang="fr-FR" dirty="0"/>
              <a:t> ratios of 50 %</a:t>
            </a:r>
            <a:r>
              <a:rPr lang="fr-FR" dirty="0" smtClean="0">
                <a:effectLst/>
              </a:rPr>
              <a:t> </a:t>
            </a:r>
            <a:endParaRPr lang="fr-FR" dirty="0"/>
          </a:p>
        </p:txBody>
      </p:sp>
      <p:sp>
        <p:nvSpPr>
          <p:cNvPr id="3" name="ZoneTexte 2"/>
          <p:cNvSpPr txBox="1"/>
          <p:nvPr/>
        </p:nvSpPr>
        <p:spPr>
          <a:xfrm>
            <a:off x="452642" y="1370657"/>
            <a:ext cx="184666" cy="369332"/>
          </a:xfrm>
          <a:prstGeom prst="rect">
            <a:avLst/>
          </a:prstGeom>
          <a:noFill/>
        </p:spPr>
        <p:txBody>
          <a:bodyPr wrap="none" rtlCol="0">
            <a:spAutoFit/>
          </a:bodyPr>
          <a:lstStyle/>
          <a:p>
            <a:endParaRPr lang="fr-FR" dirty="0"/>
          </a:p>
        </p:txBody>
      </p:sp>
      <p:sp>
        <p:nvSpPr>
          <p:cNvPr id="4" name="ZoneTexte 3"/>
          <p:cNvSpPr txBox="1"/>
          <p:nvPr/>
        </p:nvSpPr>
        <p:spPr>
          <a:xfrm>
            <a:off x="264041" y="1106585"/>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750253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422" y="-275167"/>
            <a:ext cx="8229600" cy="1143000"/>
          </a:xfrm>
        </p:spPr>
        <p:txBody>
          <a:bodyPr>
            <a:normAutofit/>
          </a:bodyPr>
          <a:lstStyle/>
          <a:p>
            <a:endParaRPr lang="fr-FR" sz="4000" b="1" dirty="0"/>
          </a:p>
        </p:txBody>
      </p:sp>
      <p:sp>
        <p:nvSpPr>
          <p:cNvPr id="3" name="Espace réservé du contenu 2"/>
          <p:cNvSpPr>
            <a:spLocks noGrp="1"/>
          </p:cNvSpPr>
          <p:nvPr>
            <p:ph idx="1"/>
          </p:nvPr>
        </p:nvSpPr>
        <p:spPr>
          <a:xfrm>
            <a:off x="457200" y="867833"/>
            <a:ext cx="8130822" cy="2716389"/>
          </a:xfrm>
        </p:spPr>
        <p:txBody>
          <a:bodyPr>
            <a:normAutofit/>
          </a:bodyPr>
          <a:lstStyle/>
          <a:p>
            <a:r>
              <a:rPr lang="fr-FR" dirty="0" err="1" smtClean="0"/>
              <a:t>Video</a:t>
            </a:r>
            <a:r>
              <a:rPr lang="fr-FR" dirty="0" smtClean="0"/>
              <a:t> </a:t>
            </a:r>
            <a:r>
              <a:rPr lang="fr-FR" dirty="0" err="1" smtClean="0"/>
              <a:t>Demo</a:t>
            </a:r>
            <a:r>
              <a:rPr lang="fr-FR" dirty="0" smtClean="0"/>
              <a:t> </a:t>
            </a:r>
          </a:p>
          <a:p>
            <a:r>
              <a:rPr lang="en-US" dirty="0"/>
              <a:t>FUTURE WORKS </a:t>
            </a:r>
            <a:endParaRPr lang="en-US" dirty="0" smtClean="0"/>
          </a:p>
          <a:p>
            <a:r>
              <a:rPr lang="en-US" dirty="0"/>
              <a:t>perspectives and Conclusions</a:t>
            </a:r>
            <a:r>
              <a:rPr lang="fr-FR" dirty="0"/>
              <a:t> </a:t>
            </a:r>
            <a:r>
              <a:rPr lang="fr-FR" dirty="0" smtClean="0"/>
              <a:t> </a:t>
            </a:r>
          </a:p>
        </p:txBody>
      </p:sp>
      <p:sp>
        <p:nvSpPr>
          <p:cNvPr id="4" name="ZoneTexte 3"/>
          <p:cNvSpPr txBox="1"/>
          <p:nvPr/>
        </p:nvSpPr>
        <p:spPr>
          <a:xfrm>
            <a:off x="762000" y="5231221"/>
            <a:ext cx="7401786" cy="923330"/>
          </a:xfrm>
          <a:prstGeom prst="rect">
            <a:avLst/>
          </a:prstGeom>
          <a:noFill/>
        </p:spPr>
        <p:txBody>
          <a:bodyPr wrap="none" rtlCol="0">
            <a:spAutoFit/>
          </a:bodyPr>
          <a:lstStyle/>
          <a:p>
            <a:r>
              <a:rPr lang="fr-FR" sz="5400" dirty="0" err="1"/>
              <a:t>Thanks</a:t>
            </a:r>
            <a:r>
              <a:rPr lang="fr-FR" sz="5400" dirty="0"/>
              <a:t> for </a:t>
            </a:r>
            <a:r>
              <a:rPr lang="fr-FR" sz="5400" dirty="0" err="1"/>
              <a:t>your</a:t>
            </a:r>
            <a:r>
              <a:rPr lang="fr-FR" sz="5400" dirty="0"/>
              <a:t> Attention </a:t>
            </a:r>
          </a:p>
        </p:txBody>
      </p:sp>
    </p:spTree>
    <p:extLst>
      <p:ext uri="{BB962C8B-B14F-4D97-AF65-F5344CB8AC3E}">
        <p14:creationId xmlns:p14="http://schemas.microsoft.com/office/powerpoint/2010/main" val="8683410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96862"/>
            <a:ext cx="8229600" cy="1143000"/>
          </a:xfrm>
        </p:spPr>
        <p:txBody>
          <a:bodyPr>
            <a:normAutofit/>
          </a:bodyPr>
          <a:lstStyle/>
          <a:p>
            <a:r>
              <a:rPr lang="fr-FR" sz="3600" b="1" u="sng" dirty="0" smtClean="0"/>
              <a:t>WHAT IS SIEGMAS </a:t>
            </a:r>
            <a:r>
              <a:rPr lang="fr-FR" sz="3600" b="1" dirty="0" smtClean="0"/>
              <a:t>? </a:t>
            </a:r>
            <a:endParaRPr lang="fr-FR" sz="3600" b="1" dirty="0"/>
          </a:p>
        </p:txBody>
      </p:sp>
      <p:sp>
        <p:nvSpPr>
          <p:cNvPr id="3" name="Espace réservé du contenu 2"/>
          <p:cNvSpPr>
            <a:spLocks noGrp="1"/>
          </p:cNvSpPr>
          <p:nvPr>
            <p:ph idx="1"/>
          </p:nvPr>
        </p:nvSpPr>
        <p:spPr>
          <a:xfrm>
            <a:off x="457200" y="846138"/>
            <a:ext cx="8229600" cy="5630862"/>
          </a:xfrm>
        </p:spPr>
        <p:txBody>
          <a:bodyPr>
            <a:normAutofit/>
          </a:bodyPr>
          <a:lstStyle/>
          <a:p>
            <a:pPr marL="0" indent="0" algn="just">
              <a:buNone/>
            </a:pPr>
            <a:r>
              <a:rPr lang="en-US" dirty="0" smtClean="0"/>
              <a:t>The </a:t>
            </a:r>
            <a:r>
              <a:rPr lang="en-US" b="1" dirty="0"/>
              <a:t>SIEGMAS</a:t>
            </a:r>
            <a:r>
              <a:rPr lang="en-US" dirty="0"/>
              <a:t> model </a:t>
            </a:r>
            <a:r>
              <a:rPr lang="en-US" b="1" dirty="0"/>
              <a:t>(Stakeholders Interactions in Environmental Governance by a Multi-Agent System) </a:t>
            </a:r>
            <a:r>
              <a:rPr lang="en-US" dirty="0"/>
              <a:t>shows the interest of using a multi-agent simulation to build new alternatives to existing approaches in the context of decision support to implement Common Pool Resources governance policies. </a:t>
            </a:r>
            <a:r>
              <a:rPr lang="en-US" b="1" dirty="0"/>
              <a:t>Agent Based Simulation (ABS) </a:t>
            </a:r>
            <a:r>
              <a:rPr lang="en-US" dirty="0"/>
              <a:t>that were used in community complex systems offer an innovative approach to this field of economic and environmental study where </a:t>
            </a:r>
            <a:r>
              <a:rPr lang="en-US" b="1" dirty="0" smtClean="0"/>
              <a:t>non management </a:t>
            </a:r>
            <a:r>
              <a:rPr lang="en-US" b="1" dirty="0"/>
              <a:t>transfer </a:t>
            </a:r>
            <a:r>
              <a:rPr lang="en-US" b="1" dirty="0" smtClean="0"/>
              <a:t>modeling </a:t>
            </a:r>
            <a:r>
              <a:rPr lang="en-US" dirty="0" smtClean="0"/>
              <a:t>has </a:t>
            </a:r>
            <a:r>
              <a:rPr lang="en-US" dirty="0"/>
              <a:t>yet been made for all the island territories in the </a:t>
            </a:r>
            <a:r>
              <a:rPr lang="en-US" b="1" dirty="0"/>
              <a:t>Indian Ocean</a:t>
            </a:r>
            <a:r>
              <a:rPr lang="en-US" dirty="0"/>
              <a:t>.</a:t>
            </a:r>
            <a:r>
              <a:rPr lang="en-GB" dirty="0"/>
              <a:t> </a:t>
            </a:r>
            <a:endParaRPr lang="en-GB" dirty="0" smtClean="0"/>
          </a:p>
          <a:p>
            <a:pPr marL="0" indent="0" algn="just">
              <a:buNone/>
            </a:pPr>
            <a:r>
              <a:rPr lang="en-US" dirty="0"/>
              <a:t>SIEGMAS is a </a:t>
            </a:r>
            <a:r>
              <a:rPr lang="en-US" dirty="0" smtClean="0"/>
              <a:t>modeling </a:t>
            </a:r>
            <a:r>
              <a:rPr lang="en-US" dirty="0"/>
              <a:t>conceptualized in order to </a:t>
            </a:r>
            <a:r>
              <a:rPr lang="en-US" b="1" dirty="0"/>
              <a:t>study the deviances of the farmers against the forester and natural resources protected</a:t>
            </a:r>
            <a:r>
              <a:rPr lang="en-US" dirty="0"/>
              <a:t> by the </a:t>
            </a:r>
            <a:r>
              <a:rPr lang="en-US" b="1" dirty="0"/>
              <a:t>management's transfers </a:t>
            </a:r>
            <a:r>
              <a:rPr lang="en-US" dirty="0"/>
              <a:t>or another text of law.</a:t>
            </a:r>
          </a:p>
          <a:p>
            <a:pPr marL="0" indent="0">
              <a:buNone/>
            </a:pPr>
            <a:endParaRPr lang="fr-FR" dirty="0"/>
          </a:p>
          <a:p>
            <a:endParaRPr lang="fr-FR" dirty="0"/>
          </a:p>
        </p:txBody>
      </p:sp>
    </p:spTree>
    <p:extLst>
      <p:ext uri="{BB962C8B-B14F-4D97-AF65-F5344CB8AC3E}">
        <p14:creationId xmlns:p14="http://schemas.microsoft.com/office/powerpoint/2010/main" val="24684875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141" y="-377246"/>
            <a:ext cx="8229600" cy="738727"/>
          </a:xfrm>
        </p:spPr>
        <p:txBody>
          <a:bodyPr>
            <a:normAutofit fontScale="90000"/>
          </a:bodyPr>
          <a:lstStyle/>
          <a:p>
            <a:r>
              <a:rPr lang="fr-FR" b="1" dirty="0" smtClean="0"/>
              <a:t> </a:t>
            </a:r>
            <a:r>
              <a:rPr lang="fr-FR" b="1" dirty="0"/>
              <a:t/>
            </a:r>
            <a:br>
              <a:rPr lang="fr-FR" b="1" dirty="0"/>
            </a:br>
            <a:r>
              <a:rPr lang="fr-FR" b="1" dirty="0"/>
              <a:t/>
            </a:r>
            <a:br>
              <a:rPr lang="fr-FR" b="1" dirty="0"/>
            </a:br>
            <a:r>
              <a:rPr lang="fr-FR" b="1" u="sng" dirty="0" smtClean="0"/>
              <a:t>COMMON POOL RESOURCES (CPR)</a:t>
            </a:r>
            <a:r>
              <a:rPr lang="fr-FR" b="1" dirty="0" smtClean="0"/>
              <a:t>  ?</a:t>
            </a:r>
            <a:endParaRPr lang="fr-FR" dirty="0"/>
          </a:p>
        </p:txBody>
      </p:sp>
      <p:sp>
        <p:nvSpPr>
          <p:cNvPr id="3" name="Espace réservé du contenu 2"/>
          <p:cNvSpPr>
            <a:spLocks noGrp="1"/>
          </p:cNvSpPr>
          <p:nvPr>
            <p:ph idx="1"/>
          </p:nvPr>
        </p:nvSpPr>
        <p:spPr>
          <a:xfrm>
            <a:off x="457199" y="731808"/>
            <a:ext cx="8229600" cy="5708906"/>
          </a:xfrm>
        </p:spPr>
        <p:txBody>
          <a:bodyPr numCol="2">
            <a:normAutofit/>
          </a:bodyPr>
          <a:lstStyle/>
          <a:p>
            <a:pPr marL="0" indent="0">
              <a:buNone/>
            </a:pPr>
            <a:r>
              <a:rPr lang="fr-FR" dirty="0"/>
              <a:t> </a:t>
            </a:r>
            <a:endParaRPr lang="en-GB" dirty="0"/>
          </a:p>
        </p:txBody>
      </p:sp>
      <p:sp>
        <p:nvSpPr>
          <p:cNvPr id="6" name="ZoneTexte 5"/>
          <p:cNvSpPr txBox="1"/>
          <p:nvPr/>
        </p:nvSpPr>
        <p:spPr>
          <a:xfrm rot="10800000" flipV="1">
            <a:off x="326571" y="253758"/>
            <a:ext cx="8360226" cy="7109637"/>
          </a:xfrm>
          <a:prstGeom prst="rect">
            <a:avLst/>
          </a:prstGeom>
          <a:noFill/>
        </p:spPr>
        <p:txBody>
          <a:bodyPr wrap="square" rtlCol="0">
            <a:spAutoFit/>
          </a:bodyPr>
          <a:lstStyle/>
          <a:p>
            <a:pPr marL="285750" indent="-285750" algn="just">
              <a:buFont typeface="Arial"/>
              <a:buChar char="•"/>
            </a:pPr>
            <a:endParaRPr lang="fr-FR" sz="2000" dirty="0" smtClean="0"/>
          </a:p>
          <a:p>
            <a:pPr marL="285750" indent="-285750" algn="just">
              <a:buFont typeface="Arial"/>
              <a:buChar char="•"/>
            </a:pPr>
            <a:endParaRPr lang="fr-FR" sz="2000" dirty="0"/>
          </a:p>
          <a:p>
            <a:pPr marL="285750" indent="-285750" algn="just">
              <a:buFont typeface="Arial"/>
              <a:buChar char="•"/>
            </a:pPr>
            <a:endParaRPr lang="fr-FR" sz="2000" dirty="0" smtClean="0"/>
          </a:p>
          <a:p>
            <a:pPr marL="285750" indent="-285750" algn="just">
              <a:buFont typeface="Arial"/>
              <a:buChar char="•"/>
            </a:pPr>
            <a:r>
              <a:rPr lang="fr-FR" sz="2400" dirty="0" smtClean="0"/>
              <a:t>The </a:t>
            </a:r>
            <a:r>
              <a:rPr lang="fr-FR" sz="2400" b="1" dirty="0"/>
              <a:t>Common Pool </a:t>
            </a:r>
            <a:r>
              <a:rPr lang="fr-FR" sz="2400" b="1" dirty="0" err="1"/>
              <a:t>Resources</a:t>
            </a:r>
            <a:r>
              <a:rPr lang="fr-FR" sz="2400" dirty="0"/>
              <a:t> points out the efficient application </a:t>
            </a:r>
            <a:r>
              <a:rPr lang="fr-FR" sz="2400" dirty="0" err="1"/>
              <a:t>from</a:t>
            </a:r>
            <a:r>
              <a:rPr lang="fr-FR" sz="2400" dirty="0"/>
              <a:t> the </a:t>
            </a:r>
            <a:r>
              <a:rPr lang="fr-FR" sz="2400" b="1" dirty="0" err="1"/>
              <a:t>strategies</a:t>
            </a:r>
            <a:r>
              <a:rPr lang="fr-FR" sz="2400" b="1" dirty="0"/>
              <a:t> of </a:t>
            </a:r>
            <a:r>
              <a:rPr lang="fr-FR" sz="2400" b="1" dirty="0" err="1"/>
              <a:t>sustainable</a:t>
            </a:r>
            <a:r>
              <a:rPr lang="fr-FR" sz="2400" b="1" dirty="0"/>
              <a:t> </a:t>
            </a:r>
            <a:r>
              <a:rPr lang="fr-FR" sz="2400" b="1" dirty="0" err="1"/>
              <a:t>developments</a:t>
            </a:r>
            <a:r>
              <a:rPr lang="fr-FR" sz="2400" b="1" dirty="0"/>
              <a:t> </a:t>
            </a:r>
            <a:r>
              <a:rPr lang="fr-FR" sz="2400" dirty="0"/>
              <a:t>to </a:t>
            </a:r>
            <a:r>
              <a:rPr lang="fr-FR" sz="2400" b="1" dirty="0" err="1"/>
              <a:t>common</a:t>
            </a:r>
            <a:r>
              <a:rPr lang="fr-FR" sz="2400" b="1" dirty="0"/>
              <a:t> </a:t>
            </a:r>
            <a:r>
              <a:rPr lang="fr-FR" sz="2400" b="1" dirty="0" err="1"/>
              <a:t>goods</a:t>
            </a:r>
            <a:r>
              <a:rPr lang="fr-FR" sz="2400" b="1" dirty="0"/>
              <a:t> </a:t>
            </a:r>
            <a:r>
              <a:rPr lang="fr-FR" sz="2400" dirty="0" err="1"/>
              <a:t>thanks</a:t>
            </a:r>
            <a:r>
              <a:rPr lang="fr-FR" sz="2400" dirty="0"/>
              <a:t> to </a:t>
            </a:r>
            <a:r>
              <a:rPr lang="fr-FR" sz="2400" dirty="0" smtClean="0"/>
              <a:t>the </a:t>
            </a:r>
            <a:r>
              <a:rPr lang="fr-FR" sz="2400" b="1" dirty="0" err="1" smtClean="0"/>
              <a:t>decentralization</a:t>
            </a:r>
            <a:r>
              <a:rPr lang="fr-FR" sz="2400" b="1" dirty="0" smtClean="0"/>
              <a:t> </a:t>
            </a:r>
            <a:r>
              <a:rPr lang="fr-FR" sz="2400" b="1" dirty="0"/>
              <a:t>of </a:t>
            </a:r>
            <a:r>
              <a:rPr lang="fr-FR" sz="2400" b="1" dirty="0" err="1"/>
              <a:t>powers</a:t>
            </a:r>
            <a:r>
              <a:rPr lang="fr-FR" sz="2400" b="1" dirty="0"/>
              <a:t> </a:t>
            </a:r>
            <a:r>
              <a:rPr lang="fr-FR" sz="2400" dirty="0"/>
              <a:t>to the </a:t>
            </a:r>
            <a:r>
              <a:rPr lang="fr-FR" sz="2400" b="1" dirty="0" err="1"/>
              <a:t>regional</a:t>
            </a:r>
            <a:r>
              <a:rPr lang="fr-FR" sz="2400" b="1" dirty="0"/>
              <a:t> </a:t>
            </a:r>
            <a:r>
              <a:rPr lang="fr-FR" sz="2400" b="1" dirty="0" err="1"/>
              <a:t>authorities</a:t>
            </a:r>
            <a:r>
              <a:rPr lang="fr-FR" sz="2400" dirty="0" smtClean="0"/>
              <a:t>.</a:t>
            </a:r>
          </a:p>
          <a:p>
            <a:pPr marL="285750" indent="-285750" algn="just">
              <a:buFont typeface="Arial"/>
              <a:buChar char="•"/>
            </a:pPr>
            <a:endParaRPr lang="fr-FR" sz="2400" dirty="0" smtClean="0"/>
          </a:p>
          <a:p>
            <a:pPr marL="285750" indent="-285750" algn="just">
              <a:buFont typeface="Arial"/>
              <a:buChar char="•"/>
            </a:pPr>
            <a:r>
              <a:rPr lang="fr-FR" sz="2400" dirty="0"/>
              <a:t>In 1990, </a:t>
            </a:r>
            <a:r>
              <a:rPr lang="fr-FR" sz="2400" b="1" dirty="0" err="1"/>
              <a:t>Elinor</a:t>
            </a:r>
            <a:r>
              <a:rPr lang="fr-FR" sz="2400" b="1" dirty="0"/>
              <a:t> </a:t>
            </a:r>
            <a:r>
              <a:rPr lang="fr-FR" sz="2400" b="1" dirty="0" err="1"/>
              <a:t>Ostrom</a:t>
            </a:r>
            <a:r>
              <a:rPr lang="fr-FR" sz="2400" b="1" dirty="0"/>
              <a:t> </a:t>
            </a:r>
            <a:r>
              <a:rPr lang="fr-FR" sz="2400" dirty="0" err="1"/>
              <a:t>establishes</a:t>
            </a:r>
            <a:r>
              <a:rPr lang="fr-FR" sz="2400" dirty="0"/>
              <a:t> </a:t>
            </a:r>
            <a:r>
              <a:rPr lang="fr-FR" sz="2400" dirty="0" smtClean="0"/>
              <a:t>a </a:t>
            </a:r>
            <a:r>
              <a:rPr lang="fr-FR" sz="2400" b="1" dirty="0" err="1" smtClean="0"/>
              <a:t>theory</a:t>
            </a:r>
            <a:r>
              <a:rPr lang="fr-FR" sz="2400" b="1" dirty="0" smtClean="0"/>
              <a:t> </a:t>
            </a:r>
            <a:r>
              <a:rPr lang="fr-FR" sz="2400" b="1" dirty="0"/>
              <a:t>of </a:t>
            </a:r>
            <a:r>
              <a:rPr lang="fr-FR" sz="2400" b="1" dirty="0" err="1"/>
              <a:t>common</a:t>
            </a:r>
            <a:r>
              <a:rPr lang="fr-FR" sz="2400" b="1" dirty="0"/>
              <a:t> </a:t>
            </a:r>
            <a:r>
              <a:rPr lang="fr-FR" sz="2400" b="1" dirty="0" err="1"/>
              <a:t>natural</a:t>
            </a:r>
            <a:r>
              <a:rPr lang="fr-FR" sz="2400" b="1" dirty="0"/>
              <a:t> </a:t>
            </a:r>
            <a:r>
              <a:rPr lang="fr-FR" sz="2400" dirty="0" err="1"/>
              <a:t>run</a:t>
            </a:r>
            <a:r>
              <a:rPr lang="fr-FR" sz="2400" dirty="0"/>
              <a:t> in </a:t>
            </a:r>
            <a:r>
              <a:rPr lang="fr-FR" sz="2400" dirty="0" err="1"/>
              <a:t>common</a:t>
            </a:r>
            <a:r>
              <a:rPr lang="fr-FR" sz="2400" dirty="0"/>
              <a:t> by </a:t>
            </a:r>
            <a:r>
              <a:rPr lang="fr-FR" sz="2400" dirty="0" smtClean="0"/>
              <a:t>the </a:t>
            </a:r>
            <a:r>
              <a:rPr lang="fr-FR" sz="2400" b="1" dirty="0" err="1" smtClean="0"/>
              <a:t>stak</a:t>
            </a:r>
            <a:r>
              <a:rPr lang="fr-FR" sz="2400" b="1" i="1" dirty="0" err="1" smtClean="0"/>
              <a:t>eh</a:t>
            </a:r>
            <a:r>
              <a:rPr lang="fr-FR" sz="2400" b="1" dirty="0" err="1" smtClean="0"/>
              <a:t>olders</a:t>
            </a:r>
            <a:r>
              <a:rPr lang="fr-FR" sz="2400" dirty="0" smtClean="0"/>
              <a:t> </a:t>
            </a:r>
            <a:r>
              <a:rPr lang="fr-FR" sz="2400" dirty="0"/>
              <a:t>for more performance. In addition, </a:t>
            </a:r>
            <a:r>
              <a:rPr lang="fr-FR" sz="2400" dirty="0" smtClean="0"/>
              <a:t>for </a:t>
            </a:r>
            <a:r>
              <a:rPr lang="fr-FR" sz="2400" dirty="0" err="1" smtClean="0"/>
              <a:t>Ostrom</a:t>
            </a:r>
            <a:r>
              <a:rPr lang="fr-FR" sz="2400" dirty="0" smtClean="0"/>
              <a:t> </a:t>
            </a:r>
            <a:r>
              <a:rPr lang="fr-FR" sz="2400" dirty="0"/>
              <a:t>(</a:t>
            </a:r>
            <a:r>
              <a:rPr lang="fr-FR" sz="2400" dirty="0" err="1"/>
              <a:t>Ostrom</a:t>
            </a:r>
            <a:r>
              <a:rPr lang="fr-FR" sz="2400" dirty="0"/>
              <a:t>, 2010), the </a:t>
            </a:r>
            <a:r>
              <a:rPr lang="fr-FR" sz="2400" b="1" dirty="0"/>
              <a:t>local </a:t>
            </a:r>
            <a:r>
              <a:rPr lang="fr-FR" sz="2400" b="1" dirty="0" err="1"/>
              <a:t>governance</a:t>
            </a:r>
            <a:r>
              <a:rPr lang="fr-FR" sz="2400" b="1" dirty="0"/>
              <a:t> </a:t>
            </a:r>
            <a:r>
              <a:rPr lang="fr-FR" sz="2400" dirty="0" err="1" smtClean="0"/>
              <a:t>comes</a:t>
            </a:r>
            <a:r>
              <a:rPr lang="fr-FR" sz="2400" dirty="0" smtClean="0"/>
              <a:t> </a:t>
            </a:r>
            <a:r>
              <a:rPr lang="fr-FR" sz="2400" dirty="0" err="1" smtClean="0"/>
              <a:t>under</a:t>
            </a:r>
            <a:r>
              <a:rPr lang="fr-FR" sz="2400" dirty="0" smtClean="0"/>
              <a:t> </a:t>
            </a:r>
            <a:r>
              <a:rPr lang="fr-FR" sz="2400" dirty="0"/>
              <a:t>the </a:t>
            </a:r>
            <a:r>
              <a:rPr lang="fr-FR" sz="2400" b="1" dirty="0"/>
              <a:t>interrelations</a:t>
            </a:r>
            <a:r>
              <a:rPr lang="fr-FR" sz="2400" dirty="0"/>
              <a:t> </a:t>
            </a:r>
            <a:r>
              <a:rPr lang="fr-FR" sz="2400" dirty="0" err="1"/>
              <a:t>between</a:t>
            </a:r>
            <a:r>
              <a:rPr lang="fr-FR" sz="2400" dirty="0"/>
              <a:t> a </a:t>
            </a:r>
            <a:r>
              <a:rPr lang="fr-FR" sz="2400" b="1" dirty="0" err="1"/>
              <a:t>beam</a:t>
            </a:r>
            <a:r>
              <a:rPr lang="fr-FR" sz="2400" b="1" dirty="0"/>
              <a:t> of </a:t>
            </a:r>
            <a:r>
              <a:rPr lang="fr-FR" sz="2400" b="1" dirty="0" smtClean="0"/>
              <a:t>disciplines</a:t>
            </a:r>
            <a:r>
              <a:rPr lang="fr-FR" sz="2400" dirty="0" smtClean="0"/>
              <a:t>; </a:t>
            </a:r>
            <a:r>
              <a:rPr lang="fr-FR" sz="2400" dirty="0" err="1" smtClean="0"/>
              <a:t>it</a:t>
            </a:r>
            <a:r>
              <a:rPr lang="fr-FR" sz="2400" dirty="0" smtClean="0"/>
              <a:t> </a:t>
            </a:r>
            <a:r>
              <a:rPr lang="fr-FR" sz="2400" dirty="0" err="1" smtClean="0"/>
              <a:t>comes</a:t>
            </a:r>
            <a:r>
              <a:rPr lang="fr-FR" sz="2400" dirty="0" smtClean="0"/>
              <a:t> </a:t>
            </a:r>
            <a:r>
              <a:rPr lang="fr-FR" sz="2400" dirty="0"/>
              <a:t>as a </a:t>
            </a:r>
            <a:r>
              <a:rPr lang="fr-FR" sz="2400" dirty="0" err="1"/>
              <a:t>political</a:t>
            </a:r>
            <a:r>
              <a:rPr lang="fr-FR" sz="2400" dirty="0"/>
              <a:t>, social, </a:t>
            </a:r>
            <a:r>
              <a:rPr lang="fr-FR" sz="2400" dirty="0" err="1"/>
              <a:t>legal</a:t>
            </a:r>
            <a:r>
              <a:rPr lang="fr-FR" sz="2400" dirty="0"/>
              <a:t> and </a:t>
            </a:r>
            <a:r>
              <a:rPr lang="fr-FR" sz="2400" dirty="0" err="1" smtClean="0"/>
              <a:t>economic</a:t>
            </a:r>
            <a:r>
              <a:rPr lang="fr-FR" sz="2400" dirty="0" smtClean="0"/>
              <a:t> </a:t>
            </a:r>
            <a:r>
              <a:rPr lang="fr-FR" sz="2400" dirty="0" err="1" smtClean="0"/>
              <a:t>problem</a:t>
            </a:r>
            <a:r>
              <a:rPr lang="fr-FR" sz="2400" dirty="0" smtClean="0"/>
              <a:t>.</a:t>
            </a:r>
          </a:p>
          <a:p>
            <a:pPr marL="285750" indent="-285750" algn="just">
              <a:buFont typeface="Arial"/>
              <a:buChar char="•"/>
            </a:pPr>
            <a:endParaRPr lang="fr-FR" sz="2400" dirty="0" smtClean="0"/>
          </a:p>
          <a:p>
            <a:pPr marL="285750" indent="-285750" algn="just">
              <a:buFont typeface="Arial"/>
              <a:buChar char="•"/>
            </a:pPr>
            <a:r>
              <a:rPr lang="en-US" sz="2400" dirty="0"/>
              <a:t>The </a:t>
            </a:r>
            <a:r>
              <a:rPr lang="en-US" sz="2400" b="1" dirty="0"/>
              <a:t>Common Pool Resources </a:t>
            </a:r>
            <a:r>
              <a:rPr lang="en-US" sz="2400" dirty="0"/>
              <a:t>emerged from the </a:t>
            </a:r>
            <a:r>
              <a:rPr lang="en-US" sz="2400" b="1" dirty="0"/>
              <a:t>ninth Century in Malagasy environmental law </a:t>
            </a:r>
            <a:r>
              <a:rPr lang="en-US" sz="2400" dirty="0"/>
              <a:t>and became intensified with the translation of French law under the French colonial era (1864-1960). </a:t>
            </a:r>
            <a:endParaRPr lang="en-US" sz="2400" dirty="0" smtClean="0"/>
          </a:p>
          <a:p>
            <a:endParaRPr lang="fr-FR" dirty="0"/>
          </a:p>
          <a:p>
            <a:endParaRPr lang="fr-FR" dirty="0"/>
          </a:p>
        </p:txBody>
      </p:sp>
      <p:sp>
        <p:nvSpPr>
          <p:cNvPr id="7" name="ZoneTexte 6"/>
          <p:cNvSpPr txBox="1"/>
          <p:nvPr/>
        </p:nvSpPr>
        <p:spPr>
          <a:xfrm>
            <a:off x="1034726" y="274398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675730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p:txBody>
          <a:bodyPr>
            <a:normAutofit fontScale="90000"/>
          </a:bodyPr>
          <a:lstStyle/>
          <a:p>
            <a:r>
              <a:rPr lang="fr-FR" b="1" dirty="0" smtClean="0"/>
              <a:t> </a:t>
            </a:r>
            <a:r>
              <a:rPr lang="fr-FR" b="1" dirty="0"/>
              <a:t/>
            </a:r>
            <a:br>
              <a:rPr lang="fr-FR" b="1" dirty="0"/>
            </a:br>
            <a:r>
              <a:rPr lang="fr-FR" b="1" dirty="0"/>
              <a:t/>
            </a:r>
            <a:br>
              <a:rPr lang="fr-FR" b="1" dirty="0"/>
            </a:br>
            <a:endParaRPr lang="fr-FR" dirty="0"/>
          </a:p>
        </p:txBody>
      </p:sp>
      <p:sp>
        <p:nvSpPr>
          <p:cNvPr id="2" name="Espace réservé du contenu 1"/>
          <p:cNvSpPr>
            <a:spLocks noGrp="1"/>
          </p:cNvSpPr>
          <p:nvPr>
            <p:ph idx="1"/>
          </p:nvPr>
        </p:nvSpPr>
        <p:spPr>
          <a:xfrm>
            <a:off x="108857" y="1735138"/>
            <a:ext cx="9035143" cy="4995862"/>
          </a:xfrm>
        </p:spPr>
        <p:txBody>
          <a:bodyPr>
            <a:normAutofit/>
          </a:bodyPr>
          <a:lstStyle/>
          <a:p>
            <a:pPr algn="just"/>
            <a:r>
              <a:rPr lang="en-US" dirty="0"/>
              <a:t>The </a:t>
            </a:r>
            <a:r>
              <a:rPr lang="en-US" b="1" dirty="0" err="1"/>
              <a:t>Gélose</a:t>
            </a:r>
            <a:r>
              <a:rPr lang="en-US" b="1" dirty="0"/>
              <a:t> Contract</a:t>
            </a:r>
            <a:r>
              <a:rPr lang="en-US" dirty="0"/>
              <a:t>, Law N° 96-025 of 30 September 1996, for the </a:t>
            </a:r>
            <a:r>
              <a:rPr lang="en-US" b="1" dirty="0"/>
              <a:t>local management of natural renewable of resources </a:t>
            </a:r>
            <a:r>
              <a:rPr lang="en-US" dirty="0"/>
              <a:t>establishes a general framework for the </a:t>
            </a:r>
            <a:r>
              <a:rPr lang="en-US" b="1" dirty="0"/>
              <a:t>preservation of the territory resources </a:t>
            </a:r>
            <a:r>
              <a:rPr lang="en-US" dirty="0"/>
              <a:t>and its </a:t>
            </a:r>
            <a:r>
              <a:rPr lang="en-US" b="1" dirty="0"/>
              <a:t>ecosystem</a:t>
            </a:r>
            <a:r>
              <a:rPr lang="en-US" dirty="0"/>
              <a:t>. </a:t>
            </a:r>
          </a:p>
          <a:p>
            <a:pPr algn="just"/>
            <a:r>
              <a:rPr lang="en-US" dirty="0"/>
              <a:t>The </a:t>
            </a:r>
            <a:r>
              <a:rPr lang="en-US" b="1" dirty="0"/>
              <a:t>Contracted Management of Forests, CMF</a:t>
            </a:r>
            <a:r>
              <a:rPr lang="en-US" dirty="0"/>
              <a:t>, established by the decree N° 2001/122 of 14th February 2001, </a:t>
            </a:r>
            <a:r>
              <a:rPr lang="en-US" b="1" dirty="0"/>
              <a:t>simplifies the procedure of the </a:t>
            </a:r>
            <a:r>
              <a:rPr lang="en-US" b="1" dirty="0" err="1"/>
              <a:t>Gélose</a:t>
            </a:r>
            <a:r>
              <a:rPr lang="en-US" b="1" dirty="0"/>
              <a:t> Contract</a:t>
            </a:r>
            <a:r>
              <a:rPr lang="en-US" dirty="0"/>
              <a:t> but its duration is the same as one </a:t>
            </a:r>
            <a:r>
              <a:rPr lang="en-US" dirty="0" err="1"/>
              <a:t>Gélose</a:t>
            </a:r>
            <a:r>
              <a:rPr lang="en-US" dirty="0"/>
              <a:t> Contract</a:t>
            </a:r>
            <a:r>
              <a:rPr lang="en-US" b="1" dirty="0"/>
              <a:t>: three years for the initial contract which can be renewed after a control for 10 years. </a:t>
            </a:r>
          </a:p>
          <a:p>
            <a:pPr algn="just"/>
            <a:r>
              <a:rPr lang="en-US" dirty="0"/>
              <a:t>Since the coming into force of the management transfer contracts in 1999, more than </a:t>
            </a:r>
            <a:r>
              <a:rPr lang="en-US" b="1" dirty="0"/>
              <a:t>2000 contracts </a:t>
            </a:r>
            <a:r>
              <a:rPr lang="en-US" dirty="0"/>
              <a:t>have been signed in Madagascar.</a:t>
            </a:r>
          </a:p>
          <a:p>
            <a:endParaRPr lang="fr-FR" dirty="0"/>
          </a:p>
        </p:txBody>
      </p:sp>
      <p:sp>
        <p:nvSpPr>
          <p:cNvPr id="9" name="Titre 1"/>
          <p:cNvSpPr txBox="1">
            <a:spLocks/>
          </p:cNvSpPr>
          <p:nvPr/>
        </p:nvSpPr>
        <p:spPr>
          <a:xfrm>
            <a:off x="457200" y="560388"/>
            <a:ext cx="8229600" cy="57150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fr-FR" b="1" dirty="0" smtClean="0"/>
              <a:t> </a:t>
            </a:r>
            <a:br>
              <a:rPr lang="fr-FR" b="1" dirty="0" smtClean="0"/>
            </a:br>
            <a:r>
              <a:rPr lang="fr-FR" sz="8900" b="1" dirty="0" smtClean="0"/>
              <a:t/>
            </a:r>
            <a:br>
              <a:rPr lang="fr-FR" sz="8900" b="1" dirty="0" smtClean="0"/>
            </a:br>
            <a:r>
              <a:rPr lang="fr-FR" sz="16000" b="1" u="sng" dirty="0" smtClean="0"/>
              <a:t>COMMON POOL RESOURCES (CPR)  </a:t>
            </a:r>
            <a:r>
              <a:rPr lang="fr-FR" sz="16000" b="1" dirty="0" smtClean="0"/>
              <a:t>?</a:t>
            </a:r>
            <a:endParaRPr lang="fr-FR" sz="16000" dirty="0"/>
          </a:p>
        </p:txBody>
      </p:sp>
    </p:spTree>
    <p:extLst>
      <p:ext uri="{BB962C8B-B14F-4D97-AF65-F5344CB8AC3E}">
        <p14:creationId xmlns:p14="http://schemas.microsoft.com/office/powerpoint/2010/main" val="41911990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741946" y="-786737"/>
            <a:ext cx="8229600" cy="1143000"/>
          </a:xfrm>
        </p:spPr>
        <p:txBody>
          <a:bodyPr>
            <a:normAutofit fontScale="90000"/>
          </a:bodyPr>
          <a:lstStyle/>
          <a:p>
            <a:r>
              <a:rPr lang="fr-FR" b="1" dirty="0" smtClean="0"/>
              <a:t> </a:t>
            </a:r>
            <a:r>
              <a:rPr lang="fr-FR" b="1" dirty="0"/>
              <a:t/>
            </a:r>
            <a:br>
              <a:rPr lang="fr-FR" b="1" dirty="0"/>
            </a:br>
            <a:r>
              <a:rPr lang="fr-FR" b="1" dirty="0"/>
              <a:t/>
            </a:r>
            <a:br>
              <a:rPr lang="fr-FR" b="1" dirty="0"/>
            </a:br>
            <a:r>
              <a:rPr lang="fr-FR" b="1" u="sng" dirty="0" smtClean="0"/>
              <a:t>WHY MAS ? </a:t>
            </a:r>
            <a:endParaRPr lang="fr-FR" u="sng" dirty="0"/>
          </a:p>
        </p:txBody>
      </p:sp>
      <p:sp>
        <p:nvSpPr>
          <p:cNvPr id="2" name="Espace réservé du contenu 1"/>
          <p:cNvSpPr>
            <a:spLocks noGrp="1"/>
          </p:cNvSpPr>
          <p:nvPr>
            <p:ph idx="1"/>
          </p:nvPr>
        </p:nvSpPr>
        <p:spPr>
          <a:xfrm>
            <a:off x="199571" y="987834"/>
            <a:ext cx="8487229" cy="5561737"/>
          </a:xfrm>
        </p:spPr>
        <p:txBody>
          <a:bodyPr>
            <a:normAutofit fontScale="47500" lnSpcReduction="20000"/>
          </a:bodyPr>
          <a:lstStyle/>
          <a:p>
            <a:pPr algn="just"/>
            <a:r>
              <a:rPr lang="en-US" sz="4400" b="1" dirty="0"/>
              <a:t>The structuring of environmental models</a:t>
            </a:r>
            <a:r>
              <a:rPr lang="en-US" sz="4400" dirty="0"/>
              <a:t> constitutes a starting point unavoidable for the development of our establishment of a model </a:t>
            </a:r>
            <a:r>
              <a:rPr lang="en-US" sz="4400" b="1" dirty="0"/>
              <a:t>(Müller and </a:t>
            </a:r>
            <a:r>
              <a:rPr lang="en-US" sz="4400" b="1" dirty="0" err="1"/>
              <a:t>Aubert</a:t>
            </a:r>
            <a:r>
              <a:rPr lang="en-US" sz="4400" b="1" dirty="0"/>
              <a:t> 2012)</a:t>
            </a:r>
            <a:r>
              <a:rPr lang="en-US" sz="4400" dirty="0"/>
              <a:t> and </a:t>
            </a:r>
            <a:r>
              <a:rPr lang="en-US" sz="4400" b="1" dirty="0"/>
              <a:t>(</a:t>
            </a:r>
            <a:r>
              <a:rPr lang="en-US" sz="4400" b="1" dirty="0" err="1"/>
              <a:t>Bousquet</a:t>
            </a:r>
            <a:r>
              <a:rPr lang="en-US" sz="4400" b="1" dirty="0"/>
              <a:t> and al. 2001)</a:t>
            </a:r>
            <a:r>
              <a:rPr lang="en-US" sz="4400" dirty="0"/>
              <a:t>. </a:t>
            </a:r>
            <a:endParaRPr lang="en-GB" sz="4400" dirty="0"/>
          </a:p>
          <a:p>
            <a:pPr algn="just"/>
            <a:r>
              <a:rPr lang="en-US" sz="4400" b="1" dirty="0"/>
              <a:t>Several cross-disciplinary and economic methods</a:t>
            </a:r>
            <a:r>
              <a:rPr lang="en-US" sz="4400" dirty="0"/>
              <a:t> are conceivable for the study of natural resources and interactions. However, they hardly model the </a:t>
            </a:r>
            <a:r>
              <a:rPr lang="en-US" sz="4400" b="1" dirty="0"/>
              <a:t>interactions between the stakeholders</a:t>
            </a:r>
            <a:r>
              <a:rPr lang="en-US" sz="4400" dirty="0"/>
              <a:t>. The methods of the market's efficiencies and general economy focus on the relative analysis to the market's value and the theories of the growth and the models of Calculable general balance</a:t>
            </a:r>
            <a:r>
              <a:rPr lang="en-US" sz="4400" dirty="0" smtClean="0"/>
              <a:t>.</a:t>
            </a:r>
          </a:p>
          <a:p>
            <a:pPr algn="just">
              <a:buFontTx/>
              <a:buChar char="-"/>
            </a:pPr>
            <a:r>
              <a:rPr lang="en-US" sz="4400" b="1" dirty="0" smtClean="0"/>
              <a:t>The </a:t>
            </a:r>
            <a:r>
              <a:rPr lang="en-US" sz="4400" b="1" dirty="0"/>
              <a:t>environmental methods </a:t>
            </a:r>
            <a:endParaRPr lang="en-US" sz="4400" b="1" dirty="0" smtClean="0"/>
          </a:p>
          <a:p>
            <a:pPr algn="just">
              <a:buFontTx/>
              <a:buChar char="-"/>
            </a:pPr>
            <a:r>
              <a:rPr lang="en-US" sz="4400" b="1" dirty="0" smtClean="0"/>
              <a:t>The </a:t>
            </a:r>
            <a:r>
              <a:rPr lang="en-US" sz="4400" b="1" dirty="0"/>
              <a:t>methods relative to the </a:t>
            </a:r>
            <a:r>
              <a:rPr lang="en-US" sz="4400" b="1" dirty="0" smtClean="0"/>
              <a:t>ecological</a:t>
            </a:r>
            <a:r>
              <a:rPr lang="en-US" sz="4400" dirty="0" smtClean="0"/>
              <a:t>.  The </a:t>
            </a:r>
            <a:r>
              <a:rPr lang="en-US" sz="4400" b="1" dirty="0" smtClean="0"/>
              <a:t>economy </a:t>
            </a:r>
            <a:r>
              <a:rPr lang="en-US" sz="4400" b="1" dirty="0"/>
              <a:t>biodiversity </a:t>
            </a:r>
            <a:r>
              <a:rPr lang="en-US" sz="4400" dirty="0"/>
              <a:t>in the </a:t>
            </a:r>
            <a:r>
              <a:rPr lang="en-US" sz="4400" b="1" dirty="0"/>
              <a:t>methods of economic calculations </a:t>
            </a:r>
            <a:r>
              <a:rPr lang="en-US" sz="4400" dirty="0"/>
              <a:t>remains controversial and limited </a:t>
            </a:r>
            <a:r>
              <a:rPr lang="en-US" sz="4400" b="1" dirty="0"/>
              <a:t>(</a:t>
            </a:r>
            <a:r>
              <a:rPr lang="en-US" sz="4400" b="1" dirty="0" err="1"/>
              <a:t>Nunes</a:t>
            </a:r>
            <a:r>
              <a:rPr lang="en-US" sz="4400" b="1" dirty="0"/>
              <a:t>, Van den Bergh and </a:t>
            </a:r>
            <a:r>
              <a:rPr lang="en-US" sz="4400" b="1" dirty="0" err="1"/>
              <a:t>Nijkamp</a:t>
            </a:r>
            <a:r>
              <a:rPr lang="en-US" sz="4400" b="1" dirty="0"/>
              <a:t>, 2001)</a:t>
            </a:r>
            <a:r>
              <a:rPr lang="en-US" sz="4400" dirty="0"/>
              <a:t>.</a:t>
            </a:r>
            <a:r>
              <a:rPr lang="en-GB" sz="4400" dirty="0"/>
              <a:t> </a:t>
            </a:r>
          </a:p>
          <a:p>
            <a:pPr algn="just">
              <a:buFontTx/>
              <a:buChar char="-"/>
            </a:pPr>
            <a:r>
              <a:rPr lang="en-US" sz="4400" dirty="0" smtClean="0"/>
              <a:t>The </a:t>
            </a:r>
            <a:r>
              <a:rPr lang="en-US" sz="4400" b="1" dirty="0"/>
              <a:t>cross-disciplinary methods </a:t>
            </a:r>
            <a:r>
              <a:rPr lang="en-US" sz="4400" dirty="0"/>
              <a:t>focus on law economy and the </a:t>
            </a:r>
            <a:r>
              <a:rPr lang="en-US" sz="4400" b="1" dirty="0"/>
              <a:t>ABS</a:t>
            </a:r>
            <a:r>
              <a:rPr lang="en-US" sz="4400" dirty="0" smtClean="0"/>
              <a:t>.</a:t>
            </a:r>
            <a:endParaRPr lang="en-US" sz="4400" dirty="0"/>
          </a:p>
          <a:p>
            <a:pPr marL="0" indent="0" algn="just">
              <a:buNone/>
            </a:pPr>
            <a:r>
              <a:rPr lang="en-US" sz="4400" dirty="0"/>
              <a:t>The </a:t>
            </a:r>
            <a:r>
              <a:rPr lang="en-US" sz="4400" b="1" dirty="0"/>
              <a:t>MAS </a:t>
            </a:r>
            <a:r>
              <a:rPr lang="en-US" sz="4400" dirty="0"/>
              <a:t>have been </a:t>
            </a:r>
            <a:r>
              <a:rPr lang="en-US" sz="4400" dirty="0" err="1"/>
              <a:t>choosed</a:t>
            </a:r>
            <a:r>
              <a:rPr lang="en-US" sz="4400" dirty="0"/>
              <a:t> because they provide directly some pioneer tools for the problem</a:t>
            </a:r>
            <a:r>
              <a:rPr lang="en-US" sz="4400" dirty="0" smtClean="0"/>
              <a:t>.</a:t>
            </a:r>
            <a:endParaRPr lang="en-US" sz="4400" dirty="0"/>
          </a:p>
          <a:p>
            <a:endParaRPr lang="en-GB" sz="4400" dirty="0"/>
          </a:p>
          <a:p>
            <a:endParaRPr lang="fr-FR" dirty="0"/>
          </a:p>
        </p:txBody>
      </p:sp>
    </p:spTree>
    <p:extLst>
      <p:ext uri="{BB962C8B-B14F-4D97-AF65-F5344CB8AC3E}">
        <p14:creationId xmlns:p14="http://schemas.microsoft.com/office/powerpoint/2010/main" val="20232909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b="1" dirty="0"/>
              <a:t> </a:t>
            </a:r>
            <a:r>
              <a:rPr lang="fr-FR" sz="4000" b="1" u="sng" dirty="0"/>
              <a:t>THE ESTABLISHMENT OF A MODEL</a:t>
            </a:r>
            <a:endParaRPr lang="fr-FR" sz="2400" b="1" u="sng" dirty="0"/>
          </a:p>
        </p:txBody>
      </p:sp>
      <p:pic>
        <p:nvPicPr>
          <p:cNvPr id="3" name="Espace réservé du contenu 2"/>
          <p:cNvPicPr>
            <a:picLocks noGrp="1" noChangeAspect="1"/>
          </p:cNvPicPr>
          <p:nvPr>
            <p:ph idx="1"/>
          </p:nvPr>
        </p:nvPicPr>
        <p:blipFill rotWithShape="1">
          <a:blip r:embed="rId3"/>
          <a:srcRect l="-65341" r="-65341"/>
          <a:stretch/>
        </p:blipFill>
        <p:spPr/>
      </p:pic>
      <p:sp>
        <p:nvSpPr>
          <p:cNvPr id="4" name="ZoneTexte 3"/>
          <p:cNvSpPr txBox="1"/>
          <p:nvPr/>
        </p:nvSpPr>
        <p:spPr>
          <a:xfrm>
            <a:off x="645839" y="6211669"/>
            <a:ext cx="6932001" cy="646331"/>
          </a:xfrm>
          <a:prstGeom prst="rect">
            <a:avLst/>
          </a:prstGeom>
          <a:noFill/>
        </p:spPr>
        <p:txBody>
          <a:bodyPr wrap="square" rtlCol="0">
            <a:spAutoFit/>
          </a:bodyPr>
          <a:lstStyle/>
          <a:p>
            <a:r>
              <a:rPr lang="fr-FR" dirty="0"/>
              <a:t> Figure </a:t>
            </a:r>
            <a:r>
              <a:rPr lang="fr-FR" dirty="0" smtClean="0"/>
              <a:t> </a:t>
            </a:r>
            <a:r>
              <a:rPr lang="fr-FR" dirty="0"/>
              <a:t>- </a:t>
            </a:r>
            <a:r>
              <a:rPr lang="fr-FR" dirty="0" err="1"/>
              <a:t>Core</a:t>
            </a:r>
            <a:r>
              <a:rPr lang="fr-FR" dirty="0"/>
              <a:t> Curriculum to the </a:t>
            </a:r>
            <a:r>
              <a:rPr lang="fr-FR" dirty="0" err="1"/>
              <a:t>methodologies</a:t>
            </a:r>
            <a:endParaRPr lang="fr-FR" dirty="0"/>
          </a:p>
          <a:p>
            <a:r>
              <a:rPr lang="fr-FR" dirty="0"/>
              <a:t>conception ABS</a:t>
            </a:r>
          </a:p>
        </p:txBody>
      </p:sp>
    </p:spTree>
    <p:extLst>
      <p:ext uri="{BB962C8B-B14F-4D97-AF65-F5344CB8AC3E}">
        <p14:creationId xmlns:p14="http://schemas.microsoft.com/office/powerpoint/2010/main" val="9039905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ONTOLOGIES </a:t>
            </a:r>
            <a:r>
              <a:rPr lang="fr-FR" b="1" dirty="0" smtClean="0"/>
              <a:t> </a:t>
            </a:r>
            <a:r>
              <a:rPr lang="fr-FR" dirty="0" smtClean="0"/>
              <a:t/>
            </a:r>
            <a:br>
              <a:rPr lang="fr-FR" dirty="0" smtClean="0"/>
            </a:br>
            <a:endParaRPr lang="fr-FR" dirty="0"/>
          </a:p>
        </p:txBody>
      </p:sp>
      <p:sp>
        <p:nvSpPr>
          <p:cNvPr id="3" name="Espace réservé du contenu 2"/>
          <p:cNvSpPr>
            <a:spLocks noGrp="1"/>
          </p:cNvSpPr>
          <p:nvPr>
            <p:ph idx="1"/>
          </p:nvPr>
        </p:nvSpPr>
        <p:spPr>
          <a:xfrm>
            <a:off x="457200" y="1003514"/>
            <a:ext cx="8229600" cy="5498967"/>
          </a:xfrm>
        </p:spPr>
        <p:txBody>
          <a:bodyPr numCol="2">
            <a:normAutofit/>
          </a:bodyPr>
          <a:lstStyle/>
          <a:p>
            <a:pPr algn="just"/>
            <a:r>
              <a:rPr lang="en-US" sz="2400" b="1" dirty="0"/>
              <a:t>SIEGMAS models the interactions </a:t>
            </a:r>
            <a:r>
              <a:rPr lang="en-US" sz="2400" dirty="0"/>
              <a:t>of the stakeholders in the context of the </a:t>
            </a:r>
            <a:r>
              <a:rPr lang="en-US" sz="2400" b="1" dirty="0"/>
              <a:t>management's transfers </a:t>
            </a:r>
            <a:r>
              <a:rPr lang="en-US" sz="2400" dirty="0"/>
              <a:t>in </a:t>
            </a:r>
            <a:r>
              <a:rPr lang="en-US" sz="2400" b="1" dirty="0" err="1"/>
              <a:t>Miarinarivo</a:t>
            </a:r>
            <a:r>
              <a:rPr lang="en-US" sz="2400" b="1" dirty="0"/>
              <a:t> District</a:t>
            </a:r>
            <a:r>
              <a:rPr lang="en-US" sz="2400" dirty="0"/>
              <a:t>, the capital of the </a:t>
            </a:r>
            <a:r>
              <a:rPr lang="en-US" sz="2400" b="1" dirty="0" err="1"/>
              <a:t>Itasy</a:t>
            </a:r>
            <a:r>
              <a:rPr lang="en-US" sz="2400" b="1" dirty="0"/>
              <a:t> region</a:t>
            </a:r>
            <a:r>
              <a:rPr lang="en-US" sz="2400" dirty="0"/>
              <a:t> (in Madagascar) thanks to the </a:t>
            </a:r>
            <a:r>
              <a:rPr lang="en-US" sz="2400" b="1" dirty="0"/>
              <a:t>ABS approach</a:t>
            </a:r>
            <a:r>
              <a:rPr lang="en-US" sz="2400" dirty="0"/>
              <a:t>. </a:t>
            </a:r>
            <a:r>
              <a:rPr lang="en-US" sz="2400" b="1" dirty="0" err="1"/>
              <a:t>Itasy</a:t>
            </a:r>
            <a:r>
              <a:rPr lang="en-US" sz="2400" b="1" dirty="0"/>
              <a:t> constitutes</a:t>
            </a:r>
            <a:r>
              <a:rPr lang="en-US" sz="2400" dirty="0"/>
              <a:t> the smallest of the </a:t>
            </a:r>
            <a:r>
              <a:rPr lang="en-US" sz="2400" b="1" dirty="0"/>
              <a:t>22 regions </a:t>
            </a:r>
            <a:r>
              <a:rPr lang="en-US" sz="2400" dirty="0"/>
              <a:t>from Madagascar in term of </a:t>
            </a:r>
            <a:r>
              <a:rPr lang="en-US" sz="2400" b="1" dirty="0"/>
              <a:t>surface area with 6570 km2</a:t>
            </a:r>
            <a:r>
              <a:rPr lang="en-US" sz="2400" dirty="0"/>
              <a:t>. </a:t>
            </a:r>
            <a:endParaRPr lang="en-US" sz="2400" dirty="0" smtClean="0"/>
          </a:p>
          <a:p>
            <a:pPr algn="just"/>
            <a:r>
              <a:rPr lang="en-GB" sz="2400" b="1" dirty="0"/>
              <a:t>Four stakeholders compose the model </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4644549" y="1302282"/>
            <a:ext cx="4042251" cy="4635722"/>
          </a:xfrm>
          <a:prstGeom prst="rect">
            <a:avLst/>
          </a:prstGeom>
          <a:noFill/>
          <a:ln>
            <a:noFill/>
          </a:ln>
        </p:spPr>
      </p:pic>
    </p:spTree>
    <p:extLst>
      <p:ext uri="{BB962C8B-B14F-4D97-AF65-F5344CB8AC3E}">
        <p14:creationId xmlns:p14="http://schemas.microsoft.com/office/powerpoint/2010/main" val="12877410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ONTOLOGIES</a:t>
            </a:r>
            <a:r>
              <a:rPr lang="fr-FR" b="1" dirty="0" smtClean="0"/>
              <a:t> </a:t>
            </a:r>
            <a:endParaRPr lang="fr-FR" dirty="0"/>
          </a:p>
        </p:txBody>
      </p:sp>
      <p:sp>
        <p:nvSpPr>
          <p:cNvPr id="3" name="Espace réservé du contenu 2"/>
          <p:cNvSpPr>
            <a:spLocks noGrp="1"/>
          </p:cNvSpPr>
          <p:nvPr>
            <p:ph idx="1"/>
          </p:nvPr>
        </p:nvSpPr>
        <p:spPr>
          <a:xfrm>
            <a:off x="417286" y="1371599"/>
            <a:ext cx="7810727" cy="4869543"/>
          </a:xfrm>
        </p:spPr>
        <p:txBody>
          <a:bodyPr numCol="2">
            <a:normAutofit/>
          </a:bodyPr>
          <a:lstStyle/>
          <a:p>
            <a:pPr algn="just"/>
            <a:r>
              <a:rPr lang="en-US" dirty="0"/>
              <a:t>However, only the </a:t>
            </a:r>
            <a:r>
              <a:rPr lang="en-US" b="1" dirty="0"/>
              <a:t>first two actors interest our model</a:t>
            </a:r>
            <a:r>
              <a:rPr lang="en-US" dirty="0"/>
              <a:t>: </a:t>
            </a:r>
            <a:r>
              <a:rPr lang="en-US" b="1" dirty="0"/>
              <a:t>the farmer and the Malagasy government</a:t>
            </a:r>
            <a:r>
              <a:rPr lang="en-US" dirty="0"/>
              <a:t>. We chose to study the actors two by two in the different establishments of a model.</a:t>
            </a:r>
            <a:endParaRPr lang="en-GB" dirty="0"/>
          </a:p>
          <a:p>
            <a:pPr algn="just"/>
            <a:r>
              <a:rPr lang="en-US" dirty="0"/>
              <a:t>This </a:t>
            </a:r>
            <a:r>
              <a:rPr lang="en-US" b="1" dirty="0"/>
              <a:t>study</a:t>
            </a:r>
            <a:r>
              <a:rPr lang="en-US" dirty="0"/>
              <a:t> is focused in the </a:t>
            </a:r>
            <a:r>
              <a:rPr lang="en-US" b="1" dirty="0"/>
              <a:t>forester and Common Pool Resources</a:t>
            </a:r>
            <a:r>
              <a:rPr lang="en-US" dirty="0"/>
              <a:t> as well as the </a:t>
            </a:r>
            <a:r>
              <a:rPr lang="en-US" b="1" dirty="0"/>
              <a:t>resources produced </a:t>
            </a:r>
            <a:r>
              <a:rPr lang="en-US" b="1" dirty="0" smtClean="0"/>
              <a:t>by </a:t>
            </a:r>
            <a:r>
              <a:rPr lang="en-US" b="1" dirty="0"/>
              <a:t>the farms </a:t>
            </a:r>
            <a:endParaRPr lang="fr-FR" b="1"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4806054" y="1772678"/>
            <a:ext cx="3880746" cy="4107287"/>
          </a:xfrm>
          <a:prstGeom prst="rect">
            <a:avLst/>
          </a:prstGeom>
          <a:noFill/>
          <a:ln>
            <a:noFill/>
          </a:ln>
        </p:spPr>
      </p:pic>
    </p:spTree>
    <p:extLst>
      <p:ext uri="{BB962C8B-B14F-4D97-AF65-F5344CB8AC3E}">
        <p14:creationId xmlns:p14="http://schemas.microsoft.com/office/powerpoint/2010/main" val="28187162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ONTOLOGIES</a:t>
            </a:r>
            <a:r>
              <a:rPr lang="fr-FR" b="1" dirty="0" smtClean="0"/>
              <a:t> </a:t>
            </a:r>
            <a:endParaRPr lang="fr-FR" dirty="0"/>
          </a:p>
        </p:txBody>
      </p:sp>
      <p:pic>
        <p:nvPicPr>
          <p:cNvPr id="4" name="Espace réservé du contenu 3"/>
          <p:cNvPicPr>
            <a:picLocks noGrp="1"/>
          </p:cNvPicPr>
          <p:nvPr>
            <p:ph idx="1"/>
          </p:nvPr>
        </p:nvPicPr>
        <p:blipFill rotWithShape="1">
          <a:blip r:embed="rId2">
            <a:extLst>
              <a:ext uri="{28A0092B-C50C-407E-A947-70E740481C1C}">
                <a14:useLocalDpi xmlns:a14="http://schemas.microsoft.com/office/drawing/2010/main" val="0"/>
              </a:ext>
            </a:extLst>
          </a:blip>
          <a:srcRect l="-166972" r="-93"/>
          <a:stretch/>
        </p:blipFill>
        <p:spPr bwMode="auto">
          <a:xfrm>
            <a:off x="-4308810" y="1600200"/>
            <a:ext cx="8229600" cy="4525963"/>
          </a:xfrm>
          <a:prstGeom prst="rect">
            <a:avLst/>
          </a:prstGeom>
          <a:noFill/>
          <a:ln>
            <a:noFill/>
          </a:ln>
        </p:spPr>
      </p:pic>
      <p:sp>
        <p:nvSpPr>
          <p:cNvPr id="6" name="Rectangle 5"/>
          <p:cNvSpPr/>
          <p:nvPr/>
        </p:nvSpPr>
        <p:spPr>
          <a:xfrm>
            <a:off x="4371130" y="1257899"/>
            <a:ext cx="4572000" cy="5632310"/>
          </a:xfrm>
          <a:prstGeom prst="rect">
            <a:avLst/>
          </a:prstGeom>
        </p:spPr>
        <p:txBody>
          <a:bodyPr>
            <a:spAutoFit/>
          </a:bodyPr>
          <a:lstStyle/>
          <a:p>
            <a:pPr algn="just"/>
            <a:r>
              <a:rPr lang="en-US" sz="2400" dirty="0" smtClean="0"/>
              <a:t>SIEGMAS</a:t>
            </a:r>
          </a:p>
          <a:p>
            <a:pPr algn="just"/>
            <a:r>
              <a:rPr lang="en-US" sz="2400" dirty="0" smtClean="0"/>
              <a:t> </a:t>
            </a:r>
            <a:r>
              <a:rPr lang="en-US" sz="2400" dirty="0"/>
              <a:t>In this simulation, a </a:t>
            </a:r>
            <a:r>
              <a:rPr lang="en-US" sz="2400" b="1" dirty="0"/>
              <a:t>patch represents an agricultural plot</a:t>
            </a:r>
            <a:r>
              <a:rPr lang="en-US" sz="2400" dirty="0"/>
              <a:t>, or a </a:t>
            </a:r>
            <a:r>
              <a:rPr lang="en-US" sz="2400" b="1" dirty="0"/>
              <a:t>plot of forest or natural resources</a:t>
            </a:r>
            <a:r>
              <a:rPr lang="en-US" sz="2400" dirty="0"/>
              <a:t>.</a:t>
            </a:r>
            <a:endParaRPr lang="en-GB" sz="2400" dirty="0"/>
          </a:p>
          <a:p>
            <a:pPr algn="just"/>
            <a:r>
              <a:rPr lang="en-GB" sz="2400" dirty="0"/>
              <a:t>Our </a:t>
            </a:r>
            <a:r>
              <a:rPr lang="en-GB" sz="2400" b="1" dirty="0"/>
              <a:t>environment of simulation </a:t>
            </a:r>
            <a:r>
              <a:rPr lang="en-GB" sz="2400" dirty="0"/>
              <a:t>is </a:t>
            </a:r>
            <a:r>
              <a:rPr lang="en-GB" sz="2400" b="1" dirty="0"/>
              <a:t>composed of 1936 plots</a:t>
            </a:r>
            <a:r>
              <a:rPr lang="en-GB" sz="2400" dirty="0"/>
              <a:t>, that is to say </a:t>
            </a:r>
            <a:r>
              <a:rPr lang="en-GB" sz="2400" b="1" dirty="0"/>
              <a:t>44x44 patches</a:t>
            </a:r>
            <a:r>
              <a:rPr lang="en-GB" sz="2400" dirty="0"/>
              <a:t>. The </a:t>
            </a:r>
            <a:r>
              <a:rPr lang="en-GB" sz="2400" b="1" dirty="0"/>
              <a:t>surface area </a:t>
            </a:r>
            <a:r>
              <a:rPr lang="en-GB" sz="2400" dirty="0"/>
              <a:t>of </a:t>
            </a:r>
            <a:r>
              <a:rPr lang="en-GB" sz="2400" b="1" dirty="0" err="1"/>
              <a:t>Miarinarivo</a:t>
            </a:r>
            <a:r>
              <a:rPr lang="en-GB" sz="2400" dirty="0"/>
              <a:t> is </a:t>
            </a:r>
            <a:r>
              <a:rPr lang="en-GB" sz="2400" b="1" dirty="0"/>
              <a:t>2818 km</a:t>
            </a:r>
            <a:r>
              <a:rPr lang="en-GB" sz="2400" b="1" baseline="30000" dirty="0"/>
              <a:t>2</a:t>
            </a:r>
            <a:r>
              <a:rPr lang="en-GB" sz="2400" dirty="0"/>
              <a:t>. The district is composed for the best part of </a:t>
            </a:r>
            <a:r>
              <a:rPr lang="en-GB" sz="2400" b="1" dirty="0"/>
              <a:t>natural resources and farms</a:t>
            </a:r>
            <a:r>
              <a:rPr lang="en-GB" sz="2400" dirty="0"/>
              <a:t>. The </a:t>
            </a:r>
            <a:r>
              <a:rPr lang="en-GB" sz="2400" b="1" dirty="0"/>
              <a:t>average surface of a plot </a:t>
            </a:r>
            <a:r>
              <a:rPr lang="en-GB" sz="2400" dirty="0"/>
              <a:t>hold by a </a:t>
            </a:r>
            <a:r>
              <a:rPr lang="en-GB" sz="2400" b="1" dirty="0"/>
              <a:t>farmer</a:t>
            </a:r>
            <a:r>
              <a:rPr lang="en-GB" sz="2400" dirty="0"/>
              <a:t> in the </a:t>
            </a:r>
            <a:r>
              <a:rPr lang="en-GB" sz="2400" b="1" dirty="0"/>
              <a:t>district rises </a:t>
            </a:r>
            <a:r>
              <a:rPr lang="en-GB" sz="2400" dirty="0"/>
              <a:t>to </a:t>
            </a:r>
            <a:r>
              <a:rPr lang="en-GB" sz="2400" b="1" dirty="0"/>
              <a:t>1.4 hectares</a:t>
            </a:r>
            <a:r>
              <a:rPr lang="en-GB" sz="2400" dirty="0"/>
              <a:t>, which corresponds to about </a:t>
            </a:r>
            <a:r>
              <a:rPr lang="en-GB" sz="2400" b="1" dirty="0"/>
              <a:t>1990 plots per a farmer in the model</a:t>
            </a:r>
            <a:r>
              <a:rPr lang="en-GB" sz="2400" dirty="0"/>
              <a:t>.</a:t>
            </a:r>
          </a:p>
        </p:txBody>
      </p:sp>
    </p:spTree>
    <p:extLst>
      <p:ext uri="{BB962C8B-B14F-4D97-AF65-F5344CB8AC3E}">
        <p14:creationId xmlns:p14="http://schemas.microsoft.com/office/powerpoint/2010/main" val="2702646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Encrier">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Encrier.thmx</Template>
  <TotalTime>4966</TotalTime>
  <Words>2565</Words>
  <Application>Microsoft Macintosh PowerPoint</Application>
  <PresentationFormat>Présentation à l'écran (4:3)</PresentationFormat>
  <Paragraphs>156</Paragraphs>
  <Slides>12</Slides>
  <Notes>8</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Encrier</vt:lpstr>
      <vt:lpstr>Study of the interactions between stakeholders by a multi-agents system Application to the Common Pool Resources in Miarinarivo district (Madagascar) </vt:lpstr>
      <vt:lpstr>WHAT IS SIEGMAS ? </vt:lpstr>
      <vt:lpstr>   COMMON POOL RESOURCES (CPR)  ?</vt:lpstr>
      <vt:lpstr>   </vt:lpstr>
      <vt:lpstr>   WHY MAS ? </vt:lpstr>
      <vt:lpstr> THE ESTABLISHMENT OF A MODEL</vt:lpstr>
      <vt:lpstr>ONTOLOGIES   </vt:lpstr>
      <vt:lpstr>ONTOLOGIES </vt:lpstr>
      <vt:lpstr>ONTOLOGIES </vt:lpstr>
      <vt:lpstr>MANIPULATED ENTITIES  </vt:lpstr>
      <vt:lpstr>OVERVIEW OF SIMULATION</vt:lpstr>
      <vt:lpstr>Présentation PowerPoint</vt:lpstr>
    </vt:vector>
  </TitlesOfParts>
  <Company>étudiante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Gouvernance et ressources naturelles à travers les fokontany et les fokonolona : les textes et les pratiques traditionnelles</dc:title>
  <dc:creator>AURELIE GAUDIEUX</dc:creator>
  <cp:lastModifiedBy>AURELIE GAUDIEUX</cp:lastModifiedBy>
  <cp:revision>33</cp:revision>
  <dcterms:created xsi:type="dcterms:W3CDTF">2013-03-24T18:58:12Z</dcterms:created>
  <dcterms:modified xsi:type="dcterms:W3CDTF">2014-09-18T09:58:28Z</dcterms:modified>
</cp:coreProperties>
</file>