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77" r:id="rId3"/>
    <p:sldId id="278" r:id="rId4"/>
    <p:sldId id="279" r:id="rId5"/>
    <p:sldId id="280" r:id="rId6"/>
    <p:sldId id="281" r:id="rId7"/>
    <p:sldId id="282" r:id="rId8"/>
    <p:sldId id="283" r:id="rId9"/>
    <p:sldId id="284" r:id="rId10"/>
    <p:sldId id="285" r:id="rId11"/>
    <p:sldId id="286" r:id="rId12"/>
    <p:sldId id="28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5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0A95F9-9620-FD46-B46D-7DA937A554B4}" type="datetimeFigureOut">
              <a:rPr lang="fr-FR" smtClean="0"/>
              <a:t>18/09/14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C3B997-FF95-AA43-A106-88158C7ED78A}" type="slidenum">
              <a:rPr lang="fr-FR" smtClean="0"/>
              <a:t>‹#›</a:t>
            </a:fld>
            <a:endParaRPr lang="fr-FR"/>
          </a:p>
        </p:txBody>
      </p:sp>
    </p:spTree>
    <p:extLst>
      <p:ext uri="{BB962C8B-B14F-4D97-AF65-F5344CB8AC3E}">
        <p14:creationId xmlns:p14="http://schemas.microsoft.com/office/powerpoint/2010/main" val="40810079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In the context of models based on real existing ones, we perform simulations in which agents operate on a </a:t>
            </a:r>
            <a:r>
              <a:rPr lang="fr-FR" sz="1200" kern="1200" dirty="0" smtClean="0">
                <a:solidFill>
                  <a:schemeClr val="tx1"/>
                </a:solidFill>
                <a:effectLst/>
                <a:latin typeface="+mn-lt"/>
                <a:ea typeface="+mn-ea"/>
                <a:cs typeface="+mn-cs"/>
              </a:rPr>
              <a:t/>
            </a:r>
            <a:br>
              <a:rPr lang="fr-FR"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space generated from spatial division of maps. E.g.: SIEGMAS (</a:t>
            </a:r>
            <a:r>
              <a:rPr lang="en-US" sz="1200" kern="1200" dirty="0" err="1" smtClean="0">
                <a:solidFill>
                  <a:schemeClr val="tx1"/>
                </a:solidFill>
                <a:effectLst/>
                <a:latin typeface="+mn-lt"/>
                <a:ea typeface="+mn-ea"/>
                <a:cs typeface="+mn-cs"/>
              </a:rPr>
              <a:t>Gaudieux</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Gangat</a:t>
            </a:r>
            <a:r>
              <a:rPr lang="en-US" sz="1200" kern="1200" dirty="0" smtClean="0">
                <a:solidFill>
                  <a:schemeClr val="tx1"/>
                </a:solidFill>
                <a:effectLst/>
                <a:latin typeface="+mn-lt"/>
                <a:ea typeface="+mn-ea"/>
                <a:cs typeface="+mn-cs"/>
              </a:rPr>
              <a:t>, Kwan, &amp; </a:t>
            </a:r>
            <a:r>
              <a:rPr lang="en-US" sz="1200" kern="1200" dirty="0" err="1" smtClean="0">
                <a:solidFill>
                  <a:schemeClr val="tx1"/>
                </a:solidFill>
                <a:effectLst/>
                <a:latin typeface="+mn-lt"/>
                <a:ea typeface="+mn-ea"/>
                <a:cs typeface="+mn-cs"/>
              </a:rPr>
              <a:t>Courdier</a:t>
            </a:r>
            <a:r>
              <a:rPr lang="en-US" sz="1200" kern="1200" dirty="0" smtClean="0">
                <a:solidFill>
                  <a:schemeClr val="tx1"/>
                </a:solidFill>
                <a:effectLst/>
                <a:latin typeface="+mn-lt"/>
                <a:ea typeface="+mn-ea"/>
                <a:cs typeface="+mn-cs"/>
              </a:rPr>
              <a:t>, 2014).</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Some existing tools already provide some parts of solution to this problem. We can take the example of XELOC Language, </a:t>
            </a:r>
            <a:r>
              <a:rPr lang="en-US" sz="1200" kern="1200" dirty="0" err="1" smtClean="0">
                <a:solidFill>
                  <a:schemeClr val="tx1"/>
                </a:solidFill>
                <a:effectLst/>
                <a:latin typeface="+mn-lt"/>
                <a:ea typeface="+mn-ea"/>
                <a:cs typeface="+mn-cs"/>
              </a:rPr>
              <a:t>eXtensible</a:t>
            </a:r>
            <a:r>
              <a:rPr lang="en-US" sz="1200" kern="1200" dirty="0" smtClean="0">
                <a:solidFill>
                  <a:schemeClr val="tx1"/>
                </a:solidFill>
                <a:effectLst/>
                <a:latin typeface="+mn-lt"/>
                <a:ea typeface="+mn-ea"/>
                <a:cs typeface="+mn-cs"/>
              </a:rPr>
              <a:t> Editing Language Of Configuration, which is a support for the configuration an initialization of multi-agents systems. XELOC is based on the basics of XML and requires the handlings of another programing language. One of MASC objective is to repeal both the acquisition processes and handling of a new tool.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development of a tool like MASC was driven by mainly two reasons.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Firstly, the need of a tool allowing the automation of the process of cutting out maps to perform multiple simulations of a same model with different geographical areas. The tool aims to facilitate the transition from map into an exploitable representation. It is very interesting to incorporate </a:t>
            </a:r>
            <a:r>
              <a:rPr lang="en-US" sz="1200" kern="1200" dirty="0" err="1" smtClean="0">
                <a:solidFill>
                  <a:schemeClr val="tx1"/>
                </a:solidFill>
                <a:effectLst/>
                <a:latin typeface="+mn-lt"/>
                <a:ea typeface="+mn-ea"/>
                <a:cs typeface="+mn-cs"/>
              </a:rPr>
              <a:t>modelling</a:t>
            </a:r>
            <a:r>
              <a:rPr lang="en-US" sz="1200" kern="1200" dirty="0" smtClean="0">
                <a:solidFill>
                  <a:schemeClr val="tx1"/>
                </a:solidFill>
                <a:effectLst/>
                <a:latin typeface="+mn-lt"/>
                <a:ea typeface="+mn-ea"/>
                <a:cs typeface="+mn-cs"/>
              </a:rPr>
              <a:t> with different configurations. Some models can lead to significant results from the abstract level to a less abstract one.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secondly, the use of a user-friendly tool also permits to effortlessly make rather redundant tasks of creating an environment where agent evolves along different simulations. Several configurations can then be produced more efficiently in no time as revealed</a:t>
            </a:r>
            <a:r>
              <a:rPr lang="fr-FR" dirty="0" smtClean="0">
                <a:effectLst/>
              </a:rPr>
              <a:t> </a:t>
            </a:r>
            <a:endParaRPr lang="fr-FR" sz="1200" dirty="0" smtClean="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2</a:t>
            </a:fld>
            <a:endParaRPr lang="fr-FR"/>
          </a:p>
        </p:txBody>
      </p:sp>
    </p:spTree>
    <p:extLst>
      <p:ext uri="{BB962C8B-B14F-4D97-AF65-F5344CB8AC3E}">
        <p14:creationId xmlns:p14="http://schemas.microsoft.com/office/powerpoint/2010/main" val="392184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notice in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example</a:t>
            </a:r>
            <a:r>
              <a:rPr lang="fr-FR" sz="1200" b="0" i="0" u="none" strike="noStrike" kern="1200" baseline="0" dirty="0" smtClean="0">
                <a:solidFill>
                  <a:schemeClr val="tx1"/>
                </a:solidFill>
                <a:latin typeface="+mn-lt"/>
                <a:ea typeface="+mn-ea"/>
                <a:cs typeface="+mn-cs"/>
              </a:rPr>
              <a:t> of type of use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an </a:t>
            </a:r>
            <a:r>
              <a:rPr lang="fr-FR" sz="1200" b="0" i="0" u="none" strike="noStrike" kern="1200" baseline="0" dirty="0" err="1" smtClean="0">
                <a:solidFill>
                  <a:schemeClr val="tx1"/>
                </a:solidFill>
                <a:latin typeface="+mn-lt"/>
                <a:ea typeface="+mn-ea"/>
                <a:cs typeface="+mn-cs"/>
              </a:rPr>
              <a:t>advanced</a:t>
            </a:r>
            <a:r>
              <a:rPr lang="fr-FR" sz="1200" b="0" i="0" u="none" strike="noStrike" kern="1200" baseline="0" dirty="0" smtClean="0">
                <a:solidFill>
                  <a:schemeClr val="tx1"/>
                </a:solidFill>
                <a:latin typeface="+mn-lt"/>
                <a:ea typeface="+mn-ea"/>
                <a:cs typeface="+mn-cs"/>
              </a:rPr>
              <a:t> version of MASC </a:t>
            </a:r>
            <a:r>
              <a:rPr lang="fr-FR" sz="1200" b="0" i="0" u="none" strike="noStrike" kern="1200" baseline="0" dirty="0" err="1" smtClean="0">
                <a:solidFill>
                  <a:schemeClr val="tx1"/>
                </a:solidFill>
                <a:latin typeface="+mn-lt"/>
                <a:ea typeface="+mn-ea"/>
                <a:cs typeface="+mn-cs"/>
              </a:rPr>
              <a:t>would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very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useful</a:t>
            </a:r>
            <a:r>
              <a:rPr lang="fr-FR" sz="1200" b="0" i="0" u="none" strike="noStrike" kern="1200" baseline="0" dirty="0" smtClean="0">
                <a:solidFill>
                  <a:schemeClr val="tx1"/>
                </a:solidFill>
                <a:latin typeface="+mn-lt"/>
                <a:ea typeface="+mn-ea"/>
                <a:cs typeface="+mn-cs"/>
              </a:rPr>
              <a:t> if the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permit to set the location of </a:t>
            </a:r>
            <a:r>
              <a:rPr lang="fr-FR" sz="1200" b="0" i="0" u="none" strike="noStrike" kern="1200" baseline="0" dirty="0" err="1" smtClean="0">
                <a:solidFill>
                  <a:schemeClr val="tx1"/>
                </a:solidFill>
                <a:latin typeface="+mn-lt"/>
                <a:ea typeface="+mn-ea"/>
                <a:cs typeface="+mn-cs"/>
              </a:rPr>
              <a:t>some</a:t>
            </a:r>
            <a:r>
              <a:rPr lang="fr-FR" sz="1200" b="0" i="0" u="none" strike="noStrike" kern="1200" baseline="0" dirty="0" smtClean="0">
                <a:solidFill>
                  <a:schemeClr val="tx1"/>
                </a:solidFill>
                <a:latin typeface="+mn-lt"/>
                <a:ea typeface="+mn-ea"/>
                <a:cs typeface="+mn-cs"/>
              </a:rPr>
              <a:t> agents on the </a:t>
            </a:r>
            <a:r>
              <a:rPr lang="fr-FR" sz="1200" b="0" i="0" u="none" strike="noStrike" kern="1200" baseline="0" dirty="0" err="1" smtClean="0">
                <a:solidFill>
                  <a:schemeClr val="tx1"/>
                </a:solidFill>
                <a:latin typeface="+mn-lt"/>
                <a:ea typeface="+mn-ea"/>
                <a:cs typeface="+mn-cs"/>
              </a:rPr>
              <a:t>map</a:t>
            </a:r>
            <a:r>
              <a:rPr lang="fr-FR" sz="1200" b="0" i="0" u="none" strike="noStrike" kern="1200" baseline="0" dirty="0" smtClean="0">
                <a:solidFill>
                  <a:schemeClr val="tx1"/>
                </a:solidFill>
                <a:latin typeface="+mn-lt"/>
                <a:ea typeface="+mn-ea"/>
                <a:cs typeface="+mn-cs"/>
              </a:rPr>
              <a:t>. In the </a:t>
            </a:r>
            <a:r>
              <a:rPr lang="fr-FR" sz="1200" b="0" i="0" u="none" strike="noStrike" kern="1200" baseline="0" dirty="0" err="1" smtClean="0">
                <a:solidFill>
                  <a:schemeClr val="tx1"/>
                </a:solidFill>
                <a:latin typeface="+mn-lt"/>
                <a:ea typeface="+mn-ea"/>
                <a:cs typeface="+mn-cs"/>
              </a:rPr>
              <a:t>context</a:t>
            </a:r>
            <a:r>
              <a:rPr lang="fr-FR" sz="1200" b="0" i="0" u="none" strike="noStrike" kern="1200" baseline="0" dirty="0" smtClean="0">
                <a:solidFill>
                  <a:schemeClr val="tx1"/>
                </a:solidFill>
                <a:latin typeface="+mn-lt"/>
                <a:ea typeface="+mn-ea"/>
                <a:cs typeface="+mn-cs"/>
              </a:rPr>
              <a:t> of EDMMAS,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take</a:t>
            </a:r>
            <a:r>
              <a:rPr lang="fr-FR" sz="1200" b="0" i="0" u="none" strike="noStrike" kern="1200" baseline="0" dirty="0" smtClean="0">
                <a:solidFill>
                  <a:schemeClr val="tx1"/>
                </a:solidFill>
                <a:latin typeface="+mn-lt"/>
                <a:ea typeface="+mn-ea"/>
                <a:cs typeface="+mn-cs"/>
              </a:rPr>
              <a:t> for </a:t>
            </a:r>
            <a:r>
              <a:rPr lang="fr-FR" sz="1200" b="0" i="0" u="none" strike="noStrike" kern="1200" baseline="0" dirty="0" err="1" smtClean="0">
                <a:solidFill>
                  <a:schemeClr val="tx1"/>
                </a:solidFill>
                <a:latin typeface="+mn-lt"/>
                <a:ea typeface="+mn-ea"/>
                <a:cs typeface="+mn-cs"/>
              </a:rPr>
              <a:t>example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localization</a:t>
            </a:r>
            <a:r>
              <a:rPr lang="fr-FR" sz="1200" b="0" i="0" u="none" strike="noStrike" kern="1200" baseline="0" dirty="0" smtClean="0">
                <a:solidFill>
                  <a:schemeClr val="tx1"/>
                </a:solidFill>
                <a:latin typeface="+mn-lt"/>
                <a:ea typeface="+mn-ea"/>
                <a:cs typeface="+mn-cs"/>
              </a:rPr>
              <a:t> of power plants in </a:t>
            </a:r>
            <a:r>
              <a:rPr lang="fr-FR" sz="1200" b="0" i="0" u="none" strike="noStrike" kern="1200" baseline="0" dirty="0" err="1" smtClean="0">
                <a:solidFill>
                  <a:schemeClr val="tx1"/>
                </a:solidFill>
                <a:latin typeface="+mn-lt"/>
                <a:ea typeface="+mn-ea"/>
                <a:cs typeface="+mn-cs"/>
              </a:rPr>
              <a:t>Reunion</a:t>
            </a:r>
            <a:r>
              <a:rPr lang="fr-FR" sz="1200" b="0" i="0" u="none" strike="noStrike" kern="1200" baseline="0" dirty="0" smtClean="0">
                <a:solidFill>
                  <a:schemeClr val="tx1"/>
                </a:solidFill>
                <a:latin typeface="+mn-lt"/>
                <a:ea typeface="+mn-ea"/>
                <a:cs typeface="+mn-cs"/>
              </a:rPr>
              <a:t> Island (Figure 10)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will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the agents of the model. </a:t>
            </a:r>
            <a:r>
              <a:rPr lang="fr-FR" sz="1200" b="0" i="0" u="none" strike="noStrike" kern="1200" baseline="0" dirty="0" err="1" smtClean="0">
                <a:solidFill>
                  <a:schemeClr val="tx1"/>
                </a:solidFill>
                <a:latin typeface="+mn-lt"/>
                <a:ea typeface="+mn-ea"/>
                <a:cs typeface="+mn-cs"/>
              </a:rPr>
              <a:t>Keeping</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mind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MASC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designed</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facilitate</a:t>
            </a:r>
            <a:r>
              <a:rPr lang="fr-FR" sz="1200" b="0" i="0" u="none" strike="noStrike" kern="1200" baseline="0" dirty="0" smtClean="0">
                <a:solidFill>
                  <a:schemeClr val="tx1"/>
                </a:solidFill>
                <a:latin typeface="+mn-lt"/>
                <a:ea typeface="+mn-ea"/>
                <a:cs typeface="+mn-cs"/>
              </a:rPr>
              <a:t> the configuration of simulations, one of the future goals of MASC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allow</a:t>
            </a:r>
            <a:r>
              <a:rPr lang="fr-FR" sz="1200" b="0" i="0" u="none" strike="noStrike" kern="1200" baseline="0" dirty="0" smtClean="0">
                <a:solidFill>
                  <a:schemeClr val="tx1"/>
                </a:solidFill>
                <a:latin typeface="+mn-lt"/>
                <a:ea typeface="+mn-ea"/>
                <a:cs typeface="+mn-cs"/>
              </a:rPr>
              <a:t> the placement of agents in addition of </a:t>
            </a:r>
            <a:r>
              <a:rPr lang="fr-FR" sz="1200" b="0" i="0" u="none" strike="noStrike" kern="1200" baseline="0" dirty="0" err="1" smtClean="0">
                <a:solidFill>
                  <a:schemeClr val="tx1"/>
                </a:solidFill>
                <a:latin typeface="+mn-lt"/>
                <a:ea typeface="+mn-ea"/>
                <a:cs typeface="+mn-cs"/>
              </a:rPr>
              <a:t>creating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environment</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which</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they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evolve</a:t>
            </a:r>
            <a:r>
              <a:rPr lang="fr-FR" sz="1200" b="0" i="0" u="none" strike="noStrike" kern="1200" baseline="0" dirty="0" smtClean="0">
                <a:solidFill>
                  <a:schemeClr val="tx1"/>
                </a:solidFill>
                <a:latin typeface="+mn-lt"/>
                <a:ea typeface="+mn-ea"/>
                <a:cs typeface="+mn-cs"/>
              </a:rPr>
              <a:t>. </a:t>
            </a:r>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11</a:t>
            </a:fld>
            <a:endParaRPr lang="fr-FR"/>
          </a:p>
        </p:txBody>
      </p:sp>
    </p:spTree>
    <p:extLst>
      <p:ext uri="{BB962C8B-B14F-4D97-AF65-F5344CB8AC3E}">
        <p14:creationId xmlns:p14="http://schemas.microsoft.com/office/powerpoint/2010/main" val="3867924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i="0" u="none" strike="noStrike" kern="1200" baseline="0" dirty="0" err="1" smtClean="0">
                <a:solidFill>
                  <a:schemeClr val="tx1"/>
                </a:solidFill>
                <a:latin typeface="+mn-lt"/>
                <a:ea typeface="+mn-ea"/>
                <a:cs typeface="+mn-cs"/>
              </a:rPr>
              <a:t>Video</a:t>
            </a:r>
            <a:r>
              <a:rPr lang="fr-FR" sz="1200" b="1" i="0" u="none" strike="noStrike" kern="1200" baseline="0" dirty="0" smtClean="0">
                <a:solidFill>
                  <a:schemeClr val="tx1"/>
                </a:solidFill>
                <a:latin typeface="+mn-lt"/>
                <a:ea typeface="+mn-ea"/>
                <a:cs typeface="+mn-cs"/>
              </a:rPr>
              <a:t> </a:t>
            </a:r>
            <a:r>
              <a:rPr lang="fr-FR" sz="1200" b="1" i="0" u="none" strike="noStrike" kern="1200" baseline="0" dirty="0" err="1" smtClean="0">
                <a:solidFill>
                  <a:schemeClr val="tx1"/>
                </a:solidFill>
                <a:latin typeface="+mn-lt"/>
                <a:ea typeface="+mn-ea"/>
                <a:cs typeface="+mn-cs"/>
              </a:rPr>
              <a:t>demo</a:t>
            </a:r>
            <a:r>
              <a:rPr lang="fr-FR" sz="1200" b="1" i="0" u="none" strike="noStrike" kern="1200" baseline="0" dirty="0" smtClean="0">
                <a:solidFill>
                  <a:schemeClr val="tx1"/>
                </a:solidFill>
                <a:latin typeface="+mn-lt"/>
                <a:ea typeface="+mn-ea"/>
                <a:cs typeface="+mn-cs"/>
              </a:rPr>
              <a:t> : </a:t>
            </a:r>
          </a:p>
          <a:p>
            <a:endParaRPr lang="fr-FR" sz="1200" b="1" i="0" u="none" strike="noStrike" kern="1200" baseline="0" dirty="0" smtClean="0">
              <a:solidFill>
                <a:schemeClr val="tx1"/>
              </a:solidFill>
              <a:latin typeface="+mn-lt"/>
              <a:ea typeface="+mn-ea"/>
              <a:cs typeface="+mn-cs"/>
            </a:endParaRPr>
          </a:p>
          <a:p>
            <a:r>
              <a:rPr lang="fr-FR" sz="1200" b="1" i="0" u="none" strike="noStrike" kern="1200" baseline="0" dirty="0" smtClean="0">
                <a:solidFill>
                  <a:schemeClr val="tx1"/>
                </a:solidFill>
                <a:latin typeface="+mn-lt"/>
                <a:ea typeface="+mn-ea"/>
                <a:cs typeface="+mn-cs"/>
              </a:rPr>
              <a:t>FUTURE WORKS </a:t>
            </a:r>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MASC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already</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fully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functional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responds</a:t>
            </a:r>
            <a:r>
              <a:rPr lang="fr-FR" sz="1200" b="0" i="0" u="none" strike="noStrike" kern="1200" baseline="0" dirty="0" smtClean="0">
                <a:solidFill>
                  <a:schemeClr val="tx1"/>
                </a:solidFill>
                <a:latin typeface="+mn-lt"/>
                <a:ea typeface="+mn-ea"/>
                <a:cs typeface="+mn-cs"/>
              </a:rPr>
              <a:t> more or </a:t>
            </a:r>
            <a:r>
              <a:rPr lang="fr-FR" sz="1200" b="0" i="0" u="none" strike="noStrike" kern="1200" baseline="0" dirty="0" err="1" smtClean="0">
                <a:solidFill>
                  <a:schemeClr val="tx1"/>
                </a:solidFill>
                <a:latin typeface="+mn-lt"/>
                <a:ea typeface="+mn-ea"/>
                <a:cs typeface="+mn-cs"/>
              </a:rPr>
              <a:t>less</a:t>
            </a:r>
            <a:r>
              <a:rPr lang="fr-FR" sz="1200" b="0" i="0" u="none" strike="noStrike" kern="1200" baseline="0" dirty="0" smtClean="0">
                <a:solidFill>
                  <a:schemeClr val="tx1"/>
                </a:solidFill>
                <a:latin typeface="+mn-lt"/>
                <a:ea typeface="+mn-ea"/>
                <a:cs typeface="+mn-cs"/>
              </a:rPr>
              <a:t> to the initial </a:t>
            </a:r>
            <a:r>
              <a:rPr lang="fr-FR" sz="1200" b="0" i="0" u="none" strike="noStrike" kern="1200" baseline="0" dirty="0" err="1" smtClean="0">
                <a:solidFill>
                  <a:schemeClr val="tx1"/>
                </a:solidFill>
                <a:latin typeface="+mn-lt"/>
                <a:ea typeface="+mn-ea"/>
                <a:cs typeface="+mn-cs"/>
              </a:rPr>
              <a:t>requirements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mentioned</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above</a:t>
            </a:r>
            <a:r>
              <a:rPr lang="fr-FR" sz="1200" b="0" i="0" u="none" strike="noStrike" kern="1200" baseline="0" dirty="0" smtClean="0">
                <a:solidFill>
                  <a:schemeClr val="tx1"/>
                </a:solidFill>
                <a:latin typeface="+mn-lt"/>
                <a:ea typeface="+mn-ea"/>
                <a:cs typeface="+mn-cs"/>
              </a:rPr>
              <a:t> parts of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paper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However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during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our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experiencing</a:t>
            </a:r>
            <a:r>
              <a:rPr lang="fr-FR" sz="1200" b="0" i="0" u="none" strike="noStrike" kern="1200" baseline="0" dirty="0" smtClean="0">
                <a:solidFill>
                  <a:schemeClr val="tx1"/>
                </a:solidFill>
                <a:latin typeface="+mn-lt"/>
                <a:ea typeface="+mn-ea"/>
                <a:cs typeface="+mn-cs"/>
              </a:rPr>
              <a:t> phases,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note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improved</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improve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its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effectiveness</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smtClean="0">
                <a:solidFill>
                  <a:schemeClr val="tx1"/>
                </a:solidFill>
                <a:latin typeface="+mn-lt"/>
                <a:ea typeface="+mn-ea"/>
                <a:cs typeface="+mn-cs"/>
              </a:rPr>
              <a:t>On the server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an upgrade of the </a:t>
            </a:r>
            <a:r>
              <a:rPr lang="fr-FR" sz="1200" b="0" i="0" u="none" strike="noStrike" kern="1200" baseline="0" dirty="0" err="1" smtClean="0">
                <a:solidFill>
                  <a:schemeClr val="tx1"/>
                </a:solidFill>
                <a:latin typeface="+mn-lt"/>
                <a:ea typeface="+mn-ea"/>
                <a:cs typeface="+mn-cs"/>
              </a:rPr>
              <a:t>hosting</a:t>
            </a:r>
            <a:r>
              <a:rPr lang="fr-FR" sz="1200" b="0" i="0" u="none" strike="noStrike" kern="1200" baseline="0" dirty="0" smtClean="0">
                <a:solidFill>
                  <a:schemeClr val="tx1"/>
                </a:solidFill>
                <a:latin typeface="+mn-lt"/>
                <a:ea typeface="+mn-ea"/>
                <a:cs typeface="+mn-cs"/>
              </a:rPr>
              <a:t> plan </a:t>
            </a:r>
            <a:r>
              <a:rPr lang="fr-FR" sz="1200" b="0" i="0" u="none" strike="noStrike" kern="1200" baseline="0" dirty="0" err="1" smtClean="0">
                <a:solidFill>
                  <a:schemeClr val="tx1"/>
                </a:solidFill>
                <a:latin typeface="+mn-lt"/>
                <a:ea typeface="+mn-ea"/>
                <a:cs typeface="+mn-cs"/>
              </a:rPr>
              <a:t>would</a:t>
            </a:r>
            <a:r>
              <a:rPr lang="fr-FR" sz="1200" b="0" i="0" u="none" strike="noStrike" kern="1200" baseline="0" dirty="0" smtClean="0">
                <a:solidFill>
                  <a:schemeClr val="tx1"/>
                </a:solidFill>
                <a:latin typeface="+mn-lt"/>
                <a:ea typeface="+mn-ea"/>
                <a:cs typeface="+mn-cs"/>
              </a:rPr>
              <a:t> permit a usage of </a:t>
            </a:r>
            <a:r>
              <a:rPr lang="fr-FR" sz="1200" b="0" i="0" u="none" strike="noStrike" kern="1200" baseline="0" dirty="0" err="1" smtClean="0">
                <a:solidFill>
                  <a:schemeClr val="tx1"/>
                </a:solidFill>
                <a:latin typeface="+mn-lt"/>
                <a:ea typeface="+mn-ea"/>
                <a:cs typeface="+mn-cs"/>
              </a:rPr>
              <a:t>another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programming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language</a:t>
            </a:r>
            <a:r>
              <a:rPr lang="fr-FR" sz="1200" b="0" i="0" u="none" strike="noStrike" kern="1200" baseline="0" dirty="0" smtClean="0">
                <a:solidFill>
                  <a:schemeClr val="tx1"/>
                </a:solidFill>
                <a:latin typeface="+mn-lt"/>
                <a:ea typeface="+mn-ea"/>
                <a:cs typeface="+mn-cs"/>
              </a:rPr>
              <a:t> for </a:t>
            </a:r>
            <a:r>
              <a:rPr lang="fr-FR" sz="1200" b="0" i="0" u="none" strike="noStrike" kern="1200" baseline="0" dirty="0" err="1" smtClean="0">
                <a:solidFill>
                  <a:schemeClr val="tx1"/>
                </a:solidFill>
                <a:latin typeface="+mn-lt"/>
                <a:ea typeface="+mn-ea"/>
                <a:cs typeface="+mn-cs"/>
              </a:rPr>
              <a:t>example</a:t>
            </a:r>
            <a:r>
              <a:rPr lang="fr-FR" sz="1200" b="0" i="0" u="none" strike="noStrike" kern="1200" baseline="0" dirty="0" smtClean="0">
                <a:solidFill>
                  <a:schemeClr val="tx1"/>
                </a:solidFill>
                <a:latin typeface="+mn-lt"/>
                <a:ea typeface="+mn-ea"/>
                <a:cs typeface="+mn-cs"/>
              </a:rPr>
              <a:t> Java </a:t>
            </a:r>
            <a:r>
              <a:rPr lang="fr-FR" sz="1200" b="0" i="0" u="none" strike="noStrike" kern="1200" baseline="0" dirty="0" err="1" smtClean="0">
                <a:solidFill>
                  <a:schemeClr val="tx1"/>
                </a:solidFill>
                <a:latin typeface="+mn-lt"/>
                <a:ea typeface="+mn-ea"/>
                <a:cs typeface="+mn-cs"/>
              </a:rPr>
              <a:t>which</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allows</a:t>
            </a:r>
            <a:r>
              <a:rPr lang="fr-FR" sz="1200" b="0" i="0" u="none" strike="noStrike" kern="1200" baseline="0" dirty="0" smtClean="0">
                <a:solidFill>
                  <a:schemeClr val="tx1"/>
                </a:solidFill>
                <a:latin typeface="+mn-lt"/>
                <a:ea typeface="+mn-ea"/>
                <a:cs typeface="+mn-cs"/>
              </a:rPr>
              <a:t> to have a </a:t>
            </a:r>
            <a:r>
              <a:rPr lang="fr-FR" sz="1200" b="0" i="0" u="none" strike="noStrike" kern="1200" baseline="0" dirty="0" err="1" smtClean="0">
                <a:solidFill>
                  <a:schemeClr val="tx1"/>
                </a:solidFill>
                <a:latin typeface="+mn-lt"/>
                <a:ea typeface="+mn-ea"/>
                <a:cs typeface="+mn-cs"/>
              </a:rPr>
              <a:t>compiled</a:t>
            </a:r>
            <a:r>
              <a:rPr lang="fr-FR" sz="1200" b="0" i="0" u="none" strike="noStrike" kern="1200" baseline="0" dirty="0" smtClean="0">
                <a:solidFill>
                  <a:schemeClr val="tx1"/>
                </a:solidFill>
                <a:latin typeface="+mn-lt"/>
                <a:ea typeface="+mn-ea"/>
                <a:cs typeface="+mn-cs"/>
              </a:rPr>
              <a:t> server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application to </a:t>
            </a:r>
            <a:r>
              <a:rPr lang="fr-FR" sz="1200" b="0" i="0" u="none" strike="noStrike" kern="1200" baseline="0" dirty="0" err="1" smtClean="0">
                <a:solidFill>
                  <a:schemeClr val="tx1"/>
                </a:solidFill>
                <a:latin typeface="+mn-lt"/>
                <a:ea typeface="+mn-ea"/>
                <a:cs typeface="+mn-cs"/>
              </a:rPr>
              <a:t>improve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calculation</a:t>
            </a:r>
            <a:r>
              <a:rPr lang="fr-FR" sz="1200" b="0" i="0" u="none" strike="noStrike" kern="1200" baseline="0" dirty="0" smtClean="0">
                <a:solidFill>
                  <a:schemeClr val="tx1"/>
                </a:solidFill>
                <a:latin typeface="+mn-lt"/>
                <a:ea typeface="+mn-ea"/>
                <a:cs typeface="+mn-cs"/>
              </a:rPr>
              <a:t> time </a:t>
            </a:r>
            <a:r>
              <a:rPr lang="fr-FR" sz="1200" b="0" i="0" u="none" strike="noStrike" kern="1200" baseline="0" dirty="0" err="1" smtClean="0">
                <a:solidFill>
                  <a:schemeClr val="tx1"/>
                </a:solidFill>
                <a:latin typeface="+mn-lt"/>
                <a:ea typeface="+mn-ea"/>
                <a:cs typeface="+mn-cs"/>
              </a:rPr>
              <a:t>instead</a:t>
            </a:r>
            <a:r>
              <a:rPr lang="fr-FR" sz="1200" b="0" i="0" u="none" strike="noStrike" kern="1200" baseline="0" dirty="0" smtClean="0">
                <a:solidFill>
                  <a:schemeClr val="tx1"/>
                </a:solidFill>
                <a:latin typeface="+mn-lt"/>
                <a:ea typeface="+mn-ea"/>
                <a:cs typeface="+mn-cs"/>
              </a:rPr>
              <a:t> of an </a:t>
            </a:r>
            <a:r>
              <a:rPr lang="fr-FR" sz="1200" b="0" i="0" u="none" strike="noStrike" kern="1200" baseline="0" dirty="0" err="1" smtClean="0">
                <a:solidFill>
                  <a:schemeClr val="tx1"/>
                </a:solidFill>
                <a:latin typeface="+mn-lt"/>
                <a:ea typeface="+mn-ea"/>
                <a:cs typeface="+mn-cs"/>
              </a:rPr>
              <a:t>interpreted</a:t>
            </a:r>
            <a:r>
              <a:rPr lang="fr-FR" sz="1200" b="0" i="0" u="none" strike="noStrike" kern="1200" baseline="0" dirty="0" smtClean="0">
                <a:solidFill>
                  <a:schemeClr val="tx1"/>
                </a:solidFill>
                <a:latin typeface="+mn-lt"/>
                <a:ea typeface="+mn-ea"/>
                <a:cs typeface="+mn-cs"/>
              </a:rPr>
              <a:t> script. </a:t>
            </a:r>
            <a:r>
              <a:rPr lang="fr-FR" sz="1200" b="0" i="0" u="none" strike="noStrike" kern="1200" baseline="0" dirty="0" err="1" smtClean="0">
                <a:solidFill>
                  <a:schemeClr val="tx1"/>
                </a:solidFill>
                <a:latin typeface="+mn-lt"/>
                <a:ea typeface="+mn-ea"/>
                <a:cs typeface="+mn-cs"/>
              </a:rPr>
              <a:t>With</a:t>
            </a:r>
            <a:r>
              <a:rPr lang="fr-FR" sz="1200" b="0" i="0" u="none" strike="noStrike" kern="1200" baseline="0" dirty="0" smtClean="0">
                <a:solidFill>
                  <a:schemeClr val="tx1"/>
                </a:solidFill>
                <a:latin typeface="+mn-lt"/>
                <a:ea typeface="+mn-ea"/>
                <a:cs typeface="+mn-cs"/>
              </a:rPr>
              <a:t> Java,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could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ignore the passage of data </a:t>
            </a:r>
            <a:r>
              <a:rPr lang="fr-FR" sz="1200" b="0" i="0" u="none" strike="noStrike" kern="1200" baseline="0" dirty="0" err="1" smtClean="0">
                <a:solidFill>
                  <a:schemeClr val="tx1"/>
                </a:solidFill>
                <a:latin typeface="+mn-lt"/>
                <a:ea typeface="+mn-ea"/>
                <a:cs typeface="+mn-cs"/>
              </a:rPr>
              <a:t>through</a:t>
            </a:r>
            <a:r>
              <a:rPr lang="fr-FR" sz="1200" b="0" i="0" u="none" strike="noStrike" kern="1200" baseline="0" dirty="0" smtClean="0">
                <a:solidFill>
                  <a:schemeClr val="tx1"/>
                </a:solidFill>
                <a:latin typeface="+mn-lt"/>
                <a:ea typeface="+mn-ea"/>
                <a:cs typeface="+mn-cs"/>
              </a:rPr>
              <a:t> Apache server and </a:t>
            </a:r>
            <a:r>
              <a:rPr lang="fr-FR" sz="1200" b="0" i="0" u="none" strike="noStrike" kern="1200" baseline="0" dirty="0" err="1" smtClean="0">
                <a:solidFill>
                  <a:schemeClr val="tx1"/>
                </a:solidFill>
                <a:latin typeface="+mn-lt"/>
                <a:ea typeface="+mn-ea"/>
                <a:cs typeface="+mn-cs"/>
              </a:rPr>
              <a:t>prevent</a:t>
            </a:r>
            <a:r>
              <a:rPr lang="fr-FR" sz="1200" b="0" i="0" u="none" strike="noStrike" kern="1200" baseline="0" dirty="0" smtClean="0">
                <a:solidFill>
                  <a:schemeClr val="tx1"/>
                </a:solidFill>
                <a:latin typeface="+mn-lt"/>
                <a:ea typeface="+mn-ea"/>
                <a:cs typeface="+mn-cs"/>
              </a:rPr>
              <a:t> the flow of information </a:t>
            </a:r>
            <a:r>
              <a:rPr lang="fr-FR" sz="1200" b="0" i="0" u="none" strike="noStrike" kern="1200" baseline="0" dirty="0" err="1" smtClean="0">
                <a:solidFill>
                  <a:schemeClr val="tx1"/>
                </a:solidFill>
                <a:latin typeface="+mn-lt"/>
                <a:ea typeface="+mn-ea"/>
                <a:cs typeface="+mn-cs"/>
              </a:rPr>
              <a:t>between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several</a:t>
            </a:r>
            <a:r>
              <a:rPr lang="fr-FR" sz="1200" b="0" i="0" u="none" strike="noStrike" kern="1200" baseline="0" dirty="0" smtClean="0">
                <a:solidFill>
                  <a:schemeClr val="tx1"/>
                </a:solidFill>
                <a:latin typeface="+mn-lt"/>
                <a:ea typeface="+mn-ea"/>
                <a:cs typeface="+mn-cs"/>
              </a:rPr>
              <a:t> services. The client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will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directly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communicate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with</a:t>
            </a:r>
            <a:r>
              <a:rPr lang="fr-FR" sz="1200" b="0" i="0" u="none" strike="noStrike" kern="1200" baseline="0" dirty="0" smtClean="0">
                <a:solidFill>
                  <a:schemeClr val="tx1"/>
                </a:solidFill>
                <a:latin typeface="+mn-lt"/>
                <a:ea typeface="+mn-ea"/>
                <a:cs typeface="+mn-cs"/>
              </a:rPr>
              <a:t> the server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of the application. </a:t>
            </a:r>
          </a:p>
          <a:p>
            <a:r>
              <a:rPr lang="fr-FR" sz="1200" b="0" i="0" u="none" strike="noStrike" kern="1200" baseline="0" dirty="0" smtClean="0">
                <a:solidFill>
                  <a:schemeClr val="tx1"/>
                </a:solidFill>
                <a:latin typeface="+mn-lt"/>
                <a:ea typeface="+mn-ea"/>
                <a:cs typeface="+mn-cs"/>
              </a:rPr>
              <a:t>The client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optimized</a:t>
            </a:r>
            <a:r>
              <a:rPr lang="fr-FR" sz="1200" b="0" i="0" u="none" strike="noStrike" kern="1200" baseline="0" dirty="0" smtClean="0">
                <a:solidFill>
                  <a:schemeClr val="tx1"/>
                </a:solidFill>
                <a:latin typeface="+mn-lt"/>
                <a:ea typeface="+mn-ea"/>
                <a:cs typeface="+mn-cs"/>
              </a:rPr>
              <a:t> by </a:t>
            </a:r>
            <a:r>
              <a:rPr lang="fr-FR" sz="1200" b="0" i="0" u="none" strike="noStrike" kern="1200" baseline="0" dirty="0" err="1" smtClean="0">
                <a:solidFill>
                  <a:schemeClr val="tx1"/>
                </a:solidFill>
                <a:latin typeface="+mn-lt"/>
                <a:ea typeface="+mn-ea"/>
                <a:cs typeface="+mn-cs"/>
              </a:rPr>
              <a:t>modifying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some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functions</a:t>
            </a:r>
            <a:r>
              <a:rPr lang="fr-FR" sz="1200" b="0" i="0" u="none" strike="noStrike" kern="1200" baseline="0" dirty="0" smtClean="0">
                <a:solidFill>
                  <a:schemeClr val="tx1"/>
                </a:solidFill>
                <a:latin typeface="+mn-lt"/>
                <a:ea typeface="+mn-ea"/>
                <a:cs typeface="+mn-cs"/>
              </a:rPr>
              <a:t> and not </a:t>
            </a:r>
            <a:r>
              <a:rPr lang="fr-FR" sz="1200" b="0" i="0" u="none" strike="noStrike" kern="1200" baseline="0" dirty="0" err="1" smtClean="0">
                <a:solidFill>
                  <a:schemeClr val="tx1"/>
                </a:solidFill>
                <a:latin typeface="+mn-lt"/>
                <a:ea typeface="+mn-ea"/>
                <a:cs typeface="+mn-cs"/>
              </a:rPr>
              <a:t>using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frameworks</a:t>
            </a:r>
            <a:r>
              <a:rPr lang="fr-FR" sz="1200" b="0" i="0" u="none" strike="noStrike" kern="1200" baseline="0" dirty="0" smtClean="0">
                <a:solidFill>
                  <a:schemeClr val="tx1"/>
                </a:solidFill>
                <a:latin typeface="+mn-lt"/>
                <a:ea typeface="+mn-ea"/>
                <a:cs typeface="+mn-cs"/>
              </a:rPr>
              <a:t> as </a:t>
            </a:r>
            <a:r>
              <a:rPr lang="fr-FR" sz="1200" b="0" i="0" u="none" strike="noStrike" kern="1200" baseline="0" dirty="0" err="1" smtClean="0">
                <a:solidFill>
                  <a:schemeClr val="tx1"/>
                </a:solidFill>
                <a:latin typeface="+mn-lt"/>
                <a:ea typeface="+mn-ea"/>
                <a:cs typeface="+mn-cs"/>
              </a:rPr>
              <a:t>it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now</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advantage</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using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frameworks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the time </a:t>
            </a:r>
            <a:r>
              <a:rPr lang="fr-FR" sz="1200" b="0" i="0" u="none" strike="noStrike" kern="1200" baseline="0" dirty="0" err="1" smtClean="0">
                <a:solidFill>
                  <a:schemeClr val="tx1"/>
                </a:solidFill>
                <a:latin typeface="+mn-lt"/>
                <a:ea typeface="+mn-ea"/>
                <a:cs typeface="+mn-cs"/>
              </a:rPr>
              <a:t>gained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developing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tools</a:t>
            </a:r>
            <a:r>
              <a:rPr lang="fr-FR" sz="1200" b="0" i="0" u="none" strike="noStrike" kern="1200" baseline="0" dirty="0" smtClean="0">
                <a:solidFill>
                  <a:schemeClr val="tx1"/>
                </a:solidFill>
                <a:latin typeface="+mn-lt"/>
                <a:ea typeface="+mn-ea"/>
                <a:cs typeface="+mn-cs"/>
              </a:rPr>
              <a:t>. Once the proof of concept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acquired</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next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step</a:t>
            </a:r>
            <a:r>
              <a:rPr lang="fr-FR" sz="1200" b="0" i="0" u="none" strike="noStrike" kern="1200" baseline="0" dirty="0" smtClean="0">
                <a:solidFill>
                  <a:schemeClr val="tx1"/>
                </a:solidFill>
                <a:latin typeface="+mn-lt"/>
                <a:ea typeface="+mn-ea"/>
                <a:cs typeface="+mn-cs"/>
              </a:rPr>
              <a:t> of MASC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optimizations</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err="1" smtClean="0">
                <a:solidFill>
                  <a:schemeClr val="tx1"/>
                </a:solidFill>
                <a:latin typeface="+mn-lt"/>
                <a:ea typeface="+mn-ea"/>
                <a:cs typeface="+mn-cs"/>
              </a:rPr>
              <a:t>Then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add</a:t>
            </a:r>
            <a:r>
              <a:rPr lang="fr-FR" sz="1200" b="0" i="0" u="none" strike="noStrike" kern="1200" baseline="0" dirty="0" smtClean="0">
                <a:solidFill>
                  <a:schemeClr val="tx1"/>
                </a:solidFill>
                <a:latin typeface="+mn-lt"/>
                <a:ea typeface="+mn-ea"/>
                <a:cs typeface="+mn-cs"/>
              </a:rPr>
              <a:t> more </a:t>
            </a:r>
            <a:r>
              <a:rPr lang="fr-FR" sz="1200" b="0" i="0" u="none" strike="noStrike" kern="1200" baseline="0" dirty="0" err="1" smtClean="0">
                <a:solidFill>
                  <a:schemeClr val="tx1"/>
                </a:solidFill>
                <a:latin typeface="+mn-lt"/>
                <a:ea typeface="+mn-ea"/>
                <a:cs typeface="+mn-cs"/>
              </a:rPr>
              <a:t>feature</a:t>
            </a:r>
            <a:r>
              <a:rPr lang="fr-FR" sz="1200" b="0" i="0" u="none" strike="noStrike" kern="1200" baseline="0" dirty="0" smtClean="0">
                <a:solidFill>
                  <a:schemeClr val="tx1"/>
                </a:solidFill>
                <a:latin typeface="+mn-lt"/>
                <a:ea typeface="+mn-ea"/>
                <a:cs typeface="+mn-cs"/>
              </a:rPr>
              <a:t> on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Actually</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tools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only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manipulate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space</a:t>
            </a:r>
            <a:r>
              <a:rPr lang="fr-FR" sz="1200" b="0" i="0" u="none" strike="noStrike" kern="1200" baseline="0" dirty="0" smtClean="0">
                <a:solidFill>
                  <a:schemeClr val="tx1"/>
                </a:solidFill>
                <a:latin typeface="+mn-lt"/>
                <a:ea typeface="+mn-ea"/>
                <a:cs typeface="+mn-cs"/>
              </a:rPr>
              <a:t> of the simulations. It </a:t>
            </a:r>
            <a:r>
              <a:rPr lang="fr-FR" sz="1200" b="0" i="0" u="none" strike="noStrike" kern="1200" baseline="0" dirty="0" err="1" smtClean="0">
                <a:solidFill>
                  <a:schemeClr val="tx1"/>
                </a:solidFill>
                <a:latin typeface="+mn-lt"/>
                <a:ea typeface="+mn-ea"/>
                <a:cs typeface="+mn-cs"/>
              </a:rPr>
              <a:t>could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permit to </a:t>
            </a:r>
            <a:r>
              <a:rPr lang="fr-FR" sz="1200" b="0" i="0" u="none" strike="noStrike" kern="1200" baseline="0" dirty="0" err="1" smtClean="0">
                <a:solidFill>
                  <a:schemeClr val="tx1"/>
                </a:solidFill>
                <a:latin typeface="+mn-lt"/>
                <a:ea typeface="+mn-ea"/>
                <a:cs typeface="+mn-cs"/>
              </a:rPr>
              <a:t>prepare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initialization</a:t>
            </a:r>
            <a:r>
              <a:rPr lang="fr-FR" sz="1200" b="0" i="0" u="none" strike="noStrike" kern="1200" baseline="0" dirty="0" smtClean="0">
                <a:solidFill>
                  <a:schemeClr val="tx1"/>
                </a:solidFill>
                <a:latin typeface="+mn-lt"/>
                <a:ea typeface="+mn-ea"/>
                <a:cs typeface="+mn-cs"/>
              </a:rPr>
              <a:t> of multi-agents </a:t>
            </a:r>
            <a:r>
              <a:rPr lang="fr-FR" sz="1200" b="0" i="0" u="none" strike="noStrike" kern="1200" baseline="0" dirty="0" err="1" smtClean="0">
                <a:solidFill>
                  <a:schemeClr val="tx1"/>
                </a:solidFill>
                <a:latin typeface="+mn-lt"/>
                <a:ea typeface="+mn-ea"/>
                <a:cs typeface="+mn-cs"/>
              </a:rPr>
              <a:t>such</a:t>
            </a:r>
            <a:r>
              <a:rPr lang="fr-FR" sz="1200" b="0" i="0" u="none" strike="noStrike" kern="1200" baseline="0" dirty="0" smtClean="0">
                <a:solidFill>
                  <a:schemeClr val="tx1"/>
                </a:solidFill>
                <a:latin typeface="+mn-lt"/>
                <a:ea typeface="+mn-ea"/>
                <a:cs typeface="+mn-cs"/>
              </a:rPr>
              <a:t> as auto-</a:t>
            </a:r>
            <a:r>
              <a:rPr lang="fr-FR" sz="1200" b="0" i="0" u="none" strike="noStrike" kern="1200" baseline="0" dirty="0" err="1" smtClean="0">
                <a:solidFill>
                  <a:schemeClr val="tx1"/>
                </a:solidFill>
                <a:latin typeface="+mn-lt"/>
                <a:ea typeface="+mn-ea"/>
                <a:cs typeface="+mn-cs"/>
              </a:rPr>
              <a:t>detecting</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extracting</a:t>
            </a:r>
            <a:r>
              <a:rPr lang="fr-FR" sz="1200" b="0" i="0" u="none" strike="noStrike" kern="1200" baseline="0" dirty="0" smtClean="0">
                <a:solidFill>
                  <a:schemeClr val="tx1"/>
                </a:solidFill>
                <a:latin typeface="+mn-lt"/>
                <a:ea typeface="+mn-ea"/>
                <a:cs typeface="+mn-cs"/>
              </a:rPr>
              <a:t> positions of agents </a:t>
            </a:r>
            <a:r>
              <a:rPr lang="fr-FR" sz="1200" b="0" i="0" u="none" strike="noStrike" kern="1200" baseline="0" dirty="0" err="1" smtClean="0">
                <a:solidFill>
                  <a:schemeClr val="tx1"/>
                </a:solidFill>
                <a:latin typeface="+mn-lt"/>
                <a:ea typeface="+mn-ea"/>
                <a:cs typeface="+mn-cs"/>
              </a:rPr>
              <a:t>based</a:t>
            </a:r>
            <a:r>
              <a:rPr lang="fr-FR" sz="1200" b="0" i="0" u="none" strike="noStrike" kern="1200" baseline="0" dirty="0" smtClean="0">
                <a:solidFill>
                  <a:schemeClr val="tx1"/>
                </a:solidFill>
                <a:latin typeface="+mn-lt"/>
                <a:ea typeface="+mn-ea"/>
                <a:cs typeface="+mn-cs"/>
              </a:rPr>
              <a:t> on pattern on the image, setting up clusters of patches or </a:t>
            </a:r>
            <a:r>
              <a:rPr lang="fr-FR" sz="1200" b="0" i="0" u="none" strike="noStrike" kern="1200" baseline="0" dirty="0" err="1" smtClean="0">
                <a:solidFill>
                  <a:schemeClr val="tx1"/>
                </a:solidFill>
                <a:latin typeface="+mn-lt"/>
                <a:ea typeface="+mn-ea"/>
                <a:cs typeface="+mn-cs"/>
              </a:rPr>
              <a:t>boundaries</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smtClean="0">
                <a:solidFill>
                  <a:schemeClr val="tx1"/>
                </a:solidFill>
                <a:latin typeface="+mn-lt"/>
                <a:ea typeface="+mn-ea"/>
                <a:cs typeface="+mn-cs"/>
              </a:rPr>
              <a:t>for agents.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could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expand</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list</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available</a:t>
            </a:r>
            <a:r>
              <a:rPr lang="fr-FR" sz="1200" b="0" i="0" u="none" strike="noStrike" kern="1200" baseline="0" dirty="0" smtClean="0">
                <a:solidFill>
                  <a:schemeClr val="tx1"/>
                </a:solidFill>
                <a:latin typeface="+mn-lt"/>
                <a:ea typeface="+mn-ea"/>
                <a:cs typeface="+mn-cs"/>
              </a:rPr>
              <a:t> multi-agents simulation </a:t>
            </a:r>
            <a:r>
              <a:rPr lang="fr-FR" sz="1200" b="0" i="0" u="none" strike="noStrike" kern="1200" baseline="0" dirty="0" err="1" smtClean="0">
                <a:solidFill>
                  <a:schemeClr val="tx1"/>
                </a:solidFill>
                <a:latin typeface="+mn-lt"/>
                <a:ea typeface="+mn-ea"/>
                <a:cs typeface="+mn-cs"/>
              </a:rPr>
              <a:t>platform</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languages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generalize</a:t>
            </a:r>
            <a:r>
              <a:rPr lang="fr-FR" sz="1200" b="0" i="0" u="none" strike="noStrike" kern="1200" baseline="0" dirty="0" smtClean="0">
                <a:solidFill>
                  <a:schemeClr val="tx1"/>
                </a:solidFill>
                <a:latin typeface="+mn-lt"/>
                <a:ea typeface="+mn-ea"/>
                <a:cs typeface="+mn-cs"/>
              </a:rPr>
              <a:t> the use of the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and permit more </a:t>
            </a:r>
            <a:r>
              <a:rPr lang="fr-FR" sz="1200" b="0" i="0" u="none" strike="noStrike" kern="1200" baseline="0" dirty="0" err="1" smtClean="0">
                <a:solidFill>
                  <a:schemeClr val="tx1"/>
                </a:solidFill>
                <a:latin typeface="+mn-lt"/>
                <a:ea typeface="+mn-ea"/>
                <a:cs typeface="+mn-cs"/>
              </a:rPr>
              <a:t>members</a:t>
            </a:r>
            <a:r>
              <a:rPr lang="fr-FR" sz="1200" b="0" i="0" u="none" strike="noStrike" kern="1200" baseline="0" dirty="0" smtClean="0">
                <a:solidFill>
                  <a:schemeClr val="tx1"/>
                </a:solidFill>
                <a:latin typeface="+mn-lt"/>
                <a:ea typeface="+mn-ea"/>
                <a:cs typeface="+mn-cs"/>
              </a:rPr>
              <a:t> of the </a:t>
            </a:r>
            <a:r>
              <a:rPr lang="fr-FR" sz="1200" b="0" i="0" u="none" strike="noStrike" kern="1200" baseline="0" dirty="0" err="1" smtClean="0">
                <a:solidFill>
                  <a:schemeClr val="tx1"/>
                </a:solidFill>
                <a:latin typeface="+mn-lt"/>
                <a:ea typeface="+mn-ea"/>
                <a:cs typeface="+mn-cs"/>
              </a:rPr>
              <a:t>community</a:t>
            </a:r>
            <a:r>
              <a:rPr lang="fr-FR" sz="1200" b="0" i="0" u="none" strike="noStrike" kern="1200" baseline="0" dirty="0" smtClean="0">
                <a:solidFill>
                  <a:schemeClr val="tx1"/>
                </a:solidFill>
                <a:latin typeface="+mn-lt"/>
                <a:ea typeface="+mn-ea"/>
                <a:cs typeface="+mn-cs"/>
              </a:rPr>
              <a:t> of the </a:t>
            </a:r>
            <a:r>
              <a:rPr lang="fr-FR" sz="1200" b="0" i="0" u="none" strike="noStrike" kern="1200" baseline="0" dirty="0" err="1" smtClean="0">
                <a:solidFill>
                  <a:schemeClr val="tx1"/>
                </a:solidFill>
                <a:latin typeface="+mn-lt"/>
                <a:ea typeface="+mn-ea"/>
                <a:cs typeface="+mn-cs"/>
              </a:rPr>
              <a:t>domain</a:t>
            </a:r>
            <a:r>
              <a:rPr lang="fr-FR" sz="1200" b="0" i="0" u="none" strike="noStrike" kern="1200" baseline="0" dirty="0" smtClean="0">
                <a:solidFill>
                  <a:schemeClr val="tx1"/>
                </a:solidFill>
                <a:latin typeface="+mn-lt"/>
                <a:ea typeface="+mn-ea"/>
                <a:cs typeface="+mn-cs"/>
              </a:rPr>
              <a:t> of multi-agent </a:t>
            </a:r>
            <a:r>
              <a:rPr lang="fr-FR" sz="1200" b="0" i="0" u="none" strike="noStrike" kern="1200" baseline="0" dirty="0" err="1" smtClean="0">
                <a:solidFill>
                  <a:schemeClr val="tx1"/>
                </a:solidFill>
                <a:latin typeface="+mn-lt"/>
                <a:ea typeface="+mn-ea"/>
                <a:cs typeface="+mn-cs"/>
              </a:rPr>
              <a:t>systems</a:t>
            </a:r>
            <a:r>
              <a:rPr lang="fr-FR" sz="1200" b="0" i="0" u="none" strike="noStrike" kern="1200" baseline="0" dirty="0" smtClean="0">
                <a:solidFill>
                  <a:schemeClr val="tx1"/>
                </a:solidFill>
                <a:latin typeface="+mn-lt"/>
                <a:ea typeface="+mn-ea"/>
                <a:cs typeface="+mn-cs"/>
              </a:rPr>
              <a:t> to use </a:t>
            </a:r>
            <a:r>
              <a:rPr lang="fr-FR" sz="1200" b="0" i="0" u="none" strike="noStrike" kern="1200" baseline="0" dirty="0" err="1" smtClean="0">
                <a:solidFill>
                  <a:schemeClr val="tx1"/>
                </a:solidFill>
                <a:latin typeface="+mn-lt"/>
                <a:ea typeface="+mn-ea"/>
                <a:cs typeface="+mn-cs"/>
              </a:rPr>
              <a:t>it</a:t>
            </a:r>
            <a:r>
              <a:rPr lang="fr-FR" sz="1200" b="0" i="0" u="none" strike="noStrike" kern="1200" baseline="0" dirty="0" smtClean="0">
                <a:solidFill>
                  <a:schemeClr val="tx1"/>
                </a:solidFill>
                <a:latin typeface="+mn-lt"/>
                <a:ea typeface="+mn-ea"/>
                <a:cs typeface="+mn-cs"/>
              </a:rPr>
              <a:t>. </a:t>
            </a:r>
          </a:p>
          <a:p>
            <a:r>
              <a:rPr lang="fr-FR" sz="1200" b="1" i="0" u="none" strike="noStrike" kern="1200" baseline="0" dirty="0" smtClean="0">
                <a:solidFill>
                  <a:schemeClr val="tx1"/>
                </a:solidFill>
                <a:latin typeface="+mn-lt"/>
                <a:ea typeface="+mn-ea"/>
                <a:cs typeface="+mn-cs"/>
              </a:rPr>
              <a:t>PERSPECTIVES AND CONCLUSIONS </a:t>
            </a:r>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The </a:t>
            </a:r>
            <a:r>
              <a:rPr lang="fr-FR" sz="1200" b="0" i="0" u="none" strike="noStrike" kern="1200" baseline="0" dirty="0" err="1" smtClean="0">
                <a:solidFill>
                  <a:schemeClr val="tx1"/>
                </a:solidFill>
                <a:latin typeface="+mn-lt"/>
                <a:ea typeface="+mn-ea"/>
                <a:cs typeface="+mn-cs"/>
              </a:rPr>
              <a:t>redundant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problem</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creating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representation</a:t>
            </a:r>
            <a:r>
              <a:rPr lang="fr-FR" sz="1200" b="0" i="0" u="none" strike="noStrike" kern="1200" baseline="0" dirty="0" smtClean="0">
                <a:solidFill>
                  <a:schemeClr val="tx1"/>
                </a:solidFill>
                <a:latin typeface="+mn-lt"/>
                <a:ea typeface="+mn-ea"/>
                <a:cs typeface="+mn-cs"/>
              </a:rPr>
              <a:t> of a </a:t>
            </a:r>
            <a:r>
              <a:rPr lang="fr-FR" sz="1200" b="0" i="0" u="none" strike="noStrike" kern="1200" baseline="0" dirty="0" err="1" smtClean="0">
                <a:solidFill>
                  <a:schemeClr val="tx1"/>
                </a:solidFill>
                <a:latin typeface="+mn-lt"/>
                <a:ea typeface="+mn-ea"/>
                <a:cs typeface="+mn-cs"/>
              </a:rPr>
              <a:t>space</a:t>
            </a:r>
            <a:r>
              <a:rPr lang="fr-FR" sz="1200" b="0" i="0" u="none" strike="noStrike" kern="1200" baseline="0" dirty="0" smtClean="0">
                <a:solidFill>
                  <a:schemeClr val="tx1"/>
                </a:solidFill>
                <a:latin typeface="+mn-lt"/>
                <a:ea typeface="+mn-ea"/>
                <a:cs typeface="+mn-cs"/>
              </a:rPr>
              <a:t> in multi-agents </a:t>
            </a:r>
            <a:r>
              <a:rPr lang="fr-FR" sz="1200" b="0" i="0" u="none" strike="noStrike" kern="1200" baseline="0" dirty="0" err="1" smtClean="0">
                <a:solidFill>
                  <a:schemeClr val="tx1"/>
                </a:solidFill>
                <a:latin typeface="+mn-lt"/>
                <a:ea typeface="+mn-ea"/>
                <a:cs typeface="+mn-cs"/>
              </a:rPr>
              <a:t>systems</a:t>
            </a:r>
            <a:r>
              <a:rPr lang="fr-FR" sz="1200" b="0" i="0" u="none" strike="noStrike" kern="1200" baseline="0" dirty="0" smtClean="0">
                <a:solidFill>
                  <a:schemeClr val="tx1"/>
                </a:solidFill>
                <a:latin typeface="+mn-lt"/>
                <a:ea typeface="+mn-ea"/>
                <a:cs typeface="+mn-cs"/>
              </a:rPr>
              <a:t> leads us to </a:t>
            </a:r>
            <a:r>
              <a:rPr lang="fr-FR" sz="1200" b="0" i="0" u="none" strike="noStrike" kern="1200" baseline="0" dirty="0" err="1" smtClean="0">
                <a:solidFill>
                  <a:schemeClr val="tx1"/>
                </a:solidFill>
                <a:latin typeface="+mn-lt"/>
                <a:ea typeface="+mn-ea"/>
                <a:cs typeface="+mn-cs"/>
              </a:rPr>
              <a:t>find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some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useful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tools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more productive.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often</a:t>
            </a:r>
            <a:r>
              <a:rPr lang="fr-FR" sz="1200" b="0" i="0" u="none" strike="noStrike" kern="1200" baseline="0" dirty="0" smtClean="0">
                <a:solidFill>
                  <a:schemeClr val="tx1"/>
                </a:solidFill>
                <a:latin typeface="+mn-lt"/>
                <a:ea typeface="+mn-ea"/>
                <a:cs typeface="+mn-cs"/>
              </a:rPr>
              <a:t> use </a:t>
            </a:r>
            <a:r>
              <a:rPr lang="fr-FR" sz="1200" b="0" i="0" u="none" strike="noStrike" kern="1200" baseline="0" dirty="0" err="1" smtClean="0">
                <a:solidFill>
                  <a:schemeClr val="tx1"/>
                </a:solidFill>
                <a:latin typeface="+mn-lt"/>
                <a:ea typeface="+mn-ea"/>
                <a:cs typeface="+mn-cs"/>
              </a:rPr>
              <a:t>maps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from</a:t>
            </a:r>
            <a:r>
              <a:rPr lang="fr-FR" sz="1200" b="0" i="0" u="none" strike="noStrike" kern="1200" baseline="0" dirty="0" smtClean="0">
                <a:solidFill>
                  <a:schemeClr val="tx1"/>
                </a:solidFill>
                <a:latin typeface="+mn-lt"/>
                <a:ea typeface="+mn-ea"/>
                <a:cs typeface="+mn-cs"/>
              </a:rPr>
              <a:t> GIS softwares, </a:t>
            </a:r>
            <a:r>
              <a:rPr lang="fr-FR" sz="1200" b="0" i="0" u="none" strike="noStrike" kern="1200" baseline="0" dirty="0" err="1" smtClean="0">
                <a:solidFill>
                  <a:schemeClr val="tx1"/>
                </a:solidFill>
                <a:latin typeface="+mn-lt"/>
                <a:ea typeface="+mn-ea"/>
                <a:cs typeface="+mn-cs"/>
              </a:rPr>
              <a:t>paper</a:t>
            </a:r>
            <a:r>
              <a:rPr lang="fr-FR" sz="1200" b="0" i="0" u="none" strike="noStrike" kern="1200" baseline="0" dirty="0" smtClean="0">
                <a:solidFill>
                  <a:schemeClr val="tx1"/>
                </a:solidFill>
                <a:latin typeface="+mn-lt"/>
                <a:ea typeface="+mn-ea"/>
                <a:cs typeface="+mn-cs"/>
              </a:rPr>
              <a:t> supports and </a:t>
            </a:r>
            <a:r>
              <a:rPr lang="fr-FR" sz="1200" b="0" i="0" u="none" strike="noStrike" kern="1200" baseline="0" dirty="0" err="1" smtClean="0">
                <a:solidFill>
                  <a:schemeClr val="tx1"/>
                </a:solidFill>
                <a:latin typeface="+mn-lt"/>
                <a:ea typeface="+mn-ea"/>
                <a:cs typeface="+mn-cs"/>
              </a:rPr>
              <a:t>other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electronic</a:t>
            </a:r>
            <a:r>
              <a:rPr lang="fr-FR" sz="1200" b="0" i="0" u="none" strike="noStrike" kern="1200" baseline="0" dirty="0" smtClean="0">
                <a:solidFill>
                  <a:schemeClr val="tx1"/>
                </a:solidFill>
                <a:latin typeface="+mn-lt"/>
                <a:ea typeface="+mn-ea"/>
                <a:cs typeface="+mn-cs"/>
              </a:rPr>
              <a:t> documents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want</a:t>
            </a:r>
            <a:r>
              <a:rPr lang="fr-FR" sz="1200" b="0" i="0" u="none" strike="noStrike" kern="1200" baseline="0" dirty="0" smtClean="0">
                <a:solidFill>
                  <a:schemeClr val="tx1"/>
                </a:solidFill>
                <a:latin typeface="+mn-lt"/>
                <a:ea typeface="+mn-ea"/>
                <a:cs typeface="+mn-cs"/>
              </a:rPr>
              <a:t> to set up in </a:t>
            </a:r>
            <a:r>
              <a:rPr lang="fr-FR" sz="1200" b="0" i="0" u="none" strike="noStrike" kern="1200" baseline="0" dirty="0" err="1" smtClean="0">
                <a:solidFill>
                  <a:schemeClr val="tx1"/>
                </a:solidFill>
                <a:latin typeface="+mn-lt"/>
                <a:ea typeface="+mn-ea"/>
                <a:cs typeface="+mn-cs"/>
              </a:rPr>
              <a:t>our</a:t>
            </a:r>
            <a:r>
              <a:rPr lang="fr-FR" sz="1200" b="0" i="0" u="none" strike="noStrike" kern="1200" baseline="0" dirty="0" smtClean="0">
                <a:solidFill>
                  <a:schemeClr val="tx1"/>
                </a:solidFill>
                <a:latin typeface="+mn-lt"/>
                <a:ea typeface="+mn-ea"/>
                <a:cs typeface="+mn-cs"/>
              </a:rPr>
              <a:t> simulations. </a:t>
            </a:r>
          </a:p>
          <a:p>
            <a:r>
              <a:rPr lang="fr-FR" sz="1200" b="0" i="0" u="none" strike="noStrike" kern="1200" baseline="0" dirty="0" smtClean="0">
                <a:solidFill>
                  <a:schemeClr val="tx1"/>
                </a:solidFill>
                <a:latin typeface="+mn-lt"/>
                <a:ea typeface="+mn-ea"/>
                <a:cs typeface="+mn-cs"/>
              </a:rPr>
              <a:t>In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article,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presented</a:t>
            </a:r>
            <a:r>
              <a:rPr lang="fr-FR" sz="1200" b="0" i="0" u="none" strike="noStrike" kern="1200" baseline="0" dirty="0" smtClean="0">
                <a:solidFill>
                  <a:schemeClr val="tx1"/>
                </a:solidFill>
                <a:latin typeface="+mn-lt"/>
                <a:ea typeface="+mn-ea"/>
                <a:cs typeface="+mn-cs"/>
              </a:rPr>
              <a:t> MASC, a support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for </a:t>
            </a:r>
            <a:r>
              <a:rPr lang="fr-FR" sz="1200" b="0" i="0" u="none" strike="noStrike" kern="1200" baseline="0" dirty="0" err="1" smtClean="0">
                <a:solidFill>
                  <a:schemeClr val="tx1"/>
                </a:solidFill>
                <a:latin typeface="+mn-lt"/>
                <a:ea typeface="+mn-ea"/>
                <a:cs typeface="+mn-cs"/>
              </a:rPr>
              <a:t>configuring</a:t>
            </a:r>
            <a:r>
              <a:rPr lang="fr-FR" sz="1200" b="0" i="0" u="none" strike="noStrike" kern="1200" baseline="0" dirty="0" smtClean="0">
                <a:solidFill>
                  <a:schemeClr val="tx1"/>
                </a:solidFill>
                <a:latin typeface="+mn-lt"/>
                <a:ea typeface="+mn-ea"/>
                <a:cs typeface="+mn-cs"/>
              </a:rPr>
              <a:t> multi-agent </a:t>
            </a:r>
            <a:r>
              <a:rPr lang="fr-FR" sz="1200" b="0" i="0" u="none" strike="noStrike" kern="1200" baseline="0" dirty="0" err="1" smtClean="0">
                <a:solidFill>
                  <a:schemeClr val="tx1"/>
                </a:solidFill>
                <a:latin typeface="+mn-lt"/>
                <a:ea typeface="+mn-ea"/>
                <a:cs typeface="+mn-cs"/>
              </a:rPr>
              <a:t>systems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based</a:t>
            </a:r>
            <a:r>
              <a:rPr lang="fr-FR" sz="1200" b="0" i="0" u="none" strike="noStrike" kern="1200" baseline="0" dirty="0" smtClean="0">
                <a:solidFill>
                  <a:schemeClr val="tx1"/>
                </a:solidFill>
                <a:latin typeface="+mn-lt"/>
                <a:ea typeface="+mn-ea"/>
                <a:cs typeface="+mn-cs"/>
              </a:rPr>
              <a:t> on the information </a:t>
            </a:r>
            <a:r>
              <a:rPr lang="fr-FR" sz="1200" b="0" i="0" u="none" strike="noStrike" kern="1200" baseline="0" dirty="0" err="1" smtClean="0">
                <a:solidFill>
                  <a:schemeClr val="tx1"/>
                </a:solidFill>
                <a:latin typeface="+mn-lt"/>
                <a:ea typeface="+mn-ea"/>
                <a:cs typeface="+mn-cs"/>
              </a:rPr>
              <a:t>extracted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from</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colors</a:t>
            </a:r>
            <a:r>
              <a:rPr lang="fr-FR" sz="1200" b="0" i="0" u="none" strike="noStrike" kern="1200" baseline="0" dirty="0" smtClean="0">
                <a:solidFill>
                  <a:schemeClr val="tx1"/>
                </a:solidFill>
                <a:latin typeface="+mn-lt"/>
                <a:ea typeface="+mn-ea"/>
                <a:cs typeface="+mn-cs"/>
              </a:rPr>
              <a:t> of bitmap images. MASC </a:t>
            </a:r>
            <a:r>
              <a:rPr lang="fr-FR" sz="1200" b="0" i="0" u="none" strike="noStrike" kern="1200" baseline="0" dirty="0" err="1" smtClean="0">
                <a:solidFill>
                  <a:schemeClr val="tx1"/>
                </a:solidFill>
                <a:latin typeface="+mn-lt"/>
                <a:ea typeface="+mn-ea"/>
                <a:cs typeface="+mn-cs"/>
              </a:rPr>
              <a:t>aims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provide</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simplified</a:t>
            </a:r>
            <a:r>
              <a:rPr lang="fr-FR" sz="1200" b="0" i="0" u="none" strike="noStrike" kern="1200" baseline="0" dirty="0" smtClean="0">
                <a:solidFill>
                  <a:schemeClr val="tx1"/>
                </a:solidFill>
                <a:latin typeface="+mn-lt"/>
                <a:ea typeface="+mn-ea"/>
                <a:cs typeface="+mn-cs"/>
              </a:rPr>
              <a:t> user-</a:t>
            </a:r>
            <a:r>
              <a:rPr lang="fr-FR" sz="1200" b="0" i="0" u="none" strike="noStrike" kern="1200" baseline="0" dirty="0" err="1" smtClean="0">
                <a:solidFill>
                  <a:schemeClr val="tx1"/>
                </a:solidFill>
                <a:latin typeface="+mn-lt"/>
                <a:ea typeface="+mn-ea"/>
                <a:cs typeface="+mn-cs"/>
              </a:rPr>
              <a:t>friendly</a:t>
            </a:r>
            <a:r>
              <a:rPr lang="fr-FR" sz="1200" b="0" i="0" u="none" strike="noStrike" kern="1200" baseline="0" dirty="0" smtClean="0">
                <a:solidFill>
                  <a:schemeClr val="tx1"/>
                </a:solidFill>
                <a:latin typeface="+mn-lt"/>
                <a:ea typeface="+mn-ea"/>
                <a:cs typeface="+mn-cs"/>
              </a:rPr>
              <a:t> service for the acquisition of code </a:t>
            </a:r>
            <a:r>
              <a:rPr lang="fr-FR" sz="1200" b="0" i="0" u="none" strike="noStrike" kern="1200" baseline="0" dirty="0" err="1" smtClean="0">
                <a:solidFill>
                  <a:schemeClr val="tx1"/>
                </a:solidFill>
                <a:latin typeface="+mn-lt"/>
                <a:ea typeface="+mn-ea"/>
                <a:cs typeface="+mn-cs"/>
              </a:rPr>
              <a:t>snippets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ready</a:t>
            </a:r>
            <a:r>
              <a:rPr lang="fr-FR" sz="1200" b="0" i="0" u="none" strike="noStrike" kern="1200" baseline="0" dirty="0" smtClean="0">
                <a:solidFill>
                  <a:schemeClr val="tx1"/>
                </a:solidFill>
                <a:latin typeface="+mn-lt"/>
                <a:ea typeface="+mn-ea"/>
                <a:cs typeface="+mn-cs"/>
              </a:rPr>
              <a:t> to use </a:t>
            </a:r>
            <a:r>
              <a:rPr lang="fr-FR" sz="1200" b="0" i="0" u="none" strike="noStrike" kern="1200" baseline="0" dirty="0" err="1" smtClean="0">
                <a:solidFill>
                  <a:schemeClr val="tx1"/>
                </a:solidFill>
                <a:latin typeface="+mn-lt"/>
                <a:ea typeface="+mn-ea"/>
                <a:cs typeface="+mn-cs"/>
              </a:rPr>
              <a:t>with</a:t>
            </a:r>
            <a:r>
              <a:rPr lang="fr-FR" sz="1200" b="0" i="0" u="none" strike="noStrike" kern="1200" baseline="0" dirty="0" smtClean="0">
                <a:solidFill>
                  <a:schemeClr val="tx1"/>
                </a:solidFill>
                <a:latin typeface="+mn-lt"/>
                <a:ea typeface="+mn-ea"/>
                <a:cs typeface="+mn-cs"/>
              </a:rPr>
              <a:t> multi-agent </a:t>
            </a:r>
            <a:r>
              <a:rPr lang="fr-FR" sz="1200" b="0" i="0" u="none" strike="noStrike" kern="1200" baseline="0" dirty="0" err="1" smtClean="0">
                <a:solidFill>
                  <a:schemeClr val="tx1"/>
                </a:solidFill>
                <a:latin typeface="+mn-lt"/>
                <a:ea typeface="+mn-ea"/>
                <a:cs typeface="+mn-cs"/>
              </a:rPr>
              <a:t>systems</a:t>
            </a:r>
            <a:r>
              <a:rPr lang="fr-FR" sz="1200" b="0" i="0" u="none" strike="noStrike" kern="1200" baseline="0" dirty="0" smtClean="0">
                <a:solidFill>
                  <a:schemeClr val="tx1"/>
                </a:solidFill>
                <a:latin typeface="+mn-lt"/>
                <a:ea typeface="+mn-ea"/>
                <a:cs typeface="+mn-cs"/>
              </a:rPr>
              <a:t> simulations </a:t>
            </a:r>
            <a:r>
              <a:rPr lang="fr-FR" sz="1200" b="0" i="0" u="none" strike="noStrike" kern="1200" baseline="0" dirty="0" err="1" smtClean="0">
                <a:solidFill>
                  <a:schemeClr val="tx1"/>
                </a:solidFill>
                <a:latin typeface="+mn-lt"/>
                <a:ea typeface="+mn-ea"/>
                <a:cs typeface="+mn-cs"/>
              </a:rPr>
              <a:t>platforms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Thereby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creating</a:t>
            </a:r>
            <a:r>
              <a:rPr lang="fr-FR" sz="1200" b="0" i="0" u="none" strike="noStrike" kern="1200" baseline="0" dirty="0" smtClean="0">
                <a:solidFill>
                  <a:schemeClr val="tx1"/>
                </a:solidFill>
                <a:latin typeface="+mn-lt"/>
                <a:ea typeface="+mn-ea"/>
                <a:cs typeface="+mn-cs"/>
              </a:rPr>
              <a:t> multiple configurations for a </a:t>
            </a:r>
            <a:r>
              <a:rPr lang="fr-FR" sz="1200" b="0" i="0" u="none" strike="noStrike" kern="1200" baseline="0" dirty="0" err="1" smtClean="0">
                <a:solidFill>
                  <a:schemeClr val="tx1"/>
                </a:solidFill>
                <a:latin typeface="+mn-lt"/>
                <a:ea typeface="+mn-ea"/>
                <a:cs typeface="+mn-cs"/>
              </a:rPr>
              <a:t>same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modelling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done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quickly</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easily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while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allowing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users</a:t>
            </a:r>
            <a:r>
              <a:rPr lang="fr-FR" sz="1200" b="0" i="0" u="none" strike="noStrike" kern="1200" baseline="0" dirty="0" smtClean="0">
                <a:solidFill>
                  <a:schemeClr val="tx1"/>
                </a:solidFill>
                <a:latin typeface="+mn-lt"/>
                <a:ea typeface="+mn-ea"/>
                <a:cs typeface="+mn-cs"/>
              </a:rPr>
              <a:t> to focus on the data and the </a:t>
            </a:r>
            <a:r>
              <a:rPr lang="fr-FR" sz="1200" b="0" i="0" u="none" strike="noStrike" kern="1200" baseline="0" dirty="0" err="1" smtClean="0">
                <a:solidFill>
                  <a:schemeClr val="tx1"/>
                </a:solidFill>
                <a:latin typeface="+mn-lt"/>
                <a:ea typeface="+mn-ea"/>
                <a:cs typeface="+mn-cs"/>
              </a:rPr>
              <a:t>results</a:t>
            </a:r>
            <a:r>
              <a:rPr lang="fr-FR" sz="1200" b="0" i="0" u="none" strike="noStrike" kern="1200" baseline="0" dirty="0" smtClean="0">
                <a:solidFill>
                  <a:schemeClr val="tx1"/>
                </a:solidFill>
                <a:latin typeface="+mn-lt"/>
                <a:ea typeface="+mn-ea"/>
                <a:cs typeface="+mn-cs"/>
              </a:rPr>
              <a:t> of simulations. </a:t>
            </a:r>
            <a:r>
              <a:rPr lang="fr-FR" sz="1200" b="0" i="0" u="none" strike="noStrike" kern="1200" baseline="0" dirty="0" err="1" smtClean="0">
                <a:solidFill>
                  <a:schemeClr val="tx1"/>
                </a:solidFill>
                <a:latin typeface="+mn-lt"/>
                <a:ea typeface="+mn-ea"/>
                <a:cs typeface="+mn-cs"/>
              </a:rPr>
              <a:t>Moreover</a:t>
            </a:r>
            <a:r>
              <a:rPr lang="fr-FR" sz="1200" b="0" i="0" u="none" strike="noStrike" kern="1200" baseline="0" dirty="0" smtClean="0">
                <a:solidFill>
                  <a:schemeClr val="tx1"/>
                </a:solidFill>
                <a:latin typeface="+mn-lt"/>
                <a:ea typeface="+mn-ea"/>
                <a:cs typeface="+mn-cs"/>
              </a:rPr>
              <a:t>, MASC </a:t>
            </a:r>
            <a:r>
              <a:rPr lang="fr-FR" sz="1200" b="0" i="0" u="none" strike="noStrike" kern="1200" baseline="0" dirty="0" err="1" smtClean="0">
                <a:solidFill>
                  <a:schemeClr val="tx1"/>
                </a:solidFill>
                <a:latin typeface="+mn-lt"/>
                <a:ea typeface="+mn-ea"/>
                <a:cs typeface="+mn-cs"/>
              </a:rPr>
              <a:t>allows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effortlessly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create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several</a:t>
            </a:r>
            <a:r>
              <a:rPr lang="fr-FR" sz="1200" b="0" i="0" u="none" strike="noStrike" kern="1200" baseline="0" dirty="0" smtClean="0">
                <a:solidFill>
                  <a:schemeClr val="tx1"/>
                </a:solidFill>
                <a:latin typeface="+mn-lt"/>
                <a:ea typeface="+mn-ea"/>
                <a:cs typeface="+mn-cs"/>
              </a:rPr>
              <a:t> of more or </a:t>
            </a:r>
            <a:r>
              <a:rPr lang="fr-FR" sz="1200" b="0" i="0" u="none" strike="noStrike" kern="1200" baseline="0" dirty="0" err="1" smtClean="0">
                <a:solidFill>
                  <a:schemeClr val="tx1"/>
                </a:solidFill>
                <a:latin typeface="+mn-lt"/>
                <a:ea typeface="+mn-ea"/>
                <a:cs typeface="+mn-cs"/>
              </a:rPr>
              <a:t>less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finely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crisscrossed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map</a:t>
            </a:r>
            <a:r>
              <a:rPr lang="fr-FR" sz="1200" b="0" i="0" u="none" strike="noStrike" kern="1200" baseline="0" dirty="0" smtClean="0">
                <a:solidFill>
                  <a:schemeClr val="tx1"/>
                </a:solidFill>
                <a:latin typeface="+mn-lt"/>
                <a:ea typeface="+mn-ea"/>
                <a:cs typeface="+mn-cs"/>
              </a:rPr>
              <a:t> for </a:t>
            </a:r>
            <a:r>
              <a:rPr lang="fr-FR" sz="1200" b="0" i="0" u="none" strike="noStrike" kern="1200" baseline="0" dirty="0" err="1" smtClean="0">
                <a:solidFill>
                  <a:schemeClr val="tx1"/>
                </a:solidFill>
                <a:latin typeface="+mn-lt"/>
                <a:ea typeface="+mn-ea"/>
                <a:cs typeface="+mn-cs"/>
              </a:rPr>
              <a:t>observing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evolution</a:t>
            </a:r>
            <a:r>
              <a:rPr lang="fr-FR" sz="1200" b="0" i="0" u="none" strike="noStrike" kern="1200" baseline="0" dirty="0" smtClean="0">
                <a:solidFill>
                  <a:schemeClr val="tx1"/>
                </a:solidFill>
                <a:latin typeface="+mn-lt"/>
                <a:ea typeface="+mn-ea"/>
                <a:cs typeface="+mn-cs"/>
              </a:rPr>
              <a:t> of agents on </a:t>
            </a:r>
            <a:r>
              <a:rPr lang="fr-FR" sz="1200" b="0" i="0" u="none" strike="noStrike" kern="1200" baseline="0" dirty="0" err="1" smtClean="0">
                <a:solidFill>
                  <a:schemeClr val="tx1"/>
                </a:solidFill>
                <a:latin typeface="+mn-lt"/>
                <a:ea typeface="+mn-ea"/>
                <a:cs typeface="+mn-cs"/>
              </a:rPr>
              <a:t>different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scales</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precisions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could</a:t>
            </a:r>
            <a:r>
              <a:rPr lang="fr-FR" sz="1200" b="0" i="0" u="none" strike="noStrike" kern="1200" baseline="0" dirty="0" smtClean="0">
                <a:solidFill>
                  <a:schemeClr val="tx1"/>
                </a:solidFill>
                <a:latin typeface="+mn-lt"/>
                <a:ea typeface="+mn-ea"/>
                <a:cs typeface="+mn-cs"/>
              </a:rPr>
              <a:t> gain more time on configuration if the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permits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the placement of the agents if </a:t>
            </a:r>
            <a:r>
              <a:rPr lang="fr-FR" sz="1200" b="0" i="0" u="none" strike="noStrike" kern="1200" baseline="0" dirty="0" err="1" smtClean="0">
                <a:solidFill>
                  <a:schemeClr val="tx1"/>
                </a:solidFill>
                <a:latin typeface="+mn-lt"/>
                <a:ea typeface="+mn-ea"/>
                <a:cs typeface="+mn-cs"/>
              </a:rPr>
              <a:t>needed</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smtClean="0">
                <a:solidFill>
                  <a:schemeClr val="tx1"/>
                </a:solidFill>
                <a:latin typeface="+mn-lt"/>
                <a:ea typeface="+mn-ea"/>
                <a:cs typeface="+mn-cs"/>
              </a:rPr>
              <a:t>Our </a:t>
            </a:r>
            <a:r>
              <a:rPr lang="fr-FR" sz="1200" b="0" i="0" u="none" strike="noStrike" kern="1200" baseline="0" dirty="0" err="1" smtClean="0">
                <a:solidFill>
                  <a:schemeClr val="tx1"/>
                </a:solidFill>
                <a:latin typeface="+mn-lt"/>
                <a:ea typeface="+mn-ea"/>
                <a:cs typeface="+mn-cs"/>
              </a:rPr>
              <a:t>purpose</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article </a:t>
            </a:r>
            <a:r>
              <a:rPr lang="fr-FR" sz="1200" b="0" i="0" u="none" strike="noStrike" kern="1200" baseline="0" dirty="0" err="1" smtClean="0">
                <a:solidFill>
                  <a:schemeClr val="tx1"/>
                </a:solidFill>
                <a:latin typeface="+mn-lt"/>
                <a:ea typeface="+mn-ea"/>
                <a:cs typeface="+mn-cs"/>
              </a:rPr>
              <a:t>was</a:t>
            </a:r>
            <a:r>
              <a:rPr lang="fr-FR" sz="1200" b="0" i="0" u="none" strike="noStrike" kern="1200" baseline="0" dirty="0" smtClean="0">
                <a:solidFill>
                  <a:schemeClr val="tx1"/>
                </a:solidFill>
                <a:latin typeface="+mn-lt"/>
                <a:ea typeface="+mn-ea"/>
                <a:cs typeface="+mn-cs"/>
              </a:rPr>
              <a:t> not to </a:t>
            </a:r>
            <a:r>
              <a:rPr lang="fr-FR" sz="1200" b="0" i="0" u="none" strike="noStrike" kern="1200" baseline="0" dirty="0" err="1" smtClean="0">
                <a:solidFill>
                  <a:schemeClr val="tx1"/>
                </a:solidFill>
                <a:latin typeface="+mn-lt"/>
                <a:ea typeface="+mn-ea"/>
                <a:cs typeface="+mn-cs"/>
              </a:rPr>
              <a:t>bring</a:t>
            </a:r>
            <a:r>
              <a:rPr lang="fr-FR" sz="1200" b="0" i="0" u="none" strike="noStrike" kern="1200" baseline="0" dirty="0" smtClean="0">
                <a:solidFill>
                  <a:schemeClr val="tx1"/>
                </a:solidFill>
                <a:latin typeface="+mn-lt"/>
                <a:ea typeface="+mn-ea"/>
                <a:cs typeface="+mn-cs"/>
              </a:rPr>
              <a:t> out the </a:t>
            </a:r>
            <a:r>
              <a:rPr lang="fr-FR" sz="1200" b="0" i="0" u="none" strike="noStrike" kern="1200" baseline="0" dirty="0" err="1" smtClean="0">
                <a:solidFill>
                  <a:schemeClr val="tx1"/>
                </a:solidFill>
                <a:latin typeface="+mn-lt"/>
                <a:ea typeface="+mn-ea"/>
                <a:cs typeface="+mn-cs"/>
              </a:rPr>
              <a:t>possibility</a:t>
            </a:r>
            <a:r>
              <a:rPr lang="fr-FR" sz="1200" b="0" i="0" u="none" strike="noStrike" kern="1200" baseline="0" dirty="0" smtClean="0">
                <a:solidFill>
                  <a:schemeClr val="tx1"/>
                </a:solidFill>
                <a:latin typeface="+mn-lt"/>
                <a:ea typeface="+mn-ea"/>
                <a:cs typeface="+mn-cs"/>
              </a:rPr>
              <a:t> to automate part of the </a:t>
            </a:r>
            <a:r>
              <a:rPr lang="fr-FR" sz="1200" b="0" i="0" u="none" strike="noStrike" kern="1200" baseline="0" dirty="0" err="1" smtClean="0">
                <a:solidFill>
                  <a:schemeClr val="tx1"/>
                </a:solidFill>
                <a:latin typeface="+mn-lt"/>
                <a:ea typeface="+mn-ea"/>
                <a:cs typeface="+mn-cs"/>
              </a:rPr>
              <a:t>implementation</a:t>
            </a:r>
            <a:r>
              <a:rPr lang="fr-FR" sz="1200" b="0" i="0" u="none" strike="noStrike" kern="1200" baseline="0" dirty="0" smtClean="0">
                <a:solidFill>
                  <a:schemeClr val="tx1"/>
                </a:solidFill>
                <a:latin typeface="+mn-lt"/>
                <a:ea typeface="+mn-ea"/>
                <a:cs typeface="+mn-cs"/>
              </a:rPr>
              <a:t> of a </a:t>
            </a:r>
            <a:r>
              <a:rPr lang="fr-FR" sz="1200" b="0" i="0" u="none" strike="noStrike" kern="1200" baseline="0" dirty="0" err="1" smtClean="0">
                <a:solidFill>
                  <a:schemeClr val="tx1"/>
                </a:solidFill>
                <a:latin typeface="+mn-lt"/>
                <a:ea typeface="+mn-ea"/>
                <a:cs typeface="+mn-cs"/>
              </a:rPr>
              <a:t>modelling</a:t>
            </a:r>
            <a:r>
              <a:rPr lang="fr-FR" sz="1200" b="0" i="0" u="none" strike="noStrike" kern="1200" baseline="0" dirty="0" smtClean="0">
                <a:solidFill>
                  <a:schemeClr val="tx1"/>
                </a:solidFill>
                <a:latin typeface="+mn-lt"/>
                <a:ea typeface="+mn-ea"/>
                <a:cs typeface="+mn-cs"/>
              </a:rPr>
              <a:t>, but </a:t>
            </a:r>
            <a:r>
              <a:rPr lang="fr-FR" sz="1200" b="0" i="0" u="none" strike="noStrike" kern="1200" baseline="0" dirty="0" err="1" smtClean="0">
                <a:solidFill>
                  <a:schemeClr val="tx1"/>
                </a:solidFill>
                <a:latin typeface="+mn-lt"/>
                <a:ea typeface="+mn-ea"/>
                <a:cs typeface="+mn-cs"/>
              </a:rPr>
              <a:t>rather</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highlight</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lack</a:t>
            </a:r>
            <a:r>
              <a:rPr lang="fr-FR" sz="1200" b="0" i="0" u="none" strike="noStrike" kern="1200" baseline="0" dirty="0" smtClean="0">
                <a:solidFill>
                  <a:schemeClr val="tx1"/>
                </a:solidFill>
                <a:latin typeface="+mn-lt"/>
                <a:ea typeface="+mn-ea"/>
                <a:cs typeface="+mn-cs"/>
              </a:rPr>
              <a:t> of user-</a:t>
            </a:r>
            <a:r>
              <a:rPr lang="fr-FR" sz="1200" b="0" i="0" u="none" strike="noStrike" kern="1200" baseline="0" dirty="0" err="1" smtClean="0">
                <a:solidFill>
                  <a:schemeClr val="tx1"/>
                </a:solidFill>
                <a:latin typeface="+mn-lt"/>
                <a:ea typeface="+mn-ea"/>
                <a:cs typeface="+mn-cs"/>
              </a:rPr>
              <a:t>friendly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tools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simplify</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initialization</a:t>
            </a:r>
            <a:r>
              <a:rPr lang="fr-FR" sz="1200" b="0" i="0" u="none" strike="noStrike" kern="1200" baseline="0" dirty="0" smtClean="0">
                <a:solidFill>
                  <a:schemeClr val="tx1"/>
                </a:solidFill>
                <a:latin typeface="+mn-lt"/>
                <a:ea typeface="+mn-ea"/>
                <a:cs typeface="+mn-cs"/>
              </a:rPr>
              <a:t> of a simulation, </a:t>
            </a:r>
            <a:r>
              <a:rPr lang="fr-FR" sz="1200" b="0" i="0" u="none" strike="noStrike" kern="1200" baseline="0" dirty="0" err="1" smtClean="0">
                <a:solidFill>
                  <a:schemeClr val="tx1"/>
                </a:solidFill>
                <a:latin typeface="+mn-lt"/>
                <a:ea typeface="+mn-ea"/>
                <a:cs typeface="+mn-cs"/>
              </a:rPr>
              <a:t>which</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assessed</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example</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present</a:t>
            </a:r>
            <a:r>
              <a:rPr lang="fr-FR" sz="1200" b="0" i="0" u="none" strike="noStrike" kern="1200" baseline="0" dirty="0" smtClean="0">
                <a:solidFill>
                  <a:schemeClr val="tx1"/>
                </a:solidFill>
                <a:latin typeface="+mn-lt"/>
                <a:ea typeface="+mn-ea"/>
                <a:cs typeface="+mn-cs"/>
              </a:rPr>
              <a:t> to </a:t>
            </a:r>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12</a:t>
            </a:fld>
            <a:endParaRPr lang="fr-FR"/>
          </a:p>
        </p:txBody>
      </p:sp>
    </p:spTree>
    <p:extLst>
      <p:ext uri="{BB962C8B-B14F-4D97-AF65-F5344CB8AC3E}">
        <p14:creationId xmlns:p14="http://schemas.microsoft.com/office/powerpoint/2010/main" val="342925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The </a:t>
            </a:r>
            <a:r>
              <a:rPr lang="fr-FR" sz="1200" b="0" i="0" u="none" strike="noStrike" kern="1200" baseline="0" dirty="0" err="1" smtClean="0">
                <a:solidFill>
                  <a:schemeClr val="tx1"/>
                </a:solidFill>
                <a:latin typeface="+mn-lt"/>
                <a:ea typeface="+mn-ea"/>
                <a:cs typeface="+mn-cs"/>
              </a:rPr>
              <a:t>graphical</a:t>
            </a:r>
            <a:r>
              <a:rPr lang="fr-FR" sz="1200" b="0" i="0" u="none" strike="noStrike" kern="1200" baseline="0" dirty="0" smtClean="0">
                <a:solidFill>
                  <a:schemeClr val="tx1"/>
                </a:solidFill>
                <a:latin typeface="+mn-lt"/>
                <a:ea typeface="+mn-ea"/>
                <a:cs typeface="+mn-cs"/>
              </a:rPr>
              <a:t> user interface (Figure 2)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quite</a:t>
            </a:r>
            <a:r>
              <a:rPr lang="fr-FR" sz="1200" b="0" i="0" u="none" strike="noStrike" kern="1200" baseline="0" dirty="0" smtClean="0">
                <a:solidFill>
                  <a:schemeClr val="tx1"/>
                </a:solidFill>
                <a:latin typeface="+mn-lt"/>
                <a:ea typeface="+mn-ea"/>
                <a:cs typeface="+mn-cs"/>
              </a:rPr>
              <a:t> simple and </a:t>
            </a:r>
            <a:r>
              <a:rPr lang="fr-FR" sz="1200" b="0" i="0" u="none" strike="noStrike" kern="1200" baseline="0" dirty="0" err="1" smtClean="0">
                <a:solidFill>
                  <a:schemeClr val="tx1"/>
                </a:solidFill>
                <a:latin typeface="+mn-lt"/>
                <a:ea typeface="+mn-ea"/>
                <a:cs typeface="+mn-cs"/>
              </a:rPr>
              <a:t>reduces</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displayed</a:t>
            </a:r>
            <a:r>
              <a:rPr lang="fr-FR" sz="1200" b="0" i="0" u="none" strike="noStrike" kern="1200" baseline="0" dirty="0" smtClean="0">
                <a:solidFill>
                  <a:schemeClr val="tx1"/>
                </a:solidFill>
                <a:latin typeface="+mn-lt"/>
                <a:ea typeface="+mn-ea"/>
                <a:cs typeface="+mn-cs"/>
              </a:rPr>
              <a:t> information to </a:t>
            </a:r>
            <a:r>
              <a:rPr lang="fr-FR" sz="1200" b="0" i="0" u="none" strike="noStrike" kern="1200" baseline="0" dirty="0" err="1" smtClean="0">
                <a:solidFill>
                  <a:schemeClr val="tx1"/>
                </a:solidFill>
                <a:latin typeface="+mn-lt"/>
                <a:ea typeface="+mn-ea"/>
                <a:cs typeface="+mn-cs"/>
              </a:rPr>
              <a:t>only</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useful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ones</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smtClean="0">
                <a:solidFill>
                  <a:schemeClr val="tx1"/>
                </a:solidFill>
                <a:latin typeface="+mn-lt"/>
                <a:ea typeface="+mn-ea"/>
                <a:cs typeface="+mn-cs"/>
              </a:rPr>
              <a:t>The </a:t>
            </a:r>
            <a:r>
              <a:rPr lang="fr-FR" sz="1200" b="0" i="0" u="none" strike="noStrike" kern="1200" baseline="0" dirty="0" err="1" smtClean="0">
                <a:solidFill>
                  <a:schemeClr val="tx1"/>
                </a:solidFill>
                <a:latin typeface="+mn-lt"/>
                <a:ea typeface="+mn-ea"/>
                <a:cs typeface="+mn-cs"/>
              </a:rPr>
              <a:t>quantity</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requested</a:t>
            </a:r>
            <a:r>
              <a:rPr lang="fr-FR" sz="1200" b="0" i="0" u="none" strike="noStrike" kern="1200" baseline="0" dirty="0" smtClean="0">
                <a:solidFill>
                  <a:schemeClr val="tx1"/>
                </a:solidFill>
                <a:latin typeface="+mn-lt"/>
                <a:ea typeface="+mn-ea"/>
                <a:cs typeface="+mn-cs"/>
              </a:rPr>
              <a:t> information to input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kept</a:t>
            </a:r>
            <a:r>
              <a:rPr lang="fr-FR" sz="1200" b="0" i="0" u="none" strike="noStrike" kern="1200" baseline="0" dirty="0" smtClean="0">
                <a:solidFill>
                  <a:schemeClr val="tx1"/>
                </a:solidFill>
                <a:latin typeface="+mn-lt"/>
                <a:ea typeface="+mn-ea"/>
                <a:cs typeface="+mn-cs"/>
              </a:rPr>
              <a:t> to a minimum, the </a:t>
            </a:r>
            <a:r>
              <a:rPr lang="fr-FR" sz="1200" b="0" i="0" u="none" strike="noStrike" kern="1200" baseline="0" dirty="0" err="1" smtClean="0">
                <a:solidFill>
                  <a:schemeClr val="tx1"/>
                </a:solidFill>
                <a:latin typeface="+mn-lt"/>
                <a:ea typeface="+mn-ea"/>
                <a:cs typeface="+mn-cs"/>
              </a:rPr>
              <a:t>rest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automatically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filled</a:t>
            </a:r>
            <a:r>
              <a:rPr lang="fr-FR" sz="1200" b="0" i="0" u="none" strike="noStrike" kern="1200" baseline="0" dirty="0" smtClean="0">
                <a:solidFill>
                  <a:schemeClr val="tx1"/>
                </a:solidFill>
                <a:latin typeface="+mn-lt"/>
                <a:ea typeface="+mn-ea"/>
                <a:cs typeface="+mn-cs"/>
              </a:rPr>
              <a:t> by </a:t>
            </a:r>
            <a:r>
              <a:rPr lang="fr-FR" sz="1200" b="0" i="0" u="none" strike="noStrike" kern="1200" baseline="0" dirty="0" err="1" smtClean="0">
                <a:solidFill>
                  <a:schemeClr val="tx1"/>
                </a:solidFill>
                <a:latin typeface="+mn-lt"/>
                <a:ea typeface="+mn-ea"/>
                <a:cs typeface="+mn-cs"/>
              </a:rPr>
              <a:t>calculations</a:t>
            </a:r>
            <a:r>
              <a:rPr lang="fr-FR" sz="1200" b="0" i="0" u="none" strike="noStrike" kern="1200" baseline="0" dirty="0" smtClean="0">
                <a:solidFill>
                  <a:schemeClr val="tx1"/>
                </a:solidFill>
                <a:latin typeface="+mn-lt"/>
                <a:ea typeface="+mn-ea"/>
                <a:cs typeface="+mn-cs"/>
              </a:rPr>
              <a:t>. </a:t>
            </a:r>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3</a:t>
            </a:fld>
            <a:endParaRPr lang="fr-FR"/>
          </a:p>
        </p:txBody>
      </p:sp>
    </p:spTree>
    <p:extLst>
      <p:ext uri="{BB962C8B-B14F-4D97-AF65-F5344CB8AC3E}">
        <p14:creationId xmlns:p14="http://schemas.microsoft.com/office/powerpoint/2010/main" val="1162955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dirty="0" smtClean="0"/>
              <a:t>MASC has been designed to increase productivity on implementing a model so that it provides a streamlined user experience. That is why the tool was developed in order to ask the fewest operations and minimum familiarization while providing enough controls. The user interactions with MASC interface are then based on the daily operations being done by any computer user (drag and drop, file uploading, form filling, mouse clicking). </a:t>
            </a:r>
          </a:p>
          <a:p>
            <a:r>
              <a:rPr lang="fr-FR" sz="1200" b="0" i="0" u="none" strike="noStrike" kern="1200" baseline="0" dirty="0" err="1" smtClean="0">
                <a:solidFill>
                  <a:schemeClr val="tx1"/>
                </a:solidFill>
                <a:latin typeface="+mn-lt"/>
                <a:ea typeface="+mn-ea"/>
                <a:cs typeface="+mn-cs"/>
              </a:rPr>
              <a:t>Using</a:t>
            </a:r>
            <a:r>
              <a:rPr lang="fr-FR" sz="1200" b="0" i="0" u="none" strike="noStrike" kern="1200" baseline="0" dirty="0" smtClean="0">
                <a:solidFill>
                  <a:schemeClr val="tx1"/>
                </a:solidFill>
                <a:latin typeface="+mn-lt"/>
                <a:ea typeface="+mn-ea"/>
                <a:cs typeface="+mn-cs"/>
              </a:rPr>
              <a:t> MASC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divided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around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three</a:t>
            </a:r>
            <a:r>
              <a:rPr lang="fr-FR" sz="1200" b="0" i="0" u="none" strike="noStrike" kern="1200" baseline="0" dirty="0" smtClean="0">
                <a:solidFill>
                  <a:schemeClr val="tx1"/>
                </a:solidFill>
                <a:latin typeface="+mn-lt"/>
                <a:ea typeface="+mn-ea"/>
                <a:cs typeface="+mn-cs"/>
              </a:rPr>
              <a:t> main </a:t>
            </a:r>
            <a:r>
              <a:rPr lang="fr-FR" sz="1200" b="0" i="0" u="none" strike="noStrike" kern="1200" baseline="0" dirty="0" err="1" smtClean="0">
                <a:solidFill>
                  <a:schemeClr val="tx1"/>
                </a:solidFill>
                <a:latin typeface="+mn-lt"/>
                <a:ea typeface="+mn-ea"/>
                <a:cs typeface="+mn-cs"/>
              </a:rPr>
              <a:t>steps</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smtClean="0">
                <a:solidFill>
                  <a:schemeClr val="tx1"/>
                </a:solidFill>
                <a:latin typeface="+mn-lt"/>
                <a:ea typeface="+mn-ea"/>
                <a:cs typeface="+mn-cs"/>
              </a:rPr>
              <a:t>The first </a:t>
            </a:r>
            <a:r>
              <a:rPr lang="fr-FR" sz="1200" b="0" i="0" u="none" strike="noStrike" kern="1200" baseline="0" dirty="0" err="1" smtClean="0">
                <a:solidFill>
                  <a:schemeClr val="tx1"/>
                </a:solidFill>
                <a:latin typeface="+mn-lt"/>
                <a:ea typeface="+mn-ea"/>
                <a:cs typeface="+mn-cs"/>
              </a:rPr>
              <a:t>step</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consists</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inputting</a:t>
            </a:r>
            <a:r>
              <a:rPr lang="fr-FR" sz="1200" b="0" i="0" u="none" strike="noStrike" kern="1200" baseline="0" dirty="0" smtClean="0">
                <a:solidFill>
                  <a:schemeClr val="tx1"/>
                </a:solidFill>
                <a:latin typeface="+mn-lt"/>
                <a:ea typeface="+mn-ea"/>
                <a:cs typeface="+mn-cs"/>
              </a:rPr>
              <a:t> all the </a:t>
            </a:r>
            <a:r>
              <a:rPr lang="fr-FR" sz="1200" b="0" i="0" u="none" strike="noStrike" kern="1200" baseline="0" dirty="0" err="1" smtClean="0">
                <a:solidFill>
                  <a:schemeClr val="tx1"/>
                </a:solidFill>
                <a:latin typeface="+mn-lt"/>
                <a:ea typeface="+mn-ea"/>
                <a:cs typeface="+mn-cs"/>
              </a:rPr>
              <a:t>necessary</a:t>
            </a:r>
            <a:r>
              <a:rPr lang="fr-FR" sz="1200" b="0" i="0" u="none" strike="noStrike" kern="1200" baseline="0" dirty="0" smtClean="0">
                <a:solidFill>
                  <a:schemeClr val="tx1"/>
                </a:solidFill>
                <a:latin typeface="+mn-lt"/>
                <a:ea typeface="+mn-ea"/>
                <a:cs typeface="+mn-cs"/>
              </a:rPr>
              <a:t> information </a:t>
            </a:r>
            <a:r>
              <a:rPr lang="fr-FR" sz="1200" b="0" i="0" u="none" strike="noStrike" kern="1200" baseline="0" dirty="0" err="1" smtClean="0">
                <a:solidFill>
                  <a:schemeClr val="tx1"/>
                </a:solidFill>
                <a:latin typeface="+mn-lt"/>
                <a:ea typeface="+mn-ea"/>
                <a:cs typeface="+mn-cs"/>
              </a:rPr>
              <a:t>needed</a:t>
            </a:r>
            <a:r>
              <a:rPr lang="fr-FR" sz="1200" b="0" i="0" u="none" strike="noStrike" kern="1200" baseline="0" dirty="0" smtClean="0">
                <a:solidFill>
                  <a:schemeClr val="tx1"/>
                </a:solidFill>
                <a:latin typeface="+mn-lt"/>
                <a:ea typeface="+mn-ea"/>
                <a:cs typeface="+mn-cs"/>
              </a:rPr>
              <a:t> by the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correctly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extract</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cutting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grid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space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from</a:t>
            </a:r>
            <a:r>
              <a:rPr lang="fr-FR" sz="1200" b="0" i="0" u="none" strike="noStrike" kern="1200" baseline="0" dirty="0" smtClean="0">
                <a:solidFill>
                  <a:schemeClr val="tx1"/>
                </a:solidFill>
                <a:latin typeface="+mn-lt"/>
                <a:ea typeface="+mn-ea"/>
                <a:cs typeface="+mn-cs"/>
              </a:rPr>
              <a:t> an image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presented</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it</a:t>
            </a:r>
            <a:r>
              <a:rPr lang="fr-FR" sz="1200" b="0" i="0" u="none" strike="noStrike" kern="1200" baseline="0" dirty="0" smtClean="0">
                <a:solidFill>
                  <a:schemeClr val="tx1"/>
                </a:solidFill>
                <a:latin typeface="+mn-lt"/>
                <a:ea typeface="+mn-ea"/>
                <a:cs typeface="+mn-cs"/>
              </a:rPr>
              <a:t>. This stage </a:t>
            </a:r>
            <a:r>
              <a:rPr lang="fr-FR" sz="1200" b="0" i="0" u="none" strike="noStrike" kern="1200" baseline="0" dirty="0" err="1" smtClean="0">
                <a:solidFill>
                  <a:schemeClr val="tx1"/>
                </a:solidFill>
                <a:latin typeface="+mn-lt"/>
                <a:ea typeface="+mn-ea"/>
                <a:cs typeface="+mn-cs"/>
              </a:rPr>
              <a:t>takes</a:t>
            </a:r>
            <a:r>
              <a:rPr lang="fr-FR" sz="1200" b="0" i="0" u="none" strike="noStrike" kern="1200" baseline="0" dirty="0" smtClean="0">
                <a:solidFill>
                  <a:schemeClr val="tx1"/>
                </a:solidFill>
                <a:latin typeface="+mn-lt"/>
                <a:ea typeface="+mn-ea"/>
                <a:cs typeface="+mn-cs"/>
              </a:rPr>
              <a:t> place </a:t>
            </a:r>
            <a:r>
              <a:rPr lang="fr-FR" sz="1200" b="0" i="0" u="none" strike="noStrike" kern="1200" baseline="0" dirty="0" err="1" smtClean="0">
                <a:solidFill>
                  <a:schemeClr val="tx1"/>
                </a:solidFill>
                <a:latin typeface="+mn-lt"/>
                <a:ea typeface="+mn-ea"/>
                <a:cs typeface="+mn-cs"/>
              </a:rPr>
              <a:t>mainly</a:t>
            </a:r>
            <a:r>
              <a:rPr lang="fr-FR" sz="1200" b="0" i="0" u="none" strike="noStrike" kern="1200" baseline="0" dirty="0" smtClean="0">
                <a:solidFill>
                  <a:schemeClr val="tx1"/>
                </a:solidFill>
                <a:latin typeface="+mn-lt"/>
                <a:ea typeface="+mn-ea"/>
                <a:cs typeface="+mn-cs"/>
              </a:rPr>
              <a:t> on the client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say</a:t>
            </a:r>
            <a:r>
              <a:rPr lang="fr-FR" sz="1200" b="0" i="0" u="none" strike="noStrike" kern="1200" baseline="0" dirty="0" smtClean="0">
                <a:solidFill>
                  <a:schemeClr val="tx1"/>
                </a:solidFill>
                <a:latin typeface="+mn-lt"/>
                <a:ea typeface="+mn-ea"/>
                <a:cs typeface="+mn-cs"/>
              </a:rPr>
              <a:t> on the </a:t>
            </a:r>
            <a:r>
              <a:rPr lang="fr-FR" sz="1200" b="0" i="0" u="none" strike="noStrike" kern="1200" baseline="0" dirty="0" err="1" smtClean="0">
                <a:solidFill>
                  <a:schemeClr val="tx1"/>
                </a:solidFill>
                <a:latin typeface="+mn-lt"/>
                <a:ea typeface="+mn-ea"/>
                <a:cs typeface="+mn-cs"/>
              </a:rPr>
              <a:t>user’s</a:t>
            </a:r>
            <a:r>
              <a:rPr lang="fr-FR" sz="1200" b="0" i="0" u="none" strike="noStrike" kern="1200" baseline="0" dirty="0" smtClean="0">
                <a:solidFill>
                  <a:schemeClr val="tx1"/>
                </a:solidFill>
                <a:latin typeface="+mn-lt"/>
                <a:ea typeface="+mn-ea"/>
                <a:cs typeface="+mn-cs"/>
              </a:rPr>
              <a:t> Internet browser (</a:t>
            </a:r>
            <a:r>
              <a:rPr lang="fr-FR" sz="1200" b="0" i="0" u="none" strike="noStrike" kern="1200" baseline="0" dirty="0" err="1" smtClean="0">
                <a:solidFill>
                  <a:schemeClr val="tx1"/>
                </a:solidFill>
                <a:latin typeface="+mn-lt"/>
                <a:ea typeface="+mn-ea"/>
                <a:cs typeface="+mn-cs"/>
              </a:rPr>
              <a:t>shown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highlighted</a:t>
            </a:r>
            <a:r>
              <a:rPr lang="fr-FR" sz="1200" b="0" i="0" u="none" strike="noStrike" kern="1200" baseline="0" dirty="0" smtClean="0">
                <a:solidFill>
                  <a:schemeClr val="tx1"/>
                </a:solidFill>
                <a:latin typeface="+mn-lt"/>
                <a:ea typeface="+mn-ea"/>
                <a:cs typeface="+mn-cs"/>
              </a:rPr>
              <a:t> in Figure 3). </a:t>
            </a:r>
          </a:p>
          <a:p>
            <a:r>
              <a:rPr lang="fr-FR" sz="1200" b="0" i="0" u="none" strike="noStrike" kern="1200" baseline="0" dirty="0" smtClean="0">
                <a:solidFill>
                  <a:schemeClr val="tx1"/>
                </a:solidFill>
                <a:latin typeface="+mn-lt"/>
                <a:ea typeface="+mn-ea"/>
                <a:cs typeface="+mn-cs"/>
              </a:rPr>
              <a:t>In a second time, </a:t>
            </a:r>
            <a:r>
              <a:rPr lang="fr-FR" sz="1200" b="0" i="0" u="none" strike="noStrike" kern="1200" baseline="0" dirty="0" err="1" smtClean="0">
                <a:solidFill>
                  <a:schemeClr val="tx1"/>
                </a:solidFill>
                <a:latin typeface="+mn-lt"/>
                <a:ea typeface="+mn-ea"/>
                <a:cs typeface="+mn-cs"/>
              </a:rPr>
              <a:t>these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three</a:t>
            </a:r>
            <a:r>
              <a:rPr lang="fr-FR" sz="1200" b="0" i="0" u="none" strike="noStrike" kern="1200" baseline="0" dirty="0" smtClean="0">
                <a:solidFill>
                  <a:schemeClr val="tx1"/>
                </a:solidFill>
                <a:latin typeface="+mn-lt"/>
                <a:ea typeface="+mn-ea"/>
                <a:cs typeface="+mn-cs"/>
              </a:rPr>
              <a:t> data are sent to the server. </a:t>
            </a:r>
            <a:r>
              <a:rPr lang="fr-FR" sz="1200" b="0" i="0" u="none" strike="noStrike" kern="1200" baseline="0" dirty="0" err="1" smtClean="0">
                <a:solidFill>
                  <a:schemeClr val="tx1"/>
                </a:solidFill>
                <a:latin typeface="+mn-lt"/>
                <a:ea typeface="+mn-ea"/>
                <a:cs typeface="+mn-cs"/>
              </a:rPr>
              <a:t>Then</a:t>
            </a:r>
            <a:r>
              <a:rPr lang="fr-FR" sz="1200" b="0" i="0" u="none" strike="noStrike" kern="1200" baseline="0" dirty="0" smtClean="0">
                <a:solidFill>
                  <a:schemeClr val="tx1"/>
                </a:solidFill>
                <a:latin typeface="+mn-lt"/>
                <a:ea typeface="+mn-ea"/>
                <a:cs typeface="+mn-cs"/>
              </a:rPr>
              <a:t> the script on the server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manipulate</a:t>
            </a:r>
            <a:r>
              <a:rPr lang="fr-FR" sz="1200" b="0" i="0" u="none" strike="noStrike" kern="1200" baseline="0" dirty="0" smtClean="0">
                <a:solidFill>
                  <a:schemeClr val="tx1"/>
                </a:solidFill>
                <a:latin typeface="+mn-lt"/>
                <a:ea typeface="+mn-ea"/>
                <a:cs typeface="+mn-cs"/>
              </a:rPr>
              <a:t> the bitmap file and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extract</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grid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will</a:t>
            </a:r>
            <a:r>
              <a:rPr lang="fr-FR" sz="1200" b="0" i="0" u="none" strike="noStrike" kern="1200" baseline="0" dirty="0" smtClean="0">
                <a:solidFill>
                  <a:schemeClr val="tx1"/>
                </a:solidFill>
                <a:latin typeface="+mn-lt"/>
                <a:ea typeface="+mn-ea"/>
                <a:cs typeface="+mn-cs"/>
              </a:rPr>
              <a:t> serve as a </a:t>
            </a:r>
            <a:r>
              <a:rPr lang="fr-FR" sz="1200" b="0" i="0" u="none" strike="noStrike" kern="1200" baseline="0" dirty="0" err="1" smtClean="0">
                <a:solidFill>
                  <a:schemeClr val="tx1"/>
                </a:solidFill>
                <a:latin typeface="+mn-lt"/>
                <a:ea typeface="+mn-ea"/>
                <a:cs typeface="+mn-cs"/>
              </a:rPr>
              <a:t>starting</a:t>
            </a:r>
            <a:r>
              <a:rPr lang="fr-FR" sz="1200" b="0" i="0" u="none" strike="noStrike" kern="1200" baseline="0" dirty="0" smtClean="0">
                <a:solidFill>
                  <a:schemeClr val="tx1"/>
                </a:solidFill>
                <a:latin typeface="+mn-lt"/>
                <a:ea typeface="+mn-ea"/>
                <a:cs typeface="+mn-cs"/>
              </a:rPr>
              <a:t> point for </a:t>
            </a:r>
            <a:r>
              <a:rPr lang="fr-FR" sz="1200" b="0" i="0" u="none" strike="noStrike" kern="1200" baseline="0" dirty="0" err="1" smtClean="0">
                <a:solidFill>
                  <a:schemeClr val="tx1"/>
                </a:solidFill>
                <a:latin typeface="+mn-lt"/>
                <a:ea typeface="+mn-ea"/>
                <a:cs typeface="+mn-cs"/>
              </a:rPr>
              <a:t>generating</a:t>
            </a:r>
            <a:r>
              <a:rPr lang="fr-FR" sz="1200" b="0" i="0" u="none" strike="noStrike" kern="1200" baseline="0" dirty="0" smtClean="0">
                <a:solidFill>
                  <a:schemeClr val="tx1"/>
                </a:solidFill>
                <a:latin typeface="+mn-lt"/>
                <a:ea typeface="+mn-ea"/>
                <a:cs typeface="+mn-cs"/>
              </a:rPr>
              <a:t> the code </a:t>
            </a:r>
            <a:r>
              <a:rPr lang="fr-FR" sz="1200" b="0" i="0" u="none" strike="noStrike" kern="1200" baseline="0" dirty="0" err="1" smtClean="0">
                <a:solidFill>
                  <a:schemeClr val="tx1"/>
                </a:solidFill>
                <a:latin typeface="+mn-lt"/>
                <a:ea typeface="+mn-ea"/>
                <a:cs typeface="+mn-cs"/>
              </a:rPr>
              <a:t>snippet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used</a:t>
            </a:r>
            <a:r>
              <a:rPr lang="fr-FR" sz="1200" b="0" i="0" u="none" strike="noStrike" kern="1200" baseline="0" dirty="0" smtClean="0">
                <a:solidFill>
                  <a:schemeClr val="tx1"/>
                </a:solidFill>
                <a:latin typeface="+mn-lt"/>
                <a:ea typeface="+mn-ea"/>
                <a:cs typeface="+mn-cs"/>
              </a:rPr>
              <a:t> for </a:t>
            </a:r>
            <a:r>
              <a:rPr lang="fr-FR" sz="1200" b="0" i="0" u="none" strike="noStrike" kern="1200" baseline="0" dirty="0" err="1" smtClean="0">
                <a:solidFill>
                  <a:schemeClr val="tx1"/>
                </a:solidFill>
                <a:latin typeface="+mn-lt"/>
                <a:ea typeface="+mn-ea"/>
                <a:cs typeface="+mn-cs"/>
              </a:rPr>
              <a:t>initialization</a:t>
            </a:r>
            <a:r>
              <a:rPr lang="fr-FR" sz="1200" b="0" i="0" u="none" strike="noStrike" kern="1200" baseline="0" dirty="0" smtClean="0">
                <a:solidFill>
                  <a:schemeClr val="tx1"/>
                </a:solidFill>
                <a:latin typeface="+mn-lt"/>
                <a:ea typeface="+mn-ea"/>
                <a:cs typeface="+mn-cs"/>
              </a:rPr>
              <a:t> of simulations. </a:t>
            </a:r>
            <a:r>
              <a:rPr lang="fr-FR" sz="1200" b="0" i="0" u="none" strike="noStrike" kern="1200" baseline="0" dirty="0" err="1" smtClean="0">
                <a:solidFill>
                  <a:schemeClr val="tx1"/>
                </a:solidFill>
                <a:latin typeface="+mn-lt"/>
                <a:ea typeface="+mn-ea"/>
                <a:cs typeface="+mn-cs"/>
              </a:rPr>
              <a:t>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stage, the user </a:t>
            </a:r>
            <a:r>
              <a:rPr lang="fr-FR" sz="1200" b="0" i="0" u="none" strike="noStrike" kern="1200" baseline="0" dirty="0" err="1" smtClean="0">
                <a:solidFill>
                  <a:schemeClr val="tx1"/>
                </a:solidFill>
                <a:latin typeface="+mn-lt"/>
                <a:ea typeface="+mn-ea"/>
                <a:cs typeface="+mn-cs"/>
              </a:rPr>
              <a:t>will</a:t>
            </a:r>
            <a:r>
              <a:rPr lang="fr-FR" sz="1200" b="0" i="0" u="none" strike="noStrike" kern="1200" baseline="0" dirty="0" smtClean="0">
                <a:solidFill>
                  <a:schemeClr val="tx1"/>
                </a:solidFill>
                <a:latin typeface="+mn-lt"/>
                <a:ea typeface="+mn-ea"/>
                <a:cs typeface="+mn-cs"/>
              </a:rPr>
              <a:t> have no </a:t>
            </a:r>
            <a:r>
              <a:rPr lang="fr-FR" sz="1200" b="0" i="0" u="none" strike="noStrike" kern="1200" baseline="0" dirty="0" err="1" smtClean="0">
                <a:solidFill>
                  <a:schemeClr val="tx1"/>
                </a:solidFill>
                <a:latin typeface="+mn-lt"/>
                <a:ea typeface="+mn-ea"/>
                <a:cs typeface="+mn-cs"/>
              </a:rPr>
              <a:t>operations</a:t>
            </a:r>
            <a:r>
              <a:rPr lang="fr-FR" sz="1200" b="0" i="0" u="none" strike="noStrike" kern="1200" baseline="0" dirty="0" smtClean="0">
                <a:solidFill>
                  <a:schemeClr val="tx1"/>
                </a:solidFill>
                <a:latin typeface="+mn-lt"/>
                <a:ea typeface="+mn-ea"/>
                <a:cs typeface="+mn-cs"/>
              </a:rPr>
              <a:t> to do, all the </a:t>
            </a:r>
            <a:r>
              <a:rPr lang="fr-FR" sz="1200" b="0" i="0" u="none" strike="noStrike" kern="1200" baseline="0" dirty="0" err="1" smtClean="0">
                <a:solidFill>
                  <a:schemeClr val="tx1"/>
                </a:solidFill>
                <a:latin typeface="+mn-lt"/>
                <a:ea typeface="+mn-ea"/>
                <a:cs typeface="+mn-cs"/>
              </a:rPr>
              <a:t>treatments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will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done</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autonomy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at</a:t>
            </a:r>
            <a:r>
              <a:rPr lang="fr-FR" sz="1200" b="0" i="0" u="none" strike="noStrike" kern="1200" baseline="0" dirty="0" smtClean="0">
                <a:solidFill>
                  <a:schemeClr val="tx1"/>
                </a:solidFill>
                <a:latin typeface="+mn-lt"/>
                <a:ea typeface="+mn-ea"/>
                <a:cs typeface="+mn-cs"/>
              </a:rPr>
              <a:t> the server </a:t>
            </a:r>
            <a:r>
              <a:rPr lang="fr-FR" sz="1200" b="0" i="0" u="none" strike="noStrike" kern="1200" baseline="0" dirty="0" err="1" smtClean="0">
                <a:solidFill>
                  <a:schemeClr val="tx1"/>
                </a:solidFill>
                <a:latin typeface="+mn-lt"/>
                <a:ea typeface="+mn-ea"/>
                <a:cs typeface="+mn-cs"/>
              </a:rPr>
              <a:t>level</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smtClean="0">
                <a:solidFill>
                  <a:schemeClr val="tx1"/>
                </a:solidFill>
                <a:latin typeface="+mn-lt"/>
                <a:ea typeface="+mn-ea"/>
                <a:cs typeface="+mn-cs"/>
              </a:rPr>
              <a:t>In the last </a:t>
            </a:r>
            <a:r>
              <a:rPr lang="fr-FR" sz="1200" b="0" i="0" u="none" strike="noStrike" kern="1200" baseline="0" dirty="0" err="1" smtClean="0">
                <a:solidFill>
                  <a:schemeClr val="tx1"/>
                </a:solidFill>
                <a:latin typeface="+mn-lt"/>
                <a:ea typeface="+mn-ea"/>
                <a:cs typeface="+mn-cs"/>
              </a:rPr>
              <a:t>step</a:t>
            </a:r>
            <a:r>
              <a:rPr lang="fr-FR" sz="1200" b="0" i="0" u="none" strike="noStrike" kern="1200" baseline="0" dirty="0" smtClean="0">
                <a:solidFill>
                  <a:schemeClr val="tx1"/>
                </a:solidFill>
                <a:latin typeface="+mn-lt"/>
                <a:ea typeface="+mn-ea"/>
                <a:cs typeface="+mn-cs"/>
              </a:rPr>
              <a:t>, new information </a:t>
            </a:r>
            <a:r>
              <a:rPr lang="fr-FR" sz="1200" b="0" i="0" u="none" strike="noStrike" kern="1200" baseline="0" dirty="0" err="1" smtClean="0">
                <a:solidFill>
                  <a:schemeClr val="tx1"/>
                </a:solidFill>
                <a:latin typeface="+mn-lt"/>
                <a:ea typeface="+mn-ea"/>
                <a:cs typeface="+mn-cs"/>
              </a:rPr>
              <a:t>resulting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from</a:t>
            </a:r>
            <a:r>
              <a:rPr lang="fr-FR" sz="1200" b="0" i="0" u="none" strike="noStrike" kern="1200" baseline="0" dirty="0" smtClean="0">
                <a:solidFill>
                  <a:schemeClr val="tx1"/>
                </a:solidFill>
                <a:latin typeface="+mn-lt"/>
                <a:ea typeface="+mn-ea"/>
                <a:cs typeface="+mn-cs"/>
              </a:rPr>
              <a:t> the extraction made on the server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displayed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graphically</a:t>
            </a:r>
            <a:r>
              <a:rPr lang="fr-FR" sz="1200" b="0" i="0" u="none" strike="noStrike" kern="1200" baseline="0" dirty="0" smtClean="0">
                <a:solidFill>
                  <a:schemeClr val="tx1"/>
                </a:solidFill>
                <a:latin typeface="+mn-lt"/>
                <a:ea typeface="+mn-ea"/>
                <a:cs typeface="+mn-cs"/>
              </a:rPr>
              <a:t> to the user </a:t>
            </a:r>
            <a:r>
              <a:rPr lang="fr-FR" sz="1200" b="0" i="0" u="none" strike="noStrike" kern="1200" baseline="0" dirty="0" err="1" smtClean="0">
                <a:solidFill>
                  <a:schemeClr val="tx1"/>
                </a:solidFill>
                <a:latin typeface="+mn-lt"/>
                <a:ea typeface="+mn-ea"/>
                <a:cs typeface="+mn-cs"/>
              </a:rPr>
              <a:t>using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preview</a:t>
            </a:r>
            <a:r>
              <a:rPr lang="fr-FR" sz="1200" b="0" i="0" u="none" strike="noStrike" kern="1200" baseline="0" dirty="0" smtClean="0">
                <a:solidFill>
                  <a:schemeClr val="tx1"/>
                </a:solidFill>
                <a:latin typeface="+mn-lt"/>
                <a:ea typeface="+mn-ea"/>
                <a:cs typeface="+mn-cs"/>
              </a:rPr>
              <a:t> area of the </a:t>
            </a:r>
            <a:r>
              <a:rPr lang="fr-FR" sz="1200" b="0" i="0" u="none" strike="noStrike" kern="1200" baseline="0" dirty="0" err="1" smtClean="0">
                <a:solidFill>
                  <a:schemeClr val="tx1"/>
                </a:solidFill>
                <a:latin typeface="+mn-lt"/>
                <a:ea typeface="+mn-ea"/>
                <a:cs typeface="+mn-cs"/>
              </a:rPr>
              <a:t>graphical</a:t>
            </a:r>
            <a:r>
              <a:rPr lang="fr-FR" sz="1200" b="0" i="0" u="none" strike="noStrike" kern="1200" baseline="0" dirty="0" smtClean="0">
                <a:solidFill>
                  <a:schemeClr val="tx1"/>
                </a:solidFill>
                <a:latin typeface="+mn-lt"/>
                <a:ea typeface="+mn-ea"/>
                <a:cs typeface="+mn-cs"/>
              </a:rPr>
              <a:t> user interface </a:t>
            </a:r>
            <a:r>
              <a:rPr lang="fr-FR" sz="1200" b="0" i="0" u="none" strike="noStrike" kern="1200" baseline="0" dirty="0" err="1" smtClean="0">
                <a:solidFill>
                  <a:schemeClr val="tx1"/>
                </a:solidFill>
                <a:latin typeface="+mn-lt"/>
                <a:ea typeface="+mn-ea"/>
                <a:cs typeface="+mn-cs"/>
              </a:rPr>
              <a:t>displayed</a:t>
            </a:r>
            <a:r>
              <a:rPr lang="fr-FR" sz="1200" b="0" i="0" u="none" strike="noStrike" kern="1200" baseline="0" dirty="0" smtClean="0">
                <a:solidFill>
                  <a:schemeClr val="tx1"/>
                </a:solidFill>
                <a:latin typeface="+mn-lt"/>
                <a:ea typeface="+mn-ea"/>
                <a:cs typeface="+mn-cs"/>
              </a:rPr>
              <a:t> on </a:t>
            </a:r>
            <a:r>
              <a:rPr lang="fr-FR" sz="1200" b="0" i="0" u="none" strike="noStrike" kern="1200" baseline="0" dirty="0" err="1" smtClean="0">
                <a:solidFill>
                  <a:schemeClr val="tx1"/>
                </a:solidFill>
                <a:latin typeface="+mn-lt"/>
                <a:ea typeface="+mn-ea"/>
                <a:cs typeface="+mn-cs"/>
              </a:rPr>
              <a:t>his</a:t>
            </a:r>
            <a:r>
              <a:rPr lang="fr-FR" sz="1200" b="0" i="0" u="none" strike="noStrike" kern="1200" baseline="0" dirty="0" smtClean="0">
                <a:solidFill>
                  <a:schemeClr val="tx1"/>
                </a:solidFill>
                <a:latin typeface="+mn-lt"/>
                <a:ea typeface="+mn-ea"/>
                <a:cs typeface="+mn-cs"/>
              </a:rPr>
              <a:t> browser. On the one hand, the user has a </a:t>
            </a:r>
            <a:r>
              <a:rPr lang="fr-FR" sz="1200" b="0" i="0" u="none" strike="noStrike" kern="1200" baseline="0" dirty="0" err="1" smtClean="0">
                <a:solidFill>
                  <a:schemeClr val="tx1"/>
                </a:solidFill>
                <a:latin typeface="+mn-lt"/>
                <a:ea typeface="+mn-ea"/>
                <a:cs typeface="+mn-cs"/>
              </a:rPr>
              <a:t>preview</a:t>
            </a:r>
            <a:r>
              <a:rPr lang="fr-FR" sz="1200" b="0" i="0" u="none" strike="noStrike" kern="1200" baseline="0" dirty="0" smtClean="0">
                <a:solidFill>
                  <a:schemeClr val="tx1"/>
                </a:solidFill>
                <a:latin typeface="+mn-lt"/>
                <a:ea typeface="+mn-ea"/>
                <a:cs typeface="+mn-cs"/>
              </a:rPr>
              <a:t> and on the </a:t>
            </a:r>
            <a:r>
              <a:rPr lang="fr-FR" sz="1200" b="0" i="0" u="none" strike="noStrike" kern="1200" baseline="0" dirty="0" err="1" smtClean="0">
                <a:solidFill>
                  <a:schemeClr val="tx1"/>
                </a:solidFill>
                <a:latin typeface="+mn-lt"/>
                <a:ea typeface="+mn-ea"/>
                <a:cs typeface="+mn-cs"/>
              </a:rPr>
              <a:t>other</a:t>
            </a:r>
            <a:r>
              <a:rPr lang="fr-FR" sz="1200" b="0" i="0" u="none" strike="noStrike" kern="1200" baseline="0" dirty="0" smtClean="0">
                <a:solidFill>
                  <a:schemeClr val="tx1"/>
                </a:solidFill>
                <a:latin typeface="+mn-lt"/>
                <a:ea typeface="+mn-ea"/>
                <a:cs typeface="+mn-cs"/>
              </a:rPr>
              <a:t> hand </a:t>
            </a:r>
            <a:r>
              <a:rPr lang="fr-FR" sz="1200" b="0" i="0" u="none" strike="noStrike" kern="1200" baseline="0" dirty="0" err="1" smtClean="0">
                <a:solidFill>
                  <a:schemeClr val="tx1"/>
                </a:solidFill>
                <a:latin typeface="+mn-lt"/>
                <a:ea typeface="+mn-ea"/>
                <a:cs typeface="+mn-cs"/>
              </a:rPr>
              <a:t>he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slightly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edit</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grid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before</a:t>
            </a:r>
            <a:r>
              <a:rPr lang="fr-FR" sz="1200" b="0" i="0" u="none" strike="noStrike" kern="1200" baseline="0" dirty="0" smtClean="0">
                <a:solidFill>
                  <a:schemeClr val="tx1"/>
                </a:solidFill>
                <a:latin typeface="+mn-lt"/>
                <a:ea typeface="+mn-ea"/>
                <a:cs typeface="+mn-cs"/>
              </a:rPr>
              <a:t> final code </a:t>
            </a:r>
            <a:r>
              <a:rPr lang="fr-FR" sz="1200" b="0" i="0" u="none" strike="noStrike" kern="1200" baseline="0" dirty="0" err="1" smtClean="0">
                <a:solidFill>
                  <a:schemeClr val="tx1"/>
                </a:solidFill>
                <a:latin typeface="+mn-lt"/>
                <a:ea typeface="+mn-ea"/>
                <a:cs typeface="+mn-cs"/>
              </a:rPr>
              <a:t>snippet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generation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according</a:t>
            </a:r>
            <a:r>
              <a:rPr lang="fr-FR" sz="1200" b="0" i="0" u="none" strike="noStrike" kern="1200" baseline="0" dirty="0" smtClean="0">
                <a:solidFill>
                  <a:schemeClr val="tx1"/>
                </a:solidFill>
                <a:latin typeface="+mn-lt"/>
                <a:ea typeface="+mn-ea"/>
                <a:cs typeface="+mn-cs"/>
              </a:rPr>
              <a:t> to the </a:t>
            </a:r>
            <a:r>
              <a:rPr lang="fr-FR" sz="1200" b="0" i="0" u="none" strike="noStrike" kern="1200" baseline="0" dirty="0" err="1" smtClean="0">
                <a:solidFill>
                  <a:schemeClr val="tx1"/>
                </a:solidFill>
                <a:latin typeface="+mn-lt"/>
                <a:ea typeface="+mn-ea"/>
                <a:cs typeface="+mn-cs"/>
              </a:rPr>
              <a:t>chosen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programming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language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level</a:t>
            </a:r>
            <a:r>
              <a:rPr lang="fr-FR" sz="1200" b="0" i="0" u="none" strike="noStrike" kern="1200" baseline="0" dirty="0" smtClean="0">
                <a:solidFill>
                  <a:schemeClr val="tx1"/>
                </a:solidFill>
                <a:latin typeface="+mn-lt"/>
                <a:ea typeface="+mn-ea"/>
                <a:cs typeface="+mn-cs"/>
              </a:rPr>
              <a:t>, the user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still change the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of the </a:t>
            </a:r>
            <a:r>
              <a:rPr lang="fr-FR" sz="1200" b="0" i="0" u="none" strike="noStrike" kern="1200" baseline="0" dirty="0" err="1" smtClean="0">
                <a:solidFill>
                  <a:schemeClr val="tx1"/>
                </a:solidFill>
                <a:latin typeface="+mn-lt"/>
                <a:ea typeface="+mn-ea"/>
                <a:cs typeface="+mn-cs"/>
              </a:rPr>
              <a:t>different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sectors</a:t>
            </a:r>
            <a:r>
              <a:rPr lang="fr-FR" sz="1200" b="0" i="0" u="none" strike="noStrike" kern="1200" baseline="0" dirty="0" smtClean="0">
                <a:solidFill>
                  <a:schemeClr val="tx1"/>
                </a:solidFill>
                <a:latin typeface="+mn-lt"/>
                <a:ea typeface="+mn-ea"/>
                <a:cs typeface="+mn-cs"/>
              </a:rPr>
              <a:t> by </a:t>
            </a:r>
            <a:r>
              <a:rPr lang="fr-FR" sz="1200" b="0" i="0" u="none" strike="noStrike" kern="1200" baseline="0" dirty="0" err="1" smtClean="0">
                <a:solidFill>
                  <a:schemeClr val="tx1"/>
                </a:solidFill>
                <a:latin typeface="+mn-lt"/>
                <a:ea typeface="+mn-ea"/>
                <a:cs typeface="+mn-cs"/>
              </a:rPr>
              <a:t>clicking</a:t>
            </a:r>
            <a:r>
              <a:rPr lang="fr-FR" sz="1200" b="0" i="0" u="none" strike="noStrike" kern="1200" baseline="0" dirty="0" smtClean="0">
                <a:solidFill>
                  <a:schemeClr val="tx1"/>
                </a:solidFill>
                <a:latin typeface="+mn-lt"/>
                <a:ea typeface="+mn-ea"/>
                <a:cs typeface="+mn-cs"/>
              </a:rPr>
              <a:t> on </a:t>
            </a:r>
            <a:r>
              <a:rPr lang="fr-FR" sz="1200" b="0" i="0" u="none" strike="noStrike" kern="1200" baseline="0" dirty="0" err="1" smtClean="0">
                <a:solidFill>
                  <a:schemeClr val="tx1"/>
                </a:solidFill>
                <a:latin typeface="+mn-lt"/>
                <a:ea typeface="+mn-ea"/>
                <a:cs typeface="+mn-cs"/>
              </a:rPr>
              <a:t>them</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smtClean="0">
                <a:solidFill>
                  <a:schemeClr val="tx1"/>
                </a:solidFill>
                <a:latin typeface="+mn-lt"/>
                <a:ea typeface="+mn-ea"/>
                <a:cs typeface="+mn-cs"/>
              </a:rPr>
              <a:t>If </a:t>
            </a:r>
            <a:r>
              <a:rPr lang="fr-FR" sz="1200" b="0" i="0" u="none" strike="noStrike" kern="1200" baseline="0" dirty="0" err="1" smtClean="0">
                <a:solidFill>
                  <a:schemeClr val="tx1"/>
                </a:solidFill>
                <a:latin typeface="+mn-lt"/>
                <a:ea typeface="+mn-ea"/>
                <a:cs typeface="+mn-cs"/>
              </a:rPr>
              <a:t>needed</a:t>
            </a:r>
            <a:r>
              <a:rPr lang="fr-FR" sz="1200" b="0" i="0" u="none" strike="noStrike" kern="1200" baseline="0" dirty="0" smtClean="0">
                <a:solidFill>
                  <a:schemeClr val="tx1"/>
                </a:solidFill>
                <a:latin typeface="+mn-lt"/>
                <a:ea typeface="+mn-ea"/>
                <a:cs typeface="+mn-cs"/>
              </a:rPr>
              <a:t>, the user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change the </a:t>
            </a:r>
            <a:r>
              <a:rPr lang="fr-FR" sz="1200" b="0" i="0" u="none" strike="noStrike" kern="1200" baseline="0" dirty="0" err="1" smtClean="0">
                <a:solidFill>
                  <a:schemeClr val="tx1"/>
                </a:solidFill>
                <a:latin typeface="+mn-lt"/>
                <a:ea typeface="+mn-ea"/>
                <a:cs typeface="+mn-cs"/>
              </a:rPr>
              <a:t>number</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given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sectors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across</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width</a:t>
            </a:r>
            <a:r>
              <a:rPr lang="fr-FR" sz="1200" b="0" i="0" u="none" strike="noStrike" kern="1200" baseline="0" dirty="0" smtClean="0">
                <a:solidFill>
                  <a:schemeClr val="tx1"/>
                </a:solidFill>
                <a:latin typeface="+mn-lt"/>
                <a:ea typeface="+mn-ea"/>
                <a:cs typeface="+mn-cs"/>
              </a:rPr>
              <a:t> to change </a:t>
            </a:r>
            <a:r>
              <a:rPr lang="fr-FR" sz="1200" b="0" i="0" u="none" strike="noStrike" kern="1200" baseline="0" dirty="0" err="1" smtClean="0">
                <a:solidFill>
                  <a:schemeClr val="tx1"/>
                </a:solidFill>
                <a:latin typeface="+mn-lt"/>
                <a:ea typeface="+mn-ea"/>
                <a:cs typeface="+mn-cs"/>
              </a:rPr>
              <a:t>crisscross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scaling</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then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regenerate</a:t>
            </a:r>
            <a:r>
              <a:rPr lang="fr-FR" sz="1200" b="0" i="0" u="none" strike="noStrike" kern="1200" baseline="0" dirty="0" smtClean="0">
                <a:solidFill>
                  <a:schemeClr val="tx1"/>
                </a:solidFill>
                <a:latin typeface="+mn-lt"/>
                <a:ea typeface="+mn-ea"/>
                <a:cs typeface="+mn-cs"/>
              </a:rPr>
              <a:t> the code </a:t>
            </a:r>
            <a:r>
              <a:rPr lang="fr-FR" sz="1200" b="0" i="0" u="none" strike="noStrike" kern="1200" baseline="0" dirty="0" err="1" smtClean="0">
                <a:solidFill>
                  <a:schemeClr val="tx1"/>
                </a:solidFill>
                <a:latin typeface="+mn-lt"/>
                <a:ea typeface="+mn-ea"/>
                <a:cs typeface="+mn-cs"/>
              </a:rPr>
              <a:t>snippet</a:t>
            </a:r>
            <a:r>
              <a:rPr lang="fr-FR" sz="1200" b="0" i="0" u="none" strike="noStrike" kern="1200" baseline="0" dirty="0" smtClean="0">
                <a:solidFill>
                  <a:schemeClr val="tx1"/>
                </a:solidFill>
                <a:latin typeface="+mn-lt"/>
                <a:ea typeface="+mn-ea"/>
                <a:cs typeface="+mn-cs"/>
              </a:rPr>
              <a:t>. </a:t>
            </a:r>
          </a:p>
          <a:p>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4</a:t>
            </a:fld>
            <a:endParaRPr lang="fr-FR"/>
          </a:p>
        </p:txBody>
      </p:sp>
    </p:spTree>
    <p:extLst>
      <p:ext uri="{BB962C8B-B14F-4D97-AF65-F5344CB8AC3E}">
        <p14:creationId xmlns:p14="http://schemas.microsoft.com/office/powerpoint/2010/main" val="2688097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Figure 3 : </a:t>
            </a:r>
            <a:r>
              <a:rPr lang="fr-FR" sz="1200" b="0" i="0" u="none" strike="noStrike" kern="1200" baseline="0" dirty="0" err="1" smtClean="0">
                <a:solidFill>
                  <a:schemeClr val="tx1"/>
                </a:solidFill>
                <a:latin typeface="+mn-lt"/>
                <a:ea typeface="+mn-ea"/>
                <a:cs typeface="+mn-cs"/>
              </a:rPr>
              <a:t>Details</a:t>
            </a:r>
            <a:r>
              <a:rPr lang="fr-FR" sz="1200" b="0" i="0" u="none" strike="noStrike" kern="1200" baseline="0" dirty="0" smtClean="0">
                <a:solidFill>
                  <a:schemeClr val="tx1"/>
                </a:solidFill>
                <a:latin typeface="+mn-lt"/>
                <a:ea typeface="+mn-ea"/>
                <a:cs typeface="+mn-cs"/>
              </a:rPr>
              <a:t> of MASC </a:t>
            </a:r>
            <a:r>
              <a:rPr lang="fr-FR" sz="1200" b="0" i="0" u="none" strike="noStrike" kern="1200" baseline="0" dirty="0" err="1" smtClean="0">
                <a:solidFill>
                  <a:schemeClr val="tx1"/>
                </a:solidFill>
                <a:latin typeface="+mn-lt"/>
                <a:ea typeface="+mn-ea"/>
                <a:cs typeface="+mn-cs"/>
              </a:rPr>
              <a:t>workflow</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err="1" smtClean="0">
                <a:solidFill>
                  <a:schemeClr val="tx1"/>
                </a:solidFill>
                <a:latin typeface="+mn-lt"/>
                <a:ea typeface="+mn-ea"/>
                <a:cs typeface="+mn-cs"/>
              </a:rPr>
              <a:t>Always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with</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idea</a:t>
            </a:r>
            <a:r>
              <a:rPr lang="fr-FR" sz="1200" b="0" i="0" u="none" strike="noStrike" kern="1200" baseline="0" dirty="0" smtClean="0">
                <a:solidFill>
                  <a:schemeClr val="tx1"/>
                </a:solidFill>
                <a:latin typeface="+mn-lt"/>
                <a:ea typeface="+mn-ea"/>
                <a:cs typeface="+mn-cs"/>
              </a:rPr>
              <a:t> of putting the user </a:t>
            </a:r>
            <a:r>
              <a:rPr lang="fr-FR" sz="1200" b="0" i="0" u="none" strike="noStrike" kern="1200" baseline="0" dirty="0" err="1" smtClean="0">
                <a:solidFill>
                  <a:schemeClr val="tx1"/>
                </a:solidFill>
                <a:latin typeface="+mn-lt"/>
                <a:ea typeface="+mn-ea"/>
                <a:cs typeface="+mn-cs"/>
              </a:rPr>
              <a:t>at</a:t>
            </a:r>
            <a:r>
              <a:rPr lang="fr-FR" sz="1200" b="0" i="0" u="none" strike="noStrike" kern="1200" baseline="0" dirty="0" smtClean="0">
                <a:solidFill>
                  <a:schemeClr val="tx1"/>
                </a:solidFill>
                <a:latin typeface="+mn-lt"/>
                <a:ea typeface="+mn-ea"/>
                <a:cs typeface="+mn-cs"/>
              </a:rPr>
              <a:t> the center of the </a:t>
            </a:r>
            <a:r>
              <a:rPr lang="fr-FR" sz="1200" b="0" i="0" u="none" strike="noStrike" kern="1200" baseline="0" dirty="0" err="1" smtClean="0">
                <a:solidFill>
                  <a:schemeClr val="tx1"/>
                </a:solidFill>
                <a:latin typeface="+mn-lt"/>
                <a:ea typeface="+mn-ea"/>
                <a:cs typeface="+mn-cs"/>
              </a:rPr>
              <a:t>experience</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increasing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productivity</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mind</a:t>
            </a:r>
            <a:r>
              <a:rPr lang="fr-FR" sz="1200" b="0" i="0" u="none" strike="noStrike" kern="1200" baseline="0" dirty="0" smtClean="0">
                <a:solidFill>
                  <a:schemeClr val="tx1"/>
                </a:solidFill>
                <a:latin typeface="+mn-lt"/>
                <a:ea typeface="+mn-ea"/>
                <a:cs typeface="+mn-cs"/>
              </a:rPr>
              <a:t>, MASC uses a </a:t>
            </a:r>
            <a:r>
              <a:rPr lang="fr-FR" sz="1200" b="0" i="0" u="none" strike="noStrike" kern="1200" baseline="0" dirty="0" err="1" smtClean="0">
                <a:solidFill>
                  <a:schemeClr val="tx1"/>
                </a:solidFill>
                <a:latin typeface="+mn-lt"/>
                <a:ea typeface="+mn-ea"/>
                <a:cs typeface="+mn-cs"/>
              </a:rPr>
              <a:t>list</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colors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selected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from</a:t>
            </a:r>
            <a:r>
              <a:rPr lang="fr-FR" sz="1200" b="0" i="0" u="none" strike="noStrike" kern="1200" baseline="0" dirty="0" smtClean="0">
                <a:solidFill>
                  <a:schemeClr val="tx1"/>
                </a:solidFill>
                <a:latin typeface="+mn-lt"/>
                <a:ea typeface="+mn-ea"/>
                <a:cs typeface="+mn-cs"/>
              </a:rPr>
              <a:t> the image by the user. This </a:t>
            </a:r>
            <a:r>
              <a:rPr lang="fr-FR" sz="1200" b="0" i="0" u="none" strike="noStrike" kern="1200" baseline="0" dirty="0" err="1" smtClean="0">
                <a:solidFill>
                  <a:schemeClr val="tx1"/>
                </a:solidFill>
                <a:latin typeface="+mn-lt"/>
                <a:ea typeface="+mn-ea"/>
                <a:cs typeface="+mn-cs"/>
              </a:rPr>
              <a:t>list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used</a:t>
            </a:r>
            <a:r>
              <a:rPr lang="fr-FR" sz="1200" b="0" i="0" u="none" strike="noStrike" kern="1200" baseline="0" dirty="0" smtClean="0">
                <a:solidFill>
                  <a:schemeClr val="tx1"/>
                </a:solidFill>
                <a:latin typeface="+mn-lt"/>
                <a:ea typeface="+mn-ea"/>
                <a:cs typeface="+mn-cs"/>
              </a:rPr>
              <a:t> in the second </a:t>
            </a:r>
            <a:r>
              <a:rPr lang="fr-FR" sz="1200" b="0" i="0" u="none" strike="noStrike" kern="1200" baseline="0" dirty="0" err="1" smtClean="0">
                <a:solidFill>
                  <a:schemeClr val="tx1"/>
                </a:solidFill>
                <a:latin typeface="+mn-lt"/>
                <a:ea typeface="+mn-ea"/>
                <a:cs typeface="+mn-cs"/>
              </a:rPr>
              <a:t>step</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smtClean="0">
                <a:solidFill>
                  <a:schemeClr val="tx1"/>
                </a:solidFill>
                <a:latin typeface="+mn-lt"/>
                <a:ea typeface="+mn-ea"/>
                <a:cs typeface="+mn-cs"/>
              </a:rPr>
              <a:t>It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allows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filter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unwanted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colors</a:t>
            </a:r>
            <a:r>
              <a:rPr lang="fr-FR" sz="1200" b="0" i="0" u="none" strike="noStrike" kern="1200" baseline="0" dirty="0" smtClean="0">
                <a:solidFill>
                  <a:schemeClr val="tx1"/>
                </a:solidFill>
                <a:latin typeface="+mn-lt"/>
                <a:ea typeface="+mn-ea"/>
                <a:cs typeface="+mn-cs"/>
              </a:rPr>
              <a:t> and to </a:t>
            </a:r>
            <a:r>
              <a:rPr lang="fr-FR" sz="1200" b="0" i="0" u="none" strike="noStrike" kern="1200" baseline="0" dirty="0" err="1" smtClean="0">
                <a:solidFill>
                  <a:schemeClr val="tx1"/>
                </a:solidFill>
                <a:latin typeface="+mn-lt"/>
                <a:ea typeface="+mn-ea"/>
                <a:cs typeface="+mn-cs"/>
              </a:rPr>
              <a:t>avoid</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keep</a:t>
            </a:r>
            <a:r>
              <a:rPr lang="fr-FR" sz="1200" b="0" i="0" u="none" strike="noStrike" kern="1200" baseline="0" dirty="0" smtClean="0">
                <a:solidFill>
                  <a:schemeClr val="tx1"/>
                </a:solidFill>
                <a:latin typeface="+mn-lt"/>
                <a:ea typeface="+mn-ea"/>
                <a:cs typeface="+mn-cs"/>
              </a:rPr>
              <a:t> annotations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are </a:t>
            </a:r>
            <a:r>
              <a:rPr lang="fr-FR" sz="1200" b="0" i="0" u="none" strike="noStrike" kern="1200" baseline="0" dirty="0" err="1" smtClean="0">
                <a:solidFill>
                  <a:schemeClr val="tx1"/>
                </a:solidFill>
                <a:latin typeface="+mn-lt"/>
                <a:ea typeface="+mn-ea"/>
                <a:cs typeface="+mn-cs"/>
              </a:rPr>
              <a:t>often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merged</a:t>
            </a:r>
            <a:r>
              <a:rPr lang="fr-FR" sz="1200" b="0" i="0" u="none" strike="noStrike" kern="1200" baseline="0" dirty="0" smtClean="0">
                <a:solidFill>
                  <a:schemeClr val="tx1"/>
                </a:solidFill>
                <a:latin typeface="+mn-lt"/>
                <a:ea typeface="+mn-ea"/>
                <a:cs typeface="+mn-cs"/>
              </a:rPr>
              <a:t> on the image </a:t>
            </a:r>
            <a:r>
              <a:rPr lang="fr-FR" sz="1200" b="0" i="0" u="none" strike="noStrike" kern="1200" baseline="0" dirty="0" err="1" smtClean="0">
                <a:solidFill>
                  <a:schemeClr val="tx1"/>
                </a:solidFill>
                <a:latin typeface="+mn-lt"/>
                <a:ea typeface="+mn-ea"/>
                <a:cs typeface="+mn-cs"/>
              </a:rPr>
              <a:t>itself</a:t>
            </a:r>
            <a:r>
              <a:rPr lang="fr-FR" sz="1200" b="0" i="0" u="none" strike="noStrike" kern="1200" baseline="0" dirty="0" smtClean="0">
                <a:solidFill>
                  <a:schemeClr val="tx1"/>
                </a:solidFill>
                <a:latin typeface="+mn-lt"/>
                <a:ea typeface="+mn-ea"/>
                <a:cs typeface="+mn-cs"/>
              </a:rPr>
              <a:t>. So the user </a:t>
            </a:r>
            <a:r>
              <a:rPr lang="fr-FR" sz="1200" b="0" i="0" u="none" strike="noStrike" kern="1200" baseline="0" dirty="0" err="1" smtClean="0">
                <a:solidFill>
                  <a:schemeClr val="tx1"/>
                </a:solidFill>
                <a:latin typeface="+mn-lt"/>
                <a:ea typeface="+mn-ea"/>
                <a:cs typeface="+mn-cs"/>
              </a:rPr>
              <a:t>only</a:t>
            </a:r>
            <a:r>
              <a:rPr lang="fr-FR" sz="1200" b="0" i="0" u="none" strike="noStrike" kern="1200" baseline="0" dirty="0" smtClean="0">
                <a:solidFill>
                  <a:schemeClr val="tx1"/>
                </a:solidFill>
                <a:latin typeface="+mn-lt"/>
                <a:ea typeface="+mn-ea"/>
                <a:cs typeface="+mn-cs"/>
              </a:rPr>
              <a:t> select </a:t>
            </a:r>
            <a:r>
              <a:rPr lang="fr-FR" sz="1200" b="0" i="0" u="none" strike="noStrike" kern="1200" baseline="0" dirty="0" err="1" smtClean="0">
                <a:solidFill>
                  <a:schemeClr val="tx1"/>
                </a:solidFill>
                <a:latin typeface="+mn-lt"/>
                <a:ea typeface="+mn-ea"/>
                <a:cs typeface="+mn-cs"/>
              </a:rPr>
              <a:t>interesting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colors</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err="1" smtClean="0">
                <a:solidFill>
                  <a:schemeClr val="tx1"/>
                </a:solidFill>
                <a:latin typeface="+mn-lt"/>
                <a:ea typeface="+mn-ea"/>
                <a:cs typeface="+mn-cs"/>
              </a:rPr>
              <a:t>When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extracting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colors</a:t>
            </a:r>
            <a:r>
              <a:rPr lang="fr-FR" sz="1200" b="0" i="0" u="none" strike="noStrike" kern="1200" baseline="0" dirty="0" smtClean="0">
                <a:solidFill>
                  <a:schemeClr val="tx1"/>
                </a:solidFill>
                <a:latin typeface="+mn-lt"/>
                <a:ea typeface="+mn-ea"/>
                <a:cs typeface="+mn-cs"/>
              </a:rPr>
              <a:t>, the image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divided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into</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sectors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according</a:t>
            </a:r>
            <a:r>
              <a:rPr lang="fr-FR" sz="1200" b="0" i="0" u="none" strike="noStrike" kern="1200" baseline="0" dirty="0" smtClean="0">
                <a:solidFill>
                  <a:schemeClr val="tx1"/>
                </a:solidFill>
                <a:latin typeface="+mn-lt"/>
                <a:ea typeface="+mn-ea"/>
                <a:cs typeface="+mn-cs"/>
              </a:rPr>
              <a:t> to the </a:t>
            </a:r>
            <a:r>
              <a:rPr lang="fr-FR" sz="1200" b="0" i="0" u="none" strike="noStrike" kern="1200" baseline="0" dirty="0" err="1" smtClean="0">
                <a:solidFill>
                  <a:schemeClr val="tx1"/>
                </a:solidFill>
                <a:latin typeface="+mn-lt"/>
                <a:ea typeface="+mn-ea"/>
                <a:cs typeface="+mn-cs"/>
              </a:rPr>
              <a:t>given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cutting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grid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each</a:t>
            </a:r>
            <a:r>
              <a:rPr lang="fr-FR" sz="1200" b="0" i="0" u="none" strike="noStrike" kern="1200" baseline="0" dirty="0" smtClean="0">
                <a:solidFill>
                  <a:schemeClr val="tx1"/>
                </a:solidFill>
                <a:latin typeface="+mn-lt"/>
                <a:ea typeface="+mn-ea"/>
                <a:cs typeface="+mn-cs"/>
              </a:rPr>
              <a:t> pixel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examined</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determine</a:t>
            </a:r>
            <a:r>
              <a:rPr lang="fr-FR" sz="1200" b="0" i="0" u="none" strike="noStrike" kern="1200" baseline="0" dirty="0" smtClean="0">
                <a:solidFill>
                  <a:schemeClr val="tx1"/>
                </a:solidFill>
                <a:latin typeface="+mn-lt"/>
                <a:ea typeface="+mn-ea"/>
                <a:cs typeface="+mn-cs"/>
              </a:rPr>
              <a:t> if the pixel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matches </a:t>
            </a:r>
            <a:r>
              <a:rPr lang="fr-FR" sz="1200" b="0" i="0" u="none" strike="noStrike" kern="1200" baseline="0" dirty="0" err="1" smtClean="0">
                <a:solidFill>
                  <a:schemeClr val="tx1"/>
                </a:solidFill>
                <a:latin typeface="+mn-lt"/>
                <a:ea typeface="+mn-ea"/>
                <a:cs typeface="+mn-cs"/>
              </a:rPr>
              <a:t>with</a:t>
            </a:r>
            <a:r>
              <a:rPr lang="fr-FR" sz="1200" b="0" i="0" u="none" strike="noStrike" kern="1200" baseline="0" dirty="0" smtClean="0">
                <a:solidFill>
                  <a:schemeClr val="tx1"/>
                </a:solidFill>
                <a:latin typeface="+mn-lt"/>
                <a:ea typeface="+mn-ea"/>
                <a:cs typeface="+mn-cs"/>
              </a:rPr>
              <a:t> one of the </a:t>
            </a:r>
            <a:r>
              <a:rPr lang="fr-FR" sz="1200" b="0" i="0" u="none" strike="noStrike" kern="1200" baseline="0" dirty="0" err="1" smtClean="0">
                <a:solidFill>
                  <a:schemeClr val="tx1"/>
                </a:solidFill>
                <a:latin typeface="+mn-lt"/>
                <a:ea typeface="+mn-ea"/>
                <a:cs typeface="+mn-cs"/>
              </a:rPr>
              <a:t>colors</a:t>
            </a:r>
            <a:r>
              <a:rPr lang="fr-FR" sz="1200" b="0" i="0" u="none" strike="noStrike" kern="1200" baseline="0" dirty="0" smtClean="0">
                <a:solidFill>
                  <a:schemeClr val="tx1"/>
                </a:solidFill>
                <a:latin typeface="+mn-lt"/>
                <a:ea typeface="+mn-ea"/>
                <a:cs typeface="+mn-cs"/>
              </a:rPr>
              <a:t> in the </a:t>
            </a:r>
            <a:r>
              <a:rPr lang="fr-FR" sz="1200" b="0" i="0" u="none" strike="noStrike" kern="1200" baseline="0" dirty="0" err="1" smtClean="0">
                <a:solidFill>
                  <a:schemeClr val="tx1"/>
                </a:solidFill>
                <a:latin typeface="+mn-lt"/>
                <a:ea typeface="+mn-ea"/>
                <a:cs typeface="+mn-cs"/>
              </a:rPr>
              <a:t>list</a:t>
            </a:r>
            <a:r>
              <a:rPr lang="fr-FR" sz="1200" b="0" i="0" u="none" strike="noStrike" kern="1200" baseline="0" dirty="0" smtClean="0">
                <a:solidFill>
                  <a:schemeClr val="tx1"/>
                </a:solidFill>
                <a:latin typeface="+mn-lt"/>
                <a:ea typeface="+mn-ea"/>
                <a:cs typeface="+mn-cs"/>
              </a:rPr>
              <a:t>. If </a:t>
            </a:r>
            <a:r>
              <a:rPr lang="fr-FR" sz="1200" b="0" i="0" u="none" strike="noStrike" kern="1200" baseline="0" dirty="0" err="1" smtClean="0">
                <a:solidFill>
                  <a:schemeClr val="tx1"/>
                </a:solidFill>
                <a:latin typeface="+mn-lt"/>
                <a:ea typeface="+mn-ea"/>
                <a:cs typeface="+mn-cs"/>
              </a:rPr>
              <a:t>it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the case, the </a:t>
            </a:r>
            <a:r>
              <a:rPr lang="fr-FR" sz="1200" b="0" i="0" u="none" strike="noStrike" kern="1200" baseline="0" dirty="0" err="1" smtClean="0">
                <a:solidFill>
                  <a:schemeClr val="tx1"/>
                </a:solidFill>
                <a:latin typeface="+mn-lt"/>
                <a:ea typeface="+mn-ea"/>
                <a:cs typeface="+mn-cs"/>
              </a:rPr>
              <a:t>counter</a:t>
            </a:r>
            <a:r>
              <a:rPr lang="fr-FR" sz="1200" b="0" i="0" u="none" strike="noStrike" kern="1200" baseline="0" dirty="0" smtClean="0">
                <a:solidFill>
                  <a:schemeClr val="tx1"/>
                </a:solidFill>
                <a:latin typeface="+mn-lt"/>
                <a:ea typeface="+mn-ea"/>
                <a:cs typeface="+mn-cs"/>
              </a:rPr>
              <a:t> of the </a:t>
            </a:r>
            <a:r>
              <a:rPr lang="fr-FR" sz="1200" b="0" i="0" u="none" strike="noStrike" kern="1200" baseline="0" dirty="0" err="1" smtClean="0">
                <a:solidFill>
                  <a:schemeClr val="tx1"/>
                </a:solidFill>
                <a:latin typeface="+mn-lt"/>
                <a:ea typeface="+mn-ea"/>
                <a:cs typeface="+mn-cs"/>
              </a:rPr>
              <a:t>matching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in the </a:t>
            </a:r>
            <a:r>
              <a:rPr lang="fr-FR" sz="1200" b="0" i="0" u="none" strike="noStrike" kern="1200" baseline="0" dirty="0" err="1" smtClean="0">
                <a:solidFill>
                  <a:schemeClr val="tx1"/>
                </a:solidFill>
                <a:latin typeface="+mn-lt"/>
                <a:ea typeface="+mn-ea"/>
                <a:cs typeface="+mn-cs"/>
              </a:rPr>
              <a:t>sector</a:t>
            </a:r>
            <a:r>
              <a:rPr lang="fr-FR" sz="1200" b="0" i="0" u="none" strike="noStrike" kern="1200" baseline="0" dirty="0" smtClean="0">
                <a:solidFill>
                  <a:schemeClr val="tx1"/>
                </a:solidFill>
                <a:latin typeface="+mn-lt"/>
                <a:ea typeface="+mn-ea"/>
                <a:cs typeface="+mn-cs"/>
              </a:rPr>
              <a:t> of the pixel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incremented</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smtClean="0">
                <a:solidFill>
                  <a:schemeClr val="tx1"/>
                </a:solidFill>
                <a:latin typeface="+mn-lt"/>
                <a:ea typeface="+mn-ea"/>
                <a:cs typeface="+mn-cs"/>
              </a:rPr>
              <a:t>In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process</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tolerates</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degree</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shade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Thus</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alterations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brought</a:t>
            </a:r>
            <a:r>
              <a:rPr lang="fr-FR" sz="1200" b="0" i="0" u="none" strike="noStrike" kern="1200" baseline="0" dirty="0" smtClean="0">
                <a:solidFill>
                  <a:schemeClr val="tx1"/>
                </a:solidFill>
                <a:latin typeface="+mn-lt"/>
                <a:ea typeface="+mn-ea"/>
                <a:cs typeface="+mn-cs"/>
              </a:rPr>
              <a:t> by the image compression </a:t>
            </a:r>
            <a:r>
              <a:rPr lang="fr-FR" sz="1200" b="0" i="0" u="none" strike="noStrike" kern="1200" baseline="0" dirty="0" err="1" smtClean="0">
                <a:solidFill>
                  <a:schemeClr val="tx1"/>
                </a:solidFill>
                <a:latin typeface="+mn-lt"/>
                <a:ea typeface="+mn-ea"/>
                <a:cs typeface="+mn-cs"/>
              </a:rPr>
              <a:t>does</a:t>
            </a:r>
            <a:r>
              <a:rPr lang="fr-FR" sz="1200" b="0" i="0" u="none" strike="noStrike" kern="1200" baseline="0" dirty="0" smtClean="0">
                <a:solidFill>
                  <a:schemeClr val="tx1"/>
                </a:solidFill>
                <a:latin typeface="+mn-lt"/>
                <a:ea typeface="+mn-ea"/>
                <a:cs typeface="+mn-cs"/>
              </a:rPr>
              <a:t> not </a:t>
            </a:r>
            <a:r>
              <a:rPr lang="fr-FR" sz="1200" b="0" i="0" u="none" strike="noStrike" kern="1200" baseline="0" dirty="0" err="1" smtClean="0">
                <a:solidFill>
                  <a:schemeClr val="tx1"/>
                </a:solidFill>
                <a:latin typeface="+mn-lt"/>
                <a:ea typeface="+mn-ea"/>
                <a:cs typeface="+mn-cs"/>
              </a:rPr>
              <a:t>prevent</a:t>
            </a:r>
            <a:r>
              <a:rPr lang="fr-FR" sz="1200" b="0" i="0" u="none" strike="noStrike" kern="1200" baseline="0" dirty="0" smtClean="0">
                <a:solidFill>
                  <a:schemeClr val="tx1"/>
                </a:solidFill>
                <a:latin typeface="+mn-lt"/>
                <a:ea typeface="+mn-ea"/>
                <a:cs typeface="+mn-cs"/>
              </a:rPr>
              <a:t> MASC to </a:t>
            </a:r>
            <a:r>
              <a:rPr lang="fr-FR" sz="1200" b="0" i="0" u="none" strike="noStrike" kern="1200" baseline="0" dirty="0" err="1" smtClean="0">
                <a:solidFill>
                  <a:schemeClr val="tx1"/>
                </a:solidFill>
                <a:latin typeface="+mn-lt"/>
                <a:ea typeface="+mn-ea"/>
                <a:cs typeface="+mn-cs"/>
              </a:rPr>
              <a:t>correctly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extract</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desired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colors</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each</a:t>
            </a:r>
            <a:r>
              <a:rPr lang="fr-FR" sz="1200" b="0" i="0" u="none" strike="noStrike" kern="1200" baseline="0" dirty="0" smtClean="0">
                <a:solidFill>
                  <a:schemeClr val="tx1"/>
                </a:solidFill>
                <a:latin typeface="+mn-lt"/>
                <a:ea typeface="+mn-ea"/>
                <a:cs typeface="+mn-cs"/>
              </a:rPr>
              <a:t> area. </a:t>
            </a:r>
          </a:p>
          <a:p>
            <a:r>
              <a:rPr lang="fr-FR" sz="1200" b="0" i="0" u="none" strike="noStrike" kern="1200" baseline="0" dirty="0" smtClean="0">
                <a:solidFill>
                  <a:schemeClr val="tx1"/>
                </a:solidFill>
                <a:latin typeface="+mn-lt"/>
                <a:ea typeface="+mn-ea"/>
                <a:cs typeface="+mn-cs"/>
              </a:rPr>
              <a:t>An </a:t>
            </a:r>
            <a:r>
              <a:rPr lang="fr-FR" sz="1200" b="0" i="0" u="none" strike="noStrike" kern="1200" baseline="0" dirty="0" err="1" smtClean="0">
                <a:solidFill>
                  <a:schemeClr val="tx1"/>
                </a:solidFill>
                <a:latin typeface="+mn-lt"/>
                <a:ea typeface="+mn-ea"/>
                <a:cs typeface="+mn-cs"/>
              </a:rPr>
              <a:t>array</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colors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grouped</a:t>
            </a:r>
            <a:r>
              <a:rPr lang="fr-FR" sz="1200" b="0" i="0" u="none" strike="noStrike" kern="1200" baseline="0" dirty="0" smtClean="0">
                <a:solidFill>
                  <a:schemeClr val="tx1"/>
                </a:solidFill>
                <a:latin typeface="+mn-lt"/>
                <a:ea typeface="+mn-ea"/>
                <a:cs typeface="+mn-cs"/>
              </a:rPr>
              <a:t> by </a:t>
            </a:r>
            <a:r>
              <a:rPr lang="fr-FR" sz="1200" b="0" i="0" u="none" strike="noStrike" kern="1200" baseline="0" dirty="0" err="1" smtClean="0">
                <a:solidFill>
                  <a:schemeClr val="tx1"/>
                </a:solidFill>
                <a:latin typeface="+mn-lt"/>
                <a:ea typeface="+mn-ea"/>
                <a:cs typeface="+mn-cs"/>
              </a:rPr>
              <a:t>sector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gradually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created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regarding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progress</a:t>
            </a:r>
            <a:r>
              <a:rPr lang="fr-FR" sz="1200" b="0" i="0" u="none" strike="noStrike" kern="1200" baseline="0" dirty="0" smtClean="0">
                <a:solidFill>
                  <a:schemeClr val="tx1"/>
                </a:solidFill>
                <a:latin typeface="+mn-lt"/>
                <a:ea typeface="+mn-ea"/>
                <a:cs typeface="+mn-cs"/>
              </a:rPr>
              <a:t> of the </a:t>
            </a:r>
            <a:r>
              <a:rPr lang="fr-FR" sz="1200" b="0" i="0" u="none" strike="noStrike" kern="1200" baseline="0" dirty="0" err="1" smtClean="0">
                <a:solidFill>
                  <a:schemeClr val="tx1"/>
                </a:solidFill>
                <a:latin typeface="+mn-lt"/>
                <a:ea typeface="+mn-ea"/>
                <a:cs typeface="+mn-cs"/>
              </a:rPr>
              <a:t>review</a:t>
            </a:r>
            <a:r>
              <a:rPr lang="fr-FR" sz="1200" b="0" i="0" u="none" strike="noStrike" kern="1200" baseline="0" dirty="0" smtClean="0">
                <a:solidFill>
                  <a:schemeClr val="tx1"/>
                </a:solidFill>
                <a:latin typeface="+mn-lt"/>
                <a:ea typeface="+mn-ea"/>
                <a:cs typeface="+mn-cs"/>
              </a:rPr>
              <a:t> of the image pixels. </a:t>
            </a:r>
            <a:r>
              <a:rPr lang="fr-FR" sz="1200" b="0" i="0" u="none" strike="noStrike" kern="1200" baseline="0" dirty="0" err="1" smtClean="0">
                <a:solidFill>
                  <a:schemeClr val="tx1"/>
                </a:solidFill>
                <a:latin typeface="+mn-lt"/>
                <a:ea typeface="+mn-ea"/>
                <a:cs typeface="+mn-cs"/>
              </a:rPr>
              <a:t>Then</a:t>
            </a:r>
            <a:r>
              <a:rPr lang="fr-FR" sz="1200" b="0" i="0" u="none" strike="noStrike" kern="1200" baseline="0" dirty="0" smtClean="0">
                <a:solidFill>
                  <a:schemeClr val="tx1"/>
                </a:solidFill>
                <a:latin typeface="+mn-lt"/>
                <a:ea typeface="+mn-ea"/>
                <a:cs typeface="+mn-cs"/>
              </a:rPr>
              <a:t>, the dominant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selected</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of the </a:t>
            </a:r>
            <a:r>
              <a:rPr lang="fr-FR" sz="1200" b="0" i="0" u="none" strike="noStrike" kern="1200" baseline="0" dirty="0" err="1" smtClean="0">
                <a:solidFill>
                  <a:schemeClr val="tx1"/>
                </a:solidFill>
                <a:latin typeface="+mn-lt"/>
                <a:ea typeface="+mn-ea"/>
                <a:cs typeface="+mn-cs"/>
              </a:rPr>
              <a:t>sector</a:t>
            </a:r>
            <a:r>
              <a:rPr lang="fr-FR" sz="1200" b="0" i="0" u="none" strike="noStrike" kern="1200" baseline="0" dirty="0" smtClean="0">
                <a:solidFill>
                  <a:schemeClr val="tx1"/>
                </a:solidFill>
                <a:latin typeface="+mn-lt"/>
                <a:ea typeface="+mn-ea"/>
                <a:cs typeface="+mn-cs"/>
              </a:rPr>
              <a:t> (Figure 4). By </a:t>
            </a:r>
            <a:r>
              <a:rPr lang="fr-FR" sz="1200" b="0" i="0" u="none" strike="noStrike" kern="1200" baseline="0" dirty="0" err="1" smtClean="0">
                <a:solidFill>
                  <a:schemeClr val="tx1"/>
                </a:solidFill>
                <a:latin typeface="+mn-lt"/>
                <a:ea typeface="+mn-ea"/>
                <a:cs typeface="+mn-cs"/>
              </a:rPr>
              <a:t>proceeding</a:t>
            </a:r>
            <a:r>
              <a:rPr lang="fr-FR" sz="1200" b="0" i="0" u="none" strike="noStrike" kern="1200" baseline="0" dirty="0" smtClean="0">
                <a:solidFill>
                  <a:schemeClr val="tx1"/>
                </a:solidFill>
                <a:latin typeface="+mn-lt"/>
                <a:ea typeface="+mn-ea"/>
                <a:cs typeface="+mn-cs"/>
              </a:rPr>
              <a:t> pixel by pixel, the </a:t>
            </a:r>
            <a:r>
              <a:rPr lang="fr-FR" sz="1200" b="0" i="0" u="none" strike="noStrike" kern="1200" baseline="0" dirty="0" err="1" smtClean="0">
                <a:solidFill>
                  <a:schemeClr val="tx1"/>
                </a:solidFill>
                <a:latin typeface="+mn-lt"/>
                <a:ea typeface="+mn-ea"/>
                <a:cs typeface="+mn-cs"/>
              </a:rPr>
              <a:t>precision</a:t>
            </a:r>
            <a:r>
              <a:rPr lang="fr-FR" sz="1200" b="0" i="0" u="none" strike="noStrike" kern="1200" baseline="0" dirty="0" smtClean="0">
                <a:solidFill>
                  <a:schemeClr val="tx1"/>
                </a:solidFill>
                <a:latin typeface="+mn-lt"/>
                <a:ea typeface="+mn-ea"/>
                <a:cs typeface="+mn-cs"/>
              </a:rPr>
              <a:t> of the interpolation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assesses</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sector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dependent</a:t>
            </a:r>
            <a:r>
              <a:rPr lang="fr-FR" sz="1200" b="0" i="0" u="none" strike="noStrike" kern="1200" baseline="0" dirty="0" smtClean="0">
                <a:solidFill>
                  <a:schemeClr val="tx1"/>
                </a:solidFill>
                <a:latin typeface="+mn-lt"/>
                <a:ea typeface="+mn-ea"/>
                <a:cs typeface="+mn-cs"/>
              </a:rPr>
              <a:t> on the </a:t>
            </a:r>
            <a:r>
              <a:rPr lang="fr-FR" sz="1200" b="0" i="0" u="none" strike="noStrike" kern="1200" baseline="0" dirty="0" err="1" smtClean="0">
                <a:solidFill>
                  <a:schemeClr val="tx1"/>
                </a:solidFill>
                <a:latin typeface="+mn-lt"/>
                <a:ea typeface="+mn-ea"/>
                <a:cs typeface="+mn-cs"/>
              </a:rPr>
              <a:t>cutting</a:t>
            </a:r>
            <a:r>
              <a:rPr lang="fr-FR" sz="1200" b="0" i="0" u="none" strike="noStrike" kern="1200" baseline="0" dirty="0" smtClean="0">
                <a:solidFill>
                  <a:schemeClr val="tx1"/>
                </a:solidFill>
                <a:latin typeface="+mn-lt"/>
                <a:ea typeface="+mn-ea"/>
                <a:cs typeface="+mn-cs"/>
              </a:rPr>
              <a:t> out </a:t>
            </a:r>
            <a:r>
              <a:rPr lang="fr-FR" sz="1200" b="0" i="0" u="none" strike="noStrike" kern="1200" baseline="0" dirty="0" err="1" smtClean="0">
                <a:solidFill>
                  <a:schemeClr val="tx1"/>
                </a:solidFill>
                <a:latin typeface="+mn-lt"/>
                <a:ea typeface="+mn-ea"/>
                <a:cs typeface="+mn-cs"/>
              </a:rPr>
              <a:t>grid</a:t>
            </a:r>
            <a:r>
              <a:rPr lang="fr-FR" sz="1200" b="0" i="0" u="none" strike="noStrike" kern="1200" baseline="0" dirty="0" smtClean="0">
                <a:solidFill>
                  <a:schemeClr val="tx1"/>
                </a:solidFill>
                <a:latin typeface="+mn-lt"/>
                <a:ea typeface="+mn-ea"/>
                <a:cs typeface="+mn-cs"/>
              </a:rPr>
              <a:t> size. The more </a:t>
            </a:r>
            <a:r>
              <a:rPr lang="fr-FR" sz="1200" b="0" i="0" u="none" strike="noStrike" kern="1200" baseline="0" dirty="0" err="1" smtClean="0">
                <a:solidFill>
                  <a:schemeClr val="tx1"/>
                </a:solidFill>
                <a:latin typeface="+mn-lt"/>
                <a:ea typeface="+mn-ea"/>
                <a:cs typeface="+mn-cs"/>
              </a:rPr>
              <a:t>sectors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across</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width</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given</a:t>
            </a:r>
            <a:r>
              <a:rPr lang="fr-FR" sz="1200" b="0" i="0" u="none" strike="noStrike" kern="1200" baseline="0" dirty="0" smtClean="0">
                <a:solidFill>
                  <a:schemeClr val="tx1"/>
                </a:solidFill>
                <a:latin typeface="+mn-lt"/>
                <a:ea typeface="+mn-ea"/>
                <a:cs typeface="+mn-cs"/>
              </a:rPr>
              <a:t> in input, the </a:t>
            </a:r>
            <a:r>
              <a:rPr lang="fr-FR" sz="1200" b="0" i="0" u="none" strike="noStrike" kern="1200" baseline="0" dirty="0" err="1" smtClean="0">
                <a:solidFill>
                  <a:schemeClr val="tx1"/>
                </a:solidFill>
                <a:latin typeface="+mn-lt"/>
                <a:ea typeface="+mn-ea"/>
                <a:cs typeface="+mn-cs"/>
              </a:rPr>
              <a:t>greater</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precision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will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There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no minimum </a:t>
            </a:r>
            <a:r>
              <a:rPr lang="fr-FR" sz="1200" b="0" i="0" u="none" strike="noStrike" kern="1200" baseline="0" dirty="0" err="1" smtClean="0">
                <a:solidFill>
                  <a:schemeClr val="tx1"/>
                </a:solidFill>
                <a:latin typeface="+mn-lt"/>
                <a:ea typeface="+mn-ea"/>
                <a:cs typeface="+mn-cs"/>
              </a:rPr>
              <a:t>grid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resolution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it</a:t>
            </a:r>
            <a:r>
              <a:rPr lang="fr-FR" sz="1200" b="0" i="0" u="none" strike="noStrike" kern="1200" baseline="0" dirty="0" smtClean="0">
                <a:solidFill>
                  <a:schemeClr val="tx1"/>
                </a:solidFill>
                <a:latin typeface="+mn-lt"/>
                <a:ea typeface="+mn-ea"/>
                <a:cs typeface="+mn-cs"/>
              </a:rPr>
              <a:t> all </a:t>
            </a:r>
            <a:r>
              <a:rPr lang="fr-FR" sz="1200" b="0" i="0" u="none" strike="noStrike" kern="1200" baseline="0" dirty="0" err="1" smtClean="0">
                <a:solidFill>
                  <a:schemeClr val="tx1"/>
                </a:solidFill>
                <a:latin typeface="+mn-lt"/>
                <a:ea typeface="+mn-ea"/>
                <a:cs typeface="+mn-cs"/>
              </a:rPr>
              <a:t>depends</a:t>
            </a:r>
            <a:r>
              <a:rPr lang="fr-FR" sz="1200" b="0" i="0" u="none" strike="noStrike" kern="1200" baseline="0" dirty="0" smtClean="0">
                <a:solidFill>
                  <a:schemeClr val="tx1"/>
                </a:solidFill>
                <a:latin typeface="+mn-lt"/>
                <a:ea typeface="+mn-ea"/>
                <a:cs typeface="+mn-cs"/>
              </a:rPr>
              <a:t> on the goal and the </a:t>
            </a:r>
            <a:r>
              <a:rPr lang="fr-FR" sz="1200" b="0" i="0" u="none" strike="noStrike" kern="1200" baseline="0" dirty="0" err="1" smtClean="0">
                <a:solidFill>
                  <a:schemeClr val="tx1"/>
                </a:solidFill>
                <a:latin typeface="+mn-lt"/>
                <a:ea typeface="+mn-ea"/>
                <a:cs typeface="+mn-cs"/>
              </a:rPr>
              <a:t>need</a:t>
            </a:r>
            <a:r>
              <a:rPr lang="fr-FR" sz="1200" b="0" i="0" u="none" strike="noStrike" kern="1200" baseline="0" dirty="0" smtClean="0">
                <a:solidFill>
                  <a:schemeClr val="tx1"/>
                </a:solidFill>
                <a:latin typeface="+mn-lt"/>
                <a:ea typeface="+mn-ea"/>
                <a:cs typeface="+mn-cs"/>
              </a:rPr>
              <a:t> of the model. </a:t>
            </a:r>
          </a:p>
          <a:p>
            <a:r>
              <a:rPr lang="fr-FR" sz="1200" b="0" i="0" u="none" strike="noStrike" kern="1200" baseline="0" dirty="0" smtClean="0">
                <a:solidFill>
                  <a:schemeClr val="tx1"/>
                </a:solidFill>
                <a:latin typeface="+mn-lt"/>
                <a:ea typeface="+mn-ea"/>
                <a:cs typeface="+mn-cs"/>
              </a:rPr>
              <a:t>To </a:t>
            </a:r>
            <a:r>
              <a:rPr lang="fr-FR" sz="1200" b="0" i="0" u="none" strike="noStrike" kern="1200" baseline="0" dirty="0" err="1" smtClean="0">
                <a:solidFill>
                  <a:schemeClr val="tx1"/>
                </a:solidFill>
                <a:latin typeface="+mn-lt"/>
                <a:ea typeface="+mn-ea"/>
                <a:cs typeface="+mn-cs"/>
              </a:rPr>
              <a:t>allow</a:t>
            </a:r>
            <a:r>
              <a:rPr lang="fr-FR" sz="1200" b="0" i="0" u="none" strike="noStrike" kern="1200" baseline="0" dirty="0" smtClean="0">
                <a:solidFill>
                  <a:schemeClr val="tx1"/>
                </a:solidFill>
                <a:latin typeface="+mn-lt"/>
                <a:ea typeface="+mn-ea"/>
                <a:cs typeface="+mn-cs"/>
              </a:rPr>
              <a:t> a certain </a:t>
            </a:r>
            <a:r>
              <a:rPr lang="fr-FR" sz="1200" b="0" i="0" u="none" strike="noStrike" kern="1200" baseline="0" dirty="0" err="1" smtClean="0">
                <a:solidFill>
                  <a:schemeClr val="tx1"/>
                </a:solidFill>
                <a:latin typeface="+mn-lt"/>
                <a:ea typeface="+mn-ea"/>
                <a:cs typeface="+mn-cs"/>
              </a:rPr>
              <a:t>degree</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freedom</a:t>
            </a:r>
            <a:r>
              <a:rPr lang="fr-FR" sz="1200" b="0" i="0" u="none" strike="noStrike" kern="1200" baseline="0" dirty="0" smtClean="0">
                <a:solidFill>
                  <a:schemeClr val="tx1"/>
                </a:solidFill>
                <a:latin typeface="+mn-lt"/>
                <a:ea typeface="+mn-ea"/>
                <a:cs typeface="+mn-cs"/>
              </a:rPr>
              <a:t> and to </a:t>
            </a:r>
            <a:r>
              <a:rPr lang="fr-FR" sz="1200" b="0" i="0" u="none" strike="noStrike" kern="1200" baseline="0" dirty="0" err="1" smtClean="0">
                <a:solidFill>
                  <a:schemeClr val="tx1"/>
                </a:solidFill>
                <a:latin typeface="+mn-lt"/>
                <a:ea typeface="+mn-ea"/>
                <a:cs typeface="+mn-cs"/>
              </a:rPr>
              <a:t>leave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choice</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colors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prioritize</a:t>
            </a:r>
            <a:r>
              <a:rPr lang="fr-FR" sz="1200" b="0" i="0" u="none" strike="noStrike" kern="1200" baseline="0" dirty="0" smtClean="0">
                <a:solidFill>
                  <a:schemeClr val="tx1"/>
                </a:solidFill>
                <a:latin typeface="+mn-lt"/>
                <a:ea typeface="+mn-ea"/>
                <a:cs typeface="+mn-cs"/>
              </a:rPr>
              <a:t> on </a:t>
            </a:r>
            <a:r>
              <a:rPr lang="fr-FR" sz="1200" b="0" i="0" u="none" strike="noStrike" kern="1200" baseline="0" dirty="0" err="1" smtClean="0">
                <a:solidFill>
                  <a:schemeClr val="tx1"/>
                </a:solidFill>
                <a:latin typeface="+mn-lt"/>
                <a:ea typeface="+mn-ea"/>
                <a:cs typeface="+mn-cs"/>
              </a:rPr>
              <a:t>sectors</a:t>
            </a:r>
            <a:r>
              <a:rPr lang="fr-FR" sz="1200" b="0" i="0" u="none" strike="noStrike" kern="1200" baseline="0" dirty="0" smtClean="0">
                <a:solidFill>
                  <a:schemeClr val="tx1"/>
                </a:solidFill>
                <a:latin typeface="+mn-lt"/>
                <a:ea typeface="+mn-ea"/>
                <a:cs typeface="+mn-cs"/>
              </a:rPr>
              <a:t>, the user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click on the </a:t>
            </a:r>
            <a:r>
              <a:rPr lang="fr-FR" sz="1200" b="0" i="0" u="none" strike="noStrike" kern="1200" baseline="0" dirty="0" err="1" smtClean="0">
                <a:solidFill>
                  <a:schemeClr val="tx1"/>
                </a:solidFill>
                <a:latin typeface="+mn-lt"/>
                <a:ea typeface="+mn-ea"/>
                <a:cs typeface="+mn-cs"/>
              </a:rPr>
              <a:t>preview</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grid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cells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choose</a:t>
            </a:r>
            <a:r>
              <a:rPr lang="fr-FR" sz="1200" b="0" i="0" u="none" strike="noStrike" kern="1200" baseline="0" dirty="0" smtClean="0">
                <a:solidFill>
                  <a:schemeClr val="tx1"/>
                </a:solidFill>
                <a:latin typeface="+mn-lt"/>
                <a:ea typeface="+mn-ea"/>
                <a:cs typeface="+mn-cs"/>
              </a:rPr>
              <a:t> the dominant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regarding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listed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ones</a:t>
            </a:r>
            <a:r>
              <a:rPr lang="fr-FR" sz="1200" b="0" i="0" u="none" strike="noStrike" kern="1200" baseline="0" dirty="0" smtClean="0">
                <a:solidFill>
                  <a:schemeClr val="tx1"/>
                </a:solidFill>
                <a:latin typeface="+mn-lt"/>
                <a:ea typeface="+mn-ea"/>
                <a:cs typeface="+mn-cs"/>
              </a:rPr>
              <a:t> in the </a:t>
            </a:r>
            <a:r>
              <a:rPr lang="fr-FR" sz="1200" b="0" i="0" u="none" strike="noStrike" kern="1200" baseline="0" dirty="0" err="1" smtClean="0">
                <a:solidFill>
                  <a:schemeClr val="tx1"/>
                </a:solidFill>
                <a:latin typeface="+mn-lt"/>
                <a:ea typeface="+mn-ea"/>
                <a:cs typeface="+mn-cs"/>
              </a:rPr>
              <a:t>working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sector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These</a:t>
            </a:r>
            <a:r>
              <a:rPr lang="fr-FR" sz="1200" b="0" i="0" u="none" strike="noStrike" kern="1200" baseline="0" dirty="0" smtClean="0">
                <a:solidFill>
                  <a:schemeClr val="tx1"/>
                </a:solidFill>
                <a:latin typeface="+mn-lt"/>
                <a:ea typeface="+mn-ea"/>
                <a:cs typeface="+mn-cs"/>
              </a:rPr>
              <a:t> modifications are </a:t>
            </a:r>
            <a:r>
              <a:rPr lang="fr-FR" sz="1200" b="0" i="0" u="none" strike="noStrike" kern="1200" baseline="0" dirty="0" err="1" smtClean="0">
                <a:solidFill>
                  <a:schemeClr val="tx1"/>
                </a:solidFill>
                <a:latin typeface="+mn-lt"/>
                <a:ea typeface="+mn-ea"/>
                <a:cs typeface="+mn-cs"/>
              </a:rPr>
              <a:t>stored</a:t>
            </a:r>
            <a:r>
              <a:rPr lang="fr-FR" sz="1200" b="0" i="0" u="none" strike="noStrike" kern="1200" baseline="0" dirty="0" smtClean="0">
                <a:solidFill>
                  <a:schemeClr val="tx1"/>
                </a:solidFill>
                <a:latin typeface="+mn-lt"/>
                <a:ea typeface="+mn-ea"/>
                <a:cs typeface="+mn-cs"/>
              </a:rPr>
              <a:t> in the client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avoid</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useless</a:t>
            </a:r>
            <a:r>
              <a:rPr lang="fr-FR" sz="1200" b="0" i="0" u="none" strike="noStrike" kern="1200" baseline="0" dirty="0" smtClean="0">
                <a:solidFill>
                  <a:schemeClr val="tx1"/>
                </a:solidFill>
                <a:latin typeface="+mn-lt"/>
                <a:ea typeface="+mn-ea"/>
                <a:cs typeface="+mn-cs"/>
              </a:rPr>
              <a:t> data </a:t>
            </a:r>
            <a:r>
              <a:rPr lang="fr-FR" sz="1200" b="0" i="0" u="none" strike="noStrike" kern="1200" baseline="0" dirty="0" err="1" smtClean="0">
                <a:solidFill>
                  <a:schemeClr val="tx1"/>
                </a:solidFill>
                <a:latin typeface="+mn-lt"/>
                <a:ea typeface="+mn-ea"/>
                <a:cs typeface="+mn-cs"/>
              </a:rPr>
              <a:t>transfers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between</a:t>
            </a:r>
            <a:r>
              <a:rPr lang="fr-FR" sz="1200" b="0" i="0" u="none" strike="noStrike" kern="1200" baseline="0" dirty="0" smtClean="0">
                <a:solidFill>
                  <a:schemeClr val="tx1"/>
                </a:solidFill>
                <a:latin typeface="+mn-lt"/>
                <a:ea typeface="+mn-ea"/>
                <a:cs typeface="+mn-cs"/>
              </a:rPr>
              <a:t> client and server. So </a:t>
            </a:r>
            <a:r>
              <a:rPr lang="fr-FR" sz="1200" b="0" i="0" u="none" strike="noStrike" kern="1200" baseline="0" dirty="0" err="1" smtClean="0">
                <a:solidFill>
                  <a:schemeClr val="tx1"/>
                </a:solidFill>
                <a:latin typeface="+mn-lt"/>
                <a:ea typeface="+mn-ea"/>
                <a:cs typeface="+mn-cs"/>
              </a:rPr>
              <a:t>directly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after</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adjustments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brought</a:t>
            </a:r>
            <a:r>
              <a:rPr lang="fr-FR" sz="1200" b="0" i="0" u="none" strike="noStrike" kern="1200" baseline="0" dirty="0" smtClean="0">
                <a:solidFill>
                  <a:schemeClr val="tx1"/>
                </a:solidFill>
                <a:latin typeface="+mn-lt"/>
                <a:ea typeface="+mn-ea"/>
                <a:cs typeface="+mn-cs"/>
              </a:rPr>
              <a:t> by the user, the code </a:t>
            </a:r>
            <a:r>
              <a:rPr lang="fr-FR" sz="1200" b="0" i="0" u="none" strike="noStrike" kern="1200" baseline="0" dirty="0" err="1" smtClean="0">
                <a:solidFill>
                  <a:schemeClr val="tx1"/>
                </a:solidFill>
                <a:latin typeface="+mn-lt"/>
                <a:ea typeface="+mn-ea"/>
                <a:cs typeface="+mn-cs"/>
              </a:rPr>
              <a:t>snippet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containing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representation</a:t>
            </a:r>
            <a:r>
              <a:rPr lang="fr-FR" sz="1200" b="0" i="0" u="none" strike="noStrike" kern="1200" baseline="0" dirty="0" smtClean="0">
                <a:solidFill>
                  <a:schemeClr val="tx1"/>
                </a:solidFill>
                <a:latin typeface="+mn-lt"/>
                <a:ea typeface="+mn-ea"/>
                <a:cs typeface="+mn-cs"/>
              </a:rPr>
              <a:t> of the </a:t>
            </a:r>
            <a:r>
              <a:rPr lang="fr-FR" sz="1200" b="0" i="0" u="none" strike="noStrike" kern="1200" baseline="0" dirty="0" err="1" smtClean="0">
                <a:solidFill>
                  <a:schemeClr val="tx1"/>
                </a:solidFill>
                <a:latin typeface="+mn-lt"/>
                <a:ea typeface="+mn-ea"/>
                <a:cs typeface="+mn-cs"/>
              </a:rPr>
              <a:t>space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generated</a:t>
            </a:r>
            <a:r>
              <a:rPr lang="fr-FR" sz="1200" b="0" i="0" u="none" strike="noStrike" kern="1200" baseline="0" dirty="0" smtClean="0">
                <a:solidFill>
                  <a:schemeClr val="tx1"/>
                </a:solidFill>
                <a:latin typeface="+mn-lt"/>
                <a:ea typeface="+mn-ea"/>
                <a:cs typeface="+mn-cs"/>
              </a:rPr>
              <a:t>. </a:t>
            </a:r>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5</a:t>
            </a:fld>
            <a:endParaRPr lang="fr-FR"/>
          </a:p>
        </p:txBody>
      </p:sp>
    </p:spTree>
    <p:extLst>
      <p:ext uri="{BB962C8B-B14F-4D97-AF65-F5344CB8AC3E}">
        <p14:creationId xmlns:p14="http://schemas.microsoft.com/office/powerpoint/2010/main" val="3193790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cs-CZ" sz="1200" b="1" i="0" u="none" strike="noStrike" kern="1200" baseline="0" dirty="0" smtClean="0">
                <a:solidFill>
                  <a:schemeClr val="tx1"/>
                </a:solidFill>
                <a:latin typeface="+mn-lt"/>
                <a:ea typeface="+mn-ea"/>
                <a:cs typeface="+mn-cs"/>
              </a:rPr>
              <a:t>3.1.1 </a:t>
            </a:r>
            <a:r>
              <a:rPr lang="cs-CZ" sz="1200" b="1" i="0" u="none" strike="noStrike" kern="1200" baseline="0" dirty="0" err="1" smtClean="0">
                <a:solidFill>
                  <a:schemeClr val="tx1"/>
                </a:solidFill>
                <a:latin typeface="+mn-lt"/>
                <a:ea typeface="+mn-ea"/>
                <a:cs typeface="+mn-cs"/>
              </a:rPr>
              <a:t>Context</a:t>
            </a:r>
            <a:r>
              <a:rPr lang="cs-CZ" sz="1200" b="1" i="0" u="none" strike="noStrike" kern="1200" baseline="0" dirty="0" smtClean="0">
                <a:solidFill>
                  <a:schemeClr val="tx1"/>
                </a:solidFill>
                <a:latin typeface="+mn-lt"/>
                <a:ea typeface="+mn-ea"/>
                <a:cs typeface="+mn-cs"/>
              </a:rPr>
              <a:t> </a:t>
            </a:r>
            <a:endParaRPr lang="cs-CZ" sz="1200" b="0" i="0" u="none" strike="noStrike" kern="1200" baseline="0" dirty="0" smtClean="0">
              <a:solidFill>
                <a:schemeClr val="tx1"/>
              </a:solidFill>
              <a:latin typeface="+mn-lt"/>
              <a:ea typeface="+mn-ea"/>
              <a:cs typeface="+mn-cs"/>
            </a:endParaRPr>
          </a:p>
          <a:p>
            <a:r>
              <a:rPr lang="cs-CZ" sz="1200" b="0" i="0" u="none" strike="noStrike" kern="1200" baseline="0" dirty="0" err="1" smtClean="0">
                <a:solidFill>
                  <a:schemeClr val="tx1"/>
                </a:solidFill>
                <a:latin typeface="+mn-lt"/>
                <a:ea typeface="+mn-ea"/>
                <a:cs typeface="+mn-cs"/>
              </a:rPr>
              <a:t>Figure</a:t>
            </a:r>
            <a:r>
              <a:rPr lang="cs-CZ" sz="1200" b="0" i="0" u="none" strike="noStrike" kern="1200" baseline="0" dirty="0" smtClean="0">
                <a:solidFill>
                  <a:schemeClr val="tx1"/>
                </a:solidFill>
                <a:latin typeface="+mn-lt"/>
                <a:ea typeface="+mn-ea"/>
                <a:cs typeface="+mn-cs"/>
              </a:rPr>
              <a:t> 4 – </a:t>
            </a:r>
            <a:r>
              <a:rPr lang="cs-CZ" sz="1200" b="0" i="0" u="none" strike="noStrike" kern="1200" baseline="0" dirty="0" err="1" smtClean="0">
                <a:solidFill>
                  <a:schemeClr val="tx1"/>
                </a:solidFill>
                <a:latin typeface="+mn-lt"/>
                <a:ea typeface="+mn-ea"/>
                <a:cs typeface="+mn-cs"/>
              </a:rPr>
              <a:t>Colors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interpolation</a:t>
            </a:r>
            <a:r>
              <a:rPr lang="cs-CZ" sz="1200" b="0" i="0" u="none" strike="noStrike" kern="1200" baseline="0" dirty="0" smtClean="0">
                <a:solidFill>
                  <a:schemeClr val="tx1"/>
                </a:solidFill>
                <a:latin typeface="+mn-lt"/>
                <a:ea typeface="+mn-ea"/>
                <a:cs typeface="+mn-cs"/>
              </a:rPr>
              <a:t> </a:t>
            </a:r>
          </a:p>
          <a:p>
            <a:r>
              <a:rPr lang="cs-CZ" sz="1200" b="0" i="0" u="none" strike="noStrike" kern="1200" baseline="0" dirty="0" smtClean="0">
                <a:solidFill>
                  <a:schemeClr val="tx1"/>
                </a:solidFill>
                <a:latin typeface="+mn-lt"/>
                <a:ea typeface="+mn-ea"/>
                <a:cs typeface="+mn-cs"/>
              </a:rPr>
              <a:t>In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context</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this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project</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economical</a:t>
            </a:r>
            <a:r>
              <a:rPr lang="cs-CZ" sz="1200" b="0" i="0" u="none" strike="noStrike" kern="1200" baseline="0" dirty="0" smtClean="0">
                <a:solidFill>
                  <a:schemeClr val="tx1"/>
                </a:solidFill>
                <a:latin typeface="+mn-lt"/>
                <a:ea typeface="+mn-ea"/>
                <a:cs typeface="+mn-cs"/>
              </a:rPr>
              <a:t> and </a:t>
            </a:r>
            <a:r>
              <a:rPr lang="cs-CZ" sz="1200" b="0" i="0" u="none" strike="noStrike" kern="1200" baseline="0" dirty="0" err="1" smtClean="0">
                <a:solidFill>
                  <a:schemeClr val="tx1"/>
                </a:solidFill>
                <a:latin typeface="+mn-lt"/>
                <a:ea typeface="+mn-ea"/>
                <a:cs typeface="+mn-cs"/>
              </a:rPr>
              <a:t>classic</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steps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being</a:t>
            </a:r>
            <a:r>
              <a:rPr lang="cs-CZ" sz="1200" b="0" i="0" u="none" strike="noStrike" kern="1200" baseline="0" dirty="0" smtClean="0">
                <a:solidFill>
                  <a:schemeClr val="tx1"/>
                </a:solidFill>
                <a:latin typeface="+mn-lt"/>
                <a:ea typeface="+mn-ea"/>
                <a:cs typeface="+mn-cs"/>
              </a:rPr>
              <a:t> limited </a:t>
            </a:r>
            <a:r>
              <a:rPr lang="cs-CZ" sz="1200" b="0" i="0" u="none" strike="noStrike" kern="1200" baseline="0" dirty="0" err="1" smtClean="0">
                <a:solidFill>
                  <a:schemeClr val="tx1"/>
                </a:solidFill>
                <a:latin typeface="+mn-lt"/>
                <a:ea typeface="+mn-ea"/>
                <a:cs typeface="+mn-cs"/>
              </a:rPr>
              <a:t>enough</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for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conceptualization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individuals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behaviors</a:t>
            </a:r>
            <a:r>
              <a:rPr lang="cs-CZ" sz="1200" b="0" i="0" u="none" strike="noStrike" kern="1200" baseline="0" dirty="0" smtClean="0">
                <a:solidFill>
                  <a:schemeClr val="tx1"/>
                </a:solidFill>
                <a:latin typeface="+mn-lt"/>
                <a:ea typeface="+mn-ea"/>
                <a:cs typeface="+mn-cs"/>
              </a:rPr>
              <a:t> and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process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common</a:t>
            </a:r>
            <a:r>
              <a:rPr lang="cs-CZ" sz="1200" b="0" i="0" u="none" strike="noStrike" kern="1200" baseline="0" dirty="0" smtClean="0">
                <a:solidFill>
                  <a:schemeClr val="tx1"/>
                </a:solidFill>
                <a:latin typeface="+mn-lt"/>
                <a:ea typeface="+mn-ea"/>
                <a:cs typeface="+mn-cs"/>
              </a:rPr>
              <a:t> pool </a:t>
            </a:r>
            <a:r>
              <a:rPr lang="cs-CZ" sz="1200" b="0" i="0" u="none" strike="noStrike" kern="1200" baseline="0" dirty="0" err="1" smtClean="0">
                <a:solidFill>
                  <a:schemeClr val="tx1"/>
                </a:solidFill>
                <a:latin typeface="+mn-lt"/>
                <a:ea typeface="+mn-ea"/>
                <a:cs typeface="+mn-cs"/>
              </a:rPr>
              <a:t>resources</a:t>
            </a:r>
            <a:r>
              <a:rPr lang="cs-CZ" sz="1200" b="0" i="0" u="none" strike="noStrike" kern="1200" baseline="0" dirty="0" smtClean="0">
                <a:solidFill>
                  <a:schemeClr val="tx1"/>
                </a:solidFill>
                <a:latin typeface="+mn-lt"/>
                <a:ea typeface="+mn-ea"/>
                <a:cs typeface="+mn-cs"/>
              </a:rPr>
              <a:t>, a </a:t>
            </a:r>
            <a:r>
              <a:rPr lang="cs-CZ" sz="1200" b="0" i="0" u="none" strike="noStrike" kern="1200" baseline="0" dirty="0" err="1" smtClean="0">
                <a:solidFill>
                  <a:schemeClr val="tx1"/>
                </a:solidFill>
                <a:latin typeface="+mn-lt"/>
                <a:ea typeface="+mn-ea"/>
                <a:cs typeface="+mn-cs"/>
              </a:rPr>
              <a:t>process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multi-agents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systems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allows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some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improvements</a:t>
            </a:r>
            <a:r>
              <a:rPr lang="cs-CZ" sz="1200" b="0" i="0" u="none" strike="noStrike" kern="1200" baseline="0" dirty="0" smtClean="0">
                <a:solidFill>
                  <a:schemeClr val="tx1"/>
                </a:solidFill>
                <a:latin typeface="+mn-lt"/>
                <a:ea typeface="+mn-ea"/>
                <a:cs typeface="+mn-cs"/>
              </a:rPr>
              <a:t> in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study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these </a:t>
            </a:r>
            <a:r>
              <a:rPr lang="cs-CZ" sz="1200" b="0" i="0" u="none" strike="noStrike" kern="1200" baseline="0" dirty="0" err="1" smtClean="0">
                <a:solidFill>
                  <a:schemeClr val="tx1"/>
                </a:solidFill>
                <a:latin typeface="+mn-lt"/>
                <a:ea typeface="+mn-ea"/>
                <a:cs typeface="+mn-cs"/>
              </a:rPr>
              <a:t>phenomenon</a:t>
            </a:r>
            <a:r>
              <a:rPr lang="cs-CZ" sz="1200" b="0" i="0" u="none" strike="noStrike" kern="1200" baseline="0" dirty="0" smtClean="0">
                <a:solidFill>
                  <a:schemeClr val="tx1"/>
                </a:solidFill>
                <a:latin typeface="+mn-lt"/>
                <a:ea typeface="+mn-ea"/>
                <a:cs typeface="+mn-cs"/>
              </a:rPr>
              <a:t> and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creation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 sales </a:t>
            </a:r>
            <a:r>
              <a:rPr lang="cs-CZ" sz="1200" b="0" i="0" u="none" strike="noStrike" kern="1200" baseline="0" dirty="0" err="1" smtClean="0">
                <a:solidFill>
                  <a:schemeClr val="tx1"/>
                </a:solidFill>
                <a:latin typeface="+mn-lt"/>
                <a:ea typeface="+mn-ea"/>
                <a:cs typeface="+mn-cs"/>
              </a:rPr>
              <a:t>tool</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for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decision</a:t>
            </a:r>
            <a:r>
              <a:rPr lang="cs-CZ" sz="1200" b="0" i="0" u="none" strike="noStrike" kern="1200" baseline="0" dirty="0" smtClean="0">
                <a:solidFill>
                  <a:schemeClr val="tx1"/>
                </a:solidFill>
                <a:latin typeface="+mn-lt"/>
                <a:ea typeface="+mn-ea"/>
                <a:cs typeface="+mn-cs"/>
              </a:rPr>
              <a:t> </a:t>
            </a:r>
          </a:p>
          <a:p>
            <a:r>
              <a:rPr lang="cs-CZ" sz="1200" b="0" i="0" u="none" strike="noStrike" kern="1200" baseline="0" dirty="0" err="1" smtClean="0">
                <a:solidFill>
                  <a:schemeClr val="tx1"/>
                </a:solidFill>
                <a:latin typeface="+mn-lt"/>
                <a:ea typeface="+mn-ea"/>
                <a:cs typeface="+mn-cs"/>
              </a:rPr>
              <a:t>This</a:t>
            </a:r>
            <a:r>
              <a:rPr lang="cs-CZ" sz="1200" b="0" i="0" u="none" strike="noStrike" kern="1200" baseline="0" dirty="0" smtClean="0">
                <a:solidFill>
                  <a:schemeClr val="tx1"/>
                </a:solidFill>
                <a:latin typeface="+mn-lt"/>
                <a:ea typeface="+mn-ea"/>
                <a:cs typeface="+mn-cs"/>
              </a:rPr>
              <a:t> modelling has </a:t>
            </a:r>
            <a:r>
              <a:rPr lang="cs-CZ" sz="1200" b="0" i="0" u="none" strike="noStrike" kern="1200" baseline="0" dirty="0" err="1" smtClean="0">
                <a:solidFill>
                  <a:schemeClr val="tx1"/>
                </a:solidFill>
                <a:latin typeface="+mn-lt"/>
                <a:ea typeface="+mn-ea"/>
                <a:cs typeface="+mn-cs"/>
              </a:rPr>
              <a:t>been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conceptualized</a:t>
            </a:r>
            <a:r>
              <a:rPr lang="cs-CZ" sz="1200" b="0" i="0" u="none" strike="noStrike" kern="1200" baseline="0" dirty="0" smtClean="0">
                <a:solidFill>
                  <a:schemeClr val="tx1"/>
                </a:solidFill>
                <a:latin typeface="+mn-lt"/>
                <a:ea typeface="+mn-ea"/>
                <a:cs typeface="+mn-cs"/>
              </a:rPr>
              <a:t> in </a:t>
            </a:r>
            <a:r>
              <a:rPr lang="cs-CZ" sz="1200" b="0" i="0" u="none" strike="noStrike" kern="1200" baseline="0" dirty="0" err="1" smtClean="0">
                <a:solidFill>
                  <a:schemeClr val="tx1"/>
                </a:solidFill>
                <a:latin typeface="+mn-lt"/>
                <a:ea typeface="+mn-ea"/>
                <a:cs typeface="+mn-cs"/>
              </a:rPr>
              <a:t>order</a:t>
            </a:r>
            <a:r>
              <a:rPr lang="cs-CZ" sz="1200" b="0" i="0" u="none" strike="noStrike" kern="1200" baseline="0" dirty="0" smtClean="0">
                <a:solidFill>
                  <a:schemeClr val="tx1"/>
                </a:solidFill>
                <a:latin typeface="+mn-lt"/>
                <a:ea typeface="+mn-ea"/>
                <a:cs typeface="+mn-cs"/>
              </a:rPr>
              <a:t> to study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deviances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farmers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against</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forester</a:t>
            </a:r>
            <a:r>
              <a:rPr lang="cs-CZ" sz="1200" b="0" i="0" u="none" strike="noStrike" kern="1200" baseline="0" dirty="0" smtClean="0">
                <a:solidFill>
                  <a:schemeClr val="tx1"/>
                </a:solidFill>
                <a:latin typeface="+mn-lt"/>
                <a:ea typeface="+mn-ea"/>
                <a:cs typeface="+mn-cs"/>
              </a:rPr>
              <a:t> and natural </a:t>
            </a:r>
            <a:r>
              <a:rPr lang="cs-CZ" sz="1200" b="0" i="0" u="none" strike="noStrike" kern="1200" baseline="0" dirty="0" err="1" smtClean="0">
                <a:solidFill>
                  <a:schemeClr val="tx1"/>
                </a:solidFill>
                <a:latin typeface="+mn-lt"/>
                <a:ea typeface="+mn-ea"/>
                <a:cs typeface="+mn-cs"/>
              </a:rPr>
              <a:t>resources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protected</a:t>
            </a:r>
            <a:r>
              <a:rPr lang="cs-CZ" sz="1200" b="0" i="0" u="none" strike="noStrike" kern="1200" baseline="0" dirty="0" smtClean="0">
                <a:solidFill>
                  <a:schemeClr val="tx1"/>
                </a:solidFill>
                <a:latin typeface="+mn-lt"/>
                <a:ea typeface="+mn-ea"/>
                <a:cs typeface="+mn-cs"/>
              </a:rPr>
              <a:t> by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management's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transfers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another</a:t>
            </a:r>
            <a:r>
              <a:rPr lang="cs-CZ" sz="1200" b="0" i="0" u="none" strike="noStrike" kern="1200" baseline="0" dirty="0" smtClean="0">
                <a:solidFill>
                  <a:schemeClr val="tx1"/>
                </a:solidFill>
                <a:latin typeface="+mn-lt"/>
                <a:ea typeface="+mn-ea"/>
                <a:cs typeface="+mn-cs"/>
              </a:rPr>
              <a:t> text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law</a:t>
            </a:r>
            <a:r>
              <a:rPr lang="cs-CZ" sz="1200" b="0" i="0" u="none" strike="noStrike" kern="1200" baseline="0" dirty="0" smtClean="0">
                <a:solidFill>
                  <a:schemeClr val="tx1"/>
                </a:solidFill>
                <a:latin typeface="+mn-lt"/>
                <a:ea typeface="+mn-ea"/>
                <a:cs typeface="+mn-cs"/>
              </a:rPr>
              <a:t>. </a:t>
            </a:r>
          </a:p>
          <a:p>
            <a:r>
              <a:rPr lang="cs-CZ" sz="1200" b="0" i="0" u="none" strike="noStrike" kern="1200" baseline="0" dirty="0" err="1" smtClean="0">
                <a:solidFill>
                  <a:schemeClr val="tx1"/>
                </a:solidFill>
                <a:latin typeface="+mn-lt"/>
                <a:ea typeface="+mn-ea"/>
                <a:cs typeface="+mn-cs"/>
              </a:rPr>
              <a:t>Therefore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this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simulation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allows</a:t>
            </a:r>
            <a:r>
              <a:rPr lang="cs-CZ" sz="1200" b="0" i="0" u="none" strike="noStrike" kern="1200" baseline="0" dirty="0" smtClean="0">
                <a:solidFill>
                  <a:schemeClr val="tx1"/>
                </a:solidFill>
                <a:latin typeface="+mn-lt"/>
                <a:ea typeface="+mn-ea"/>
                <a:cs typeface="+mn-cs"/>
              </a:rPr>
              <a:t> to </a:t>
            </a:r>
            <a:r>
              <a:rPr lang="cs-CZ" sz="1200" b="0" i="0" u="none" strike="noStrike" kern="1200" baseline="0" dirty="0" err="1" smtClean="0">
                <a:solidFill>
                  <a:schemeClr val="tx1"/>
                </a:solidFill>
                <a:latin typeface="+mn-lt"/>
                <a:ea typeface="+mn-ea"/>
                <a:cs typeface="+mn-cs"/>
              </a:rPr>
              <a:t>identify</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interactions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between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actors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governance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taking</a:t>
            </a:r>
            <a:r>
              <a:rPr lang="cs-CZ" sz="1200" b="0" i="0" u="none" strike="noStrike" kern="1200" baseline="0" dirty="0" smtClean="0">
                <a:solidFill>
                  <a:schemeClr val="tx1"/>
                </a:solidFill>
                <a:latin typeface="+mn-lt"/>
                <a:ea typeface="+mn-ea"/>
                <a:cs typeface="+mn-cs"/>
              </a:rPr>
              <a:t> part in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management's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transfers</a:t>
            </a:r>
            <a:r>
              <a:rPr lang="cs-CZ" sz="1200" b="0" i="0" u="none" strike="noStrike" kern="1200" baseline="0" dirty="0" smtClean="0">
                <a:solidFill>
                  <a:schemeClr val="tx1"/>
                </a:solidFill>
                <a:latin typeface="+mn-lt"/>
                <a:ea typeface="+mn-ea"/>
                <a:cs typeface="+mn-cs"/>
              </a:rPr>
              <a:t> and to </a:t>
            </a:r>
            <a:r>
              <a:rPr lang="cs-CZ" sz="1200" b="0" i="0" u="none" strike="noStrike" kern="1200" baseline="0" dirty="0" err="1" smtClean="0">
                <a:solidFill>
                  <a:schemeClr val="tx1"/>
                </a:solidFill>
                <a:latin typeface="+mn-lt"/>
                <a:ea typeface="+mn-ea"/>
                <a:cs typeface="+mn-cs"/>
              </a:rPr>
              <a:t>propose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some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targeted</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measures</a:t>
            </a:r>
            <a:r>
              <a:rPr lang="cs-CZ" sz="1200" b="0" i="0" u="none" strike="noStrike" kern="1200" baseline="0" dirty="0" smtClean="0">
                <a:solidFill>
                  <a:schemeClr val="tx1"/>
                </a:solidFill>
                <a:latin typeface="+mn-lt"/>
                <a:ea typeface="+mn-ea"/>
                <a:cs typeface="+mn-cs"/>
              </a:rPr>
              <a:t> in </a:t>
            </a:r>
            <a:r>
              <a:rPr lang="cs-CZ" sz="1200" b="0" i="0" u="none" strike="noStrike" kern="1200" baseline="0" dirty="0" err="1" smtClean="0">
                <a:solidFill>
                  <a:schemeClr val="tx1"/>
                </a:solidFill>
                <a:latin typeface="+mn-lt"/>
                <a:ea typeface="+mn-ea"/>
                <a:cs typeface="+mn-cs"/>
              </a:rPr>
              <a:t>agreement</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being</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able</a:t>
            </a:r>
            <a:r>
              <a:rPr lang="cs-CZ" sz="1200" b="0" i="0" u="none" strike="noStrike" kern="1200" baseline="0" dirty="0" smtClean="0">
                <a:solidFill>
                  <a:schemeClr val="tx1"/>
                </a:solidFill>
                <a:latin typeface="+mn-lt"/>
                <a:ea typeface="+mn-ea"/>
                <a:cs typeface="+mn-cs"/>
              </a:rPr>
              <a:t> to </a:t>
            </a:r>
            <a:r>
              <a:rPr lang="cs-CZ" sz="1200" b="0" i="0" u="none" strike="noStrike" kern="1200" baseline="0" dirty="0" err="1" smtClean="0">
                <a:solidFill>
                  <a:schemeClr val="tx1"/>
                </a:solidFill>
                <a:latin typeface="+mn-lt"/>
                <a:ea typeface="+mn-ea"/>
                <a:cs typeface="+mn-cs"/>
              </a:rPr>
              <a:t>reduce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merging</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anomalies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Thus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this</a:t>
            </a:r>
            <a:r>
              <a:rPr lang="cs-CZ" sz="1200" b="0" i="0" u="none" strike="noStrike" kern="1200" baseline="0" dirty="0" smtClean="0">
                <a:solidFill>
                  <a:schemeClr val="tx1"/>
                </a:solidFill>
                <a:latin typeface="+mn-lt"/>
                <a:ea typeface="+mn-ea"/>
                <a:cs typeface="+mn-cs"/>
              </a:rPr>
              <a:t> model </a:t>
            </a:r>
            <a:r>
              <a:rPr lang="cs-CZ" sz="1200" b="0" i="0" u="none" strike="noStrike" kern="1200" baseline="0" dirty="0" err="1" smtClean="0">
                <a:solidFill>
                  <a:schemeClr val="tx1"/>
                </a:solidFill>
                <a:latin typeface="+mn-lt"/>
                <a:ea typeface="+mn-ea"/>
                <a:cs typeface="+mn-cs"/>
              </a:rPr>
              <a:t>reveals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that</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knowledge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sanctions</a:t>
            </a:r>
            <a:r>
              <a:rPr lang="cs-CZ" sz="1200" b="0" i="0" u="none" strike="noStrike" kern="1200" baseline="0" dirty="0" smtClean="0">
                <a:solidFill>
                  <a:schemeClr val="tx1"/>
                </a:solidFill>
                <a:latin typeface="+mn-lt"/>
                <a:ea typeface="+mn-ea"/>
                <a:cs typeface="+mn-cs"/>
              </a:rPr>
              <a:t> by </a:t>
            </a:r>
            <a:r>
              <a:rPr lang="cs-CZ" sz="1200" b="0" i="0" u="none" strike="noStrike" kern="1200" baseline="0" dirty="0" err="1" smtClean="0">
                <a:solidFill>
                  <a:schemeClr val="tx1"/>
                </a:solidFill>
                <a:latin typeface="+mn-lt"/>
                <a:ea typeface="+mn-ea"/>
                <a:cs typeface="+mn-cs"/>
              </a:rPr>
              <a:t>farmers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does</a:t>
            </a:r>
            <a:r>
              <a:rPr lang="cs-CZ" sz="1200" b="0" i="0" u="none" strike="noStrike" kern="1200" baseline="0" dirty="0" smtClean="0">
                <a:solidFill>
                  <a:schemeClr val="tx1"/>
                </a:solidFill>
                <a:latin typeface="+mn-lt"/>
                <a:ea typeface="+mn-ea"/>
                <a:cs typeface="+mn-cs"/>
              </a:rPr>
              <a:t> not </a:t>
            </a:r>
            <a:r>
              <a:rPr lang="cs-CZ" sz="1200" b="0" i="0" u="none" strike="noStrike" kern="1200" baseline="0" dirty="0" err="1" smtClean="0">
                <a:solidFill>
                  <a:schemeClr val="tx1"/>
                </a:solidFill>
                <a:latin typeface="+mn-lt"/>
                <a:ea typeface="+mn-ea"/>
                <a:cs typeface="+mn-cs"/>
              </a:rPr>
              <a:t>prevent</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them</a:t>
            </a:r>
            <a:r>
              <a:rPr lang="cs-CZ" sz="1200" b="0" i="0" u="none" strike="noStrike" kern="1200" baseline="0" dirty="0" smtClean="0">
                <a:solidFill>
                  <a:schemeClr val="tx1"/>
                </a:solidFill>
                <a:latin typeface="+mn-lt"/>
                <a:ea typeface="+mn-ea"/>
                <a:cs typeface="+mn-cs"/>
              </a:rPr>
              <a:t> to </a:t>
            </a:r>
            <a:r>
              <a:rPr lang="cs-CZ" sz="1200" b="0" i="0" u="none" strike="noStrike" kern="1200" baseline="0" dirty="0" err="1" smtClean="0">
                <a:solidFill>
                  <a:schemeClr val="tx1"/>
                </a:solidFill>
                <a:latin typeface="+mn-lt"/>
                <a:ea typeface="+mn-ea"/>
                <a:cs typeface="+mn-cs"/>
              </a:rPr>
              <a:t>infringe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legislative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measures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protection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natural </a:t>
            </a:r>
            <a:r>
              <a:rPr lang="cs-CZ" sz="1200" b="0" i="0" u="none" strike="noStrike" kern="1200" baseline="0" dirty="0" err="1" smtClean="0">
                <a:solidFill>
                  <a:schemeClr val="tx1"/>
                </a:solidFill>
                <a:latin typeface="+mn-lt"/>
                <a:ea typeface="+mn-ea"/>
                <a:cs typeface="+mn-cs"/>
              </a:rPr>
              <a:t>resources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coming</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from</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management's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transfers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located</a:t>
            </a:r>
            <a:r>
              <a:rPr lang="cs-CZ" sz="1200" b="0" i="0" u="none" strike="noStrike" kern="1200" baseline="0" dirty="0" smtClean="0">
                <a:solidFill>
                  <a:schemeClr val="tx1"/>
                </a:solidFill>
                <a:latin typeface="+mn-lt"/>
                <a:ea typeface="+mn-ea"/>
                <a:cs typeface="+mn-cs"/>
              </a:rPr>
              <a:t> in </a:t>
            </a:r>
            <a:r>
              <a:rPr lang="cs-CZ" sz="1200" b="0" i="0" u="none" strike="noStrike" kern="1200" baseline="0" dirty="0" err="1" smtClean="0">
                <a:solidFill>
                  <a:schemeClr val="tx1"/>
                </a:solidFill>
                <a:latin typeface="+mn-lt"/>
                <a:ea typeface="+mn-ea"/>
                <a:cs typeface="+mn-cs"/>
              </a:rPr>
              <a:t>some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few</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protected</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areas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Brandouy</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Mathieu</a:t>
            </a:r>
            <a:r>
              <a:rPr lang="cs-CZ" sz="1200" b="0" i="0" u="none" strike="noStrike" kern="1200" baseline="0" dirty="0" smtClean="0">
                <a:solidFill>
                  <a:schemeClr val="tx1"/>
                </a:solidFill>
                <a:latin typeface="+mn-lt"/>
                <a:ea typeface="+mn-ea"/>
                <a:cs typeface="+mn-cs"/>
              </a:rPr>
              <a:t>, &amp; </a:t>
            </a:r>
            <a:r>
              <a:rPr lang="cs-CZ" sz="1200" b="0" i="0" u="none" strike="noStrike" kern="1200" baseline="0" dirty="0" err="1" smtClean="0">
                <a:solidFill>
                  <a:schemeClr val="tx1"/>
                </a:solidFill>
                <a:latin typeface="+mn-lt"/>
                <a:ea typeface="+mn-ea"/>
                <a:cs typeface="+mn-cs"/>
              </a:rPr>
              <a:t>Venryzhenko</a:t>
            </a:r>
            <a:r>
              <a:rPr lang="cs-CZ" sz="1200" b="0" i="0" u="none" strike="noStrike" kern="1200" baseline="0" dirty="0" smtClean="0">
                <a:solidFill>
                  <a:schemeClr val="tx1"/>
                </a:solidFill>
                <a:latin typeface="+mn-lt"/>
                <a:ea typeface="+mn-ea"/>
                <a:cs typeface="+mn-cs"/>
              </a:rPr>
              <a:t>, 2012). </a:t>
            </a:r>
          </a:p>
          <a:p>
            <a:r>
              <a:rPr lang="cs-CZ" sz="1200" b="1" i="0" u="none" strike="noStrike" kern="1200" baseline="0" dirty="0" smtClean="0">
                <a:solidFill>
                  <a:schemeClr val="tx1"/>
                </a:solidFill>
                <a:latin typeface="+mn-lt"/>
                <a:ea typeface="+mn-ea"/>
                <a:cs typeface="+mn-cs"/>
              </a:rPr>
              <a:t>3.1.2 SIEGMAS </a:t>
            </a:r>
            <a:endParaRPr lang="cs-CZ" sz="1200" b="0" i="0" u="none" strike="noStrike" kern="1200" baseline="0" dirty="0" smtClean="0">
              <a:solidFill>
                <a:schemeClr val="tx1"/>
              </a:solidFill>
              <a:latin typeface="+mn-lt"/>
              <a:ea typeface="+mn-ea"/>
              <a:cs typeface="+mn-cs"/>
            </a:endParaRPr>
          </a:p>
          <a:p>
            <a:r>
              <a:rPr lang="cs-CZ" sz="1200" b="0" i="0" u="none" strike="noStrike" kern="1200" baseline="0" dirty="0" err="1" smtClean="0">
                <a:solidFill>
                  <a:schemeClr val="tx1"/>
                </a:solidFill>
                <a:latin typeface="+mn-lt"/>
                <a:ea typeface="+mn-ea"/>
                <a:cs typeface="+mn-cs"/>
              </a:rPr>
              <a:t>Farmers</a:t>
            </a:r>
            <a:r>
              <a:rPr lang="cs-CZ" sz="1200" b="0" i="0" u="none" strike="noStrike" kern="1200" baseline="0" dirty="0" smtClean="0">
                <a:solidFill>
                  <a:schemeClr val="tx1"/>
                </a:solidFill>
                <a:latin typeface="+mn-lt"/>
                <a:ea typeface="+mn-ea"/>
                <a:cs typeface="+mn-cs"/>
              </a:rPr>
              <a:t> (deviant </a:t>
            </a:r>
            <a:r>
              <a:rPr lang="cs-CZ" sz="1200" b="0" i="0" u="none" strike="noStrike" kern="1200" baseline="0" dirty="0" err="1" smtClean="0">
                <a:solidFill>
                  <a:schemeClr val="tx1"/>
                </a:solidFill>
                <a:latin typeface="+mn-lt"/>
                <a:ea typeface="+mn-ea"/>
                <a:cs typeface="+mn-cs"/>
              </a:rPr>
              <a:t>or</a:t>
            </a:r>
            <a:r>
              <a:rPr lang="cs-CZ" sz="1200" b="0" i="0" u="none" strike="noStrike" kern="1200" baseline="0" dirty="0" smtClean="0">
                <a:solidFill>
                  <a:schemeClr val="tx1"/>
                </a:solidFill>
                <a:latin typeface="+mn-lt"/>
                <a:ea typeface="+mn-ea"/>
                <a:cs typeface="+mn-cs"/>
              </a:rPr>
              <a:t> not) </a:t>
            </a:r>
            <a:r>
              <a:rPr lang="cs-CZ" sz="1200" b="0" i="0" u="none" strike="noStrike" kern="1200" baseline="0" dirty="0" err="1" smtClean="0">
                <a:solidFill>
                  <a:schemeClr val="tx1"/>
                </a:solidFill>
                <a:latin typeface="+mn-lt"/>
                <a:ea typeface="+mn-ea"/>
                <a:cs typeface="+mn-cs"/>
              </a:rPr>
              <a:t>generally</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aim</a:t>
            </a:r>
            <a:r>
              <a:rPr lang="cs-CZ" sz="1200" b="0" i="0" u="none" strike="noStrike" kern="1200" baseline="0" dirty="0" smtClean="0">
                <a:solidFill>
                  <a:schemeClr val="tx1"/>
                </a:solidFill>
                <a:latin typeface="+mn-lt"/>
                <a:ea typeface="+mn-ea"/>
                <a:cs typeface="+mn-cs"/>
              </a:rPr>
              <a:t> to make </a:t>
            </a:r>
            <a:r>
              <a:rPr lang="cs-CZ" sz="1200" b="0" i="0" u="none" strike="noStrike" kern="1200" baseline="0" dirty="0" err="1" smtClean="0">
                <a:solidFill>
                  <a:schemeClr val="tx1"/>
                </a:solidFill>
                <a:latin typeface="+mn-lt"/>
                <a:ea typeface="+mn-ea"/>
                <a:cs typeface="+mn-cs"/>
              </a:rPr>
              <a:t>their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land</a:t>
            </a:r>
            <a:r>
              <a:rPr lang="cs-CZ" sz="1200" b="0" i="0" u="none" strike="noStrike" kern="1200" baseline="0" dirty="0" smtClean="0">
                <a:solidFill>
                  <a:schemeClr val="tx1"/>
                </a:solidFill>
                <a:latin typeface="+mn-lt"/>
                <a:ea typeface="+mn-ea"/>
                <a:cs typeface="+mn-cs"/>
              </a:rPr>
              <a:t> as </a:t>
            </a:r>
            <a:r>
              <a:rPr lang="cs-CZ" sz="1200" b="0" i="0" u="none" strike="noStrike" kern="1200" baseline="0" dirty="0" err="1" smtClean="0">
                <a:solidFill>
                  <a:schemeClr val="tx1"/>
                </a:solidFill>
                <a:latin typeface="+mn-lt"/>
                <a:ea typeface="+mn-ea"/>
                <a:cs typeface="+mn-cs"/>
              </a:rPr>
              <a:t>profitable</a:t>
            </a:r>
            <a:r>
              <a:rPr lang="cs-CZ" sz="1200" b="0" i="0" u="none" strike="noStrike" kern="1200" baseline="0" dirty="0" smtClean="0">
                <a:solidFill>
                  <a:schemeClr val="tx1"/>
                </a:solidFill>
                <a:latin typeface="+mn-lt"/>
                <a:ea typeface="+mn-ea"/>
                <a:cs typeface="+mn-cs"/>
              </a:rPr>
              <a:t> as </a:t>
            </a:r>
            <a:r>
              <a:rPr lang="cs-CZ" sz="1200" b="0" i="0" u="none" strike="noStrike" kern="1200" baseline="0" dirty="0" err="1" smtClean="0">
                <a:solidFill>
                  <a:schemeClr val="tx1"/>
                </a:solidFill>
                <a:latin typeface="+mn-lt"/>
                <a:ea typeface="+mn-ea"/>
                <a:cs typeface="+mn-cs"/>
              </a:rPr>
              <a:t>possible</a:t>
            </a:r>
            <a:r>
              <a:rPr lang="cs-CZ" sz="1200" b="0" i="0" u="none" strike="noStrike" kern="1200" baseline="0" dirty="0" smtClean="0">
                <a:solidFill>
                  <a:schemeClr val="tx1"/>
                </a:solidFill>
                <a:latin typeface="+mn-lt"/>
                <a:ea typeface="+mn-ea"/>
                <a:cs typeface="+mn-cs"/>
              </a:rPr>
              <a:t> to </a:t>
            </a:r>
            <a:r>
              <a:rPr lang="cs-CZ" sz="1200" b="0" i="0" u="none" strike="noStrike" kern="1200" baseline="0" dirty="0" err="1" smtClean="0">
                <a:solidFill>
                  <a:schemeClr val="tx1"/>
                </a:solidFill>
                <a:latin typeface="+mn-lt"/>
                <a:ea typeface="+mn-ea"/>
                <a:cs typeface="+mn-cs"/>
              </a:rPr>
              <a:t>cover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several</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costs</a:t>
            </a:r>
            <a:r>
              <a:rPr lang="cs-CZ" sz="1200" b="0" i="0" u="none" strike="noStrike" kern="1200" baseline="0" dirty="0" smtClean="0">
                <a:solidFill>
                  <a:schemeClr val="tx1"/>
                </a:solidFill>
                <a:latin typeface="+mn-lt"/>
                <a:ea typeface="+mn-ea"/>
                <a:cs typeface="+mn-cs"/>
              </a:rPr>
              <a:t> </a:t>
            </a:r>
          </a:p>
          <a:p>
            <a:r>
              <a:rPr lang="cs-CZ" sz="1200" b="0" i="0" u="none" strike="noStrike" kern="1200" baseline="0" dirty="0" smtClean="0">
                <a:solidFill>
                  <a:schemeClr val="tx1"/>
                </a:solidFill>
                <a:latin typeface="+mn-lt"/>
                <a:ea typeface="+mn-ea"/>
                <a:cs typeface="+mn-cs"/>
              </a:rPr>
              <a:t>(</a:t>
            </a:r>
            <a:r>
              <a:rPr lang="cs-CZ" sz="1200" b="0" i="0" u="none" strike="noStrike" kern="1200" baseline="0" dirty="0" err="1" smtClean="0">
                <a:solidFill>
                  <a:schemeClr val="tx1"/>
                </a:solidFill>
                <a:latin typeface="+mn-lt"/>
                <a:ea typeface="+mn-ea"/>
                <a:cs typeface="+mn-cs"/>
              </a:rPr>
              <a:t>e.g</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investment</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maintenance</a:t>
            </a:r>
            <a:r>
              <a:rPr lang="cs-CZ" sz="1200" b="0" i="0" u="none" strike="noStrike" kern="1200" baseline="0" dirty="0" smtClean="0">
                <a:solidFill>
                  <a:schemeClr val="tx1"/>
                </a:solidFill>
                <a:latin typeface="+mn-lt"/>
                <a:ea typeface="+mn-ea"/>
                <a:cs typeface="+mn-cs"/>
              </a:rPr>
              <a:t>). A </a:t>
            </a:r>
            <a:r>
              <a:rPr lang="cs-CZ" sz="1200" b="0" i="0" u="none" strike="noStrike" kern="1200" baseline="0" dirty="0" err="1" smtClean="0">
                <a:solidFill>
                  <a:schemeClr val="tx1"/>
                </a:solidFill>
                <a:latin typeface="+mn-lt"/>
                <a:ea typeface="+mn-ea"/>
                <a:cs typeface="+mn-cs"/>
              </a:rPr>
              <a:t>farmer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can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choose</a:t>
            </a:r>
            <a:r>
              <a:rPr lang="cs-CZ" sz="1200" b="0" i="0" u="none" strike="noStrike" kern="1200" baseline="0" dirty="0" smtClean="0">
                <a:solidFill>
                  <a:schemeClr val="tx1"/>
                </a:solidFill>
                <a:latin typeface="+mn-lt"/>
                <a:ea typeface="+mn-ea"/>
                <a:cs typeface="+mn-cs"/>
              </a:rPr>
              <a:t> to </a:t>
            </a:r>
            <a:r>
              <a:rPr lang="cs-CZ" sz="1200" b="0" i="0" u="none" strike="noStrike" kern="1200" baseline="0" dirty="0" err="1" smtClean="0">
                <a:solidFill>
                  <a:schemeClr val="tx1"/>
                </a:solidFill>
                <a:latin typeface="+mn-lt"/>
                <a:ea typeface="+mn-ea"/>
                <a:cs typeface="+mn-cs"/>
              </a:rPr>
              <a:t>spread</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legally</a:t>
            </a:r>
            <a:r>
              <a:rPr lang="cs-CZ" sz="1200" b="0" i="0" u="none" strike="noStrike" kern="1200" baseline="0" dirty="0" smtClean="0">
                <a:solidFill>
                  <a:schemeClr val="tx1"/>
                </a:solidFill>
                <a:latin typeface="+mn-lt"/>
                <a:ea typeface="+mn-ea"/>
                <a:cs typeface="+mn-cs"/>
              </a:rPr>
              <a:t> his </a:t>
            </a:r>
            <a:r>
              <a:rPr lang="cs-CZ" sz="1200" b="0" i="0" u="none" strike="noStrike" kern="1200" baseline="0" dirty="0" err="1" smtClean="0">
                <a:solidFill>
                  <a:schemeClr val="tx1"/>
                </a:solidFill>
                <a:latin typeface="+mn-lt"/>
                <a:ea typeface="+mn-ea"/>
                <a:cs typeface="+mn-cs"/>
              </a:rPr>
              <a:t>cultivation</a:t>
            </a:r>
            <a:r>
              <a:rPr lang="cs-CZ" sz="1200" b="0" i="0" u="none" strike="noStrike" kern="1200" baseline="0" dirty="0" smtClean="0">
                <a:solidFill>
                  <a:schemeClr val="tx1"/>
                </a:solidFill>
                <a:latin typeface="+mn-lt"/>
                <a:ea typeface="+mn-ea"/>
                <a:cs typeface="+mn-cs"/>
              </a:rPr>
              <a:t> via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purchase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new</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plots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reaching</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legally</a:t>
            </a:r>
            <a:r>
              <a:rPr lang="cs-CZ" sz="1200" b="0" i="0" u="none" strike="noStrike" kern="1200" baseline="0" dirty="0" smtClean="0">
                <a:solidFill>
                  <a:schemeClr val="tx1"/>
                </a:solidFill>
                <a:latin typeface="+mn-lt"/>
                <a:ea typeface="+mn-ea"/>
                <a:cs typeface="+mn-cs"/>
              </a:rPr>
              <a:t> maximum </a:t>
            </a:r>
            <a:r>
              <a:rPr lang="cs-CZ" sz="1200" b="0" i="0" u="none" strike="noStrike" kern="1200" baseline="0" dirty="0" err="1" smtClean="0">
                <a:solidFill>
                  <a:schemeClr val="tx1"/>
                </a:solidFill>
                <a:latin typeface="+mn-lt"/>
                <a:ea typeface="+mn-ea"/>
                <a:cs typeface="+mn-cs"/>
              </a:rPr>
              <a:t>allowed</a:t>
            </a:r>
            <a:r>
              <a:rPr lang="cs-CZ" sz="1200" b="0" i="0" u="none" strike="noStrike" kern="1200" baseline="0" dirty="0" smtClean="0">
                <a:solidFill>
                  <a:schemeClr val="tx1"/>
                </a:solidFill>
                <a:latin typeface="+mn-lt"/>
                <a:ea typeface="+mn-ea"/>
                <a:cs typeface="+mn-cs"/>
              </a:rPr>
              <a:t> use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natural </a:t>
            </a:r>
            <a:r>
              <a:rPr lang="cs-CZ" sz="1200" b="0" i="0" u="none" strike="noStrike" kern="1200" baseline="0" dirty="0" err="1" smtClean="0">
                <a:solidFill>
                  <a:schemeClr val="tx1"/>
                </a:solidFill>
                <a:latin typeface="+mn-lt"/>
                <a:ea typeface="+mn-ea"/>
                <a:cs typeface="+mn-cs"/>
              </a:rPr>
              <a:t>resources</a:t>
            </a:r>
            <a:r>
              <a:rPr lang="cs-CZ" sz="1200" b="0" i="0" u="none" strike="noStrike" kern="1200" baseline="0" dirty="0" smtClean="0">
                <a:solidFill>
                  <a:schemeClr val="tx1"/>
                </a:solidFill>
                <a:latin typeface="+mn-lt"/>
                <a:ea typeface="+mn-ea"/>
                <a:cs typeface="+mn-cs"/>
              </a:rPr>
              <a:t>. In </a:t>
            </a:r>
            <a:r>
              <a:rPr lang="cs-CZ" sz="1200" b="0" i="0" u="none" strike="noStrike" kern="1200" baseline="0" dirty="0" err="1" smtClean="0">
                <a:solidFill>
                  <a:schemeClr val="tx1"/>
                </a:solidFill>
                <a:latin typeface="+mn-lt"/>
                <a:ea typeface="+mn-ea"/>
                <a:cs typeface="+mn-cs"/>
              </a:rPr>
              <a:t>fact</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management's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transfers</a:t>
            </a:r>
            <a:r>
              <a:rPr lang="cs-CZ" sz="1200" b="0" i="0" u="none" strike="noStrike" kern="1200" baseline="0" dirty="0" smtClean="0">
                <a:solidFill>
                  <a:schemeClr val="tx1"/>
                </a:solidFill>
                <a:latin typeface="+mn-lt"/>
                <a:ea typeface="+mn-ea"/>
                <a:cs typeface="+mn-cs"/>
              </a:rPr>
              <a:t> grant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farmer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through</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basis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community</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some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right</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cultivation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some</a:t>
            </a:r>
            <a:r>
              <a:rPr lang="cs-CZ" sz="1200" b="0" i="0" u="none" strike="noStrike" kern="1200" baseline="0" dirty="0" smtClean="0">
                <a:solidFill>
                  <a:schemeClr val="tx1"/>
                </a:solidFill>
                <a:latin typeface="+mn-lt"/>
                <a:ea typeface="+mn-ea"/>
                <a:cs typeface="+mn-cs"/>
              </a:rPr>
              <a:t> natural </a:t>
            </a:r>
            <a:r>
              <a:rPr lang="cs-CZ" sz="1200" b="0" i="0" u="none" strike="noStrike" kern="1200" baseline="0" dirty="0" err="1" smtClean="0">
                <a:solidFill>
                  <a:schemeClr val="tx1"/>
                </a:solidFill>
                <a:latin typeface="+mn-lt"/>
                <a:ea typeface="+mn-ea"/>
                <a:cs typeface="+mn-cs"/>
              </a:rPr>
              <a:t>resources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However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farmer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can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be</a:t>
            </a:r>
            <a:r>
              <a:rPr lang="cs-CZ" sz="1200" b="0" i="0" u="none" strike="noStrike" kern="1200" baseline="0" dirty="0" smtClean="0">
                <a:solidFill>
                  <a:schemeClr val="tx1"/>
                </a:solidFill>
                <a:latin typeface="+mn-lt"/>
                <a:ea typeface="+mn-ea"/>
                <a:cs typeface="+mn-cs"/>
              </a:rPr>
              <a:t> a deviant by </a:t>
            </a:r>
            <a:r>
              <a:rPr lang="cs-CZ" sz="1200" b="0" i="0" u="none" strike="noStrike" kern="1200" baseline="0" dirty="0" err="1" smtClean="0">
                <a:solidFill>
                  <a:schemeClr val="tx1"/>
                </a:solidFill>
                <a:latin typeface="+mn-lt"/>
                <a:ea typeface="+mn-ea"/>
                <a:cs typeface="+mn-cs"/>
              </a:rPr>
              <a:t>farming</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illegally</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some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plots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natural and </a:t>
            </a:r>
            <a:r>
              <a:rPr lang="cs-CZ" sz="1200" b="0" i="0" u="none" strike="noStrike" kern="1200" baseline="0" dirty="0" err="1" smtClean="0">
                <a:solidFill>
                  <a:schemeClr val="tx1"/>
                </a:solidFill>
                <a:latin typeface="+mn-lt"/>
                <a:ea typeface="+mn-ea"/>
                <a:cs typeface="+mn-cs"/>
              </a:rPr>
              <a:t>forester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resources</a:t>
            </a:r>
            <a:r>
              <a:rPr lang="cs-CZ" sz="1200" b="0" i="0" u="none" strike="noStrike" kern="1200" baseline="0" dirty="0" smtClean="0">
                <a:solidFill>
                  <a:schemeClr val="tx1"/>
                </a:solidFill>
                <a:latin typeface="+mn-lt"/>
                <a:ea typeface="+mn-ea"/>
                <a:cs typeface="+mn-cs"/>
              </a:rPr>
              <a:t>. </a:t>
            </a:r>
          </a:p>
          <a:p>
            <a:r>
              <a:rPr lang="cs-CZ" sz="1200" b="0" i="0" u="none" strike="noStrike" kern="1200" baseline="0" dirty="0" err="1" smtClean="0">
                <a:solidFill>
                  <a:schemeClr val="tx1"/>
                </a:solidFill>
                <a:latin typeface="+mn-lt"/>
                <a:ea typeface="+mn-ea"/>
                <a:cs typeface="+mn-cs"/>
              </a:rPr>
              <a:t>This</a:t>
            </a:r>
            <a:r>
              <a:rPr lang="cs-CZ" sz="1200" b="0" i="0" u="none" strike="noStrike" kern="1200" baseline="0" dirty="0" smtClean="0">
                <a:solidFill>
                  <a:schemeClr val="tx1"/>
                </a:solidFill>
                <a:latin typeface="+mn-lt"/>
                <a:ea typeface="+mn-ea"/>
                <a:cs typeface="+mn-cs"/>
              </a:rPr>
              <a:t> model </a:t>
            </a:r>
            <a:r>
              <a:rPr lang="cs-CZ" sz="1200" b="0" i="0" u="none" strike="noStrike" kern="1200" baseline="0" dirty="0" err="1" smtClean="0">
                <a:solidFill>
                  <a:schemeClr val="tx1"/>
                </a:solidFill>
                <a:latin typeface="+mn-lt"/>
                <a:ea typeface="+mn-ea"/>
                <a:cs typeface="+mn-cs"/>
              </a:rPr>
              <a:t>is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mainly</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focused</a:t>
            </a:r>
            <a:r>
              <a:rPr lang="cs-CZ" sz="1200" b="0" i="0" u="none" strike="noStrike" kern="1200" baseline="0" dirty="0" smtClean="0">
                <a:solidFill>
                  <a:schemeClr val="tx1"/>
                </a:solidFill>
                <a:latin typeface="+mn-lt"/>
                <a:ea typeface="+mn-ea"/>
                <a:cs typeface="+mn-cs"/>
              </a:rPr>
              <a:t> on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farmers</a:t>
            </a:r>
            <a:r>
              <a:rPr lang="cs-CZ" sz="1200" b="0" i="0" u="none" strike="noStrike" kern="1200" baseline="0" dirty="0" smtClean="0">
                <a:solidFill>
                  <a:schemeClr val="tx1"/>
                </a:solidFill>
                <a:latin typeface="+mn-lt"/>
                <a:ea typeface="+mn-ea"/>
                <a:cs typeface="+mn-cs"/>
              </a:rPr>
              <a:t> and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government</a:t>
            </a:r>
            <a:r>
              <a:rPr lang="cs-CZ" sz="1200" b="0" i="0" u="none" strike="noStrike" kern="1200" baseline="0" dirty="0" smtClean="0">
                <a:solidFill>
                  <a:schemeClr val="tx1"/>
                </a:solidFill>
                <a:latin typeface="+mn-lt"/>
                <a:ea typeface="+mn-ea"/>
                <a:cs typeface="+mn-cs"/>
              </a:rPr>
              <a:t> and </a:t>
            </a:r>
            <a:r>
              <a:rPr lang="cs-CZ" sz="1200" b="0" i="0" u="none" strike="noStrike" kern="1200" baseline="0" dirty="0" err="1" smtClean="0">
                <a:solidFill>
                  <a:schemeClr val="tx1"/>
                </a:solidFill>
                <a:latin typeface="+mn-lt"/>
                <a:ea typeface="+mn-ea"/>
                <a:cs typeface="+mn-cs"/>
              </a:rPr>
              <a:t>their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interactions</a:t>
            </a:r>
            <a:r>
              <a:rPr lang="cs-CZ" sz="1200" b="0" i="0" u="none" strike="noStrike" kern="1200" baseline="0" dirty="0" smtClean="0">
                <a:solidFill>
                  <a:schemeClr val="tx1"/>
                </a:solidFill>
                <a:latin typeface="+mn-lt"/>
                <a:ea typeface="+mn-ea"/>
                <a:cs typeface="+mn-cs"/>
              </a:rPr>
              <a:t> in </a:t>
            </a:r>
            <a:r>
              <a:rPr lang="cs-CZ" sz="1200" b="0" i="0" u="none" strike="noStrike" kern="1200" baseline="0" dirty="0" err="1" smtClean="0">
                <a:solidFill>
                  <a:schemeClr val="tx1"/>
                </a:solidFill>
                <a:latin typeface="+mn-lt"/>
                <a:ea typeface="+mn-ea"/>
                <a:cs typeface="+mn-cs"/>
              </a:rPr>
              <a:t>relation</a:t>
            </a:r>
            <a:r>
              <a:rPr lang="cs-CZ" sz="1200" b="0" i="0" u="none" strike="noStrike" kern="1200" baseline="0" dirty="0" smtClean="0">
                <a:solidFill>
                  <a:schemeClr val="tx1"/>
                </a:solidFill>
                <a:latin typeface="+mn-lt"/>
                <a:ea typeface="+mn-ea"/>
                <a:cs typeface="+mn-cs"/>
              </a:rPr>
              <a:t> to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forester</a:t>
            </a:r>
            <a:r>
              <a:rPr lang="cs-CZ" sz="1200" b="0" i="0" u="none" strike="noStrike" kern="1200" baseline="0" dirty="0" smtClean="0">
                <a:solidFill>
                  <a:schemeClr val="tx1"/>
                </a:solidFill>
                <a:latin typeface="+mn-lt"/>
                <a:ea typeface="+mn-ea"/>
                <a:cs typeface="+mn-cs"/>
              </a:rPr>
              <a:t> and natural </a:t>
            </a:r>
            <a:r>
              <a:rPr lang="cs-CZ" sz="1200" b="0" i="0" u="none" strike="noStrike" kern="1200" baseline="0" dirty="0" err="1" smtClean="0">
                <a:solidFill>
                  <a:schemeClr val="tx1"/>
                </a:solidFill>
                <a:latin typeface="+mn-lt"/>
                <a:ea typeface="+mn-ea"/>
                <a:cs typeface="+mn-cs"/>
              </a:rPr>
              <a:t>resources</a:t>
            </a:r>
            <a:r>
              <a:rPr lang="cs-CZ" sz="1200" b="0" i="0" u="none" strike="noStrike" kern="1200" baseline="0" dirty="0" smtClean="0">
                <a:solidFill>
                  <a:schemeClr val="tx1"/>
                </a:solidFill>
                <a:latin typeface="+mn-lt"/>
                <a:ea typeface="+mn-ea"/>
                <a:cs typeface="+mn-cs"/>
              </a:rPr>
              <a:t> as </a:t>
            </a:r>
            <a:r>
              <a:rPr lang="cs-CZ" sz="1200" b="0" i="0" u="none" strike="noStrike" kern="1200" baseline="0" dirty="0" err="1" smtClean="0">
                <a:solidFill>
                  <a:schemeClr val="tx1"/>
                </a:solidFill>
                <a:latin typeface="+mn-lt"/>
                <a:ea typeface="+mn-ea"/>
                <a:cs typeface="+mn-cs"/>
              </a:rPr>
              <a:t>well</a:t>
            </a:r>
            <a:r>
              <a:rPr lang="cs-CZ" sz="1200" b="0" i="0" u="none" strike="noStrike" kern="1200" baseline="0" dirty="0" smtClean="0">
                <a:solidFill>
                  <a:schemeClr val="tx1"/>
                </a:solidFill>
                <a:latin typeface="+mn-lt"/>
                <a:ea typeface="+mn-ea"/>
                <a:cs typeface="+mn-cs"/>
              </a:rPr>
              <a:t> as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resources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produced</a:t>
            </a:r>
            <a:r>
              <a:rPr lang="cs-CZ" sz="1200" b="0" i="0" u="none" strike="noStrike" kern="1200" baseline="0" dirty="0" smtClean="0">
                <a:solidFill>
                  <a:schemeClr val="tx1"/>
                </a:solidFill>
                <a:latin typeface="+mn-lt"/>
                <a:ea typeface="+mn-ea"/>
                <a:cs typeface="+mn-cs"/>
              </a:rPr>
              <a:t> on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farms</a:t>
            </a:r>
            <a:r>
              <a:rPr lang="cs-CZ" sz="1200" b="0" i="0" u="none" strike="noStrike" kern="1200" baseline="0" dirty="0" smtClean="0">
                <a:solidFill>
                  <a:schemeClr val="tx1"/>
                </a:solidFill>
                <a:latin typeface="+mn-lt"/>
                <a:ea typeface="+mn-ea"/>
                <a:cs typeface="+mn-cs"/>
              </a:rPr>
              <a:t>. </a:t>
            </a:r>
          </a:p>
          <a:p>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model SIEGMAS has </a:t>
            </a:r>
            <a:r>
              <a:rPr lang="cs-CZ" sz="1200" b="0" i="0" u="none" strike="noStrike" kern="1200" baseline="0" dirty="0" err="1" smtClean="0">
                <a:solidFill>
                  <a:schemeClr val="tx1"/>
                </a:solidFill>
                <a:latin typeface="+mn-lt"/>
                <a:ea typeface="+mn-ea"/>
                <a:cs typeface="+mn-cs"/>
              </a:rPr>
              <a:t>been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implemented</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under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platform</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programming</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called</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NetLogo</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farmers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can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respect</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infringe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legislation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towards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protection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natural </a:t>
            </a:r>
            <a:r>
              <a:rPr lang="cs-CZ" sz="1200" b="0" i="0" u="none" strike="noStrike" kern="1200" baseline="0" dirty="0" err="1" smtClean="0">
                <a:solidFill>
                  <a:schemeClr val="tx1"/>
                </a:solidFill>
                <a:latin typeface="+mn-lt"/>
                <a:ea typeface="+mn-ea"/>
                <a:cs typeface="+mn-cs"/>
              </a:rPr>
              <a:t>resources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controls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rupture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can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identify</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transgressions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Authorities</a:t>
            </a:r>
            <a:r>
              <a:rPr lang="cs-CZ" sz="1200" b="0" i="0" u="none" strike="noStrike" kern="1200" baseline="0" dirty="0" smtClean="0">
                <a:solidFill>
                  <a:schemeClr val="tx1"/>
                </a:solidFill>
                <a:latin typeface="+mn-lt"/>
                <a:ea typeface="+mn-ea"/>
                <a:cs typeface="+mn-cs"/>
              </a:rPr>
              <a:t> grant </a:t>
            </a:r>
            <a:r>
              <a:rPr lang="cs-CZ" sz="1200" b="0" i="0" u="none" strike="noStrike" kern="1200" baseline="0" dirty="0" err="1" smtClean="0">
                <a:solidFill>
                  <a:schemeClr val="tx1"/>
                </a:solidFill>
                <a:latin typeface="+mn-lt"/>
                <a:ea typeface="+mn-ea"/>
                <a:cs typeface="+mn-cs"/>
              </a:rPr>
              <a:t>some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individual</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sanctions</a:t>
            </a:r>
            <a:r>
              <a:rPr lang="cs-CZ" sz="1200" b="0" i="0" u="none" strike="noStrike" kern="1200" baseline="0" dirty="0" smtClean="0">
                <a:solidFill>
                  <a:schemeClr val="tx1"/>
                </a:solidFill>
                <a:latin typeface="+mn-lt"/>
                <a:ea typeface="+mn-ea"/>
                <a:cs typeface="+mn-cs"/>
              </a:rPr>
              <a:t> to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deviants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Thus</a:t>
            </a:r>
            <a:r>
              <a:rPr lang="cs-CZ" sz="1200" b="0" i="0" u="none" strike="noStrike" kern="1200" baseline="0" dirty="0" smtClean="0">
                <a:solidFill>
                  <a:schemeClr val="tx1"/>
                </a:solidFill>
                <a:latin typeface="+mn-lt"/>
                <a:ea typeface="+mn-ea"/>
                <a:cs typeface="+mn-cs"/>
              </a:rPr>
              <a:t>, not </a:t>
            </a:r>
            <a:r>
              <a:rPr lang="cs-CZ" sz="1200" b="0" i="0" u="none" strike="noStrike" kern="1200" baseline="0" dirty="0" err="1" smtClean="0">
                <a:solidFill>
                  <a:schemeClr val="tx1"/>
                </a:solidFill>
                <a:latin typeface="+mn-lt"/>
                <a:ea typeface="+mn-ea"/>
                <a:cs typeface="+mn-cs"/>
              </a:rPr>
              <a:t>any</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collective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sanction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impacts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respectful</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farmers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legislation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farmers</a:t>
            </a:r>
            <a:r>
              <a:rPr lang="cs-CZ" sz="1200" b="0" i="0" u="none" strike="noStrike" kern="1200" baseline="0" dirty="0" smtClean="0">
                <a:solidFill>
                  <a:schemeClr val="tx1"/>
                </a:solidFill>
                <a:latin typeface="+mn-lt"/>
                <a:ea typeface="+mn-ea"/>
                <a:cs typeface="+mn-cs"/>
              </a:rPr>
              <a:t> set </a:t>
            </a:r>
            <a:r>
              <a:rPr lang="cs-CZ" sz="1200" b="0" i="0" u="none" strike="noStrike" kern="1200" baseline="0" dirty="0" err="1" smtClean="0">
                <a:solidFill>
                  <a:schemeClr val="tx1"/>
                </a:solidFill>
                <a:latin typeface="+mn-lt"/>
                <a:ea typeface="+mn-ea"/>
                <a:cs typeface="+mn-cs"/>
              </a:rPr>
              <a:t>themselves</a:t>
            </a:r>
            <a:r>
              <a:rPr lang="cs-CZ" sz="1200" b="0" i="0" u="none" strike="noStrike" kern="1200" baseline="0" dirty="0" smtClean="0">
                <a:solidFill>
                  <a:schemeClr val="tx1"/>
                </a:solidFill>
                <a:latin typeface="+mn-lt"/>
                <a:ea typeface="+mn-ea"/>
                <a:cs typeface="+mn-cs"/>
              </a:rPr>
              <a:t> up in </a:t>
            </a:r>
            <a:r>
              <a:rPr lang="cs-CZ" sz="1200" b="0" i="0" u="none" strike="noStrike" kern="1200" baseline="0" dirty="0" err="1" smtClean="0">
                <a:solidFill>
                  <a:schemeClr val="tx1"/>
                </a:solidFill>
                <a:latin typeface="+mn-lt"/>
                <a:ea typeface="+mn-ea"/>
                <a:cs typeface="+mn-cs"/>
              </a:rPr>
              <a:t>order</a:t>
            </a:r>
            <a:r>
              <a:rPr lang="cs-CZ" sz="1200" b="0" i="0" u="none" strike="noStrike" kern="1200" baseline="0" dirty="0" smtClean="0">
                <a:solidFill>
                  <a:schemeClr val="tx1"/>
                </a:solidFill>
                <a:latin typeface="+mn-lt"/>
                <a:ea typeface="+mn-ea"/>
                <a:cs typeface="+mn-cs"/>
              </a:rPr>
              <a:t> to </a:t>
            </a:r>
            <a:r>
              <a:rPr lang="cs-CZ" sz="1200" b="0" i="0" u="none" strike="noStrike" kern="1200" baseline="0" dirty="0" err="1" smtClean="0">
                <a:solidFill>
                  <a:schemeClr val="tx1"/>
                </a:solidFill>
                <a:latin typeface="+mn-lt"/>
                <a:ea typeface="+mn-ea"/>
                <a:cs typeface="+mn-cs"/>
              </a:rPr>
              <a:t>increase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their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productivity</a:t>
            </a:r>
            <a:r>
              <a:rPr lang="cs-CZ" sz="1200" b="0" i="0" u="none" strike="noStrike" kern="1200" baseline="0" dirty="0" smtClean="0">
                <a:solidFill>
                  <a:schemeClr val="tx1"/>
                </a:solidFill>
                <a:latin typeface="+mn-lt"/>
                <a:ea typeface="+mn-ea"/>
                <a:cs typeface="+mn-cs"/>
              </a:rPr>
              <a:t> and to </a:t>
            </a:r>
            <a:r>
              <a:rPr lang="cs-CZ" sz="1200" b="0" i="0" u="none" strike="noStrike" kern="1200" baseline="0" dirty="0" err="1" smtClean="0">
                <a:solidFill>
                  <a:schemeClr val="tx1"/>
                </a:solidFill>
                <a:latin typeface="+mn-lt"/>
                <a:ea typeface="+mn-ea"/>
                <a:cs typeface="+mn-cs"/>
              </a:rPr>
              <a:t>perpetuate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trust </a:t>
            </a:r>
            <a:r>
              <a:rPr lang="cs-CZ" sz="1200" b="0" i="0" u="none" strike="noStrike" kern="1200" baseline="0" dirty="0" err="1" smtClean="0">
                <a:solidFill>
                  <a:schemeClr val="tx1"/>
                </a:solidFill>
                <a:latin typeface="+mn-lt"/>
                <a:ea typeface="+mn-ea"/>
                <a:cs typeface="+mn-cs"/>
              </a:rPr>
              <a:t>that</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state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authorities</a:t>
            </a:r>
            <a:r>
              <a:rPr lang="cs-CZ" sz="1200" b="0" i="0" u="none" strike="noStrike" kern="1200" baseline="0" dirty="0" smtClean="0">
                <a:solidFill>
                  <a:schemeClr val="tx1"/>
                </a:solidFill>
                <a:latin typeface="+mn-lt"/>
                <a:ea typeface="+mn-ea"/>
                <a:cs typeface="+mn-cs"/>
              </a:rPr>
              <a:t> grant (</a:t>
            </a:r>
            <a:r>
              <a:rPr lang="cs-CZ" sz="1200" b="0" i="0" u="none" strike="noStrike" kern="1200" baseline="0" dirty="0" err="1" smtClean="0">
                <a:solidFill>
                  <a:schemeClr val="tx1"/>
                </a:solidFill>
                <a:latin typeface="+mn-lt"/>
                <a:ea typeface="+mn-ea"/>
                <a:cs typeface="+mn-cs"/>
              </a:rPr>
              <a:t>or</a:t>
            </a:r>
            <a:r>
              <a:rPr lang="cs-CZ" sz="1200" b="0" i="0" u="none" strike="noStrike" kern="1200" baseline="0" dirty="0" smtClean="0">
                <a:solidFill>
                  <a:schemeClr val="tx1"/>
                </a:solidFill>
                <a:latin typeface="+mn-lt"/>
                <a:ea typeface="+mn-ea"/>
                <a:cs typeface="+mn-cs"/>
              </a:rPr>
              <a:t> to </a:t>
            </a:r>
            <a:r>
              <a:rPr lang="cs-CZ" sz="1200" b="0" i="0" u="none" strike="noStrike" kern="1200" baseline="0" dirty="0" err="1" smtClean="0">
                <a:solidFill>
                  <a:schemeClr val="tx1"/>
                </a:solidFill>
                <a:latin typeface="+mn-lt"/>
                <a:ea typeface="+mn-ea"/>
                <a:cs typeface="+mn-cs"/>
              </a:rPr>
              <a:t>avoid</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sanctions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for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everything</a:t>
            </a:r>
            <a:r>
              <a:rPr lang="cs-CZ" sz="1200" b="0" i="0" u="none" strike="noStrike" kern="1200" baseline="0" dirty="0" smtClean="0">
                <a:solidFill>
                  <a:schemeClr val="tx1"/>
                </a:solidFill>
                <a:latin typeface="+mn-lt"/>
                <a:ea typeface="+mn-ea"/>
                <a:cs typeface="+mn-cs"/>
              </a:rPr>
              <a:t> by </a:t>
            </a:r>
            <a:r>
              <a:rPr lang="cs-CZ" sz="1200" b="0" i="0" u="none" strike="noStrike" kern="1200" baseline="0" dirty="0" err="1" smtClean="0">
                <a:solidFill>
                  <a:schemeClr val="tx1"/>
                </a:solidFill>
                <a:latin typeface="+mn-lt"/>
                <a:ea typeface="+mn-ea"/>
                <a:cs typeface="+mn-cs"/>
              </a:rPr>
              <a:t>having</a:t>
            </a:r>
            <a:r>
              <a:rPr lang="cs-CZ" sz="1200" b="0" i="0" u="none" strike="noStrike" kern="1200" baseline="0" dirty="0" smtClean="0">
                <a:solidFill>
                  <a:schemeClr val="tx1"/>
                </a:solidFill>
                <a:latin typeface="+mn-lt"/>
                <a:ea typeface="+mn-ea"/>
                <a:cs typeface="+mn-cs"/>
              </a:rPr>
              <a:t> a </a:t>
            </a:r>
            <a:r>
              <a:rPr lang="cs-CZ" sz="1200" b="0" i="0" u="none" strike="noStrike" kern="1200" baseline="0" dirty="0" err="1" smtClean="0">
                <a:solidFill>
                  <a:schemeClr val="tx1"/>
                </a:solidFill>
                <a:latin typeface="+mn-lt"/>
                <a:ea typeface="+mn-ea"/>
                <a:cs typeface="+mn-cs"/>
              </a:rPr>
              <a:t>nearby</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context</a:t>
            </a:r>
            <a:r>
              <a:rPr lang="cs-CZ" sz="1200" b="0" i="0" u="none" strike="noStrike" kern="1200" baseline="0" dirty="0" smtClean="0">
                <a:solidFill>
                  <a:schemeClr val="tx1"/>
                </a:solidFill>
                <a:latin typeface="+mn-lt"/>
                <a:ea typeface="+mn-ea"/>
                <a:cs typeface="+mn-cs"/>
              </a:rPr>
              <a:t> in </a:t>
            </a:r>
            <a:r>
              <a:rPr lang="cs-CZ" sz="1200" b="0" i="0" u="none" strike="noStrike" kern="1200" baseline="0" dirty="0" err="1" smtClean="0">
                <a:solidFill>
                  <a:schemeClr val="tx1"/>
                </a:solidFill>
                <a:latin typeface="+mn-lt"/>
                <a:ea typeface="+mn-ea"/>
                <a:cs typeface="+mn-cs"/>
              </a:rPr>
              <a:t>favor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their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activity</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Wade</a:t>
            </a:r>
            <a:r>
              <a:rPr lang="cs-CZ" sz="1200" b="0" i="0" u="none" strike="noStrike" kern="1200" baseline="0" dirty="0" smtClean="0">
                <a:solidFill>
                  <a:schemeClr val="tx1"/>
                </a:solidFill>
                <a:latin typeface="+mn-lt"/>
                <a:ea typeface="+mn-ea"/>
                <a:cs typeface="+mn-cs"/>
              </a:rPr>
              <a:t>, 1987). </a:t>
            </a:r>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6</a:t>
            </a:fld>
            <a:endParaRPr lang="fr-FR"/>
          </a:p>
        </p:txBody>
      </p:sp>
    </p:spTree>
    <p:extLst>
      <p:ext uri="{BB962C8B-B14F-4D97-AF65-F5344CB8AC3E}">
        <p14:creationId xmlns:p14="http://schemas.microsoft.com/office/powerpoint/2010/main" val="1109541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In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case </a:t>
            </a:r>
            <a:r>
              <a:rPr lang="fr-FR" sz="1200" b="0" i="0" u="none" strike="noStrike" kern="1200" baseline="0" dirty="0" err="1" smtClean="0">
                <a:solidFill>
                  <a:schemeClr val="tx1"/>
                </a:solidFill>
                <a:latin typeface="+mn-lt"/>
                <a:ea typeface="+mn-ea"/>
                <a:cs typeface="+mn-cs"/>
              </a:rPr>
              <a:t>study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are </a:t>
            </a:r>
            <a:r>
              <a:rPr lang="fr-FR" sz="1200" b="0" i="0" u="none" strike="noStrike" kern="1200" baseline="0" dirty="0" err="1" smtClean="0">
                <a:solidFill>
                  <a:schemeClr val="tx1"/>
                </a:solidFill>
                <a:latin typeface="+mn-lt"/>
                <a:ea typeface="+mn-ea"/>
                <a:cs typeface="+mn-cs"/>
              </a:rPr>
              <a:t>trying</a:t>
            </a:r>
            <a:r>
              <a:rPr lang="fr-FR" sz="1200" b="0" i="0" u="none" strike="noStrike" kern="1200" baseline="0" dirty="0" smtClean="0">
                <a:solidFill>
                  <a:schemeClr val="tx1"/>
                </a:solidFill>
                <a:latin typeface="+mn-lt"/>
                <a:ea typeface="+mn-ea"/>
                <a:cs typeface="+mn-cs"/>
              </a:rPr>
              <a:t> to model the interactions </a:t>
            </a:r>
            <a:r>
              <a:rPr lang="fr-FR" sz="1200" b="0" i="0" u="none" strike="noStrike" kern="1200" baseline="0" dirty="0" err="1" smtClean="0">
                <a:solidFill>
                  <a:schemeClr val="tx1"/>
                </a:solidFill>
                <a:latin typeface="+mn-lt"/>
                <a:ea typeface="+mn-ea"/>
                <a:cs typeface="+mn-cs"/>
              </a:rPr>
              <a:t>between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stakeholders</a:t>
            </a:r>
            <a:r>
              <a:rPr lang="fr-FR" sz="1200" b="0" i="0" u="none" strike="noStrike" kern="1200" baseline="0" dirty="0" smtClean="0">
                <a:solidFill>
                  <a:schemeClr val="tx1"/>
                </a:solidFill>
                <a:latin typeface="+mn-lt"/>
                <a:ea typeface="+mn-ea"/>
                <a:cs typeface="+mn-cs"/>
              </a:rPr>
              <a:t> in a </a:t>
            </a:r>
            <a:r>
              <a:rPr lang="fr-FR" sz="1200" b="0" i="0" u="none" strike="noStrike" kern="1200" baseline="0" dirty="0" err="1" smtClean="0">
                <a:solidFill>
                  <a:schemeClr val="tx1"/>
                </a:solidFill>
                <a:latin typeface="+mn-lt"/>
                <a:ea typeface="+mn-ea"/>
                <a:cs typeface="+mn-cs"/>
              </a:rPr>
              <a:t>precise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geographical</a:t>
            </a:r>
            <a:r>
              <a:rPr lang="fr-FR" sz="1200" b="0" i="0" u="none" strike="noStrike" kern="1200" baseline="0" dirty="0" smtClean="0">
                <a:solidFill>
                  <a:schemeClr val="tx1"/>
                </a:solidFill>
                <a:latin typeface="+mn-lt"/>
                <a:ea typeface="+mn-ea"/>
                <a:cs typeface="+mn-cs"/>
              </a:rPr>
              <a:t> area. To do </a:t>
            </a:r>
            <a:r>
              <a:rPr lang="fr-FR" sz="1200" b="0" i="0" u="none" strike="noStrike" kern="1200" baseline="0" dirty="0" err="1" smtClean="0">
                <a:solidFill>
                  <a:schemeClr val="tx1"/>
                </a:solidFill>
                <a:latin typeface="+mn-lt"/>
                <a:ea typeface="+mn-ea"/>
                <a:cs typeface="+mn-cs"/>
              </a:rPr>
              <a:t>so</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have to </a:t>
            </a:r>
            <a:r>
              <a:rPr lang="fr-FR" sz="1200" b="0" i="0" u="none" strike="noStrike" kern="1200" baseline="0" dirty="0" err="1" smtClean="0">
                <a:solidFill>
                  <a:schemeClr val="tx1"/>
                </a:solidFill>
                <a:latin typeface="+mn-lt"/>
                <a:ea typeface="+mn-ea"/>
                <a:cs typeface="+mn-cs"/>
              </a:rPr>
              <a:t>create</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representation</a:t>
            </a:r>
            <a:r>
              <a:rPr lang="fr-FR" sz="1200" b="0" i="0" u="none" strike="noStrike" kern="1200" baseline="0" dirty="0" smtClean="0">
                <a:solidFill>
                  <a:schemeClr val="tx1"/>
                </a:solidFill>
                <a:latin typeface="+mn-lt"/>
                <a:ea typeface="+mn-ea"/>
                <a:cs typeface="+mn-cs"/>
              </a:rPr>
              <a:t> of a </a:t>
            </a:r>
            <a:r>
              <a:rPr lang="fr-FR" sz="1200" b="0" i="0" u="none" strike="noStrike" kern="1200" baseline="0" dirty="0" err="1" smtClean="0">
                <a:solidFill>
                  <a:schemeClr val="tx1"/>
                </a:solidFill>
                <a:latin typeface="+mn-lt"/>
                <a:ea typeface="+mn-ea"/>
                <a:cs typeface="+mn-cs"/>
              </a:rPr>
              <a:t>region</a:t>
            </a:r>
            <a:r>
              <a:rPr lang="fr-FR" sz="1200" b="0" i="0" u="none" strike="noStrike" kern="1200" baseline="0" dirty="0" smtClean="0">
                <a:solidFill>
                  <a:schemeClr val="tx1"/>
                </a:solidFill>
                <a:latin typeface="+mn-lt"/>
                <a:ea typeface="+mn-ea"/>
                <a:cs typeface="+mn-cs"/>
              </a:rPr>
              <a:t> in a simulation </a:t>
            </a:r>
            <a:r>
              <a:rPr lang="fr-FR" sz="1200" b="0" i="0" u="none" strike="noStrike" kern="1200" baseline="0" dirty="0" err="1" smtClean="0">
                <a:solidFill>
                  <a:schemeClr val="tx1"/>
                </a:solidFill>
                <a:latin typeface="+mn-lt"/>
                <a:ea typeface="+mn-ea"/>
                <a:cs typeface="+mn-cs"/>
              </a:rPr>
              <a:t>platform</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specific</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example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region</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Analamanga</a:t>
            </a:r>
            <a:r>
              <a:rPr lang="fr-FR" sz="1200" b="0" i="0" u="none" strike="noStrike" kern="1200" baseline="0" dirty="0" smtClean="0">
                <a:solidFill>
                  <a:schemeClr val="tx1"/>
                </a:solidFill>
                <a:latin typeface="+mn-lt"/>
                <a:ea typeface="+mn-ea"/>
                <a:cs typeface="+mn-cs"/>
              </a:rPr>
              <a:t> (Madagascar) </a:t>
            </a:r>
            <a:r>
              <a:rPr lang="fr-FR" sz="1200" b="0" i="0" u="none" strike="noStrike" kern="1200" baseline="0" dirty="0" err="1" smtClean="0">
                <a:solidFill>
                  <a:schemeClr val="tx1"/>
                </a:solidFill>
                <a:latin typeface="+mn-lt"/>
                <a:ea typeface="+mn-ea"/>
                <a:cs typeface="+mn-cs"/>
              </a:rPr>
              <a:t>which</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directly</a:t>
            </a:r>
            <a:r>
              <a:rPr lang="fr-FR" sz="1200" b="0" i="0" u="none" strike="noStrike" kern="1200" baseline="0" dirty="0" smtClean="0">
                <a:solidFill>
                  <a:schemeClr val="tx1"/>
                </a:solidFill>
                <a:latin typeface="+mn-lt"/>
                <a:ea typeface="+mn-ea"/>
                <a:cs typeface="+mn-cs"/>
              </a:rPr>
              <a:t> usable </a:t>
            </a:r>
            <a:r>
              <a:rPr lang="fr-FR" sz="1200" b="0" i="0" u="none" strike="noStrike" kern="1200" baseline="0" dirty="0" err="1" smtClean="0">
                <a:solidFill>
                  <a:schemeClr val="tx1"/>
                </a:solidFill>
                <a:latin typeface="+mn-lt"/>
                <a:ea typeface="+mn-ea"/>
                <a:cs typeface="+mn-cs"/>
              </a:rPr>
              <a:t>map</a:t>
            </a:r>
            <a:r>
              <a:rPr lang="fr-FR" sz="1200" b="0" i="0" u="none" strike="noStrike" kern="1200" baseline="0" dirty="0" smtClean="0">
                <a:solidFill>
                  <a:schemeClr val="tx1"/>
                </a:solidFill>
                <a:latin typeface="+mn-lt"/>
                <a:ea typeface="+mn-ea"/>
                <a:cs typeface="+mn-cs"/>
              </a:rPr>
              <a:t> data are </a:t>
            </a:r>
            <a:r>
              <a:rPr lang="fr-FR" sz="1200" b="0" i="0" u="none" strike="noStrike" kern="1200" baseline="0" dirty="0" err="1" smtClean="0">
                <a:solidFill>
                  <a:schemeClr val="tx1"/>
                </a:solidFill>
                <a:latin typeface="+mn-lt"/>
                <a:ea typeface="+mn-ea"/>
                <a:cs typeface="+mn-cs"/>
              </a:rPr>
              <a:t>quite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difficult</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find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used</a:t>
            </a:r>
            <a:r>
              <a:rPr lang="fr-FR" sz="1200" b="0" i="0" u="none" strike="noStrike" kern="1200" baseline="0" dirty="0" smtClean="0">
                <a:solidFill>
                  <a:schemeClr val="tx1"/>
                </a:solidFill>
                <a:latin typeface="+mn-lt"/>
                <a:ea typeface="+mn-ea"/>
                <a:cs typeface="+mn-cs"/>
              </a:rPr>
              <a:t>. So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go </a:t>
            </a:r>
            <a:r>
              <a:rPr lang="fr-FR" sz="1200" b="0" i="0" u="none" strike="noStrike" kern="1200" baseline="0" dirty="0" err="1" smtClean="0">
                <a:solidFill>
                  <a:schemeClr val="tx1"/>
                </a:solidFill>
                <a:latin typeface="+mn-lt"/>
                <a:ea typeface="+mn-ea"/>
                <a:cs typeface="+mn-cs"/>
              </a:rPr>
              <a:t>from</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map</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extracted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from</a:t>
            </a:r>
            <a:r>
              <a:rPr lang="fr-FR" sz="1200" b="0" i="0" u="none" strike="noStrike" kern="1200" baseline="0" dirty="0" smtClean="0">
                <a:solidFill>
                  <a:schemeClr val="tx1"/>
                </a:solidFill>
                <a:latin typeface="+mn-lt"/>
                <a:ea typeface="+mn-ea"/>
                <a:cs typeface="+mn-cs"/>
              </a:rPr>
              <a:t> a digital document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was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provided</a:t>
            </a:r>
            <a:r>
              <a:rPr lang="fr-FR" sz="1200" b="0" i="0" u="none" strike="noStrike" kern="1200" baseline="0" dirty="0" smtClean="0">
                <a:solidFill>
                  <a:schemeClr val="tx1"/>
                </a:solidFill>
                <a:latin typeface="+mn-lt"/>
                <a:ea typeface="+mn-ea"/>
                <a:cs typeface="+mn-cs"/>
              </a:rPr>
              <a:t> to us (Figure 5). </a:t>
            </a:r>
          </a:p>
          <a:p>
            <a:r>
              <a:rPr lang="fr-FR" sz="1200" b="0" i="0" u="none" strike="noStrike" kern="1200" baseline="0" dirty="0" err="1" smtClean="0">
                <a:solidFill>
                  <a:schemeClr val="tx1"/>
                </a:solidFill>
                <a:latin typeface="+mn-lt"/>
                <a:ea typeface="+mn-ea"/>
                <a:cs typeface="+mn-cs"/>
              </a:rPr>
              <a:t>Without</a:t>
            </a:r>
            <a:r>
              <a:rPr lang="fr-FR" sz="1200" b="0" i="0" u="none" strike="noStrike" kern="1200" baseline="0" dirty="0" smtClean="0">
                <a:solidFill>
                  <a:schemeClr val="tx1"/>
                </a:solidFill>
                <a:latin typeface="+mn-lt"/>
                <a:ea typeface="+mn-ea"/>
                <a:cs typeface="+mn-cs"/>
              </a:rPr>
              <a:t> MASC,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would</a:t>
            </a:r>
            <a:r>
              <a:rPr lang="fr-FR" sz="1200" b="0" i="0" u="none" strike="noStrike" kern="1200" baseline="0" dirty="0" smtClean="0">
                <a:solidFill>
                  <a:schemeClr val="tx1"/>
                </a:solidFill>
                <a:latin typeface="+mn-lt"/>
                <a:ea typeface="+mn-ea"/>
                <a:cs typeface="+mn-cs"/>
              </a:rPr>
              <a:t> have been </a:t>
            </a:r>
            <a:r>
              <a:rPr lang="fr-FR" sz="1200" b="0" i="0" u="none" strike="noStrike" kern="1200" baseline="0" dirty="0" err="1" smtClean="0">
                <a:solidFill>
                  <a:schemeClr val="tx1"/>
                </a:solidFill>
                <a:latin typeface="+mn-lt"/>
                <a:ea typeface="+mn-ea"/>
                <a:cs typeface="+mn-cs"/>
              </a:rPr>
              <a:t>constraint</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crisscross</a:t>
            </a:r>
            <a:r>
              <a:rPr lang="fr-FR" sz="1200" b="0" i="0" u="none" strike="noStrike" kern="1200" baseline="0" dirty="0" smtClean="0">
                <a:solidFill>
                  <a:schemeClr val="tx1"/>
                </a:solidFill>
                <a:latin typeface="+mn-lt"/>
                <a:ea typeface="+mn-ea"/>
                <a:cs typeface="+mn-cs"/>
              </a:rPr>
              <a:t> the image in software image </a:t>
            </a:r>
            <a:r>
              <a:rPr lang="fr-FR" sz="1200" b="0" i="0" u="none" strike="noStrike" kern="1200" baseline="0" dirty="0" err="1" smtClean="0">
                <a:solidFill>
                  <a:schemeClr val="tx1"/>
                </a:solidFill>
                <a:latin typeface="+mn-lt"/>
                <a:ea typeface="+mn-ea"/>
                <a:cs typeface="+mn-cs"/>
              </a:rPr>
              <a:t>processing</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then</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manually</a:t>
            </a:r>
            <a:r>
              <a:rPr lang="fr-FR" sz="1200" b="0" i="0" u="none" strike="noStrike" kern="1200" baseline="0" dirty="0" smtClean="0">
                <a:solidFill>
                  <a:schemeClr val="tx1"/>
                </a:solidFill>
                <a:latin typeface="+mn-lt"/>
                <a:ea typeface="+mn-ea"/>
                <a:cs typeface="+mn-cs"/>
              </a:rPr>
              <a:t> select and </a:t>
            </a:r>
            <a:r>
              <a:rPr lang="fr-FR" sz="1200" b="0" i="0" u="none" strike="noStrike" kern="1200" baseline="0" dirty="0" err="1" smtClean="0">
                <a:solidFill>
                  <a:schemeClr val="tx1"/>
                </a:solidFill>
                <a:latin typeface="+mn-lt"/>
                <a:ea typeface="+mn-ea"/>
                <a:cs typeface="+mn-cs"/>
              </a:rPr>
              <a:t>assess</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each</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sector</a:t>
            </a:r>
            <a:r>
              <a:rPr lang="fr-FR" sz="1200" b="0" i="0" u="none" strike="noStrike" kern="1200" baseline="0" dirty="0" smtClean="0">
                <a:solidFill>
                  <a:schemeClr val="tx1"/>
                </a:solidFill>
                <a:latin typeface="+mn-lt"/>
                <a:ea typeface="+mn-ea"/>
                <a:cs typeface="+mn-cs"/>
              </a:rPr>
              <a:t> of the </a:t>
            </a:r>
            <a:r>
              <a:rPr lang="fr-FR" sz="1200" b="0" i="0" u="none" strike="noStrike" kern="1200" baseline="0" dirty="0" err="1" smtClean="0">
                <a:solidFill>
                  <a:schemeClr val="tx1"/>
                </a:solidFill>
                <a:latin typeface="+mn-lt"/>
                <a:ea typeface="+mn-ea"/>
                <a:cs typeface="+mn-cs"/>
              </a:rPr>
              <a:t>grid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Thanks</a:t>
            </a:r>
            <a:r>
              <a:rPr lang="fr-FR" sz="1200" b="0" i="0" u="none" strike="noStrike" kern="1200" baseline="0" dirty="0" smtClean="0">
                <a:solidFill>
                  <a:schemeClr val="tx1"/>
                </a:solidFill>
                <a:latin typeface="+mn-lt"/>
                <a:ea typeface="+mn-ea"/>
                <a:cs typeface="+mn-cs"/>
              </a:rPr>
              <a:t> to MASC, </a:t>
            </a:r>
            <a:r>
              <a:rPr lang="fr-FR" sz="1200" b="0" i="0" u="none" strike="noStrike" kern="1200" baseline="0" dirty="0" err="1" smtClean="0">
                <a:solidFill>
                  <a:schemeClr val="tx1"/>
                </a:solidFill>
                <a:latin typeface="+mn-lt"/>
                <a:ea typeface="+mn-ea"/>
                <a:cs typeface="+mn-cs"/>
              </a:rPr>
              <a:t>these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tasks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were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simply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handled</a:t>
            </a:r>
            <a:r>
              <a:rPr lang="fr-FR" sz="1200" b="0" i="0" u="none" strike="noStrike" kern="1200" baseline="0" dirty="0" smtClean="0">
                <a:solidFill>
                  <a:schemeClr val="tx1"/>
                </a:solidFill>
                <a:latin typeface="+mn-lt"/>
                <a:ea typeface="+mn-ea"/>
                <a:cs typeface="+mn-cs"/>
              </a:rPr>
              <a:t> by </a:t>
            </a:r>
            <a:r>
              <a:rPr lang="fr-FR" sz="1200" b="0" i="0" u="none" strike="noStrike" kern="1200" baseline="0" dirty="0" err="1" smtClean="0">
                <a:solidFill>
                  <a:schemeClr val="tx1"/>
                </a:solidFill>
                <a:latin typeface="+mn-lt"/>
                <a:ea typeface="+mn-ea"/>
                <a:cs typeface="+mn-cs"/>
              </a:rPr>
              <a:t>giving</a:t>
            </a:r>
            <a:r>
              <a:rPr lang="fr-FR" sz="1200" b="0" i="0" u="none" strike="noStrike" kern="1200" baseline="0" dirty="0" smtClean="0">
                <a:solidFill>
                  <a:schemeClr val="tx1"/>
                </a:solidFill>
                <a:latin typeface="+mn-lt"/>
                <a:ea typeface="+mn-ea"/>
                <a:cs typeface="+mn-cs"/>
              </a:rPr>
              <a:t> the image file, the </a:t>
            </a:r>
            <a:r>
              <a:rPr lang="fr-FR" sz="1200" b="0" i="0" u="none" strike="noStrike" kern="1200" baseline="0" dirty="0" err="1" smtClean="0">
                <a:solidFill>
                  <a:schemeClr val="tx1"/>
                </a:solidFill>
                <a:latin typeface="+mn-lt"/>
                <a:ea typeface="+mn-ea"/>
                <a:cs typeface="+mn-cs"/>
              </a:rPr>
              <a:t>number</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sectors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cut</a:t>
            </a:r>
            <a:r>
              <a:rPr lang="fr-FR" sz="1200" b="0" i="0" u="none" strike="noStrike" kern="1200" baseline="0" dirty="0" smtClean="0">
                <a:solidFill>
                  <a:schemeClr val="tx1"/>
                </a:solidFill>
                <a:latin typeface="+mn-lt"/>
                <a:ea typeface="+mn-ea"/>
                <a:cs typeface="+mn-cs"/>
              </a:rPr>
              <a:t> in the </a:t>
            </a:r>
            <a:r>
              <a:rPr lang="fr-FR" sz="1200" b="0" i="0" u="none" strike="noStrike" kern="1200" baseline="0" dirty="0" err="1" smtClean="0">
                <a:solidFill>
                  <a:schemeClr val="tx1"/>
                </a:solidFill>
                <a:latin typeface="+mn-lt"/>
                <a:ea typeface="+mn-ea"/>
                <a:cs typeface="+mn-cs"/>
              </a:rPr>
              <a:t>width</a:t>
            </a:r>
            <a:r>
              <a:rPr lang="fr-FR" sz="1200" b="0" i="0" u="none" strike="noStrike" kern="1200" baseline="0" dirty="0" smtClean="0">
                <a:solidFill>
                  <a:schemeClr val="tx1"/>
                </a:solidFill>
                <a:latin typeface="+mn-lt"/>
                <a:ea typeface="+mn-ea"/>
                <a:cs typeface="+mn-cs"/>
              </a:rPr>
              <a:t> direction and a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swatches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simply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took</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from</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legend</a:t>
            </a:r>
            <a:r>
              <a:rPr lang="fr-FR" sz="1200" b="0" i="0" u="none" strike="noStrike" kern="1200" baseline="0" dirty="0" smtClean="0">
                <a:solidFill>
                  <a:schemeClr val="tx1"/>
                </a:solidFill>
                <a:latin typeface="+mn-lt"/>
                <a:ea typeface="+mn-ea"/>
                <a:cs typeface="+mn-cs"/>
              </a:rPr>
              <a:t> of the </a:t>
            </a:r>
            <a:r>
              <a:rPr lang="fr-FR" sz="1200" b="0" i="0" u="none" strike="noStrike" kern="1200" baseline="0" dirty="0" err="1" smtClean="0">
                <a:solidFill>
                  <a:schemeClr val="tx1"/>
                </a:solidFill>
                <a:latin typeface="+mn-lt"/>
                <a:ea typeface="+mn-ea"/>
                <a:cs typeface="+mn-cs"/>
              </a:rPr>
              <a:t>map</a:t>
            </a:r>
            <a:r>
              <a:rPr lang="fr-FR" sz="1200" b="0" i="0" u="none" strike="noStrike" kern="1200" baseline="0" dirty="0" smtClean="0">
                <a:solidFill>
                  <a:schemeClr val="tx1"/>
                </a:solidFill>
                <a:latin typeface="+mn-lt"/>
                <a:ea typeface="+mn-ea"/>
                <a:cs typeface="+mn-cs"/>
              </a:rPr>
              <a:t> by </a:t>
            </a:r>
            <a:r>
              <a:rPr lang="fr-FR" sz="1200" b="0" i="0" u="none" strike="noStrike" kern="1200" baseline="0" dirty="0" err="1" smtClean="0">
                <a:solidFill>
                  <a:schemeClr val="tx1"/>
                </a:solidFill>
                <a:latin typeface="+mn-lt"/>
                <a:ea typeface="+mn-ea"/>
                <a:cs typeface="+mn-cs"/>
              </a:rPr>
              <a:t>clicking</a:t>
            </a:r>
            <a:r>
              <a:rPr lang="fr-FR" sz="1200" b="0" i="0" u="none" strike="noStrike" kern="1200" baseline="0" dirty="0" smtClean="0">
                <a:solidFill>
                  <a:schemeClr val="tx1"/>
                </a:solidFill>
                <a:latin typeface="+mn-lt"/>
                <a:ea typeface="+mn-ea"/>
                <a:cs typeface="+mn-cs"/>
              </a:rPr>
              <a:t> on </a:t>
            </a:r>
            <a:r>
              <a:rPr lang="fr-FR" sz="1200" b="0" i="0" u="none" strike="noStrike" kern="1200" baseline="0" dirty="0" err="1" smtClean="0">
                <a:solidFill>
                  <a:schemeClr val="tx1"/>
                </a:solidFill>
                <a:latin typeface="+mn-lt"/>
                <a:ea typeface="+mn-ea"/>
                <a:cs typeface="+mn-cs"/>
              </a:rPr>
              <a:t>it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Afterwards</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preview</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was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displayed</a:t>
            </a:r>
            <a:r>
              <a:rPr lang="fr-FR" sz="1200" b="0" i="0" u="none" strike="noStrike" kern="1200" baseline="0" dirty="0" smtClean="0">
                <a:solidFill>
                  <a:schemeClr val="tx1"/>
                </a:solidFill>
                <a:latin typeface="+mn-lt"/>
                <a:ea typeface="+mn-ea"/>
                <a:cs typeface="+mn-cs"/>
              </a:rPr>
              <a:t> to us (Figure 6).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decided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then</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prioritize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colors</a:t>
            </a:r>
            <a:r>
              <a:rPr lang="fr-FR" sz="1200" b="0" i="0" u="none" strike="noStrike" kern="1200" baseline="0" dirty="0" smtClean="0">
                <a:solidFill>
                  <a:schemeClr val="tx1"/>
                </a:solidFill>
                <a:latin typeface="+mn-lt"/>
                <a:ea typeface="+mn-ea"/>
                <a:cs typeface="+mn-cs"/>
              </a:rPr>
              <a:t> of the </a:t>
            </a:r>
            <a:r>
              <a:rPr lang="fr-FR" sz="1200" b="0" i="0" u="none" strike="noStrike" kern="1200" baseline="0" dirty="0" err="1" smtClean="0">
                <a:solidFill>
                  <a:schemeClr val="tx1"/>
                </a:solidFill>
                <a:latin typeface="+mn-lt"/>
                <a:ea typeface="+mn-ea"/>
                <a:cs typeface="+mn-cs"/>
              </a:rPr>
              <a:t>sectors</a:t>
            </a:r>
            <a:r>
              <a:rPr lang="fr-FR" sz="1200" b="0" i="0" u="none" strike="noStrike" kern="1200" baseline="0" dirty="0" smtClean="0">
                <a:solidFill>
                  <a:schemeClr val="tx1"/>
                </a:solidFill>
                <a:latin typeface="+mn-lt"/>
                <a:ea typeface="+mn-ea"/>
                <a:cs typeface="+mn-cs"/>
              </a:rPr>
              <a:t> or not and </a:t>
            </a:r>
            <a:r>
              <a:rPr lang="fr-FR" sz="1200" b="0" i="0" u="none" strike="noStrike" kern="1200" baseline="0" dirty="0" err="1" smtClean="0">
                <a:solidFill>
                  <a:schemeClr val="tx1"/>
                </a:solidFill>
                <a:latin typeface="+mn-lt"/>
                <a:ea typeface="+mn-ea"/>
                <a:cs typeface="+mn-cs"/>
              </a:rPr>
              <a:t>generate</a:t>
            </a:r>
            <a:r>
              <a:rPr lang="fr-FR" sz="1200" b="0" i="0" u="none" strike="noStrike" kern="1200" baseline="0" dirty="0" smtClean="0">
                <a:solidFill>
                  <a:schemeClr val="tx1"/>
                </a:solidFill>
                <a:latin typeface="+mn-lt"/>
                <a:ea typeface="+mn-ea"/>
                <a:cs typeface="+mn-cs"/>
              </a:rPr>
              <a:t> the code </a:t>
            </a:r>
            <a:r>
              <a:rPr lang="fr-FR" sz="1200" b="0" i="0" u="none" strike="noStrike" kern="1200" baseline="0" dirty="0" err="1" smtClean="0">
                <a:solidFill>
                  <a:schemeClr val="tx1"/>
                </a:solidFill>
                <a:latin typeface="+mn-lt"/>
                <a:ea typeface="+mn-ea"/>
                <a:cs typeface="+mn-cs"/>
              </a:rPr>
              <a:t>snippet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regarding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chosen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programming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language</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case </a:t>
            </a:r>
            <a:r>
              <a:rPr lang="fr-FR" sz="1200" b="0" i="0" u="none" strike="noStrike" kern="1200" baseline="0" dirty="0" err="1" smtClean="0">
                <a:solidFill>
                  <a:schemeClr val="tx1"/>
                </a:solidFill>
                <a:latin typeface="+mn-lt"/>
                <a:ea typeface="+mn-ea"/>
                <a:cs typeface="+mn-cs"/>
              </a:rPr>
              <a:t>NetLogo</a:t>
            </a:r>
            <a:r>
              <a:rPr lang="fr-FR" sz="1200" b="0" i="0" u="none" strike="noStrike" kern="1200" baseline="0" dirty="0" smtClean="0">
                <a:solidFill>
                  <a:schemeClr val="tx1"/>
                </a:solidFill>
                <a:latin typeface="+mn-lt"/>
                <a:ea typeface="+mn-ea"/>
                <a:cs typeface="+mn-cs"/>
              </a:rPr>
              <a:t>. </a:t>
            </a:r>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7</a:t>
            </a:fld>
            <a:endParaRPr lang="fr-FR"/>
          </a:p>
        </p:txBody>
      </p:sp>
    </p:spTree>
    <p:extLst>
      <p:ext uri="{BB962C8B-B14F-4D97-AF65-F5344CB8AC3E}">
        <p14:creationId xmlns:p14="http://schemas.microsoft.com/office/powerpoint/2010/main" val="193198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EDMMAS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evolution</a:t>
            </a:r>
            <a:r>
              <a:rPr lang="fr-FR" sz="1200" b="0" i="0" u="none" strike="noStrike" kern="1200" baseline="0" dirty="0" smtClean="0">
                <a:solidFill>
                  <a:schemeClr val="tx1"/>
                </a:solidFill>
                <a:latin typeface="+mn-lt"/>
                <a:ea typeface="+mn-ea"/>
                <a:cs typeface="+mn-cs"/>
              </a:rPr>
              <a:t> of DS model </a:t>
            </a:r>
            <a:r>
              <a:rPr lang="fr-FR" sz="1200" b="0" i="0" u="none" strike="noStrike" kern="1200" baseline="0" dirty="0" err="1" smtClean="0">
                <a:solidFill>
                  <a:schemeClr val="tx1"/>
                </a:solidFill>
                <a:latin typeface="+mn-lt"/>
                <a:ea typeface="+mn-ea"/>
                <a:cs typeface="+mn-cs"/>
              </a:rPr>
              <a:t>used</a:t>
            </a:r>
            <a:r>
              <a:rPr lang="fr-FR" sz="1200" b="0" i="0" u="none" strike="noStrike" kern="1200" baseline="0" dirty="0" smtClean="0">
                <a:solidFill>
                  <a:schemeClr val="tx1"/>
                </a:solidFill>
                <a:latin typeface="+mn-lt"/>
                <a:ea typeface="+mn-ea"/>
                <a:cs typeface="+mn-cs"/>
              </a:rPr>
              <a:t> to explore </a:t>
            </a:r>
            <a:r>
              <a:rPr lang="fr-FR" sz="1200" b="0" i="0" u="none" strike="noStrike" kern="1200" baseline="0" dirty="0" err="1" smtClean="0">
                <a:solidFill>
                  <a:schemeClr val="tx1"/>
                </a:solidFill>
                <a:latin typeface="+mn-lt"/>
                <a:ea typeface="+mn-ea"/>
                <a:cs typeface="+mn-cs"/>
              </a:rPr>
              <a:t>various</a:t>
            </a:r>
            <a:r>
              <a:rPr lang="fr-FR" sz="1200" b="0" i="0" u="none" strike="noStrike" kern="1200" baseline="0" dirty="0" smtClean="0">
                <a:solidFill>
                  <a:schemeClr val="tx1"/>
                </a:solidFill>
                <a:latin typeface="+mn-lt"/>
                <a:ea typeface="+mn-ea"/>
                <a:cs typeface="+mn-cs"/>
              </a:rPr>
              <a:t> scenarios of land usages and conservation planning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simulates</a:t>
            </a:r>
            <a:r>
              <a:rPr lang="fr-FR" sz="1200" b="0" i="0" u="none" strike="noStrike" kern="1200" baseline="0" dirty="0" smtClean="0">
                <a:solidFill>
                  <a:schemeClr val="tx1"/>
                </a:solidFill>
                <a:latin typeface="+mn-lt"/>
                <a:ea typeface="+mn-ea"/>
                <a:cs typeface="+mn-cs"/>
              </a:rPr>
              <a:t> on the </a:t>
            </a:r>
            <a:r>
              <a:rPr lang="fr-FR" sz="1200" b="0" i="0" u="none" strike="noStrike" kern="1200" baseline="0" dirty="0" err="1" smtClean="0">
                <a:solidFill>
                  <a:schemeClr val="tx1"/>
                </a:solidFill>
                <a:latin typeface="+mn-lt"/>
                <a:ea typeface="+mn-ea"/>
                <a:cs typeface="+mn-cs"/>
              </a:rPr>
              <a:t>whole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island</a:t>
            </a:r>
            <a:r>
              <a:rPr lang="fr-FR" sz="1200" b="0" i="0" u="none" strike="noStrike" kern="1200" baseline="0" dirty="0" smtClean="0">
                <a:solidFill>
                  <a:schemeClr val="tx1"/>
                </a:solidFill>
                <a:latin typeface="+mn-lt"/>
                <a:ea typeface="+mn-ea"/>
                <a:cs typeface="+mn-cs"/>
              </a:rPr>
              <a:t>, the interactions </a:t>
            </a:r>
            <a:r>
              <a:rPr lang="fr-FR" sz="1200" b="0" i="0" u="none" strike="noStrike" kern="1200" baseline="0" dirty="0" err="1" smtClean="0">
                <a:solidFill>
                  <a:schemeClr val="tx1"/>
                </a:solidFill>
                <a:latin typeface="+mn-lt"/>
                <a:ea typeface="+mn-ea"/>
                <a:cs typeface="+mn-cs"/>
              </a:rPr>
              <a:t>between</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three</a:t>
            </a:r>
            <a:r>
              <a:rPr lang="fr-FR" sz="1200" b="0" i="0" u="none" strike="noStrike" kern="1200" baseline="0" dirty="0" smtClean="0">
                <a:solidFill>
                  <a:schemeClr val="tx1"/>
                </a:solidFill>
                <a:latin typeface="+mn-lt"/>
                <a:ea typeface="+mn-ea"/>
                <a:cs typeface="+mn-cs"/>
              </a:rPr>
              <a:t> types of land use (</a:t>
            </a:r>
            <a:r>
              <a:rPr lang="fr-FR" sz="1200" b="0" i="0" u="none" strike="noStrike" kern="1200" baseline="0" dirty="0" err="1" smtClean="0">
                <a:solidFill>
                  <a:schemeClr val="tx1"/>
                </a:solidFill>
                <a:latin typeface="+mn-lt"/>
                <a:ea typeface="+mn-ea"/>
                <a:cs typeface="+mn-cs"/>
              </a:rPr>
              <a:t>natural</a:t>
            </a:r>
            <a:r>
              <a:rPr lang="fr-FR" sz="1200" b="0" i="0" u="none" strike="noStrike" kern="1200" baseline="0" dirty="0" smtClean="0">
                <a:solidFill>
                  <a:schemeClr val="tx1"/>
                </a:solidFill>
                <a:latin typeface="+mn-lt"/>
                <a:ea typeface="+mn-ea"/>
                <a:cs typeface="+mn-cs"/>
              </a:rPr>
              <a:t>, agricultural and </a:t>
            </a:r>
            <a:r>
              <a:rPr lang="fr-FR" sz="1200" b="0" i="0" u="none" strike="noStrike" kern="1200" baseline="0" dirty="0" err="1" smtClean="0">
                <a:solidFill>
                  <a:schemeClr val="tx1"/>
                </a:solidFill>
                <a:latin typeface="+mn-lt"/>
                <a:ea typeface="+mn-ea"/>
                <a:cs typeface="+mn-cs"/>
              </a:rPr>
              <a:t>urban</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order</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allow</a:t>
            </a:r>
            <a:r>
              <a:rPr lang="fr-FR" sz="1200" b="0" i="0" u="none" strike="noStrike" kern="1200" baseline="0" dirty="0" smtClean="0">
                <a:solidFill>
                  <a:schemeClr val="tx1"/>
                </a:solidFill>
                <a:latin typeface="+mn-lt"/>
                <a:ea typeface="+mn-ea"/>
                <a:cs typeface="+mn-cs"/>
              </a:rPr>
              <a:t> observation of the changes </a:t>
            </a:r>
            <a:r>
              <a:rPr lang="fr-FR" sz="1200" b="0" i="0" u="none" strike="noStrike" kern="1200" baseline="0" dirty="0" err="1" smtClean="0">
                <a:solidFill>
                  <a:schemeClr val="tx1"/>
                </a:solidFill>
                <a:latin typeface="+mn-lt"/>
                <a:ea typeface="+mn-ea"/>
                <a:cs typeface="+mn-cs"/>
              </a:rPr>
              <a:t>induced</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energy</a:t>
            </a:r>
            <a:r>
              <a:rPr lang="fr-FR" sz="1200" b="0" i="0" u="none" strike="noStrike" kern="1200" baseline="0" dirty="0" smtClean="0">
                <a:solidFill>
                  <a:schemeClr val="tx1"/>
                </a:solidFill>
                <a:latin typeface="+mn-lt"/>
                <a:ea typeface="+mn-ea"/>
                <a:cs typeface="+mn-cs"/>
              </a:rPr>
              <a:t> layer has been </a:t>
            </a:r>
            <a:r>
              <a:rPr lang="fr-FR" sz="1200" b="0" i="0" u="none" strike="noStrike" kern="1200" baseline="0" dirty="0" err="1" smtClean="0">
                <a:solidFill>
                  <a:schemeClr val="tx1"/>
                </a:solidFill>
                <a:latin typeface="+mn-lt"/>
                <a:ea typeface="+mn-ea"/>
                <a:cs typeface="+mn-cs"/>
              </a:rPr>
              <a:t>added</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allow</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(Figure 7). </a:t>
            </a:r>
          </a:p>
          <a:p>
            <a:r>
              <a:rPr lang="fr-FR" sz="1200" b="0" i="0" u="none" strike="noStrike" kern="1200" baseline="0" dirty="0" smtClean="0">
                <a:solidFill>
                  <a:schemeClr val="tx1"/>
                </a:solidFill>
                <a:latin typeface="+mn-lt"/>
                <a:ea typeface="+mn-ea"/>
                <a:cs typeface="+mn-cs"/>
              </a:rPr>
              <a:t>EDMMAS </a:t>
            </a:r>
            <a:r>
              <a:rPr lang="fr-FR" sz="1200" b="0" i="0" u="none" strike="noStrike" kern="1200" baseline="0" dirty="0" err="1" smtClean="0">
                <a:solidFill>
                  <a:schemeClr val="tx1"/>
                </a:solidFill>
                <a:latin typeface="+mn-lt"/>
                <a:ea typeface="+mn-ea"/>
                <a:cs typeface="+mn-cs"/>
              </a:rPr>
              <a:t>was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designed</a:t>
            </a:r>
            <a:r>
              <a:rPr lang="fr-FR" sz="1200" b="0" i="0" u="none" strike="noStrike" kern="1200" baseline="0" dirty="0" smtClean="0">
                <a:solidFill>
                  <a:schemeClr val="tx1"/>
                </a:solidFill>
                <a:latin typeface="+mn-lt"/>
                <a:ea typeface="+mn-ea"/>
                <a:cs typeface="+mn-cs"/>
              </a:rPr>
              <a:t> on the GEAMAS-NG simulation </a:t>
            </a:r>
            <a:r>
              <a:rPr lang="fr-FR" sz="1200" b="0" i="0" u="none" strike="noStrike" kern="1200" baseline="0" dirty="0" err="1" smtClean="0">
                <a:solidFill>
                  <a:schemeClr val="tx1"/>
                </a:solidFill>
                <a:latin typeface="+mn-lt"/>
                <a:ea typeface="+mn-ea"/>
                <a:cs typeface="+mn-cs"/>
              </a:rPr>
              <a:t>platform</a:t>
            </a:r>
            <a:r>
              <a:rPr lang="fr-FR" sz="1200" b="0" i="0" u="none" strike="noStrike" kern="1200" baseline="0" dirty="0" smtClean="0">
                <a:solidFill>
                  <a:schemeClr val="tx1"/>
                </a:solidFill>
                <a:latin typeface="+mn-lt"/>
                <a:ea typeface="+mn-ea"/>
                <a:cs typeface="+mn-cs"/>
              </a:rPr>
              <a:t>. This </a:t>
            </a:r>
            <a:r>
              <a:rPr lang="fr-FR" sz="1200" b="0" i="0" u="none" strike="noStrike" kern="1200" baseline="0" dirty="0" err="1" smtClean="0">
                <a:solidFill>
                  <a:schemeClr val="tx1"/>
                </a:solidFill>
                <a:latin typeface="+mn-lt"/>
                <a:ea typeface="+mn-ea"/>
                <a:cs typeface="+mn-cs"/>
              </a:rPr>
              <a:t>platform</a:t>
            </a:r>
            <a:r>
              <a:rPr lang="fr-FR" sz="1200" b="0" i="0" u="none" strike="noStrike" kern="1200" baseline="0" dirty="0" smtClean="0">
                <a:solidFill>
                  <a:schemeClr val="tx1"/>
                </a:solidFill>
                <a:latin typeface="+mn-lt"/>
                <a:ea typeface="+mn-ea"/>
                <a:cs typeface="+mn-cs"/>
              </a:rPr>
              <a:t> has been </a:t>
            </a:r>
            <a:r>
              <a:rPr lang="fr-FR" sz="1200" b="0" i="0" u="none" strike="noStrike" kern="1200" baseline="0" dirty="0" err="1" smtClean="0">
                <a:solidFill>
                  <a:schemeClr val="tx1"/>
                </a:solidFill>
                <a:latin typeface="+mn-lt"/>
                <a:ea typeface="+mn-ea"/>
                <a:cs typeface="+mn-cs"/>
              </a:rPr>
              <a:t>created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with</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several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powerful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tools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reduce</a:t>
            </a:r>
            <a:r>
              <a:rPr lang="fr-FR" sz="1200" b="0" i="0" u="none" strike="noStrike" kern="1200" baseline="0" dirty="0" smtClean="0">
                <a:solidFill>
                  <a:schemeClr val="tx1"/>
                </a:solidFill>
                <a:latin typeface="+mn-lt"/>
                <a:ea typeface="+mn-ea"/>
                <a:cs typeface="+mn-cs"/>
              </a:rPr>
              <a:t> the gap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lies </a:t>
            </a:r>
            <a:r>
              <a:rPr lang="fr-FR" sz="1200" b="0" i="0" u="none" strike="noStrike" kern="1200" baseline="0" dirty="0" err="1" smtClean="0">
                <a:solidFill>
                  <a:schemeClr val="tx1"/>
                </a:solidFill>
                <a:latin typeface="+mn-lt"/>
                <a:ea typeface="+mn-ea"/>
                <a:cs typeface="+mn-cs"/>
              </a:rPr>
              <a:t>between</a:t>
            </a:r>
            <a:r>
              <a:rPr lang="fr-FR" sz="1200" b="0" i="0" u="none" strike="noStrike" kern="1200" baseline="0" dirty="0" smtClean="0">
                <a:solidFill>
                  <a:schemeClr val="tx1"/>
                </a:solidFill>
                <a:latin typeface="+mn-lt"/>
                <a:ea typeface="+mn-ea"/>
                <a:cs typeface="+mn-cs"/>
              </a:rPr>
              <a:t> the real and </a:t>
            </a:r>
            <a:r>
              <a:rPr lang="fr-FR" sz="1200" b="0" i="0" u="none" strike="noStrike" kern="1200" baseline="0" dirty="0" err="1" smtClean="0">
                <a:solidFill>
                  <a:schemeClr val="tx1"/>
                </a:solidFill>
                <a:latin typeface="+mn-lt"/>
                <a:ea typeface="+mn-ea"/>
                <a:cs typeface="+mn-cs"/>
              </a:rPr>
              <a:t>complex</a:t>
            </a:r>
            <a:r>
              <a:rPr lang="fr-FR" sz="1200" b="0" i="0" u="none" strike="noStrike" kern="1200" baseline="0" dirty="0" smtClean="0">
                <a:solidFill>
                  <a:schemeClr val="tx1"/>
                </a:solidFill>
                <a:latin typeface="+mn-lt"/>
                <a:ea typeface="+mn-ea"/>
                <a:cs typeface="+mn-cs"/>
              </a:rPr>
              <a:t> system model. </a:t>
            </a:r>
            <a:r>
              <a:rPr lang="fr-FR" sz="1200" b="0" i="0" u="none" strike="noStrike" kern="1200" baseline="0" dirty="0" err="1" smtClean="0">
                <a:solidFill>
                  <a:schemeClr val="tx1"/>
                </a:solidFill>
                <a:latin typeface="+mn-lt"/>
                <a:ea typeface="+mn-ea"/>
                <a:cs typeface="+mn-cs"/>
              </a:rPr>
              <a:t>Among</a:t>
            </a:r>
            <a:r>
              <a:rPr lang="fr-FR" sz="1200" b="0" i="0" u="none" strike="noStrike" kern="1200" baseline="0" dirty="0" smtClean="0">
                <a:solidFill>
                  <a:schemeClr val="tx1"/>
                </a:solidFill>
                <a:latin typeface="+mn-lt"/>
                <a:ea typeface="+mn-ea"/>
                <a:cs typeface="+mn-cs"/>
              </a:rPr>
              <a:t> the innovations of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platform</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notice in </a:t>
            </a:r>
            <a:r>
              <a:rPr lang="fr-FR" sz="1200" b="0" i="0" u="none" strike="noStrike" kern="1200" baseline="0" dirty="0" err="1" smtClean="0">
                <a:solidFill>
                  <a:schemeClr val="tx1"/>
                </a:solidFill>
                <a:latin typeface="+mn-lt"/>
                <a:ea typeface="+mn-ea"/>
                <a:cs typeface="+mn-cs"/>
              </a:rPr>
              <a:t>particular</a:t>
            </a:r>
            <a:r>
              <a:rPr lang="fr-FR" sz="1200" b="0" i="0" u="none" strike="noStrike" kern="1200" baseline="0" dirty="0" smtClean="0">
                <a:solidFill>
                  <a:schemeClr val="tx1"/>
                </a:solidFill>
                <a:latin typeface="+mn-lt"/>
                <a:ea typeface="+mn-ea"/>
                <a:cs typeface="+mn-cs"/>
              </a:rPr>
              <a:t> XELOC. XELOC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 support for configuration and </a:t>
            </a:r>
            <a:r>
              <a:rPr lang="fr-FR" sz="1200" b="0" i="0" u="none" strike="noStrike" kern="1200" baseline="0" dirty="0" err="1" smtClean="0">
                <a:solidFill>
                  <a:schemeClr val="tx1"/>
                </a:solidFill>
                <a:latin typeface="+mn-lt"/>
                <a:ea typeface="+mn-ea"/>
                <a:cs typeface="+mn-cs"/>
              </a:rPr>
              <a:t>initialization</a:t>
            </a:r>
            <a:r>
              <a:rPr lang="fr-FR" sz="1200" b="0" i="0" u="none" strike="noStrike" kern="1200" baseline="0" dirty="0" smtClean="0">
                <a:solidFill>
                  <a:schemeClr val="tx1"/>
                </a:solidFill>
                <a:latin typeface="+mn-lt"/>
                <a:ea typeface="+mn-ea"/>
                <a:cs typeface="+mn-cs"/>
              </a:rPr>
              <a:t> of multi-agent </a:t>
            </a:r>
            <a:r>
              <a:rPr lang="fr-FR" sz="1200" b="0" i="0" u="none" strike="noStrike" kern="1200" baseline="0" dirty="0" err="1" smtClean="0">
                <a:solidFill>
                  <a:schemeClr val="tx1"/>
                </a:solidFill>
                <a:latin typeface="+mn-lt"/>
                <a:ea typeface="+mn-ea"/>
                <a:cs typeface="+mn-cs"/>
              </a:rPr>
              <a:t>systems</a:t>
            </a:r>
            <a:r>
              <a:rPr lang="fr-FR" sz="1200" b="0" i="0" u="none" strike="noStrike" kern="1200" baseline="0" dirty="0" smtClean="0">
                <a:solidFill>
                  <a:schemeClr val="tx1"/>
                </a:solidFill>
                <a:latin typeface="+mn-lt"/>
                <a:ea typeface="+mn-ea"/>
                <a:cs typeface="+mn-cs"/>
              </a:rPr>
              <a:t>. It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established</a:t>
            </a:r>
            <a:r>
              <a:rPr lang="fr-FR" sz="1200" b="0" i="0" u="none" strike="noStrike" kern="1200" baseline="0" dirty="0" smtClean="0">
                <a:solidFill>
                  <a:schemeClr val="tx1"/>
                </a:solidFill>
                <a:latin typeface="+mn-lt"/>
                <a:ea typeface="+mn-ea"/>
                <a:cs typeface="+mn-cs"/>
              </a:rPr>
              <a:t> on the basis of XML, </a:t>
            </a:r>
            <a:r>
              <a:rPr lang="fr-FR" sz="1200" b="0" i="0" u="none" strike="noStrike" kern="1200" baseline="0" dirty="0" err="1" smtClean="0">
                <a:solidFill>
                  <a:schemeClr val="tx1"/>
                </a:solidFill>
                <a:latin typeface="+mn-lt"/>
                <a:ea typeface="+mn-ea"/>
                <a:cs typeface="+mn-cs"/>
              </a:rPr>
              <a:t>enriched</a:t>
            </a:r>
            <a:r>
              <a:rPr lang="fr-FR" sz="1200" b="0" i="0" u="none" strike="noStrike" kern="1200" baseline="0" dirty="0" smtClean="0">
                <a:solidFill>
                  <a:schemeClr val="tx1"/>
                </a:solidFill>
                <a:latin typeface="+mn-lt"/>
                <a:ea typeface="+mn-ea"/>
                <a:cs typeface="+mn-cs"/>
              </a:rPr>
              <a:t> by a </a:t>
            </a:r>
            <a:r>
              <a:rPr lang="fr-FR" sz="1200" b="0" i="0" u="none" strike="noStrike" kern="1200" baseline="0" dirty="0" err="1" smtClean="0">
                <a:solidFill>
                  <a:schemeClr val="tx1"/>
                </a:solidFill>
                <a:latin typeface="+mn-lt"/>
                <a:ea typeface="+mn-ea"/>
                <a:cs typeface="+mn-cs"/>
              </a:rPr>
              <a:t>semantic</a:t>
            </a:r>
            <a:r>
              <a:rPr lang="fr-FR" sz="1200" b="0" i="0" u="none" strike="noStrike" kern="1200" baseline="0" dirty="0" smtClean="0">
                <a:solidFill>
                  <a:schemeClr val="tx1"/>
                </a:solidFill>
                <a:latin typeface="+mn-lt"/>
                <a:ea typeface="+mn-ea"/>
                <a:cs typeface="+mn-cs"/>
              </a:rPr>
              <a:t> script </a:t>
            </a:r>
            <a:r>
              <a:rPr lang="fr-FR" sz="1200" b="0" i="0" u="none" strike="noStrike" kern="1200" baseline="0" dirty="0" err="1" smtClean="0">
                <a:solidFill>
                  <a:schemeClr val="tx1"/>
                </a:solidFill>
                <a:latin typeface="+mn-lt"/>
                <a:ea typeface="+mn-ea"/>
                <a:cs typeface="+mn-cs"/>
              </a:rPr>
              <a:t>language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Thus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while</a:t>
            </a:r>
            <a:r>
              <a:rPr lang="fr-FR" sz="1200" b="0" i="0" u="none" strike="noStrike" kern="1200" baseline="0" dirty="0" smtClean="0">
                <a:solidFill>
                  <a:schemeClr val="tx1"/>
                </a:solidFill>
                <a:latin typeface="+mn-lt"/>
                <a:ea typeface="+mn-ea"/>
                <a:cs typeface="+mn-cs"/>
              </a:rPr>
              <a:t> a configuration for </a:t>
            </a:r>
            <a:r>
              <a:rPr lang="fr-FR" sz="1200" b="0" i="0" u="none" strike="noStrike" kern="1200" baseline="0" dirty="0" err="1" smtClean="0">
                <a:solidFill>
                  <a:schemeClr val="tx1"/>
                </a:solidFill>
                <a:latin typeface="+mn-lt"/>
                <a:ea typeface="+mn-ea"/>
                <a:cs typeface="+mn-cs"/>
              </a:rPr>
              <a:t>defining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form</a:t>
            </a:r>
            <a:r>
              <a:rPr lang="fr-FR" sz="1200" b="0" i="0" u="none" strike="noStrike" kern="1200" baseline="0" dirty="0" smtClean="0">
                <a:solidFill>
                  <a:schemeClr val="tx1"/>
                </a:solidFill>
                <a:latin typeface="+mn-lt"/>
                <a:ea typeface="+mn-ea"/>
                <a:cs typeface="+mn-cs"/>
              </a:rPr>
              <a:t> of a </a:t>
            </a:r>
            <a:r>
              <a:rPr lang="fr-FR" sz="1200" b="0" i="0" u="none" strike="noStrike" kern="1200" baseline="0" dirty="0" err="1" smtClean="0">
                <a:solidFill>
                  <a:schemeClr val="tx1"/>
                </a:solidFill>
                <a:latin typeface="+mn-lt"/>
                <a:ea typeface="+mn-ea"/>
                <a:cs typeface="+mn-cs"/>
              </a:rPr>
              <a:t>conventional</a:t>
            </a:r>
            <a:r>
              <a:rPr lang="fr-FR" sz="1200" b="0" i="0" u="none" strike="noStrike" kern="1200" baseline="0" dirty="0" smtClean="0">
                <a:solidFill>
                  <a:schemeClr val="tx1"/>
                </a:solidFill>
                <a:latin typeface="+mn-lt"/>
                <a:ea typeface="+mn-ea"/>
                <a:cs typeface="+mn-cs"/>
              </a:rPr>
              <a:t> XML description, XELOC </a:t>
            </a:r>
            <a:r>
              <a:rPr lang="fr-FR" sz="1200" b="0" i="0" u="none" strike="noStrike" kern="1200" baseline="0" dirty="0" err="1" smtClean="0">
                <a:solidFill>
                  <a:schemeClr val="tx1"/>
                </a:solidFill>
                <a:latin typeface="+mn-lt"/>
                <a:ea typeface="+mn-ea"/>
                <a:cs typeface="+mn-cs"/>
              </a:rPr>
              <a:t>offers</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possibility</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synthesizing</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complex</a:t>
            </a:r>
            <a:r>
              <a:rPr lang="fr-FR" sz="1200" b="0" i="0" u="none" strike="noStrike" kern="1200" baseline="0" dirty="0" smtClean="0">
                <a:solidFill>
                  <a:schemeClr val="tx1"/>
                </a:solidFill>
                <a:latin typeface="+mn-lt"/>
                <a:ea typeface="+mn-ea"/>
                <a:cs typeface="+mn-cs"/>
              </a:rPr>
              <a:t> configuration by </a:t>
            </a:r>
            <a:r>
              <a:rPr lang="fr-FR" sz="1200" b="0" i="0" u="none" strike="noStrike" kern="1200" baseline="0" dirty="0" err="1" smtClean="0">
                <a:solidFill>
                  <a:schemeClr val="tx1"/>
                </a:solidFill>
                <a:latin typeface="+mn-lt"/>
                <a:ea typeface="+mn-ea"/>
                <a:cs typeface="+mn-cs"/>
              </a:rPr>
              <a:t>means</a:t>
            </a:r>
            <a:r>
              <a:rPr lang="fr-FR" sz="1200" b="0" i="0" u="none" strike="noStrike" kern="1200" baseline="0" dirty="0" smtClean="0">
                <a:solidFill>
                  <a:schemeClr val="tx1"/>
                </a:solidFill>
                <a:latin typeface="+mn-lt"/>
                <a:ea typeface="+mn-ea"/>
                <a:cs typeface="+mn-cs"/>
              </a:rPr>
              <a:t> of a </a:t>
            </a:r>
            <a:r>
              <a:rPr lang="fr-FR" sz="1200" b="0" i="0" u="none" strike="noStrike" kern="1200" baseline="0" dirty="0" err="1" smtClean="0">
                <a:solidFill>
                  <a:schemeClr val="tx1"/>
                </a:solidFill>
                <a:latin typeface="+mn-lt"/>
                <a:ea typeface="+mn-ea"/>
                <a:cs typeface="+mn-cs"/>
              </a:rPr>
              <a:t>dynamic</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process</a:t>
            </a:r>
            <a:r>
              <a:rPr lang="fr-FR" sz="1200" b="0" i="0" u="none" strike="noStrike" kern="1200" baseline="0" dirty="0" smtClean="0">
                <a:solidFill>
                  <a:schemeClr val="tx1"/>
                </a:solidFill>
                <a:latin typeface="+mn-lt"/>
                <a:ea typeface="+mn-ea"/>
                <a:cs typeface="+mn-cs"/>
              </a:rPr>
              <a:t>. In addition, XELOC </a:t>
            </a:r>
            <a:r>
              <a:rPr lang="fr-FR" sz="1200" b="0" i="0" u="none" strike="noStrike" kern="1200" baseline="0" dirty="0" err="1" smtClean="0">
                <a:solidFill>
                  <a:schemeClr val="tx1"/>
                </a:solidFill>
                <a:latin typeface="+mn-lt"/>
                <a:ea typeface="+mn-ea"/>
                <a:cs typeface="+mn-cs"/>
              </a:rPr>
              <a:t>incorporates</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rich</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initialization</a:t>
            </a:r>
            <a:r>
              <a:rPr lang="fr-FR" sz="1200" b="0" i="0" u="none" strike="noStrike" kern="1200" baseline="0" dirty="0" smtClean="0">
                <a:solidFill>
                  <a:schemeClr val="tx1"/>
                </a:solidFill>
                <a:latin typeface="+mn-lt"/>
                <a:ea typeface="+mn-ea"/>
                <a:cs typeface="+mn-cs"/>
              </a:rPr>
              <a:t> technique </a:t>
            </a:r>
            <a:r>
              <a:rPr lang="fr-FR" sz="1200" b="0" i="0" u="none" strike="noStrike" kern="1200" baseline="0" dirty="0" err="1" smtClean="0">
                <a:solidFill>
                  <a:schemeClr val="tx1"/>
                </a:solidFill>
                <a:latin typeface="+mn-lt"/>
                <a:ea typeface="+mn-ea"/>
                <a:cs typeface="+mn-cs"/>
              </a:rPr>
              <a:t>using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semantic</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maps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provided</a:t>
            </a:r>
            <a:r>
              <a:rPr lang="fr-FR" sz="1200" b="0" i="0" u="none" strike="noStrike" kern="1200" baseline="0" dirty="0" smtClean="0">
                <a:solidFill>
                  <a:schemeClr val="tx1"/>
                </a:solidFill>
                <a:latin typeface="+mn-lt"/>
                <a:ea typeface="+mn-ea"/>
                <a:cs typeface="+mn-cs"/>
              </a:rPr>
              <a:t> by </a:t>
            </a:r>
            <a:r>
              <a:rPr lang="fr-FR" sz="1200" b="0" i="0" u="none" strike="noStrike" kern="1200" baseline="0" dirty="0" err="1" smtClean="0">
                <a:solidFill>
                  <a:schemeClr val="tx1"/>
                </a:solidFill>
                <a:latin typeface="+mn-lt"/>
                <a:ea typeface="+mn-ea"/>
                <a:cs typeface="+mn-cs"/>
              </a:rPr>
              <a:t>mathematicians</a:t>
            </a:r>
            <a:r>
              <a:rPr lang="fr-FR" sz="1200" b="0" i="0" u="none" strike="noStrike" kern="1200" baseline="0" dirty="0" smtClean="0">
                <a:solidFill>
                  <a:schemeClr val="tx1"/>
                </a:solidFill>
                <a:latin typeface="+mn-lt"/>
                <a:ea typeface="+mn-ea"/>
                <a:cs typeface="+mn-cs"/>
              </a:rPr>
              <a:t>. All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makes</a:t>
            </a:r>
            <a:r>
              <a:rPr lang="fr-FR" sz="1200" b="0" i="0" u="none" strike="noStrike" kern="1200" baseline="0" dirty="0" smtClean="0">
                <a:solidFill>
                  <a:schemeClr val="tx1"/>
                </a:solidFill>
                <a:latin typeface="+mn-lt"/>
                <a:ea typeface="+mn-ea"/>
                <a:cs typeface="+mn-cs"/>
              </a:rPr>
              <a:t> XELOC, </a:t>
            </a:r>
            <a:r>
              <a:rPr lang="fr-FR" sz="1200" b="0" i="0" u="none" strike="noStrike" kern="1200" baseline="0" dirty="0" err="1" smtClean="0">
                <a:solidFill>
                  <a:schemeClr val="tx1"/>
                </a:solidFill>
                <a:latin typeface="+mn-lt"/>
                <a:ea typeface="+mn-ea"/>
                <a:cs typeface="+mn-cs"/>
              </a:rPr>
              <a:t>scalable</a:t>
            </a:r>
            <a:r>
              <a:rPr lang="fr-FR" sz="1200" b="0" i="0" u="none" strike="noStrike" kern="1200" baseline="0" dirty="0" smtClean="0">
                <a:solidFill>
                  <a:schemeClr val="tx1"/>
                </a:solidFill>
                <a:latin typeface="+mn-lt"/>
                <a:ea typeface="+mn-ea"/>
                <a:cs typeface="+mn-cs"/>
              </a:rPr>
              <a:t> and accessible by nature, a </a:t>
            </a:r>
            <a:r>
              <a:rPr lang="fr-FR" sz="1200" b="0" i="0" u="none" strike="noStrike" kern="1200" baseline="0" dirty="0" err="1" smtClean="0">
                <a:solidFill>
                  <a:schemeClr val="tx1"/>
                </a:solidFill>
                <a:latin typeface="+mn-lt"/>
                <a:ea typeface="+mn-ea"/>
                <a:cs typeface="+mn-cs"/>
              </a:rPr>
              <a:t>generic</a:t>
            </a:r>
            <a:r>
              <a:rPr lang="fr-FR" sz="1200" b="0" i="0" u="none" strike="noStrike" kern="1200" baseline="0" dirty="0" smtClean="0">
                <a:solidFill>
                  <a:schemeClr val="tx1"/>
                </a:solidFill>
                <a:latin typeface="+mn-lt"/>
                <a:ea typeface="+mn-ea"/>
                <a:cs typeface="+mn-cs"/>
              </a:rPr>
              <a:t> support </a:t>
            </a:r>
            <a:r>
              <a:rPr lang="fr-FR" sz="1200" b="0" i="0" u="none" strike="noStrike" kern="1200" baseline="0" dirty="0" err="1" smtClean="0">
                <a:solidFill>
                  <a:schemeClr val="tx1"/>
                </a:solidFill>
                <a:latin typeface="+mn-lt"/>
                <a:ea typeface="+mn-ea"/>
                <a:cs typeface="+mn-cs"/>
              </a:rPr>
              <a:t>used</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many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contexts</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implementation</a:t>
            </a:r>
            <a:r>
              <a:rPr lang="fr-FR" sz="1200" b="0" i="0" u="none" strike="noStrike" kern="1200" baseline="0" dirty="0" smtClean="0">
                <a:solidFill>
                  <a:schemeClr val="tx1"/>
                </a:solidFill>
                <a:latin typeface="+mn-lt"/>
                <a:ea typeface="+mn-ea"/>
                <a:cs typeface="+mn-cs"/>
              </a:rPr>
              <a:t>. A XELOC </a:t>
            </a:r>
            <a:r>
              <a:rPr lang="fr-FR" sz="1200" b="0" i="0" u="none" strike="noStrike" kern="1200" baseline="0" dirty="0" err="1" smtClean="0">
                <a:solidFill>
                  <a:schemeClr val="tx1"/>
                </a:solidFill>
                <a:latin typeface="+mn-lt"/>
                <a:ea typeface="+mn-ea"/>
                <a:cs typeface="+mn-cs"/>
              </a:rPr>
              <a:t>interpreter</a:t>
            </a:r>
            <a:r>
              <a:rPr lang="fr-FR" sz="1200" b="0" i="0" u="none" strike="noStrike" kern="1200" baseline="0" dirty="0" smtClean="0">
                <a:solidFill>
                  <a:schemeClr val="tx1"/>
                </a:solidFill>
                <a:latin typeface="+mn-lt"/>
                <a:ea typeface="+mn-ea"/>
                <a:cs typeface="+mn-cs"/>
              </a:rPr>
              <a:t> has been </a:t>
            </a:r>
            <a:r>
              <a:rPr lang="fr-FR" sz="1200" b="0" i="0" u="none" strike="noStrike" kern="1200" baseline="0" dirty="0" err="1" smtClean="0">
                <a:solidFill>
                  <a:schemeClr val="tx1"/>
                </a:solidFill>
                <a:latin typeface="+mn-lt"/>
                <a:ea typeface="+mn-ea"/>
                <a:cs typeface="+mn-cs"/>
              </a:rPr>
              <a:t>developed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within</a:t>
            </a:r>
            <a:r>
              <a:rPr lang="fr-FR" sz="1200" b="0" i="0" u="none" strike="noStrike" kern="1200" baseline="0" dirty="0" smtClean="0">
                <a:solidFill>
                  <a:schemeClr val="tx1"/>
                </a:solidFill>
                <a:latin typeface="+mn-lt"/>
                <a:ea typeface="+mn-ea"/>
                <a:cs typeface="+mn-cs"/>
              </a:rPr>
              <a:t> the GEAMAS-NG </a:t>
            </a:r>
            <a:r>
              <a:rPr lang="fr-FR" sz="1200" b="0" i="0" u="none" strike="noStrike" kern="1200" baseline="0" dirty="0" err="1" smtClean="0">
                <a:solidFill>
                  <a:schemeClr val="tx1"/>
                </a:solidFill>
                <a:latin typeface="+mn-lt"/>
                <a:ea typeface="+mn-ea"/>
                <a:cs typeface="+mn-cs"/>
              </a:rPr>
              <a:t>platform</a:t>
            </a:r>
            <a:r>
              <a:rPr lang="fr-FR" sz="1200" b="0" i="0" u="none" strike="noStrike" kern="1200" baseline="0" dirty="0" smtClean="0">
                <a:solidFill>
                  <a:schemeClr val="tx1"/>
                </a:solidFill>
                <a:latin typeface="+mn-lt"/>
                <a:ea typeface="+mn-ea"/>
                <a:cs typeface="+mn-cs"/>
              </a:rPr>
              <a:t>. </a:t>
            </a:r>
          </a:p>
          <a:p>
            <a:r>
              <a:rPr lang="fr-FR" sz="1200" b="1" i="0" u="none" strike="noStrike" kern="1200" baseline="0" dirty="0" smtClean="0">
                <a:solidFill>
                  <a:schemeClr val="tx1"/>
                </a:solidFill>
                <a:latin typeface="+mn-lt"/>
                <a:ea typeface="+mn-ea"/>
                <a:cs typeface="+mn-cs"/>
              </a:rPr>
              <a:t>3.2.3 MASC </a:t>
            </a:r>
            <a:r>
              <a:rPr lang="fr-FR" sz="1200" b="1" i="0" u="none" strike="noStrike" kern="1200" baseline="0" dirty="0" err="1" smtClean="0">
                <a:solidFill>
                  <a:schemeClr val="tx1"/>
                </a:solidFill>
                <a:latin typeface="+mn-lt"/>
                <a:ea typeface="+mn-ea"/>
                <a:cs typeface="+mn-cs"/>
              </a:rPr>
              <a:t>with</a:t>
            </a:r>
            <a:r>
              <a:rPr lang="fr-FR" sz="1200" b="1" i="0" u="none" strike="noStrike" kern="1200" baseline="0" dirty="0" smtClean="0">
                <a:solidFill>
                  <a:schemeClr val="tx1"/>
                </a:solidFill>
                <a:latin typeface="+mn-lt"/>
                <a:ea typeface="+mn-ea"/>
                <a:cs typeface="+mn-cs"/>
              </a:rPr>
              <a:t> EDMMAS </a:t>
            </a:r>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In EDMMAS,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handle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maps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containing</a:t>
            </a:r>
            <a:r>
              <a:rPr lang="fr-FR" sz="1200" b="0" i="0" u="none" strike="noStrike" kern="1200" baseline="0" dirty="0" smtClean="0">
                <a:solidFill>
                  <a:schemeClr val="tx1"/>
                </a:solidFill>
                <a:latin typeface="+mn-lt"/>
                <a:ea typeface="+mn-ea"/>
                <a:cs typeface="+mn-cs"/>
              </a:rPr>
              <a:t> information on </a:t>
            </a:r>
            <a:r>
              <a:rPr lang="fr-FR" sz="1200" b="0" i="0" u="none" strike="noStrike" kern="1200" baseline="0" dirty="0" err="1" smtClean="0">
                <a:solidFill>
                  <a:schemeClr val="tx1"/>
                </a:solidFill>
                <a:latin typeface="+mn-lt"/>
                <a:ea typeface="+mn-ea"/>
                <a:cs typeface="+mn-cs"/>
              </a:rPr>
              <a:t>energy</a:t>
            </a:r>
            <a:r>
              <a:rPr lang="fr-FR" sz="1200" b="0" i="0" u="none" strike="noStrike" kern="1200" baseline="0" dirty="0" smtClean="0">
                <a:solidFill>
                  <a:schemeClr val="tx1"/>
                </a:solidFill>
                <a:latin typeface="+mn-lt"/>
                <a:ea typeface="+mn-ea"/>
                <a:cs typeface="+mn-cs"/>
              </a:rPr>
              <a:t> sources </a:t>
            </a:r>
            <a:r>
              <a:rPr lang="fr-FR" sz="1200" b="0" i="0" u="none" strike="noStrike" kern="1200" baseline="0" dirty="0" err="1" smtClean="0">
                <a:solidFill>
                  <a:schemeClr val="tx1"/>
                </a:solidFill>
                <a:latin typeface="+mn-lt"/>
                <a:ea typeface="+mn-ea"/>
                <a:cs typeface="+mn-cs"/>
              </a:rPr>
              <a:t>available</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Reunion</a:t>
            </a:r>
            <a:r>
              <a:rPr lang="fr-FR" sz="1200" b="0" i="0" u="none" strike="noStrike" kern="1200" baseline="0" dirty="0" smtClean="0">
                <a:solidFill>
                  <a:schemeClr val="tx1"/>
                </a:solidFill>
                <a:latin typeface="+mn-lt"/>
                <a:ea typeface="+mn-ea"/>
                <a:cs typeface="+mn-cs"/>
              </a:rPr>
              <a:t> Island.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tried</a:t>
            </a:r>
            <a:r>
              <a:rPr lang="fr-FR" sz="1200" b="0" i="0" u="none" strike="noStrike" kern="1200" baseline="0" dirty="0" smtClean="0">
                <a:solidFill>
                  <a:schemeClr val="tx1"/>
                </a:solidFill>
                <a:latin typeface="+mn-lt"/>
                <a:ea typeface="+mn-ea"/>
                <a:cs typeface="+mn-cs"/>
              </a:rPr>
              <a:t> to use MASC to </a:t>
            </a:r>
            <a:r>
              <a:rPr lang="fr-FR" sz="1200" b="0" i="0" u="none" strike="noStrike" kern="1200" baseline="0" dirty="0" err="1" smtClean="0">
                <a:solidFill>
                  <a:schemeClr val="tx1"/>
                </a:solidFill>
                <a:latin typeface="+mn-lt"/>
                <a:ea typeface="+mn-ea"/>
                <a:cs typeface="+mn-cs"/>
              </a:rPr>
              <a:t>complement</a:t>
            </a:r>
            <a:r>
              <a:rPr lang="fr-FR" sz="1200" b="0" i="0" u="none" strike="noStrike" kern="1200" baseline="0" dirty="0" smtClean="0">
                <a:solidFill>
                  <a:schemeClr val="tx1"/>
                </a:solidFill>
                <a:latin typeface="+mn-lt"/>
                <a:ea typeface="+mn-ea"/>
                <a:cs typeface="+mn-cs"/>
              </a:rPr>
              <a:t> XELOC </a:t>
            </a:r>
            <a:r>
              <a:rPr lang="fr-FR" sz="1200" b="0" i="0" u="none" strike="noStrike" kern="1200" baseline="0" dirty="0" err="1" smtClean="0">
                <a:solidFill>
                  <a:schemeClr val="tx1"/>
                </a:solidFill>
                <a:latin typeface="+mn-lt"/>
                <a:ea typeface="+mn-ea"/>
                <a:cs typeface="+mn-cs"/>
              </a:rPr>
              <a:t>Language</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facilitate</a:t>
            </a:r>
            <a:r>
              <a:rPr lang="fr-FR" sz="1200" b="0" i="0" u="none" strike="noStrike" kern="1200" baseline="0" dirty="0" smtClean="0">
                <a:solidFill>
                  <a:schemeClr val="tx1"/>
                </a:solidFill>
                <a:latin typeface="+mn-lt"/>
                <a:ea typeface="+mn-ea"/>
                <a:cs typeface="+mn-cs"/>
              </a:rPr>
              <a:t> simulation </a:t>
            </a:r>
            <a:r>
              <a:rPr lang="fr-FR" sz="1200" b="0" i="0" u="none" strike="noStrike" kern="1200" baseline="0" dirty="0" err="1" smtClean="0">
                <a:solidFill>
                  <a:schemeClr val="tx1"/>
                </a:solidFill>
                <a:latin typeface="+mn-lt"/>
                <a:ea typeface="+mn-ea"/>
                <a:cs typeface="+mn-cs"/>
              </a:rPr>
              <a:t>initialization</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take</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map</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average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annual</a:t>
            </a:r>
            <a:r>
              <a:rPr lang="fr-FR" sz="1200" b="0" i="0" u="none" strike="noStrike" kern="1200" baseline="0" dirty="0" smtClean="0">
                <a:solidFill>
                  <a:schemeClr val="tx1"/>
                </a:solidFill>
                <a:latin typeface="+mn-lt"/>
                <a:ea typeface="+mn-ea"/>
                <a:cs typeface="+mn-cs"/>
              </a:rPr>
              <a:t> global radiation to the horizontal of </a:t>
            </a:r>
            <a:r>
              <a:rPr lang="fr-FR" sz="1200" b="0" i="0" u="none" strike="noStrike" kern="1200" baseline="0" dirty="0" err="1" smtClean="0">
                <a:solidFill>
                  <a:schemeClr val="tx1"/>
                </a:solidFill>
                <a:latin typeface="+mn-lt"/>
                <a:ea typeface="+mn-ea"/>
                <a:cs typeface="+mn-cs"/>
              </a:rPr>
              <a:t>Reunion</a:t>
            </a:r>
            <a:r>
              <a:rPr lang="fr-FR" sz="1200" b="0" i="0" u="none" strike="noStrike" kern="1200" baseline="0" dirty="0" smtClean="0">
                <a:solidFill>
                  <a:schemeClr val="tx1"/>
                </a:solidFill>
                <a:latin typeface="+mn-lt"/>
                <a:ea typeface="+mn-ea"/>
                <a:cs typeface="+mn-cs"/>
              </a:rPr>
              <a:t> Island in 2009 (Figure 9) for the </a:t>
            </a:r>
            <a:r>
              <a:rPr lang="fr-FR" sz="1200" b="0" i="0" u="none" strike="noStrike" kern="1200" baseline="0" dirty="0" err="1" smtClean="0">
                <a:solidFill>
                  <a:schemeClr val="tx1"/>
                </a:solidFill>
                <a:latin typeface="+mn-lt"/>
                <a:ea typeface="+mn-ea"/>
                <a:cs typeface="+mn-cs"/>
              </a:rPr>
              <a:t>practical</a:t>
            </a:r>
            <a:r>
              <a:rPr lang="fr-FR" sz="1200" b="0" i="0" u="none" strike="noStrike" kern="1200" baseline="0" dirty="0" smtClean="0">
                <a:solidFill>
                  <a:schemeClr val="tx1"/>
                </a:solidFill>
                <a:latin typeface="+mn-lt"/>
                <a:ea typeface="+mn-ea"/>
                <a:cs typeface="+mn-cs"/>
              </a:rPr>
              <a:t> case. </a:t>
            </a:r>
          </a:p>
          <a:p>
            <a:r>
              <a:rPr lang="fr-FR" sz="1200" b="0" i="0" u="none" strike="noStrike" kern="1200" baseline="0" dirty="0" err="1" smtClean="0">
                <a:solidFill>
                  <a:schemeClr val="tx1"/>
                </a:solidFill>
                <a:latin typeface="+mn-lt"/>
                <a:ea typeface="+mn-ea"/>
                <a:cs typeface="+mn-cs"/>
              </a:rPr>
              <a:t>Using</a:t>
            </a:r>
            <a:r>
              <a:rPr lang="fr-FR" sz="1200" b="0" i="0" u="none" strike="noStrike" kern="1200" baseline="0" dirty="0" smtClean="0">
                <a:solidFill>
                  <a:schemeClr val="tx1"/>
                </a:solidFill>
                <a:latin typeface="+mn-lt"/>
                <a:ea typeface="+mn-ea"/>
                <a:cs typeface="+mn-cs"/>
              </a:rPr>
              <a:t> MASC,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easily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retrieve</a:t>
            </a:r>
            <a:r>
              <a:rPr lang="fr-FR" sz="1200" b="0" i="0" u="none" strike="noStrike" kern="1200" baseline="0" dirty="0" smtClean="0">
                <a:solidFill>
                  <a:schemeClr val="tx1"/>
                </a:solidFill>
                <a:latin typeface="+mn-lt"/>
                <a:ea typeface="+mn-ea"/>
                <a:cs typeface="+mn-cs"/>
              </a:rPr>
              <a:t> a XELOC code </a:t>
            </a:r>
            <a:r>
              <a:rPr lang="fr-FR" sz="1200" b="0" i="0" u="none" strike="noStrike" kern="1200" baseline="0" dirty="0" err="1" smtClean="0">
                <a:solidFill>
                  <a:schemeClr val="tx1"/>
                </a:solidFill>
                <a:latin typeface="+mn-lt"/>
                <a:ea typeface="+mn-ea"/>
                <a:cs typeface="+mn-cs"/>
              </a:rPr>
              <a:t>snippet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corresponding</a:t>
            </a:r>
            <a:r>
              <a:rPr lang="fr-FR" sz="1200" b="0" i="0" u="none" strike="noStrike" kern="1200" baseline="0" dirty="0" smtClean="0">
                <a:solidFill>
                  <a:schemeClr val="tx1"/>
                </a:solidFill>
                <a:latin typeface="+mn-lt"/>
                <a:ea typeface="+mn-ea"/>
                <a:cs typeface="+mn-cs"/>
              </a:rPr>
              <a:t> to the </a:t>
            </a:r>
            <a:r>
              <a:rPr lang="fr-FR" sz="1200" b="0" i="0" u="none" strike="noStrike" kern="1200" baseline="0" dirty="0" err="1" smtClean="0">
                <a:solidFill>
                  <a:schemeClr val="tx1"/>
                </a:solidFill>
                <a:latin typeface="+mn-lt"/>
                <a:ea typeface="+mn-ea"/>
                <a:cs typeface="+mn-cs"/>
              </a:rPr>
              <a:t>map</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with</a:t>
            </a:r>
            <a:r>
              <a:rPr lang="fr-FR" sz="1200" b="0" i="0" u="none" strike="noStrike" kern="1200" baseline="0" dirty="0" smtClean="0">
                <a:solidFill>
                  <a:schemeClr val="tx1"/>
                </a:solidFill>
                <a:latin typeface="+mn-lt"/>
                <a:ea typeface="+mn-ea"/>
                <a:cs typeface="+mn-cs"/>
              </a:rPr>
              <a:t> the correct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codes </a:t>
            </a:r>
            <a:r>
              <a:rPr lang="fr-FR" sz="1200" b="0" i="0" u="none" strike="noStrike" kern="1200" baseline="0" dirty="0" err="1" smtClean="0">
                <a:solidFill>
                  <a:schemeClr val="tx1"/>
                </a:solidFill>
                <a:latin typeface="+mn-lt"/>
                <a:ea typeface="+mn-ea"/>
                <a:cs typeface="+mn-cs"/>
              </a:rPr>
              <a:t>without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using</a:t>
            </a:r>
            <a:r>
              <a:rPr lang="fr-FR" sz="1200" b="0" i="0" u="none" strike="noStrike" kern="1200" baseline="0" dirty="0" smtClean="0">
                <a:solidFill>
                  <a:schemeClr val="tx1"/>
                </a:solidFill>
                <a:latin typeface="+mn-lt"/>
                <a:ea typeface="+mn-ea"/>
                <a:cs typeface="+mn-cs"/>
              </a:rPr>
              <a:t> multiple </a:t>
            </a:r>
            <a:r>
              <a:rPr lang="fr-FR" sz="1200" b="0" i="0" u="none" strike="noStrike" kern="1200" baseline="0" dirty="0" err="1" smtClean="0">
                <a:solidFill>
                  <a:schemeClr val="tx1"/>
                </a:solidFill>
                <a:latin typeface="+mn-lt"/>
                <a:ea typeface="+mn-ea"/>
                <a:cs typeface="+mn-cs"/>
              </a:rPr>
              <a:t>tools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When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manipulate</a:t>
            </a:r>
            <a:r>
              <a:rPr lang="fr-FR" sz="1200" b="0" i="0" u="none" strike="noStrike" kern="1200" baseline="0" dirty="0" smtClean="0">
                <a:solidFill>
                  <a:schemeClr val="tx1"/>
                </a:solidFill>
                <a:latin typeface="+mn-lt"/>
                <a:ea typeface="+mn-ea"/>
                <a:cs typeface="+mn-cs"/>
              </a:rPr>
              <a:t> codes,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usually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don’t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want</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lose</a:t>
            </a:r>
            <a:r>
              <a:rPr lang="fr-FR" sz="1200" b="0" i="0" u="none" strike="noStrike" kern="1200" baseline="0" dirty="0" smtClean="0">
                <a:solidFill>
                  <a:schemeClr val="tx1"/>
                </a:solidFill>
                <a:latin typeface="+mn-lt"/>
                <a:ea typeface="+mn-ea"/>
                <a:cs typeface="+mn-cs"/>
              </a:rPr>
              <a:t> time </a:t>
            </a:r>
            <a:r>
              <a:rPr lang="fr-FR" sz="1200" b="0" i="0" u="none" strike="noStrike" kern="1200" baseline="0" dirty="0" err="1" smtClean="0">
                <a:solidFill>
                  <a:schemeClr val="tx1"/>
                </a:solidFill>
                <a:latin typeface="+mn-lt"/>
                <a:ea typeface="+mn-ea"/>
                <a:cs typeface="+mn-cs"/>
              </a:rPr>
              <a:t>with</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redundant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tasks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such</a:t>
            </a:r>
            <a:r>
              <a:rPr lang="fr-FR" sz="1200" b="0" i="0" u="none" strike="noStrike" kern="1200" baseline="0" dirty="0" smtClean="0">
                <a:solidFill>
                  <a:schemeClr val="tx1"/>
                </a:solidFill>
                <a:latin typeface="+mn-lt"/>
                <a:ea typeface="+mn-ea"/>
                <a:cs typeface="+mn-cs"/>
              </a:rPr>
              <a:t> as picking all </a:t>
            </a:r>
            <a:r>
              <a:rPr lang="fr-FR" sz="1200" b="0" i="0" u="none" strike="noStrike" kern="1200" baseline="0" dirty="0" err="1" smtClean="0">
                <a:solidFill>
                  <a:schemeClr val="tx1"/>
                </a:solidFill>
                <a:latin typeface="+mn-lt"/>
                <a:ea typeface="+mn-ea"/>
                <a:cs typeface="+mn-cs"/>
              </a:rPr>
              <a:t>wanted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codes in an image. </a:t>
            </a:r>
            <a:r>
              <a:rPr lang="fr-FR" sz="1200" b="0" i="0" u="none" strike="noStrike" kern="1200" baseline="0" dirty="0" err="1" smtClean="0">
                <a:solidFill>
                  <a:schemeClr val="tx1"/>
                </a:solidFill>
                <a:latin typeface="+mn-lt"/>
                <a:ea typeface="+mn-ea"/>
                <a:cs typeface="+mn-cs"/>
              </a:rPr>
              <a:t>Thus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benefit</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using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advantages</a:t>
            </a:r>
            <a:r>
              <a:rPr lang="fr-FR" sz="1200" b="0" i="0" u="none" strike="noStrike" kern="1200" baseline="0" dirty="0" smtClean="0">
                <a:solidFill>
                  <a:schemeClr val="tx1"/>
                </a:solidFill>
                <a:latin typeface="+mn-lt"/>
                <a:ea typeface="+mn-ea"/>
                <a:cs typeface="+mn-cs"/>
              </a:rPr>
              <a:t> of MASC and XELOC </a:t>
            </a:r>
            <a:r>
              <a:rPr lang="fr-FR" sz="1200" b="0" i="0" u="none" strike="noStrike" kern="1200" baseline="0" dirty="0" err="1" smtClean="0">
                <a:solidFill>
                  <a:schemeClr val="tx1"/>
                </a:solidFill>
                <a:latin typeface="+mn-lt"/>
                <a:ea typeface="+mn-ea"/>
                <a:cs typeface="+mn-cs"/>
              </a:rPr>
              <a:t>Language</a:t>
            </a:r>
            <a:r>
              <a:rPr lang="fr-FR" sz="1200" b="0" i="0" u="none" strike="noStrike" kern="1200" baseline="0" dirty="0" smtClean="0">
                <a:solidFill>
                  <a:schemeClr val="tx1"/>
                </a:solidFill>
                <a:latin typeface="+mn-lt"/>
                <a:ea typeface="+mn-ea"/>
                <a:cs typeface="+mn-cs"/>
              </a:rPr>
              <a:t>. MASC </a:t>
            </a:r>
            <a:r>
              <a:rPr lang="fr-FR" sz="1200" b="0" i="0" u="none" strike="noStrike" kern="1200" baseline="0" dirty="0" err="1" smtClean="0">
                <a:solidFill>
                  <a:schemeClr val="tx1"/>
                </a:solidFill>
                <a:latin typeface="+mn-lt"/>
                <a:ea typeface="+mn-ea"/>
                <a:cs typeface="+mn-cs"/>
              </a:rPr>
              <a:t>allows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selection</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generates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effortlessly</a:t>
            </a:r>
            <a:r>
              <a:rPr lang="fr-FR" sz="1200" b="0" i="0" u="none" strike="noStrike" kern="1200" baseline="0" dirty="0" smtClean="0">
                <a:solidFill>
                  <a:schemeClr val="tx1"/>
                </a:solidFill>
                <a:latin typeface="+mn-lt"/>
                <a:ea typeface="+mn-ea"/>
                <a:cs typeface="+mn-cs"/>
              </a:rPr>
              <a:t> code </a:t>
            </a:r>
            <a:r>
              <a:rPr lang="fr-FR" sz="1200" b="0" i="0" u="none" strike="noStrike" kern="1200" baseline="0" dirty="0" err="1" smtClean="0">
                <a:solidFill>
                  <a:schemeClr val="tx1"/>
                </a:solidFill>
                <a:latin typeface="+mn-lt"/>
                <a:ea typeface="+mn-ea"/>
                <a:cs typeface="+mn-cs"/>
              </a:rPr>
              <a:t>snippets</a:t>
            </a:r>
            <a:r>
              <a:rPr lang="fr-FR" sz="1200" b="0" i="0" u="none" strike="noStrike" kern="1200" baseline="0" dirty="0" smtClean="0">
                <a:solidFill>
                  <a:schemeClr val="tx1"/>
                </a:solidFill>
                <a:latin typeface="+mn-lt"/>
                <a:ea typeface="+mn-ea"/>
                <a:cs typeface="+mn-cs"/>
              </a:rPr>
              <a:t> in XELOC </a:t>
            </a:r>
            <a:r>
              <a:rPr lang="fr-FR" sz="1200" b="0" i="0" u="none" strike="noStrike" kern="1200" baseline="0" dirty="0" err="1" smtClean="0">
                <a:solidFill>
                  <a:schemeClr val="tx1"/>
                </a:solidFill>
                <a:latin typeface="+mn-lt"/>
                <a:ea typeface="+mn-ea"/>
                <a:cs typeface="+mn-cs"/>
              </a:rPr>
              <a:t>language</a:t>
            </a:r>
            <a:r>
              <a:rPr lang="fr-FR" sz="1200" b="0" i="0" u="none" strike="noStrike" kern="1200" baseline="0" dirty="0" smtClean="0">
                <a:solidFill>
                  <a:schemeClr val="tx1"/>
                </a:solidFill>
                <a:latin typeface="+mn-lt"/>
                <a:ea typeface="+mn-ea"/>
                <a:cs typeface="+mn-cs"/>
              </a:rPr>
              <a:t>. </a:t>
            </a:r>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8</a:t>
            </a:fld>
            <a:endParaRPr lang="fr-FR"/>
          </a:p>
        </p:txBody>
      </p:sp>
    </p:spTree>
    <p:extLst>
      <p:ext uri="{BB962C8B-B14F-4D97-AF65-F5344CB8AC3E}">
        <p14:creationId xmlns:p14="http://schemas.microsoft.com/office/powerpoint/2010/main" val="2660161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Figure 8 : </a:t>
            </a:r>
            <a:r>
              <a:rPr lang="fr-FR" sz="1200" b="0" i="0" u="none" strike="noStrike" kern="1200" baseline="0" dirty="0" err="1" smtClean="0">
                <a:solidFill>
                  <a:schemeClr val="tx1"/>
                </a:solidFill>
                <a:latin typeface="+mn-lt"/>
                <a:ea typeface="+mn-ea"/>
                <a:cs typeface="+mn-cs"/>
              </a:rPr>
              <a:t>Preview</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generated</a:t>
            </a:r>
            <a:r>
              <a:rPr lang="fr-FR" sz="1200" b="0" i="0" u="none" strike="noStrike" kern="1200" baseline="0" dirty="0" smtClean="0">
                <a:solidFill>
                  <a:schemeClr val="tx1"/>
                </a:solidFill>
                <a:latin typeface="+mn-lt"/>
                <a:ea typeface="+mn-ea"/>
                <a:cs typeface="+mn-cs"/>
              </a:rPr>
              <a:t> by MASC of the </a:t>
            </a:r>
            <a:r>
              <a:rPr lang="fr-FR" sz="1200" b="0" i="0" u="none" strike="noStrike" kern="1200" baseline="0" dirty="0" err="1" smtClean="0">
                <a:solidFill>
                  <a:schemeClr val="tx1"/>
                </a:solidFill>
                <a:latin typeface="+mn-lt"/>
                <a:ea typeface="+mn-ea"/>
                <a:cs typeface="+mn-cs"/>
              </a:rPr>
              <a:t>average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annual</a:t>
            </a:r>
            <a:r>
              <a:rPr lang="fr-FR" sz="1200" b="0" i="0" u="none" strike="noStrike" kern="1200" baseline="0" dirty="0" smtClean="0">
                <a:solidFill>
                  <a:schemeClr val="tx1"/>
                </a:solidFill>
                <a:latin typeface="+mn-lt"/>
                <a:ea typeface="+mn-ea"/>
                <a:cs typeface="+mn-cs"/>
              </a:rPr>
              <a:t> global radiation of </a:t>
            </a:r>
            <a:r>
              <a:rPr lang="fr-FR" sz="1200" b="0" i="0" u="none" strike="noStrike" kern="1200" baseline="0" dirty="0" err="1" smtClean="0">
                <a:solidFill>
                  <a:schemeClr val="tx1"/>
                </a:solidFill>
                <a:latin typeface="+mn-lt"/>
                <a:ea typeface="+mn-ea"/>
                <a:cs typeface="+mn-cs"/>
              </a:rPr>
              <a:t>Reunion</a:t>
            </a:r>
            <a:r>
              <a:rPr lang="fr-FR" sz="1200" b="0" i="0" u="none" strike="noStrike" kern="1200" baseline="0" dirty="0" smtClean="0">
                <a:solidFill>
                  <a:schemeClr val="tx1"/>
                </a:solidFill>
                <a:latin typeface="+mn-lt"/>
                <a:ea typeface="+mn-ea"/>
                <a:cs typeface="+mn-cs"/>
              </a:rPr>
              <a:t> Island </a:t>
            </a:r>
          </a:p>
          <a:p>
            <a:r>
              <a:rPr lang="fr-FR" sz="1200" b="0" i="0" u="none" strike="noStrike" kern="1200" baseline="0" dirty="0" smtClean="0">
                <a:solidFill>
                  <a:schemeClr val="tx1"/>
                </a:solidFill>
                <a:latin typeface="+mn-lt"/>
                <a:ea typeface="+mn-ea"/>
                <a:cs typeface="+mn-cs"/>
              </a:rPr>
              <a:t>Figure 9 : </a:t>
            </a:r>
            <a:r>
              <a:rPr lang="fr-FR" sz="1200" b="0" i="0" u="none" strike="noStrike" kern="1200" baseline="0" dirty="0" err="1" smtClean="0">
                <a:solidFill>
                  <a:schemeClr val="tx1"/>
                </a:solidFill>
                <a:latin typeface="+mn-lt"/>
                <a:ea typeface="+mn-ea"/>
                <a:cs typeface="+mn-cs"/>
              </a:rPr>
              <a:t>Reunion</a:t>
            </a:r>
            <a:r>
              <a:rPr lang="fr-FR" sz="1200" b="0" i="0" u="none" strike="noStrike" kern="1200" baseline="0" dirty="0" smtClean="0">
                <a:solidFill>
                  <a:schemeClr val="tx1"/>
                </a:solidFill>
                <a:latin typeface="+mn-lt"/>
                <a:ea typeface="+mn-ea"/>
                <a:cs typeface="+mn-cs"/>
              </a:rPr>
              <a:t> Island </a:t>
            </a:r>
            <a:r>
              <a:rPr lang="fr-FR" sz="1200" b="0" i="0" u="none" strike="noStrike" kern="1200" baseline="0" dirty="0" err="1" smtClean="0">
                <a:solidFill>
                  <a:schemeClr val="tx1"/>
                </a:solidFill>
                <a:latin typeface="+mn-lt"/>
                <a:ea typeface="+mn-ea"/>
                <a:cs typeface="+mn-cs"/>
              </a:rPr>
              <a:t>average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annual</a:t>
            </a:r>
            <a:r>
              <a:rPr lang="fr-FR" sz="1200" b="0" i="0" u="none" strike="noStrike" kern="1200" baseline="0" dirty="0" smtClean="0">
                <a:solidFill>
                  <a:schemeClr val="tx1"/>
                </a:solidFill>
                <a:latin typeface="+mn-lt"/>
                <a:ea typeface="+mn-ea"/>
                <a:cs typeface="+mn-cs"/>
              </a:rPr>
              <a:t> global radiation (2009) </a:t>
            </a:r>
          </a:p>
          <a:p>
            <a:r>
              <a:rPr lang="fr-FR" sz="1200" b="0" i="0" u="none" strike="noStrike" kern="1200" baseline="0" dirty="0" err="1" smtClean="0">
                <a:solidFill>
                  <a:schemeClr val="tx1"/>
                </a:solidFill>
                <a:latin typeface="+mn-lt"/>
                <a:ea typeface="+mn-ea"/>
                <a:cs typeface="+mn-cs"/>
              </a:rPr>
              <a:t>Using</a:t>
            </a:r>
            <a:r>
              <a:rPr lang="fr-FR" sz="1200" b="0" i="0" u="none" strike="noStrike" kern="1200" baseline="0" dirty="0" smtClean="0">
                <a:solidFill>
                  <a:schemeClr val="tx1"/>
                </a:solidFill>
                <a:latin typeface="+mn-lt"/>
                <a:ea typeface="+mn-ea"/>
                <a:cs typeface="+mn-cs"/>
              </a:rPr>
              <a:t> MASC for </a:t>
            </a:r>
            <a:r>
              <a:rPr lang="fr-FR" sz="1200" b="0" i="0" u="none" strike="noStrike" kern="1200" baseline="0" dirty="0" err="1" smtClean="0">
                <a:solidFill>
                  <a:schemeClr val="tx1"/>
                </a:solidFill>
                <a:latin typeface="+mn-lt"/>
                <a:ea typeface="+mn-ea"/>
                <a:cs typeface="+mn-cs"/>
              </a:rPr>
              <a:t>generating</a:t>
            </a:r>
            <a:r>
              <a:rPr lang="fr-FR" sz="1200" b="0" i="0" u="none" strike="noStrike" kern="1200" baseline="0" dirty="0" smtClean="0">
                <a:solidFill>
                  <a:schemeClr val="tx1"/>
                </a:solidFill>
                <a:latin typeface="+mn-lt"/>
                <a:ea typeface="+mn-ea"/>
                <a:cs typeface="+mn-cs"/>
              </a:rPr>
              <a:t> XELOC code </a:t>
            </a:r>
            <a:r>
              <a:rPr lang="fr-FR" sz="1200" b="0" i="0" u="none" strike="noStrike" kern="1200" baseline="0" dirty="0" err="1" smtClean="0">
                <a:solidFill>
                  <a:schemeClr val="tx1"/>
                </a:solidFill>
                <a:latin typeface="+mn-lt"/>
                <a:ea typeface="+mn-ea"/>
                <a:cs typeface="+mn-cs"/>
              </a:rPr>
              <a:t>snippets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does</a:t>
            </a:r>
            <a:r>
              <a:rPr lang="fr-FR" sz="1200" b="0" i="0" u="none" strike="noStrike" kern="1200" baseline="0" dirty="0" smtClean="0">
                <a:solidFill>
                  <a:schemeClr val="tx1"/>
                </a:solidFill>
                <a:latin typeface="+mn-lt"/>
                <a:ea typeface="+mn-ea"/>
                <a:cs typeface="+mn-cs"/>
              </a:rPr>
              <a:t> not </a:t>
            </a:r>
            <a:r>
              <a:rPr lang="fr-FR" sz="1200" b="0" i="0" u="none" strike="noStrike" kern="1200" baseline="0" dirty="0" err="1" smtClean="0">
                <a:solidFill>
                  <a:schemeClr val="tx1"/>
                </a:solidFill>
                <a:latin typeface="+mn-lt"/>
                <a:ea typeface="+mn-ea"/>
                <a:cs typeface="+mn-cs"/>
              </a:rPr>
              <a:t>require</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send</a:t>
            </a:r>
            <a:r>
              <a:rPr lang="fr-FR" sz="1200" b="0" i="0" u="none" strike="noStrike" kern="1200" baseline="0" dirty="0" smtClean="0">
                <a:solidFill>
                  <a:schemeClr val="tx1"/>
                </a:solidFill>
                <a:latin typeface="+mn-lt"/>
                <a:ea typeface="+mn-ea"/>
                <a:cs typeface="+mn-cs"/>
              </a:rPr>
              <a:t> the image on server for a post </a:t>
            </a:r>
            <a:r>
              <a:rPr lang="fr-FR" sz="1200" b="0" i="0" u="none" strike="noStrike" kern="1200" baseline="0" dirty="0" err="1" smtClean="0">
                <a:solidFill>
                  <a:schemeClr val="tx1"/>
                </a:solidFill>
                <a:latin typeface="+mn-lt"/>
                <a:ea typeface="+mn-ea"/>
                <a:cs typeface="+mn-cs"/>
              </a:rPr>
              <a:t>treatment</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case, MASC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just</a:t>
            </a:r>
            <a:r>
              <a:rPr lang="fr-FR" sz="1200" b="0" i="0" u="none" strike="noStrike" kern="1200" baseline="0" dirty="0" smtClean="0">
                <a:solidFill>
                  <a:schemeClr val="tx1"/>
                </a:solidFill>
                <a:latin typeface="+mn-lt"/>
                <a:ea typeface="+mn-ea"/>
                <a:cs typeface="+mn-cs"/>
              </a:rPr>
              <a:t> an </a:t>
            </a:r>
            <a:r>
              <a:rPr lang="fr-FR" sz="1200" b="0" i="0" u="none" strike="noStrike" kern="1200" baseline="0" dirty="0" err="1" smtClean="0">
                <a:solidFill>
                  <a:schemeClr val="tx1"/>
                </a:solidFill>
                <a:latin typeface="+mn-lt"/>
                <a:ea typeface="+mn-ea"/>
                <a:cs typeface="+mn-cs"/>
              </a:rPr>
              <a:t>advanced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picker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which</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allows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generate</a:t>
            </a:r>
            <a:r>
              <a:rPr lang="fr-FR" sz="1200" b="0" i="0" u="none" strike="noStrike" kern="1200" baseline="0" dirty="0" smtClean="0">
                <a:solidFill>
                  <a:schemeClr val="tx1"/>
                </a:solidFill>
                <a:latin typeface="+mn-lt"/>
                <a:ea typeface="+mn-ea"/>
                <a:cs typeface="+mn-cs"/>
              </a:rPr>
              <a:t> XELOC code </a:t>
            </a:r>
            <a:r>
              <a:rPr lang="fr-FR" sz="1200" b="0" i="0" u="none" strike="noStrike" kern="1200" baseline="0" dirty="0" err="1" smtClean="0">
                <a:solidFill>
                  <a:schemeClr val="tx1"/>
                </a:solidFill>
                <a:latin typeface="+mn-lt"/>
                <a:ea typeface="+mn-ea"/>
                <a:cs typeface="+mn-cs"/>
              </a:rPr>
              <a:t>snippet</a:t>
            </a:r>
            <a:r>
              <a:rPr lang="fr-FR" sz="1200" b="0" i="0" u="none" strike="noStrike" kern="1200" baseline="0" dirty="0" smtClean="0">
                <a:solidFill>
                  <a:schemeClr val="tx1"/>
                </a:solidFill>
                <a:latin typeface="+mn-lt"/>
                <a:ea typeface="+mn-ea"/>
                <a:cs typeface="+mn-cs"/>
              </a:rPr>
              <a:t> as output. </a:t>
            </a:r>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9</a:t>
            </a:fld>
            <a:endParaRPr lang="fr-FR"/>
          </a:p>
        </p:txBody>
      </p:sp>
    </p:spTree>
    <p:extLst>
      <p:ext uri="{BB962C8B-B14F-4D97-AF65-F5344CB8AC3E}">
        <p14:creationId xmlns:p14="http://schemas.microsoft.com/office/powerpoint/2010/main" val="3021082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note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if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need</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reuse</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map</a:t>
            </a:r>
            <a:r>
              <a:rPr lang="fr-FR" sz="1200" b="0" i="0" u="none" strike="noStrike" kern="1200" baseline="0" dirty="0" smtClean="0">
                <a:solidFill>
                  <a:schemeClr val="tx1"/>
                </a:solidFill>
                <a:latin typeface="+mn-lt"/>
                <a:ea typeface="+mn-ea"/>
                <a:cs typeface="+mn-cs"/>
              </a:rPr>
              <a:t> for </a:t>
            </a:r>
            <a:r>
              <a:rPr lang="fr-FR" sz="1200" b="0" i="0" u="none" strike="noStrike" kern="1200" baseline="0" dirty="0" err="1" smtClean="0">
                <a:solidFill>
                  <a:schemeClr val="tx1"/>
                </a:solidFill>
                <a:latin typeface="+mn-lt"/>
                <a:ea typeface="+mn-ea"/>
                <a:cs typeface="+mn-cs"/>
              </a:rPr>
              <a:t>NetLogo</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have </a:t>
            </a:r>
            <a:r>
              <a:rPr lang="fr-FR" sz="1200" b="0" i="0" u="none" strike="noStrike" kern="1200" baseline="0" dirty="0" err="1" smtClean="0">
                <a:solidFill>
                  <a:schemeClr val="tx1"/>
                </a:solidFill>
                <a:latin typeface="+mn-lt"/>
                <a:ea typeface="+mn-ea"/>
                <a:cs typeface="+mn-cs"/>
              </a:rPr>
              <a:t>just</a:t>
            </a:r>
            <a:r>
              <a:rPr lang="fr-FR" sz="1200" b="0" i="0" u="none" strike="noStrike" kern="1200" baseline="0" dirty="0" smtClean="0">
                <a:solidFill>
                  <a:schemeClr val="tx1"/>
                </a:solidFill>
                <a:latin typeface="+mn-lt"/>
                <a:ea typeface="+mn-ea"/>
                <a:cs typeface="+mn-cs"/>
              </a:rPr>
              <a:t> to set the </a:t>
            </a:r>
            <a:r>
              <a:rPr lang="fr-FR" sz="1200" b="0" i="0" u="none" strike="noStrike" kern="1200" baseline="0" dirty="0" err="1" smtClean="0">
                <a:solidFill>
                  <a:schemeClr val="tx1"/>
                </a:solidFill>
                <a:latin typeface="+mn-lt"/>
                <a:ea typeface="+mn-ea"/>
                <a:cs typeface="+mn-cs"/>
              </a:rPr>
              <a:t>grid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resolution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ask</a:t>
            </a:r>
            <a:r>
              <a:rPr lang="fr-FR" sz="1200" b="0" i="0" u="none" strike="noStrike" kern="1200" baseline="0" dirty="0" smtClean="0">
                <a:solidFill>
                  <a:schemeClr val="tx1"/>
                </a:solidFill>
                <a:latin typeface="+mn-lt"/>
                <a:ea typeface="+mn-ea"/>
                <a:cs typeface="+mn-cs"/>
              </a:rPr>
              <a:t> for extraction, and </a:t>
            </a:r>
            <a:r>
              <a:rPr lang="fr-FR" sz="1200" b="0" i="0" u="none" strike="noStrike" kern="1200" baseline="0" dirty="0" err="1" smtClean="0">
                <a:solidFill>
                  <a:schemeClr val="tx1"/>
                </a:solidFill>
                <a:latin typeface="+mn-lt"/>
                <a:ea typeface="+mn-ea"/>
                <a:cs typeface="+mn-cs"/>
              </a:rPr>
              <a:t>then</a:t>
            </a:r>
            <a:r>
              <a:rPr lang="fr-FR" sz="1200" b="0" i="0" u="none" strike="noStrike" kern="1200" baseline="0" dirty="0" smtClean="0">
                <a:solidFill>
                  <a:schemeClr val="tx1"/>
                </a:solidFill>
                <a:latin typeface="+mn-lt"/>
                <a:ea typeface="+mn-ea"/>
                <a:cs typeface="+mn-cs"/>
              </a:rPr>
              <a:t> change the </a:t>
            </a:r>
            <a:r>
              <a:rPr lang="fr-FR" sz="1200" b="0" i="0" u="none" strike="noStrike" kern="1200" baseline="0" dirty="0" err="1" smtClean="0">
                <a:solidFill>
                  <a:schemeClr val="tx1"/>
                </a:solidFill>
                <a:latin typeface="+mn-lt"/>
                <a:ea typeface="+mn-ea"/>
                <a:cs typeface="+mn-cs"/>
              </a:rPr>
              <a:t>language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choice</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regenerate</a:t>
            </a:r>
            <a:r>
              <a:rPr lang="fr-FR" sz="1200" b="0" i="0" u="none" strike="noStrike" kern="1200" baseline="0" dirty="0" smtClean="0">
                <a:solidFill>
                  <a:schemeClr val="tx1"/>
                </a:solidFill>
                <a:latin typeface="+mn-lt"/>
                <a:ea typeface="+mn-ea"/>
                <a:cs typeface="+mn-cs"/>
              </a:rPr>
              <a:t> the </a:t>
            </a:r>
          </a:p>
          <a:p>
            <a:r>
              <a:rPr lang="fr-FR" sz="1200" b="0" i="0" u="none" strike="noStrike" kern="1200" baseline="0" dirty="0" smtClean="0">
                <a:solidFill>
                  <a:schemeClr val="tx1"/>
                </a:solidFill>
                <a:latin typeface="+mn-lt"/>
                <a:ea typeface="+mn-ea"/>
                <a:cs typeface="+mn-cs"/>
              </a:rPr>
              <a:t>code </a:t>
            </a:r>
            <a:r>
              <a:rPr lang="fr-FR" sz="1200" b="0" i="0" u="none" strike="noStrike" kern="1200" baseline="0" dirty="0" err="1" smtClean="0">
                <a:solidFill>
                  <a:schemeClr val="tx1"/>
                </a:solidFill>
                <a:latin typeface="+mn-lt"/>
                <a:ea typeface="+mn-ea"/>
                <a:cs typeface="+mn-cs"/>
              </a:rPr>
              <a:t>snippet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enables</a:t>
            </a:r>
            <a:r>
              <a:rPr lang="fr-FR" sz="1200" b="0" i="0" u="none" strike="noStrike" kern="1200" baseline="0" dirty="0" smtClean="0">
                <a:solidFill>
                  <a:schemeClr val="tx1"/>
                </a:solidFill>
                <a:latin typeface="+mn-lt"/>
                <a:ea typeface="+mn-ea"/>
                <a:cs typeface="+mn-cs"/>
              </a:rPr>
              <a:t> us to have an </a:t>
            </a:r>
            <a:r>
              <a:rPr lang="fr-FR" sz="1200" b="0" i="0" u="none" strike="noStrike" kern="1200" baseline="0" dirty="0" err="1" smtClean="0">
                <a:solidFill>
                  <a:schemeClr val="tx1"/>
                </a:solidFill>
                <a:latin typeface="+mn-lt"/>
                <a:ea typeface="+mn-ea"/>
                <a:cs typeface="+mn-cs"/>
              </a:rPr>
              <a:t>equivalent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map</a:t>
            </a:r>
            <a:r>
              <a:rPr lang="fr-FR" sz="1200" b="0" i="0" u="none" strike="noStrike" kern="1200" baseline="0" dirty="0" smtClean="0">
                <a:solidFill>
                  <a:schemeClr val="tx1"/>
                </a:solidFill>
                <a:latin typeface="+mn-lt"/>
                <a:ea typeface="+mn-ea"/>
                <a:cs typeface="+mn-cs"/>
              </a:rPr>
              <a:t> in patches for </a:t>
            </a:r>
            <a:r>
              <a:rPr lang="fr-FR" sz="1200" b="0" i="0" u="none" strike="noStrike" kern="1200" baseline="0" dirty="0" err="1" smtClean="0">
                <a:solidFill>
                  <a:schemeClr val="tx1"/>
                </a:solidFill>
                <a:latin typeface="+mn-lt"/>
                <a:ea typeface="+mn-ea"/>
                <a:cs typeface="+mn-cs"/>
              </a:rPr>
              <a:t>NetLogo</a:t>
            </a:r>
            <a:r>
              <a:rPr lang="fr-FR" sz="1200" b="0" i="0" u="none" strike="noStrike" kern="1200" baseline="0" dirty="0" smtClean="0">
                <a:solidFill>
                  <a:schemeClr val="tx1"/>
                </a:solidFill>
                <a:latin typeface="+mn-lt"/>
                <a:ea typeface="+mn-ea"/>
                <a:cs typeface="+mn-cs"/>
              </a:rPr>
              <a:t> (Figure 8). </a:t>
            </a:r>
          </a:p>
          <a:p>
            <a:r>
              <a:rPr lang="fr-FR" sz="1200" b="0" i="0" u="none" strike="noStrike" kern="1200" baseline="0" dirty="0" smtClean="0">
                <a:solidFill>
                  <a:schemeClr val="tx1"/>
                </a:solidFill>
                <a:latin typeface="+mn-lt"/>
                <a:ea typeface="+mn-ea"/>
                <a:cs typeface="+mn-cs"/>
              </a:rPr>
              <a:t>Part of </a:t>
            </a:r>
            <a:r>
              <a:rPr lang="fr-FR" sz="1200" b="0" i="0" u="none" strike="noStrike" kern="1200" baseline="0" dirty="0" err="1" smtClean="0">
                <a:solidFill>
                  <a:schemeClr val="tx1"/>
                </a:solidFill>
                <a:latin typeface="+mn-lt"/>
                <a:ea typeface="+mn-ea"/>
                <a:cs typeface="+mn-cs"/>
              </a:rPr>
              <a:t>generated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NetLogo</a:t>
            </a:r>
            <a:r>
              <a:rPr lang="fr-FR" sz="1200" b="0" i="0" u="none" strike="noStrike" kern="1200" baseline="0" dirty="0" smtClean="0">
                <a:solidFill>
                  <a:schemeClr val="tx1"/>
                </a:solidFill>
                <a:latin typeface="+mn-lt"/>
                <a:ea typeface="+mn-ea"/>
                <a:cs typeface="+mn-cs"/>
              </a:rPr>
              <a:t> code </a:t>
            </a:r>
            <a:r>
              <a:rPr lang="fr-FR" sz="1200" b="0" i="0" u="none" strike="noStrike" kern="1200" baseline="0" dirty="0" err="1" smtClean="0">
                <a:solidFill>
                  <a:schemeClr val="tx1"/>
                </a:solidFill>
                <a:latin typeface="+mn-lt"/>
                <a:ea typeface="+mn-ea"/>
                <a:cs typeface="+mn-cs"/>
              </a:rPr>
              <a:t>snippet</a:t>
            </a:r>
            <a:r>
              <a:rPr lang="fr-FR" sz="1200" b="0" i="0" u="none" strike="noStrike" kern="1200" baseline="0" dirty="0" smtClean="0">
                <a:solidFill>
                  <a:schemeClr val="tx1"/>
                </a:solidFill>
                <a:latin typeface="+mn-lt"/>
                <a:ea typeface="+mn-ea"/>
                <a:cs typeface="+mn-cs"/>
              </a:rPr>
              <a:t> for </a:t>
            </a:r>
            <a:r>
              <a:rPr lang="fr-FR" sz="1200" b="0" i="0" u="none" strike="noStrike" kern="1200" baseline="0" dirty="0" err="1" smtClean="0">
                <a:solidFill>
                  <a:schemeClr val="tx1"/>
                </a:solidFill>
                <a:latin typeface="+mn-lt"/>
                <a:ea typeface="+mn-ea"/>
                <a:cs typeface="+mn-cs"/>
              </a:rPr>
              <a:t>Reunion</a:t>
            </a:r>
            <a:r>
              <a:rPr lang="fr-FR" sz="1200" b="0" i="0" u="none" strike="noStrike" kern="1200" baseline="0" dirty="0" smtClean="0">
                <a:solidFill>
                  <a:schemeClr val="tx1"/>
                </a:solidFill>
                <a:latin typeface="+mn-lt"/>
                <a:ea typeface="+mn-ea"/>
                <a:cs typeface="+mn-cs"/>
              </a:rPr>
              <a:t> Island </a:t>
            </a:r>
            <a:r>
              <a:rPr lang="fr-FR" sz="1200" b="0" i="0" u="none" strike="noStrike" kern="1200" baseline="0" dirty="0" err="1" smtClean="0">
                <a:solidFill>
                  <a:schemeClr val="tx1"/>
                </a:solidFill>
                <a:latin typeface="+mn-lt"/>
                <a:ea typeface="+mn-ea"/>
                <a:cs typeface="+mn-cs"/>
              </a:rPr>
              <a:t>average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annual</a:t>
            </a:r>
            <a:r>
              <a:rPr lang="fr-FR" sz="1200" b="0" i="0" u="none" strike="noStrike" kern="1200" baseline="0" dirty="0" smtClean="0">
                <a:solidFill>
                  <a:schemeClr val="tx1"/>
                </a:solidFill>
                <a:latin typeface="+mn-lt"/>
                <a:ea typeface="+mn-ea"/>
                <a:cs typeface="+mn-cs"/>
              </a:rPr>
              <a:t> radiation (2009): </a:t>
            </a:r>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10</a:t>
            </a:fld>
            <a:endParaRPr lang="fr-FR"/>
          </a:p>
        </p:txBody>
      </p:sp>
    </p:spTree>
    <p:extLst>
      <p:ext uri="{BB962C8B-B14F-4D97-AF65-F5344CB8AC3E}">
        <p14:creationId xmlns:p14="http://schemas.microsoft.com/office/powerpoint/2010/main" val="396357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fr-FR" smtClean="0"/>
              <a:t>Cliquez et modifiez le titre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18/09/14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18/09/14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fr-FR" smtClean="0"/>
              <a:t>Cliquez et modifiez le titre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fr-FR" smtClean="0"/>
              <a:t>Cliquez et modifiez le titre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images avec légende">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fr-FR" smtClean="0"/>
              <a:t>Cliquez et modifiez le titre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au-dessus de légende">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fr-FR" smtClean="0"/>
              <a:t>Cliquez et modifiez le titre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images au-dessus de légende">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fr-FR" smtClean="0"/>
              <a:t>Cliquez et modifiez le titre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re et texte vertic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Vertical Text Placeholder 2"/>
          <p:cNvSpPr>
            <a:spLocks noGrp="1"/>
          </p:cNvSpPr>
          <p:nvPr>
            <p:ph type="body" orient="vert" idx="1"/>
          </p:nvPr>
        </p:nvSpPr>
        <p:spPr/>
        <p:txBody>
          <a:bodyPr vert="eaVert"/>
          <a:lstStyle>
            <a:lvl5pPr>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Content Placeholder 2"/>
          <p:cNvSpPr>
            <a:spLocks noGrp="1"/>
          </p:cNvSpPr>
          <p:nvPr>
            <p:ph idx="1"/>
          </p:nvPr>
        </p:nvSpPr>
        <p:spPr/>
        <p:txBody>
          <a:bodyPr/>
          <a:lstStyle>
            <a:lvl5pPr>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fr-FR" smtClean="0"/>
              <a:t>Cliquez et modifiez le titre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apositive de titre avec filigrane">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fr-FR" smtClean="0"/>
              <a:t>Cliquez pour modifier les styles du texte du masque</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fr-FR" smtClean="0"/>
              <a:t>Cliquez et modifiez le titre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tête de sec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fr-FR" smtClean="0"/>
              <a:t>Cliquez et modifiez le titre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fr-FR" smtClean="0"/>
              <a:t>Cliquez pour modifier les styles du texte du masque</a:t>
            </a:r>
          </a:p>
        </p:txBody>
      </p:sp>
      <p:sp>
        <p:nvSpPr>
          <p:cNvPr id="4" name="Date Placeholder 3"/>
          <p:cNvSpPr>
            <a:spLocks noGrp="1"/>
          </p:cNvSpPr>
          <p:nvPr>
            <p:ph type="dt" sz="half" idx="10"/>
          </p:nvPr>
        </p:nvSpPr>
        <p:spPr/>
        <p:txBody>
          <a:body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avec filigrane">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fr-FR" smtClean="0"/>
              <a:t>Cliquez pour modifier les styles du texte du masque</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fr-FR" smtClean="0"/>
              <a:t>Cliquez et modifiez le titre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avec imag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fr-FR" smtClean="0"/>
              <a:t>Cliquez et modifiez le titre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Cliquez et modifiez le titre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18/09/14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us, Haut et b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fr-FR" smtClean="0"/>
              <a:t>Cliquez et modifiez le titre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18/09/14</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GB" dirty="0"/>
              <a:t/>
            </a:r>
            <a:br>
              <a:rPr lang="en-GB" dirty="0"/>
            </a:br>
            <a:r>
              <a:rPr lang="en-US" b="1" cap="all" dirty="0"/>
              <a:t>MASC : </a:t>
            </a:r>
            <a:r>
              <a:rPr lang="en-US" b="1" cap="all" dirty="0" err="1"/>
              <a:t>MAp</a:t>
            </a:r>
            <a:r>
              <a:rPr lang="en-US" b="1" cap="all" dirty="0"/>
              <a:t> Sectors Creator</a:t>
            </a:r>
            <a:r>
              <a:rPr lang="fr-FR" b="1" cap="all" dirty="0"/>
              <a:t/>
            </a:r>
            <a:br>
              <a:rPr lang="fr-FR" b="1" cap="all" dirty="0"/>
            </a:br>
            <a:r>
              <a:rPr lang="en-US" b="1" i="1" dirty="0"/>
              <a:t>A tool to help at the configuration of multi-agents systems for everyone</a:t>
            </a:r>
            <a:r>
              <a:rPr lang="fr-FR" i="1" dirty="0"/>
              <a:t/>
            </a:r>
            <a:br>
              <a:rPr lang="fr-FR" i="1" dirty="0"/>
            </a:br>
            <a:endParaRPr lang="en-GB" dirty="0">
              <a:latin typeface="Apple Chancery"/>
              <a:cs typeface="Apple Chancery"/>
            </a:endParaRPr>
          </a:p>
        </p:txBody>
      </p:sp>
      <p:sp>
        <p:nvSpPr>
          <p:cNvPr id="3" name="Sous-titre 2"/>
          <p:cNvSpPr>
            <a:spLocks noGrp="1"/>
          </p:cNvSpPr>
          <p:nvPr>
            <p:ph type="subTitle" idx="1"/>
          </p:nvPr>
        </p:nvSpPr>
        <p:spPr>
          <a:xfrm>
            <a:off x="2209800" y="4464066"/>
            <a:ext cx="6477000" cy="1766654"/>
          </a:xfrm>
        </p:spPr>
        <p:txBody>
          <a:bodyPr>
            <a:normAutofit/>
          </a:bodyPr>
          <a:lstStyle/>
          <a:p>
            <a:r>
              <a:rPr lang="fr-FR" b="1" dirty="0" smtClean="0">
                <a:latin typeface="Lucida Handwriting"/>
                <a:cs typeface="Lucida Handwriting"/>
              </a:rPr>
              <a:t>2014 </a:t>
            </a:r>
            <a:endParaRPr lang="fr-FR" b="1" dirty="0" smtClean="0">
              <a:latin typeface="Lucida Handwriting"/>
              <a:cs typeface="Lucida Handwriting"/>
            </a:endParaRPr>
          </a:p>
          <a:p>
            <a:r>
              <a:rPr lang="fr-FR" b="1" dirty="0" err="1"/>
              <a:t>Gaudieux</a:t>
            </a:r>
            <a:r>
              <a:rPr lang="fr-FR" b="1" baseline="30000" dirty="0"/>
              <a:t>(a)</a:t>
            </a:r>
            <a:r>
              <a:rPr lang="fr-FR" b="1" dirty="0"/>
              <a:t>, Kwan</a:t>
            </a:r>
            <a:r>
              <a:rPr lang="fr-FR" b="1" baseline="30000" dirty="0"/>
              <a:t>(b)</a:t>
            </a:r>
            <a:r>
              <a:rPr lang="fr-FR" b="1" dirty="0"/>
              <a:t>, </a:t>
            </a:r>
            <a:r>
              <a:rPr lang="fr-FR" b="1" dirty="0" err="1"/>
              <a:t>Gangat</a:t>
            </a:r>
            <a:r>
              <a:rPr lang="fr-FR" b="1" dirty="0"/>
              <a:t> and </a:t>
            </a:r>
            <a:r>
              <a:rPr lang="fr-FR" b="1" dirty="0" err="1"/>
              <a:t>Courdier</a:t>
            </a:r>
            <a:r>
              <a:rPr lang="fr-FR" b="1" baseline="30000" dirty="0"/>
              <a:t>(c)</a:t>
            </a:r>
            <a:r>
              <a:rPr lang="fr-FR" b="1" dirty="0"/>
              <a:t> </a:t>
            </a:r>
            <a:br>
              <a:rPr lang="fr-FR" b="1" dirty="0"/>
            </a:br>
            <a:endParaRPr lang="fr-FR" dirty="0">
              <a:latin typeface="Lucida Handwriting"/>
              <a:cs typeface="Lucida Handwriting"/>
            </a:endParaRPr>
          </a:p>
        </p:txBody>
      </p:sp>
      <p:sp>
        <p:nvSpPr>
          <p:cNvPr id="4" name="ZoneTexte 3"/>
          <p:cNvSpPr txBox="1"/>
          <p:nvPr/>
        </p:nvSpPr>
        <p:spPr>
          <a:xfrm>
            <a:off x="440069" y="5118736"/>
            <a:ext cx="8632769" cy="1754327"/>
          </a:xfrm>
          <a:prstGeom prst="rect">
            <a:avLst/>
          </a:prstGeom>
          <a:noFill/>
        </p:spPr>
        <p:txBody>
          <a:bodyPr wrap="none" rtlCol="0">
            <a:spAutoFit/>
          </a:bodyPr>
          <a:lstStyle/>
          <a:p>
            <a:r>
              <a:rPr lang="en-US" i="1" baseline="30000" dirty="0"/>
              <a:t>a)</a:t>
            </a:r>
            <a:r>
              <a:rPr lang="en-US" i="1" dirty="0"/>
              <a:t>Centre of Economics and Management of the Indian Ocean, University of Reunion Island (CEMOI) </a:t>
            </a:r>
            <a:endParaRPr lang="en-US" i="1" dirty="0" smtClean="0"/>
          </a:p>
          <a:p>
            <a:r>
              <a:rPr lang="en-US" i="1" dirty="0" smtClean="0"/>
              <a:t>and </a:t>
            </a:r>
            <a:r>
              <a:rPr lang="en-US" i="1" dirty="0"/>
              <a:t>Laboratory of Computer Science and Mathematics (LIM), Saint-Denis, Reunion Island</a:t>
            </a:r>
            <a:r>
              <a:rPr lang="fr-FR" i="1" dirty="0"/>
              <a:t/>
            </a:r>
            <a:br>
              <a:rPr lang="fr-FR" i="1" dirty="0"/>
            </a:br>
            <a:r>
              <a:rPr lang="en-US" i="1" baseline="30000" dirty="0"/>
              <a:t>(b)</a:t>
            </a:r>
            <a:r>
              <a:rPr lang="en-US" i="1" dirty="0"/>
              <a:t>Higher School Reunion Indian Ocean Engineering (ESIROI), Saint-Denis, Reunion Island</a:t>
            </a:r>
            <a:r>
              <a:rPr lang="fr-FR" dirty="0"/>
              <a:t/>
            </a:r>
            <a:br>
              <a:rPr lang="fr-FR" dirty="0"/>
            </a:br>
            <a:r>
              <a:rPr lang="en-US" i="1" baseline="30000" dirty="0"/>
              <a:t>(c)</a:t>
            </a:r>
            <a:r>
              <a:rPr lang="en-US" i="1" dirty="0"/>
              <a:t>Laboratory of Computer Science and Mathematics (LIM), University of Reunion Island, Saint-Denis</a:t>
            </a:r>
            <a:r>
              <a:rPr lang="en-US" i="1" dirty="0" smtClean="0"/>
              <a:t>,</a:t>
            </a:r>
          </a:p>
          <a:p>
            <a:r>
              <a:rPr lang="en-US" i="1" dirty="0" smtClean="0"/>
              <a:t> </a:t>
            </a:r>
            <a:r>
              <a:rPr lang="en-US" i="1" dirty="0"/>
              <a:t>Reunion Island</a:t>
            </a:r>
            <a:r>
              <a:rPr lang="fr-FR" dirty="0"/>
              <a:t/>
            </a:r>
            <a:br>
              <a:rPr lang="fr-FR" dirty="0"/>
            </a:br>
            <a:r>
              <a:rPr lang="fr-FR" dirty="0"/>
              <a:t>{</a:t>
            </a:r>
            <a:r>
              <a:rPr lang="fr-FR" dirty="0" err="1"/>
              <a:t>aurelie.gaudieux</a:t>
            </a:r>
            <a:r>
              <a:rPr lang="fr-FR" dirty="0"/>
              <a:t>, </a:t>
            </a:r>
            <a:r>
              <a:rPr lang="fr-FR" dirty="0" err="1"/>
              <a:t>joel.kwan</a:t>
            </a:r>
            <a:r>
              <a:rPr lang="fr-FR" dirty="0"/>
              <a:t>, </a:t>
            </a:r>
            <a:r>
              <a:rPr lang="fr-FR" dirty="0" err="1"/>
              <a:t>yassine.gangat,remy.courdier</a:t>
            </a:r>
            <a:r>
              <a:rPr lang="fr-FR" dirty="0"/>
              <a:t>}@</a:t>
            </a:r>
            <a:r>
              <a:rPr lang="fr-FR" dirty="0" err="1"/>
              <a:t>univ-reunion.fr</a:t>
            </a:r>
            <a:r>
              <a:rPr lang="fr-FR" dirty="0"/>
              <a:t>  </a:t>
            </a:r>
          </a:p>
        </p:txBody>
      </p:sp>
    </p:spTree>
    <p:extLst>
      <p:ext uri="{BB962C8B-B14F-4D97-AF65-F5344CB8AC3E}">
        <p14:creationId xmlns:p14="http://schemas.microsoft.com/office/powerpoint/2010/main" val="6576939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600" b="1" u="sng" dirty="0"/>
              <a:t>MASC with EDMMAS</a:t>
            </a:r>
            <a:r>
              <a:rPr lang="fr-FR" sz="3600" b="1" u="sng" dirty="0"/>
              <a:t> </a:t>
            </a:r>
            <a:endParaRPr lang="fr-FR" sz="3600" u="sng" dirty="0"/>
          </a:p>
        </p:txBody>
      </p:sp>
      <p:sp>
        <p:nvSpPr>
          <p:cNvPr id="3" name="Espace réservé du contenu 2"/>
          <p:cNvSpPr>
            <a:spLocks noGrp="1"/>
          </p:cNvSpPr>
          <p:nvPr>
            <p:ph idx="1"/>
          </p:nvPr>
        </p:nvSpPr>
        <p:spPr>
          <a:xfrm>
            <a:off x="317516" y="1146675"/>
            <a:ext cx="8361236" cy="5257065"/>
          </a:xfrm>
        </p:spPr>
        <p:txBody>
          <a:bodyPr numCol="2">
            <a:normAutofit fontScale="25000" lnSpcReduction="20000"/>
          </a:bodyPr>
          <a:lstStyle/>
          <a:p>
            <a:pPr algn="just"/>
            <a:r>
              <a:rPr lang="en-US" sz="11200" dirty="0"/>
              <a:t>Part of generated </a:t>
            </a:r>
            <a:r>
              <a:rPr lang="en-US" sz="11200" dirty="0" err="1"/>
              <a:t>NetLogo</a:t>
            </a:r>
            <a:r>
              <a:rPr lang="en-US" sz="11200" dirty="0"/>
              <a:t> code snippet for Reunion Island average annual radiation (2009):</a:t>
            </a:r>
            <a:endParaRPr lang="fr-FR" sz="11200" dirty="0"/>
          </a:p>
          <a:p>
            <a:r>
              <a:rPr lang="en-US" sz="5600" dirty="0"/>
              <a:t>;</a:t>
            </a:r>
            <a:r>
              <a:rPr lang="en-US" sz="7200" dirty="0"/>
              <a:t>Permits to create a representation of the map</a:t>
            </a:r>
            <a:endParaRPr lang="fr-FR" sz="7200" dirty="0"/>
          </a:p>
          <a:p>
            <a:r>
              <a:rPr lang="en-US" sz="7200" dirty="0"/>
              <a:t>to create-world</a:t>
            </a:r>
            <a:endParaRPr lang="fr-FR" sz="7200" dirty="0"/>
          </a:p>
          <a:p>
            <a:r>
              <a:rPr lang="en-US" sz="7200" dirty="0"/>
              <a:t>    clear-all</a:t>
            </a:r>
            <a:endParaRPr lang="fr-FR" sz="7200" dirty="0"/>
          </a:p>
          <a:p>
            <a:r>
              <a:rPr lang="en-US" sz="7200" dirty="0"/>
              <a:t>    set-patch-size 20</a:t>
            </a:r>
            <a:endParaRPr lang="fr-FR" sz="7200" dirty="0"/>
          </a:p>
          <a:p>
            <a:r>
              <a:rPr lang="en-US" sz="7200" dirty="0"/>
              <a:t>    resize-world 0 59 0 44</a:t>
            </a:r>
            <a:endParaRPr lang="fr-FR" sz="7200" dirty="0"/>
          </a:p>
          <a:p>
            <a:r>
              <a:rPr lang="en-US" sz="7200" dirty="0"/>
              <a:t>    ask patch 0 0 [</a:t>
            </a:r>
            <a:endParaRPr lang="fr-FR" sz="7200" dirty="0"/>
          </a:p>
          <a:p>
            <a:r>
              <a:rPr lang="en-US" sz="7200" dirty="0"/>
              <a:t>        set </a:t>
            </a:r>
            <a:r>
              <a:rPr lang="en-US" sz="7200" dirty="0" err="1"/>
              <a:t>pcolor</a:t>
            </a:r>
            <a:r>
              <a:rPr lang="en-US" sz="7200" dirty="0"/>
              <a:t> [255 255 255]</a:t>
            </a:r>
            <a:endParaRPr lang="fr-FR" sz="7200" dirty="0"/>
          </a:p>
          <a:p>
            <a:r>
              <a:rPr lang="en-US" sz="7200" dirty="0"/>
              <a:t>    ] </a:t>
            </a:r>
            <a:endParaRPr lang="fr-FR" sz="7200" dirty="0"/>
          </a:p>
          <a:p>
            <a:r>
              <a:rPr lang="en-US" sz="7200" dirty="0"/>
              <a:t>    ask patch 1 0 [</a:t>
            </a:r>
            <a:endParaRPr lang="fr-FR" sz="7200" dirty="0"/>
          </a:p>
          <a:p>
            <a:r>
              <a:rPr lang="en-US" sz="7200" dirty="0"/>
              <a:t>        set </a:t>
            </a:r>
            <a:r>
              <a:rPr lang="en-US" sz="7200" dirty="0" err="1"/>
              <a:t>pcolor</a:t>
            </a:r>
            <a:r>
              <a:rPr lang="en-US" sz="7200" dirty="0"/>
              <a:t> [255 255 255]</a:t>
            </a:r>
            <a:endParaRPr lang="fr-FR" sz="7200" dirty="0"/>
          </a:p>
          <a:p>
            <a:r>
              <a:rPr lang="en-US" sz="7200" dirty="0"/>
              <a:t>    ] </a:t>
            </a:r>
            <a:endParaRPr lang="fr-FR" sz="7200" dirty="0"/>
          </a:p>
          <a:p>
            <a:r>
              <a:rPr lang="en-US" sz="7200" dirty="0"/>
              <a:t>    ask patch 2 0 [</a:t>
            </a:r>
            <a:endParaRPr lang="fr-FR" sz="7200" dirty="0"/>
          </a:p>
          <a:p>
            <a:r>
              <a:rPr lang="en-US" sz="7200" dirty="0"/>
              <a:t>        set </a:t>
            </a:r>
            <a:r>
              <a:rPr lang="en-US" sz="7200" dirty="0" err="1"/>
              <a:t>pcolor</a:t>
            </a:r>
            <a:r>
              <a:rPr lang="en-US" sz="7200" dirty="0"/>
              <a:t> [255 255 255]</a:t>
            </a:r>
            <a:endParaRPr lang="fr-FR" sz="7200" dirty="0"/>
          </a:p>
          <a:p>
            <a:r>
              <a:rPr lang="en-US" sz="7200" dirty="0"/>
              <a:t>    ] </a:t>
            </a:r>
            <a:endParaRPr lang="fr-FR" sz="7200" dirty="0"/>
          </a:p>
          <a:p>
            <a:r>
              <a:rPr lang="en-US" sz="7200" dirty="0"/>
              <a:t>    ask patch 3 0 [</a:t>
            </a:r>
            <a:endParaRPr lang="fr-FR" sz="7200" dirty="0"/>
          </a:p>
          <a:p>
            <a:r>
              <a:rPr lang="fr-FR" sz="7200" dirty="0" smtClean="0"/>
              <a:t>(……)</a:t>
            </a:r>
            <a:endParaRPr lang="fr-FR" sz="7200" dirty="0"/>
          </a:p>
        </p:txBody>
      </p:sp>
    </p:spTree>
    <p:extLst>
      <p:ext uri="{BB962C8B-B14F-4D97-AF65-F5344CB8AC3E}">
        <p14:creationId xmlns:p14="http://schemas.microsoft.com/office/powerpoint/2010/main" val="424656970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35564"/>
            <a:ext cx="8229600" cy="1143000"/>
          </a:xfrm>
        </p:spPr>
        <p:txBody>
          <a:bodyPr>
            <a:normAutofit/>
          </a:bodyPr>
          <a:lstStyle/>
          <a:p>
            <a:r>
              <a:rPr lang="en-GB" sz="3600" b="1" u="sng" dirty="0"/>
              <a:t>MASC with EDMMAS</a:t>
            </a:r>
            <a:r>
              <a:rPr lang="fr-FR" sz="3600" b="1" u="sng" dirty="0"/>
              <a:t> </a:t>
            </a:r>
            <a:endParaRPr lang="fr-FR" sz="3600" u="sng" dirty="0"/>
          </a:p>
        </p:txBody>
      </p:sp>
      <p:pic>
        <p:nvPicPr>
          <p:cNvPr id="4" name="Espace réservé du contenu 3"/>
          <p:cNvPicPr>
            <a:picLocks noGrp="1"/>
          </p:cNvPicPr>
          <p:nvPr>
            <p:ph idx="1"/>
          </p:nvPr>
        </p:nvPicPr>
        <p:blipFill>
          <a:blip r:embed="rId3">
            <a:extLst>
              <a:ext uri="{28A0092B-C50C-407E-A947-70E740481C1C}">
                <a14:useLocalDpi xmlns:a14="http://schemas.microsoft.com/office/drawing/2010/main" val="0"/>
              </a:ext>
            </a:extLst>
          </a:blip>
          <a:srcRect l="-53478" r="-53478"/>
          <a:stretch>
            <a:fillRect/>
          </a:stretch>
        </p:blipFill>
        <p:spPr>
          <a:xfrm>
            <a:off x="-394639" y="735246"/>
            <a:ext cx="10050864" cy="5527588"/>
          </a:xfrm>
          <a:prstGeom prst="rect">
            <a:avLst/>
          </a:prstGeom>
        </p:spPr>
      </p:pic>
      <p:sp>
        <p:nvSpPr>
          <p:cNvPr id="5" name="ZoneTexte 4"/>
          <p:cNvSpPr txBox="1"/>
          <p:nvPr/>
        </p:nvSpPr>
        <p:spPr>
          <a:xfrm>
            <a:off x="2370667" y="6262834"/>
            <a:ext cx="4715153" cy="400110"/>
          </a:xfrm>
          <a:prstGeom prst="rect">
            <a:avLst/>
          </a:prstGeom>
          <a:noFill/>
        </p:spPr>
        <p:txBody>
          <a:bodyPr wrap="none" rtlCol="0">
            <a:spAutoFit/>
          </a:bodyPr>
          <a:lstStyle/>
          <a:p>
            <a:r>
              <a:rPr lang="fr-FR" sz="2000" dirty="0" smtClean="0"/>
              <a:t>Figure : </a:t>
            </a:r>
            <a:r>
              <a:rPr lang="fr-FR" sz="2000" dirty="0" err="1"/>
              <a:t>Reunion</a:t>
            </a:r>
            <a:r>
              <a:rPr lang="fr-FR" sz="2000" dirty="0"/>
              <a:t> Island power plants (2007) </a:t>
            </a:r>
          </a:p>
        </p:txBody>
      </p:sp>
    </p:spTree>
    <p:extLst>
      <p:ext uri="{BB962C8B-B14F-4D97-AF65-F5344CB8AC3E}">
        <p14:creationId xmlns:p14="http://schemas.microsoft.com/office/powerpoint/2010/main" val="29421831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422" y="-275167"/>
            <a:ext cx="8229600" cy="1143000"/>
          </a:xfrm>
        </p:spPr>
        <p:txBody>
          <a:bodyPr>
            <a:normAutofit/>
          </a:bodyPr>
          <a:lstStyle/>
          <a:p>
            <a:r>
              <a:rPr lang="fr-FR" sz="4000" b="1" u="sng" dirty="0" smtClean="0"/>
              <a:t>MASC</a:t>
            </a:r>
            <a:endParaRPr lang="fr-FR" sz="4000" b="1" u="sng" dirty="0"/>
          </a:p>
        </p:txBody>
      </p:sp>
      <p:sp>
        <p:nvSpPr>
          <p:cNvPr id="3" name="Espace réservé du contenu 2"/>
          <p:cNvSpPr>
            <a:spLocks noGrp="1"/>
          </p:cNvSpPr>
          <p:nvPr>
            <p:ph idx="1"/>
          </p:nvPr>
        </p:nvSpPr>
        <p:spPr>
          <a:xfrm>
            <a:off x="457200" y="867833"/>
            <a:ext cx="8130822" cy="2716389"/>
          </a:xfrm>
        </p:spPr>
        <p:txBody>
          <a:bodyPr>
            <a:normAutofit/>
          </a:bodyPr>
          <a:lstStyle/>
          <a:p>
            <a:r>
              <a:rPr lang="fr-FR" dirty="0" err="1" smtClean="0"/>
              <a:t>Video</a:t>
            </a:r>
            <a:r>
              <a:rPr lang="fr-FR" dirty="0" smtClean="0"/>
              <a:t> </a:t>
            </a:r>
            <a:r>
              <a:rPr lang="fr-FR" dirty="0" err="1" smtClean="0"/>
              <a:t>Demo</a:t>
            </a:r>
            <a:r>
              <a:rPr lang="fr-FR" dirty="0" smtClean="0"/>
              <a:t> </a:t>
            </a:r>
          </a:p>
          <a:p>
            <a:r>
              <a:rPr lang="en-US" dirty="0"/>
              <a:t>FUTURE WORKS </a:t>
            </a:r>
            <a:endParaRPr lang="en-US" dirty="0" smtClean="0"/>
          </a:p>
          <a:p>
            <a:r>
              <a:rPr lang="en-US" dirty="0"/>
              <a:t>perspectives and Conclusions</a:t>
            </a:r>
            <a:r>
              <a:rPr lang="fr-FR" dirty="0"/>
              <a:t> </a:t>
            </a:r>
            <a:r>
              <a:rPr lang="fr-FR" dirty="0" smtClean="0"/>
              <a:t> </a:t>
            </a:r>
          </a:p>
          <a:p>
            <a:r>
              <a:rPr lang="fr-FR" dirty="0"/>
              <a:t>A version of MASC </a:t>
            </a:r>
            <a:r>
              <a:rPr lang="fr-FR" dirty="0" err="1"/>
              <a:t>is</a:t>
            </a:r>
            <a:r>
              <a:rPr lang="fr-FR" dirty="0"/>
              <a:t> in public </a:t>
            </a:r>
            <a:r>
              <a:rPr lang="fr-FR" dirty="0" err="1"/>
              <a:t>access</a:t>
            </a:r>
            <a:r>
              <a:rPr lang="fr-FR" dirty="0"/>
              <a:t> </a:t>
            </a:r>
            <a:r>
              <a:rPr lang="fr-FR" dirty="0" err="1"/>
              <a:t>at</a:t>
            </a:r>
            <a:r>
              <a:rPr lang="fr-FR" dirty="0"/>
              <a:t> </a:t>
            </a:r>
            <a:r>
              <a:rPr lang="fr-FR" dirty="0" smtClean="0"/>
              <a:t/>
            </a:r>
            <a:br>
              <a:rPr lang="fr-FR" dirty="0" smtClean="0"/>
            </a:br>
            <a:r>
              <a:rPr lang="fr-FR" dirty="0" smtClean="0"/>
              <a:t>http</a:t>
            </a:r>
            <a:r>
              <a:rPr lang="fr-FR" dirty="0"/>
              <a:t>://</a:t>
            </a:r>
            <a:r>
              <a:rPr lang="fr-FR" dirty="0" err="1"/>
              <a:t>labs.jkwan.com</a:t>
            </a:r>
            <a:r>
              <a:rPr lang="fr-FR" dirty="0"/>
              <a:t>/</a:t>
            </a:r>
            <a:r>
              <a:rPr lang="fr-FR" dirty="0" err="1"/>
              <a:t>masc</a:t>
            </a:r>
            <a:r>
              <a:rPr lang="fr-FR" dirty="0"/>
              <a:t>/ </a:t>
            </a:r>
          </a:p>
        </p:txBody>
      </p:sp>
      <p:sp>
        <p:nvSpPr>
          <p:cNvPr id="4" name="ZoneTexte 3"/>
          <p:cNvSpPr txBox="1"/>
          <p:nvPr/>
        </p:nvSpPr>
        <p:spPr>
          <a:xfrm>
            <a:off x="762000" y="5231221"/>
            <a:ext cx="7401786" cy="923330"/>
          </a:xfrm>
          <a:prstGeom prst="rect">
            <a:avLst/>
          </a:prstGeom>
          <a:noFill/>
        </p:spPr>
        <p:txBody>
          <a:bodyPr wrap="none" rtlCol="0">
            <a:spAutoFit/>
          </a:bodyPr>
          <a:lstStyle/>
          <a:p>
            <a:r>
              <a:rPr lang="fr-FR" sz="5400" dirty="0" err="1"/>
              <a:t>Thanks</a:t>
            </a:r>
            <a:r>
              <a:rPr lang="fr-FR" sz="5400" dirty="0"/>
              <a:t> for </a:t>
            </a:r>
            <a:r>
              <a:rPr lang="fr-FR" sz="5400" dirty="0" err="1"/>
              <a:t>your</a:t>
            </a:r>
            <a:r>
              <a:rPr lang="fr-FR" sz="5400" dirty="0"/>
              <a:t> Attention </a:t>
            </a:r>
          </a:p>
        </p:txBody>
      </p:sp>
    </p:spTree>
    <p:extLst>
      <p:ext uri="{BB962C8B-B14F-4D97-AF65-F5344CB8AC3E}">
        <p14:creationId xmlns:p14="http://schemas.microsoft.com/office/powerpoint/2010/main" val="375918234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30200" y="238832"/>
            <a:ext cx="8229600" cy="1143000"/>
          </a:xfrm>
        </p:spPr>
        <p:txBody>
          <a:bodyPr>
            <a:normAutofit fontScale="90000"/>
          </a:bodyPr>
          <a:lstStyle/>
          <a:p>
            <a:r>
              <a:rPr lang="en-US" b="1" u="sng" dirty="0"/>
              <a:t>MASC</a:t>
            </a:r>
            <a:r>
              <a:rPr lang="fr-FR" b="1" dirty="0"/>
              <a:t> </a:t>
            </a:r>
            <a:br>
              <a:rPr lang="fr-FR" b="1" dirty="0"/>
            </a:br>
            <a:r>
              <a:rPr lang="fr-FR" b="1" dirty="0"/>
              <a:t/>
            </a:r>
            <a:br>
              <a:rPr lang="fr-FR" b="1" dirty="0"/>
            </a:br>
            <a:endParaRPr lang="fr-FR" dirty="0"/>
          </a:p>
        </p:txBody>
      </p:sp>
      <p:pic>
        <p:nvPicPr>
          <p:cNvPr id="4" name="Espace réservé du contenu 3"/>
          <p:cNvPicPr>
            <a:picLocks noGrp="1"/>
          </p:cNvPicPr>
          <p:nvPr>
            <p:ph idx="1"/>
          </p:nvPr>
        </p:nvPicPr>
        <p:blipFill>
          <a:blip r:embed="rId3">
            <a:extLst>
              <a:ext uri="{28A0092B-C50C-407E-A947-70E740481C1C}">
                <a14:useLocalDpi xmlns:a14="http://schemas.microsoft.com/office/drawing/2010/main" val="0"/>
              </a:ext>
            </a:extLst>
          </a:blip>
          <a:srcRect t="482" b="482"/>
          <a:stretch>
            <a:fillRect/>
          </a:stretch>
        </p:blipFill>
        <p:spPr>
          <a:prstGeom prst="rect">
            <a:avLst/>
          </a:prstGeom>
        </p:spPr>
      </p:pic>
      <p:sp>
        <p:nvSpPr>
          <p:cNvPr id="5" name="ZoneTexte 4"/>
          <p:cNvSpPr txBox="1"/>
          <p:nvPr/>
        </p:nvSpPr>
        <p:spPr>
          <a:xfrm>
            <a:off x="903111" y="6420556"/>
            <a:ext cx="8291227" cy="400110"/>
          </a:xfrm>
          <a:prstGeom prst="rect">
            <a:avLst/>
          </a:prstGeom>
          <a:noFill/>
        </p:spPr>
        <p:txBody>
          <a:bodyPr wrap="none" rtlCol="0">
            <a:spAutoFit/>
          </a:bodyPr>
          <a:lstStyle/>
          <a:p>
            <a:r>
              <a:rPr lang="fr-FR" sz="2000" dirty="0"/>
              <a:t>Figure </a:t>
            </a:r>
            <a:r>
              <a:rPr lang="fr-FR" sz="2000" dirty="0" smtClean="0"/>
              <a:t>: </a:t>
            </a:r>
            <a:r>
              <a:rPr lang="fr-FR" sz="2000" dirty="0" err="1"/>
              <a:t>Using</a:t>
            </a:r>
            <a:r>
              <a:rPr lang="fr-FR" sz="2000" dirty="0"/>
              <a:t> MASC for </a:t>
            </a:r>
            <a:r>
              <a:rPr lang="fr-FR" sz="2000" dirty="0" err="1"/>
              <a:t>configuring</a:t>
            </a:r>
            <a:r>
              <a:rPr lang="fr-FR" sz="2000" dirty="0"/>
              <a:t> multiple </a:t>
            </a:r>
            <a:r>
              <a:rPr lang="fr-FR" sz="2000" dirty="0" err="1"/>
              <a:t>experimentations</a:t>
            </a:r>
            <a:r>
              <a:rPr lang="fr-FR" sz="2000" dirty="0"/>
              <a:t> of a simulation </a:t>
            </a:r>
          </a:p>
        </p:txBody>
      </p:sp>
    </p:spTree>
    <p:extLst>
      <p:ext uri="{BB962C8B-B14F-4D97-AF65-F5344CB8AC3E}">
        <p14:creationId xmlns:p14="http://schemas.microsoft.com/office/powerpoint/2010/main" val="19682283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6"/>
          <p:cNvPicPr>
            <a:picLocks noGrp="1"/>
          </p:cNvPicPr>
          <p:nvPr>
            <p:ph idx="1"/>
          </p:nvPr>
        </p:nvPicPr>
        <p:blipFill>
          <a:blip r:embed="rId3">
            <a:extLst>
              <a:ext uri="{28A0092B-C50C-407E-A947-70E740481C1C}">
                <a14:useLocalDpi xmlns:a14="http://schemas.microsoft.com/office/drawing/2010/main" val="0"/>
              </a:ext>
            </a:extLst>
          </a:blip>
          <a:srcRect t="6453" b="6453"/>
          <a:stretch>
            <a:fillRect/>
          </a:stretch>
        </p:blipFill>
        <p:spPr>
          <a:prstGeom prst="rect">
            <a:avLst/>
          </a:prstGeom>
        </p:spPr>
      </p:pic>
      <p:sp>
        <p:nvSpPr>
          <p:cNvPr id="5" name="ZoneTexte 4"/>
          <p:cNvSpPr txBox="1"/>
          <p:nvPr/>
        </p:nvSpPr>
        <p:spPr>
          <a:xfrm>
            <a:off x="3474036" y="6248804"/>
            <a:ext cx="2089735" cy="677108"/>
          </a:xfrm>
          <a:prstGeom prst="rect">
            <a:avLst/>
          </a:prstGeom>
          <a:noFill/>
        </p:spPr>
        <p:txBody>
          <a:bodyPr wrap="none" rtlCol="0">
            <a:spAutoFit/>
          </a:bodyPr>
          <a:lstStyle/>
          <a:p>
            <a:r>
              <a:rPr lang="fr-FR" sz="2000" dirty="0" smtClean="0"/>
              <a:t>Figure : </a:t>
            </a:r>
            <a:r>
              <a:rPr lang="en-GB" sz="2000" dirty="0" smtClean="0"/>
              <a:t>MASC </a:t>
            </a:r>
            <a:r>
              <a:rPr lang="en-GB" sz="2000" dirty="0"/>
              <a:t>GUI</a:t>
            </a:r>
            <a:endParaRPr lang="fr-FR" sz="2000" dirty="0"/>
          </a:p>
          <a:p>
            <a:endParaRPr lang="fr-FR" dirty="0"/>
          </a:p>
        </p:txBody>
      </p:sp>
      <p:sp>
        <p:nvSpPr>
          <p:cNvPr id="6" name="Titre 1"/>
          <p:cNvSpPr>
            <a:spLocks noGrp="1"/>
          </p:cNvSpPr>
          <p:nvPr>
            <p:ph type="title"/>
          </p:nvPr>
        </p:nvSpPr>
        <p:spPr/>
        <p:txBody>
          <a:bodyPr>
            <a:normAutofit fontScale="90000"/>
          </a:bodyPr>
          <a:lstStyle/>
          <a:p>
            <a:r>
              <a:rPr lang="en-US" b="1" u="sng" dirty="0"/>
              <a:t>MASC</a:t>
            </a:r>
            <a:r>
              <a:rPr lang="fr-FR" b="1" u="sng" dirty="0"/>
              <a:t> </a:t>
            </a:r>
            <a:br>
              <a:rPr lang="fr-FR" b="1" u="sng" dirty="0"/>
            </a:br>
            <a:r>
              <a:rPr lang="fr-FR" b="1" dirty="0"/>
              <a:t/>
            </a:r>
            <a:br>
              <a:rPr lang="fr-FR" b="1" dirty="0"/>
            </a:br>
            <a:endParaRPr lang="fr-FR" dirty="0"/>
          </a:p>
        </p:txBody>
      </p:sp>
    </p:spTree>
    <p:extLst>
      <p:ext uri="{BB962C8B-B14F-4D97-AF65-F5344CB8AC3E}">
        <p14:creationId xmlns:p14="http://schemas.microsoft.com/office/powerpoint/2010/main" val="429029824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US" sz="4000" b="1" u="sng" dirty="0" smtClean="0"/>
              <a:t>MASC</a:t>
            </a:r>
            <a:r>
              <a:rPr lang="fr-FR" sz="4000" b="1" dirty="0" smtClean="0"/>
              <a:t> </a:t>
            </a:r>
            <a:br>
              <a:rPr lang="fr-FR" sz="4000" b="1" dirty="0" smtClean="0"/>
            </a:br>
            <a:r>
              <a:rPr lang="en-US" sz="2400" dirty="0"/>
              <a:t>Using MASC is divided around three main steps</a:t>
            </a:r>
            <a:r>
              <a:rPr lang="fr-FR" sz="2400" dirty="0"/>
              <a:t> </a:t>
            </a:r>
            <a:r>
              <a:rPr lang="fr-FR" sz="3600" b="1" dirty="0"/>
              <a:t/>
            </a:r>
            <a:br>
              <a:rPr lang="fr-FR" sz="3600" b="1" dirty="0"/>
            </a:br>
            <a:r>
              <a:rPr lang="fr-FR" sz="3600" b="1" dirty="0"/>
              <a:t/>
            </a:r>
            <a:br>
              <a:rPr lang="fr-FR" sz="3600" b="1" dirty="0"/>
            </a:br>
            <a:r>
              <a:rPr lang="en-US" sz="2400" dirty="0"/>
              <a:t>.</a:t>
            </a:r>
            <a:r>
              <a:rPr lang="fr-FR" sz="2400" dirty="0"/>
              <a:t> </a:t>
            </a:r>
          </a:p>
        </p:txBody>
      </p:sp>
      <p:sp>
        <p:nvSpPr>
          <p:cNvPr id="6" name="ZoneTexte 5"/>
          <p:cNvSpPr txBox="1"/>
          <p:nvPr/>
        </p:nvSpPr>
        <p:spPr>
          <a:xfrm>
            <a:off x="2737556" y="6407666"/>
            <a:ext cx="3719413" cy="400110"/>
          </a:xfrm>
          <a:prstGeom prst="rect">
            <a:avLst/>
          </a:prstGeom>
          <a:noFill/>
        </p:spPr>
        <p:txBody>
          <a:bodyPr wrap="none" rtlCol="0">
            <a:spAutoFit/>
          </a:bodyPr>
          <a:lstStyle/>
          <a:p>
            <a:r>
              <a:rPr lang="en-GB" sz="2000" dirty="0" smtClean="0"/>
              <a:t>Figure </a:t>
            </a:r>
            <a:r>
              <a:rPr lang="en-GB" sz="2000" dirty="0"/>
              <a:t>: Details of MASC </a:t>
            </a:r>
            <a:r>
              <a:rPr lang="en-GB" sz="2000" dirty="0" smtClean="0"/>
              <a:t>workflow</a:t>
            </a:r>
            <a:endParaRPr lang="fr-FR" sz="2000" dirty="0"/>
          </a:p>
        </p:txBody>
      </p:sp>
      <p:pic>
        <p:nvPicPr>
          <p:cNvPr id="8" name="Image 7"/>
          <p:cNvPicPr/>
          <p:nvPr/>
        </p:nvPicPr>
        <p:blipFill>
          <a:blip r:embed="rId3">
            <a:extLst>
              <a:ext uri="{28A0092B-C50C-407E-A947-70E740481C1C}">
                <a14:useLocalDpi xmlns:a14="http://schemas.microsoft.com/office/drawing/2010/main" val="0"/>
              </a:ext>
            </a:extLst>
          </a:blip>
          <a:stretch>
            <a:fillRect/>
          </a:stretch>
        </p:blipFill>
        <p:spPr>
          <a:xfrm>
            <a:off x="2107529" y="973667"/>
            <a:ext cx="4927118" cy="5249333"/>
          </a:xfrm>
          <a:prstGeom prst="rect">
            <a:avLst/>
          </a:prstGeom>
        </p:spPr>
      </p:pic>
      <p:sp>
        <p:nvSpPr>
          <p:cNvPr id="9" name="Espace réservé du contenu 8"/>
          <p:cNvSpPr>
            <a:spLocks noGrp="1"/>
          </p:cNvSpPr>
          <p:nvPr>
            <p:ph idx="1"/>
          </p:nvPr>
        </p:nvSpPr>
        <p:spPr/>
        <p:txBody>
          <a:bodyPr/>
          <a:lstStyle/>
          <a:p>
            <a:endParaRPr lang="fr-FR" dirty="0"/>
          </a:p>
        </p:txBody>
      </p:sp>
    </p:spTree>
    <p:extLst>
      <p:ext uri="{BB962C8B-B14F-4D97-AF65-F5344CB8AC3E}">
        <p14:creationId xmlns:p14="http://schemas.microsoft.com/office/powerpoint/2010/main" val="342291699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p:cNvPicPr>
          <p:nvPr>
            <p:ph idx="1"/>
          </p:nvPr>
        </p:nvPicPr>
        <p:blipFill rotWithShape="1">
          <a:blip r:embed="rId3">
            <a:extLst>
              <a:ext uri="{28A0092B-C50C-407E-A947-70E740481C1C}">
                <a14:useLocalDpi xmlns:a14="http://schemas.microsoft.com/office/drawing/2010/main" val="0"/>
              </a:ext>
            </a:extLst>
          </a:blip>
          <a:srcRect l="-75763" r="-75763"/>
          <a:stretch/>
        </p:blipFill>
        <p:spPr>
          <a:xfrm>
            <a:off x="-341694" y="635000"/>
            <a:ext cx="9984632" cy="5491163"/>
          </a:xfrm>
          <a:prstGeom prst="rect">
            <a:avLst/>
          </a:prstGeom>
        </p:spPr>
      </p:pic>
      <p:sp>
        <p:nvSpPr>
          <p:cNvPr id="6" name="ZoneTexte 5"/>
          <p:cNvSpPr txBox="1"/>
          <p:nvPr/>
        </p:nvSpPr>
        <p:spPr>
          <a:xfrm>
            <a:off x="3765828" y="6355866"/>
            <a:ext cx="2685351" cy="400110"/>
          </a:xfrm>
          <a:prstGeom prst="rect">
            <a:avLst/>
          </a:prstGeom>
          <a:noFill/>
        </p:spPr>
        <p:txBody>
          <a:bodyPr wrap="none" rtlCol="0">
            <a:spAutoFit/>
          </a:bodyPr>
          <a:lstStyle/>
          <a:p>
            <a:r>
              <a:rPr lang="fr-FR" sz="2000" dirty="0" smtClean="0"/>
              <a:t>Figure : </a:t>
            </a:r>
            <a:r>
              <a:rPr lang="fr-FR" sz="2000" dirty="0" err="1"/>
              <a:t>C</a:t>
            </a:r>
            <a:r>
              <a:rPr lang="fr-FR" sz="2000" dirty="0" err="1" smtClean="0"/>
              <a:t>olors</a:t>
            </a:r>
            <a:r>
              <a:rPr lang="fr-FR" sz="2000" dirty="0" smtClean="0"/>
              <a:t> interpole</a:t>
            </a:r>
            <a:endParaRPr lang="fr-FR" sz="2000" dirty="0"/>
          </a:p>
        </p:txBody>
      </p:sp>
      <p:sp>
        <p:nvSpPr>
          <p:cNvPr id="7" name="Titre 1"/>
          <p:cNvSpPr>
            <a:spLocks noGrp="1"/>
          </p:cNvSpPr>
          <p:nvPr>
            <p:ph type="title"/>
          </p:nvPr>
        </p:nvSpPr>
        <p:spPr/>
        <p:txBody>
          <a:bodyPr>
            <a:normAutofit fontScale="90000"/>
          </a:bodyPr>
          <a:lstStyle/>
          <a:p>
            <a:r>
              <a:rPr lang="en-US" b="1" u="sng" dirty="0"/>
              <a:t>MASC</a:t>
            </a:r>
            <a:r>
              <a:rPr lang="fr-FR" b="1" u="sng" dirty="0"/>
              <a:t> </a:t>
            </a:r>
            <a:br>
              <a:rPr lang="fr-FR" b="1" u="sng" dirty="0"/>
            </a:br>
            <a:r>
              <a:rPr lang="fr-FR" b="1" u="sng" dirty="0"/>
              <a:t/>
            </a:r>
            <a:br>
              <a:rPr lang="fr-FR" b="1" u="sng" dirty="0"/>
            </a:br>
            <a:endParaRPr lang="fr-FR" u="sng" dirty="0"/>
          </a:p>
        </p:txBody>
      </p:sp>
    </p:spTree>
    <p:extLst>
      <p:ext uri="{BB962C8B-B14F-4D97-AF65-F5344CB8AC3E}">
        <p14:creationId xmlns:p14="http://schemas.microsoft.com/office/powerpoint/2010/main" val="34336655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96862"/>
            <a:ext cx="8229600" cy="1143000"/>
          </a:xfrm>
        </p:spPr>
        <p:txBody>
          <a:bodyPr>
            <a:normAutofit/>
          </a:bodyPr>
          <a:lstStyle/>
          <a:p>
            <a:r>
              <a:rPr lang="fr-FR" sz="3600" b="1" u="sng" dirty="0" smtClean="0"/>
              <a:t>CASES STUDY</a:t>
            </a:r>
            <a:endParaRPr lang="fr-FR" sz="3600" b="1" u="sng" dirty="0"/>
          </a:p>
        </p:txBody>
      </p:sp>
      <p:sp>
        <p:nvSpPr>
          <p:cNvPr id="3" name="Espace réservé du contenu 2"/>
          <p:cNvSpPr>
            <a:spLocks noGrp="1"/>
          </p:cNvSpPr>
          <p:nvPr>
            <p:ph idx="1"/>
          </p:nvPr>
        </p:nvSpPr>
        <p:spPr/>
        <p:txBody>
          <a:bodyPr>
            <a:normAutofit/>
          </a:bodyPr>
          <a:lstStyle/>
          <a:p>
            <a:pPr marL="0" indent="0">
              <a:buNone/>
            </a:pPr>
            <a:r>
              <a:rPr lang="en-US" b="1" dirty="0" smtClean="0"/>
              <a:t>1. SIEGMAS</a:t>
            </a:r>
            <a:endParaRPr lang="fr-FR" b="1" dirty="0"/>
          </a:p>
          <a:p>
            <a:pPr marL="0" indent="0">
              <a:buNone/>
            </a:pPr>
            <a:endParaRPr lang="en-US" dirty="0" smtClean="0"/>
          </a:p>
          <a:p>
            <a:pPr marL="0" indent="0">
              <a:buNone/>
            </a:pPr>
            <a:endParaRPr lang="en-US" dirty="0"/>
          </a:p>
          <a:p>
            <a:pPr marL="0" indent="0" algn="just">
              <a:buNone/>
            </a:pPr>
            <a:r>
              <a:rPr lang="en-US" dirty="0" smtClean="0"/>
              <a:t>SIEGMAS </a:t>
            </a:r>
            <a:r>
              <a:rPr lang="en-US" dirty="0"/>
              <a:t>(Stakeholders Interactions in Environmental Governance by a Multi-Agent System) is a </a:t>
            </a:r>
            <a:r>
              <a:rPr lang="en-US" dirty="0" err="1"/>
              <a:t>modelling</a:t>
            </a:r>
            <a:r>
              <a:rPr lang="en-US" dirty="0"/>
              <a:t> conceptualized in order to study the deviances of the farmers against the forester and natural resources protected by the management's transfers or another text of law.</a:t>
            </a:r>
            <a:endParaRPr lang="fr-FR" dirty="0"/>
          </a:p>
          <a:p>
            <a:endParaRPr lang="fr-FR" dirty="0"/>
          </a:p>
        </p:txBody>
      </p:sp>
      <p:pic>
        <p:nvPicPr>
          <p:cNvPr id="6" name="Image 5"/>
          <p:cNvPicPr/>
          <p:nvPr/>
        </p:nvPicPr>
        <p:blipFill>
          <a:blip r:embed="rId3">
            <a:extLst>
              <a:ext uri="{28A0092B-C50C-407E-A947-70E740481C1C}">
                <a14:useLocalDpi xmlns:a14="http://schemas.microsoft.com/office/drawing/2010/main" val="0"/>
              </a:ext>
            </a:extLst>
          </a:blip>
          <a:stretch>
            <a:fillRect/>
          </a:stretch>
        </p:blipFill>
        <p:spPr>
          <a:xfrm>
            <a:off x="5261565" y="710382"/>
            <a:ext cx="3527577" cy="2669039"/>
          </a:xfrm>
          <a:prstGeom prst="rect">
            <a:avLst/>
          </a:prstGeom>
        </p:spPr>
      </p:pic>
      <p:sp>
        <p:nvSpPr>
          <p:cNvPr id="7" name="ZoneTexte 6"/>
          <p:cNvSpPr txBox="1"/>
          <p:nvPr/>
        </p:nvSpPr>
        <p:spPr>
          <a:xfrm>
            <a:off x="747889" y="902583"/>
            <a:ext cx="4513676" cy="923330"/>
          </a:xfrm>
          <a:prstGeom prst="rect">
            <a:avLst/>
          </a:prstGeom>
          <a:noFill/>
        </p:spPr>
        <p:txBody>
          <a:bodyPr wrap="none" rtlCol="0">
            <a:spAutoFit/>
          </a:bodyPr>
          <a:lstStyle/>
          <a:p>
            <a:r>
              <a:rPr lang="fr-FR" dirty="0" err="1"/>
              <a:t>Representation</a:t>
            </a:r>
            <a:r>
              <a:rPr lang="fr-FR" dirty="0"/>
              <a:t> of a situation of </a:t>
            </a:r>
            <a:r>
              <a:rPr lang="fr-FR" dirty="0" err="1"/>
              <a:t>deviance</a:t>
            </a:r>
            <a:r>
              <a:rPr lang="fr-FR" dirty="0"/>
              <a:t> </a:t>
            </a:r>
            <a:r>
              <a:rPr lang="fr-FR" dirty="0" err="1" smtClean="0"/>
              <a:t>with</a:t>
            </a:r>
            <a:endParaRPr lang="fr-FR" dirty="0" smtClean="0"/>
          </a:p>
          <a:p>
            <a:r>
              <a:rPr lang="fr-FR" dirty="0" smtClean="0"/>
              <a:t> </a:t>
            </a:r>
            <a:r>
              <a:rPr lang="fr-FR" dirty="0"/>
              <a:t>a </a:t>
            </a:r>
            <a:r>
              <a:rPr lang="fr-FR" dirty="0" err="1"/>
              <a:t>deviants</a:t>
            </a:r>
            <a:r>
              <a:rPr lang="fr-FR" dirty="0"/>
              <a:t> ratios of 50 % </a:t>
            </a:r>
            <a:r>
              <a:rPr lang="fr-FR" dirty="0" smtClean="0"/>
              <a:t> (</a:t>
            </a:r>
            <a:r>
              <a:rPr lang="fr-FR" dirty="0" err="1" smtClean="0"/>
              <a:t>Netlogo</a:t>
            </a:r>
            <a:r>
              <a:rPr lang="fr-FR" dirty="0"/>
              <a:t>)</a:t>
            </a:r>
          </a:p>
          <a:p>
            <a:endParaRPr lang="fr-FR" dirty="0"/>
          </a:p>
        </p:txBody>
      </p:sp>
    </p:spTree>
    <p:extLst>
      <p:ext uri="{BB962C8B-B14F-4D97-AF65-F5344CB8AC3E}">
        <p14:creationId xmlns:p14="http://schemas.microsoft.com/office/powerpoint/2010/main" val="20750541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71192"/>
            <a:ext cx="8229600" cy="1143000"/>
          </a:xfrm>
        </p:spPr>
        <p:txBody>
          <a:bodyPr>
            <a:normAutofit/>
          </a:bodyPr>
          <a:lstStyle/>
          <a:p>
            <a:r>
              <a:rPr lang="en-GB" sz="3600" b="1" u="sng" dirty="0"/>
              <a:t>MASC with SIEGMAS</a:t>
            </a:r>
            <a:r>
              <a:rPr lang="fr-FR" sz="3600" b="1" u="sng" dirty="0"/>
              <a:t> </a:t>
            </a:r>
          </a:p>
        </p:txBody>
      </p:sp>
      <p:sp>
        <p:nvSpPr>
          <p:cNvPr id="3" name="Espace réservé du contenu 2"/>
          <p:cNvSpPr>
            <a:spLocks noGrp="1"/>
          </p:cNvSpPr>
          <p:nvPr>
            <p:ph idx="1"/>
          </p:nvPr>
        </p:nvSpPr>
        <p:spPr>
          <a:xfrm>
            <a:off x="378178" y="697089"/>
            <a:ext cx="8229600" cy="4525963"/>
          </a:xfrm>
        </p:spPr>
        <p:txBody>
          <a:bodyPr>
            <a:normAutofit fontScale="25000" lnSpcReduction="20000"/>
          </a:bodyPr>
          <a:lstStyle/>
          <a:p>
            <a:r>
              <a:rPr lang="en-US" sz="5600" b="1" dirty="0">
                <a:solidFill>
                  <a:srgbClr val="000000"/>
                </a:solidFill>
              </a:rPr>
              <a:t>;</a:t>
            </a:r>
            <a:r>
              <a:rPr lang="en-US" sz="5600" dirty="0">
                <a:solidFill>
                  <a:srgbClr val="000000"/>
                </a:solidFill>
              </a:rPr>
              <a:t> Permits to create a representation of the map</a:t>
            </a:r>
            <a:endParaRPr lang="fr-FR" sz="5600" dirty="0">
              <a:solidFill>
                <a:srgbClr val="000000"/>
              </a:solidFill>
            </a:endParaRPr>
          </a:p>
          <a:p>
            <a:r>
              <a:rPr lang="en-US" sz="5600" dirty="0">
                <a:solidFill>
                  <a:srgbClr val="000000"/>
                </a:solidFill>
              </a:rPr>
              <a:t>to create-world</a:t>
            </a:r>
            <a:endParaRPr lang="fr-FR" sz="5600" dirty="0">
              <a:solidFill>
                <a:srgbClr val="000000"/>
              </a:solidFill>
            </a:endParaRPr>
          </a:p>
          <a:p>
            <a:r>
              <a:rPr lang="en-US" sz="5600" dirty="0">
                <a:solidFill>
                  <a:srgbClr val="000000"/>
                </a:solidFill>
              </a:rPr>
              <a:t>    clear-all</a:t>
            </a:r>
            <a:endParaRPr lang="fr-FR" sz="5600" dirty="0">
              <a:solidFill>
                <a:srgbClr val="000000"/>
              </a:solidFill>
            </a:endParaRPr>
          </a:p>
          <a:p>
            <a:r>
              <a:rPr lang="en-US" sz="5600" dirty="0">
                <a:solidFill>
                  <a:srgbClr val="000000"/>
                </a:solidFill>
              </a:rPr>
              <a:t>    set-patch-size 20</a:t>
            </a:r>
            <a:endParaRPr lang="fr-FR" sz="5600" dirty="0">
              <a:solidFill>
                <a:srgbClr val="000000"/>
              </a:solidFill>
            </a:endParaRPr>
          </a:p>
          <a:p>
            <a:r>
              <a:rPr lang="en-US" sz="5600" dirty="0">
                <a:solidFill>
                  <a:srgbClr val="000000"/>
                </a:solidFill>
              </a:rPr>
              <a:t>    resize-world 0 39 0 50</a:t>
            </a:r>
            <a:endParaRPr lang="fr-FR" sz="5600" dirty="0">
              <a:solidFill>
                <a:srgbClr val="000000"/>
              </a:solidFill>
            </a:endParaRPr>
          </a:p>
          <a:p>
            <a:r>
              <a:rPr lang="en-US" sz="5600" dirty="0">
                <a:solidFill>
                  <a:srgbClr val="000000"/>
                </a:solidFill>
              </a:rPr>
              <a:t>    ask patch 0 50 [</a:t>
            </a:r>
            <a:endParaRPr lang="fr-FR" sz="5600" dirty="0">
              <a:solidFill>
                <a:srgbClr val="000000"/>
              </a:solidFill>
            </a:endParaRPr>
          </a:p>
          <a:p>
            <a:r>
              <a:rPr lang="en-US" sz="5600" dirty="0">
                <a:solidFill>
                  <a:srgbClr val="000000"/>
                </a:solidFill>
              </a:rPr>
              <a:t>        set </a:t>
            </a:r>
            <a:r>
              <a:rPr lang="en-US" sz="5600" dirty="0" err="1">
                <a:solidFill>
                  <a:srgbClr val="000000"/>
                </a:solidFill>
              </a:rPr>
              <a:t>pcolor</a:t>
            </a:r>
            <a:r>
              <a:rPr lang="en-US" sz="5600" dirty="0">
                <a:solidFill>
                  <a:srgbClr val="000000"/>
                </a:solidFill>
              </a:rPr>
              <a:t> [186 158 74</a:t>
            </a:r>
            <a:endParaRPr lang="fr-FR" sz="5600" dirty="0">
              <a:solidFill>
                <a:srgbClr val="000000"/>
              </a:solidFill>
            </a:endParaRPr>
          </a:p>
          <a:p>
            <a:r>
              <a:rPr lang="en-US" sz="5600" dirty="0">
                <a:solidFill>
                  <a:srgbClr val="000000"/>
                </a:solidFill>
              </a:rPr>
              <a:t>    ]</a:t>
            </a:r>
            <a:endParaRPr lang="fr-FR" sz="5600" dirty="0">
              <a:solidFill>
                <a:srgbClr val="000000"/>
              </a:solidFill>
            </a:endParaRPr>
          </a:p>
          <a:p>
            <a:r>
              <a:rPr lang="en-US" sz="5600" dirty="0">
                <a:solidFill>
                  <a:srgbClr val="000000"/>
                </a:solidFill>
              </a:rPr>
              <a:t>    ask patch 1 50 [</a:t>
            </a:r>
            <a:endParaRPr lang="fr-FR" sz="5600" dirty="0">
              <a:solidFill>
                <a:srgbClr val="000000"/>
              </a:solidFill>
            </a:endParaRPr>
          </a:p>
          <a:p>
            <a:r>
              <a:rPr lang="en-US" sz="5600" dirty="0">
                <a:solidFill>
                  <a:srgbClr val="000000"/>
                </a:solidFill>
              </a:rPr>
              <a:t>        set </a:t>
            </a:r>
            <a:r>
              <a:rPr lang="en-US" sz="5600" dirty="0" err="1">
                <a:solidFill>
                  <a:srgbClr val="000000"/>
                </a:solidFill>
              </a:rPr>
              <a:t>pcolor</a:t>
            </a:r>
            <a:r>
              <a:rPr lang="en-US" sz="5600" dirty="0">
                <a:solidFill>
                  <a:srgbClr val="000000"/>
                </a:solidFill>
              </a:rPr>
              <a:t> [186 158 74]</a:t>
            </a:r>
            <a:endParaRPr lang="fr-FR" sz="5600" dirty="0">
              <a:solidFill>
                <a:srgbClr val="000000"/>
              </a:solidFill>
            </a:endParaRPr>
          </a:p>
          <a:p>
            <a:r>
              <a:rPr lang="en-US" sz="5600" dirty="0">
                <a:solidFill>
                  <a:srgbClr val="000000"/>
                </a:solidFill>
              </a:rPr>
              <a:t>    ]</a:t>
            </a:r>
            <a:endParaRPr lang="fr-FR" sz="5600" dirty="0">
              <a:solidFill>
                <a:srgbClr val="000000"/>
              </a:solidFill>
            </a:endParaRPr>
          </a:p>
          <a:p>
            <a:r>
              <a:rPr lang="en-US" sz="5600" dirty="0">
                <a:solidFill>
                  <a:srgbClr val="000000"/>
                </a:solidFill>
              </a:rPr>
              <a:t>    ask patch 2 50 [</a:t>
            </a:r>
            <a:endParaRPr lang="fr-FR" sz="5600" dirty="0">
              <a:solidFill>
                <a:srgbClr val="000000"/>
              </a:solidFill>
            </a:endParaRPr>
          </a:p>
          <a:p>
            <a:r>
              <a:rPr lang="en-US" sz="5600" dirty="0">
                <a:solidFill>
                  <a:srgbClr val="000000"/>
                </a:solidFill>
              </a:rPr>
              <a:t>        set </a:t>
            </a:r>
            <a:r>
              <a:rPr lang="en-US" sz="5600" dirty="0" err="1">
                <a:solidFill>
                  <a:srgbClr val="000000"/>
                </a:solidFill>
              </a:rPr>
              <a:t>pcolor</a:t>
            </a:r>
            <a:r>
              <a:rPr lang="en-US" sz="5600" dirty="0">
                <a:solidFill>
                  <a:srgbClr val="000000"/>
                </a:solidFill>
              </a:rPr>
              <a:t> [255 252 217]</a:t>
            </a:r>
            <a:endParaRPr lang="fr-FR" sz="5600" dirty="0">
              <a:solidFill>
                <a:srgbClr val="000000"/>
              </a:solidFill>
            </a:endParaRPr>
          </a:p>
          <a:p>
            <a:r>
              <a:rPr lang="en-US" sz="5600" dirty="0">
                <a:solidFill>
                  <a:srgbClr val="000000"/>
                </a:solidFill>
              </a:rPr>
              <a:t>   </a:t>
            </a:r>
            <a:r>
              <a:rPr lang="en-US" sz="5600" dirty="0" smtClean="0">
                <a:solidFill>
                  <a:srgbClr val="000000"/>
                </a:solidFill>
              </a:rPr>
              <a:t>(…)</a:t>
            </a:r>
            <a:endParaRPr lang="fr-FR" dirty="0"/>
          </a:p>
        </p:txBody>
      </p:sp>
      <p:pic>
        <p:nvPicPr>
          <p:cNvPr id="6" name="Image 5"/>
          <p:cNvPicPr/>
          <p:nvPr/>
        </p:nvPicPr>
        <p:blipFill>
          <a:blip r:embed="rId3">
            <a:extLst>
              <a:ext uri="{28A0092B-C50C-407E-A947-70E740481C1C}">
                <a14:useLocalDpi xmlns:a14="http://schemas.microsoft.com/office/drawing/2010/main" val="0"/>
              </a:ext>
            </a:extLst>
          </a:blip>
          <a:stretch>
            <a:fillRect/>
          </a:stretch>
        </p:blipFill>
        <p:spPr>
          <a:xfrm>
            <a:off x="6307329" y="697089"/>
            <a:ext cx="2836671" cy="3583339"/>
          </a:xfrm>
          <a:prstGeom prst="rect">
            <a:avLst/>
          </a:prstGeom>
        </p:spPr>
      </p:pic>
      <p:pic>
        <p:nvPicPr>
          <p:cNvPr id="7" name="Image 6"/>
          <p:cNvPicPr/>
          <p:nvPr/>
        </p:nvPicPr>
        <p:blipFill>
          <a:blip r:embed="rId4">
            <a:extLst>
              <a:ext uri="{28A0092B-C50C-407E-A947-70E740481C1C}">
                <a14:useLocalDpi xmlns:a14="http://schemas.microsoft.com/office/drawing/2010/main" val="0"/>
              </a:ext>
            </a:extLst>
          </a:blip>
          <a:stretch>
            <a:fillRect/>
          </a:stretch>
        </p:blipFill>
        <p:spPr>
          <a:xfrm>
            <a:off x="3435005" y="2470328"/>
            <a:ext cx="2872324" cy="3399895"/>
          </a:xfrm>
          <a:prstGeom prst="rect">
            <a:avLst/>
          </a:prstGeom>
        </p:spPr>
      </p:pic>
      <p:sp>
        <p:nvSpPr>
          <p:cNvPr id="10" name="ZoneTexte 9"/>
          <p:cNvSpPr txBox="1"/>
          <p:nvPr/>
        </p:nvSpPr>
        <p:spPr>
          <a:xfrm>
            <a:off x="3938732" y="6111500"/>
            <a:ext cx="4737194" cy="646331"/>
          </a:xfrm>
          <a:prstGeom prst="rect">
            <a:avLst/>
          </a:prstGeom>
          <a:noFill/>
        </p:spPr>
        <p:txBody>
          <a:bodyPr wrap="none" rtlCol="0">
            <a:spAutoFit/>
          </a:bodyPr>
          <a:lstStyle/>
          <a:p>
            <a:r>
              <a:rPr lang="fr-FR" dirty="0" smtClean="0"/>
              <a:t>Figure </a:t>
            </a:r>
            <a:r>
              <a:rPr lang="fr-FR" dirty="0"/>
              <a:t>: </a:t>
            </a:r>
            <a:r>
              <a:rPr lang="fr-FR" dirty="0" err="1"/>
              <a:t>Analamanga</a:t>
            </a:r>
            <a:r>
              <a:rPr lang="fr-FR" dirty="0"/>
              <a:t> </a:t>
            </a:r>
            <a:r>
              <a:rPr lang="fr-FR" dirty="0" err="1"/>
              <a:t>region</a:t>
            </a:r>
            <a:r>
              <a:rPr lang="fr-FR" dirty="0"/>
              <a:t> </a:t>
            </a:r>
            <a:r>
              <a:rPr lang="fr-FR" dirty="0" err="1"/>
              <a:t>map</a:t>
            </a:r>
            <a:r>
              <a:rPr lang="fr-FR" dirty="0"/>
              <a:t> </a:t>
            </a:r>
            <a:r>
              <a:rPr lang="fr-FR" dirty="0" smtClean="0"/>
              <a:t> and </a:t>
            </a:r>
            <a:r>
              <a:rPr lang="fr-FR" dirty="0" err="1"/>
              <a:t>Preview</a:t>
            </a:r>
            <a:r>
              <a:rPr lang="fr-FR" dirty="0"/>
              <a:t> of </a:t>
            </a:r>
            <a:endParaRPr lang="fr-FR" dirty="0" smtClean="0"/>
          </a:p>
          <a:p>
            <a:r>
              <a:rPr lang="fr-FR" dirty="0" err="1" smtClean="0"/>
              <a:t>Analamanga</a:t>
            </a:r>
            <a:r>
              <a:rPr lang="fr-FR" dirty="0" smtClean="0"/>
              <a:t> </a:t>
            </a:r>
            <a:r>
              <a:rPr lang="fr-FR" dirty="0" err="1"/>
              <a:t>region</a:t>
            </a:r>
            <a:r>
              <a:rPr lang="fr-FR" dirty="0"/>
              <a:t> </a:t>
            </a:r>
            <a:r>
              <a:rPr lang="fr-FR" dirty="0" err="1"/>
              <a:t>map</a:t>
            </a:r>
            <a:r>
              <a:rPr lang="fr-FR" dirty="0"/>
              <a:t> </a:t>
            </a:r>
            <a:r>
              <a:rPr lang="fr-FR" dirty="0" err="1"/>
              <a:t>generated</a:t>
            </a:r>
            <a:r>
              <a:rPr lang="fr-FR" dirty="0"/>
              <a:t> by MASC </a:t>
            </a:r>
          </a:p>
        </p:txBody>
      </p:sp>
    </p:spTree>
    <p:extLst>
      <p:ext uri="{BB962C8B-B14F-4D97-AF65-F5344CB8AC3E}">
        <p14:creationId xmlns:p14="http://schemas.microsoft.com/office/powerpoint/2010/main" val="365788184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1143000"/>
          </a:xfrm>
        </p:spPr>
        <p:txBody>
          <a:bodyPr>
            <a:normAutofit/>
          </a:bodyPr>
          <a:lstStyle/>
          <a:p>
            <a:r>
              <a:rPr lang="fr-FR" sz="3600" b="1" u="sng" dirty="0"/>
              <a:t>CASES STUDY</a:t>
            </a:r>
            <a:endParaRPr lang="fr-FR" sz="3600" u="sng" dirty="0"/>
          </a:p>
        </p:txBody>
      </p:sp>
      <p:sp>
        <p:nvSpPr>
          <p:cNvPr id="3" name="Espace réservé du contenu 2"/>
          <p:cNvSpPr>
            <a:spLocks noGrp="1"/>
          </p:cNvSpPr>
          <p:nvPr>
            <p:ph idx="1"/>
          </p:nvPr>
        </p:nvSpPr>
        <p:spPr>
          <a:xfrm>
            <a:off x="457200" y="787461"/>
            <a:ext cx="8229600" cy="4525963"/>
          </a:xfrm>
        </p:spPr>
        <p:txBody>
          <a:bodyPr/>
          <a:lstStyle/>
          <a:p>
            <a:pPr marL="0" indent="0">
              <a:buNone/>
            </a:pPr>
            <a:r>
              <a:rPr lang="en-US" sz="3000" b="1" dirty="0" smtClean="0"/>
              <a:t>2. EDMMAS</a:t>
            </a:r>
            <a:endParaRPr lang="fr-FR" sz="3000" b="1" dirty="0"/>
          </a:p>
          <a:p>
            <a:pPr marL="0" indent="0" algn="just">
              <a:buNone/>
            </a:pPr>
            <a:r>
              <a:rPr lang="en-US" sz="3000" dirty="0"/>
              <a:t>EDMMAS (Energy Demand Management by Multi-Agent Simulation) is a prototype based on the model of the same name for simulating the production and consummation of energy according to the evolution of the population over the years.</a:t>
            </a:r>
            <a:endParaRPr lang="fr-FR" sz="3000" dirty="0"/>
          </a:p>
          <a:p>
            <a:endParaRPr lang="fr-FR" dirty="0"/>
          </a:p>
        </p:txBody>
      </p:sp>
      <p:pic>
        <p:nvPicPr>
          <p:cNvPr id="4" name="Image 3"/>
          <p:cNvPicPr/>
          <p:nvPr/>
        </p:nvPicPr>
        <p:blipFill>
          <a:blip r:embed="rId3">
            <a:extLst>
              <a:ext uri="{28A0092B-C50C-407E-A947-70E740481C1C}">
                <a14:useLocalDpi xmlns:a14="http://schemas.microsoft.com/office/drawing/2010/main" val="0"/>
              </a:ext>
            </a:extLst>
          </a:blip>
          <a:stretch>
            <a:fillRect/>
          </a:stretch>
        </p:blipFill>
        <p:spPr>
          <a:xfrm>
            <a:off x="339678" y="3769607"/>
            <a:ext cx="3244545" cy="2356556"/>
          </a:xfrm>
          <a:prstGeom prst="rect">
            <a:avLst/>
          </a:prstGeom>
        </p:spPr>
      </p:pic>
      <p:sp>
        <p:nvSpPr>
          <p:cNvPr id="6" name="Rectangle 5"/>
          <p:cNvSpPr/>
          <p:nvPr/>
        </p:nvSpPr>
        <p:spPr>
          <a:xfrm>
            <a:off x="0" y="6126163"/>
            <a:ext cx="4572000" cy="646331"/>
          </a:xfrm>
          <a:prstGeom prst="rect">
            <a:avLst/>
          </a:prstGeom>
        </p:spPr>
        <p:txBody>
          <a:bodyPr>
            <a:spAutoFit/>
          </a:bodyPr>
          <a:lstStyle/>
          <a:p>
            <a:r>
              <a:rPr lang="en-US" dirty="0" smtClean="0"/>
              <a:t>Figure : Consummation </a:t>
            </a:r>
            <a:r>
              <a:rPr lang="en-US" dirty="0"/>
              <a:t>of energy according to the evolution of the population over the years.</a:t>
            </a:r>
            <a:r>
              <a:rPr lang="fr-FR" dirty="0"/>
              <a:t> </a:t>
            </a:r>
          </a:p>
        </p:txBody>
      </p:sp>
      <p:pic>
        <p:nvPicPr>
          <p:cNvPr id="8" name="Image 7"/>
          <p:cNvPicPr/>
          <p:nvPr/>
        </p:nvPicPr>
        <p:blipFill>
          <a:blip r:embed="rId4">
            <a:extLst>
              <a:ext uri="{28A0092B-C50C-407E-A947-70E740481C1C}">
                <a14:useLocalDpi xmlns:a14="http://schemas.microsoft.com/office/drawing/2010/main" val="0"/>
              </a:ext>
            </a:extLst>
          </a:blip>
          <a:stretch>
            <a:fillRect/>
          </a:stretch>
        </p:blipFill>
        <p:spPr>
          <a:xfrm>
            <a:off x="5494514" y="3712351"/>
            <a:ext cx="2986264" cy="2258032"/>
          </a:xfrm>
          <a:prstGeom prst="rect">
            <a:avLst/>
          </a:prstGeom>
        </p:spPr>
      </p:pic>
      <p:sp>
        <p:nvSpPr>
          <p:cNvPr id="10" name="Rectangle 9"/>
          <p:cNvSpPr/>
          <p:nvPr/>
        </p:nvSpPr>
        <p:spPr>
          <a:xfrm>
            <a:off x="4699000" y="6126163"/>
            <a:ext cx="4572000" cy="646331"/>
          </a:xfrm>
          <a:prstGeom prst="rect">
            <a:avLst/>
          </a:prstGeom>
        </p:spPr>
        <p:txBody>
          <a:bodyPr>
            <a:spAutoFit/>
          </a:bodyPr>
          <a:lstStyle/>
          <a:p>
            <a:r>
              <a:rPr lang="en-GB" dirty="0" smtClean="0"/>
              <a:t>Figure : Reunion </a:t>
            </a:r>
            <a:r>
              <a:rPr lang="en-GB" dirty="0"/>
              <a:t>Island average annual global radiation (2009)</a:t>
            </a:r>
            <a:endParaRPr lang="fr-FR" dirty="0"/>
          </a:p>
        </p:txBody>
      </p:sp>
    </p:spTree>
    <p:extLst>
      <p:ext uri="{BB962C8B-B14F-4D97-AF65-F5344CB8AC3E}">
        <p14:creationId xmlns:p14="http://schemas.microsoft.com/office/powerpoint/2010/main" val="65195633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53911" y="42333"/>
            <a:ext cx="8229600" cy="1143000"/>
          </a:xfrm>
        </p:spPr>
        <p:txBody>
          <a:bodyPr>
            <a:normAutofit/>
          </a:bodyPr>
          <a:lstStyle/>
          <a:p>
            <a:r>
              <a:rPr lang="en-GB" sz="3600" b="1" u="sng" dirty="0"/>
              <a:t>MASC with EDMMAS</a:t>
            </a:r>
            <a:r>
              <a:rPr lang="fr-FR" sz="4000" b="1" u="sng" dirty="0"/>
              <a:t> </a:t>
            </a:r>
          </a:p>
        </p:txBody>
      </p:sp>
      <p:sp>
        <p:nvSpPr>
          <p:cNvPr id="3" name="Espace réservé du contenu 2"/>
          <p:cNvSpPr>
            <a:spLocks noGrp="1"/>
          </p:cNvSpPr>
          <p:nvPr>
            <p:ph idx="1"/>
          </p:nvPr>
        </p:nvSpPr>
        <p:spPr>
          <a:xfrm>
            <a:off x="229317" y="1622986"/>
            <a:ext cx="8784590" cy="5164181"/>
          </a:xfrm>
        </p:spPr>
        <p:txBody>
          <a:bodyPr numCol="2">
            <a:normAutofit fontScale="25000" lnSpcReduction="20000"/>
          </a:bodyPr>
          <a:lstStyle/>
          <a:p>
            <a:pPr algn="just"/>
            <a:r>
              <a:rPr lang="en-US" sz="11200" dirty="0"/>
              <a:t>Part of generated XELOC code snippet of the example</a:t>
            </a:r>
            <a:r>
              <a:rPr lang="en-US" sz="11200" dirty="0" smtClean="0"/>
              <a:t>:</a:t>
            </a:r>
            <a:endParaRPr lang="en-US" sz="8000" dirty="0" smtClean="0"/>
          </a:p>
          <a:p>
            <a:pPr>
              <a:lnSpc>
                <a:spcPct val="70000"/>
              </a:lnSpc>
            </a:pPr>
            <a:r>
              <a:rPr lang="en-US" sz="8000" dirty="0" smtClean="0"/>
              <a:t>&lt;</a:t>
            </a:r>
            <a:r>
              <a:rPr lang="en-US" sz="8000" dirty="0" err="1"/>
              <a:t>forMap</a:t>
            </a:r>
            <a:r>
              <a:rPr lang="en-US" sz="8000" dirty="0"/>
              <a:t> name="</a:t>
            </a:r>
            <a:r>
              <a:rPr lang="en-US" sz="8000" dirty="0" err="1"/>
              <a:t>OurMapName</a:t>
            </a:r>
            <a:r>
              <a:rPr lang="en-US" sz="8000" dirty="0"/>
              <a:t>" </a:t>
            </a:r>
            <a:endParaRPr lang="fr-FR" sz="8000" dirty="0"/>
          </a:p>
          <a:p>
            <a:pPr>
              <a:lnSpc>
                <a:spcPct val="70000"/>
              </a:lnSpc>
            </a:pPr>
            <a:r>
              <a:rPr lang="en-US" sz="8000" dirty="0"/>
              <a:t>      </a:t>
            </a:r>
            <a:r>
              <a:rPr lang="en-US" sz="8000" dirty="0" err="1"/>
              <a:t>url</a:t>
            </a:r>
            <a:r>
              <a:rPr lang="en-US" sz="8000" dirty="0"/>
              <a:t>="./</a:t>
            </a:r>
            <a:r>
              <a:rPr lang="en-US" sz="8000" dirty="0" err="1"/>
              <a:t>myMapFile.jpg</a:t>
            </a:r>
            <a:r>
              <a:rPr lang="en-US" sz="8000" dirty="0"/>
              <a:t>"</a:t>
            </a:r>
            <a:endParaRPr lang="fr-FR" sz="8000" dirty="0"/>
          </a:p>
          <a:p>
            <a:pPr>
              <a:lnSpc>
                <a:spcPct val="70000"/>
              </a:lnSpc>
            </a:pPr>
            <a:r>
              <a:rPr lang="en-US" sz="8000" dirty="0"/>
              <a:t>      resolution="16"&gt;</a:t>
            </a:r>
            <a:endParaRPr lang="fr-FR" sz="8000" dirty="0"/>
          </a:p>
          <a:p>
            <a:pPr>
              <a:lnSpc>
                <a:spcPct val="70000"/>
              </a:lnSpc>
            </a:pPr>
            <a:r>
              <a:rPr lang="en-US" sz="8000" dirty="0"/>
              <a:t>  &lt;legend name="3classes"&gt;</a:t>
            </a:r>
            <a:endParaRPr lang="fr-FR" sz="8000" dirty="0"/>
          </a:p>
          <a:p>
            <a:pPr>
              <a:lnSpc>
                <a:spcPct val="70000"/>
              </a:lnSpc>
            </a:pPr>
            <a:r>
              <a:rPr lang="en-US" sz="8000" dirty="0"/>
              <a:t>    &lt;label name="</a:t>
            </a:r>
            <a:r>
              <a:rPr lang="en-US" sz="8000" dirty="0" err="1"/>
              <a:t>rgba</a:t>
            </a:r>
            <a:r>
              <a:rPr lang="en-US" sz="8000" dirty="0"/>
              <a:t>(255,18,56)"</a:t>
            </a:r>
            <a:endParaRPr lang="fr-FR" sz="8000" dirty="0"/>
          </a:p>
          <a:p>
            <a:pPr>
              <a:lnSpc>
                <a:spcPct val="70000"/>
              </a:lnSpc>
            </a:pPr>
            <a:r>
              <a:rPr lang="en-US" sz="8000" dirty="0"/>
              <a:t>           r="255" g="18" b="56" /&gt;</a:t>
            </a:r>
            <a:endParaRPr lang="fr-FR" sz="8000" dirty="0"/>
          </a:p>
          <a:p>
            <a:pPr>
              <a:lnSpc>
                <a:spcPct val="70000"/>
              </a:lnSpc>
            </a:pPr>
            <a:r>
              <a:rPr lang="en-US" sz="8000" dirty="0"/>
              <a:t>     [...]</a:t>
            </a:r>
            <a:endParaRPr lang="fr-FR" sz="8000" dirty="0"/>
          </a:p>
          <a:p>
            <a:pPr>
              <a:lnSpc>
                <a:spcPct val="70000"/>
              </a:lnSpc>
            </a:pPr>
            <a:r>
              <a:rPr lang="en-US" sz="8000" b="1" dirty="0"/>
              <a:t>    </a:t>
            </a:r>
            <a:r>
              <a:rPr lang="en-US" sz="8000" dirty="0"/>
              <a:t>&lt;label name="</a:t>
            </a:r>
            <a:r>
              <a:rPr lang="en-US" sz="8000" dirty="0" err="1"/>
              <a:t>rgba</a:t>
            </a:r>
            <a:r>
              <a:rPr lang="en-US" sz="8000" dirty="0"/>
              <a:t>(233,254,4)" </a:t>
            </a:r>
            <a:endParaRPr lang="fr-FR" sz="8000" dirty="0"/>
          </a:p>
          <a:p>
            <a:pPr>
              <a:lnSpc>
                <a:spcPct val="70000"/>
              </a:lnSpc>
            </a:pPr>
            <a:r>
              <a:rPr lang="en-US" sz="8000" dirty="0"/>
              <a:t>     r="233" g="254" b="4" /&gt;</a:t>
            </a:r>
            <a:endParaRPr lang="fr-FR" sz="8000" dirty="0"/>
          </a:p>
          <a:p>
            <a:pPr>
              <a:lnSpc>
                <a:spcPct val="70000"/>
              </a:lnSpc>
            </a:pPr>
            <a:r>
              <a:rPr lang="en-US" sz="8000" dirty="0"/>
              <a:t>    &lt;label name="</a:t>
            </a:r>
            <a:r>
              <a:rPr lang="en-US" sz="8000" dirty="0" err="1"/>
              <a:t>rgba</a:t>
            </a:r>
            <a:r>
              <a:rPr lang="en-US" sz="8000" dirty="0"/>
              <a:t>(229,255,0)"</a:t>
            </a:r>
            <a:endParaRPr lang="fr-FR" sz="8000" dirty="0"/>
          </a:p>
          <a:p>
            <a:pPr>
              <a:lnSpc>
                <a:spcPct val="70000"/>
              </a:lnSpc>
            </a:pPr>
            <a:r>
              <a:rPr lang="en-US" sz="8000" dirty="0"/>
              <a:t>          r="229" g="255" b="0" /&gt;</a:t>
            </a:r>
            <a:endParaRPr lang="fr-FR" sz="8000" dirty="0"/>
          </a:p>
          <a:p>
            <a:pPr>
              <a:lnSpc>
                <a:spcPct val="70000"/>
              </a:lnSpc>
            </a:pPr>
            <a:r>
              <a:rPr lang="en-US" sz="8000" dirty="0"/>
              <a:t>  &lt;/legend&gt;</a:t>
            </a:r>
            <a:endParaRPr lang="fr-FR" sz="8000" dirty="0"/>
          </a:p>
          <a:p>
            <a:pPr>
              <a:lnSpc>
                <a:spcPct val="70000"/>
              </a:lnSpc>
            </a:pPr>
            <a:r>
              <a:rPr lang="en-US" sz="8000" dirty="0"/>
              <a:t>  &lt;cell legend="10classes"</a:t>
            </a:r>
            <a:endParaRPr lang="fr-FR" sz="8000" dirty="0"/>
          </a:p>
          <a:p>
            <a:pPr>
              <a:lnSpc>
                <a:spcPct val="70000"/>
              </a:lnSpc>
            </a:pPr>
            <a:r>
              <a:rPr lang="en-US" sz="8000" dirty="0"/>
              <a:t>       operator="average"</a:t>
            </a:r>
            <a:endParaRPr lang="fr-FR" sz="8000" dirty="0"/>
          </a:p>
          <a:p>
            <a:pPr>
              <a:lnSpc>
                <a:spcPct val="70000"/>
              </a:lnSpc>
            </a:pPr>
            <a:r>
              <a:rPr lang="en-US" sz="8000" dirty="0"/>
              <a:t>        mode="closer"&gt;</a:t>
            </a:r>
            <a:endParaRPr lang="fr-FR" sz="8000" dirty="0"/>
          </a:p>
          <a:p>
            <a:pPr>
              <a:lnSpc>
                <a:spcPct val="70000"/>
              </a:lnSpc>
            </a:pPr>
            <a:r>
              <a:rPr lang="en-US" sz="8000" dirty="0"/>
              <a:t>    &lt;case label="level_0"&gt;</a:t>
            </a:r>
            <a:endParaRPr lang="fr-FR" sz="8000" dirty="0"/>
          </a:p>
          <a:p>
            <a:pPr>
              <a:lnSpc>
                <a:spcPct val="70000"/>
              </a:lnSpc>
            </a:pPr>
            <a:r>
              <a:rPr lang="en-US" sz="8000" dirty="0"/>
              <a:t>      &lt;!-- INSTRUCTION FOR #0 --&gt;</a:t>
            </a:r>
            <a:endParaRPr lang="fr-FR" sz="8000" dirty="0"/>
          </a:p>
          <a:p>
            <a:pPr>
              <a:lnSpc>
                <a:spcPct val="70000"/>
              </a:lnSpc>
            </a:pPr>
            <a:r>
              <a:rPr lang="en-US" sz="8000" dirty="0"/>
              <a:t>    &lt;/case&gt;</a:t>
            </a:r>
            <a:endParaRPr lang="fr-FR" sz="8000" dirty="0"/>
          </a:p>
          <a:p>
            <a:pPr>
              <a:lnSpc>
                <a:spcPct val="70000"/>
              </a:lnSpc>
            </a:pPr>
            <a:r>
              <a:rPr lang="en-US" sz="8000" dirty="0"/>
              <a:t>    [...]</a:t>
            </a:r>
            <a:endParaRPr lang="fr-FR" sz="8000" dirty="0"/>
          </a:p>
          <a:p>
            <a:pPr marL="0" indent="0">
              <a:buNone/>
            </a:pPr>
            <a:endParaRPr lang="fr-FR" dirty="0"/>
          </a:p>
        </p:txBody>
      </p:sp>
      <p:pic>
        <p:nvPicPr>
          <p:cNvPr id="5" name="Image 4"/>
          <p:cNvPicPr/>
          <p:nvPr/>
        </p:nvPicPr>
        <p:blipFill>
          <a:blip r:embed="rId3">
            <a:extLst>
              <a:ext uri="{28A0092B-C50C-407E-A947-70E740481C1C}">
                <a14:useLocalDpi xmlns:a14="http://schemas.microsoft.com/office/drawing/2010/main" val="0"/>
              </a:ext>
            </a:extLst>
          </a:blip>
          <a:stretch>
            <a:fillRect/>
          </a:stretch>
        </p:blipFill>
        <p:spPr>
          <a:xfrm>
            <a:off x="5750555" y="0"/>
            <a:ext cx="3661557" cy="1481857"/>
          </a:xfrm>
          <a:prstGeom prst="rect">
            <a:avLst/>
          </a:prstGeom>
        </p:spPr>
      </p:pic>
      <p:sp>
        <p:nvSpPr>
          <p:cNvPr id="7" name="ZoneTexte 6"/>
          <p:cNvSpPr txBox="1"/>
          <p:nvPr/>
        </p:nvSpPr>
        <p:spPr>
          <a:xfrm>
            <a:off x="2534903" y="1189836"/>
            <a:ext cx="2864887" cy="646331"/>
          </a:xfrm>
          <a:prstGeom prst="rect">
            <a:avLst/>
          </a:prstGeom>
          <a:noFill/>
        </p:spPr>
        <p:txBody>
          <a:bodyPr wrap="none" rtlCol="0">
            <a:spAutoFit/>
          </a:bodyPr>
          <a:lstStyle/>
          <a:p>
            <a:r>
              <a:rPr lang="en-GB" dirty="0" smtClean="0"/>
              <a:t>  Figure : EDMMAS </a:t>
            </a:r>
            <a:r>
              <a:rPr lang="en-GB" dirty="0"/>
              <a:t>dynamics</a:t>
            </a:r>
            <a:endParaRPr lang="fr-FR" dirty="0"/>
          </a:p>
          <a:p>
            <a:endParaRPr lang="fr-FR" dirty="0"/>
          </a:p>
        </p:txBody>
      </p:sp>
    </p:spTree>
    <p:extLst>
      <p:ext uri="{BB962C8B-B14F-4D97-AF65-F5344CB8AC3E}">
        <p14:creationId xmlns:p14="http://schemas.microsoft.com/office/powerpoint/2010/main" val="34274805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Encrier">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Encrier.thmx</Template>
  <TotalTime>6022</TotalTime>
  <Words>3130</Words>
  <Application>Microsoft Macintosh PowerPoint</Application>
  <PresentationFormat>Présentation à l'écran (4:3)</PresentationFormat>
  <Paragraphs>159</Paragraphs>
  <Slides>12</Slides>
  <Notes>11</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Encrier</vt:lpstr>
      <vt:lpstr> MASC : MAp Sectors Creator A tool to help at the configuration of multi-agents systems for everyone </vt:lpstr>
      <vt:lpstr>MASC   </vt:lpstr>
      <vt:lpstr>MASC   </vt:lpstr>
      <vt:lpstr>MASC  Using MASC is divided around three main steps   . </vt:lpstr>
      <vt:lpstr>MASC   </vt:lpstr>
      <vt:lpstr>CASES STUDY</vt:lpstr>
      <vt:lpstr>MASC with SIEGMAS </vt:lpstr>
      <vt:lpstr>CASES STUDY</vt:lpstr>
      <vt:lpstr>MASC with EDMMAS </vt:lpstr>
      <vt:lpstr>MASC with EDMMAS </vt:lpstr>
      <vt:lpstr>MASC with EDMMAS </vt:lpstr>
      <vt:lpstr>MASC</vt:lpstr>
    </vt:vector>
  </TitlesOfParts>
  <Company>étudiante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Gouvernance et ressources naturelles à travers les fokontany et les fokonolona : les textes et les pratiques traditionnelles</dc:title>
  <dc:creator>AURELIE GAUDIEUX</dc:creator>
  <cp:lastModifiedBy>AURELIE GAUDIEUX</cp:lastModifiedBy>
  <cp:revision>35</cp:revision>
  <dcterms:created xsi:type="dcterms:W3CDTF">2013-03-24T18:58:12Z</dcterms:created>
  <dcterms:modified xsi:type="dcterms:W3CDTF">2014-09-19T03:30:27Z</dcterms:modified>
</cp:coreProperties>
</file>