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1" r:id="rId4"/>
    <p:sldId id="303" r:id="rId5"/>
    <p:sldId id="304" r:id="rId6"/>
    <p:sldId id="305" r:id="rId7"/>
    <p:sldId id="306" r:id="rId8"/>
    <p:sldId id="300" r:id="rId9"/>
    <p:sldId id="287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E95"/>
    <a:srgbClr val="FF6161"/>
    <a:srgbClr val="6FB0AD"/>
    <a:srgbClr val="FF9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 autoAdjust="0"/>
    <p:restoredTop sz="93161" autoAdjust="0"/>
  </p:normalViewPr>
  <p:slideViewPr>
    <p:cSldViewPr snapToGrid="0">
      <p:cViewPr>
        <p:scale>
          <a:sx n="100" d="100"/>
          <a:sy n="100" d="100"/>
        </p:scale>
        <p:origin x="882" y="59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526D-3A26-4DBD-9793-EBCE238D5E01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3F0BB-F29A-4022-8FC1-8FE3EB83C2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7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42" y="638776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90FB-A66B-4DCF-A1BF-FD46B007A7AD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1063625" y="-950365"/>
            <a:ext cx="7635240" cy="7554595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744908" y="1497338"/>
            <a:ext cx="10086194" cy="26591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基于微信小程序和</a:t>
            </a:r>
            <a:r>
              <a:rPr lang="en-US" altLang="zh-CN" sz="5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SpringBoot</a:t>
            </a:r>
            <a:r>
              <a:rPr lang="zh-CN" altLang="en-US" sz="5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框架的网络课程助手</a:t>
            </a:r>
            <a:endParaRPr lang="zh-CN" altLang="en-US" sz="5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zh-CN" altLang="en-US" sz="5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4286885" y="5026025"/>
            <a:ext cx="407289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宣讲人：081417137吴硕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指导老师：张妍琰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73" y="-3850"/>
            <a:ext cx="12192000" cy="6857999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2470697" y="-58746"/>
            <a:ext cx="6667760" cy="2953870"/>
            <a:chOff x="1892040" y="-891818"/>
            <a:chExt cx="8113273" cy="4069635"/>
          </a:xfrm>
        </p:grpSpPr>
        <p:sp>
          <p:nvSpPr>
            <p:cNvPr id="45" name="椭圆 44"/>
            <p:cNvSpPr/>
            <p:nvPr/>
          </p:nvSpPr>
          <p:spPr>
            <a:xfrm>
              <a:off x="3081014" y="-891818"/>
              <a:ext cx="6019800" cy="3009900"/>
            </a:xfrm>
            <a:custGeom>
              <a:avLst/>
              <a:gdLst>
                <a:gd name="connsiteX0" fmla="*/ 0 w 6019800"/>
                <a:gd name="connsiteY0" fmla="*/ 3009900 h 6019800"/>
                <a:gd name="connsiteX1" fmla="*/ 3009900 w 6019800"/>
                <a:gd name="connsiteY1" fmla="*/ 0 h 6019800"/>
                <a:gd name="connsiteX2" fmla="*/ 6019800 w 6019800"/>
                <a:gd name="connsiteY2" fmla="*/ 3009900 h 6019800"/>
                <a:gd name="connsiteX3" fmla="*/ 3009900 w 6019800"/>
                <a:gd name="connsiteY3" fmla="*/ 6019800 h 6019800"/>
                <a:gd name="connsiteX4" fmla="*/ 0 w 6019800"/>
                <a:gd name="connsiteY4" fmla="*/ 3009900 h 6019800"/>
                <a:gd name="connsiteX0-1" fmla="*/ 6019800 w 6111240"/>
                <a:gd name="connsiteY0-2" fmla="*/ 3009900 h 6019800"/>
                <a:gd name="connsiteX1-3" fmla="*/ 3009900 w 6111240"/>
                <a:gd name="connsiteY1-4" fmla="*/ 6019800 h 6019800"/>
                <a:gd name="connsiteX2-5" fmla="*/ 0 w 6111240"/>
                <a:gd name="connsiteY2-6" fmla="*/ 3009900 h 6019800"/>
                <a:gd name="connsiteX3-7" fmla="*/ 3009900 w 6111240"/>
                <a:gd name="connsiteY3-8" fmla="*/ 0 h 6019800"/>
                <a:gd name="connsiteX4-9" fmla="*/ 6111240 w 6111240"/>
                <a:gd name="connsiteY4-10" fmla="*/ 3101340 h 6019800"/>
                <a:gd name="connsiteX0-11" fmla="*/ 6019800 w 6111240"/>
                <a:gd name="connsiteY0-12" fmla="*/ 3009900 h 6019800"/>
                <a:gd name="connsiteX1-13" fmla="*/ 3009900 w 6111240"/>
                <a:gd name="connsiteY1-14" fmla="*/ 6019800 h 6019800"/>
                <a:gd name="connsiteX2-15" fmla="*/ 0 w 6111240"/>
                <a:gd name="connsiteY2-16" fmla="*/ 3009900 h 6019800"/>
                <a:gd name="connsiteX3-17" fmla="*/ 3009900 w 6111240"/>
                <a:gd name="connsiteY3-18" fmla="*/ 0 h 6019800"/>
                <a:gd name="connsiteX4-19" fmla="*/ 6111240 w 6111240"/>
                <a:gd name="connsiteY4-20" fmla="*/ 3101340 h 6019800"/>
                <a:gd name="connsiteX0-21" fmla="*/ 6019800 w 6019800"/>
                <a:gd name="connsiteY0-22" fmla="*/ 3009900 h 6019800"/>
                <a:gd name="connsiteX1-23" fmla="*/ 3009900 w 6019800"/>
                <a:gd name="connsiteY1-24" fmla="*/ 6019800 h 6019800"/>
                <a:gd name="connsiteX2-25" fmla="*/ 0 w 6019800"/>
                <a:gd name="connsiteY2-26" fmla="*/ 3009900 h 6019800"/>
                <a:gd name="connsiteX3-27" fmla="*/ 3009900 w 6019800"/>
                <a:gd name="connsiteY3-28" fmla="*/ 0 h 6019800"/>
                <a:gd name="connsiteX0-29" fmla="*/ 6019800 w 6019800"/>
                <a:gd name="connsiteY0-30" fmla="*/ 0 h 3009900"/>
                <a:gd name="connsiteX1-31" fmla="*/ 3009900 w 6019800"/>
                <a:gd name="connsiteY1-32" fmla="*/ 3009900 h 3009900"/>
                <a:gd name="connsiteX2-33" fmla="*/ 0 w 6019800"/>
                <a:gd name="connsiteY2-34" fmla="*/ 0 h 3009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019800" h="3009900">
                  <a:moveTo>
                    <a:pt x="6019800" y="0"/>
                  </a:moveTo>
                  <a:cubicBezTo>
                    <a:pt x="6019800" y="1662322"/>
                    <a:pt x="4672222" y="3009900"/>
                    <a:pt x="3009900" y="3009900"/>
                  </a:cubicBezTo>
                  <a:cubicBezTo>
                    <a:pt x="1347578" y="3009900"/>
                    <a:pt x="0" y="1662322"/>
                    <a:pt x="0" y="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892040" y="-833762"/>
              <a:ext cx="8113273" cy="401157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358059" y="363406"/>
            <a:ext cx="3149852" cy="1110775"/>
            <a:chOff x="4582442" y="342955"/>
            <a:chExt cx="3149852" cy="1110775"/>
          </a:xfrm>
        </p:grpSpPr>
        <p:sp>
          <p:nvSpPr>
            <p:cNvPr id="11" name="文本框 3"/>
            <p:cNvSpPr txBox="1"/>
            <p:nvPr/>
          </p:nvSpPr>
          <p:spPr>
            <a:xfrm>
              <a:off x="4582442" y="342955"/>
              <a:ext cx="314985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167064" y="976676"/>
              <a:ext cx="1980607" cy="4770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4699993" y="2675667"/>
            <a:ext cx="327214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38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965326" y="2627220"/>
            <a:ext cx="711521" cy="700780"/>
            <a:chOff x="5528760" y="2800393"/>
            <a:chExt cx="1257214" cy="1257214"/>
          </a:xfrm>
        </p:grpSpPr>
        <p:sp>
          <p:nvSpPr>
            <p:cNvPr id="55" name="椭圆 54"/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KSO_Shape"/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4699993" y="3624866"/>
            <a:ext cx="327214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en-US" altLang="zh-CN" sz="38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endParaRPr lang="en-US" altLang="zh-CN" sz="38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965326" y="3576419"/>
            <a:ext cx="711521" cy="700780"/>
            <a:chOff x="5528760" y="2800393"/>
            <a:chExt cx="1257214" cy="1257214"/>
          </a:xfrm>
        </p:grpSpPr>
        <p:sp>
          <p:nvSpPr>
            <p:cNvPr id="59" name="椭圆 58"/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KSO_Shape"/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4676847" y="4578919"/>
            <a:ext cx="379660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8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endParaRPr lang="en-US" altLang="zh-CN" sz="38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970952" y="4535315"/>
            <a:ext cx="711521" cy="700780"/>
            <a:chOff x="5528760" y="2800393"/>
            <a:chExt cx="1257214" cy="1257214"/>
          </a:xfrm>
        </p:grpSpPr>
        <p:sp>
          <p:nvSpPr>
            <p:cNvPr id="68" name="椭圆 67"/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KSO_Shape"/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699993" y="5484514"/>
            <a:ext cx="327214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38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endParaRPr lang="en-US" altLang="zh-CN" sz="38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endParaRPr lang="en-US" altLang="zh-CN" sz="38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965326" y="5436067"/>
            <a:ext cx="711521" cy="700780"/>
            <a:chOff x="5528760" y="2800393"/>
            <a:chExt cx="1257214" cy="1257214"/>
          </a:xfrm>
        </p:grpSpPr>
        <p:sp>
          <p:nvSpPr>
            <p:cNvPr id="27" name="椭圆 26"/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904" y="50548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142821"/>
            <a:ext cx="2827284" cy="29023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40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5976" y="-253496"/>
            <a:ext cx="663974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4980" y="1364046"/>
            <a:ext cx="6500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本项目是辅助大学教师和学生进行讲授和学习的课程学习助手，对真实的课程起到辅助的作用。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en-US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项目是一个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web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应用，由一个后端服务器和多个前端组成。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en-US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后端服务器用于提供各种基于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http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协议的操作接口，前端调用这些接口来完成数据查询、添加、修改和删除等操作。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en-US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前端根据使用设备分为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PC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前端和移动端前端。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PC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前端主要运行在电脑浏览器上，移动端前端基于微信小程序，可以运行在安卓和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IOS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的手机上。在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PC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前端上，根据使用的用户分为管理员前端和教师前端，微信小程序前端分为教师端和学生端。</a:t>
            </a:r>
            <a:r>
              <a:rPr lang="en-US" altLang="zh-CN" sz="18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 </a:t>
            </a:r>
          </a:p>
          <a:p>
            <a:pPr indent="304800" algn="just">
              <a:lnSpc>
                <a:spcPts val="2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en-US" altLang="zh-CN" sz="18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PC</a:t>
            </a:r>
            <a:r>
              <a:rPr lang="zh-CN" altLang="en-US" sz="18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端主要用于创建课程、创建课堂讨论、编辑题目等繁琐的操作，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移动端主要用于展示和发布等简便的操作。</a:t>
            </a:r>
            <a:r>
              <a:rPr lang="zh-CN" altLang="en-US" sz="18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复杂的逻辑处理全部由后端服务器来完成。</a:t>
            </a:r>
            <a:endParaRPr lang="zh-CN" altLang="zh-CN" sz="18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-17040" y="-87117"/>
            <a:ext cx="2827284" cy="2902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en-US" altLang="zh-CN" sz="40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4" y="2201331"/>
            <a:ext cx="8917059" cy="397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815412" y="1362798"/>
            <a:ext cx="354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教师</a:t>
            </a:r>
            <a:r>
              <a:rPr lang="en-US" altLang="zh-CN" sz="2800" dirty="0"/>
              <a:t>Web</a:t>
            </a:r>
            <a:r>
              <a:rPr lang="zh-CN" altLang="en-US" sz="2800" dirty="0"/>
              <a:t>端结构图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-17040" y="-87117"/>
            <a:ext cx="2827284" cy="2902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en-US" altLang="zh-CN" sz="40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1946" y="1318879"/>
            <a:ext cx="4334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微信小程序端功能结构图</a:t>
            </a:r>
          </a:p>
        </p:txBody>
      </p:sp>
      <p:pic>
        <p:nvPicPr>
          <p:cNvPr id="2050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53" y="2028802"/>
            <a:ext cx="5699769" cy="40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904" y="50548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142821"/>
            <a:ext cx="2827284" cy="29023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en-US" altLang="zh-CN" sz="40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5976" y="-253496"/>
            <a:ext cx="663974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188" y="978152"/>
            <a:ext cx="5676900" cy="582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465" y="978152"/>
            <a:ext cx="2667000" cy="29527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01124" y="401367"/>
            <a:ext cx="2459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后端项目目录结构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36451" y="401367"/>
            <a:ext cx="2459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前端项目目录结构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904" y="50548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0" y="-142821"/>
            <a:ext cx="2827284" cy="29023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数据设计</a:t>
            </a:r>
            <a:endParaRPr lang="en-US" altLang="zh-CN" sz="40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5976" y="-253496"/>
            <a:ext cx="663974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00" y="832680"/>
            <a:ext cx="2109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项目整体</a:t>
            </a:r>
            <a:r>
              <a:rPr lang="en-US" altLang="zh-CN" sz="2200" dirty="0"/>
              <a:t>ER</a:t>
            </a:r>
            <a:r>
              <a:rPr lang="zh-CN" altLang="en-US" sz="2200" dirty="0"/>
              <a:t>图</a:t>
            </a:r>
            <a:endParaRPr lang="en-US" altLang="zh-CN" sz="2200" dirty="0"/>
          </a:p>
        </p:txBody>
      </p:sp>
      <p:pic>
        <p:nvPicPr>
          <p:cNvPr id="1026" name="图片 20">
            <a:extLst>
              <a:ext uri="{FF2B5EF4-FFF2-40B4-BE49-F238E27FC236}">
                <a16:creationId xmlns:a16="http://schemas.microsoft.com/office/drawing/2014/main" id="{01C1EBF9-A8DA-44DC-99E1-548A8987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84" y="1493445"/>
            <a:ext cx="9203848" cy="510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3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-17040" y="-87117"/>
            <a:ext cx="2827284" cy="2902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endParaRPr lang="en-US" altLang="zh-CN" sz="4000" b="1" dirty="0">
              <a:solidFill>
                <a:srgbClr val="57CE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6028" y="1379410"/>
            <a:ext cx="3398013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Vue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是一套用于构建用户界面的渐进式框架。与其它大型框架不同的是，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Vue 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被设计为可以自底向上逐层应用。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Vue 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的核心库只关注视图层，不仅易于上手，还便于与第三方库或既有项目整合。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zh-CN" sz="18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8084" y="1379410"/>
            <a:ext cx="378819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Spring Boot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是由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Pivotal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团队提供的全新框架，其设计目的是用来简化新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Spring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应用的初始搭建以及开发过程。该框架使用了特定的方式来进行配置，从而使开发人员不再需要定义样板化的配置。通过这种方式，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Spring Boot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致力于在蓬勃发展的快速应用开发领域成为领导者。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zh-CN" sz="18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68660" y="5088351"/>
            <a:ext cx="380762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Nginx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是一个高性能的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HTTP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和反向代理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web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服务器，同时也提供了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IMAP/POP3/SMTP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服务。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zh-CN" sz="18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21513" y="4904835"/>
            <a:ext cx="381197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MySQL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是一个关系型数据库管理系统，由瑞典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MySQL AB 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公司开发，属于 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Oracle 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旗下产品。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MySQL 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是最流行的关系型数据库管理系统之一，在 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WEB 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应用方面，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MySQL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是最好的 关系数据库管理系统应用软件之一。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endParaRPr lang="zh-CN" altLang="zh-CN" sz="18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50" y="494495"/>
            <a:ext cx="722536" cy="722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13" y="4111973"/>
            <a:ext cx="1159219" cy="65530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84" y="4091529"/>
            <a:ext cx="1299712" cy="74516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84" y="302631"/>
            <a:ext cx="1524929" cy="9144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034929" y="579717"/>
            <a:ext cx="38119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9440" y="518439"/>
            <a:ext cx="38119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端：</a:t>
            </a:r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46713" y="4212337"/>
            <a:ext cx="38119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09417" y="4216623"/>
            <a:ext cx="38119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1024550" y="-895869"/>
            <a:ext cx="7554686" cy="7554686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773075" y="2807677"/>
            <a:ext cx="9514122" cy="10002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5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感谢您的聆听和观看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aa318d12e5f431cbc8877fe3a324114834d875"/>
  <p:tag name="ISPRING_PRESENTATION_TITLE" val="彩色微立体公司简介产品宣传PPT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1E1E1E"/>
      </a:dk1>
      <a:lt1>
        <a:sysClr val="window" lastClr="FCFCF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1E1E1E"/>
      </a:dk1>
      <a:lt1>
        <a:sysClr val="window" lastClr="FCFCF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478</Words>
  <Application>Microsoft Office PowerPoint</Application>
  <PresentationFormat>宽屏</PresentationFormat>
  <Paragraphs>58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蓝色点线</dc:title>
  <dc:creator>第一PPT</dc:creator>
  <cp:keywords>www.1ppt.com</cp:keywords>
  <dc:description>www.1ppt.com</dc:description>
  <cp:lastModifiedBy>1953649096@qq.com</cp:lastModifiedBy>
  <cp:revision>334</cp:revision>
  <dcterms:created xsi:type="dcterms:W3CDTF">2016-11-30T02:48:00Z</dcterms:created>
  <dcterms:modified xsi:type="dcterms:W3CDTF">2021-05-24T11:35:44Z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A2967B131453403A92E7F1DDDE874790</vt:lpwstr>
  </property>
  <property fmtid="{D5CDD505-2E9C-101B-9397-08002B2CF9AE}" pid="3" name="KSOProductBuildVer">
    <vt:lpwstr>2052-11.1.0.10495</vt:lpwstr>
  </property>
</Properties>
</file>