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1" r:id="rId3"/>
    <p:sldId id="260" r:id="rId4"/>
    <p:sldId id="270" r:id="rId5"/>
    <p:sldId id="271" r:id="rId6"/>
    <p:sldId id="258" r:id="rId7"/>
    <p:sldId id="266" r:id="rId8"/>
    <p:sldId id="268" r:id="rId9"/>
    <p:sldId id="272" r:id="rId10"/>
    <p:sldId id="269" r:id="rId11"/>
    <p:sldId id="262" r:id="rId12"/>
    <p:sldId id="264"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varScale="1">
        <p:scale>
          <a:sx n="84" d="100"/>
          <a:sy n="84" d="100"/>
        </p:scale>
        <p:origin x="6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d-ID"/>
        </a:p>
      </dgm:t>
    </dgm:pt>
    <dgm:pt modelId="{2637E89C-32E0-49BC-8B04-D0CF37F567A6}">
      <dgm:prSet phldrT="[Teks]" custT="1"/>
      <dgm:spPr/>
      <dgm:t>
        <a:bodyPr/>
        <a:lstStyle/>
        <a:p>
          <a:r>
            <a:rPr lang="en-US" sz="2400" dirty="0"/>
            <a:t>Project 1</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000" dirty="0"/>
            <a:t>Principal A</a:t>
          </a:r>
          <a:endParaRPr lang="id-ID" sz="2000" dirty="0"/>
        </a:p>
      </dgm:t>
    </dgm:pt>
    <dgm:pt modelId="{358DF67C-FDC9-44BD-8E7D-DB06960C0D1C}" type="parTrans" cxnId="{9A8ED32D-5A62-4E77-A474-AFC8094CB614}">
      <dgm:prSet custT="1"/>
      <dgm:spPr/>
      <dgm:t>
        <a:bodyPr/>
        <a:lstStyle/>
        <a:p>
          <a:endParaRPr lang="id-ID" sz="4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000" dirty="0"/>
            <a:t>Principal B</a:t>
          </a:r>
          <a:endParaRPr lang="id-ID" sz="2000" dirty="0"/>
        </a:p>
      </dgm:t>
    </dgm:pt>
    <dgm:pt modelId="{F12ED6E4-2ABD-40D6-A058-766DE5B21B40}" type="parTrans" cxnId="{71B05A65-74E2-4916-AD0E-7A328F0825D2}">
      <dgm:prSet custT="1"/>
      <dgm:spPr/>
      <dgm:t>
        <a:bodyPr/>
        <a:lstStyle/>
        <a:p>
          <a:endParaRPr lang="id-ID" sz="400"/>
        </a:p>
      </dgm:t>
    </dgm:pt>
    <dgm:pt modelId="{82BDCF28-ED54-4EF1-A45B-040D34082CBC}" type="sibTrans" cxnId="{71B05A65-74E2-4916-AD0E-7A328F0825D2}">
      <dgm:prSet/>
      <dgm:spPr/>
      <dgm:t>
        <a:bodyPr/>
        <a:lstStyle/>
        <a:p>
          <a:endParaRPr lang="id-ID" sz="1600"/>
        </a:p>
      </dgm:t>
    </dgm:pt>
    <dgm:pt modelId="{1597A6E1-CE05-4414-B3C4-38D9ABF33C80}">
      <dgm:prSet phldrT="[Teks]" custT="1"/>
      <dgm:spPr/>
      <dgm:t>
        <a:bodyPr/>
        <a:lstStyle/>
        <a:p>
          <a:r>
            <a:rPr lang="en-US" sz="2000" dirty="0"/>
            <a:t>Principal C</a:t>
          </a:r>
          <a:endParaRPr lang="id-ID" sz="2000" dirty="0"/>
        </a:p>
      </dgm:t>
    </dgm:pt>
    <dgm:pt modelId="{F5D2EDB0-5049-4AA3-8B30-F611089D4520}" type="parTrans" cxnId="{AD6DF10D-368E-4DC5-869B-7B57E8A1B40A}">
      <dgm:prSet custT="1"/>
      <dgm:spPr/>
      <dgm:t>
        <a:bodyPr/>
        <a:lstStyle/>
        <a:p>
          <a:endParaRPr lang="id-ID" sz="400"/>
        </a:p>
      </dgm:t>
    </dgm:pt>
    <dgm:pt modelId="{4165440E-DA67-417D-AA05-63F6CACCA7F3}" type="sibTrans" cxnId="{AD6DF10D-368E-4DC5-869B-7B57E8A1B40A}">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3"/>
      <dgm:spPr/>
    </dgm:pt>
    <dgm:pt modelId="{85A862F0-5C0A-4681-920F-73F2FB5759CD}" type="pres">
      <dgm:prSet presAssocID="{358DF67C-FDC9-44BD-8E7D-DB06960C0D1C}" presName="connTx" presStyleLbl="parChTrans1D2" presStyleIdx="0" presStyleCnt="3"/>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3">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3"/>
      <dgm:spPr/>
    </dgm:pt>
    <dgm:pt modelId="{6E8AD345-C2E0-4960-B977-EBA5BCBED1DE}" type="pres">
      <dgm:prSet presAssocID="{F12ED6E4-2ABD-40D6-A058-766DE5B21B40}" presName="connTx" presStyleLbl="parChTrans1D2" presStyleIdx="1" presStyleCnt="3"/>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3">
        <dgm:presLayoutVars>
          <dgm:chPref val="3"/>
        </dgm:presLayoutVars>
      </dgm:prSet>
      <dgm:spPr/>
    </dgm:pt>
    <dgm:pt modelId="{44BE9D49-CD5E-4A44-9ADD-0D783F7EFF09}" type="pres">
      <dgm:prSet presAssocID="{A9BDCB42-9F9E-40C9-ABBD-539B4CCD2AFC}" presName="level3hierChild" presStyleCnt="0"/>
      <dgm:spPr/>
    </dgm:pt>
    <dgm:pt modelId="{5CD42798-C5E0-4BA2-B6EC-0EAC7BE88AED}" type="pres">
      <dgm:prSet presAssocID="{F5D2EDB0-5049-4AA3-8B30-F611089D4520}" presName="conn2-1" presStyleLbl="parChTrans1D2" presStyleIdx="2" presStyleCnt="3"/>
      <dgm:spPr/>
    </dgm:pt>
    <dgm:pt modelId="{E5D931F1-6701-443E-9DB8-06D8D35625FA}" type="pres">
      <dgm:prSet presAssocID="{F5D2EDB0-5049-4AA3-8B30-F611089D4520}" presName="connTx" presStyleLbl="parChTrans1D2" presStyleIdx="2" presStyleCnt="3"/>
      <dgm:spPr/>
    </dgm:pt>
    <dgm:pt modelId="{A426EBE5-BA1A-4450-A2B8-D24E79BF3DE2}" type="pres">
      <dgm:prSet presAssocID="{1597A6E1-CE05-4414-B3C4-38D9ABF33C80}" presName="root2" presStyleCnt="0"/>
      <dgm:spPr/>
    </dgm:pt>
    <dgm:pt modelId="{77B45CC8-50C2-4618-BBF4-5C7F1A3E4089}" type="pres">
      <dgm:prSet presAssocID="{1597A6E1-CE05-4414-B3C4-38D9ABF33C80}" presName="LevelTwoTextNode" presStyleLbl="node2" presStyleIdx="2" presStyleCnt="3">
        <dgm:presLayoutVars>
          <dgm:chPref val="3"/>
        </dgm:presLayoutVars>
      </dgm:prSet>
      <dgm:spPr/>
    </dgm:pt>
    <dgm:pt modelId="{DC377941-9B79-42E7-BAD0-D8427EF408F0}" type="pres">
      <dgm:prSet presAssocID="{1597A6E1-CE05-4414-B3C4-38D9ABF33C80}" presName="level3hierChild" presStyleCnt="0"/>
      <dgm:spPr/>
    </dgm:pt>
  </dgm:ptLst>
  <dgm:cxnLst>
    <dgm:cxn modelId="{AD6DF10D-368E-4DC5-869B-7B57E8A1B40A}" srcId="{2637E89C-32E0-49BC-8B04-D0CF37F567A6}" destId="{1597A6E1-CE05-4414-B3C4-38D9ABF33C80}" srcOrd="2" destOrd="0" parTransId="{F5D2EDB0-5049-4AA3-8B30-F611089D4520}" sibTransId="{4165440E-DA67-417D-AA05-63F6CACCA7F3}"/>
    <dgm:cxn modelId="{6234BE10-522C-46AF-982D-B0DD137A19A9}" type="presOf" srcId="{1597A6E1-CE05-4414-B3C4-38D9ABF33C80}" destId="{77B45CC8-50C2-4618-BBF4-5C7F1A3E4089}" srcOrd="0" destOrd="0" presId="urn:microsoft.com/office/officeart/2008/layout/HorizontalMultiLevelHierarchy"/>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296D51D3-2757-4830-B100-C1C3FE975350}" type="presOf" srcId="{F5D2EDB0-5049-4AA3-8B30-F611089D4520}" destId="{E5D931F1-6701-443E-9DB8-06D8D35625FA}" srcOrd="1" destOrd="0" presId="urn:microsoft.com/office/officeart/2008/layout/HorizontalMultiLevelHierarchy"/>
    <dgm:cxn modelId="{0C825FF1-7850-41A4-B864-6739360511EF}" type="presOf" srcId="{F5D2EDB0-5049-4AA3-8B30-F611089D4520}" destId="{5CD42798-C5E0-4BA2-B6EC-0EAC7BE88AED}"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 modelId="{3A1A02B6-461B-4F87-A750-CF23A973CFD7}" type="presParOf" srcId="{E02A5795-404E-4AE2-88D9-D3D01EFB8E5D}" destId="{5CD42798-C5E0-4BA2-B6EC-0EAC7BE88AED}" srcOrd="4" destOrd="0" presId="urn:microsoft.com/office/officeart/2008/layout/HorizontalMultiLevelHierarchy"/>
    <dgm:cxn modelId="{15616ECD-7D9B-4E05-B4EA-8510B6F039CD}" type="presParOf" srcId="{5CD42798-C5E0-4BA2-B6EC-0EAC7BE88AED}" destId="{E5D931F1-6701-443E-9DB8-06D8D35625FA}" srcOrd="0" destOrd="0" presId="urn:microsoft.com/office/officeart/2008/layout/HorizontalMultiLevelHierarchy"/>
    <dgm:cxn modelId="{A9FBE438-174E-4673-A1AD-E32818BE2E29}" type="presParOf" srcId="{E02A5795-404E-4AE2-88D9-D3D01EFB8E5D}" destId="{A426EBE5-BA1A-4450-A2B8-D24E79BF3DE2}" srcOrd="5" destOrd="0" presId="urn:microsoft.com/office/officeart/2008/layout/HorizontalMultiLevelHierarchy"/>
    <dgm:cxn modelId="{06F08857-487D-4D51-88DD-7AEA67AA725C}" type="presParOf" srcId="{A426EBE5-BA1A-4450-A2B8-D24E79BF3DE2}" destId="{77B45CC8-50C2-4618-BBF4-5C7F1A3E4089}" srcOrd="0" destOrd="0" presId="urn:microsoft.com/office/officeart/2008/layout/HorizontalMultiLevelHierarchy"/>
    <dgm:cxn modelId="{EA573C47-1040-498A-81E5-E252012CF17A}" type="presParOf" srcId="{A426EBE5-BA1A-4450-A2B8-D24E79BF3DE2}" destId="{DC377941-9B79-42E7-BAD0-D8427EF408F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d-ID"/>
        </a:p>
      </dgm:t>
    </dgm:pt>
    <dgm:pt modelId="{2637E89C-32E0-49BC-8B04-D0CF37F567A6}">
      <dgm:prSet phldrT="[Teks]" custT="1"/>
      <dgm:spPr/>
      <dgm:t>
        <a:bodyPr/>
        <a:lstStyle/>
        <a:p>
          <a:r>
            <a:rPr lang="en-US" sz="2400" dirty="0"/>
            <a:t>Project 2</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000" dirty="0"/>
            <a:t>Principal D</a:t>
          </a:r>
          <a:endParaRPr lang="id-ID" sz="2000" dirty="0"/>
        </a:p>
      </dgm:t>
    </dgm:pt>
    <dgm:pt modelId="{358DF67C-FDC9-44BD-8E7D-DB06960C0D1C}" type="parTrans" cxnId="{9A8ED32D-5A62-4E77-A474-AFC8094CB614}">
      <dgm:prSet custT="1"/>
      <dgm:spPr/>
      <dgm:t>
        <a:bodyPr/>
        <a:lstStyle/>
        <a:p>
          <a:endParaRPr lang="id-ID" sz="400"/>
        </a:p>
      </dgm:t>
    </dgm:pt>
    <dgm:pt modelId="{CC2F32C8-8009-407B-A0EB-4A7A1DDED7A3}" type="sibTrans" cxnId="{9A8ED32D-5A62-4E77-A474-AFC8094CB614}">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1"/>
      <dgm:spPr/>
    </dgm:pt>
    <dgm:pt modelId="{85A862F0-5C0A-4681-920F-73F2FB5759CD}" type="pres">
      <dgm:prSet presAssocID="{358DF67C-FDC9-44BD-8E7D-DB06960C0D1C}" presName="connTx" presStyleLbl="parChTrans1D2" presStyleIdx="0" presStyleCnt="1"/>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1">
        <dgm:presLayoutVars>
          <dgm:chPref val="3"/>
        </dgm:presLayoutVars>
      </dgm:prSet>
      <dgm:spPr/>
    </dgm:pt>
    <dgm:pt modelId="{C8DF1BEC-5B91-4113-A30F-40406034679C}" type="pres">
      <dgm:prSet presAssocID="{AE5F4E6D-EBEC-46C9-8D80-CC7E4875C1E0}" presName="level3hierChild" presStyleCnt="0"/>
      <dgm:spPr/>
    </dgm:pt>
  </dgm:ptLst>
  <dgm:cxnLst>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id-ID"/>
        </a:p>
      </dgm:t>
    </dgm:pt>
    <dgm:pt modelId="{2637E89C-32E0-49BC-8B04-D0CF37F567A6}">
      <dgm:prSet phldrT="[Teks]" custT="1"/>
      <dgm:spPr/>
      <dgm:t>
        <a:bodyPr/>
        <a:lstStyle/>
        <a:p>
          <a:r>
            <a:rPr lang="en-US" sz="2400" dirty="0"/>
            <a:t>Project 1</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400" dirty="0"/>
            <a:t>Agent a</a:t>
          </a:r>
          <a:endParaRPr lang="id-ID" sz="2400" dirty="0"/>
        </a:p>
      </dgm:t>
    </dgm:pt>
    <dgm:pt modelId="{358DF67C-FDC9-44BD-8E7D-DB06960C0D1C}" type="parTrans" cxnId="{9A8ED32D-5A62-4E77-A474-AFC8094CB614}">
      <dgm:prSet custT="1"/>
      <dgm:spPr/>
      <dgm:t>
        <a:bodyPr/>
        <a:lstStyle/>
        <a:p>
          <a:endParaRPr lang="id-ID" sz="7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400" dirty="0"/>
            <a:t>Agent b</a:t>
          </a:r>
          <a:endParaRPr lang="id-ID" sz="2400" dirty="0"/>
        </a:p>
      </dgm:t>
    </dgm:pt>
    <dgm:pt modelId="{F12ED6E4-2ABD-40D6-A058-766DE5B21B40}" type="parTrans" cxnId="{71B05A65-74E2-4916-AD0E-7A328F0825D2}">
      <dgm:prSet custT="1"/>
      <dgm:spPr/>
      <dgm:t>
        <a:bodyPr/>
        <a:lstStyle/>
        <a:p>
          <a:endParaRPr lang="id-ID" sz="600"/>
        </a:p>
      </dgm:t>
    </dgm:pt>
    <dgm:pt modelId="{82BDCF28-ED54-4EF1-A45B-040D34082CBC}" type="sibTrans" cxnId="{71B05A65-74E2-4916-AD0E-7A328F0825D2}">
      <dgm:prSet/>
      <dgm:spPr/>
      <dgm:t>
        <a:bodyPr/>
        <a:lstStyle/>
        <a:p>
          <a:endParaRPr lang="id-ID" sz="1600"/>
        </a:p>
      </dgm:t>
    </dgm:pt>
    <dgm:pt modelId="{C591DBC5-3F31-4C29-A666-FA30F6BE2BA5}">
      <dgm:prSet phldrT="[Teks]" custT="1"/>
      <dgm:spPr/>
      <dgm:t>
        <a:bodyPr/>
        <a:lstStyle/>
        <a:p>
          <a:r>
            <a:rPr lang="en-US" sz="2400" dirty="0"/>
            <a:t>Agent c</a:t>
          </a:r>
          <a:endParaRPr lang="id-ID" sz="2400" dirty="0"/>
        </a:p>
      </dgm:t>
    </dgm:pt>
    <dgm:pt modelId="{19348A45-54D6-4AFF-9B02-DAB9B76E01F2}" type="parTrans" cxnId="{F96FF90F-9798-40BB-AD0A-41983B8E53EE}">
      <dgm:prSet custT="1"/>
      <dgm:spPr/>
      <dgm:t>
        <a:bodyPr/>
        <a:lstStyle/>
        <a:p>
          <a:endParaRPr lang="id-ID" sz="600"/>
        </a:p>
      </dgm:t>
    </dgm:pt>
    <dgm:pt modelId="{0D0DC462-66CB-4A88-A870-77E2E56D479C}" type="sibTrans" cxnId="{F96FF90F-9798-40BB-AD0A-41983B8E53EE}">
      <dgm:prSet/>
      <dgm:spPr/>
      <dgm:t>
        <a:bodyPr/>
        <a:lstStyle/>
        <a:p>
          <a:endParaRPr lang="id-ID" sz="1600"/>
        </a:p>
      </dgm:t>
    </dgm:pt>
    <dgm:pt modelId="{FA953109-5F21-4EAE-A7D0-0CC25C0FA1C5}">
      <dgm:prSet phldrT="[Teks]" custT="1"/>
      <dgm:spPr/>
      <dgm:t>
        <a:bodyPr/>
        <a:lstStyle/>
        <a:p>
          <a:r>
            <a:rPr lang="en-US" sz="2400" dirty="0"/>
            <a:t>Agent d</a:t>
          </a:r>
          <a:endParaRPr lang="id-ID" sz="2400" dirty="0"/>
        </a:p>
      </dgm:t>
    </dgm:pt>
    <dgm:pt modelId="{E50159AC-2EDB-47FB-A433-FCE148A9EAA0}" type="parTrans" cxnId="{FE461678-8742-4FF6-B861-C7B6B4203AC0}">
      <dgm:prSet custT="1"/>
      <dgm:spPr/>
      <dgm:t>
        <a:bodyPr/>
        <a:lstStyle/>
        <a:p>
          <a:endParaRPr lang="id-ID" sz="700"/>
        </a:p>
      </dgm:t>
    </dgm:pt>
    <dgm:pt modelId="{CDB58CFD-CB51-4879-8C83-7C3D05923404}" type="sibTrans" cxnId="{FE461678-8742-4FF6-B861-C7B6B4203AC0}">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4"/>
      <dgm:spPr/>
    </dgm:pt>
    <dgm:pt modelId="{85A862F0-5C0A-4681-920F-73F2FB5759CD}" type="pres">
      <dgm:prSet presAssocID="{358DF67C-FDC9-44BD-8E7D-DB06960C0D1C}" presName="connTx" presStyleLbl="parChTrans1D2" presStyleIdx="0" presStyleCnt="4"/>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4" custLinFactX="-74995" custLinFactNeighborX="-100000">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4"/>
      <dgm:spPr/>
    </dgm:pt>
    <dgm:pt modelId="{6E8AD345-C2E0-4960-B977-EBA5BCBED1DE}" type="pres">
      <dgm:prSet presAssocID="{F12ED6E4-2ABD-40D6-A058-766DE5B21B40}" presName="connTx" presStyleLbl="parChTrans1D2" presStyleIdx="1" presStyleCnt="4"/>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4" custLinFactX="-74995" custLinFactNeighborX="-100000">
        <dgm:presLayoutVars>
          <dgm:chPref val="3"/>
        </dgm:presLayoutVars>
      </dgm:prSet>
      <dgm:spPr/>
    </dgm:pt>
    <dgm:pt modelId="{44BE9D49-CD5E-4A44-9ADD-0D783F7EFF09}" type="pres">
      <dgm:prSet presAssocID="{A9BDCB42-9F9E-40C9-ABBD-539B4CCD2AFC}" presName="level3hierChild" presStyleCnt="0"/>
      <dgm:spPr/>
    </dgm:pt>
    <dgm:pt modelId="{B02F678B-799A-4A90-A38E-B02B038C4E76}" type="pres">
      <dgm:prSet presAssocID="{19348A45-54D6-4AFF-9B02-DAB9B76E01F2}" presName="conn2-1" presStyleLbl="parChTrans1D2" presStyleIdx="2" presStyleCnt="4"/>
      <dgm:spPr/>
    </dgm:pt>
    <dgm:pt modelId="{CF035386-13CF-4DC2-B9F2-B4D324B527AC}" type="pres">
      <dgm:prSet presAssocID="{19348A45-54D6-4AFF-9B02-DAB9B76E01F2}" presName="connTx" presStyleLbl="parChTrans1D2" presStyleIdx="2" presStyleCnt="4"/>
      <dgm:spPr/>
    </dgm:pt>
    <dgm:pt modelId="{951F49A8-B7AA-4A8C-8B93-CA0599977EBE}" type="pres">
      <dgm:prSet presAssocID="{C591DBC5-3F31-4C29-A666-FA30F6BE2BA5}" presName="root2" presStyleCnt="0"/>
      <dgm:spPr/>
    </dgm:pt>
    <dgm:pt modelId="{12E08028-43AB-47D0-8099-5E3CD4AB83F9}" type="pres">
      <dgm:prSet presAssocID="{C591DBC5-3F31-4C29-A666-FA30F6BE2BA5}" presName="LevelTwoTextNode" presStyleLbl="node2" presStyleIdx="2" presStyleCnt="4" custLinFactX="-74995" custLinFactNeighborX="-100000">
        <dgm:presLayoutVars>
          <dgm:chPref val="3"/>
        </dgm:presLayoutVars>
      </dgm:prSet>
      <dgm:spPr/>
    </dgm:pt>
    <dgm:pt modelId="{CBB4ACEA-6160-45CF-9D24-AB1DD514FA3D}" type="pres">
      <dgm:prSet presAssocID="{C591DBC5-3F31-4C29-A666-FA30F6BE2BA5}" presName="level3hierChild" presStyleCnt="0"/>
      <dgm:spPr/>
    </dgm:pt>
    <dgm:pt modelId="{0A666AE0-994C-45AD-90FD-2F00BA5A2B1C}" type="pres">
      <dgm:prSet presAssocID="{E50159AC-2EDB-47FB-A433-FCE148A9EAA0}" presName="conn2-1" presStyleLbl="parChTrans1D2" presStyleIdx="3" presStyleCnt="4"/>
      <dgm:spPr/>
    </dgm:pt>
    <dgm:pt modelId="{71AA50AA-D8C5-4023-AA6D-3A49EFDB7F94}" type="pres">
      <dgm:prSet presAssocID="{E50159AC-2EDB-47FB-A433-FCE148A9EAA0}" presName="connTx" presStyleLbl="parChTrans1D2" presStyleIdx="3" presStyleCnt="4"/>
      <dgm:spPr/>
    </dgm:pt>
    <dgm:pt modelId="{9E6B4846-0501-46DB-BD54-29749AC13AC0}" type="pres">
      <dgm:prSet presAssocID="{FA953109-5F21-4EAE-A7D0-0CC25C0FA1C5}" presName="root2" presStyleCnt="0"/>
      <dgm:spPr/>
    </dgm:pt>
    <dgm:pt modelId="{7CE56681-6089-49E3-BEAF-B25699FD97A7}" type="pres">
      <dgm:prSet presAssocID="{FA953109-5F21-4EAE-A7D0-0CC25C0FA1C5}" presName="LevelTwoTextNode" presStyleLbl="node2" presStyleIdx="3" presStyleCnt="4" custLinFactX="-74995" custLinFactNeighborX="-100000">
        <dgm:presLayoutVars>
          <dgm:chPref val="3"/>
        </dgm:presLayoutVars>
      </dgm:prSet>
      <dgm:spPr/>
    </dgm:pt>
    <dgm:pt modelId="{FC87C941-2A54-4D11-AEBB-15E30EDF305B}" type="pres">
      <dgm:prSet presAssocID="{FA953109-5F21-4EAE-A7D0-0CC25C0FA1C5}" presName="level3hierChild" presStyleCnt="0"/>
      <dgm:spPr/>
    </dgm:pt>
  </dgm:ptLst>
  <dgm:cxnLst>
    <dgm:cxn modelId="{0688FD01-008C-47E6-A51A-B159E0822AF5}" type="presOf" srcId="{19348A45-54D6-4AFF-9B02-DAB9B76E01F2}" destId="{B02F678B-799A-4A90-A38E-B02B038C4E76}" srcOrd="0" destOrd="0" presId="urn:microsoft.com/office/officeart/2008/layout/HorizontalMultiLevelHierarchy"/>
    <dgm:cxn modelId="{F96FF90F-9798-40BB-AD0A-41983B8E53EE}" srcId="{2637E89C-32E0-49BC-8B04-D0CF37F567A6}" destId="{C591DBC5-3F31-4C29-A666-FA30F6BE2BA5}" srcOrd="2" destOrd="0" parTransId="{19348A45-54D6-4AFF-9B02-DAB9B76E01F2}" sibTransId="{0D0DC462-66CB-4A88-A870-77E2E56D479C}"/>
    <dgm:cxn modelId="{48D98E1C-4534-41E3-A5E6-F0DFA56C76BE}" type="presOf" srcId="{E50159AC-2EDB-47FB-A433-FCE148A9EAA0}" destId="{0A666AE0-994C-45AD-90FD-2F00BA5A2B1C}" srcOrd="0" destOrd="0" presId="urn:microsoft.com/office/officeart/2008/layout/HorizontalMultiLevelHierarchy"/>
    <dgm:cxn modelId="{CF09C523-E841-47AF-97EB-B4EB6AB3604B}" srcId="{755EFF6F-B279-4D95-BB3D-83013320875C}" destId="{2637E89C-32E0-49BC-8B04-D0CF37F567A6}" srcOrd="0" destOrd="0" parTransId="{27FE2FAF-033A-422E-8328-1E389F552685}" sibTransId="{64228306-661E-4A2D-958B-1A5777399EC7}"/>
    <dgm:cxn modelId="{13965A29-B519-402F-9A2B-9B14DE26CD35}" type="presOf" srcId="{FA953109-5F21-4EAE-A7D0-0CC25C0FA1C5}" destId="{7CE56681-6089-49E3-BEAF-B25699FD97A7}" srcOrd="0" destOrd="0" presId="urn:microsoft.com/office/officeart/2008/layout/HorizontalMultiLevelHierarchy"/>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FE461678-8742-4FF6-B861-C7B6B4203AC0}" srcId="{2637E89C-32E0-49BC-8B04-D0CF37F567A6}" destId="{FA953109-5F21-4EAE-A7D0-0CC25C0FA1C5}" srcOrd="3" destOrd="0" parTransId="{E50159AC-2EDB-47FB-A433-FCE148A9EAA0}" sibTransId="{CDB58CFD-CB51-4879-8C83-7C3D05923404}"/>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9B0782B9-88E4-447C-9528-71724110BA9A}" type="presOf" srcId="{19348A45-54D6-4AFF-9B02-DAB9B76E01F2}" destId="{CF035386-13CF-4DC2-B9F2-B4D324B527AC}" srcOrd="1"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77B0B6DC-05F5-41BC-B203-07D6127C0F21}" type="presOf" srcId="{C591DBC5-3F31-4C29-A666-FA30F6BE2BA5}" destId="{12E08028-43AB-47D0-8099-5E3CD4AB83F9}" srcOrd="0" destOrd="0" presId="urn:microsoft.com/office/officeart/2008/layout/HorizontalMultiLevelHierarchy"/>
    <dgm:cxn modelId="{B08E66EF-70B1-4D04-A648-6F61BA8CA99E}" type="presOf" srcId="{E50159AC-2EDB-47FB-A433-FCE148A9EAA0}" destId="{71AA50AA-D8C5-4023-AA6D-3A49EFDB7F94}" srcOrd="1"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 modelId="{622B8486-9514-417E-86AC-1EE6003EC3B9}" type="presParOf" srcId="{E02A5795-404E-4AE2-88D9-D3D01EFB8E5D}" destId="{B02F678B-799A-4A90-A38E-B02B038C4E76}" srcOrd="4" destOrd="0" presId="urn:microsoft.com/office/officeart/2008/layout/HorizontalMultiLevelHierarchy"/>
    <dgm:cxn modelId="{128A2FA7-8BB4-4E58-8156-8E6ABE0E32C9}" type="presParOf" srcId="{B02F678B-799A-4A90-A38E-B02B038C4E76}" destId="{CF035386-13CF-4DC2-B9F2-B4D324B527AC}" srcOrd="0" destOrd="0" presId="urn:microsoft.com/office/officeart/2008/layout/HorizontalMultiLevelHierarchy"/>
    <dgm:cxn modelId="{332BFD0D-51E8-4E82-899D-AE0C56F17B79}" type="presParOf" srcId="{E02A5795-404E-4AE2-88D9-D3D01EFB8E5D}" destId="{951F49A8-B7AA-4A8C-8B93-CA0599977EBE}" srcOrd="5" destOrd="0" presId="urn:microsoft.com/office/officeart/2008/layout/HorizontalMultiLevelHierarchy"/>
    <dgm:cxn modelId="{076AB834-CBBD-4563-AA97-24791A4693DD}" type="presParOf" srcId="{951F49A8-B7AA-4A8C-8B93-CA0599977EBE}" destId="{12E08028-43AB-47D0-8099-5E3CD4AB83F9}" srcOrd="0" destOrd="0" presId="urn:microsoft.com/office/officeart/2008/layout/HorizontalMultiLevelHierarchy"/>
    <dgm:cxn modelId="{7D3E83BD-194F-4C6E-9BDF-4A8AB2407871}" type="presParOf" srcId="{951F49A8-B7AA-4A8C-8B93-CA0599977EBE}" destId="{CBB4ACEA-6160-45CF-9D24-AB1DD514FA3D}" srcOrd="1" destOrd="0" presId="urn:microsoft.com/office/officeart/2008/layout/HorizontalMultiLevelHierarchy"/>
    <dgm:cxn modelId="{14A99405-7121-4B4B-95E1-507BF9B7A5E5}" type="presParOf" srcId="{E02A5795-404E-4AE2-88D9-D3D01EFB8E5D}" destId="{0A666AE0-994C-45AD-90FD-2F00BA5A2B1C}" srcOrd="6" destOrd="0" presId="urn:microsoft.com/office/officeart/2008/layout/HorizontalMultiLevelHierarchy"/>
    <dgm:cxn modelId="{28092AAE-BD46-4EFB-9276-8F814C97359B}" type="presParOf" srcId="{0A666AE0-994C-45AD-90FD-2F00BA5A2B1C}" destId="{71AA50AA-D8C5-4023-AA6D-3A49EFDB7F94}" srcOrd="0" destOrd="0" presId="urn:microsoft.com/office/officeart/2008/layout/HorizontalMultiLevelHierarchy"/>
    <dgm:cxn modelId="{81913DA8-7DED-4DE2-AFB5-FA166BE3E1FE}" type="presParOf" srcId="{E02A5795-404E-4AE2-88D9-D3D01EFB8E5D}" destId="{9E6B4846-0501-46DB-BD54-29749AC13AC0}" srcOrd="7" destOrd="0" presId="urn:microsoft.com/office/officeart/2008/layout/HorizontalMultiLevelHierarchy"/>
    <dgm:cxn modelId="{EEDA10F0-AA5B-4C11-8796-0D19CD4C1B63}" type="presParOf" srcId="{9E6B4846-0501-46DB-BD54-29749AC13AC0}" destId="{7CE56681-6089-49E3-BEAF-B25699FD97A7}" srcOrd="0" destOrd="0" presId="urn:microsoft.com/office/officeart/2008/layout/HorizontalMultiLevelHierarchy"/>
    <dgm:cxn modelId="{96D45148-FECD-4D0A-B347-21641F52E8F1}" type="presParOf" srcId="{9E6B4846-0501-46DB-BD54-29749AC13AC0}" destId="{FC87C941-2A54-4D11-AEBB-15E30EDF305B}"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id-ID"/>
        </a:p>
      </dgm:t>
    </dgm:pt>
    <dgm:pt modelId="{2637E89C-32E0-49BC-8B04-D0CF37F567A6}">
      <dgm:prSet phldrT="[Teks]" custT="1"/>
      <dgm:spPr/>
      <dgm:t>
        <a:bodyPr/>
        <a:lstStyle/>
        <a:p>
          <a:r>
            <a:rPr lang="en-US" sz="2400" dirty="0"/>
            <a:t>Project 2</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400" dirty="0"/>
            <a:t>Agent e</a:t>
          </a:r>
          <a:endParaRPr lang="id-ID" sz="2400" dirty="0"/>
        </a:p>
      </dgm:t>
    </dgm:pt>
    <dgm:pt modelId="{358DF67C-FDC9-44BD-8E7D-DB06960C0D1C}" type="parTrans" cxnId="{9A8ED32D-5A62-4E77-A474-AFC8094CB614}">
      <dgm:prSet custT="1"/>
      <dgm:spPr/>
      <dgm:t>
        <a:bodyPr/>
        <a:lstStyle/>
        <a:p>
          <a:endParaRPr lang="id-ID" sz="6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400"/>
            <a:t>Agent f</a:t>
          </a:r>
          <a:endParaRPr lang="id-ID" sz="2400" dirty="0"/>
        </a:p>
      </dgm:t>
    </dgm:pt>
    <dgm:pt modelId="{F12ED6E4-2ABD-40D6-A058-766DE5B21B40}" type="parTrans" cxnId="{71B05A65-74E2-4916-AD0E-7A328F0825D2}">
      <dgm:prSet custT="1"/>
      <dgm:spPr/>
      <dgm:t>
        <a:bodyPr/>
        <a:lstStyle/>
        <a:p>
          <a:endParaRPr lang="id-ID" sz="600"/>
        </a:p>
      </dgm:t>
    </dgm:pt>
    <dgm:pt modelId="{82BDCF28-ED54-4EF1-A45B-040D34082CBC}" type="sibTrans" cxnId="{71B05A65-74E2-4916-AD0E-7A328F0825D2}">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2"/>
      <dgm:spPr/>
    </dgm:pt>
    <dgm:pt modelId="{85A862F0-5C0A-4681-920F-73F2FB5759CD}" type="pres">
      <dgm:prSet presAssocID="{358DF67C-FDC9-44BD-8E7D-DB06960C0D1C}" presName="connTx" presStyleLbl="parChTrans1D2" presStyleIdx="0" presStyleCnt="2"/>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2" custLinFactX="-74995" custLinFactNeighborX="-100000">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2"/>
      <dgm:spPr/>
    </dgm:pt>
    <dgm:pt modelId="{6E8AD345-C2E0-4960-B977-EBA5BCBED1DE}" type="pres">
      <dgm:prSet presAssocID="{F12ED6E4-2ABD-40D6-A058-766DE5B21B40}" presName="connTx" presStyleLbl="parChTrans1D2" presStyleIdx="1" presStyleCnt="2"/>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2" custLinFactX="-74995" custLinFactNeighborX="-100000">
        <dgm:presLayoutVars>
          <dgm:chPref val="3"/>
        </dgm:presLayoutVars>
      </dgm:prSet>
      <dgm:spPr/>
    </dgm:pt>
    <dgm:pt modelId="{44BE9D49-CD5E-4A44-9ADD-0D783F7EFF09}" type="pres">
      <dgm:prSet presAssocID="{A9BDCB42-9F9E-40C9-ABBD-539B4CCD2AFC}" presName="level3hierChild" presStyleCnt="0"/>
      <dgm:spPr/>
    </dgm:pt>
  </dgm:ptLst>
  <dgm:cxnLst>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d-ID"/>
        </a:p>
      </dgm:t>
    </dgm:pt>
    <dgm:pt modelId="{2637E89C-32E0-49BC-8B04-D0CF37F567A6}">
      <dgm:prSet phldrT="[Teks]" custT="1"/>
      <dgm:spPr/>
      <dgm:t>
        <a:bodyPr/>
        <a:lstStyle/>
        <a:p>
          <a:r>
            <a:rPr lang="en-US" sz="2400" dirty="0"/>
            <a:t>Project 1</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000" dirty="0"/>
            <a:t>Principal A</a:t>
          </a:r>
          <a:endParaRPr lang="id-ID" sz="2000" dirty="0"/>
        </a:p>
      </dgm:t>
    </dgm:pt>
    <dgm:pt modelId="{358DF67C-FDC9-44BD-8E7D-DB06960C0D1C}" type="parTrans" cxnId="{9A8ED32D-5A62-4E77-A474-AFC8094CB614}">
      <dgm:prSet custT="1"/>
      <dgm:spPr/>
      <dgm:t>
        <a:bodyPr/>
        <a:lstStyle/>
        <a:p>
          <a:endParaRPr lang="id-ID" sz="4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000" dirty="0"/>
            <a:t>Principal B</a:t>
          </a:r>
          <a:endParaRPr lang="id-ID" sz="2000" dirty="0"/>
        </a:p>
      </dgm:t>
    </dgm:pt>
    <dgm:pt modelId="{F12ED6E4-2ABD-40D6-A058-766DE5B21B40}" type="parTrans" cxnId="{71B05A65-74E2-4916-AD0E-7A328F0825D2}">
      <dgm:prSet custT="1"/>
      <dgm:spPr/>
      <dgm:t>
        <a:bodyPr/>
        <a:lstStyle/>
        <a:p>
          <a:endParaRPr lang="id-ID" sz="400"/>
        </a:p>
      </dgm:t>
    </dgm:pt>
    <dgm:pt modelId="{82BDCF28-ED54-4EF1-A45B-040D34082CBC}" type="sibTrans" cxnId="{71B05A65-74E2-4916-AD0E-7A328F0825D2}">
      <dgm:prSet/>
      <dgm:spPr/>
      <dgm:t>
        <a:bodyPr/>
        <a:lstStyle/>
        <a:p>
          <a:endParaRPr lang="id-ID" sz="1600"/>
        </a:p>
      </dgm:t>
    </dgm:pt>
    <dgm:pt modelId="{1597A6E1-CE05-4414-B3C4-38D9ABF33C80}">
      <dgm:prSet phldrT="[Teks]" custT="1"/>
      <dgm:spPr/>
      <dgm:t>
        <a:bodyPr/>
        <a:lstStyle/>
        <a:p>
          <a:r>
            <a:rPr lang="en-US" sz="2000" dirty="0"/>
            <a:t>Principal C</a:t>
          </a:r>
          <a:endParaRPr lang="id-ID" sz="2000" dirty="0"/>
        </a:p>
      </dgm:t>
    </dgm:pt>
    <dgm:pt modelId="{F5D2EDB0-5049-4AA3-8B30-F611089D4520}" type="parTrans" cxnId="{AD6DF10D-368E-4DC5-869B-7B57E8A1B40A}">
      <dgm:prSet custT="1"/>
      <dgm:spPr/>
      <dgm:t>
        <a:bodyPr/>
        <a:lstStyle/>
        <a:p>
          <a:endParaRPr lang="id-ID" sz="400"/>
        </a:p>
      </dgm:t>
    </dgm:pt>
    <dgm:pt modelId="{4165440E-DA67-417D-AA05-63F6CACCA7F3}" type="sibTrans" cxnId="{AD6DF10D-368E-4DC5-869B-7B57E8A1B40A}">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3"/>
      <dgm:spPr/>
    </dgm:pt>
    <dgm:pt modelId="{85A862F0-5C0A-4681-920F-73F2FB5759CD}" type="pres">
      <dgm:prSet presAssocID="{358DF67C-FDC9-44BD-8E7D-DB06960C0D1C}" presName="connTx" presStyleLbl="parChTrans1D2" presStyleIdx="0" presStyleCnt="3"/>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3">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3"/>
      <dgm:spPr/>
    </dgm:pt>
    <dgm:pt modelId="{6E8AD345-C2E0-4960-B977-EBA5BCBED1DE}" type="pres">
      <dgm:prSet presAssocID="{F12ED6E4-2ABD-40D6-A058-766DE5B21B40}" presName="connTx" presStyleLbl="parChTrans1D2" presStyleIdx="1" presStyleCnt="3"/>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3">
        <dgm:presLayoutVars>
          <dgm:chPref val="3"/>
        </dgm:presLayoutVars>
      </dgm:prSet>
      <dgm:spPr/>
    </dgm:pt>
    <dgm:pt modelId="{44BE9D49-CD5E-4A44-9ADD-0D783F7EFF09}" type="pres">
      <dgm:prSet presAssocID="{A9BDCB42-9F9E-40C9-ABBD-539B4CCD2AFC}" presName="level3hierChild" presStyleCnt="0"/>
      <dgm:spPr/>
    </dgm:pt>
    <dgm:pt modelId="{5CD42798-C5E0-4BA2-B6EC-0EAC7BE88AED}" type="pres">
      <dgm:prSet presAssocID="{F5D2EDB0-5049-4AA3-8B30-F611089D4520}" presName="conn2-1" presStyleLbl="parChTrans1D2" presStyleIdx="2" presStyleCnt="3"/>
      <dgm:spPr/>
    </dgm:pt>
    <dgm:pt modelId="{E5D931F1-6701-443E-9DB8-06D8D35625FA}" type="pres">
      <dgm:prSet presAssocID="{F5D2EDB0-5049-4AA3-8B30-F611089D4520}" presName="connTx" presStyleLbl="parChTrans1D2" presStyleIdx="2" presStyleCnt="3"/>
      <dgm:spPr/>
    </dgm:pt>
    <dgm:pt modelId="{A426EBE5-BA1A-4450-A2B8-D24E79BF3DE2}" type="pres">
      <dgm:prSet presAssocID="{1597A6E1-CE05-4414-B3C4-38D9ABF33C80}" presName="root2" presStyleCnt="0"/>
      <dgm:spPr/>
    </dgm:pt>
    <dgm:pt modelId="{77B45CC8-50C2-4618-BBF4-5C7F1A3E4089}" type="pres">
      <dgm:prSet presAssocID="{1597A6E1-CE05-4414-B3C4-38D9ABF33C80}" presName="LevelTwoTextNode" presStyleLbl="node2" presStyleIdx="2" presStyleCnt="3">
        <dgm:presLayoutVars>
          <dgm:chPref val="3"/>
        </dgm:presLayoutVars>
      </dgm:prSet>
      <dgm:spPr/>
    </dgm:pt>
    <dgm:pt modelId="{DC377941-9B79-42E7-BAD0-D8427EF408F0}" type="pres">
      <dgm:prSet presAssocID="{1597A6E1-CE05-4414-B3C4-38D9ABF33C80}" presName="level3hierChild" presStyleCnt="0"/>
      <dgm:spPr/>
    </dgm:pt>
  </dgm:ptLst>
  <dgm:cxnLst>
    <dgm:cxn modelId="{AD6DF10D-368E-4DC5-869B-7B57E8A1B40A}" srcId="{2637E89C-32E0-49BC-8B04-D0CF37F567A6}" destId="{1597A6E1-CE05-4414-B3C4-38D9ABF33C80}" srcOrd="2" destOrd="0" parTransId="{F5D2EDB0-5049-4AA3-8B30-F611089D4520}" sibTransId="{4165440E-DA67-417D-AA05-63F6CACCA7F3}"/>
    <dgm:cxn modelId="{6234BE10-522C-46AF-982D-B0DD137A19A9}" type="presOf" srcId="{1597A6E1-CE05-4414-B3C4-38D9ABF33C80}" destId="{77B45CC8-50C2-4618-BBF4-5C7F1A3E4089}" srcOrd="0" destOrd="0" presId="urn:microsoft.com/office/officeart/2008/layout/HorizontalMultiLevelHierarchy"/>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296D51D3-2757-4830-B100-C1C3FE975350}" type="presOf" srcId="{F5D2EDB0-5049-4AA3-8B30-F611089D4520}" destId="{E5D931F1-6701-443E-9DB8-06D8D35625FA}" srcOrd="1" destOrd="0" presId="urn:microsoft.com/office/officeart/2008/layout/HorizontalMultiLevelHierarchy"/>
    <dgm:cxn modelId="{0C825FF1-7850-41A4-B864-6739360511EF}" type="presOf" srcId="{F5D2EDB0-5049-4AA3-8B30-F611089D4520}" destId="{5CD42798-C5E0-4BA2-B6EC-0EAC7BE88AED}"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 modelId="{3A1A02B6-461B-4F87-A750-CF23A973CFD7}" type="presParOf" srcId="{E02A5795-404E-4AE2-88D9-D3D01EFB8E5D}" destId="{5CD42798-C5E0-4BA2-B6EC-0EAC7BE88AED}" srcOrd="4" destOrd="0" presId="urn:microsoft.com/office/officeart/2008/layout/HorizontalMultiLevelHierarchy"/>
    <dgm:cxn modelId="{15616ECD-7D9B-4E05-B4EA-8510B6F039CD}" type="presParOf" srcId="{5CD42798-C5E0-4BA2-B6EC-0EAC7BE88AED}" destId="{E5D931F1-6701-443E-9DB8-06D8D35625FA}" srcOrd="0" destOrd="0" presId="urn:microsoft.com/office/officeart/2008/layout/HorizontalMultiLevelHierarchy"/>
    <dgm:cxn modelId="{A9FBE438-174E-4673-A1AD-E32818BE2E29}" type="presParOf" srcId="{E02A5795-404E-4AE2-88D9-D3D01EFB8E5D}" destId="{A426EBE5-BA1A-4450-A2B8-D24E79BF3DE2}" srcOrd="5" destOrd="0" presId="urn:microsoft.com/office/officeart/2008/layout/HorizontalMultiLevelHierarchy"/>
    <dgm:cxn modelId="{06F08857-487D-4D51-88DD-7AEA67AA725C}" type="presParOf" srcId="{A426EBE5-BA1A-4450-A2B8-D24E79BF3DE2}" destId="{77B45CC8-50C2-4618-BBF4-5C7F1A3E4089}" srcOrd="0" destOrd="0" presId="urn:microsoft.com/office/officeart/2008/layout/HorizontalMultiLevelHierarchy"/>
    <dgm:cxn modelId="{EA573C47-1040-498A-81E5-E252012CF17A}" type="presParOf" srcId="{A426EBE5-BA1A-4450-A2B8-D24E79BF3DE2}" destId="{DC377941-9B79-42E7-BAD0-D8427EF408F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d-ID"/>
        </a:p>
      </dgm:t>
    </dgm:pt>
    <dgm:pt modelId="{2637E89C-32E0-49BC-8B04-D0CF37F567A6}">
      <dgm:prSet phldrT="[Teks]" custT="1"/>
      <dgm:spPr/>
      <dgm:t>
        <a:bodyPr/>
        <a:lstStyle/>
        <a:p>
          <a:r>
            <a:rPr lang="en-US" sz="2400" dirty="0"/>
            <a:t>Project 2</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000" dirty="0"/>
            <a:t>Principal D</a:t>
          </a:r>
          <a:endParaRPr lang="id-ID" sz="2000" dirty="0"/>
        </a:p>
      </dgm:t>
    </dgm:pt>
    <dgm:pt modelId="{358DF67C-FDC9-44BD-8E7D-DB06960C0D1C}" type="parTrans" cxnId="{9A8ED32D-5A62-4E77-A474-AFC8094CB614}">
      <dgm:prSet custT="1"/>
      <dgm:spPr/>
      <dgm:t>
        <a:bodyPr/>
        <a:lstStyle/>
        <a:p>
          <a:endParaRPr lang="id-ID" sz="400"/>
        </a:p>
      </dgm:t>
    </dgm:pt>
    <dgm:pt modelId="{CC2F32C8-8009-407B-A0EB-4A7A1DDED7A3}" type="sibTrans" cxnId="{9A8ED32D-5A62-4E77-A474-AFC8094CB614}">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1"/>
      <dgm:spPr/>
    </dgm:pt>
    <dgm:pt modelId="{85A862F0-5C0A-4681-920F-73F2FB5759CD}" type="pres">
      <dgm:prSet presAssocID="{358DF67C-FDC9-44BD-8E7D-DB06960C0D1C}" presName="connTx" presStyleLbl="parChTrans1D2" presStyleIdx="0" presStyleCnt="1"/>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1">
        <dgm:presLayoutVars>
          <dgm:chPref val="3"/>
        </dgm:presLayoutVars>
      </dgm:prSet>
      <dgm:spPr/>
    </dgm:pt>
    <dgm:pt modelId="{C8DF1BEC-5B91-4113-A30F-40406034679C}" type="pres">
      <dgm:prSet presAssocID="{AE5F4E6D-EBEC-46C9-8D80-CC7E4875C1E0}" presName="level3hierChild" presStyleCnt="0"/>
      <dgm:spPr/>
    </dgm:pt>
  </dgm:ptLst>
  <dgm:cxnLst>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id-ID"/>
        </a:p>
      </dgm:t>
    </dgm:pt>
    <dgm:pt modelId="{2637E89C-32E0-49BC-8B04-D0CF37F567A6}">
      <dgm:prSet phldrT="[Teks]" custT="1"/>
      <dgm:spPr/>
      <dgm:t>
        <a:bodyPr/>
        <a:lstStyle/>
        <a:p>
          <a:r>
            <a:rPr lang="en-US" sz="2400" dirty="0"/>
            <a:t>Project 1</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400" dirty="0"/>
            <a:t>Agent a</a:t>
          </a:r>
          <a:endParaRPr lang="id-ID" sz="2400" dirty="0"/>
        </a:p>
      </dgm:t>
    </dgm:pt>
    <dgm:pt modelId="{358DF67C-FDC9-44BD-8E7D-DB06960C0D1C}" type="parTrans" cxnId="{9A8ED32D-5A62-4E77-A474-AFC8094CB614}">
      <dgm:prSet custT="1"/>
      <dgm:spPr/>
      <dgm:t>
        <a:bodyPr/>
        <a:lstStyle/>
        <a:p>
          <a:endParaRPr lang="id-ID" sz="7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400" dirty="0"/>
            <a:t>Agent b</a:t>
          </a:r>
          <a:endParaRPr lang="id-ID" sz="2400" dirty="0"/>
        </a:p>
      </dgm:t>
    </dgm:pt>
    <dgm:pt modelId="{F12ED6E4-2ABD-40D6-A058-766DE5B21B40}" type="parTrans" cxnId="{71B05A65-74E2-4916-AD0E-7A328F0825D2}">
      <dgm:prSet custT="1"/>
      <dgm:spPr/>
      <dgm:t>
        <a:bodyPr/>
        <a:lstStyle/>
        <a:p>
          <a:endParaRPr lang="id-ID" sz="600"/>
        </a:p>
      </dgm:t>
    </dgm:pt>
    <dgm:pt modelId="{82BDCF28-ED54-4EF1-A45B-040D34082CBC}" type="sibTrans" cxnId="{71B05A65-74E2-4916-AD0E-7A328F0825D2}">
      <dgm:prSet/>
      <dgm:spPr/>
      <dgm:t>
        <a:bodyPr/>
        <a:lstStyle/>
        <a:p>
          <a:endParaRPr lang="id-ID" sz="1600"/>
        </a:p>
      </dgm:t>
    </dgm:pt>
    <dgm:pt modelId="{C591DBC5-3F31-4C29-A666-FA30F6BE2BA5}">
      <dgm:prSet phldrT="[Teks]" custT="1"/>
      <dgm:spPr/>
      <dgm:t>
        <a:bodyPr/>
        <a:lstStyle/>
        <a:p>
          <a:r>
            <a:rPr lang="en-US" sz="2400" dirty="0"/>
            <a:t>Agent c</a:t>
          </a:r>
          <a:endParaRPr lang="id-ID" sz="2400" dirty="0"/>
        </a:p>
      </dgm:t>
    </dgm:pt>
    <dgm:pt modelId="{19348A45-54D6-4AFF-9B02-DAB9B76E01F2}" type="parTrans" cxnId="{F96FF90F-9798-40BB-AD0A-41983B8E53EE}">
      <dgm:prSet custT="1"/>
      <dgm:spPr/>
      <dgm:t>
        <a:bodyPr/>
        <a:lstStyle/>
        <a:p>
          <a:endParaRPr lang="id-ID" sz="600"/>
        </a:p>
      </dgm:t>
    </dgm:pt>
    <dgm:pt modelId="{0D0DC462-66CB-4A88-A870-77E2E56D479C}" type="sibTrans" cxnId="{F96FF90F-9798-40BB-AD0A-41983B8E53EE}">
      <dgm:prSet/>
      <dgm:spPr/>
      <dgm:t>
        <a:bodyPr/>
        <a:lstStyle/>
        <a:p>
          <a:endParaRPr lang="id-ID" sz="1600"/>
        </a:p>
      </dgm:t>
    </dgm:pt>
    <dgm:pt modelId="{FA953109-5F21-4EAE-A7D0-0CC25C0FA1C5}">
      <dgm:prSet phldrT="[Teks]" custT="1"/>
      <dgm:spPr/>
      <dgm:t>
        <a:bodyPr/>
        <a:lstStyle/>
        <a:p>
          <a:r>
            <a:rPr lang="en-US" sz="2400" dirty="0"/>
            <a:t>Agent d</a:t>
          </a:r>
          <a:endParaRPr lang="id-ID" sz="2400" dirty="0"/>
        </a:p>
      </dgm:t>
    </dgm:pt>
    <dgm:pt modelId="{E50159AC-2EDB-47FB-A433-FCE148A9EAA0}" type="parTrans" cxnId="{FE461678-8742-4FF6-B861-C7B6B4203AC0}">
      <dgm:prSet custT="1"/>
      <dgm:spPr/>
      <dgm:t>
        <a:bodyPr/>
        <a:lstStyle/>
        <a:p>
          <a:endParaRPr lang="id-ID" sz="700"/>
        </a:p>
      </dgm:t>
    </dgm:pt>
    <dgm:pt modelId="{CDB58CFD-CB51-4879-8C83-7C3D05923404}" type="sibTrans" cxnId="{FE461678-8742-4FF6-B861-C7B6B4203AC0}">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4"/>
      <dgm:spPr/>
    </dgm:pt>
    <dgm:pt modelId="{85A862F0-5C0A-4681-920F-73F2FB5759CD}" type="pres">
      <dgm:prSet presAssocID="{358DF67C-FDC9-44BD-8E7D-DB06960C0D1C}" presName="connTx" presStyleLbl="parChTrans1D2" presStyleIdx="0" presStyleCnt="4"/>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4" custLinFactX="-74995" custLinFactNeighborX="-100000">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4"/>
      <dgm:spPr/>
    </dgm:pt>
    <dgm:pt modelId="{6E8AD345-C2E0-4960-B977-EBA5BCBED1DE}" type="pres">
      <dgm:prSet presAssocID="{F12ED6E4-2ABD-40D6-A058-766DE5B21B40}" presName="connTx" presStyleLbl="parChTrans1D2" presStyleIdx="1" presStyleCnt="4"/>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4" custLinFactX="-74995" custLinFactNeighborX="-100000">
        <dgm:presLayoutVars>
          <dgm:chPref val="3"/>
        </dgm:presLayoutVars>
      </dgm:prSet>
      <dgm:spPr/>
    </dgm:pt>
    <dgm:pt modelId="{44BE9D49-CD5E-4A44-9ADD-0D783F7EFF09}" type="pres">
      <dgm:prSet presAssocID="{A9BDCB42-9F9E-40C9-ABBD-539B4CCD2AFC}" presName="level3hierChild" presStyleCnt="0"/>
      <dgm:spPr/>
    </dgm:pt>
    <dgm:pt modelId="{B02F678B-799A-4A90-A38E-B02B038C4E76}" type="pres">
      <dgm:prSet presAssocID="{19348A45-54D6-4AFF-9B02-DAB9B76E01F2}" presName="conn2-1" presStyleLbl="parChTrans1D2" presStyleIdx="2" presStyleCnt="4"/>
      <dgm:spPr/>
    </dgm:pt>
    <dgm:pt modelId="{CF035386-13CF-4DC2-B9F2-B4D324B527AC}" type="pres">
      <dgm:prSet presAssocID="{19348A45-54D6-4AFF-9B02-DAB9B76E01F2}" presName="connTx" presStyleLbl="parChTrans1D2" presStyleIdx="2" presStyleCnt="4"/>
      <dgm:spPr/>
    </dgm:pt>
    <dgm:pt modelId="{951F49A8-B7AA-4A8C-8B93-CA0599977EBE}" type="pres">
      <dgm:prSet presAssocID="{C591DBC5-3F31-4C29-A666-FA30F6BE2BA5}" presName="root2" presStyleCnt="0"/>
      <dgm:spPr/>
    </dgm:pt>
    <dgm:pt modelId="{12E08028-43AB-47D0-8099-5E3CD4AB83F9}" type="pres">
      <dgm:prSet presAssocID="{C591DBC5-3F31-4C29-A666-FA30F6BE2BA5}" presName="LevelTwoTextNode" presStyleLbl="node2" presStyleIdx="2" presStyleCnt="4" custLinFactX="-74995" custLinFactNeighborX="-100000">
        <dgm:presLayoutVars>
          <dgm:chPref val="3"/>
        </dgm:presLayoutVars>
      </dgm:prSet>
      <dgm:spPr/>
    </dgm:pt>
    <dgm:pt modelId="{CBB4ACEA-6160-45CF-9D24-AB1DD514FA3D}" type="pres">
      <dgm:prSet presAssocID="{C591DBC5-3F31-4C29-A666-FA30F6BE2BA5}" presName="level3hierChild" presStyleCnt="0"/>
      <dgm:spPr/>
    </dgm:pt>
    <dgm:pt modelId="{0A666AE0-994C-45AD-90FD-2F00BA5A2B1C}" type="pres">
      <dgm:prSet presAssocID="{E50159AC-2EDB-47FB-A433-FCE148A9EAA0}" presName="conn2-1" presStyleLbl="parChTrans1D2" presStyleIdx="3" presStyleCnt="4"/>
      <dgm:spPr/>
    </dgm:pt>
    <dgm:pt modelId="{71AA50AA-D8C5-4023-AA6D-3A49EFDB7F94}" type="pres">
      <dgm:prSet presAssocID="{E50159AC-2EDB-47FB-A433-FCE148A9EAA0}" presName="connTx" presStyleLbl="parChTrans1D2" presStyleIdx="3" presStyleCnt="4"/>
      <dgm:spPr/>
    </dgm:pt>
    <dgm:pt modelId="{9E6B4846-0501-46DB-BD54-29749AC13AC0}" type="pres">
      <dgm:prSet presAssocID="{FA953109-5F21-4EAE-A7D0-0CC25C0FA1C5}" presName="root2" presStyleCnt="0"/>
      <dgm:spPr/>
    </dgm:pt>
    <dgm:pt modelId="{7CE56681-6089-49E3-BEAF-B25699FD97A7}" type="pres">
      <dgm:prSet presAssocID="{FA953109-5F21-4EAE-A7D0-0CC25C0FA1C5}" presName="LevelTwoTextNode" presStyleLbl="node2" presStyleIdx="3" presStyleCnt="4" custLinFactX="-74995" custLinFactNeighborX="-100000">
        <dgm:presLayoutVars>
          <dgm:chPref val="3"/>
        </dgm:presLayoutVars>
      </dgm:prSet>
      <dgm:spPr/>
    </dgm:pt>
    <dgm:pt modelId="{FC87C941-2A54-4D11-AEBB-15E30EDF305B}" type="pres">
      <dgm:prSet presAssocID="{FA953109-5F21-4EAE-A7D0-0CC25C0FA1C5}" presName="level3hierChild" presStyleCnt="0"/>
      <dgm:spPr/>
    </dgm:pt>
  </dgm:ptLst>
  <dgm:cxnLst>
    <dgm:cxn modelId="{0688FD01-008C-47E6-A51A-B159E0822AF5}" type="presOf" srcId="{19348A45-54D6-4AFF-9B02-DAB9B76E01F2}" destId="{B02F678B-799A-4A90-A38E-B02B038C4E76}" srcOrd="0" destOrd="0" presId="urn:microsoft.com/office/officeart/2008/layout/HorizontalMultiLevelHierarchy"/>
    <dgm:cxn modelId="{F96FF90F-9798-40BB-AD0A-41983B8E53EE}" srcId="{2637E89C-32E0-49BC-8B04-D0CF37F567A6}" destId="{C591DBC5-3F31-4C29-A666-FA30F6BE2BA5}" srcOrd="2" destOrd="0" parTransId="{19348A45-54D6-4AFF-9B02-DAB9B76E01F2}" sibTransId="{0D0DC462-66CB-4A88-A870-77E2E56D479C}"/>
    <dgm:cxn modelId="{48D98E1C-4534-41E3-A5E6-F0DFA56C76BE}" type="presOf" srcId="{E50159AC-2EDB-47FB-A433-FCE148A9EAA0}" destId="{0A666AE0-994C-45AD-90FD-2F00BA5A2B1C}" srcOrd="0" destOrd="0" presId="urn:microsoft.com/office/officeart/2008/layout/HorizontalMultiLevelHierarchy"/>
    <dgm:cxn modelId="{CF09C523-E841-47AF-97EB-B4EB6AB3604B}" srcId="{755EFF6F-B279-4D95-BB3D-83013320875C}" destId="{2637E89C-32E0-49BC-8B04-D0CF37F567A6}" srcOrd="0" destOrd="0" parTransId="{27FE2FAF-033A-422E-8328-1E389F552685}" sibTransId="{64228306-661E-4A2D-958B-1A5777399EC7}"/>
    <dgm:cxn modelId="{13965A29-B519-402F-9A2B-9B14DE26CD35}" type="presOf" srcId="{FA953109-5F21-4EAE-A7D0-0CC25C0FA1C5}" destId="{7CE56681-6089-49E3-BEAF-B25699FD97A7}" srcOrd="0" destOrd="0" presId="urn:microsoft.com/office/officeart/2008/layout/HorizontalMultiLevelHierarchy"/>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FE461678-8742-4FF6-B861-C7B6B4203AC0}" srcId="{2637E89C-32E0-49BC-8B04-D0CF37F567A6}" destId="{FA953109-5F21-4EAE-A7D0-0CC25C0FA1C5}" srcOrd="3" destOrd="0" parTransId="{E50159AC-2EDB-47FB-A433-FCE148A9EAA0}" sibTransId="{CDB58CFD-CB51-4879-8C83-7C3D05923404}"/>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9B0782B9-88E4-447C-9528-71724110BA9A}" type="presOf" srcId="{19348A45-54D6-4AFF-9B02-DAB9B76E01F2}" destId="{CF035386-13CF-4DC2-B9F2-B4D324B527AC}" srcOrd="1"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77B0B6DC-05F5-41BC-B203-07D6127C0F21}" type="presOf" srcId="{C591DBC5-3F31-4C29-A666-FA30F6BE2BA5}" destId="{12E08028-43AB-47D0-8099-5E3CD4AB83F9}" srcOrd="0" destOrd="0" presId="urn:microsoft.com/office/officeart/2008/layout/HorizontalMultiLevelHierarchy"/>
    <dgm:cxn modelId="{B08E66EF-70B1-4D04-A648-6F61BA8CA99E}" type="presOf" srcId="{E50159AC-2EDB-47FB-A433-FCE148A9EAA0}" destId="{71AA50AA-D8C5-4023-AA6D-3A49EFDB7F94}" srcOrd="1"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 modelId="{622B8486-9514-417E-86AC-1EE6003EC3B9}" type="presParOf" srcId="{E02A5795-404E-4AE2-88D9-D3D01EFB8E5D}" destId="{B02F678B-799A-4A90-A38E-B02B038C4E76}" srcOrd="4" destOrd="0" presId="urn:microsoft.com/office/officeart/2008/layout/HorizontalMultiLevelHierarchy"/>
    <dgm:cxn modelId="{128A2FA7-8BB4-4E58-8156-8E6ABE0E32C9}" type="presParOf" srcId="{B02F678B-799A-4A90-A38E-B02B038C4E76}" destId="{CF035386-13CF-4DC2-B9F2-B4D324B527AC}" srcOrd="0" destOrd="0" presId="urn:microsoft.com/office/officeart/2008/layout/HorizontalMultiLevelHierarchy"/>
    <dgm:cxn modelId="{332BFD0D-51E8-4E82-899D-AE0C56F17B79}" type="presParOf" srcId="{E02A5795-404E-4AE2-88D9-D3D01EFB8E5D}" destId="{951F49A8-B7AA-4A8C-8B93-CA0599977EBE}" srcOrd="5" destOrd="0" presId="urn:microsoft.com/office/officeart/2008/layout/HorizontalMultiLevelHierarchy"/>
    <dgm:cxn modelId="{076AB834-CBBD-4563-AA97-24791A4693DD}" type="presParOf" srcId="{951F49A8-B7AA-4A8C-8B93-CA0599977EBE}" destId="{12E08028-43AB-47D0-8099-5E3CD4AB83F9}" srcOrd="0" destOrd="0" presId="urn:microsoft.com/office/officeart/2008/layout/HorizontalMultiLevelHierarchy"/>
    <dgm:cxn modelId="{7D3E83BD-194F-4C6E-9BDF-4A8AB2407871}" type="presParOf" srcId="{951F49A8-B7AA-4A8C-8B93-CA0599977EBE}" destId="{CBB4ACEA-6160-45CF-9D24-AB1DD514FA3D}" srcOrd="1" destOrd="0" presId="urn:microsoft.com/office/officeart/2008/layout/HorizontalMultiLevelHierarchy"/>
    <dgm:cxn modelId="{14A99405-7121-4B4B-95E1-507BF9B7A5E5}" type="presParOf" srcId="{E02A5795-404E-4AE2-88D9-D3D01EFB8E5D}" destId="{0A666AE0-994C-45AD-90FD-2F00BA5A2B1C}" srcOrd="6" destOrd="0" presId="urn:microsoft.com/office/officeart/2008/layout/HorizontalMultiLevelHierarchy"/>
    <dgm:cxn modelId="{28092AAE-BD46-4EFB-9276-8F814C97359B}" type="presParOf" srcId="{0A666AE0-994C-45AD-90FD-2F00BA5A2B1C}" destId="{71AA50AA-D8C5-4023-AA6D-3A49EFDB7F94}" srcOrd="0" destOrd="0" presId="urn:microsoft.com/office/officeart/2008/layout/HorizontalMultiLevelHierarchy"/>
    <dgm:cxn modelId="{81913DA8-7DED-4DE2-AFB5-FA166BE3E1FE}" type="presParOf" srcId="{E02A5795-404E-4AE2-88D9-D3D01EFB8E5D}" destId="{9E6B4846-0501-46DB-BD54-29749AC13AC0}" srcOrd="7" destOrd="0" presId="urn:microsoft.com/office/officeart/2008/layout/HorizontalMultiLevelHierarchy"/>
    <dgm:cxn modelId="{EEDA10F0-AA5B-4C11-8796-0D19CD4C1B63}" type="presParOf" srcId="{9E6B4846-0501-46DB-BD54-29749AC13AC0}" destId="{7CE56681-6089-49E3-BEAF-B25699FD97A7}" srcOrd="0" destOrd="0" presId="urn:microsoft.com/office/officeart/2008/layout/HorizontalMultiLevelHierarchy"/>
    <dgm:cxn modelId="{96D45148-FECD-4D0A-B347-21641F52E8F1}" type="presParOf" srcId="{9E6B4846-0501-46DB-BD54-29749AC13AC0}" destId="{FC87C941-2A54-4D11-AEBB-15E30EDF305B}"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id-ID"/>
        </a:p>
      </dgm:t>
    </dgm:pt>
    <dgm:pt modelId="{2637E89C-32E0-49BC-8B04-D0CF37F567A6}">
      <dgm:prSet phldrT="[Teks]" custT="1"/>
      <dgm:spPr/>
      <dgm:t>
        <a:bodyPr/>
        <a:lstStyle/>
        <a:p>
          <a:r>
            <a:rPr lang="en-US" sz="2400" dirty="0"/>
            <a:t>Project 2</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400" dirty="0"/>
            <a:t>Agent e</a:t>
          </a:r>
          <a:endParaRPr lang="id-ID" sz="2400" dirty="0"/>
        </a:p>
      </dgm:t>
    </dgm:pt>
    <dgm:pt modelId="{358DF67C-FDC9-44BD-8E7D-DB06960C0D1C}" type="parTrans" cxnId="{9A8ED32D-5A62-4E77-A474-AFC8094CB614}">
      <dgm:prSet custT="1"/>
      <dgm:spPr/>
      <dgm:t>
        <a:bodyPr/>
        <a:lstStyle/>
        <a:p>
          <a:endParaRPr lang="id-ID" sz="6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400"/>
            <a:t>Agent f</a:t>
          </a:r>
          <a:endParaRPr lang="id-ID" sz="2400" dirty="0"/>
        </a:p>
      </dgm:t>
    </dgm:pt>
    <dgm:pt modelId="{F12ED6E4-2ABD-40D6-A058-766DE5B21B40}" type="parTrans" cxnId="{71B05A65-74E2-4916-AD0E-7A328F0825D2}">
      <dgm:prSet custT="1"/>
      <dgm:spPr/>
      <dgm:t>
        <a:bodyPr/>
        <a:lstStyle/>
        <a:p>
          <a:endParaRPr lang="id-ID" sz="600"/>
        </a:p>
      </dgm:t>
    </dgm:pt>
    <dgm:pt modelId="{82BDCF28-ED54-4EF1-A45B-040D34082CBC}" type="sibTrans" cxnId="{71B05A65-74E2-4916-AD0E-7A328F0825D2}">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2"/>
      <dgm:spPr/>
    </dgm:pt>
    <dgm:pt modelId="{85A862F0-5C0A-4681-920F-73F2FB5759CD}" type="pres">
      <dgm:prSet presAssocID="{358DF67C-FDC9-44BD-8E7D-DB06960C0D1C}" presName="connTx" presStyleLbl="parChTrans1D2" presStyleIdx="0" presStyleCnt="2"/>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2" custLinFactX="-74995" custLinFactNeighborX="-100000">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2"/>
      <dgm:spPr/>
    </dgm:pt>
    <dgm:pt modelId="{6E8AD345-C2E0-4960-B977-EBA5BCBED1DE}" type="pres">
      <dgm:prSet presAssocID="{F12ED6E4-2ABD-40D6-A058-766DE5B21B40}" presName="connTx" presStyleLbl="parChTrans1D2" presStyleIdx="1" presStyleCnt="2"/>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2" custLinFactX="-74995" custLinFactNeighborX="-100000">
        <dgm:presLayoutVars>
          <dgm:chPref val="3"/>
        </dgm:presLayoutVars>
      </dgm:prSet>
      <dgm:spPr/>
    </dgm:pt>
    <dgm:pt modelId="{44BE9D49-CD5E-4A44-9ADD-0D783F7EFF09}" type="pres">
      <dgm:prSet presAssocID="{A9BDCB42-9F9E-40C9-ABBD-539B4CCD2AFC}" presName="level3hierChild" presStyleCnt="0"/>
      <dgm:spPr/>
    </dgm:pt>
  </dgm:ptLst>
  <dgm:cxnLst>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E054F7-3B45-477D-A52D-717B81FADA3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210B0F98-27A3-4316-85FD-F3F104EB3041}">
      <dgm:prSet phldrT="[Teks]" custT="1"/>
      <dgm:spPr/>
      <dgm:t>
        <a:bodyPr/>
        <a:lstStyle/>
        <a:p>
          <a:r>
            <a:rPr lang="en-US" sz="1400" dirty="0"/>
            <a:t>Spring / Summer 2023</a:t>
          </a:r>
          <a:endParaRPr lang="id-ID" sz="1400" dirty="0"/>
        </a:p>
      </dgm:t>
    </dgm:pt>
    <dgm:pt modelId="{699B8187-82C1-4675-9C99-AB4BD8A12E8C}" type="parTrans" cxnId="{DE727E52-4F86-46A3-B4EA-FBD90B4600C2}">
      <dgm:prSet/>
      <dgm:spPr/>
      <dgm:t>
        <a:bodyPr/>
        <a:lstStyle/>
        <a:p>
          <a:endParaRPr lang="id-ID" sz="2400"/>
        </a:p>
      </dgm:t>
    </dgm:pt>
    <dgm:pt modelId="{C88A1059-6098-4254-88C5-C90571096D0B}" type="sibTrans" cxnId="{DE727E52-4F86-46A3-B4EA-FBD90B4600C2}">
      <dgm:prSet/>
      <dgm:spPr/>
      <dgm:t>
        <a:bodyPr/>
        <a:lstStyle/>
        <a:p>
          <a:endParaRPr lang="id-ID" sz="2400"/>
        </a:p>
      </dgm:t>
    </dgm:pt>
    <dgm:pt modelId="{DBFCE0B6-0451-4724-9900-2D5EAEE19FD2}">
      <dgm:prSet phldrT="[Teks]" custT="1"/>
      <dgm:spPr/>
      <dgm:t>
        <a:bodyPr/>
        <a:lstStyle/>
        <a:p>
          <a:r>
            <a:rPr lang="en-US" sz="1600" dirty="0"/>
            <a:t>Develop demand model</a:t>
          </a:r>
          <a:endParaRPr lang="id-ID" sz="1600" dirty="0"/>
        </a:p>
      </dgm:t>
    </dgm:pt>
    <dgm:pt modelId="{967E7D2B-AB66-4969-97DF-DFF40BD08EB2}" type="parTrans" cxnId="{B47B7C21-7F21-416A-B943-CEFAF0BFA89C}">
      <dgm:prSet/>
      <dgm:spPr/>
      <dgm:t>
        <a:bodyPr/>
        <a:lstStyle/>
        <a:p>
          <a:endParaRPr lang="id-ID" sz="2400"/>
        </a:p>
      </dgm:t>
    </dgm:pt>
    <dgm:pt modelId="{5AE4F255-E03E-45B5-A081-D59501CF4B08}" type="sibTrans" cxnId="{B47B7C21-7F21-416A-B943-CEFAF0BFA89C}">
      <dgm:prSet/>
      <dgm:spPr/>
      <dgm:t>
        <a:bodyPr/>
        <a:lstStyle/>
        <a:p>
          <a:endParaRPr lang="id-ID" sz="2400"/>
        </a:p>
      </dgm:t>
    </dgm:pt>
    <dgm:pt modelId="{EFDAAF6D-EC16-4128-B7EF-91FA12EB7C9E}">
      <dgm:prSet phldrT="[Teks]" custT="1"/>
      <dgm:spPr/>
      <dgm:t>
        <a:bodyPr/>
        <a:lstStyle/>
        <a:p>
          <a:r>
            <a:rPr lang="en-US" sz="2000" dirty="0"/>
            <a:t>2024</a:t>
          </a:r>
          <a:endParaRPr lang="id-ID" sz="2000" dirty="0"/>
        </a:p>
      </dgm:t>
    </dgm:pt>
    <dgm:pt modelId="{F278C5A1-3D8B-41D9-8DC5-01F315748D4A}" type="parTrans" cxnId="{C0C828C3-1806-430A-AB9C-976F113A0AD9}">
      <dgm:prSet/>
      <dgm:spPr/>
      <dgm:t>
        <a:bodyPr/>
        <a:lstStyle/>
        <a:p>
          <a:endParaRPr lang="id-ID" sz="2400"/>
        </a:p>
      </dgm:t>
    </dgm:pt>
    <dgm:pt modelId="{93B31324-E132-4944-80FE-49FAB6D2A280}" type="sibTrans" cxnId="{C0C828C3-1806-430A-AB9C-976F113A0AD9}">
      <dgm:prSet/>
      <dgm:spPr/>
      <dgm:t>
        <a:bodyPr/>
        <a:lstStyle/>
        <a:p>
          <a:endParaRPr lang="id-ID" sz="2400"/>
        </a:p>
      </dgm:t>
    </dgm:pt>
    <dgm:pt modelId="{A78AB660-71D9-4843-B013-507464131D47}">
      <dgm:prSet phldrT="[Teks]" custT="1"/>
      <dgm:spPr/>
      <dgm:t>
        <a:bodyPr/>
        <a:lstStyle/>
        <a:p>
          <a:r>
            <a:rPr lang="en-US" sz="1600" dirty="0"/>
            <a:t>Develop supply model</a:t>
          </a:r>
          <a:endParaRPr lang="id-ID" sz="1600" dirty="0"/>
        </a:p>
      </dgm:t>
    </dgm:pt>
    <dgm:pt modelId="{7E17B5EB-63F9-430C-8B83-1BE78DEDD1C0}" type="parTrans" cxnId="{2D715634-9FC1-4F37-949B-D3EF9D9E47C7}">
      <dgm:prSet/>
      <dgm:spPr/>
      <dgm:t>
        <a:bodyPr/>
        <a:lstStyle/>
        <a:p>
          <a:endParaRPr lang="id-ID" sz="2400"/>
        </a:p>
      </dgm:t>
    </dgm:pt>
    <dgm:pt modelId="{4419F556-1ECB-4239-90E3-79DABA2DA2A1}" type="sibTrans" cxnId="{2D715634-9FC1-4F37-949B-D3EF9D9E47C7}">
      <dgm:prSet/>
      <dgm:spPr/>
      <dgm:t>
        <a:bodyPr/>
        <a:lstStyle/>
        <a:p>
          <a:endParaRPr lang="id-ID" sz="2400"/>
        </a:p>
      </dgm:t>
    </dgm:pt>
    <dgm:pt modelId="{82430320-9814-47E0-A315-64633BE6F906}">
      <dgm:prSet phldrT="[Teks]" custT="1"/>
      <dgm:spPr/>
      <dgm:t>
        <a:bodyPr/>
        <a:lstStyle/>
        <a:p>
          <a:r>
            <a:rPr lang="en-US" sz="1600" dirty="0"/>
            <a:t>Develop bridge mechanism</a:t>
          </a:r>
          <a:endParaRPr lang="id-ID" sz="1600" dirty="0"/>
        </a:p>
      </dgm:t>
    </dgm:pt>
    <dgm:pt modelId="{B2861FD5-A683-4AD3-B570-94C12DC32C1C}" type="parTrans" cxnId="{A5EFE7CC-28AF-432B-8D87-F44E449F9EEF}">
      <dgm:prSet/>
      <dgm:spPr/>
      <dgm:t>
        <a:bodyPr/>
        <a:lstStyle/>
        <a:p>
          <a:endParaRPr lang="id-ID" sz="2400"/>
        </a:p>
      </dgm:t>
    </dgm:pt>
    <dgm:pt modelId="{E3056E4A-AC3C-4DA7-91D7-C56D38A34BFA}" type="sibTrans" cxnId="{A5EFE7CC-28AF-432B-8D87-F44E449F9EEF}">
      <dgm:prSet/>
      <dgm:spPr/>
      <dgm:t>
        <a:bodyPr/>
        <a:lstStyle/>
        <a:p>
          <a:endParaRPr lang="id-ID" sz="2400"/>
        </a:p>
      </dgm:t>
    </dgm:pt>
    <dgm:pt modelId="{55EB9DB8-D5B8-46D5-9802-D2DC6AFC4277}">
      <dgm:prSet phldrT="[Teks]" custT="1"/>
      <dgm:spPr/>
      <dgm:t>
        <a:bodyPr/>
        <a:lstStyle/>
        <a:p>
          <a:r>
            <a:rPr lang="en-US" sz="2000" dirty="0"/>
            <a:t>2025</a:t>
          </a:r>
          <a:endParaRPr lang="id-ID" sz="2000" dirty="0"/>
        </a:p>
      </dgm:t>
    </dgm:pt>
    <dgm:pt modelId="{11247D9F-F432-4145-B7B0-7BB883CD3224}" type="parTrans" cxnId="{24382365-6DA4-4CF0-A80D-4BB0A195424C}">
      <dgm:prSet/>
      <dgm:spPr/>
      <dgm:t>
        <a:bodyPr/>
        <a:lstStyle/>
        <a:p>
          <a:endParaRPr lang="id-ID" sz="2400"/>
        </a:p>
      </dgm:t>
    </dgm:pt>
    <dgm:pt modelId="{E91C9EB1-997D-4384-993A-C018D4B069F4}" type="sibTrans" cxnId="{24382365-6DA4-4CF0-A80D-4BB0A195424C}">
      <dgm:prSet/>
      <dgm:spPr/>
      <dgm:t>
        <a:bodyPr/>
        <a:lstStyle/>
        <a:p>
          <a:endParaRPr lang="id-ID" sz="2400"/>
        </a:p>
      </dgm:t>
    </dgm:pt>
    <dgm:pt modelId="{2200748B-916A-437F-9307-3E8F32339BA7}">
      <dgm:prSet phldrT="[Teks]" custT="1"/>
      <dgm:spPr/>
      <dgm:t>
        <a:bodyPr/>
        <a:lstStyle/>
        <a:p>
          <a:r>
            <a:rPr lang="en-US" sz="1600" dirty="0"/>
            <a:t>Acquire participants</a:t>
          </a:r>
          <a:endParaRPr lang="id-ID" sz="1600" dirty="0"/>
        </a:p>
      </dgm:t>
    </dgm:pt>
    <dgm:pt modelId="{A86481B4-EB17-4747-BC72-1745999975CC}" type="parTrans" cxnId="{387688A2-DF9A-4846-AB5C-C5543B855ACB}">
      <dgm:prSet/>
      <dgm:spPr/>
      <dgm:t>
        <a:bodyPr/>
        <a:lstStyle/>
        <a:p>
          <a:endParaRPr lang="id-ID" sz="2400"/>
        </a:p>
      </dgm:t>
    </dgm:pt>
    <dgm:pt modelId="{4A0392C3-B50C-4486-A142-22C0FE876248}" type="sibTrans" cxnId="{387688A2-DF9A-4846-AB5C-C5543B855ACB}">
      <dgm:prSet/>
      <dgm:spPr/>
      <dgm:t>
        <a:bodyPr/>
        <a:lstStyle/>
        <a:p>
          <a:endParaRPr lang="id-ID" sz="2400"/>
        </a:p>
      </dgm:t>
    </dgm:pt>
    <dgm:pt modelId="{0F07A7C5-BB5B-480A-8BD7-B818AB33AA95}">
      <dgm:prSet phldrT="[Teks]" custT="1"/>
      <dgm:spPr/>
      <dgm:t>
        <a:bodyPr/>
        <a:lstStyle/>
        <a:p>
          <a:r>
            <a:rPr lang="en-US" sz="1600" dirty="0"/>
            <a:t>Conduct experimental trials</a:t>
          </a:r>
          <a:endParaRPr lang="id-ID" sz="1600" dirty="0"/>
        </a:p>
      </dgm:t>
    </dgm:pt>
    <dgm:pt modelId="{6AEEDDD8-7E09-4FD8-BE04-C589F0C74FE2}" type="parTrans" cxnId="{C3C4BE91-F68A-43BF-B248-666D7D742DDA}">
      <dgm:prSet/>
      <dgm:spPr/>
      <dgm:t>
        <a:bodyPr/>
        <a:lstStyle/>
        <a:p>
          <a:endParaRPr lang="id-ID" sz="2400"/>
        </a:p>
      </dgm:t>
    </dgm:pt>
    <dgm:pt modelId="{64690D64-2FBA-4B06-B885-ACBC1B0864C2}" type="sibTrans" cxnId="{C3C4BE91-F68A-43BF-B248-666D7D742DDA}">
      <dgm:prSet/>
      <dgm:spPr/>
      <dgm:t>
        <a:bodyPr/>
        <a:lstStyle/>
        <a:p>
          <a:endParaRPr lang="id-ID" sz="2400"/>
        </a:p>
      </dgm:t>
    </dgm:pt>
    <dgm:pt modelId="{ABD18A0C-C928-40DF-AE9A-E0451FBEDBCF}">
      <dgm:prSet phldrT="[Teks]" custT="1"/>
      <dgm:spPr/>
      <dgm:t>
        <a:bodyPr/>
        <a:lstStyle/>
        <a:p>
          <a:r>
            <a:rPr lang="en-US" sz="1600" dirty="0"/>
            <a:t>Design empirical study</a:t>
          </a:r>
          <a:endParaRPr lang="id-ID" sz="1600" dirty="0"/>
        </a:p>
      </dgm:t>
    </dgm:pt>
    <dgm:pt modelId="{0EE758E7-93DB-4ACF-A9AB-7A9177FA9FB4}" type="parTrans" cxnId="{D5779A7C-B078-4E7C-AFA2-050B3EC79D99}">
      <dgm:prSet/>
      <dgm:spPr/>
      <dgm:t>
        <a:bodyPr/>
        <a:lstStyle/>
        <a:p>
          <a:endParaRPr lang="id-ID"/>
        </a:p>
      </dgm:t>
    </dgm:pt>
    <dgm:pt modelId="{5C75CF91-D367-4293-B5A6-B5AC3B372FA1}" type="sibTrans" cxnId="{D5779A7C-B078-4E7C-AFA2-050B3EC79D99}">
      <dgm:prSet/>
      <dgm:spPr/>
      <dgm:t>
        <a:bodyPr/>
        <a:lstStyle/>
        <a:p>
          <a:endParaRPr lang="id-ID"/>
        </a:p>
      </dgm:t>
    </dgm:pt>
    <dgm:pt modelId="{32954F07-4793-4053-B09B-E973E1F1E38F}">
      <dgm:prSet phldrT="[Teks]" custT="1"/>
      <dgm:spPr/>
      <dgm:t>
        <a:bodyPr/>
        <a:lstStyle/>
        <a:p>
          <a:r>
            <a:rPr lang="en-US" sz="1600" dirty="0"/>
            <a:t>Analyze results &amp; compare with theoretical predictions</a:t>
          </a:r>
          <a:endParaRPr lang="id-ID" sz="1600" dirty="0"/>
        </a:p>
      </dgm:t>
    </dgm:pt>
    <dgm:pt modelId="{ADA84FA9-AE24-4802-A096-58882AE42CB1}" type="parTrans" cxnId="{E74BD860-497D-4161-934B-7AB705996376}">
      <dgm:prSet/>
      <dgm:spPr/>
      <dgm:t>
        <a:bodyPr/>
        <a:lstStyle/>
        <a:p>
          <a:endParaRPr lang="id-ID"/>
        </a:p>
      </dgm:t>
    </dgm:pt>
    <dgm:pt modelId="{A383C7ED-8AC9-4183-933A-A62153CCEC49}" type="sibTrans" cxnId="{E74BD860-497D-4161-934B-7AB705996376}">
      <dgm:prSet/>
      <dgm:spPr/>
      <dgm:t>
        <a:bodyPr/>
        <a:lstStyle/>
        <a:p>
          <a:endParaRPr lang="id-ID"/>
        </a:p>
      </dgm:t>
    </dgm:pt>
    <dgm:pt modelId="{6D6B7A47-C14A-486A-A2B5-88CAD8A79E28}">
      <dgm:prSet phldrT="[Teks]" custT="1"/>
      <dgm:spPr/>
      <dgm:t>
        <a:bodyPr/>
        <a:lstStyle/>
        <a:p>
          <a:r>
            <a:rPr lang="en-US" sz="1600" dirty="0"/>
            <a:t>Write potential academic paper on demand model</a:t>
          </a:r>
          <a:endParaRPr lang="id-ID" sz="1600" dirty="0"/>
        </a:p>
      </dgm:t>
    </dgm:pt>
    <dgm:pt modelId="{F54926D4-F32F-4529-8C60-140EAA5DB958}" type="parTrans" cxnId="{41C51981-C8B0-4130-BE48-52E9645235F0}">
      <dgm:prSet/>
      <dgm:spPr/>
      <dgm:t>
        <a:bodyPr/>
        <a:lstStyle/>
        <a:p>
          <a:endParaRPr lang="id-ID"/>
        </a:p>
      </dgm:t>
    </dgm:pt>
    <dgm:pt modelId="{AECC3C25-32A2-4AEC-BFB8-EE2937D3F4C8}" type="sibTrans" cxnId="{41C51981-C8B0-4130-BE48-52E9645235F0}">
      <dgm:prSet/>
      <dgm:spPr/>
      <dgm:t>
        <a:bodyPr/>
        <a:lstStyle/>
        <a:p>
          <a:endParaRPr lang="id-ID"/>
        </a:p>
      </dgm:t>
    </dgm:pt>
    <dgm:pt modelId="{9C66352B-3F6F-422F-A3C2-376BCC8CE6E3}">
      <dgm:prSet phldrT="[Teks]" custT="1"/>
      <dgm:spPr/>
      <dgm:t>
        <a:bodyPr/>
        <a:lstStyle/>
        <a:p>
          <a:r>
            <a:rPr lang="en-US" sz="1600" dirty="0"/>
            <a:t>Write blog about demand model</a:t>
          </a:r>
          <a:endParaRPr lang="id-ID" sz="1600" dirty="0"/>
        </a:p>
      </dgm:t>
    </dgm:pt>
    <dgm:pt modelId="{103A4184-00CB-432E-95D4-31C3A7B4B3F2}" type="parTrans" cxnId="{69B98C9F-C56C-41CE-965F-AFE91301BBB1}">
      <dgm:prSet/>
      <dgm:spPr/>
      <dgm:t>
        <a:bodyPr/>
        <a:lstStyle/>
        <a:p>
          <a:endParaRPr lang="id-ID"/>
        </a:p>
      </dgm:t>
    </dgm:pt>
    <dgm:pt modelId="{C31EF4F3-EFDA-4A50-8629-F687A583AE72}" type="sibTrans" cxnId="{69B98C9F-C56C-41CE-965F-AFE91301BBB1}">
      <dgm:prSet/>
      <dgm:spPr/>
      <dgm:t>
        <a:bodyPr/>
        <a:lstStyle/>
        <a:p>
          <a:endParaRPr lang="id-ID"/>
        </a:p>
      </dgm:t>
    </dgm:pt>
    <dgm:pt modelId="{3736661B-64D8-448A-A38B-AEEB9E7F253B}">
      <dgm:prSet phldrT="[Teks]" custT="1"/>
      <dgm:spPr/>
      <dgm:t>
        <a:bodyPr/>
        <a:lstStyle/>
        <a:p>
          <a:r>
            <a:rPr lang="en-US" sz="1600" dirty="0"/>
            <a:t>Write potential academic paper on supply model</a:t>
          </a:r>
          <a:endParaRPr lang="id-ID" sz="1600" dirty="0"/>
        </a:p>
      </dgm:t>
    </dgm:pt>
    <dgm:pt modelId="{79AD09EC-BC5C-42E8-A4F3-55E3B34E925E}" type="parTrans" cxnId="{C5E4BFB0-D13A-42E2-B483-A63B7E7E1B06}">
      <dgm:prSet/>
      <dgm:spPr/>
      <dgm:t>
        <a:bodyPr/>
        <a:lstStyle/>
        <a:p>
          <a:endParaRPr lang="id-ID"/>
        </a:p>
      </dgm:t>
    </dgm:pt>
    <dgm:pt modelId="{B7E1BC7A-50C3-4DD4-AA47-F9470BB3D8F1}" type="sibTrans" cxnId="{C5E4BFB0-D13A-42E2-B483-A63B7E7E1B06}">
      <dgm:prSet/>
      <dgm:spPr/>
      <dgm:t>
        <a:bodyPr/>
        <a:lstStyle/>
        <a:p>
          <a:endParaRPr lang="id-ID"/>
        </a:p>
      </dgm:t>
    </dgm:pt>
    <dgm:pt modelId="{A25768EF-6FF6-4F25-8583-3D7A5A91CE21}">
      <dgm:prSet phldrT="[Teks]" custT="1"/>
      <dgm:spPr/>
      <dgm:t>
        <a:bodyPr/>
        <a:lstStyle/>
        <a:p>
          <a:r>
            <a:rPr lang="en-US" sz="1600" dirty="0"/>
            <a:t>Write blog about supply model</a:t>
          </a:r>
          <a:endParaRPr lang="id-ID" sz="1600" dirty="0"/>
        </a:p>
      </dgm:t>
    </dgm:pt>
    <dgm:pt modelId="{01632DD9-481A-407C-ABB0-9931A86FA53F}" type="parTrans" cxnId="{1798CE87-A0EC-4ED1-A0BD-459685467B86}">
      <dgm:prSet/>
      <dgm:spPr/>
      <dgm:t>
        <a:bodyPr/>
        <a:lstStyle/>
        <a:p>
          <a:endParaRPr lang="id-ID"/>
        </a:p>
      </dgm:t>
    </dgm:pt>
    <dgm:pt modelId="{C2513058-20A1-4FDA-B9BC-006B6651D648}" type="sibTrans" cxnId="{1798CE87-A0EC-4ED1-A0BD-459685467B86}">
      <dgm:prSet/>
      <dgm:spPr/>
      <dgm:t>
        <a:bodyPr/>
        <a:lstStyle/>
        <a:p>
          <a:endParaRPr lang="id-ID"/>
        </a:p>
      </dgm:t>
    </dgm:pt>
    <dgm:pt modelId="{FB2FDAE5-1A2D-43E3-AE5E-4C4911886EC7}">
      <dgm:prSet phldrT="[Teks]" custT="1"/>
      <dgm:spPr/>
      <dgm:t>
        <a:bodyPr/>
        <a:lstStyle/>
        <a:p>
          <a:r>
            <a:rPr lang="en-US" sz="1400" dirty="0"/>
            <a:t>Summer 2024</a:t>
          </a:r>
          <a:endParaRPr lang="id-ID" sz="1400" dirty="0"/>
        </a:p>
      </dgm:t>
    </dgm:pt>
    <dgm:pt modelId="{DD904C28-3EE7-4D43-AFBC-5794F9C55E20}" type="parTrans" cxnId="{D2BA50CC-9767-48C5-8F3E-96A09AA05EC6}">
      <dgm:prSet/>
      <dgm:spPr/>
      <dgm:t>
        <a:bodyPr/>
        <a:lstStyle/>
        <a:p>
          <a:endParaRPr lang="id-ID"/>
        </a:p>
      </dgm:t>
    </dgm:pt>
    <dgm:pt modelId="{5EDB4EFF-E100-42E4-A9B2-99EDCBD6E5C9}" type="sibTrans" cxnId="{D2BA50CC-9767-48C5-8F3E-96A09AA05EC6}">
      <dgm:prSet/>
      <dgm:spPr/>
      <dgm:t>
        <a:bodyPr/>
        <a:lstStyle/>
        <a:p>
          <a:endParaRPr lang="id-ID"/>
        </a:p>
      </dgm:t>
    </dgm:pt>
    <dgm:pt modelId="{253FDC04-3D1C-4A5A-975D-6E2E8176FCFE}">
      <dgm:prSet phldrT="[Teks]" custT="1"/>
      <dgm:spPr/>
      <dgm:t>
        <a:bodyPr/>
        <a:lstStyle/>
        <a:p>
          <a:r>
            <a:rPr lang="en-US" sz="1600" dirty="0"/>
            <a:t>Write blog about overarching model</a:t>
          </a:r>
          <a:endParaRPr lang="id-ID" sz="1600" dirty="0"/>
        </a:p>
      </dgm:t>
    </dgm:pt>
    <dgm:pt modelId="{4FECEAB5-2CDD-418B-9000-A7C4E10DF77E}" type="parTrans" cxnId="{49C38938-0298-45FA-A41B-B5317DB94392}">
      <dgm:prSet/>
      <dgm:spPr/>
      <dgm:t>
        <a:bodyPr/>
        <a:lstStyle/>
        <a:p>
          <a:endParaRPr lang="id-ID"/>
        </a:p>
      </dgm:t>
    </dgm:pt>
    <dgm:pt modelId="{FDA62906-3EA1-4008-8BC8-138076644E98}" type="sibTrans" cxnId="{49C38938-0298-45FA-A41B-B5317DB94392}">
      <dgm:prSet/>
      <dgm:spPr/>
      <dgm:t>
        <a:bodyPr/>
        <a:lstStyle/>
        <a:p>
          <a:endParaRPr lang="id-ID"/>
        </a:p>
      </dgm:t>
    </dgm:pt>
    <dgm:pt modelId="{DA96360B-BB8A-459F-A3E3-4AB37E64CB4C}">
      <dgm:prSet phldrT="[Teks]" custT="1"/>
      <dgm:spPr/>
      <dgm:t>
        <a:bodyPr/>
        <a:lstStyle/>
        <a:p>
          <a:r>
            <a:rPr lang="en-US" sz="1400" dirty="0"/>
            <a:t>Summer 2025</a:t>
          </a:r>
          <a:endParaRPr lang="id-ID" sz="1400" dirty="0"/>
        </a:p>
      </dgm:t>
    </dgm:pt>
    <dgm:pt modelId="{4EBB7FB7-B251-48AD-84F4-813030E3F915}" type="parTrans" cxnId="{BFFAD895-29B0-40CF-8055-5D9BFA8D1FA6}">
      <dgm:prSet/>
      <dgm:spPr/>
      <dgm:t>
        <a:bodyPr/>
        <a:lstStyle/>
        <a:p>
          <a:endParaRPr lang="id-ID"/>
        </a:p>
      </dgm:t>
    </dgm:pt>
    <dgm:pt modelId="{2066FC63-9819-4CE0-8839-5E40EC65E2B6}" type="sibTrans" cxnId="{BFFAD895-29B0-40CF-8055-5D9BFA8D1FA6}">
      <dgm:prSet/>
      <dgm:spPr/>
      <dgm:t>
        <a:bodyPr/>
        <a:lstStyle/>
        <a:p>
          <a:endParaRPr lang="id-ID"/>
        </a:p>
      </dgm:t>
    </dgm:pt>
    <dgm:pt modelId="{00EC7C76-39D8-4333-833C-20213A35E973}">
      <dgm:prSet phldrT="[Teks]" custT="1"/>
      <dgm:spPr/>
      <dgm:t>
        <a:bodyPr/>
        <a:lstStyle/>
        <a:p>
          <a:r>
            <a:rPr lang="en-US" sz="1600" dirty="0"/>
            <a:t>Write blog about empirical findings</a:t>
          </a:r>
          <a:endParaRPr lang="id-ID" sz="1600" dirty="0"/>
        </a:p>
      </dgm:t>
    </dgm:pt>
    <dgm:pt modelId="{03D3FA56-6AFF-4F0E-8EC0-3D5B683EB112}" type="parTrans" cxnId="{EB3A4455-F980-440E-ADCD-CB2DCD5C85E2}">
      <dgm:prSet/>
      <dgm:spPr/>
      <dgm:t>
        <a:bodyPr/>
        <a:lstStyle/>
        <a:p>
          <a:endParaRPr lang="id-ID"/>
        </a:p>
      </dgm:t>
    </dgm:pt>
    <dgm:pt modelId="{F91C7AAD-58FB-489E-ADCE-48F40A56EFFF}" type="sibTrans" cxnId="{EB3A4455-F980-440E-ADCD-CB2DCD5C85E2}">
      <dgm:prSet/>
      <dgm:spPr/>
      <dgm:t>
        <a:bodyPr/>
        <a:lstStyle/>
        <a:p>
          <a:endParaRPr lang="id-ID"/>
        </a:p>
      </dgm:t>
    </dgm:pt>
    <dgm:pt modelId="{A696977A-0AAD-4F23-80C2-FA762BE839BF}">
      <dgm:prSet phldrT="[Teks]" custT="1"/>
      <dgm:spPr/>
      <dgm:t>
        <a:bodyPr/>
        <a:lstStyle/>
        <a:p>
          <a:r>
            <a:rPr lang="en-US" sz="1600" dirty="0"/>
            <a:t>Write academic paper on overarching model</a:t>
          </a:r>
          <a:endParaRPr lang="id-ID" sz="1600" dirty="0"/>
        </a:p>
      </dgm:t>
    </dgm:pt>
    <dgm:pt modelId="{7ABA6A6C-623B-43AB-8476-291B39660270}" type="parTrans" cxnId="{32277BFB-9B25-4FEB-B1D1-FCE06F427C1B}">
      <dgm:prSet/>
      <dgm:spPr/>
      <dgm:t>
        <a:bodyPr/>
        <a:lstStyle/>
        <a:p>
          <a:endParaRPr lang="id-ID"/>
        </a:p>
      </dgm:t>
    </dgm:pt>
    <dgm:pt modelId="{1FF339FE-8DEB-4F57-AD1B-125DD099DA9F}" type="sibTrans" cxnId="{32277BFB-9B25-4FEB-B1D1-FCE06F427C1B}">
      <dgm:prSet/>
      <dgm:spPr/>
      <dgm:t>
        <a:bodyPr/>
        <a:lstStyle/>
        <a:p>
          <a:endParaRPr lang="id-ID"/>
        </a:p>
      </dgm:t>
    </dgm:pt>
    <dgm:pt modelId="{922A7C6B-A422-4795-95CC-5C56E12BC730}">
      <dgm:prSet phldrT="[Teks]" custT="1"/>
      <dgm:spPr/>
      <dgm:t>
        <a:bodyPr/>
        <a:lstStyle/>
        <a:p>
          <a:r>
            <a:rPr lang="en-US" sz="1600" dirty="0"/>
            <a:t>Write potential empirical paper</a:t>
          </a:r>
          <a:endParaRPr lang="id-ID" sz="1600" dirty="0"/>
        </a:p>
      </dgm:t>
    </dgm:pt>
    <dgm:pt modelId="{EC3A5EA2-F71F-40DF-833C-CC7C2E437161}" type="parTrans" cxnId="{32680300-2A4C-4499-8927-193711E1CB40}">
      <dgm:prSet/>
      <dgm:spPr/>
      <dgm:t>
        <a:bodyPr/>
        <a:lstStyle/>
        <a:p>
          <a:endParaRPr lang="id-ID"/>
        </a:p>
      </dgm:t>
    </dgm:pt>
    <dgm:pt modelId="{D494D26C-0463-428B-A533-96EED881F961}" type="sibTrans" cxnId="{32680300-2A4C-4499-8927-193711E1CB40}">
      <dgm:prSet/>
      <dgm:spPr/>
      <dgm:t>
        <a:bodyPr/>
        <a:lstStyle/>
        <a:p>
          <a:endParaRPr lang="id-ID"/>
        </a:p>
      </dgm:t>
    </dgm:pt>
    <dgm:pt modelId="{22F0A227-34D0-484A-B742-0B2C8FBF197F}" type="pres">
      <dgm:prSet presAssocID="{F7E054F7-3B45-477D-A52D-717B81FADA3D}" presName="linearFlow" presStyleCnt="0">
        <dgm:presLayoutVars>
          <dgm:dir/>
          <dgm:animLvl val="lvl"/>
          <dgm:resizeHandles val="exact"/>
        </dgm:presLayoutVars>
      </dgm:prSet>
      <dgm:spPr/>
    </dgm:pt>
    <dgm:pt modelId="{3933346E-2AB2-433B-B57A-6B2DD5818485}" type="pres">
      <dgm:prSet presAssocID="{210B0F98-27A3-4316-85FD-F3F104EB3041}" presName="composite" presStyleCnt="0"/>
      <dgm:spPr/>
    </dgm:pt>
    <dgm:pt modelId="{58E9A5D5-75C3-4ED6-8B1B-27D57DC912FE}" type="pres">
      <dgm:prSet presAssocID="{210B0F98-27A3-4316-85FD-F3F104EB3041}" presName="parentText" presStyleLbl="alignNode1" presStyleIdx="0" presStyleCnt="5">
        <dgm:presLayoutVars>
          <dgm:chMax val="1"/>
          <dgm:bulletEnabled val="1"/>
        </dgm:presLayoutVars>
      </dgm:prSet>
      <dgm:spPr/>
    </dgm:pt>
    <dgm:pt modelId="{84BE0B73-EF28-477A-A242-4B95034BE754}" type="pres">
      <dgm:prSet presAssocID="{210B0F98-27A3-4316-85FD-F3F104EB3041}" presName="descendantText" presStyleLbl="alignAcc1" presStyleIdx="0" presStyleCnt="5" custScaleX="106549" custScaleY="110001" custLinFactNeighborX="7414">
        <dgm:presLayoutVars>
          <dgm:bulletEnabled val="1"/>
        </dgm:presLayoutVars>
      </dgm:prSet>
      <dgm:spPr/>
    </dgm:pt>
    <dgm:pt modelId="{98803CA8-E7A0-46A3-865E-4B40F6024C26}" type="pres">
      <dgm:prSet presAssocID="{C88A1059-6098-4254-88C5-C90571096D0B}" presName="sp" presStyleCnt="0"/>
      <dgm:spPr/>
    </dgm:pt>
    <dgm:pt modelId="{A0B67D1F-CC4F-4E46-82F1-268C12AD68EB}" type="pres">
      <dgm:prSet presAssocID="{EFDAAF6D-EC16-4128-B7EF-91FA12EB7C9E}" presName="composite" presStyleCnt="0"/>
      <dgm:spPr/>
    </dgm:pt>
    <dgm:pt modelId="{739EE815-B429-42E9-B011-3829269B7C4D}" type="pres">
      <dgm:prSet presAssocID="{EFDAAF6D-EC16-4128-B7EF-91FA12EB7C9E}" presName="parentText" presStyleLbl="alignNode1" presStyleIdx="1" presStyleCnt="5" custScaleY="133100" custLinFactNeighborY="-2780">
        <dgm:presLayoutVars>
          <dgm:chMax val="1"/>
          <dgm:bulletEnabled val="1"/>
        </dgm:presLayoutVars>
      </dgm:prSet>
      <dgm:spPr/>
    </dgm:pt>
    <dgm:pt modelId="{AD147363-B25F-492E-830F-376E995B03FD}" type="pres">
      <dgm:prSet presAssocID="{EFDAAF6D-EC16-4128-B7EF-91FA12EB7C9E}" presName="descendantText" presStyleLbl="alignAcc1" presStyleIdx="1" presStyleCnt="5" custScaleY="161052" custLinFactNeighborX="-79" custLinFactNeighborY="-3166">
        <dgm:presLayoutVars>
          <dgm:bulletEnabled val="1"/>
        </dgm:presLayoutVars>
      </dgm:prSet>
      <dgm:spPr/>
    </dgm:pt>
    <dgm:pt modelId="{F85BDAEB-A66C-4557-BC1D-AE7A1B6C5127}" type="pres">
      <dgm:prSet presAssocID="{93B31324-E132-4944-80FE-49FAB6D2A280}" presName="sp" presStyleCnt="0"/>
      <dgm:spPr/>
    </dgm:pt>
    <dgm:pt modelId="{D63CF8D5-7E39-4318-824C-50EA815B78A2}" type="pres">
      <dgm:prSet presAssocID="{FB2FDAE5-1A2D-43E3-AE5E-4C4911886EC7}" presName="composite" presStyleCnt="0"/>
      <dgm:spPr/>
    </dgm:pt>
    <dgm:pt modelId="{494B7C8D-96D5-462D-8F7D-21BDC32A5924}" type="pres">
      <dgm:prSet presAssocID="{FB2FDAE5-1A2D-43E3-AE5E-4C4911886EC7}" presName="parentText" presStyleLbl="alignNode1" presStyleIdx="2" presStyleCnt="5">
        <dgm:presLayoutVars>
          <dgm:chMax val="1"/>
          <dgm:bulletEnabled val="1"/>
        </dgm:presLayoutVars>
      </dgm:prSet>
      <dgm:spPr/>
    </dgm:pt>
    <dgm:pt modelId="{9BC4964A-355B-4E59-B984-3A564581901A}" type="pres">
      <dgm:prSet presAssocID="{FB2FDAE5-1A2D-43E3-AE5E-4C4911886EC7}" presName="descendantText" presStyleLbl="alignAcc1" presStyleIdx="2" presStyleCnt="5" custScaleY="110001" custLinFactNeighborX="0" custLinFactNeighborY="2123">
        <dgm:presLayoutVars>
          <dgm:bulletEnabled val="1"/>
        </dgm:presLayoutVars>
      </dgm:prSet>
      <dgm:spPr/>
    </dgm:pt>
    <dgm:pt modelId="{F843CCEA-B60C-4924-ADE4-1C720D5551F4}" type="pres">
      <dgm:prSet presAssocID="{5EDB4EFF-E100-42E4-A9B2-99EDCBD6E5C9}" presName="sp" presStyleCnt="0"/>
      <dgm:spPr/>
    </dgm:pt>
    <dgm:pt modelId="{600BCF5C-B236-4427-855B-7DB77BBCFBFE}" type="pres">
      <dgm:prSet presAssocID="{55EB9DB8-D5B8-46D5-9802-D2DC6AFC4277}" presName="composite" presStyleCnt="0"/>
      <dgm:spPr/>
    </dgm:pt>
    <dgm:pt modelId="{19691B37-D35A-4F25-8915-0BFE24F3A8B8}" type="pres">
      <dgm:prSet presAssocID="{55EB9DB8-D5B8-46D5-9802-D2DC6AFC4277}" presName="parentText" presStyleLbl="alignNode1" presStyleIdx="3" presStyleCnt="5">
        <dgm:presLayoutVars>
          <dgm:chMax val="1"/>
          <dgm:bulletEnabled val="1"/>
        </dgm:presLayoutVars>
      </dgm:prSet>
      <dgm:spPr/>
    </dgm:pt>
    <dgm:pt modelId="{478CEA8F-6342-4B97-BE0D-62D10641A8A1}" type="pres">
      <dgm:prSet presAssocID="{55EB9DB8-D5B8-46D5-9802-D2DC6AFC4277}" presName="descendantText" presStyleLbl="alignAcc1" presStyleIdx="3" presStyleCnt="5" custScaleY="110001" custLinFactNeighborX="0" custLinFactNeighborY="-3094">
        <dgm:presLayoutVars>
          <dgm:bulletEnabled val="1"/>
        </dgm:presLayoutVars>
      </dgm:prSet>
      <dgm:spPr/>
    </dgm:pt>
    <dgm:pt modelId="{44D76DE8-4C3C-4113-BFBD-5F55D906D0F4}" type="pres">
      <dgm:prSet presAssocID="{E91C9EB1-997D-4384-993A-C018D4B069F4}" presName="sp" presStyleCnt="0"/>
      <dgm:spPr/>
    </dgm:pt>
    <dgm:pt modelId="{86F59D80-FEA2-4218-961F-0DEB9DBC165B}" type="pres">
      <dgm:prSet presAssocID="{DA96360B-BB8A-459F-A3E3-4AB37E64CB4C}" presName="composite" presStyleCnt="0"/>
      <dgm:spPr/>
    </dgm:pt>
    <dgm:pt modelId="{DDC9F087-90A5-4F43-AFF5-D67314494D9A}" type="pres">
      <dgm:prSet presAssocID="{DA96360B-BB8A-459F-A3E3-4AB37E64CB4C}" presName="parentText" presStyleLbl="alignNode1" presStyleIdx="4" presStyleCnt="5" custLinFactNeighborY="0">
        <dgm:presLayoutVars>
          <dgm:chMax val="1"/>
          <dgm:bulletEnabled val="1"/>
        </dgm:presLayoutVars>
      </dgm:prSet>
      <dgm:spPr/>
    </dgm:pt>
    <dgm:pt modelId="{8D44D0F0-CBCD-4CA4-852A-7C186C78224D}" type="pres">
      <dgm:prSet presAssocID="{DA96360B-BB8A-459F-A3E3-4AB37E64CB4C}" presName="descendantText" presStyleLbl="alignAcc1" presStyleIdx="4" presStyleCnt="5" custScaleY="75132" custLinFactNeighborY="-5217">
        <dgm:presLayoutVars>
          <dgm:bulletEnabled val="1"/>
        </dgm:presLayoutVars>
      </dgm:prSet>
      <dgm:spPr/>
    </dgm:pt>
  </dgm:ptLst>
  <dgm:cxnLst>
    <dgm:cxn modelId="{32680300-2A4C-4499-8927-193711E1CB40}" srcId="{DA96360B-BB8A-459F-A3E3-4AB37E64CB4C}" destId="{922A7C6B-A422-4795-95CC-5C56E12BC730}" srcOrd="0" destOrd="0" parTransId="{EC3A5EA2-F71F-40DF-833C-CC7C2E437161}" sibTransId="{D494D26C-0463-428B-A533-96EED881F961}"/>
    <dgm:cxn modelId="{8536B402-0F7B-438F-903E-38F9FBD28F25}" type="presOf" srcId="{DBFCE0B6-0451-4724-9900-2D5EAEE19FD2}" destId="{84BE0B73-EF28-477A-A242-4B95034BE754}" srcOrd="0" destOrd="0" presId="urn:microsoft.com/office/officeart/2005/8/layout/chevron2"/>
    <dgm:cxn modelId="{5472F302-3EFA-426B-A32A-A1311FDDCBAB}" type="presOf" srcId="{32954F07-4793-4053-B09B-E973E1F1E38F}" destId="{478CEA8F-6342-4B97-BE0D-62D10641A8A1}" srcOrd="0" destOrd="2" presId="urn:microsoft.com/office/officeart/2005/8/layout/chevron2"/>
    <dgm:cxn modelId="{EFA1191A-7DC7-48B4-B402-43ECA23EC5C8}" type="presOf" srcId="{2200748B-916A-437F-9307-3E8F32339BA7}" destId="{478CEA8F-6342-4B97-BE0D-62D10641A8A1}" srcOrd="0" destOrd="0" presId="urn:microsoft.com/office/officeart/2005/8/layout/chevron2"/>
    <dgm:cxn modelId="{B47B7C21-7F21-416A-B943-CEFAF0BFA89C}" srcId="{210B0F98-27A3-4316-85FD-F3F104EB3041}" destId="{DBFCE0B6-0451-4724-9900-2D5EAEE19FD2}" srcOrd="0" destOrd="0" parTransId="{967E7D2B-AB66-4969-97DF-DFF40BD08EB2}" sibTransId="{5AE4F255-E03E-45B5-A081-D59501CF4B08}"/>
    <dgm:cxn modelId="{E71C542B-7805-45A1-B271-F4E02146008E}" type="presOf" srcId="{EFDAAF6D-EC16-4128-B7EF-91FA12EB7C9E}" destId="{739EE815-B429-42E9-B011-3829269B7C4D}" srcOrd="0" destOrd="0" presId="urn:microsoft.com/office/officeart/2005/8/layout/chevron2"/>
    <dgm:cxn modelId="{345E162C-4F41-4C5C-842A-FEF4711B0DEA}" type="presOf" srcId="{0F07A7C5-BB5B-480A-8BD7-B818AB33AA95}" destId="{478CEA8F-6342-4B97-BE0D-62D10641A8A1}" srcOrd="0" destOrd="1" presId="urn:microsoft.com/office/officeart/2005/8/layout/chevron2"/>
    <dgm:cxn modelId="{2D715634-9FC1-4F37-949B-D3EF9D9E47C7}" srcId="{EFDAAF6D-EC16-4128-B7EF-91FA12EB7C9E}" destId="{A78AB660-71D9-4843-B013-507464131D47}" srcOrd="0" destOrd="0" parTransId="{7E17B5EB-63F9-430C-8B83-1BE78DEDD1C0}" sibTransId="{4419F556-1ECB-4239-90E3-79DABA2DA2A1}"/>
    <dgm:cxn modelId="{EE334E35-50B2-4F9C-9399-55F4C3E99A62}" type="presOf" srcId="{FB2FDAE5-1A2D-43E3-AE5E-4C4911886EC7}" destId="{494B7C8D-96D5-462D-8F7D-21BDC32A5924}" srcOrd="0" destOrd="0" presId="urn:microsoft.com/office/officeart/2005/8/layout/chevron2"/>
    <dgm:cxn modelId="{49C38938-0298-45FA-A41B-B5317DB94392}" srcId="{FB2FDAE5-1A2D-43E3-AE5E-4C4911886EC7}" destId="{253FDC04-3D1C-4A5A-975D-6E2E8176FCFE}" srcOrd="1" destOrd="0" parTransId="{4FECEAB5-2CDD-418B-9000-A7C4E10DF77E}" sibTransId="{FDA62906-3EA1-4008-8BC8-138076644E98}"/>
    <dgm:cxn modelId="{38A78C5F-A00B-4F71-96D9-F54A727D8B76}" type="presOf" srcId="{55EB9DB8-D5B8-46D5-9802-D2DC6AFC4277}" destId="{19691B37-D35A-4F25-8915-0BFE24F3A8B8}" srcOrd="0" destOrd="0" presId="urn:microsoft.com/office/officeart/2005/8/layout/chevron2"/>
    <dgm:cxn modelId="{E74BD860-497D-4161-934B-7AB705996376}" srcId="{55EB9DB8-D5B8-46D5-9802-D2DC6AFC4277}" destId="{32954F07-4793-4053-B09B-E973E1F1E38F}" srcOrd="2" destOrd="0" parTransId="{ADA84FA9-AE24-4802-A096-58882AE42CB1}" sibTransId="{A383C7ED-8AC9-4183-933A-A62153CCEC49}"/>
    <dgm:cxn modelId="{24382365-6DA4-4CF0-A80D-4BB0A195424C}" srcId="{F7E054F7-3B45-477D-A52D-717B81FADA3D}" destId="{55EB9DB8-D5B8-46D5-9802-D2DC6AFC4277}" srcOrd="3" destOrd="0" parTransId="{11247D9F-F432-4145-B7B0-7BB883CD3224}" sibTransId="{E91C9EB1-997D-4384-993A-C018D4B069F4}"/>
    <dgm:cxn modelId="{BBC6674E-5B61-44ED-8DAD-A50BE799B161}" type="presOf" srcId="{DA96360B-BB8A-459F-A3E3-4AB37E64CB4C}" destId="{DDC9F087-90A5-4F43-AFF5-D67314494D9A}" srcOrd="0" destOrd="0" presId="urn:microsoft.com/office/officeart/2005/8/layout/chevron2"/>
    <dgm:cxn modelId="{DE727E52-4F86-46A3-B4EA-FBD90B4600C2}" srcId="{F7E054F7-3B45-477D-A52D-717B81FADA3D}" destId="{210B0F98-27A3-4316-85FD-F3F104EB3041}" srcOrd="0" destOrd="0" parTransId="{699B8187-82C1-4675-9C99-AB4BD8A12E8C}" sibTransId="{C88A1059-6098-4254-88C5-C90571096D0B}"/>
    <dgm:cxn modelId="{EB3A4455-F980-440E-ADCD-CB2DCD5C85E2}" srcId="{DA96360B-BB8A-459F-A3E3-4AB37E64CB4C}" destId="{00EC7C76-39D8-4333-833C-20213A35E973}" srcOrd="1" destOrd="0" parTransId="{03D3FA56-6AFF-4F0E-8EC0-3D5B683EB112}" sibTransId="{F91C7AAD-58FB-489E-ADCE-48F40A56EFFF}"/>
    <dgm:cxn modelId="{D5779A7C-B078-4E7C-AFA2-050B3EC79D99}" srcId="{FB2FDAE5-1A2D-43E3-AE5E-4C4911886EC7}" destId="{ABD18A0C-C928-40DF-AE9A-E0451FBEDBCF}" srcOrd="2" destOrd="0" parTransId="{0EE758E7-93DB-4ACF-A9AB-7A9177FA9FB4}" sibTransId="{5C75CF91-D367-4293-B5A6-B5AC3B372FA1}"/>
    <dgm:cxn modelId="{41C51981-C8B0-4130-BE48-52E9645235F0}" srcId="{210B0F98-27A3-4316-85FD-F3F104EB3041}" destId="{6D6B7A47-C14A-486A-A2B5-88CAD8A79E28}" srcOrd="1" destOrd="0" parTransId="{F54926D4-F32F-4529-8C60-140EAA5DB958}" sibTransId="{AECC3C25-32A2-4AEC-BFB8-EE2937D3F4C8}"/>
    <dgm:cxn modelId="{7BF66C82-8E82-4168-9C0E-CCE2C9E16298}" type="presOf" srcId="{A78AB660-71D9-4843-B013-507464131D47}" destId="{AD147363-B25F-492E-830F-376E995B03FD}" srcOrd="0" destOrd="0" presId="urn:microsoft.com/office/officeart/2005/8/layout/chevron2"/>
    <dgm:cxn modelId="{1798CE87-A0EC-4ED1-A0BD-459685467B86}" srcId="{EFDAAF6D-EC16-4128-B7EF-91FA12EB7C9E}" destId="{A25768EF-6FF6-4F25-8583-3D7A5A91CE21}" srcOrd="2" destOrd="0" parTransId="{01632DD9-481A-407C-ABB0-9931A86FA53F}" sibTransId="{C2513058-20A1-4FDA-B9BC-006B6651D648}"/>
    <dgm:cxn modelId="{72399D8B-EED1-4767-A237-424EE4AF1092}" type="presOf" srcId="{210B0F98-27A3-4316-85FD-F3F104EB3041}" destId="{58E9A5D5-75C3-4ED6-8B1B-27D57DC912FE}" srcOrd="0" destOrd="0" presId="urn:microsoft.com/office/officeart/2005/8/layout/chevron2"/>
    <dgm:cxn modelId="{C3C4BE91-F68A-43BF-B248-666D7D742DDA}" srcId="{55EB9DB8-D5B8-46D5-9802-D2DC6AFC4277}" destId="{0F07A7C5-BB5B-480A-8BD7-B818AB33AA95}" srcOrd="1" destOrd="0" parTransId="{6AEEDDD8-7E09-4FD8-BE04-C589F0C74FE2}" sibTransId="{64690D64-2FBA-4B06-B885-ACBC1B0864C2}"/>
    <dgm:cxn modelId="{BFFAD895-29B0-40CF-8055-5D9BFA8D1FA6}" srcId="{F7E054F7-3B45-477D-A52D-717B81FADA3D}" destId="{DA96360B-BB8A-459F-A3E3-4AB37E64CB4C}" srcOrd="4" destOrd="0" parTransId="{4EBB7FB7-B251-48AD-84F4-813030E3F915}" sibTransId="{2066FC63-9819-4CE0-8839-5E40EC65E2B6}"/>
    <dgm:cxn modelId="{4657B89A-7C01-426C-A571-11E74FA91CA4}" type="presOf" srcId="{F7E054F7-3B45-477D-A52D-717B81FADA3D}" destId="{22F0A227-34D0-484A-B742-0B2C8FBF197F}" srcOrd="0" destOrd="0" presId="urn:microsoft.com/office/officeart/2005/8/layout/chevron2"/>
    <dgm:cxn modelId="{69B98C9F-C56C-41CE-965F-AFE91301BBB1}" srcId="{210B0F98-27A3-4316-85FD-F3F104EB3041}" destId="{9C66352B-3F6F-422F-A3C2-376BCC8CE6E3}" srcOrd="2" destOrd="0" parTransId="{103A4184-00CB-432E-95D4-31C3A7B4B3F2}" sibTransId="{C31EF4F3-EFDA-4A50-8629-F687A583AE72}"/>
    <dgm:cxn modelId="{387688A2-DF9A-4846-AB5C-C5543B855ACB}" srcId="{55EB9DB8-D5B8-46D5-9802-D2DC6AFC4277}" destId="{2200748B-916A-437F-9307-3E8F32339BA7}" srcOrd="0" destOrd="0" parTransId="{A86481B4-EB17-4747-BC72-1745999975CC}" sibTransId="{4A0392C3-B50C-4486-A142-22C0FE876248}"/>
    <dgm:cxn modelId="{98F0E3A4-D518-4318-81D5-25CBD6237916}" type="presOf" srcId="{6D6B7A47-C14A-486A-A2B5-88CAD8A79E28}" destId="{84BE0B73-EF28-477A-A242-4B95034BE754}" srcOrd="0" destOrd="1" presId="urn:microsoft.com/office/officeart/2005/8/layout/chevron2"/>
    <dgm:cxn modelId="{2EF67EA5-D3B9-4815-B510-4F770FBB98CA}" type="presOf" srcId="{9C66352B-3F6F-422F-A3C2-376BCC8CE6E3}" destId="{84BE0B73-EF28-477A-A242-4B95034BE754}" srcOrd="0" destOrd="2" presId="urn:microsoft.com/office/officeart/2005/8/layout/chevron2"/>
    <dgm:cxn modelId="{49A29AAA-DF29-4526-8A64-307F4C2ED082}" type="presOf" srcId="{3736661B-64D8-448A-A38B-AEEB9E7F253B}" destId="{AD147363-B25F-492E-830F-376E995B03FD}" srcOrd="0" destOrd="1" presId="urn:microsoft.com/office/officeart/2005/8/layout/chevron2"/>
    <dgm:cxn modelId="{C5E4BFB0-D13A-42E2-B483-A63B7E7E1B06}" srcId="{EFDAAF6D-EC16-4128-B7EF-91FA12EB7C9E}" destId="{3736661B-64D8-448A-A38B-AEEB9E7F253B}" srcOrd="1" destOrd="0" parTransId="{79AD09EC-BC5C-42E8-A4F3-55E3B34E925E}" sibTransId="{B7E1BC7A-50C3-4DD4-AA47-F9470BB3D8F1}"/>
    <dgm:cxn modelId="{C9BA9EBF-5A5B-4F33-9DA9-B36A1065A4EF}" type="presOf" srcId="{ABD18A0C-C928-40DF-AE9A-E0451FBEDBCF}" destId="{9BC4964A-355B-4E59-B984-3A564581901A}" srcOrd="0" destOrd="2" presId="urn:microsoft.com/office/officeart/2005/8/layout/chevron2"/>
    <dgm:cxn modelId="{F99034C1-493C-430A-A361-9A9098B5684A}" type="presOf" srcId="{253FDC04-3D1C-4A5A-975D-6E2E8176FCFE}" destId="{9BC4964A-355B-4E59-B984-3A564581901A}" srcOrd="0" destOrd="1" presId="urn:microsoft.com/office/officeart/2005/8/layout/chevron2"/>
    <dgm:cxn modelId="{C0C828C3-1806-430A-AB9C-976F113A0AD9}" srcId="{F7E054F7-3B45-477D-A52D-717B81FADA3D}" destId="{EFDAAF6D-EC16-4128-B7EF-91FA12EB7C9E}" srcOrd="1" destOrd="0" parTransId="{F278C5A1-3D8B-41D9-8DC5-01F315748D4A}" sibTransId="{93B31324-E132-4944-80FE-49FAB6D2A280}"/>
    <dgm:cxn modelId="{53B938CC-88DC-4DF7-82F8-58774B175BD8}" type="presOf" srcId="{A25768EF-6FF6-4F25-8583-3D7A5A91CE21}" destId="{AD147363-B25F-492E-830F-376E995B03FD}" srcOrd="0" destOrd="2" presId="urn:microsoft.com/office/officeart/2005/8/layout/chevron2"/>
    <dgm:cxn modelId="{D2BA50CC-9767-48C5-8F3E-96A09AA05EC6}" srcId="{F7E054F7-3B45-477D-A52D-717B81FADA3D}" destId="{FB2FDAE5-1A2D-43E3-AE5E-4C4911886EC7}" srcOrd="2" destOrd="0" parTransId="{DD904C28-3EE7-4D43-AFBC-5794F9C55E20}" sibTransId="{5EDB4EFF-E100-42E4-A9B2-99EDCBD6E5C9}"/>
    <dgm:cxn modelId="{A5EFE7CC-28AF-432B-8D87-F44E449F9EEF}" srcId="{EFDAAF6D-EC16-4128-B7EF-91FA12EB7C9E}" destId="{82430320-9814-47E0-A315-64633BE6F906}" srcOrd="3" destOrd="0" parTransId="{B2861FD5-A683-4AD3-B570-94C12DC32C1C}" sibTransId="{E3056E4A-AC3C-4DA7-91D7-C56D38A34BFA}"/>
    <dgm:cxn modelId="{B333BBDC-C3AC-4C3E-98AC-30E5B7A308D1}" type="presOf" srcId="{A696977A-0AAD-4F23-80C2-FA762BE839BF}" destId="{9BC4964A-355B-4E59-B984-3A564581901A}" srcOrd="0" destOrd="0" presId="urn:microsoft.com/office/officeart/2005/8/layout/chevron2"/>
    <dgm:cxn modelId="{DE65C8E3-C259-46A8-B7BB-9D203FB66441}" type="presOf" srcId="{922A7C6B-A422-4795-95CC-5C56E12BC730}" destId="{8D44D0F0-CBCD-4CA4-852A-7C186C78224D}" srcOrd="0" destOrd="0" presId="urn:microsoft.com/office/officeart/2005/8/layout/chevron2"/>
    <dgm:cxn modelId="{32572EF8-2548-4333-88FF-0C6EF66031B3}" type="presOf" srcId="{82430320-9814-47E0-A315-64633BE6F906}" destId="{AD147363-B25F-492E-830F-376E995B03FD}" srcOrd="0" destOrd="3" presId="urn:microsoft.com/office/officeart/2005/8/layout/chevron2"/>
    <dgm:cxn modelId="{CF5785FA-31FF-4FE5-9C68-AA75257E12F6}" type="presOf" srcId="{00EC7C76-39D8-4333-833C-20213A35E973}" destId="{8D44D0F0-CBCD-4CA4-852A-7C186C78224D}" srcOrd="0" destOrd="1" presId="urn:microsoft.com/office/officeart/2005/8/layout/chevron2"/>
    <dgm:cxn modelId="{32277BFB-9B25-4FEB-B1D1-FCE06F427C1B}" srcId="{FB2FDAE5-1A2D-43E3-AE5E-4C4911886EC7}" destId="{A696977A-0AAD-4F23-80C2-FA762BE839BF}" srcOrd="0" destOrd="0" parTransId="{7ABA6A6C-623B-43AB-8476-291B39660270}" sibTransId="{1FF339FE-8DEB-4F57-AD1B-125DD099DA9F}"/>
    <dgm:cxn modelId="{98C053E3-159A-4A74-9F4D-C7FD1FE51348}" type="presParOf" srcId="{22F0A227-34D0-484A-B742-0B2C8FBF197F}" destId="{3933346E-2AB2-433B-B57A-6B2DD5818485}" srcOrd="0" destOrd="0" presId="urn:microsoft.com/office/officeart/2005/8/layout/chevron2"/>
    <dgm:cxn modelId="{BF9593C6-B926-414B-A77E-242B1CE445C1}" type="presParOf" srcId="{3933346E-2AB2-433B-B57A-6B2DD5818485}" destId="{58E9A5D5-75C3-4ED6-8B1B-27D57DC912FE}" srcOrd="0" destOrd="0" presId="urn:microsoft.com/office/officeart/2005/8/layout/chevron2"/>
    <dgm:cxn modelId="{2EFB3C61-9890-47A2-864E-FE726862A7F2}" type="presParOf" srcId="{3933346E-2AB2-433B-B57A-6B2DD5818485}" destId="{84BE0B73-EF28-477A-A242-4B95034BE754}" srcOrd="1" destOrd="0" presId="urn:microsoft.com/office/officeart/2005/8/layout/chevron2"/>
    <dgm:cxn modelId="{760020FA-2F45-4B5A-8A91-56A47B849F1F}" type="presParOf" srcId="{22F0A227-34D0-484A-B742-0B2C8FBF197F}" destId="{98803CA8-E7A0-46A3-865E-4B40F6024C26}" srcOrd="1" destOrd="0" presId="urn:microsoft.com/office/officeart/2005/8/layout/chevron2"/>
    <dgm:cxn modelId="{65D61DED-71AB-4AC1-8485-DE4A445C1A2C}" type="presParOf" srcId="{22F0A227-34D0-484A-B742-0B2C8FBF197F}" destId="{A0B67D1F-CC4F-4E46-82F1-268C12AD68EB}" srcOrd="2" destOrd="0" presId="urn:microsoft.com/office/officeart/2005/8/layout/chevron2"/>
    <dgm:cxn modelId="{17A57396-9549-40EF-8EB3-00B2820B56A7}" type="presParOf" srcId="{A0B67D1F-CC4F-4E46-82F1-268C12AD68EB}" destId="{739EE815-B429-42E9-B011-3829269B7C4D}" srcOrd="0" destOrd="0" presId="urn:microsoft.com/office/officeart/2005/8/layout/chevron2"/>
    <dgm:cxn modelId="{27AEAC72-B584-453B-AAF3-4E722541C196}" type="presParOf" srcId="{A0B67D1F-CC4F-4E46-82F1-268C12AD68EB}" destId="{AD147363-B25F-492E-830F-376E995B03FD}" srcOrd="1" destOrd="0" presId="urn:microsoft.com/office/officeart/2005/8/layout/chevron2"/>
    <dgm:cxn modelId="{8AA09647-EAD6-4777-9B7A-8528AEEB4F9E}" type="presParOf" srcId="{22F0A227-34D0-484A-B742-0B2C8FBF197F}" destId="{F85BDAEB-A66C-4557-BC1D-AE7A1B6C5127}" srcOrd="3" destOrd="0" presId="urn:microsoft.com/office/officeart/2005/8/layout/chevron2"/>
    <dgm:cxn modelId="{8BD9B8C3-89AC-4052-A1E3-2593FE19FDA2}" type="presParOf" srcId="{22F0A227-34D0-484A-B742-0B2C8FBF197F}" destId="{D63CF8D5-7E39-4318-824C-50EA815B78A2}" srcOrd="4" destOrd="0" presId="urn:microsoft.com/office/officeart/2005/8/layout/chevron2"/>
    <dgm:cxn modelId="{082B50FC-901C-4B48-BA08-FA73DCE28197}" type="presParOf" srcId="{D63CF8D5-7E39-4318-824C-50EA815B78A2}" destId="{494B7C8D-96D5-462D-8F7D-21BDC32A5924}" srcOrd="0" destOrd="0" presId="urn:microsoft.com/office/officeart/2005/8/layout/chevron2"/>
    <dgm:cxn modelId="{1222161B-F2DB-4C06-99C4-728049FAF280}" type="presParOf" srcId="{D63CF8D5-7E39-4318-824C-50EA815B78A2}" destId="{9BC4964A-355B-4E59-B984-3A564581901A}" srcOrd="1" destOrd="0" presId="urn:microsoft.com/office/officeart/2005/8/layout/chevron2"/>
    <dgm:cxn modelId="{A35CFA4D-05E3-4D69-8FA8-60596BC805FC}" type="presParOf" srcId="{22F0A227-34D0-484A-B742-0B2C8FBF197F}" destId="{F843CCEA-B60C-4924-ADE4-1C720D5551F4}" srcOrd="5" destOrd="0" presId="urn:microsoft.com/office/officeart/2005/8/layout/chevron2"/>
    <dgm:cxn modelId="{2B654BCC-4315-4EDC-8A7D-3E62C138C90F}" type="presParOf" srcId="{22F0A227-34D0-484A-B742-0B2C8FBF197F}" destId="{600BCF5C-B236-4427-855B-7DB77BBCFBFE}" srcOrd="6" destOrd="0" presId="urn:microsoft.com/office/officeart/2005/8/layout/chevron2"/>
    <dgm:cxn modelId="{75D59DA6-1FB0-4BC9-9537-F62BA8EE89DD}" type="presParOf" srcId="{600BCF5C-B236-4427-855B-7DB77BBCFBFE}" destId="{19691B37-D35A-4F25-8915-0BFE24F3A8B8}" srcOrd="0" destOrd="0" presId="urn:microsoft.com/office/officeart/2005/8/layout/chevron2"/>
    <dgm:cxn modelId="{AA15327D-F8C3-40D0-AA46-FE9F9793B19A}" type="presParOf" srcId="{600BCF5C-B236-4427-855B-7DB77BBCFBFE}" destId="{478CEA8F-6342-4B97-BE0D-62D10641A8A1}" srcOrd="1" destOrd="0" presId="urn:microsoft.com/office/officeart/2005/8/layout/chevron2"/>
    <dgm:cxn modelId="{28CB2896-DA10-40F6-9A01-4056FCEE60AB}" type="presParOf" srcId="{22F0A227-34D0-484A-B742-0B2C8FBF197F}" destId="{44D76DE8-4C3C-4113-BFBD-5F55D906D0F4}" srcOrd="7" destOrd="0" presId="urn:microsoft.com/office/officeart/2005/8/layout/chevron2"/>
    <dgm:cxn modelId="{D56A56D8-2C4E-497B-BF5E-64E15A6BE8DB}" type="presParOf" srcId="{22F0A227-34D0-484A-B742-0B2C8FBF197F}" destId="{86F59D80-FEA2-4218-961F-0DEB9DBC165B}" srcOrd="8" destOrd="0" presId="urn:microsoft.com/office/officeart/2005/8/layout/chevron2"/>
    <dgm:cxn modelId="{FF92C91C-9F83-4BB7-8287-668CF9330CF6}" type="presParOf" srcId="{86F59D80-FEA2-4218-961F-0DEB9DBC165B}" destId="{DDC9F087-90A5-4F43-AFF5-D67314494D9A}" srcOrd="0" destOrd="0" presId="urn:microsoft.com/office/officeart/2005/8/layout/chevron2"/>
    <dgm:cxn modelId="{44F9D36B-91C5-4B3B-83E3-E7377152EE95}" type="presParOf" srcId="{86F59D80-FEA2-4218-961F-0DEB9DBC165B}" destId="{8D44D0F0-CBCD-4CA4-852A-7C186C7822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42798-C5E0-4BA2-B6EC-0EAC7BE88AED}">
      <dsp:nvSpPr>
        <dsp:cNvPr id="0" name=""/>
        <dsp:cNvSpPr/>
      </dsp:nvSpPr>
      <dsp:spPr>
        <a:xfrm>
          <a:off x="3635038" y="1140337"/>
          <a:ext cx="284263" cy="541660"/>
        </a:xfrm>
        <a:custGeom>
          <a:avLst/>
          <a:gdLst/>
          <a:ahLst/>
          <a:cxnLst/>
          <a:rect l="0" t="0" r="0" b="0"/>
          <a:pathLst>
            <a:path>
              <a:moveTo>
                <a:pt x="0" y="0"/>
              </a:moveTo>
              <a:lnTo>
                <a:pt x="142131" y="0"/>
              </a:lnTo>
              <a:lnTo>
                <a:pt x="142131" y="541660"/>
              </a:lnTo>
              <a:lnTo>
                <a:pt x="284263" y="5416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61877" y="1395874"/>
        <a:ext cx="30585" cy="30585"/>
      </dsp:txXfrm>
    </dsp:sp>
    <dsp:sp modelId="{8F9BCA5E-72A1-4320-845B-3E37169F9CCB}">
      <dsp:nvSpPr>
        <dsp:cNvPr id="0" name=""/>
        <dsp:cNvSpPr/>
      </dsp:nvSpPr>
      <dsp:spPr>
        <a:xfrm>
          <a:off x="3635038" y="1094617"/>
          <a:ext cx="284263" cy="91440"/>
        </a:xfrm>
        <a:custGeom>
          <a:avLst/>
          <a:gdLst/>
          <a:ahLst/>
          <a:cxnLst/>
          <a:rect l="0" t="0" r="0" b="0"/>
          <a:pathLst>
            <a:path>
              <a:moveTo>
                <a:pt x="0" y="45720"/>
              </a:moveTo>
              <a:lnTo>
                <a:pt x="284263"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70063" y="1133230"/>
        <a:ext cx="14213" cy="14213"/>
      </dsp:txXfrm>
    </dsp:sp>
    <dsp:sp modelId="{CC160BEB-6D33-4A74-80FD-C494C37D0988}">
      <dsp:nvSpPr>
        <dsp:cNvPr id="0" name=""/>
        <dsp:cNvSpPr/>
      </dsp:nvSpPr>
      <dsp:spPr>
        <a:xfrm>
          <a:off x="3635038" y="598676"/>
          <a:ext cx="284263" cy="541660"/>
        </a:xfrm>
        <a:custGeom>
          <a:avLst/>
          <a:gdLst/>
          <a:ahLst/>
          <a:cxnLst/>
          <a:rect l="0" t="0" r="0" b="0"/>
          <a:pathLst>
            <a:path>
              <a:moveTo>
                <a:pt x="0" y="541660"/>
              </a:moveTo>
              <a:lnTo>
                <a:pt x="142131" y="541660"/>
              </a:lnTo>
              <a:lnTo>
                <a:pt x="142131" y="0"/>
              </a:lnTo>
              <a:lnTo>
                <a:pt x="284263"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61877" y="854213"/>
        <a:ext cx="30585" cy="30585"/>
      </dsp:txXfrm>
    </dsp:sp>
    <dsp:sp modelId="{67DF6139-628F-40D7-9E67-D7CE71DB6AFA}">
      <dsp:nvSpPr>
        <dsp:cNvPr id="0" name=""/>
        <dsp:cNvSpPr/>
      </dsp:nvSpPr>
      <dsp:spPr>
        <a:xfrm rot="16200000">
          <a:off x="2278037" y="923672"/>
          <a:ext cx="2280674"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1</a:t>
          </a:r>
          <a:endParaRPr lang="id-ID" sz="2400" kern="1200" dirty="0"/>
        </a:p>
      </dsp:txBody>
      <dsp:txXfrm>
        <a:off x="2278037" y="923672"/>
        <a:ext cx="2280674" cy="433328"/>
      </dsp:txXfrm>
    </dsp:sp>
    <dsp:sp modelId="{B78475B4-55C8-4DB5-AB28-6A7DF780EFE0}">
      <dsp:nvSpPr>
        <dsp:cNvPr id="0" name=""/>
        <dsp:cNvSpPr/>
      </dsp:nvSpPr>
      <dsp:spPr>
        <a:xfrm>
          <a:off x="3919301" y="38201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A</a:t>
          </a:r>
          <a:endParaRPr lang="id-ID" sz="2000" kern="1200" dirty="0"/>
        </a:p>
      </dsp:txBody>
      <dsp:txXfrm>
        <a:off x="3919301" y="382012"/>
        <a:ext cx="1421316" cy="433328"/>
      </dsp:txXfrm>
    </dsp:sp>
    <dsp:sp modelId="{8ED32131-E126-4CF1-A5C7-B7B90FC59D30}">
      <dsp:nvSpPr>
        <dsp:cNvPr id="0" name=""/>
        <dsp:cNvSpPr/>
      </dsp:nvSpPr>
      <dsp:spPr>
        <a:xfrm>
          <a:off x="3919301" y="92367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B</a:t>
          </a:r>
          <a:endParaRPr lang="id-ID" sz="2000" kern="1200" dirty="0"/>
        </a:p>
      </dsp:txBody>
      <dsp:txXfrm>
        <a:off x="3919301" y="923672"/>
        <a:ext cx="1421316" cy="433328"/>
      </dsp:txXfrm>
    </dsp:sp>
    <dsp:sp modelId="{77B45CC8-50C2-4618-BBF4-5C7F1A3E4089}">
      <dsp:nvSpPr>
        <dsp:cNvPr id="0" name=""/>
        <dsp:cNvSpPr/>
      </dsp:nvSpPr>
      <dsp:spPr>
        <a:xfrm>
          <a:off x="3919301" y="1465333"/>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C</a:t>
          </a:r>
          <a:endParaRPr lang="id-ID" sz="2000" kern="1200" dirty="0"/>
        </a:p>
      </dsp:txBody>
      <dsp:txXfrm>
        <a:off x="3919301" y="1465333"/>
        <a:ext cx="1421316" cy="433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60BEB-6D33-4A74-80FD-C494C37D0988}">
      <dsp:nvSpPr>
        <dsp:cNvPr id="0" name=""/>
        <dsp:cNvSpPr/>
      </dsp:nvSpPr>
      <dsp:spPr>
        <a:xfrm>
          <a:off x="3635038" y="1094617"/>
          <a:ext cx="284263" cy="91440"/>
        </a:xfrm>
        <a:custGeom>
          <a:avLst/>
          <a:gdLst/>
          <a:ahLst/>
          <a:cxnLst/>
          <a:rect l="0" t="0" r="0" b="0"/>
          <a:pathLst>
            <a:path>
              <a:moveTo>
                <a:pt x="0" y="45720"/>
              </a:moveTo>
              <a:lnTo>
                <a:pt x="284263"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70063" y="1133230"/>
        <a:ext cx="14213" cy="14213"/>
      </dsp:txXfrm>
    </dsp:sp>
    <dsp:sp modelId="{67DF6139-628F-40D7-9E67-D7CE71DB6AFA}">
      <dsp:nvSpPr>
        <dsp:cNvPr id="0" name=""/>
        <dsp:cNvSpPr/>
      </dsp:nvSpPr>
      <dsp:spPr>
        <a:xfrm rot="16200000">
          <a:off x="2278037" y="923672"/>
          <a:ext cx="2280674"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2</a:t>
          </a:r>
          <a:endParaRPr lang="id-ID" sz="2400" kern="1200" dirty="0"/>
        </a:p>
      </dsp:txBody>
      <dsp:txXfrm>
        <a:off x="2278037" y="923672"/>
        <a:ext cx="2280674" cy="433328"/>
      </dsp:txXfrm>
    </dsp:sp>
    <dsp:sp modelId="{B78475B4-55C8-4DB5-AB28-6A7DF780EFE0}">
      <dsp:nvSpPr>
        <dsp:cNvPr id="0" name=""/>
        <dsp:cNvSpPr/>
      </dsp:nvSpPr>
      <dsp:spPr>
        <a:xfrm>
          <a:off x="3919301" y="92367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D</a:t>
          </a:r>
          <a:endParaRPr lang="id-ID" sz="2000" kern="1200" dirty="0"/>
        </a:p>
      </dsp:txBody>
      <dsp:txXfrm>
        <a:off x="3919301" y="923672"/>
        <a:ext cx="1421316" cy="433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66AE0-994C-45AD-90FD-2F00BA5A2B1C}">
      <dsp:nvSpPr>
        <dsp:cNvPr id="0" name=""/>
        <dsp:cNvSpPr/>
      </dsp:nvSpPr>
      <dsp:spPr>
        <a:xfrm>
          <a:off x="1432069" y="1140337"/>
          <a:ext cx="2202968" cy="812490"/>
        </a:xfrm>
        <a:custGeom>
          <a:avLst/>
          <a:gdLst/>
          <a:ahLst/>
          <a:cxnLst/>
          <a:rect l="0" t="0" r="0" b="0"/>
          <a:pathLst>
            <a:path>
              <a:moveTo>
                <a:pt x="2202968" y="0"/>
              </a:moveTo>
              <a:lnTo>
                <a:pt x="0" y="81249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d-ID" sz="700" kern="1200"/>
        </a:p>
      </dsp:txBody>
      <dsp:txXfrm>
        <a:off x="2474853" y="1487881"/>
        <a:ext cx="117401" cy="117401"/>
      </dsp:txXfrm>
    </dsp:sp>
    <dsp:sp modelId="{B02F678B-799A-4A90-A38E-B02B038C4E76}">
      <dsp:nvSpPr>
        <dsp:cNvPr id="0" name=""/>
        <dsp:cNvSpPr/>
      </dsp:nvSpPr>
      <dsp:spPr>
        <a:xfrm>
          <a:off x="1432069" y="1140337"/>
          <a:ext cx="2202968" cy="270830"/>
        </a:xfrm>
        <a:custGeom>
          <a:avLst/>
          <a:gdLst/>
          <a:ahLst/>
          <a:cxnLst/>
          <a:rect l="0" t="0" r="0" b="0"/>
          <a:pathLst>
            <a:path>
              <a:moveTo>
                <a:pt x="2202968" y="0"/>
              </a:moveTo>
              <a:lnTo>
                <a:pt x="0" y="27083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1220263"/>
        <a:ext cx="110977" cy="110977"/>
      </dsp:txXfrm>
    </dsp:sp>
    <dsp:sp modelId="{8F9BCA5E-72A1-4320-845B-3E37169F9CCB}">
      <dsp:nvSpPr>
        <dsp:cNvPr id="0" name=""/>
        <dsp:cNvSpPr/>
      </dsp:nvSpPr>
      <dsp:spPr>
        <a:xfrm>
          <a:off x="1432069" y="869506"/>
          <a:ext cx="2202968" cy="270830"/>
        </a:xfrm>
        <a:custGeom>
          <a:avLst/>
          <a:gdLst/>
          <a:ahLst/>
          <a:cxnLst/>
          <a:rect l="0" t="0" r="0" b="0"/>
          <a:pathLst>
            <a:path>
              <a:moveTo>
                <a:pt x="2202968" y="27083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949433"/>
        <a:ext cx="110977" cy="110977"/>
      </dsp:txXfrm>
    </dsp:sp>
    <dsp:sp modelId="{CC160BEB-6D33-4A74-80FD-C494C37D0988}">
      <dsp:nvSpPr>
        <dsp:cNvPr id="0" name=""/>
        <dsp:cNvSpPr/>
      </dsp:nvSpPr>
      <dsp:spPr>
        <a:xfrm>
          <a:off x="1432069" y="327846"/>
          <a:ext cx="2202968" cy="812490"/>
        </a:xfrm>
        <a:custGeom>
          <a:avLst/>
          <a:gdLst/>
          <a:ahLst/>
          <a:cxnLst/>
          <a:rect l="0" t="0" r="0" b="0"/>
          <a:pathLst>
            <a:path>
              <a:moveTo>
                <a:pt x="2202968" y="81249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d-ID" sz="700" kern="1200"/>
        </a:p>
      </dsp:txBody>
      <dsp:txXfrm>
        <a:off x="2474853" y="675391"/>
        <a:ext cx="117401" cy="117401"/>
      </dsp:txXfrm>
    </dsp:sp>
    <dsp:sp modelId="{67DF6139-628F-40D7-9E67-D7CE71DB6AFA}">
      <dsp:nvSpPr>
        <dsp:cNvPr id="0" name=""/>
        <dsp:cNvSpPr/>
      </dsp:nvSpPr>
      <dsp:spPr>
        <a:xfrm rot="16200000">
          <a:off x="2278037" y="923672"/>
          <a:ext cx="2280674"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1</a:t>
          </a:r>
          <a:endParaRPr lang="id-ID" sz="2400" kern="1200" dirty="0"/>
        </a:p>
      </dsp:txBody>
      <dsp:txXfrm>
        <a:off x="2278037" y="923672"/>
        <a:ext cx="2280674" cy="433328"/>
      </dsp:txXfrm>
    </dsp:sp>
    <dsp:sp modelId="{B78475B4-55C8-4DB5-AB28-6A7DF780EFE0}">
      <dsp:nvSpPr>
        <dsp:cNvPr id="0" name=""/>
        <dsp:cNvSpPr/>
      </dsp:nvSpPr>
      <dsp:spPr>
        <a:xfrm>
          <a:off x="1432069" y="11118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a</a:t>
          </a:r>
          <a:endParaRPr lang="id-ID" sz="2400" kern="1200" dirty="0"/>
        </a:p>
      </dsp:txBody>
      <dsp:txXfrm>
        <a:off x="1432069" y="111182"/>
        <a:ext cx="1421316" cy="433328"/>
      </dsp:txXfrm>
    </dsp:sp>
    <dsp:sp modelId="{8ED32131-E126-4CF1-A5C7-B7B90FC59D30}">
      <dsp:nvSpPr>
        <dsp:cNvPr id="0" name=""/>
        <dsp:cNvSpPr/>
      </dsp:nvSpPr>
      <dsp:spPr>
        <a:xfrm>
          <a:off x="1432069" y="65284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b</a:t>
          </a:r>
          <a:endParaRPr lang="id-ID" sz="2400" kern="1200" dirty="0"/>
        </a:p>
      </dsp:txBody>
      <dsp:txXfrm>
        <a:off x="1432069" y="652842"/>
        <a:ext cx="1421316" cy="433328"/>
      </dsp:txXfrm>
    </dsp:sp>
    <dsp:sp modelId="{12E08028-43AB-47D0-8099-5E3CD4AB83F9}">
      <dsp:nvSpPr>
        <dsp:cNvPr id="0" name=""/>
        <dsp:cNvSpPr/>
      </dsp:nvSpPr>
      <dsp:spPr>
        <a:xfrm>
          <a:off x="1432069" y="119450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c</a:t>
          </a:r>
          <a:endParaRPr lang="id-ID" sz="2400" kern="1200" dirty="0"/>
        </a:p>
      </dsp:txBody>
      <dsp:txXfrm>
        <a:off x="1432069" y="1194503"/>
        <a:ext cx="1421316" cy="433328"/>
      </dsp:txXfrm>
    </dsp:sp>
    <dsp:sp modelId="{7CE56681-6089-49E3-BEAF-B25699FD97A7}">
      <dsp:nvSpPr>
        <dsp:cNvPr id="0" name=""/>
        <dsp:cNvSpPr/>
      </dsp:nvSpPr>
      <dsp:spPr>
        <a:xfrm>
          <a:off x="1432069" y="173616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d</a:t>
          </a:r>
          <a:endParaRPr lang="id-ID" sz="2400" kern="1200" dirty="0"/>
        </a:p>
      </dsp:txBody>
      <dsp:txXfrm>
        <a:off x="1432069" y="1736163"/>
        <a:ext cx="1421316" cy="433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BCA5E-72A1-4320-845B-3E37169F9CCB}">
      <dsp:nvSpPr>
        <dsp:cNvPr id="0" name=""/>
        <dsp:cNvSpPr/>
      </dsp:nvSpPr>
      <dsp:spPr>
        <a:xfrm>
          <a:off x="1432069" y="1140337"/>
          <a:ext cx="2202968" cy="270830"/>
        </a:xfrm>
        <a:custGeom>
          <a:avLst/>
          <a:gdLst/>
          <a:ahLst/>
          <a:cxnLst/>
          <a:rect l="0" t="0" r="0" b="0"/>
          <a:pathLst>
            <a:path>
              <a:moveTo>
                <a:pt x="2202968" y="0"/>
              </a:moveTo>
              <a:lnTo>
                <a:pt x="0" y="27083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1220263"/>
        <a:ext cx="110977" cy="110977"/>
      </dsp:txXfrm>
    </dsp:sp>
    <dsp:sp modelId="{CC160BEB-6D33-4A74-80FD-C494C37D0988}">
      <dsp:nvSpPr>
        <dsp:cNvPr id="0" name=""/>
        <dsp:cNvSpPr/>
      </dsp:nvSpPr>
      <dsp:spPr>
        <a:xfrm>
          <a:off x="1432069" y="869506"/>
          <a:ext cx="2202968" cy="270830"/>
        </a:xfrm>
        <a:custGeom>
          <a:avLst/>
          <a:gdLst/>
          <a:ahLst/>
          <a:cxnLst/>
          <a:rect l="0" t="0" r="0" b="0"/>
          <a:pathLst>
            <a:path>
              <a:moveTo>
                <a:pt x="2202968" y="27083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949433"/>
        <a:ext cx="110977" cy="110977"/>
      </dsp:txXfrm>
    </dsp:sp>
    <dsp:sp modelId="{67DF6139-628F-40D7-9E67-D7CE71DB6AFA}">
      <dsp:nvSpPr>
        <dsp:cNvPr id="0" name=""/>
        <dsp:cNvSpPr/>
      </dsp:nvSpPr>
      <dsp:spPr>
        <a:xfrm rot="16200000">
          <a:off x="2278037" y="923672"/>
          <a:ext cx="2280674"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2</a:t>
          </a:r>
          <a:endParaRPr lang="id-ID" sz="2400" kern="1200" dirty="0"/>
        </a:p>
      </dsp:txBody>
      <dsp:txXfrm>
        <a:off x="2278037" y="923672"/>
        <a:ext cx="2280674" cy="433328"/>
      </dsp:txXfrm>
    </dsp:sp>
    <dsp:sp modelId="{B78475B4-55C8-4DB5-AB28-6A7DF780EFE0}">
      <dsp:nvSpPr>
        <dsp:cNvPr id="0" name=""/>
        <dsp:cNvSpPr/>
      </dsp:nvSpPr>
      <dsp:spPr>
        <a:xfrm>
          <a:off x="1432069" y="65284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e</a:t>
          </a:r>
          <a:endParaRPr lang="id-ID" sz="2400" kern="1200" dirty="0"/>
        </a:p>
      </dsp:txBody>
      <dsp:txXfrm>
        <a:off x="1432069" y="652842"/>
        <a:ext cx="1421316" cy="433328"/>
      </dsp:txXfrm>
    </dsp:sp>
    <dsp:sp modelId="{8ED32131-E126-4CF1-A5C7-B7B90FC59D30}">
      <dsp:nvSpPr>
        <dsp:cNvPr id="0" name=""/>
        <dsp:cNvSpPr/>
      </dsp:nvSpPr>
      <dsp:spPr>
        <a:xfrm>
          <a:off x="1432069" y="119450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Agent f</a:t>
          </a:r>
          <a:endParaRPr lang="id-ID" sz="2400" kern="1200" dirty="0"/>
        </a:p>
      </dsp:txBody>
      <dsp:txXfrm>
        <a:off x="1432069" y="1194503"/>
        <a:ext cx="1421316" cy="433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42798-C5E0-4BA2-B6EC-0EAC7BE88AED}">
      <dsp:nvSpPr>
        <dsp:cNvPr id="0" name=""/>
        <dsp:cNvSpPr/>
      </dsp:nvSpPr>
      <dsp:spPr>
        <a:xfrm>
          <a:off x="3635038" y="1140337"/>
          <a:ext cx="284263" cy="541660"/>
        </a:xfrm>
        <a:custGeom>
          <a:avLst/>
          <a:gdLst/>
          <a:ahLst/>
          <a:cxnLst/>
          <a:rect l="0" t="0" r="0" b="0"/>
          <a:pathLst>
            <a:path>
              <a:moveTo>
                <a:pt x="0" y="0"/>
              </a:moveTo>
              <a:lnTo>
                <a:pt x="142131" y="0"/>
              </a:lnTo>
              <a:lnTo>
                <a:pt x="142131" y="541660"/>
              </a:lnTo>
              <a:lnTo>
                <a:pt x="284263" y="5416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61877" y="1395874"/>
        <a:ext cx="30585" cy="30585"/>
      </dsp:txXfrm>
    </dsp:sp>
    <dsp:sp modelId="{8F9BCA5E-72A1-4320-845B-3E37169F9CCB}">
      <dsp:nvSpPr>
        <dsp:cNvPr id="0" name=""/>
        <dsp:cNvSpPr/>
      </dsp:nvSpPr>
      <dsp:spPr>
        <a:xfrm>
          <a:off x="3635038" y="1094617"/>
          <a:ext cx="284263" cy="91440"/>
        </a:xfrm>
        <a:custGeom>
          <a:avLst/>
          <a:gdLst/>
          <a:ahLst/>
          <a:cxnLst/>
          <a:rect l="0" t="0" r="0" b="0"/>
          <a:pathLst>
            <a:path>
              <a:moveTo>
                <a:pt x="0" y="45720"/>
              </a:moveTo>
              <a:lnTo>
                <a:pt x="284263"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70063" y="1133230"/>
        <a:ext cx="14213" cy="14213"/>
      </dsp:txXfrm>
    </dsp:sp>
    <dsp:sp modelId="{CC160BEB-6D33-4A74-80FD-C494C37D0988}">
      <dsp:nvSpPr>
        <dsp:cNvPr id="0" name=""/>
        <dsp:cNvSpPr/>
      </dsp:nvSpPr>
      <dsp:spPr>
        <a:xfrm>
          <a:off x="3635038" y="598676"/>
          <a:ext cx="284263" cy="541660"/>
        </a:xfrm>
        <a:custGeom>
          <a:avLst/>
          <a:gdLst/>
          <a:ahLst/>
          <a:cxnLst/>
          <a:rect l="0" t="0" r="0" b="0"/>
          <a:pathLst>
            <a:path>
              <a:moveTo>
                <a:pt x="0" y="541660"/>
              </a:moveTo>
              <a:lnTo>
                <a:pt x="142131" y="541660"/>
              </a:lnTo>
              <a:lnTo>
                <a:pt x="142131" y="0"/>
              </a:lnTo>
              <a:lnTo>
                <a:pt x="284263"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61877" y="854213"/>
        <a:ext cx="30585" cy="30585"/>
      </dsp:txXfrm>
    </dsp:sp>
    <dsp:sp modelId="{67DF6139-628F-40D7-9E67-D7CE71DB6AFA}">
      <dsp:nvSpPr>
        <dsp:cNvPr id="0" name=""/>
        <dsp:cNvSpPr/>
      </dsp:nvSpPr>
      <dsp:spPr>
        <a:xfrm rot="16200000">
          <a:off x="2278037" y="923672"/>
          <a:ext cx="2280674"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1</a:t>
          </a:r>
          <a:endParaRPr lang="id-ID" sz="2400" kern="1200" dirty="0"/>
        </a:p>
      </dsp:txBody>
      <dsp:txXfrm>
        <a:off x="2278037" y="923672"/>
        <a:ext cx="2280674" cy="433328"/>
      </dsp:txXfrm>
    </dsp:sp>
    <dsp:sp modelId="{B78475B4-55C8-4DB5-AB28-6A7DF780EFE0}">
      <dsp:nvSpPr>
        <dsp:cNvPr id="0" name=""/>
        <dsp:cNvSpPr/>
      </dsp:nvSpPr>
      <dsp:spPr>
        <a:xfrm>
          <a:off x="3919301" y="38201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A</a:t>
          </a:r>
          <a:endParaRPr lang="id-ID" sz="2000" kern="1200" dirty="0"/>
        </a:p>
      </dsp:txBody>
      <dsp:txXfrm>
        <a:off x="3919301" y="382012"/>
        <a:ext cx="1421316" cy="433328"/>
      </dsp:txXfrm>
    </dsp:sp>
    <dsp:sp modelId="{8ED32131-E126-4CF1-A5C7-B7B90FC59D30}">
      <dsp:nvSpPr>
        <dsp:cNvPr id="0" name=""/>
        <dsp:cNvSpPr/>
      </dsp:nvSpPr>
      <dsp:spPr>
        <a:xfrm>
          <a:off x="3919301" y="92367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B</a:t>
          </a:r>
          <a:endParaRPr lang="id-ID" sz="2000" kern="1200" dirty="0"/>
        </a:p>
      </dsp:txBody>
      <dsp:txXfrm>
        <a:off x="3919301" y="923672"/>
        <a:ext cx="1421316" cy="433328"/>
      </dsp:txXfrm>
    </dsp:sp>
    <dsp:sp modelId="{77B45CC8-50C2-4618-BBF4-5C7F1A3E4089}">
      <dsp:nvSpPr>
        <dsp:cNvPr id="0" name=""/>
        <dsp:cNvSpPr/>
      </dsp:nvSpPr>
      <dsp:spPr>
        <a:xfrm>
          <a:off x="3919301" y="1465333"/>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C</a:t>
          </a:r>
          <a:endParaRPr lang="id-ID" sz="2000" kern="1200" dirty="0"/>
        </a:p>
      </dsp:txBody>
      <dsp:txXfrm>
        <a:off x="3919301" y="1465333"/>
        <a:ext cx="1421316" cy="4333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60BEB-6D33-4A74-80FD-C494C37D0988}">
      <dsp:nvSpPr>
        <dsp:cNvPr id="0" name=""/>
        <dsp:cNvSpPr/>
      </dsp:nvSpPr>
      <dsp:spPr>
        <a:xfrm>
          <a:off x="3635038" y="1094617"/>
          <a:ext cx="284263" cy="91440"/>
        </a:xfrm>
        <a:custGeom>
          <a:avLst/>
          <a:gdLst/>
          <a:ahLst/>
          <a:cxnLst/>
          <a:rect l="0" t="0" r="0" b="0"/>
          <a:pathLst>
            <a:path>
              <a:moveTo>
                <a:pt x="0" y="45720"/>
              </a:moveTo>
              <a:lnTo>
                <a:pt x="284263"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70063" y="1133230"/>
        <a:ext cx="14213" cy="14213"/>
      </dsp:txXfrm>
    </dsp:sp>
    <dsp:sp modelId="{67DF6139-628F-40D7-9E67-D7CE71DB6AFA}">
      <dsp:nvSpPr>
        <dsp:cNvPr id="0" name=""/>
        <dsp:cNvSpPr/>
      </dsp:nvSpPr>
      <dsp:spPr>
        <a:xfrm rot="16200000">
          <a:off x="2278037" y="923672"/>
          <a:ext cx="2280674"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2</a:t>
          </a:r>
          <a:endParaRPr lang="id-ID" sz="2400" kern="1200" dirty="0"/>
        </a:p>
      </dsp:txBody>
      <dsp:txXfrm>
        <a:off x="2278037" y="923672"/>
        <a:ext cx="2280674" cy="433328"/>
      </dsp:txXfrm>
    </dsp:sp>
    <dsp:sp modelId="{B78475B4-55C8-4DB5-AB28-6A7DF780EFE0}">
      <dsp:nvSpPr>
        <dsp:cNvPr id="0" name=""/>
        <dsp:cNvSpPr/>
      </dsp:nvSpPr>
      <dsp:spPr>
        <a:xfrm>
          <a:off x="3919301" y="92367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D</a:t>
          </a:r>
          <a:endParaRPr lang="id-ID" sz="2000" kern="1200" dirty="0"/>
        </a:p>
      </dsp:txBody>
      <dsp:txXfrm>
        <a:off x="3919301" y="923672"/>
        <a:ext cx="1421316" cy="4333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66AE0-994C-45AD-90FD-2F00BA5A2B1C}">
      <dsp:nvSpPr>
        <dsp:cNvPr id="0" name=""/>
        <dsp:cNvSpPr/>
      </dsp:nvSpPr>
      <dsp:spPr>
        <a:xfrm>
          <a:off x="1432069" y="1140337"/>
          <a:ext cx="2202968" cy="812490"/>
        </a:xfrm>
        <a:custGeom>
          <a:avLst/>
          <a:gdLst/>
          <a:ahLst/>
          <a:cxnLst/>
          <a:rect l="0" t="0" r="0" b="0"/>
          <a:pathLst>
            <a:path>
              <a:moveTo>
                <a:pt x="2202968" y="0"/>
              </a:moveTo>
              <a:lnTo>
                <a:pt x="0" y="81249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d-ID" sz="700" kern="1200"/>
        </a:p>
      </dsp:txBody>
      <dsp:txXfrm>
        <a:off x="2474853" y="1487881"/>
        <a:ext cx="117401" cy="117401"/>
      </dsp:txXfrm>
    </dsp:sp>
    <dsp:sp modelId="{B02F678B-799A-4A90-A38E-B02B038C4E76}">
      <dsp:nvSpPr>
        <dsp:cNvPr id="0" name=""/>
        <dsp:cNvSpPr/>
      </dsp:nvSpPr>
      <dsp:spPr>
        <a:xfrm>
          <a:off x="1432069" y="1140337"/>
          <a:ext cx="2202968" cy="270830"/>
        </a:xfrm>
        <a:custGeom>
          <a:avLst/>
          <a:gdLst/>
          <a:ahLst/>
          <a:cxnLst/>
          <a:rect l="0" t="0" r="0" b="0"/>
          <a:pathLst>
            <a:path>
              <a:moveTo>
                <a:pt x="2202968" y="0"/>
              </a:moveTo>
              <a:lnTo>
                <a:pt x="0" y="27083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1220263"/>
        <a:ext cx="110977" cy="110977"/>
      </dsp:txXfrm>
    </dsp:sp>
    <dsp:sp modelId="{8F9BCA5E-72A1-4320-845B-3E37169F9CCB}">
      <dsp:nvSpPr>
        <dsp:cNvPr id="0" name=""/>
        <dsp:cNvSpPr/>
      </dsp:nvSpPr>
      <dsp:spPr>
        <a:xfrm>
          <a:off x="1432069" y="869506"/>
          <a:ext cx="2202968" cy="270830"/>
        </a:xfrm>
        <a:custGeom>
          <a:avLst/>
          <a:gdLst/>
          <a:ahLst/>
          <a:cxnLst/>
          <a:rect l="0" t="0" r="0" b="0"/>
          <a:pathLst>
            <a:path>
              <a:moveTo>
                <a:pt x="2202968" y="27083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949433"/>
        <a:ext cx="110977" cy="110977"/>
      </dsp:txXfrm>
    </dsp:sp>
    <dsp:sp modelId="{CC160BEB-6D33-4A74-80FD-C494C37D0988}">
      <dsp:nvSpPr>
        <dsp:cNvPr id="0" name=""/>
        <dsp:cNvSpPr/>
      </dsp:nvSpPr>
      <dsp:spPr>
        <a:xfrm>
          <a:off x="1432069" y="327846"/>
          <a:ext cx="2202968" cy="812490"/>
        </a:xfrm>
        <a:custGeom>
          <a:avLst/>
          <a:gdLst/>
          <a:ahLst/>
          <a:cxnLst/>
          <a:rect l="0" t="0" r="0" b="0"/>
          <a:pathLst>
            <a:path>
              <a:moveTo>
                <a:pt x="2202968" y="81249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d-ID" sz="700" kern="1200"/>
        </a:p>
      </dsp:txBody>
      <dsp:txXfrm>
        <a:off x="2474853" y="675391"/>
        <a:ext cx="117401" cy="117401"/>
      </dsp:txXfrm>
    </dsp:sp>
    <dsp:sp modelId="{67DF6139-628F-40D7-9E67-D7CE71DB6AFA}">
      <dsp:nvSpPr>
        <dsp:cNvPr id="0" name=""/>
        <dsp:cNvSpPr/>
      </dsp:nvSpPr>
      <dsp:spPr>
        <a:xfrm rot="16200000">
          <a:off x="2278037" y="923672"/>
          <a:ext cx="2280674"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1</a:t>
          </a:r>
          <a:endParaRPr lang="id-ID" sz="2400" kern="1200" dirty="0"/>
        </a:p>
      </dsp:txBody>
      <dsp:txXfrm>
        <a:off x="2278037" y="923672"/>
        <a:ext cx="2280674" cy="433328"/>
      </dsp:txXfrm>
    </dsp:sp>
    <dsp:sp modelId="{B78475B4-55C8-4DB5-AB28-6A7DF780EFE0}">
      <dsp:nvSpPr>
        <dsp:cNvPr id="0" name=""/>
        <dsp:cNvSpPr/>
      </dsp:nvSpPr>
      <dsp:spPr>
        <a:xfrm>
          <a:off x="1432069" y="11118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a</a:t>
          </a:r>
          <a:endParaRPr lang="id-ID" sz="2400" kern="1200" dirty="0"/>
        </a:p>
      </dsp:txBody>
      <dsp:txXfrm>
        <a:off x="1432069" y="111182"/>
        <a:ext cx="1421316" cy="433328"/>
      </dsp:txXfrm>
    </dsp:sp>
    <dsp:sp modelId="{8ED32131-E126-4CF1-A5C7-B7B90FC59D30}">
      <dsp:nvSpPr>
        <dsp:cNvPr id="0" name=""/>
        <dsp:cNvSpPr/>
      </dsp:nvSpPr>
      <dsp:spPr>
        <a:xfrm>
          <a:off x="1432069" y="65284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b</a:t>
          </a:r>
          <a:endParaRPr lang="id-ID" sz="2400" kern="1200" dirty="0"/>
        </a:p>
      </dsp:txBody>
      <dsp:txXfrm>
        <a:off x="1432069" y="652842"/>
        <a:ext cx="1421316" cy="433328"/>
      </dsp:txXfrm>
    </dsp:sp>
    <dsp:sp modelId="{12E08028-43AB-47D0-8099-5E3CD4AB83F9}">
      <dsp:nvSpPr>
        <dsp:cNvPr id="0" name=""/>
        <dsp:cNvSpPr/>
      </dsp:nvSpPr>
      <dsp:spPr>
        <a:xfrm>
          <a:off x="1432069" y="119450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c</a:t>
          </a:r>
          <a:endParaRPr lang="id-ID" sz="2400" kern="1200" dirty="0"/>
        </a:p>
      </dsp:txBody>
      <dsp:txXfrm>
        <a:off x="1432069" y="1194503"/>
        <a:ext cx="1421316" cy="433328"/>
      </dsp:txXfrm>
    </dsp:sp>
    <dsp:sp modelId="{7CE56681-6089-49E3-BEAF-B25699FD97A7}">
      <dsp:nvSpPr>
        <dsp:cNvPr id="0" name=""/>
        <dsp:cNvSpPr/>
      </dsp:nvSpPr>
      <dsp:spPr>
        <a:xfrm>
          <a:off x="1432069" y="173616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d</a:t>
          </a:r>
          <a:endParaRPr lang="id-ID" sz="2400" kern="1200" dirty="0"/>
        </a:p>
      </dsp:txBody>
      <dsp:txXfrm>
        <a:off x="1432069" y="1736163"/>
        <a:ext cx="1421316" cy="4333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BCA5E-72A1-4320-845B-3E37169F9CCB}">
      <dsp:nvSpPr>
        <dsp:cNvPr id="0" name=""/>
        <dsp:cNvSpPr/>
      </dsp:nvSpPr>
      <dsp:spPr>
        <a:xfrm>
          <a:off x="1432069" y="1140337"/>
          <a:ext cx="2202968" cy="270830"/>
        </a:xfrm>
        <a:custGeom>
          <a:avLst/>
          <a:gdLst/>
          <a:ahLst/>
          <a:cxnLst/>
          <a:rect l="0" t="0" r="0" b="0"/>
          <a:pathLst>
            <a:path>
              <a:moveTo>
                <a:pt x="2202968" y="0"/>
              </a:moveTo>
              <a:lnTo>
                <a:pt x="0" y="27083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1220263"/>
        <a:ext cx="110977" cy="110977"/>
      </dsp:txXfrm>
    </dsp:sp>
    <dsp:sp modelId="{CC160BEB-6D33-4A74-80FD-C494C37D0988}">
      <dsp:nvSpPr>
        <dsp:cNvPr id="0" name=""/>
        <dsp:cNvSpPr/>
      </dsp:nvSpPr>
      <dsp:spPr>
        <a:xfrm>
          <a:off x="1432069" y="869506"/>
          <a:ext cx="2202968" cy="270830"/>
        </a:xfrm>
        <a:custGeom>
          <a:avLst/>
          <a:gdLst/>
          <a:ahLst/>
          <a:cxnLst/>
          <a:rect l="0" t="0" r="0" b="0"/>
          <a:pathLst>
            <a:path>
              <a:moveTo>
                <a:pt x="2202968" y="27083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949433"/>
        <a:ext cx="110977" cy="110977"/>
      </dsp:txXfrm>
    </dsp:sp>
    <dsp:sp modelId="{67DF6139-628F-40D7-9E67-D7CE71DB6AFA}">
      <dsp:nvSpPr>
        <dsp:cNvPr id="0" name=""/>
        <dsp:cNvSpPr/>
      </dsp:nvSpPr>
      <dsp:spPr>
        <a:xfrm rot="16200000">
          <a:off x="2278037" y="923672"/>
          <a:ext cx="2280674"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2</a:t>
          </a:r>
          <a:endParaRPr lang="id-ID" sz="2400" kern="1200" dirty="0"/>
        </a:p>
      </dsp:txBody>
      <dsp:txXfrm>
        <a:off x="2278037" y="923672"/>
        <a:ext cx="2280674" cy="433328"/>
      </dsp:txXfrm>
    </dsp:sp>
    <dsp:sp modelId="{B78475B4-55C8-4DB5-AB28-6A7DF780EFE0}">
      <dsp:nvSpPr>
        <dsp:cNvPr id="0" name=""/>
        <dsp:cNvSpPr/>
      </dsp:nvSpPr>
      <dsp:spPr>
        <a:xfrm>
          <a:off x="1432069" y="65284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e</a:t>
          </a:r>
          <a:endParaRPr lang="id-ID" sz="2400" kern="1200" dirty="0"/>
        </a:p>
      </dsp:txBody>
      <dsp:txXfrm>
        <a:off x="1432069" y="652842"/>
        <a:ext cx="1421316" cy="433328"/>
      </dsp:txXfrm>
    </dsp:sp>
    <dsp:sp modelId="{8ED32131-E126-4CF1-A5C7-B7B90FC59D30}">
      <dsp:nvSpPr>
        <dsp:cNvPr id="0" name=""/>
        <dsp:cNvSpPr/>
      </dsp:nvSpPr>
      <dsp:spPr>
        <a:xfrm>
          <a:off x="1432069" y="119450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Agent f</a:t>
          </a:r>
          <a:endParaRPr lang="id-ID" sz="2400" kern="1200" dirty="0"/>
        </a:p>
      </dsp:txBody>
      <dsp:txXfrm>
        <a:off x="1432069" y="1194503"/>
        <a:ext cx="1421316" cy="4333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9A5D5-75C3-4ED6-8B1B-27D57DC912FE}">
      <dsp:nvSpPr>
        <dsp:cNvPr id="0" name=""/>
        <dsp:cNvSpPr/>
      </dsp:nvSpPr>
      <dsp:spPr>
        <a:xfrm rot="5400000">
          <a:off x="-153344" y="214652"/>
          <a:ext cx="1022296" cy="71560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Spring / Summer 2023</a:t>
          </a:r>
          <a:endParaRPr lang="id-ID" sz="1400" kern="1200" dirty="0"/>
        </a:p>
      </dsp:txBody>
      <dsp:txXfrm rot="-5400000">
        <a:off x="1" y="419112"/>
        <a:ext cx="715607" cy="306689"/>
      </dsp:txXfrm>
    </dsp:sp>
    <dsp:sp modelId="{84BE0B73-EF28-477A-A242-4B95034BE754}">
      <dsp:nvSpPr>
        <dsp:cNvPr id="0" name=""/>
        <dsp:cNvSpPr/>
      </dsp:nvSpPr>
      <dsp:spPr>
        <a:xfrm rot="5400000">
          <a:off x="3228643" y="-2503774"/>
          <a:ext cx="730948" cy="579465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Develop demand model</a:t>
          </a:r>
          <a:endParaRPr lang="id-ID" sz="1600" kern="1200" dirty="0"/>
        </a:p>
        <a:p>
          <a:pPr marL="171450" lvl="1" indent="-171450" algn="l" defTabSz="711200">
            <a:lnSpc>
              <a:spcPct val="90000"/>
            </a:lnSpc>
            <a:spcBef>
              <a:spcPct val="0"/>
            </a:spcBef>
            <a:spcAft>
              <a:spcPct val="15000"/>
            </a:spcAft>
            <a:buChar char="•"/>
          </a:pPr>
          <a:r>
            <a:rPr lang="en-US" sz="1600" kern="1200" dirty="0"/>
            <a:t>Write potential academic paper on demand model</a:t>
          </a:r>
          <a:endParaRPr lang="id-ID" sz="1600" kern="1200" dirty="0"/>
        </a:p>
        <a:p>
          <a:pPr marL="171450" lvl="1" indent="-171450" algn="l" defTabSz="711200">
            <a:lnSpc>
              <a:spcPct val="90000"/>
            </a:lnSpc>
            <a:spcBef>
              <a:spcPct val="0"/>
            </a:spcBef>
            <a:spcAft>
              <a:spcPct val="15000"/>
            </a:spcAft>
            <a:buChar char="•"/>
          </a:pPr>
          <a:r>
            <a:rPr lang="en-US" sz="1600" kern="1200" dirty="0"/>
            <a:t>Write blog about demand model</a:t>
          </a:r>
          <a:endParaRPr lang="id-ID" sz="1600" kern="1200" dirty="0"/>
        </a:p>
      </dsp:txBody>
      <dsp:txXfrm rot="-5400000">
        <a:off x="696788" y="63763"/>
        <a:ext cx="5758976" cy="659584"/>
      </dsp:txXfrm>
    </dsp:sp>
    <dsp:sp modelId="{739EE815-B429-42E9-B011-3829269B7C4D}">
      <dsp:nvSpPr>
        <dsp:cNvPr id="0" name=""/>
        <dsp:cNvSpPr/>
      </dsp:nvSpPr>
      <dsp:spPr>
        <a:xfrm rot="5400000">
          <a:off x="-322534" y="1306457"/>
          <a:ext cx="1360676" cy="71560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2024</a:t>
          </a:r>
          <a:endParaRPr lang="id-ID" sz="2000" kern="1200" dirty="0"/>
        </a:p>
      </dsp:txBody>
      <dsp:txXfrm rot="-5400000">
        <a:off x="1" y="1341727"/>
        <a:ext cx="715607" cy="645069"/>
      </dsp:txXfrm>
    </dsp:sp>
    <dsp:sp modelId="{AD147363-B25F-492E-830F-376E995B03FD}">
      <dsp:nvSpPr>
        <dsp:cNvPr id="0" name=""/>
        <dsp:cNvSpPr/>
      </dsp:nvSpPr>
      <dsp:spPr>
        <a:xfrm rot="5400000">
          <a:off x="3063874" y="-1395178"/>
          <a:ext cx="1070178" cy="57758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Develop supply model</a:t>
          </a:r>
          <a:endParaRPr lang="id-ID" sz="1600" kern="1200" dirty="0"/>
        </a:p>
        <a:p>
          <a:pPr marL="171450" lvl="1" indent="-171450" algn="l" defTabSz="711200">
            <a:lnSpc>
              <a:spcPct val="90000"/>
            </a:lnSpc>
            <a:spcBef>
              <a:spcPct val="0"/>
            </a:spcBef>
            <a:spcAft>
              <a:spcPct val="15000"/>
            </a:spcAft>
            <a:buChar char="•"/>
          </a:pPr>
          <a:r>
            <a:rPr lang="en-US" sz="1600" kern="1200" dirty="0"/>
            <a:t>Write potential academic paper on supply model</a:t>
          </a:r>
          <a:endParaRPr lang="id-ID" sz="1600" kern="1200" dirty="0"/>
        </a:p>
        <a:p>
          <a:pPr marL="171450" lvl="1" indent="-171450" algn="l" defTabSz="711200">
            <a:lnSpc>
              <a:spcPct val="90000"/>
            </a:lnSpc>
            <a:spcBef>
              <a:spcPct val="0"/>
            </a:spcBef>
            <a:spcAft>
              <a:spcPct val="15000"/>
            </a:spcAft>
            <a:buChar char="•"/>
          </a:pPr>
          <a:r>
            <a:rPr lang="en-US" sz="1600" kern="1200" dirty="0"/>
            <a:t>Write blog about supply model</a:t>
          </a:r>
          <a:endParaRPr lang="id-ID" sz="1600" kern="1200" dirty="0"/>
        </a:p>
        <a:p>
          <a:pPr marL="171450" lvl="1" indent="-171450" algn="l" defTabSz="711200">
            <a:lnSpc>
              <a:spcPct val="90000"/>
            </a:lnSpc>
            <a:spcBef>
              <a:spcPct val="0"/>
            </a:spcBef>
            <a:spcAft>
              <a:spcPct val="15000"/>
            </a:spcAft>
            <a:buChar char="•"/>
          </a:pPr>
          <a:r>
            <a:rPr lang="en-US" sz="1600" kern="1200" dirty="0"/>
            <a:t>Develop bridge mechanism</a:t>
          </a:r>
          <a:endParaRPr lang="id-ID" sz="1600" kern="1200" dirty="0"/>
        </a:p>
      </dsp:txBody>
      <dsp:txXfrm rot="-5400000">
        <a:off x="711044" y="1009894"/>
        <a:ext cx="5723597" cy="965694"/>
      </dsp:txXfrm>
    </dsp:sp>
    <dsp:sp modelId="{494B7C8D-96D5-462D-8F7D-21BDC32A5924}">
      <dsp:nvSpPr>
        <dsp:cNvPr id="0" name=""/>
        <dsp:cNvSpPr/>
      </dsp:nvSpPr>
      <dsp:spPr>
        <a:xfrm rot="5400000">
          <a:off x="-153344" y="2454677"/>
          <a:ext cx="1022296" cy="71560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Summer 2024</a:t>
          </a:r>
          <a:endParaRPr lang="id-ID" sz="1400" kern="1200" dirty="0"/>
        </a:p>
      </dsp:txBody>
      <dsp:txXfrm rot="-5400000">
        <a:off x="1" y="2659137"/>
        <a:ext cx="715607" cy="306689"/>
      </dsp:txXfrm>
    </dsp:sp>
    <dsp:sp modelId="{9BC4964A-355B-4E59-B984-3A564581901A}">
      <dsp:nvSpPr>
        <dsp:cNvPr id="0" name=""/>
        <dsp:cNvSpPr/>
      </dsp:nvSpPr>
      <dsp:spPr>
        <a:xfrm rot="5400000">
          <a:off x="3238052" y="-240233"/>
          <a:ext cx="730948" cy="57758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Write academic paper on overarching model</a:t>
          </a:r>
          <a:endParaRPr lang="id-ID" sz="1600" kern="1200" dirty="0"/>
        </a:p>
        <a:p>
          <a:pPr marL="171450" lvl="1" indent="-171450" algn="l" defTabSz="711200">
            <a:lnSpc>
              <a:spcPct val="90000"/>
            </a:lnSpc>
            <a:spcBef>
              <a:spcPct val="0"/>
            </a:spcBef>
            <a:spcAft>
              <a:spcPct val="15000"/>
            </a:spcAft>
            <a:buChar char="•"/>
          </a:pPr>
          <a:r>
            <a:rPr lang="en-US" sz="1600" kern="1200" dirty="0"/>
            <a:t>Write blog about overarching model</a:t>
          </a:r>
          <a:endParaRPr lang="id-ID" sz="1600" kern="1200" dirty="0"/>
        </a:p>
        <a:p>
          <a:pPr marL="171450" lvl="1" indent="-171450" algn="l" defTabSz="711200">
            <a:lnSpc>
              <a:spcPct val="90000"/>
            </a:lnSpc>
            <a:spcBef>
              <a:spcPct val="0"/>
            </a:spcBef>
            <a:spcAft>
              <a:spcPct val="15000"/>
            </a:spcAft>
            <a:buChar char="•"/>
          </a:pPr>
          <a:r>
            <a:rPr lang="en-US" sz="1600" kern="1200" dirty="0"/>
            <a:t>Design empirical study</a:t>
          </a:r>
          <a:endParaRPr lang="id-ID" sz="1600" kern="1200" dirty="0"/>
        </a:p>
      </dsp:txBody>
      <dsp:txXfrm rot="-5400000">
        <a:off x="715607" y="2317894"/>
        <a:ext cx="5740157" cy="659584"/>
      </dsp:txXfrm>
    </dsp:sp>
    <dsp:sp modelId="{19691B37-D35A-4F25-8915-0BFE24F3A8B8}">
      <dsp:nvSpPr>
        <dsp:cNvPr id="0" name=""/>
        <dsp:cNvSpPr/>
      </dsp:nvSpPr>
      <dsp:spPr>
        <a:xfrm rot="5400000">
          <a:off x="-153344" y="3405286"/>
          <a:ext cx="1022296" cy="71560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2025</a:t>
          </a:r>
          <a:endParaRPr lang="id-ID" sz="2000" kern="1200" dirty="0"/>
        </a:p>
      </dsp:txBody>
      <dsp:txXfrm rot="-5400000">
        <a:off x="1" y="3609746"/>
        <a:ext cx="715607" cy="306689"/>
      </dsp:txXfrm>
    </dsp:sp>
    <dsp:sp modelId="{478CEA8F-6342-4B97-BE0D-62D10641A8A1}">
      <dsp:nvSpPr>
        <dsp:cNvPr id="0" name=""/>
        <dsp:cNvSpPr/>
      </dsp:nvSpPr>
      <dsp:spPr>
        <a:xfrm rot="5400000">
          <a:off x="3238052" y="675709"/>
          <a:ext cx="730948" cy="57758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Acquire participants</a:t>
          </a:r>
          <a:endParaRPr lang="id-ID" sz="1600" kern="1200" dirty="0"/>
        </a:p>
        <a:p>
          <a:pPr marL="171450" lvl="1" indent="-171450" algn="l" defTabSz="711200">
            <a:lnSpc>
              <a:spcPct val="90000"/>
            </a:lnSpc>
            <a:spcBef>
              <a:spcPct val="0"/>
            </a:spcBef>
            <a:spcAft>
              <a:spcPct val="15000"/>
            </a:spcAft>
            <a:buChar char="•"/>
          </a:pPr>
          <a:r>
            <a:rPr lang="en-US" sz="1600" kern="1200" dirty="0"/>
            <a:t>Conduct experimental trials</a:t>
          </a:r>
          <a:endParaRPr lang="id-ID" sz="1600" kern="1200" dirty="0"/>
        </a:p>
        <a:p>
          <a:pPr marL="171450" lvl="1" indent="-171450" algn="l" defTabSz="711200">
            <a:lnSpc>
              <a:spcPct val="90000"/>
            </a:lnSpc>
            <a:spcBef>
              <a:spcPct val="0"/>
            </a:spcBef>
            <a:spcAft>
              <a:spcPct val="15000"/>
            </a:spcAft>
            <a:buChar char="•"/>
          </a:pPr>
          <a:r>
            <a:rPr lang="en-US" sz="1600" kern="1200" dirty="0"/>
            <a:t>Analyze results &amp; compare with theoretical predictions</a:t>
          </a:r>
          <a:endParaRPr lang="id-ID" sz="1600" kern="1200" dirty="0"/>
        </a:p>
      </dsp:txBody>
      <dsp:txXfrm rot="-5400000">
        <a:off x="715607" y="3233836"/>
        <a:ext cx="5740157" cy="659584"/>
      </dsp:txXfrm>
    </dsp:sp>
    <dsp:sp modelId="{DDC9F087-90A5-4F43-AFF5-D67314494D9A}">
      <dsp:nvSpPr>
        <dsp:cNvPr id="0" name=""/>
        <dsp:cNvSpPr/>
      </dsp:nvSpPr>
      <dsp:spPr>
        <a:xfrm rot="5400000">
          <a:off x="-153344" y="4322668"/>
          <a:ext cx="1022296" cy="71560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Summer 2025</a:t>
          </a:r>
          <a:endParaRPr lang="id-ID" sz="1400" kern="1200" dirty="0"/>
        </a:p>
      </dsp:txBody>
      <dsp:txXfrm rot="-5400000">
        <a:off x="1" y="4527128"/>
        <a:ext cx="715607" cy="306689"/>
      </dsp:txXfrm>
    </dsp:sp>
    <dsp:sp modelId="{8D44D0F0-CBCD-4CA4-852A-7C186C78224D}">
      <dsp:nvSpPr>
        <dsp:cNvPr id="0" name=""/>
        <dsp:cNvSpPr/>
      </dsp:nvSpPr>
      <dsp:spPr>
        <a:xfrm rot="5400000">
          <a:off x="3353903" y="1578984"/>
          <a:ext cx="499246" cy="577583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Write potential empirical paper</a:t>
          </a:r>
          <a:endParaRPr lang="id-ID" sz="1600" kern="1200" dirty="0"/>
        </a:p>
        <a:p>
          <a:pPr marL="171450" lvl="1" indent="-171450" algn="l" defTabSz="711200">
            <a:lnSpc>
              <a:spcPct val="90000"/>
            </a:lnSpc>
            <a:spcBef>
              <a:spcPct val="0"/>
            </a:spcBef>
            <a:spcAft>
              <a:spcPct val="15000"/>
            </a:spcAft>
            <a:buChar char="•"/>
          </a:pPr>
          <a:r>
            <a:rPr lang="en-US" sz="1600" kern="1200" dirty="0"/>
            <a:t>Write blog about empirical findings</a:t>
          </a:r>
          <a:endParaRPr lang="id-ID" sz="1600" kern="1200" dirty="0"/>
        </a:p>
      </dsp:txBody>
      <dsp:txXfrm rot="-5400000">
        <a:off x="715607" y="4241652"/>
        <a:ext cx="5751468" cy="45050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62A06-9EC4-4F59-B80B-242CDFF1D1DD}" type="datetimeFigureOut">
              <a:rPr lang="id-ID" smtClean="0"/>
              <a:t>08/03/2023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5E566-2AD3-4410-9621-2ED2D9AB5B10}" type="slidenum">
              <a:rPr lang="id-ID" smtClean="0"/>
              <a:t>‹#›</a:t>
            </a:fld>
            <a:endParaRPr lang="id-ID"/>
          </a:p>
        </p:txBody>
      </p:sp>
    </p:spTree>
    <p:extLst>
      <p:ext uri="{BB962C8B-B14F-4D97-AF65-F5344CB8AC3E}">
        <p14:creationId xmlns:p14="http://schemas.microsoft.com/office/powerpoint/2010/main" val="306154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sz="1200" dirty="0">
                <a:solidFill>
                  <a:schemeClr val="bg1"/>
                </a:solidFill>
              </a:rPr>
              <a:t>1. Applications already span several fields. </a:t>
            </a:r>
            <a:r>
              <a:rPr lang="en-US" sz="1200" dirty="0" err="1">
                <a:solidFill>
                  <a:schemeClr val="bg1"/>
                </a:solidFill>
              </a:rPr>
              <a:t>Laffont</a:t>
            </a:r>
            <a:r>
              <a:rPr lang="en-US" sz="1200" dirty="0">
                <a:solidFill>
                  <a:schemeClr val="bg1"/>
                </a:solidFill>
              </a:rPr>
              <a:t> and </a:t>
            </a:r>
            <a:r>
              <a:rPr lang="en-US" sz="1200" dirty="0" err="1">
                <a:solidFill>
                  <a:schemeClr val="bg1"/>
                </a:solidFill>
              </a:rPr>
              <a:t>Tirole</a:t>
            </a:r>
            <a:r>
              <a:rPr lang="en-US" sz="1200" dirty="0">
                <a:solidFill>
                  <a:schemeClr val="bg1"/>
                </a:solidFill>
              </a:rPr>
              <a:t> [19] analyze regulation; </a:t>
            </a:r>
            <a:r>
              <a:rPr lang="en-US" sz="1200" dirty="0" err="1">
                <a:solidFill>
                  <a:schemeClr val="bg1"/>
                </a:solidFill>
              </a:rPr>
              <a:t>Martimort</a:t>
            </a:r>
            <a:r>
              <a:rPr lang="en-US" sz="1200" dirty="0">
                <a:solidFill>
                  <a:schemeClr val="bg1"/>
                </a:solidFill>
              </a:rPr>
              <a:t> [22,23], </a:t>
            </a:r>
            <a:r>
              <a:rPr lang="en-US" sz="1200" dirty="0" err="1">
                <a:solidFill>
                  <a:schemeClr val="bg1"/>
                </a:solidFill>
              </a:rPr>
              <a:t>Mezzetti</a:t>
            </a:r>
            <a:r>
              <a:rPr lang="en-US" sz="1200" dirty="0">
                <a:solidFill>
                  <a:schemeClr val="bg1"/>
                </a:solidFill>
              </a:rPr>
              <a:t> [26] and Stole [36] deal with nonlinear pricing and manufacturer–retailer relationships; </a:t>
            </a:r>
            <a:r>
              <a:rPr lang="en-US" sz="1200" dirty="0" err="1">
                <a:solidFill>
                  <a:schemeClr val="bg1"/>
                </a:solidFill>
              </a:rPr>
              <a:t>Biais</a:t>
            </a:r>
            <a:r>
              <a:rPr lang="en-US" sz="1200" dirty="0">
                <a:solidFill>
                  <a:schemeClr val="bg1"/>
                </a:solidFill>
              </a:rPr>
              <a:t> et al. [3] study competing </a:t>
            </a:r>
            <a:r>
              <a:rPr lang="en-US" sz="1200" dirty="0" err="1">
                <a:solidFill>
                  <a:schemeClr val="bg1"/>
                </a:solidFill>
              </a:rPr>
              <a:t>marketmakers</a:t>
            </a:r>
            <a:r>
              <a:rPr lang="en-US" sz="1200" dirty="0">
                <a:solidFill>
                  <a:schemeClr val="bg1"/>
                </a:solidFill>
              </a:rPr>
              <a:t> in financial markets. </a:t>
            </a:r>
            <a:r>
              <a:rPr lang="en-US" sz="1200" dirty="0" err="1">
                <a:solidFill>
                  <a:schemeClr val="bg1"/>
                </a:solidFill>
              </a:rPr>
              <a:t>Martimort</a:t>
            </a:r>
            <a:r>
              <a:rPr lang="en-US" sz="1200" dirty="0">
                <a:solidFill>
                  <a:schemeClr val="bg1"/>
                </a:solidFill>
              </a:rPr>
              <a:t> and Stole [24] and Peters [29,30] offer theoretical frameworks to understand what are the natural classes of mechanisms to be studied. For models of common agency under moral hazard, see </a:t>
            </a:r>
            <a:r>
              <a:rPr lang="en-US" sz="1200" dirty="0" err="1">
                <a:solidFill>
                  <a:schemeClr val="bg1"/>
                </a:solidFill>
              </a:rPr>
              <a:t>Bernheim</a:t>
            </a:r>
            <a:r>
              <a:rPr lang="en-US" sz="1200" dirty="0">
                <a:solidFill>
                  <a:schemeClr val="bg1"/>
                </a:solidFill>
              </a:rPr>
              <a:t> and </a:t>
            </a:r>
            <a:r>
              <a:rPr lang="en-US" sz="1200" dirty="0" err="1">
                <a:solidFill>
                  <a:schemeClr val="bg1"/>
                </a:solidFill>
              </a:rPr>
              <a:t>Whinston</a:t>
            </a:r>
            <a:r>
              <a:rPr lang="en-US" sz="1200" dirty="0">
                <a:solidFill>
                  <a:schemeClr val="bg1"/>
                </a:solidFill>
              </a:rPr>
              <a:t> [1,2] among others.</a:t>
            </a:r>
          </a:p>
          <a:p>
            <a:r>
              <a:rPr lang="en-US" sz="1200" dirty="0">
                <a:solidFill>
                  <a:schemeClr val="bg1"/>
                </a:solidFill>
              </a:rPr>
              <a:t>2. </a:t>
            </a:r>
            <a:r>
              <a:rPr lang="id-ID" sz="1200" dirty="0" err="1">
                <a:solidFill>
                  <a:schemeClr val="bg1"/>
                </a:solidFill>
              </a:rPr>
              <a:t>See</a:t>
            </a:r>
            <a:r>
              <a:rPr lang="id-ID" sz="1200" dirty="0">
                <a:solidFill>
                  <a:schemeClr val="bg1"/>
                </a:solidFill>
              </a:rPr>
              <a:t>, </a:t>
            </a:r>
            <a:r>
              <a:rPr lang="id-ID" sz="1200" dirty="0" err="1">
                <a:solidFill>
                  <a:schemeClr val="bg1"/>
                </a:solidFill>
              </a:rPr>
              <a:t>for</a:t>
            </a:r>
            <a:r>
              <a:rPr lang="id-ID" sz="1200" dirty="0">
                <a:solidFill>
                  <a:schemeClr val="bg1"/>
                </a:solidFill>
              </a:rPr>
              <a:t> </a:t>
            </a:r>
            <a:r>
              <a:rPr lang="id-ID" sz="1200" dirty="0" err="1">
                <a:solidFill>
                  <a:schemeClr val="bg1"/>
                </a:solidFill>
              </a:rPr>
              <a:t>example</a:t>
            </a:r>
            <a:r>
              <a:rPr lang="id-ID" sz="1200" dirty="0">
                <a:solidFill>
                  <a:schemeClr val="bg1"/>
                </a:solidFill>
              </a:rPr>
              <a:t>, </a:t>
            </a:r>
            <a:r>
              <a:rPr lang="id-ID" sz="1200" dirty="0" err="1">
                <a:solidFill>
                  <a:schemeClr val="bg1"/>
                </a:solidFill>
              </a:rPr>
              <a:t>the</a:t>
            </a:r>
            <a:r>
              <a:rPr lang="id-ID" sz="1200" dirty="0">
                <a:solidFill>
                  <a:schemeClr val="bg1"/>
                </a:solidFill>
              </a:rPr>
              <a:t> </a:t>
            </a:r>
            <a:r>
              <a:rPr lang="id-ID" sz="1200" dirty="0" err="1">
                <a:solidFill>
                  <a:schemeClr val="bg1"/>
                </a:solidFill>
              </a:rPr>
              <a:t>classic</a:t>
            </a:r>
            <a:r>
              <a:rPr lang="id-ID" sz="1200" dirty="0">
                <a:solidFill>
                  <a:schemeClr val="bg1"/>
                </a:solidFill>
              </a:rPr>
              <a:t> </a:t>
            </a:r>
            <a:r>
              <a:rPr lang="id-ID" sz="1200" dirty="0" err="1">
                <a:solidFill>
                  <a:schemeClr val="bg1"/>
                </a:solidFill>
              </a:rPr>
              <a:t>pieces</a:t>
            </a:r>
            <a:r>
              <a:rPr lang="id-ID" sz="1200" dirty="0">
                <a:solidFill>
                  <a:schemeClr val="bg1"/>
                </a:solidFill>
              </a:rPr>
              <a:t> Townsend [39], </a:t>
            </a:r>
            <a:r>
              <a:rPr lang="id-ID" sz="1200" dirty="0" err="1">
                <a:solidFill>
                  <a:schemeClr val="bg1"/>
                </a:solidFill>
              </a:rPr>
              <a:t>Gale</a:t>
            </a:r>
            <a:r>
              <a:rPr lang="id-ID" sz="1200" dirty="0">
                <a:solidFill>
                  <a:schemeClr val="bg1"/>
                </a:solidFill>
              </a:rPr>
              <a:t> </a:t>
            </a:r>
            <a:r>
              <a:rPr lang="id-ID" sz="1200" dirty="0" err="1">
                <a:solidFill>
                  <a:schemeClr val="bg1"/>
                </a:solidFill>
              </a:rPr>
              <a:t>and</a:t>
            </a:r>
            <a:r>
              <a:rPr lang="id-ID" sz="1200" dirty="0">
                <a:solidFill>
                  <a:schemeClr val="bg1"/>
                </a:solidFill>
              </a:rPr>
              <a:t> </a:t>
            </a:r>
            <a:r>
              <a:rPr lang="id-ID" sz="1200" dirty="0" err="1">
                <a:solidFill>
                  <a:schemeClr val="bg1"/>
                </a:solidFill>
              </a:rPr>
              <a:t>Hellwig</a:t>
            </a:r>
            <a:r>
              <a:rPr lang="id-ID" sz="1200" dirty="0">
                <a:solidFill>
                  <a:schemeClr val="bg1"/>
                </a:solidFill>
              </a:rPr>
              <a:t> [13], </a:t>
            </a:r>
            <a:r>
              <a:rPr lang="id-ID" sz="1200" dirty="0" err="1">
                <a:solidFill>
                  <a:schemeClr val="bg1"/>
                </a:solidFill>
              </a:rPr>
              <a:t>and</a:t>
            </a:r>
            <a:r>
              <a:rPr lang="id-ID" sz="1200" dirty="0">
                <a:solidFill>
                  <a:schemeClr val="bg1"/>
                </a:solidFill>
              </a:rPr>
              <a:t> Border </a:t>
            </a:r>
            <a:r>
              <a:rPr lang="id-ID" sz="1200" dirty="0" err="1">
                <a:solidFill>
                  <a:schemeClr val="bg1"/>
                </a:solidFill>
              </a:rPr>
              <a:t>and</a:t>
            </a:r>
            <a:r>
              <a:rPr lang="id-ID" sz="1200" dirty="0">
                <a:solidFill>
                  <a:schemeClr val="bg1"/>
                </a:solidFill>
              </a:rPr>
              <a:t> </a:t>
            </a:r>
            <a:r>
              <a:rPr lang="id-ID" sz="1200" dirty="0" err="1">
                <a:solidFill>
                  <a:schemeClr val="bg1"/>
                </a:solidFill>
              </a:rPr>
              <a:t>Sobel</a:t>
            </a:r>
            <a:r>
              <a:rPr lang="id-ID" sz="1200" dirty="0">
                <a:solidFill>
                  <a:schemeClr val="bg1"/>
                </a:solidFill>
              </a:rPr>
              <a:t> [6]</a:t>
            </a:r>
            <a:endParaRPr lang="en-US" sz="1200" dirty="0">
              <a:solidFill>
                <a:schemeClr val="bg1"/>
              </a:solidFill>
            </a:endParaRPr>
          </a:p>
          <a:p>
            <a:r>
              <a:rPr lang="en-US" sz="1200" dirty="0">
                <a:solidFill>
                  <a:schemeClr val="bg1"/>
                </a:solidFill>
              </a:rPr>
              <a:t>3. For instance, </a:t>
            </a:r>
            <a:r>
              <a:rPr lang="en-US" sz="1200" dirty="0" err="1">
                <a:solidFill>
                  <a:schemeClr val="bg1"/>
                </a:solidFill>
              </a:rPr>
              <a:t>Martimort</a:t>
            </a:r>
            <a:r>
              <a:rPr lang="en-US" sz="1200" dirty="0">
                <a:solidFill>
                  <a:schemeClr val="bg1"/>
                </a:solidFill>
              </a:rPr>
              <a:t> and Stole [25] analyze a common retailer–manufacturer example. See also the more abstract framework of Peters [30] who stresses the role of direct externalities between the principal on the kind of mechanisms which can be used. Segal [33] offers a framework for dealing with contractual externalities under complete information but reverses the role of the principal and the agents.</a:t>
            </a:r>
          </a:p>
          <a:p>
            <a:r>
              <a:rPr lang="en-US" sz="1200" dirty="0">
                <a:solidFill>
                  <a:schemeClr val="bg1"/>
                </a:solidFill>
              </a:rPr>
              <a:t>4. See, for example, Schleifer and </a:t>
            </a:r>
            <a:r>
              <a:rPr lang="en-US" sz="1200" dirty="0" err="1">
                <a:solidFill>
                  <a:schemeClr val="bg1"/>
                </a:solidFill>
              </a:rPr>
              <a:t>Vishny</a:t>
            </a:r>
            <a:r>
              <a:rPr lang="en-US" sz="1200" dirty="0">
                <a:solidFill>
                  <a:schemeClr val="bg1"/>
                </a:solidFill>
              </a:rPr>
              <a:t> [34] and Pagano and </a:t>
            </a:r>
            <a:r>
              <a:rPr lang="en-US" sz="1200" dirty="0" err="1">
                <a:solidFill>
                  <a:schemeClr val="bg1"/>
                </a:solidFill>
              </a:rPr>
              <a:t>Röell</a:t>
            </a:r>
            <a:r>
              <a:rPr lang="en-US" sz="1200" dirty="0">
                <a:solidFill>
                  <a:schemeClr val="bg1"/>
                </a:solidFill>
              </a:rPr>
              <a:t> [27].</a:t>
            </a:r>
          </a:p>
          <a:p>
            <a:r>
              <a:rPr lang="en-US" sz="1200" dirty="0">
                <a:solidFill>
                  <a:schemeClr val="bg1"/>
                </a:solidFill>
              </a:rPr>
              <a:t>5. See, for example, Townsend [39], Gale and </a:t>
            </a:r>
            <a:r>
              <a:rPr lang="en-US" sz="1200" dirty="0" err="1">
                <a:solidFill>
                  <a:schemeClr val="bg1"/>
                </a:solidFill>
              </a:rPr>
              <a:t>Hellwig</a:t>
            </a:r>
            <a:r>
              <a:rPr lang="en-US" sz="1200" dirty="0">
                <a:solidFill>
                  <a:schemeClr val="bg1"/>
                </a:solidFill>
              </a:rPr>
              <a:t> [13], </a:t>
            </a:r>
            <a:r>
              <a:rPr lang="en-US" sz="1200" dirty="0" err="1">
                <a:solidFill>
                  <a:schemeClr val="bg1"/>
                </a:solidFill>
              </a:rPr>
              <a:t>Freixas</a:t>
            </a:r>
            <a:r>
              <a:rPr lang="en-US" sz="1200" dirty="0">
                <a:solidFill>
                  <a:schemeClr val="bg1"/>
                </a:solidFill>
              </a:rPr>
              <a:t> and Rochet [12], and </a:t>
            </a:r>
            <a:r>
              <a:rPr lang="en-US" sz="1200" dirty="0" err="1">
                <a:solidFill>
                  <a:schemeClr val="bg1"/>
                </a:solidFill>
              </a:rPr>
              <a:t>Tirole</a:t>
            </a:r>
            <a:r>
              <a:rPr lang="en-US" sz="1200" dirty="0">
                <a:solidFill>
                  <a:schemeClr val="bg1"/>
                </a:solidFill>
              </a:rPr>
              <a:t> [38].</a:t>
            </a:r>
          </a:p>
          <a:p>
            <a:r>
              <a:rPr lang="en-US" sz="1200" dirty="0">
                <a:solidFill>
                  <a:schemeClr val="bg1"/>
                </a:solidFill>
              </a:rPr>
              <a:t>6. </a:t>
            </a:r>
            <a:r>
              <a:rPr lang="en-US" sz="1200" dirty="0" err="1">
                <a:solidFill>
                  <a:schemeClr val="bg1"/>
                </a:solidFill>
              </a:rPr>
              <a:t>Dewatripont</a:t>
            </a:r>
            <a:r>
              <a:rPr lang="en-US" sz="1200" dirty="0">
                <a:solidFill>
                  <a:schemeClr val="bg1"/>
                </a:solidFill>
              </a:rPr>
              <a:t> and </a:t>
            </a:r>
            <a:r>
              <a:rPr lang="en-US" sz="1200" dirty="0" err="1">
                <a:solidFill>
                  <a:schemeClr val="bg1"/>
                </a:solidFill>
              </a:rPr>
              <a:t>Maskin</a:t>
            </a:r>
            <a:r>
              <a:rPr lang="en-US" sz="1200" dirty="0">
                <a:solidFill>
                  <a:schemeClr val="bg1"/>
                </a:solidFill>
              </a:rPr>
              <a:t> [10].</a:t>
            </a:r>
          </a:p>
          <a:p>
            <a:r>
              <a:rPr lang="en-US" sz="1200" dirty="0">
                <a:solidFill>
                  <a:schemeClr val="bg1"/>
                </a:solidFill>
              </a:rPr>
              <a:t>7. 16, 31, 9, 5, 10.</a:t>
            </a:r>
          </a:p>
          <a:p>
            <a:r>
              <a:rPr lang="en-US" sz="1200" dirty="0">
                <a:solidFill>
                  <a:schemeClr val="bg1"/>
                </a:solidFill>
              </a:rPr>
              <a:t>8. 8</a:t>
            </a:r>
          </a:p>
          <a:p>
            <a:r>
              <a:rPr lang="en-US" sz="1200" dirty="0">
                <a:solidFill>
                  <a:schemeClr val="bg1"/>
                </a:solidFill>
              </a:rPr>
              <a:t>7. See Khalil 2007.</a:t>
            </a:r>
            <a:endParaRPr lang="id-ID" sz="1200" dirty="0">
              <a:solidFill>
                <a:schemeClr val="bg1"/>
              </a:solidFill>
            </a:endParaRPr>
          </a:p>
          <a:p>
            <a:endParaRPr lang="id-ID" dirty="0"/>
          </a:p>
        </p:txBody>
      </p:sp>
      <p:sp>
        <p:nvSpPr>
          <p:cNvPr id="4" name="Tampungan Nomor Slide 3"/>
          <p:cNvSpPr>
            <a:spLocks noGrp="1"/>
          </p:cNvSpPr>
          <p:nvPr>
            <p:ph type="sldNum" sz="quarter" idx="5"/>
          </p:nvPr>
        </p:nvSpPr>
        <p:spPr/>
        <p:txBody>
          <a:bodyPr/>
          <a:lstStyle/>
          <a:p>
            <a:fld id="{EEC5E566-2AD3-4410-9621-2ED2D9AB5B10}" type="slidenum">
              <a:rPr lang="id-ID" smtClean="0"/>
              <a:t>5</a:t>
            </a:fld>
            <a:endParaRPr lang="id-ID"/>
          </a:p>
        </p:txBody>
      </p:sp>
    </p:spTree>
    <p:extLst>
      <p:ext uri="{BB962C8B-B14F-4D97-AF65-F5344CB8AC3E}">
        <p14:creationId xmlns:p14="http://schemas.microsoft.com/office/powerpoint/2010/main" val="374413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sz="1200" dirty="0">
                <a:solidFill>
                  <a:schemeClr val="bg1"/>
                </a:solidFill>
              </a:rPr>
              <a:t>1. Applications already span several fields. </a:t>
            </a:r>
            <a:r>
              <a:rPr lang="en-US" sz="1200" dirty="0" err="1">
                <a:solidFill>
                  <a:schemeClr val="bg1"/>
                </a:solidFill>
              </a:rPr>
              <a:t>Laffont</a:t>
            </a:r>
            <a:r>
              <a:rPr lang="en-US" sz="1200" dirty="0">
                <a:solidFill>
                  <a:schemeClr val="bg1"/>
                </a:solidFill>
              </a:rPr>
              <a:t> and </a:t>
            </a:r>
            <a:r>
              <a:rPr lang="en-US" sz="1200" dirty="0" err="1">
                <a:solidFill>
                  <a:schemeClr val="bg1"/>
                </a:solidFill>
              </a:rPr>
              <a:t>Tirole</a:t>
            </a:r>
            <a:r>
              <a:rPr lang="en-US" sz="1200" dirty="0">
                <a:solidFill>
                  <a:schemeClr val="bg1"/>
                </a:solidFill>
              </a:rPr>
              <a:t> [19] analyze regulation; </a:t>
            </a:r>
            <a:r>
              <a:rPr lang="en-US" sz="1200" dirty="0" err="1">
                <a:solidFill>
                  <a:schemeClr val="bg1"/>
                </a:solidFill>
              </a:rPr>
              <a:t>Martimort</a:t>
            </a:r>
            <a:r>
              <a:rPr lang="en-US" sz="1200" dirty="0">
                <a:solidFill>
                  <a:schemeClr val="bg1"/>
                </a:solidFill>
              </a:rPr>
              <a:t> [22,23], </a:t>
            </a:r>
            <a:r>
              <a:rPr lang="en-US" sz="1200" dirty="0" err="1">
                <a:solidFill>
                  <a:schemeClr val="bg1"/>
                </a:solidFill>
              </a:rPr>
              <a:t>Mezzetti</a:t>
            </a:r>
            <a:r>
              <a:rPr lang="en-US" sz="1200" dirty="0">
                <a:solidFill>
                  <a:schemeClr val="bg1"/>
                </a:solidFill>
              </a:rPr>
              <a:t> [26] and Stole [36] deal with nonlinear pricing and manufacturer–retailer relationships; </a:t>
            </a:r>
            <a:r>
              <a:rPr lang="en-US" sz="1200" dirty="0" err="1">
                <a:solidFill>
                  <a:schemeClr val="bg1"/>
                </a:solidFill>
              </a:rPr>
              <a:t>Biais</a:t>
            </a:r>
            <a:r>
              <a:rPr lang="en-US" sz="1200" dirty="0">
                <a:solidFill>
                  <a:schemeClr val="bg1"/>
                </a:solidFill>
              </a:rPr>
              <a:t> et al. [3] study competing </a:t>
            </a:r>
            <a:r>
              <a:rPr lang="en-US" sz="1200" dirty="0" err="1">
                <a:solidFill>
                  <a:schemeClr val="bg1"/>
                </a:solidFill>
              </a:rPr>
              <a:t>marketmakers</a:t>
            </a:r>
            <a:r>
              <a:rPr lang="en-US" sz="1200" dirty="0">
                <a:solidFill>
                  <a:schemeClr val="bg1"/>
                </a:solidFill>
              </a:rPr>
              <a:t> in financial markets. </a:t>
            </a:r>
            <a:r>
              <a:rPr lang="en-US" sz="1200" dirty="0" err="1">
                <a:solidFill>
                  <a:schemeClr val="bg1"/>
                </a:solidFill>
              </a:rPr>
              <a:t>Martimort</a:t>
            </a:r>
            <a:r>
              <a:rPr lang="en-US" sz="1200" dirty="0">
                <a:solidFill>
                  <a:schemeClr val="bg1"/>
                </a:solidFill>
              </a:rPr>
              <a:t> and Stole [24] and Peters [29,30] offer theoretical frameworks to understand what are the natural classes of mechanisms to be studied. For models of common agency under moral hazard, see </a:t>
            </a:r>
            <a:r>
              <a:rPr lang="en-US" sz="1200" dirty="0" err="1">
                <a:solidFill>
                  <a:schemeClr val="bg1"/>
                </a:solidFill>
              </a:rPr>
              <a:t>Bernheim</a:t>
            </a:r>
            <a:r>
              <a:rPr lang="en-US" sz="1200" dirty="0">
                <a:solidFill>
                  <a:schemeClr val="bg1"/>
                </a:solidFill>
              </a:rPr>
              <a:t> and </a:t>
            </a:r>
            <a:r>
              <a:rPr lang="en-US" sz="1200" dirty="0" err="1">
                <a:solidFill>
                  <a:schemeClr val="bg1"/>
                </a:solidFill>
              </a:rPr>
              <a:t>Whinston</a:t>
            </a:r>
            <a:r>
              <a:rPr lang="en-US" sz="1200" dirty="0">
                <a:solidFill>
                  <a:schemeClr val="bg1"/>
                </a:solidFill>
              </a:rPr>
              <a:t> [1,2] among others.</a:t>
            </a:r>
          </a:p>
          <a:p>
            <a:r>
              <a:rPr lang="en-US" sz="1200" dirty="0">
                <a:solidFill>
                  <a:schemeClr val="bg1"/>
                </a:solidFill>
              </a:rPr>
              <a:t>2. </a:t>
            </a:r>
            <a:r>
              <a:rPr lang="id-ID" sz="1200" dirty="0" err="1">
                <a:solidFill>
                  <a:schemeClr val="bg1"/>
                </a:solidFill>
              </a:rPr>
              <a:t>See</a:t>
            </a:r>
            <a:r>
              <a:rPr lang="id-ID" sz="1200" dirty="0">
                <a:solidFill>
                  <a:schemeClr val="bg1"/>
                </a:solidFill>
              </a:rPr>
              <a:t>, </a:t>
            </a:r>
            <a:r>
              <a:rPr lang="id-ID" sz="1200" dirty="0" err="1">
                <a:solidFill>
                  <a:schemeClr val="bg1"/>
                </a:solidFill>
              </a:rPr>
              <a:t>for</a:t>
            </a:r>
            <a:r>
              <a:rPr lang="id-ID" sz="1200" dirty="0">
                <a:solidFill>
                  <a:schemeClr val="bg1"/>
                </a:solidFill>
              </a:rPr>
              <a:t> </a:t>
            </a:r>
            <a:r>
              <a:rPr lang="id-ID" sz="1200" dirty="0" err="1">
                <a:solidFill>
                  <a:schemeClr val="bg1"/>
                </a:solidFill>
              </a:rPr>
              <a:t>example</a:t>
            </a:r>
            <a:r>
              <a:rPr lang="id-ID" sz="1200" dirty="0">
                <a:solidFill>
                  <a:schemeClr val="bg1"/>
                </a:solidFill>
              </a:rPr>
              <a:t>, </a:t>
            </a:r>
            <a:r>
              <a:rPr lang="id-ID" sz="1200" dirty="0" err="1">
                <a:solidFill>
                  <a:schemeClr val="bg1"/>
                </a:solidFill>
              </a:rPr>
              <a:t>the</a:t>
            </a:r>
            <a:r>
              <a:rPr lang="id-ID" sz="1200" dirty="0">
                <a:solidFill>
                  <a:schemeClr val="bg1"/>
                </a:solidFill>
              </a:rPr>
              <a:t> </a:t>
            </a:r>
            <a:r>
              <a:rPr lang="id-ID" sz="1200" dirty="0" err="1">
                <a:solidFill>
                  <a:schemeClr val="bg1"/>
                </a:solidFill>
              </a:rPr>
              <a:t>classic</a:t>
            </a:r>
            <a:r>
              <a:rPr lang="id-ID" sz="1200" dirty="0">
                <a:solidFill>
                  <a:schemeClr val="bg1"/>
                </a:solidFill>
              </a:rPr>
              <a:t> </a:t>
            </a:r>
            <a:r>
              <a:rPr lang="id-ID" sz="1200" dirty="0" err="1">
                <a:solidFill>
                  <a:schemeClr val="bg1"/>
                </a:solidFill>
              </a:rPr>
              <a:t>pieces</a:t>
            </a:r>
            <a:r>
              <a:rPr lang="id-ID" sz="1200" dirty="0">
                <a:solidFill>
                  <a:schemeClr val="bg1"/>
                </a:solidFill>
              </a:rPr>
              <a:t> Townsend [39], </a:t>
            </a:r>
            <a:r>
              <a:rPr lang="id-ID" sz="1200" dirty="0" err="1">
                <a:solidFill>
                  <a:schemeClr val="bg1"/>
                </a:solidFill>
              </a:rPr>
              <a:t>Gale</a:t>
            </a:r>
            <a:r>
              <a:rPr lang="id-ID" sz="1200" dirty="0">
                <a:solidFill>
                  <a:schemeClr val="bg1"/>
                </a:solidFill>
              </a:rPr>
              <a:t> </a:t>
            </a:r>
            <a:r>
              <a:rPr lang="id-ID" sz="1200" dirty="0" err="1">
                <a:solidFill>
                  <a:schemeClr val="bg1"/>
                </a:solidFill>
              </a:rPr>
              <a:t>and</a:t>
            </a:r>
            <a:r>
              <a:rPr lang="id-ID" sz="1200" dirty="0">
                <a:solidFill>
                  <a:schemeClr val="bg1"/>
                </a:solidFill>
              </a:rPr>
              <a:t> </a:t>
            </a:r>
            <a:r>
              <a:rPr lang="id-ID" sz="1200" dirty="0" err="1">
                <a:solidFill>
                  <a:schemeClr val="bg1"/>
                </a:solidFill>
              </a:rPr>
              <a:t>Hellwig</a:t>
            </a:r>
            <a:r>
              <a:rPr lang="id-ID" sz="1200" dirty="0">
                <a:solidFill>
                  <a:schemeClr val="bg1"/>
                </a:solidFill>
              </a:rPr>
              <a:t> [13], </a:t>
            </a:r>
            <a:r>
              <a:rPr lang="id-ID" sz="1200" dirty="0" err="1">
                <a:solidFill>
                  <a:schemeClr val="bg1"/>
                </a:solidFill>
              </a:rPr>
              <a:t>and</a:t>
            </a:r>
            <a:r>
              <a:rPr lang="id-ID" sz="1200" dirty="0">
                <a:solidFill>
                  <a:schemeClr val="bg1"/>
                </a:solidFill>
              </a:rPr>
              <a:t> Border </a:t>
            </a:r>
            <a:r>
              <a:rPr lang="id-ID" sz="1200" dirty="0" err="1">
                <a:solidFill>
                  <a:schemeClr val="bg1"/>
                </a:solidFill>
              </a:rPr>
              <a:t>and</a:t>
            </a:r>
            <a:r>
              <a:rPr lang="id-ID" sz="1200" dirty="0">
                <a:solidFill>
                  <a:schemeClr val="bg1"/>
                </a:solidFill>
              </a:rPr>
              <a:t> </a:t>
            </a:r>
            <a:r>
              <a:rPr lang="id-ID" sz="1200" dirty="0" err="1">
                <a:solidFill>
                  <a:schemeClr val="bg1"/>
                </a:solidFill>
              </a:rPr>
              <a:t>Sobel</a:t>
            </a:r>
            <a:r>
              <a:rPr lang="id-ID" sz="1200" dirty="0">
                <a:solidFill>
                  <a:schemeClr val="bg1"/>
                </a:solidFill>
              </a:rPr>
              <a:t> [6]</a:t>
            </a:r>
            <a:endParaRPr lang="en-US" sz="1200" dirty="0">
              <a:solidFill>
                <a:schemeClr val="bg1"/>
              </a:solidFill>
            </a:endParaRPr>
          </a:p>
          <a:p>
            <a:r>
              <a:rPr lang="en-US" sz="1200" dirty="0">
                <a:solidFill>
                  <a:schemeClr val="bg1"/>
                </a:solidFill>
              </a:rPr>
              <a:t>3. For instance, </a:t>
            </a:r>
            <a:r>
              <a:rPr lang="en-US" sz="1200" dirty="0" err="1">
                <a:solidFill>
                  <a:schemeClr val="bg1"/>
                </a:solidFill>
              </a:rPr>
              <a:t>Martimort</a:t>
            </a:r>
            <a:r>
              <a:rPr lang="en-US" sz="1200" dirty="0">
                <a:solidFill>
                  <a:schemeClr val="bg1"/>
                </a:solidFill>
              </a:rPr>
              <a:t> and Stole [25] analyze a common retailer–manufacturer example. See also the more abstract framework of Peters [30] who stresses the role of direct externalities between the principal on the kind of mechanisms which can be used. Segal [33] offers a framework for dealing with contractual externalities under complete information but reverses the role of the principal and the agents.</a:t>
            </a:r>
          </a:p>
          <a:p>
            <a:r>
              <a:rPr lang="en-US" sz="1200" dirty="0">
                <a:solidFill>
                  <a:schemeClr val="bg1"/>
                </a:solidFill>
              </a:rPr>
              <a:t>4. See, for example, Schleifer and </a:t>
            </a:r>
            <a:r>
              <a:rPr lang="en-US" sz="1200" dirty="0" err="1">
                <a:solidFill>
                  <a:schemeClr val="bg1"/>
                </a:solidFill>
              </a:rPr>
              <a:t>Vishny</a:t>
            </a:r>
            <a:r>
              <a:rPr lang="en-US" sz="1200" dirty="0">
                <a:solidFill>
                  <a:schemeClr val="bg1"/>
                </a:solidFill>
              </a:rPr>
              <a:t> [34] and Pagano and </a:t>
            </a:r>
            <a:r>
              <a:rPr lang="en-US" sz="1200" dirty="0" err="1">
                <a:solidFill>
                  <a:schemeClr val="bg1"/>
                </a:solidFill>
              </a:rPr>
              <a:t>Röell</a:t>
            </a:r>
            <a:r>
              <a:rPr lang="en-US" sz="1200" dirty="0">
                <a:solidFill>
                  <a:schemeClr val="bg1"/>
                </a:solidFill>
              </a:rPr>
              <a:t> [27].</a:t>
            </a:r>
          </a:p>
          <a:p>
            <a:r>
              <a:rPr lang="en-US" sz="1200" dirty="0">
                <a:solidFill>
                  <a:schemeClr val="bg1"/>
                </a:solidFill>
              </a:rPr>
              <a:t>5. See, for example, Townsend [39], Gale and </a:t>
            </a:r>
            <a:r>
              <a:rPr lang="en-US" sz="1200" dirty="0" err="1">
                <a:solidFill>
                  <a:schemeClr val="bg1"/>
                </a:solidFill>
              </a:rPr>
              <a:t>Hellwig</a:t>
            </a:r>
            <a:r>
              <a:rPr lang="en-US" sz="1200" dirty="0">
                <a:solidFill>
                  <a:schemeClr val="bg1"/>
                </a:solidFill>
              </a:rPr>
              <a:t> [13], </a:t>
            </a:r>
            <a:r>
              <a:rPr lang="en-US" sz="1200" dirty="0" err="1">
                <a:solidFill>
                  <a:schemeClr val="bg1"/>
                </a:solidFill>
              </a:rPr>
              <a:t>Freixas</a:t>
            </a:r>
            <a:r>
              <a:rPr lang="en-US" sz="1200" dirty="0">
                <a:solidFill>
                  <a:schemeClr val="bg1"/>
                </a:solidFill>
              </a:rPr>
              <a:t> and Rochet [12], and </a:t>
            </a:r>
            <a:r>
              <a:rPr lang="en-US" sz="1200" dirty="0" err="1">
                <a:solidFill>
                  <a:schemeClr val="bg1"/>
                </a:solidFill>
              </a:rPr>
              <a:t>Tirole</a:t>
            </a:r>
            <a:r>
              <a:rPr lang="en-US" sz="1200" dirty="0">
                <a:solidFill>
                  <a:schemeClr val="bg1"/>
                </a:solidFill>
              </a:rPr>
              <a:t> [38].</a:t>
            </a:r>
          </a:p>
          <a:p>
            <a:r>
              <a:rPr lang="en-US" sz="1200" dirty="0">
                <a:solidFill>
                  <a:schemeClr val="bg1"/>
                </a:solidFill>
              </a:rPr>
              <a:t>6. </a:t>
            </a:r>
            <a:r>
              <a:rPr lang="en-US" sz="1200" dirty="0" err="1">
                <a:solidFill>
                  <a:schemeClr val="bg1"/>
                </a:solidFill>
              </a:rPr>
              <a:t>Dewatripont</a:t>
            </a:r>
            <a:r>
              <a:rPr lang="en-US" sz="1200" dirty="0">
                <a:solidFill>
                  <a:schemeClr val="bg1"/>
                </a:solidFill>
              </a:rPr>
              <a:t> and </a:t>
            </a:r>
            <a:r>
              <a:rPr lang="en-US" sz="1200" dirty="0" err="1">
                <a:solidFill>
                  <a:schemeClr val="bg1"/>
                </a:solidFill>
              </a:rPr>
              <a:t>Maskin</a:t>
            </a:r>
            <a:r>
              <a:rPr lang="en-US" sz="1200" dirty="0">
                <a:solidFill>
                  <a:schemeClr val="bg1"/>
                </a:solidFill>
              </a:rPr>
              <a:t> [10].</a:t>
            </a:r>
          </a:p>
          <a:p>
            <a:r>
              <a:rPr lang="en-US" sz="1200" dirty="0">
                <a:solidFill>
                  <a:schemeClr val="bg1"/>
                </a:solidFill>
              </a:rPr>
              <a:t>7. 16, 31, 9, 5, 10.</a:t>
            </a:r>
          </a:p>
          <a:p>
            <a:r>
              <a:rPr lang="en-US" sz="1200" dirty="0">
                <a:solidFill>
                  <a:schemeClr val="bg1"/>
                </a:solidFill>
              </a:rPr>
              <a:t>8. 8</a:t>
            </a:r>
          </a:p>
          <a:p>
            <a:r>
              <a:rPr lang="en-US" sz="1200" dirty="0">
                <a:solidFill>
                  <a:schemeClr val="bg1"/>
                </a:solidFill>
              </a:rPr>
              <a:t>7. See Khalil 2007.</a:t>
            </a:r>
            <a:endParaRPr lang="id-ID" sz="1200" dirty="0">
              <a:solidFill>
                <a:schemeClr val="bg1"/>
              </a:solidFill>
            </a:endParaRPr>
          </a:p>
          <a:p>
            <a:endParaRPr lang="id-ID" dirty="0"/>
          </a:p>
        </p:txBody>
      </p:sp>
      <p:sp>
        <p:nvSpPr>
          <p:cNvPr id="4" name="Tampungan Nomor Slide 3"/>
          <p:cNvSpPr>
            <a:spLocks noGrp="1"/>
          </p:cNvSpPr>
          <p:nvPr>
            <p:ph type="sldNum" sz="quarter" idx="5"/>
          </p:nvPr>
        </p:nvSpPr>
        <p:spPr/>
        <p:txBody>
          <a:bodyPr/>
          <a:lstStyle/>
          <a:p>
            <a:fld id="{EEC5E566-2AD3-4410-9621-2ED2D9AB5B10}" type="slidenum">
              <a:rPr lang="id-ID" smtClean="0"/>
              <a:t>13</a:t>
            </a:fld>
            <a:endParaRPr lang="id-ID"/>
          </a:p>
        </p:txBody>
      </p:sp>
    </p:spTree>
    <p:extLst>
      <p:ext uri="{BB962C8B-B14F-4D97-AF65-F5344CB8AC3E}">
        <p14:creationId xmlns:p14="http://schemas.microsoft.com/office/powerpoint/2010/main" val="205577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07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Date Placeholder 2"/>
          <p:cNvSpPr>
            <a:spLocks noGrp="1"/>
          </p:cNvSpPr>
          <p:nvPr>
            <p:ph type="dt" sz="half" idx="10"/>
          </p:nvPr>
        </p:nvSpPr>
        <p:spPr/>
        <p:txBody>
          <a:bodyPr/>
          <a:lstStyle/>
          <a:p>
            <a:fld id="{31EA5D99-C303-46ED-B62A-A87FDC9F0A0A}" type="datetimeFigureOut">
              <a:rPr lang="id-ID" smtClean="0"/>
              <a:t>08/03/2023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20365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4238037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945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39639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3207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2731933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253266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96119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326394" y="5043935"/>
            <a:ext cx="8892218" cy="1507067"/>
          </a:xfrm>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22084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08/03/2023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161005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31EA5D99-C303-46ED-B62A-A87FDC9F0A0A}" type="datetimeFigureOut">
              <a:rPr lang="id-ID" smtClean="0"/>
              <a:t>08/03/2023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140919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31EA5D99-C303-46ED-B62A-A87FDC9F0A0A}" type="datetimeFigureOut">
              <a:rPr lang="id-ID" smtClean="0"/>
              <a:t>08/03/2023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122238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31EA5D99-C303-46ED-B62A-A87FDC9F0A0A}" type="datetimeFigureOut">
              <a:rPr lang="id-ID" smtClean="0"/>
              <a:t>08/03/2023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0394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A5D99-C303-46ED-B62A-A87FDC9F0A0A}" type="datetimeFigureOut">
              <a:rPr lang="id-ID" smtClean="0"/>
              <a:t>08/03/2023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93269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1EA5D99-C303-46ED-B62A-A87FDC9F0A0A}" type="datetimeFigureOut">
              <a:rPr lang="id-ID" smtClean="0"/>
              <a:t>08/03/2023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5908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1EA5D99-C303-46ED-B62A-A87FDC9F0A0A}" type="datetimeFigureOut">
              <a:rPr lang="id-ID" smtClean="0"/>
              <a:t>08/03/2023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06352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1EA5D99-C303-46ED-B62A-A87FDC9F0A0A}" type="datetimeFigureOut">
              <a:rPr lang="id-ID" smtClean="0"/>
              <a:t>08/03/2023</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19BD69F-DB71-427D-B879-7A32B7B39CFB}" type="slidenum">
              <a:rPr lang="id-ID" smtClean="0"/>
              <a:t>‹#›</a:t>
            </a:fld>
            <a:endParaRPr lang="id-ID"/>
          </a:p>
        </p:txBody>
      </p:sp>
    </p:spTree>
    <p:extLst>
      <p:ext uri="{BB962C8B-B14F-4D97-AF65-F5344CB8AC3E}">
        <p14:creationId xmlns:p14="http://schemas.microsoft.com/office/powerpoint/2010/main" val="1517944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D47D05C-8D2E-3FA1-A331-D4C6821ADBF1}"/>
              </a:ext>
            </a:extLst>
          </p:cNvPr>
          <p:cNvSpPr>
            <a:spLocks noGrp="1"/>
          </p:cNvSpPr>
          <p:nvPr>
            <p:ph type="ctrTitle"/>
          </p:nvPr>
        </p:nvSpPr>
        <p:spPr>
          <a:xfrm>
            <a:off x="544285" y="480299"/>
            <a:ext cx="9144000" cy="2387600"/>
          </a:xfrm>
        </p:spPr>
        <p:txBody>
          <a:bodyPr anchor="ctr">
            <a:normAutofit fontScale="90000"/>
          </a:bodyPr>
          <a:lstStyle/>
          <a:p>
            <a:r>
              <a:rPr lang="en-US" dirty="0"/>
              <a:t>KARANG:</a:t>
            </a:r>
            <a:br>
              <a:rPr lang="en-US" dirty="0"/>
            </a:br>
            <a:r>
              <a:rPr lang="en-US" sz="4000" dirty="0"/>
              <a:t>overcoming market failures in the blue economy through dynamic supply and demand aggregation</a:t>
            </a:r>
            <a:endParaRPr lang="id-ID" dirty="0"/>
          </a:p>
        </p:txBody>
      </p:sp>
      <p:sp>
        <p:nvSpPr>
          <p:cNvPr id="3" name="Subjudul 2">
            <a:extLst>
              <a:ext uri="{FF2B5EF4-FFF2-40B4-BE49-F238E27FC236}">
                <a16:creationId xmlns:a16="http://schemas.microsoft.com/office/drawing/2014/main" id="{76749E84-9350-614D-573F-DCC7978EA02B}"/>
              </a:ext>
            </a:extLst>
          </p:cNvPr>
          <p:cNvSpPr>
            <a:spLocks noGrp="1"/>
          </p:cNvSpPr>
          <p:nvPr>
            <p:ph type="subTitle" idx="1"/>
          </p:nvPr>
        </p:nvSpPr>
        <p:spPr>
          <a:xfrm>
            <a:off x="544285" y="3051414"/>
            <a:ext cx="9144000" cy="1655762"/>
          </a:xfrm>
        </p:spPr>
        <p:txBody>
          <a:bodyPr anchor="ctr"/>
          <a:lstStyle/>
          <a:p>
            <a:r>
              <a:rPr lang="en-US" dirty="0">
                <a:solidFill>
                  <a:schemeClr val="tx1"/>
                </a:solidFill>
              </a:rPr>
              <a:t>Kat Leigh</a:t>
            </a:r>
          </a:p>
          <a:p>
            <a:r>
              <a:rPr lang="en-US" dirty="0">
                <a:solidFill>
                  <a:schemeClr val="tx1"/>
                </a:solidFill>
              </a:rPr>
              <a:t>3/4/2023</a:t>
            </a:r>
            <a:endParaRPr lang="id-ID" dirty="0">
              <a:solidFill>
                <a:schemeClr val="tx1"/>
              </a:solidFill>
            </a:endParaRPr>
          </a:p>
        </p:txBody>
      </p:sp>
      <p:pic>
        <p:nvPicPr>
          <p:cNvPr id="2054" name="Picture 6" descr="Free Coral Clipart, Download Free Coral Clipart png images, Free ClipArts  on Clipart Library">
            <a:extLst>
              <a:ext uri="{FF2B5EF4-FFF2-40B4-BE49-F238E27FC236}">
                <a16:creationId xmlns:a16="http://schemas.microsoft.com/office/drawing/2014/main" id="{66E770CD-1064-487E-BD6A-0F8AB84CC6C4}"/>
              </a:ext>
            </a:extLst>
          </p:cNvPr>
          <p:cNvPicPr>
            <a:picLocks noChangeAspect="1" noChangeArrowheads="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52115" y="3300958"/>
            <a:ext cx="3439886" cy="343988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018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137F290-0720-C038-4ADC-F3BD3E2B3399}"/>
              </a:ext>
            </a:extLst>
          </p:cNvPr>
          <p:cNvSpPr>
            <a:spLocks noGrp="1"/>
          </p:cNvSpPr>
          <p:nvPr>
            <p:ph type="title"/>
          </p:nvPr>
        </p:nvSpPr>
        <p:spPr>
          <a:xfrm>
            <a:off x="342951" y="479751"/>
            <a:ext cx="11506098" cy="1507067"/>
          </a:xfrm>
        </p:spPr>
        <p:txBody>
          <a:bodyPr anchor="t">
            <a:noAutofit/>
          </a:bodyPr>
          <a:lstStyle/>
          <a:p>
            <a:r>
              <a:rPr lang="en-US" sz="3200" dirty="0">
                <a:solidFill>
                  <a:schemeClr val="tx1"/>
                </a:solidFill>
              </a:rPr>
              <a:t>2. lab-based simulation for empirical validation</a:t>
            </a:r>
            <a:br>
              <a:rPr lang="en-US" sz="3200" dirty="0">
                <a:solidFill>
                  <a:schemeClr val="tx1"/>
                </a:solidFill>
              </a:rPr>
            </a:br>
            <a:endParaRPr lang="id-ID" sz="3200" dirty="0"/>
          </a:p>
        </p:txBody>
      </p:sp>
      <p:pic>
        <p:nvPicPr>
          <p:cNvPr id="5" name="Tampungan Konten 4" descr="Penawaran dan Permintaan dengan isian solid">
            <a:extLst>
              <a:ext uri="{FF2B5EF4-FFF2-40B4-BE49-F238E27FC236}">
                <a16:creationId xmlns:a16="http://schemas.microsoft.com/office/drawing/2014/main" id="{691D36C7-D44B-D01C-110B-76FBE0329A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90631" y="1221864"/>
            <a:ext cx="1960098" cy="1960098"/>
          </a:xfrm>
        </p:spPr>
      </p:pic>
      <p:grpSp>
        <p:nvGrpSpPr>
          <p:cNvPr id="14" name="Grup 13">
            <a:extLst>
              <a:ext uri="{FF2B5EF4-FFF2-40B4-BE49-F238E27FC236}">
                <a16:creationId xmlns:a16="http://schemas.microsoft.com/office/drawing/2014/main" id="{0BA92E6F-13A8-0EB0-CA8D-763E15A925A0}"/>
              </a:ext>
            </a:extLst>
          </p:cNvPr>
          <p:cNvGrpSpPr/>
          <p:nvPr/>
        </p:nvGrpSpPr>
        <p:grpSpPr>
          <a:xfrm>
            <a:off x="7603747" y="2557614"/>
            <a:ext cx="1766933" cy="1607408"/>
            <a:chOff x="6889570" y="3861594"/>
            <a:chExt cx="1460275" cy="1328436"/>
          </a:xfrm>
        </p:grpSpPr>
        <p:pic>
          <p:nvPicPr>
            <p:cNvPr id="7" name="Grafik 6" descr="Programmer pria kerangka">
              <a:extLst>
                <a:ext uri="{FF2B5EF4-FFF2-40B4-BE49-F238E27FC236}">
                  <a16:creationId xmlns:a16="http://schemas.microsoft.com/office/drawing/2014/main" id="{A11ECAEE-9BC0-3BA2-C3DF-620E94C737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9570" y="3861594"/>
              <a:ext cx="914400" cy="914400"/>
            </a:xfrm>
            <a:prstGeom prst="rect">
              <a:avLst/>
            </a:prstGeom>
          </p:spPr>
        </p:pic>
        <p:pic>
          <p:nvPicPr>
            <p:cNvPr id="9" name="Grafik 8" descr="Programmer perempuan dengan isian solid">
              <a:extLst>
                <a:ext uri="{FF2B5EF4-FFF2-40B4-BE49-F238E27FC236}">
                  <a16:creationId xmlns:a16="http://schemas.microsoft.com/office/drawing/2014/main" id="{D28CC7E3-87EB-9F78-7A80-21F70E15BB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5445" y="4275630"/>
              <a:ext cx="914400" cy="914400"/>
            </a:xfrm>
            <a:prstGeom prst="rect">
              <a:avLst/>
            </a:prstGeom>
          </p:spPr>
        </p:pic>
      </p:grpSp>
      <p:grpSp>
        <p:nvGrpSpPr>
          <p:cNvPr id="19" name="Grup 18">
            <a:extLst>
              <a:ext uri="{FF2B5EF4-FFF2-40B4-BE49-F238E27FC236}">
                <a16:creationId xmlns:a16="http://schemas.microsoft.com/office/drawing/2014/main" id="{DB22BF6D-C5CE-A422-99F9-9AFC8006ED54}"/>
              </a:ext>
            </a:extLst>
          </p:cNvPr>
          <p:cNvGrpSpPr/>
          <p:nvPr/>
        </p:nvGrpSpPr>
        <p:grpSpPr>
          <a:xfrm>
            <a:off x="659396" y="3992658"/>
            <a:ext cx="1994292" cy="2221708"/>
            <a:chOff x="760996" y="1406309"/>
            <a:chExt cx="1994292" cy="2221708"/>
          </a:xfrm>
        </p:grpSpPr>
        <p:pic>
          <p:nvPicPr>
            <p:cNvPr id="13" name="Grafik 12" descr="Ui Ux dengan isian solid">
              <a:extLst>
                <a:ext uri="{FF2B5EF4-FFF2-40B4-BE49-F238E27FC236}">
                  <a16:creationId xmlns:a16="http://schemas.microsoft.com/office/drawing/2014/main" id="{781BD1CD-967E-EDBC-FE65-2EAB346A2A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0996" y="1406309"/>
              <a:ext cx="1960098" cy="1960098"/>
            </a:xfrm>
            <a:prstGeom prst="rect">
              <a:avLst/>
            </a:prstGeom>
          </p:spPr>
        </p:pic>
        <p:sp>
          <p:nvSpPr>
            <p:cNvPr id="15" name="Kotak Teks 14">
              <a:extLst>
                <a:ext uri="{FF2B5EF4-FFF2-40B4-BE49-F238E27FC236}">
                  <a16:creationId xmlns:a16="http://schemas.microsoft.com/office/drawing/2014/main" id="{918BE69B-959A-EF72-3DF8-E9231A254B72}"/>
                </a:ext>
              </a:extLst>
            </p:cNvPr>
            <p:cNvSpPr txBox="1"/>
            <p:nvPr/>
          </p:nvSpPr>
          <p:spPr>
            <a:xfrm>
              <a:off x="1051534" y="3166352"/>
              <a:ext cx="1703754" cy="461665"/>
            </a:xfrm>
            <a:prstGeom prst="rect">
              <a:avLst/>
            </a:prstGeom>
            <a:noFill/>
          </p:spPr>
          <p:txBody>
            <a:bodyPr wrap="square" rtlCol="0">
              <a:spAutoFit/>
            </a:bodyPr>
            <a:lstStyle/>
            <a:p>
              <a:r>
                <a:rPr lang="en-US" sz="2400" b="1" dirty="0">
                  <a:solidFill>
                    <a:schemeClr val="bg1"/>
                  </a:solidFill>
                </a:rPr>
                <a:t>1. Design</a:t>
              </a:r>
              <a:endParaRPr lang="id-ID" sz="2400" b="1" dirty="0">
                <a:solidFill>
                  <a:schemeClr val="bg1"/>
                </a:solidFill>
              </a:endParaRPr>
            </a:p>
          </p:txBody>
        </p:sp>
      </p:grpSp>
      <p:sp>
        <p:nvSpPr>
          <p:cNvPr id="16" name="Kotak Teks 15">
            <a:extLst>
              <a:ext uri="{FF2B5EF4-FFF2-40B4-BE49-F238E27FC236}">
                <a16:creationId xmlns:a16="http://schemas.microsoft.com/office/drawing/2014/main" id="{B8AB9B8C-E88B-2C9D-582E-3CFBE2BEFC71}"/>
              </a:ext>
            </a:extLst>
          </p:cNvPr>
          <p:cNvSpPr txBox="1"/>
          <p:nvPr/>
        </p:nvSpPr>
        <p:spPr>
          <a:xfrm>
            <a:off x="9085506" y="2972082"/>
            <a:ext cx="2246797" cy="1200329"/>
          </a:xfrm>
          <a:prstGeom prst="rect">
            <a:avLst/>
          </a:prstGeom>
          <a:noFill/>
        </p:spPr>
        <p:txBody>
          <a:bodyPr wrap="square" rtlCol="0">
            <a:spAutoFit/>
          </a:bodyPr>
          <a:lstStyle/>
          <a:p>
            <a:pPr marL="457200" indent="-457200">
              <a:buFont typeface="+mj-lt"/>
              <a:buAutoNum type="arabicPeriod" startAt="3"/>
            </a:pPr>
            <a:r>
              <a:rPr lang="en-US" sz="2400" b="1" dirty="0">
                <a:solidFill>
                  <a:schemeClr val="bg1"/>
                </a:solidFill>
              </a:rPr>
              <a:t>Conduct, analyze, compare</a:t>
            </a:r>
            <a:endParaRPr lang="id-ID" sz="2400" b="1" dirty="0">
              <a:solidFill>
                <a:schemeClr val="bg1"/>
              </a:solidFill>
            </a:endParaRPr>
          </a:p>
        </p:txBody>
      </p:sp>
      <p:grpSp>
        <p:nvGrpSpPr>
          <p:cNvPr id="18" name="Grup 17">
            <a:extLst>
              <a:ext uri="{FF2B5EF4-FFF2-40B4-BE49-F238E27FC236}">
                <a16:creationId xmlns:a16="http://schemas.microsoft.com/office/drawing/2014/main" id="{CD1421C3-52F0-62AE-33B9-9E830015A4A9}"/>
              </a:ext>
            </a:extLst>
          </p:cNvPr>
          <p:cNvGrpSpPr/>
          <p:nvPr/>
        </p:nvGrpSpPr>
        <p:grpSpPr>
          <a:xfrm>
            <a:off x="4442029" y="2878845"/>
            <a:ext cx="1928914" cy="2232925"/>
            <a:chOff x="3419991" y="2475454"/>
            <a:chExt cx="1928914" cy="2232925"/>
          </a:xfrm>
        </p:grpSpPr>
        <p:pic>
          <p:nvPicPr>
            <p:cNvPr id="11" name="Grafik 10" descr="Pengguna kerangka">
              <a:extLst>
                <a:ext uri="{FF2B5EF4-FFF2-40B4-BE49-F238E27FC236}">
                  <a16:creationId xmlns:a16="http://schemas.microsoft.com/office/drawing/2014/main" id="{2F01DF46-030A-DA26-A6BA-34DF5A1885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43294" y="2475454"/>
              <a:ext cx="1781907" cy="1781907"/>
            </a:xfrm>
            <a:prstGeom prst="rect">
              <a:avLst/>
            </a:prstGeom>
          </p:spPr>
        </p:pic>
        <p:sp>
          <p:nvSpPr>
            <p:cNvPr id="17" name="Kotak Teks 16">
              <a:extLst>
                <a:ext uri="{FF2B5EF4-FFF2-40B4-BE49-F238E27FC236}">
                  <a16:creationId xmlns:a16="http://schemas.microsoft.com/office/drawing/2014/main" id="{106422CC-5F9C-1F57-B023-B50D12F676D4}"/>
                </a:ext>
              </a:extLst>
            </p:cNvPr>
            <p:cNvSpPr txBox="1"/>
            <p:nvPr/>
          </p:nvSpPr>
          <p:spPr>
            <a:xfrm>
              <a:off x="3419991" y="3877382"/>
              <a:ext cx="1928914" cy="830997"/>
            </a:xfrm>
            <a:prstGeom prst="rect">
              <a:avLst/>
            </a:prstGeom>
            <a:noFill/>
          </p:spPr>
          <p:txBody>
            <a:bodyPr wrap="square" rtlCol="0">
              <a:spAutoFit/>
            </a:bodyPr>
            <a:lstStyle/>
            <a:p>
              <a:r>
                <a:rPr lang="en-US" sz="2400" b="1" dirty="0">
                  <a:solidFill>
                    <a:schemeClr val="bg1"/>
                  </a:solidFill>
                </a:rPr>
                <a:t>2. Acquire participants</a:t>
              </a:r>
              <a:endParaRPr lang="id-ID" sz="2400" b="1" dirty="0">
                <a:solidFill>
                  <a:schemeClr val="bg1"/>
                </a:solidFill>
              </a:endParaRPr>
            </a:p>
          </p:txBody>
        </p:sp>
      </p:grpSp>
    </p:spTree>
    <p:extLst>
      <p:ext uri="{BB962C8B-B14F-4D97-AF65-F5344CB8AC3E}">
        <p14:creationId xmlns:p14="http://schemas.microsoft.com/office/powerpoint/2010/main" val="232107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B1E1EF3-C0F7-3436-782F-215D97E6F7EB}"/>
              </a:ext>
            </a:extLst>
          </p:cNvPr>
          <p:cNvSpPr>
            <a:spLocks noGrp="1"/>
          </p:cNvSpPr>
          <p:nvPr>
            <p:ph type="title"/>
          </p:nvPr>
        </p:nvSpPr>
        <p:spPr/>
        <p:txBody>
          <a:bodyPr anchor="b"/>
          <a:lstStyle/>
          <a:p>
            <a:r>
              <a:rPr lang="en-US" dirty="0"/>
              <a:t>Timeline &amp; Budget</a:t>
            </a:r>
            <a:endParaRPr lang="id-ID" dirty="0"/>
          </a:p>
        </p:txBody>
      </p:sp>
      <p:graphicFrame>
        <p:nvGraphicFramePr>
          <p:cNvPr id="4" name="Tampungan Konten 3">
            <a:extLst>
              <a:ext uri="{FF2B5EF4-FFF2-40B4-BE49-F238E27FC236}">
                <a16:creationId xmlns:a16="http://schemas.microsoft.com/office/drawing/2014/main" id="{69D793A2-E6C4-175E-EE17-26D3441320A1}"/>
              </a:ext>
            </a:extLst>
          </p:cNvPr>
          <p:cNvGraphicFramePr>
            <a:graphicFrameLocks noGrp="1"/>
          </p:cNvGraphicFramePr>
          <p:nvPr>
            <p:ph idx="1"/>
            <p:extLst>
              <p:ext uri="{D42A27DB-BD31-4B8C-83A1-F6EECF244321}">
                <p14:modId xmlns:p14="http://schemas.microsoft.com/office/powerpoint/2010/main" val="4010095091"/>
              </p:ext>
            </p:extLst>
          </p:nvPr>
        </p:nvGraphicFramePr>
        <p:xfrm>
          <a:off x="392111" y="406400"/>
          <a:ext cx="6491447" cy="521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el 5">
            <a:extLst>
              <a:ext uri="{FF2B5EF4-FFF2-40B4-BE49-F238E27FC236}">
                <a16:creationId xmlns:a16="http://schemas.microsoft.com/office/drawing/2014/main" id="{8B533733-7490-A89E-98BF-A1C87D9B3648}"/>
              </a:ext>
            </a:extLst>
          </p:cNvPr>
          <p:cNvGraphicFramePr>
            <a:graphicFrameLocks noGrp="1"/>
          </p:cNvGraphicFramePr>
          <p:nvPr>
            <p:extLst>
              <p:ext uri="{D42A27DB-BD31-4B8C-83A1-F6EECF244321}">
                <p14:modId xmlns:p14="http://schemas.microsoft.com/office/powerpoint/2010/main" val="1006653597"/>
              </p:ext>
            </p:extLst>
          </p:nvPr>
        </p:nvGraphicFramePr>
        <p:xfrm>
          <a:off x="7125686" y="3411562"/>
          <a:ext cx="4851400" cy="3139440"/>
        </p:xfrm>
        <a:graphic>
          <a:graphicData uri="http://schemas.openxmlformats.org/drawingml/2006/table">
            <a:tbl>
              <a:tblPr firstRow="1" bandRow="1">
                <a:tableStyleId>{5C22544A-7EE6-4342-B048-85BDC9FD1C3A}</a:tableStyleId>
              </a:tblPr>
              <a:tblGrid>
                <a:gridCol w="3705126">
                  <a:extLst>
                    <a:ext uri="{9D8B030D-6E8A-4147-A177-3AD203B41FA5}">
                      <a16:colId xmlns:a16="http://schemas.microsoft.com/office/drawing/2014/main" val="216827297"/>
                    </a:ext>
                  </a:extLst>
                </a:gridCol>
                <a:gridCol w="1146274">
                  <a:extLst>
                    <a:ext uri="{9D8B030D-6E8A-4147-A177-3AD203B41FA5}">
                      <a16:colId xmlns:a16="http://schemas.microsoft.com/office/drawing/2014/main" val="2376929028"/>
                    </a:ext>
                  </a:extLst>
                </a:gridCol>
              </a:tblGrid>
              <a:tr h="370840">
                <a:tc>
                  <a:txBody>
                    <a:bodyPr/>
                    <a:lstStyle/>
                    <a:p>
                      <a:r>
                        <a:rPr lang="en-US" dirty="0"/>
                        <a:t>Item</a:t>
                      </a:r>
                      <a:endParaRPr lang="id-ID" dirty="0"/>
                    </a:p>
                  </a:txBody>
                  <a:tcPr/>
                </a:tc>
                <a:tc>
                  <a:txBody>
                    <a:bodyPr/>
                    <a:lstStyle/>
                    <a:p>
                      <a:r>
                        <a:rPr lang="en-US" dirty="0"/>
                        <a:t>Amount</a:t>
                      </a:r>
                      <a:endParaRPr lang="id-ID" dirty="0"/>
                    </a:p>
                  </a:txBody>
                  <a:tcPr/>
                </a:tc>
                <a:extLst>
                  <a:ext uri="{0D108BD9-81ED-4DB2-BD59-A6C34878D82A}">
                    <a16:rowId xmlns:a16="http://schemas.microsoft.com/office/drawing/2014/main" val="3952269629"/>
                  </a:ext>
                </a:extLst>
              </a:tr>
              <a:tr h="370840">
                <a:tc>
                  <a:txBody>
                    <a:bodyPr/>
                    <a:lstStyle/>
                    <a:p>
                      <a:r>
                        <a:rPr lang="en-US" dirty="0"/>
                        <a:t>Model development</a:t>
                      </a:r>
                      <a:endParaRPr lang="id-ID" dirty="0"/>
                    </a:p>
                  </a:txBody>
                  <a:tcPr/>
                </a:tc>
                <a:tc>
                  <a:txBody>
                    <a:bodyPr/>
                    <a:lstStyle/>
                    <a:p>
                      <a:r>
                        <a:rPr lang="en-US" dirty="0"/>
                        <a:t>$4,500</a:t>
                      </a:r>
                      <a:endParaRPr lang="id-ID" dirty="0"/>
                    </a:p>
                  </a:txBody>
                  <a:tcPr/>
                </a:tc>
                <a:extLst>
                  <a:ext uri="{0D108BD9-81ED-4DB2-BD59-A6C34878D82A}">
                    <a16:rowId xmlns:a16="http://schemas.microsoft.com/office/drawing/2014/main" val="1099482951"/>
                  </a:ext>
                </a:extLst>
              </a:tr>
              <a:tr h="370840">
                <a:tc>
                  <a:txBody>
                    <a:bodyPr/>
                    <a:lstStyle/>
                    <a:p>
                      <a:r>
                        <a:rPr lang="en-US" dirty="0"/>
                        <a:t>Participant acquisition</a:t>
                      </a:r>
                      <a:endParaRPr lang="id-ID" dirty="0"/>
                    </a:p>
                  </a:txBody>
                  <a:tcPr/>
                </a:tc>
                <a:tc>
                  <a:txBody>
                    <a:bodyPr/>
                    <a:lstStyle/>
                    <a:p>
                      <a:r>
                        <a:rPr lang="en-US" dirty="0"/>
                        <a:t>$1,000</a:t>
                      </a:r>
                      <a:endParaRPr lang="id-ID" dirty="0"/>
                    </a:p>
                  </a:txBody>
                  <a:tcPr/>
                </a:tc>
                <a:extLst>
                  <a:ext uri="{0D108BD9-81ED-4DB2-BD59-A6C34878D82A}">
                    <a16:rowId xmlns:a16="http://schemas.microsoft.com/office/drawing/2014/main" val="2650997937"/>
                  </a:ext>
                </a:extLst>
              </a:tr>
              <a:tr h="370840">
                <a:tc>
                  <a:txBody>
                    <a:bodyPr/>
                    <a:lstStyle/>
                    <a:p>
                      <a:r>
                        <a:rPr lang="en-US" dirty="0"/>
                        <a:t>Execution of experimental trials (includes participant compensation)</a:t>
                      </a:r>
                      <a:endParaRPr lang="id-ID" dirty="0"/>
                    </a:p>
                  </a:txBody>
                  <a:tcPr/>
                </a:tc>
                <a:tc>
                  <a:txBody>
                    <a:bodyPr/>
                    <a:lstStyle/>
                    <a:p>
                      <a:r>
                        <a:rPr lang="en-US" dirty="0"/>
                        <a:t>$3,000</a:t>
                      </a:r>
                      <a:endParaRPr lang="id-ID" dirty="0"/>
                    </a:p>
                  </a:txBody>
                  <a:tcPr/>
                </a:tc>
                <a:extLst>
                  <a:ext uri="{0D108BD9-81ED-4DB2-BD59-A6C34878D82A}">
                    <a16:rowId xmlns:a16="http://schemas.microsoft.com/office/drawing/2014/main" val="1555277816"/>
                  </a:ext>
                </a:extLst>
              </a:tr>
              <a:tr h="370840">
                <a:tc>
                  <a:txBody>
                    <a:bodyPr/>
                    <a:lstStyle/>
                    <a:p>
                      <a:r>
                        <a:rPr lang="en-US" dirty="0"/>
                        <a:t>Analysis &amp; comparison</a:t>
                      </a:r>
                      <a:endParaRPr lang="id-ID" dirty="0"/>
                    </a:p>
                  </a:txBody>
                  <a:tcPr/>
                </a:tc>
                <a:tc>
                  <a:txBody>
                    <a:bodyPr/>
                    <a:lstStyle/>
                    <a:p>
                      <a:r>
                        <a:rPr lang="en-US" dirty="0"/>
                        <a:t>$1,000</a:t>
                      </a:r>
                      <a:endParaRPr lang="id-ID" dirty="0"/>
                    </a:p>
                  </a:txBody>
                  <a:tcPr/>
                </a:tc>
                <a:extLst>
                  <a:ext uri="{0D108BD9-81ED-4DB2-BD59-A6C34878D82A}">
                    <a16:rowId xmlns:a16="http://schemas.microsoft.com/office/drawing/2014/main" val="3286567419"/>
                  </a:ext>
                </a:extLst>
              </a:tr>
              <a:tr h="370840">
                <a:tc>
                  <a:txBody>
                    <a:bodyPr/>
                    <a:lstStyle/>
                    <a:p>
                      <a:r>
                        <a:rPr lang="en-US" dirty="0"/>
                        <a:t>Publication fees</a:t>
                      </a:r>
                      <a:endParaRPr lang="id-ID" dirty="0"/>
                    </a:p>
                  </a:txBody>
                  <a:tcPr/>
                </a:tc>
                <a:tc>
                  <a:txBody>
                    <a:bodyPr/>
                    <a:lstStyle/>
                    <a:p>
                      <a:r>
                        <a:rPr lang="en-US" dirty="0"/>
                        <a:t>$1,500</a:t>
                      </a:r>
                      <a:endParaRPr lang="id-ID" dirty="0"/>
                    </a:p>
                  </a:txBody>
                  <a:tcPr/>
                </a:tc>
                <a:extLst>
                  <a:ext uri="{0D108BD9-81ED-4DB2-BD59-A6C34878D82A}">
                    <a16:rowId xmlns:a16="http://schemas.microsoft.com/office/drawing/2014/main" val="3576410320"/>
                  </a:ext>
                </a:extLst>
              </a:tr>
              <a:tr h="370840">
                <a:tc>
                  <a:txBody>
                    <a:bodyPr/>
                    <a:lstStyle/>
                    <a:p>
                      <a:r>
                        <a:rPr lang="en-US" b="1" dirty="0"/>
                        <a:t>Total:</a:t>
                      </a:r>
                      <a:endParaRPr lang="id-ID" b="1" dirty="0"/>
                    </a:p>
                  </a:txBody>
                  <a:tcPr/>
                </a:tc>
                <a:tc>
                  <a:txBody>
                    <a:bodyPr/>
                    <a:lstStyle/>
                    <a:p>
                      <a:r>
                        <a:rPr lang="en-US" b="1" dirty="0"/>
                        <a:t>$11,000</a:t>
                      </a:r>
                      <a:endParaRPr lang="id-ID" b="1" dirty="0"/>
                    </a:p>
                  </a:txBody>
                  <a:tcPr/>
                </a:tc>
                <a:extLst>
                  <a:ext uri="{0D108BD9-81ED-4DB2-BD59-A6C34878D82A}">
                    <a16:rowId xmlns:a16="http://schemas.microsoft.com/office/drawing/2014/main" val="3085069071"/>
                  </a:ext>
                </a:extLst>
              </a:tr>
            </a:tbl>
          </a:graphicData>
        </a:graphic>
      </p:graphicFrame>
    </p:spTree>
    <p:extLst>
      <p:ext uri="{BB962C8B-B14F-4D97-AF65-F5344CB8AC3E}">
        <p14:creationId xmlns:p14="http://schemas.microsoft.com/office/powerpoint/2010/main" val="16497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AB2DBF5-EE4A-7C09-A84D-16574C7CD326}"/>
              </a:ext>
            </a:extLst>
          </p:cNvPr>
          <p:cNvSpPr>
            <a:spLocks noGrp="1"/>
          </p:cNvSpPr>
          <p:nvPr>
            <p:ph type="title"/>
          </p:nvPr>
        </p:nvSpPr>
        <p:spPr/>
        <p:txBody>
          <a:bodyPr/>
          <a:lstStyle/>
          <a:p>
            <a:r>
              <a:rPr lang="en-US" dirty="0"/>
              <a:t>Questions?</a:t>
            </a:r>
            <a:endParaRPr lang="id-ID" dirty="0"/>
          </a:p>
        </p:txBody>
      </p:sp>
      <p:sp>
        <p:nvSpPr>
          <p:cNvPr id="3" name="Tampungan Konten 2">
            <a:extLst>
              <a:ext uri="{FF2B5EF4-FFF2-40B4-BE49-F238E27FC236}">
                <a16:creationId xmlns:a16="http://schemas.microsoft.com/office/drawing/2014/main" id="{68237838-0F67-A01F-61E7-9F1B9DF7F712}"/>
              </a:ext>
            </a:extLst>
          </p:cNvPr>
          <p:cNvSpPr>
            <a:spLocks noGrp="1"/>
          </p:cNvSpPr>
          <p:nvPr>
            <p:ph idx="1"/>
          </p:nvPr>
        </p:nvSpPr>
        <p:spPr>
          <a:xfrm>
            <a:off x="3606484" y="306998"/>
            <a:ext cx="8201202" cy="5912057"/>
          </a:xfrm>
        </p:spPr>
        <p:txBody>
          <a:bodyPr anchor="ctr">
            <a:normAutofit lnSpcReduction="10000"/>
          </a:bodyPr>
          <a:lstStyle/>
          <a:p>
            <a:r>
              <a:rPr lang="en-US" dirty="0">
                <a:solidFill>
                  <a:schemeClr val="tx1"/>
                </a:solidFill>
              </a:rPr>
              <a:t>Construct a theoretical model of a potential solution for the market failures (</a:t>
            </a:r>
            <a:r>
              <a:rPr lang="en-US" sz="2000" dirty="0">
                <a:solidFill>
                  <a:schemeClr val="tx1"/>
                </a:solidFill>
              </a:rPr>
              <a:t>dilute supply and demand for threshold quasi-public goods)</a:t>
            </a:r>
            <a:r>
              <a:rPr lang="en-US" sz="2000" b="1" dirty="0">
                <a:solidFill>
                  <a:schemeClr val="tx1"/>
                </a:solidFill>
              </a:rPr>
              <a:t> </a:t>
            </a:r>
            <a:r>
              <a:rPr lang="en-US" dirty="0">
                <a:solidFill>
                  <a:schemeClr val="tx1"/>
                </a:solidFill>
              </a:rPr>
              <a:t>of our blue economy</a:t>
            </a:r>
          </a:p>
          <a:p>
            <a:r>
              <a:rPr lang="en-US" dirty="0">
                <a:solidFill>
                  <a:schemeClr val="tx1"/>
                </a:solidFill>
              </a:rPr>
              <a:t>by building upon existing economic research on the topics of:</a:t>
            </a:r>
          </a:p>
          <a:p>
            <a:pPr lvl="1"/>
            <a:r>
              <a:rPr lang="en-US" dirty="0">
                <a:solidFill>
                  <a:schemeClr val="tx1"/>
                </a:solidFill>
              </a:rPr>
              <a:t>Moral hazard and adverse selection contract formation</a:t>
            </a:r>
          </a:p>
          <a:p>
            <a:pPr lvl="1"/>
            <a:r>
              <a:rPr lang="en-US" dirty="0">
                <a:solidFill>
                  <a:schemeClr val="tx1"/>
                </a:solidFill>
              </a:rPr>
              <a:t>Optimal contract design for threshold public goods</a:t>
            </a:r>
          </a:p>
          <a:p>
            <a:pPr lvl="1"/>
            <a:r>
              <a:rPr lang="en-US" dirty="0">
                <a:solidFill>
                  <a:schemeClr val="tx1"/>
                </a:solidFill>
              </a:rPr>
              <a:t>Network theory.</a:t>
            </a:r>
          </a:p>
          <a:p>
            <a:r>
              <a:rPr lang="en-US" dirty="0">
                <a:solidFill>
                  <a:schemeClr val="tx1"/>
                </a:solidFill>
              </a:rPr>
              <a:t>Conduct a lab-based experiment to empirically validate this theoretical model</a:t>
            </a:r>
          </a:p>
          <a:p>
            <a:endParaRPr lang="en-US" dirty="0">
              <a:solidFill>
                <a:schemeClr val="tx1"/>
              </a:solidFill>
            </a:endParaRPr>
          </a:p>
          <a:p>
            <a:r>
              <a:rPr lang="en-US" dirty="0">
                <a:solidFill>
                  <a:schemeClr val="tx1"/>
                </a:solidFill>
              </a:rPr>
              <a:t>Ultimately, provide a </a:t>
            </a:r>
            <a:r>
              <a:rPr lang="en-US" sz="2000" dirty="0">
                <a:solidFill>
                  <a:schemeClr val="tx1"/>
                </a:solidFill>
              </a:rPr>
              <a:t>foundation for a </a:t>
            </a:r>
            <a:r>
              <a:rPr lang="en-US" sz="2000" b="1" dirty="0">
                <a:solidFill>
                  <a:schemeClr val="tx1"/>
                </a:solidFill>
              </a:rPr>
              <a:t>thriving, </a:t>
            </a:r>
            <a:r>
              <a:rPr lang="en-US" sz="2000" dirty="0">
                <a:solidFill>
                  <a:schemeClr val="tx1"/>
                </a:solidFill>
              </a:rPr>
              <a:t>truly</a:t>
            </a:r>
            <a:br>
              <a:rPr lang="en-US" sz="2000" dirty="0">
                <a:solidFill>
                  <a:schemeClr val="tx1"/>
                </a:solidFill>
              </a:rPr>
            </a:br>
            <a:r>
              <a:rPr lang="en-US" sz="2000" b="1" dirty="0">
                <a:solidFill>
                  <a:schemeClr val="tx1"/>
                </a:solidFill>
              </a:rPr>
              <a:t>sustainable blue economy.</a:t>
            </a:r>
            <a:endParaRPr lang="en-US" sz="2000" dirty="0">
              <a:solidFill>
                <a:schemeClr val="tx1"/>
              </a:solidFill>
            </a:endParaRPr>
          </a:p>
          <a:p>
            <a:endParaRPr lang="en-US" dirty="0">
              <a:solidFill>
                <a:schemeClr val="tx1"/>
              </a:solidFill>
            </a:endParaRPr>
          </a:p>
          <a:p>
            <a:pPr marL="0" indent="0" algn="ctr">
              <a:buNone/>
            </a:pPr>
            <a:endParaRPr lang="en-US" dirty="0">
              <a:solidFill>
                <a:schemeClr val="tx1"/>
              </a:solidFill>
            </a:endParaRPr>
          </a:p>
          <a:p>
            <a:pPr marL="0" indent="0" algn="ctr">
              <a:buNone/>
            </a:pPr>
            <a:r>
              <a:rPr lang="en-US" dirty="0">
                <a:solidFill>
                  <a:schemeClr val="tx1"/>
                </a:solidFill>
              </a:rPr>
              <a:t>Thank you!</a:t>
            </a:r>
            <a:endParaRPr lang="id-ID" dirty="0">
              <a:solidFill>
                <a:schemeClr val="tx1"/>
              </a:solidFill>
            </a:endParaRPr>
          </a:p>
        </p:txBody>
      </p:sp>
      <p:pic>
        <p:nvPicPr>
          <p:cNvPr id="4" name="Picture 6" descr="Free Coral Clipart, Download Free Coral Clipart png images, Free ClipArts  on Clipart Library">
            <a:extLst>
              <a:ext uri="{FF2B5EF4-FFF2-40B4-BE49-F238E27FC236}">
                <a16:creationId xmlns:a16="http://schemas.microsoft.com/office/drawing/2014/main" id="{EACC2E46-D907-8F0B-1348-8E6286553D3E}"/>
              </a:ext>
            </a:extLst>
          </p:cNvPr>
          <p:cNvPicPr>
            <a:picLocks noChangeAspect="1" noChangeArrowheads="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44" y="94122"/>
            <a:ext cx="3439886" cy="343988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3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A5CCE29-EAFA-7E70-BE72-F82C84DD0F4F}"/>
              </a:ext>
            </a:extLst>
          </p:cNvPr>
          <p:cNvSpPr>
            <a:spLocks noGrp="1"/>
          </p:cNvSpPr>
          <p:nvPr>
            <p:ph idx="1"/>
          </p:nvPr>
        </p:nvSpPr>
        <p:spPr>
          <a:xfrm>
            <a:off x="326394" y="967740"/>
            <a:ext cx="11539212" cy="5626921"/>
          </a:xfrm>
        </p:spPr>
        <p:txBody>
          <a:bodyPr>
            <a:normAutofit fontScale="62500" lnSpcReduction="20000"/>
          </a:bodyPr>
          <a:lstStyle/>
          <a:p>
            <a:r>
              <a:rPr lang="en-US" dirty="0">
                <a:solidFill>
                  <a:schemeClr val="tx1"/>
                </a:solidFill>
              </a:rPr>
              <a:t>The general theory of common agency under adverse selection</a:t>
            </a:r>
            <a:r>
              <a:rPr lang="en-US" baseline="30000" dirty="0">
                <a:solidFill>
                  <a:schemeClr val="tx1"/>
                </a:solidFill>
              </a:rPr>
              <a:t>1</a:t>
            </a:r>
            <a:r>
              <a:rPr lang="en-US" dirty="0">
                <a:solidFill>
                  <a:schemeClr val="tx1"/>
                </a:solidFill>
              </a:rPr>
              <a:t> has been widely studied, especially with respect to the problem of costly repayment enforcement in the case of one principal and one agent</a:t>
            </a:r>
            <a:r>
              <a:rPr lang="en-US" baseline="30000" dirty="0">
                <a:solidFill>
                  <a:schemeClr val="tx1"/>
                </a:solidFill>
              </a:rPr>
              <a:t>2</a:t>
            </a:r>
            <a:r>
              <a:rPr lang="en-US" dirty="0">
                <a:solidFill>
                  <a:schemeClr val="tx1"/>
                </a:solidFill>
              </a:rPr>
              <a:t>. But, little attention has been paid to the strategic interactions between multiple principals and one agent.</a:t>
            </a:r>
          </a:p>
          <a:p>
            <a:pPr lvl="1"/>
            <a:r>
              <a:rPr lang="en-US" dirty="0">
                <a:solidFill>
                  <a:schemeClr val="tx1"/>
                </a:solidFill>
              </a:rPr>
              <a:t>In such contexts, inefficiency in rent extraction arises, and contractual externalities depend on whether the contracting activity controlled by one principal affects directly or not the utility function of competing mechanism designers.</a:t>
            </a:r>
            <a:r>
              <a:rPr lang="en-US" baseline="30000" dirty="0">
                <a:solidFill>
                  <a:schemeClr val="tx1"/>
                </a:solidFill>
              </a:rPr>
              <a:t>3</a:t>
            </a:r>
            <a:endParaRPr lang="en-US" dirty="0">
              <a:solidFill>
                <a:schemeClr val="tx1"/>
              </a:solidFill>
            </a:endParaRPr>
          </a:p>
          <a:p>
            <a:r>
              <a:rPr lang="en-US" dirty="0">
                <a:solidFill>
                  <a:schemeClr val="tx1"/>
                </a:solidFill>
              </a:rPr>
              <a:t>In privately held companies or when financiers (principals) provide lots of funds, each principal has the incentive and the skills to independently affect the income they extract from agents through monitoring as well as transfers.</a:t>
            </a:r>
            <a:r>
              <a:rPr lang="en-US" baseline="30000" dirty="0">
                <a:solidFill>
                  <a:schemeClr val="tx1"/>
                </a:solidFill>
              </a:rPr>
              <a:t>4</a:t>
            </a:r>
            <a:r>
              <a:rPr lang="en-US" dirty="0">
                <a:solidFill>
                  <a:schemeClr val="tx1"/>
                </a:solidFill>
              </a:rPr>
              <a:t> (consider how prolific grant-funding is in ocean science/conservation)</a:t>
            </a:r>
            <a:endParaRPr lang="en-US" baseline="30000" dirty="0">
              <a:solidFill>
                <a:schemeClr val="tx1"/>
              </a:solidFill>
            </a:endParaRPr>
          </a:p>
          <a:p>
            <a:r>
              <a:rPr lang="en-US" dirty="0">
                <a:solidFill>
                  <a:schemeClr val="tx1"/>
                </a:solidFill>
              </a:rPr>
              <a:t>Transaction costs that prevent comprehensive and cooperative contracting have a significant impact on the shapes of observed financial contracts. (consider the stark discrepancies in data availability and quality between developed and developing ocean communities.)</a:t>
            </a:r>
          </a:p>
          <a:p>
            <a:pPr lvl="1"/>
            <a:r>
              <a:rPr lang="en-US" dirty="0">
                <a:solidFill>
                  <a:schemeClr val="tx1"/>
                </a:solidFill>
              </a:rPr>
              <a:t>Importantly, costs arise not just from the cost of monitoring, but also from contractual externalities. Investors do not have incentive to take into account the impact of the various elements of their lending relationship (level and structure of investment, monitoring, and exercise of control rights) on the returns of the other investors. </a:t>
            </a:r>
            <a:r>
              <a:rPr lang="en-US" baseline="30000" dirty="0">
                <a:solidFill>
                  <a:schemeClr val="tx1"/>
                </a:solidFill>
              </a:rPr>
              <a:t>5</a:t>
            </a:r>
            <a:endParaRPr lang="en-US" dirty="0">
              <a:solidFill>
                <a:schemeClr val="tx1"/>
              </a:solidFill>
            </a:endParaRPr>
          </a:p>
          <a:p>
            <a:r>
              <a:rPr lang="en-US" dirty="0">
                <a:solidFill>
                  <a:schemeClr val="tx1"/>
                </a:solidFill>
              </a:rPr>
              <a:t>Agents end up being financed by more than one principal for a variety of reasons: lenders may simply be resource constrained</a:t>
            </a:r>
            <a:r>
              <a:rPr lang="en-US" baseline="30000" dirty="0">
                <a:solidFill>
                  <a:schemeClr val="tx1"/>
                </a:solidFill>
              </a:rPr>
              <a:t>6</a:t>
            </a:r>
            <a:r>
              <a:rPr lang="en-US" dirty="0">
                <a:solidFill>
                  <a:schemeClr val="tx1"/>
                </a:solidFill>
              </a:rPr>
              <a:t>, there could be several strategic advantages related to information, or this may result from the trade-off between the costs of effort duplication and sharing of monitoring benefits on the one hand, and the benefit from the diseconomies of scale in monitoring each principal faces when monitoring alone on the other hand</a:t>
            </a:r>
            <a:r>
              <a:rPr lang="en-US" baseline="30000" dirty="0">
                <a:solidFill>
                  <a:schemeClr val="tx1"/>
                </a:solidFill>
              </a:rPr>
              <a:t>8.</a:t>
            </a:r>
            <a:endParaRPr lang="en-US" dirty="0">
              <a:solidFill>
                <a:schemeClr val="tx1"/>
              </a:solidFill>
            </a:endParaRPr>
          </a:p>
          <a:p>
            <a:pPr lvl="1"/>
            <a:r>
              <a:rPr lang="en-US" dirty="0">
                <a:solidFill>
                  <a:schemeClr val="tx1"/>
                </a:solidFill>
              </a:rPr>
              <a:t>In a moral hazard setting, when agents borrow from several principals, indebtedness is higher than if the agent could only borrow from one principal.</a:t>
            </a:r>
          </a:p>
          <a:p>
            <a:r>
              <a:rPr lang="en-US" dirty="0">
                <a:solidFill>
                  <a:schemeClr val="tx1"/>
                </a:solidFill>
              </a:rPr>
              <a:t>Khalil 2007 focuses on contexts where multiple principals attempt to obtain income from a privately informed agent, such as in the case of multiple financiers.</a:t>
            </a:r>
          </a:p>
          <a:p>
            <a:pPr lvl="1"/>
            <a:r>
              <a:rPr lang="en-US" dirty="0">
                <a:solidFill>
                  <a:schemeClr val="tx1"/>
                </a:solidFill>
              </a:rPr>
              <a:t>In the case of centralized monitoring and coordinated contracting, contracts are optimal for all parties.</a:t>
            </a:r>
          </a:p>
          <a:p>
            <a:pPr lvl="1"/>
            <a:r>
              <a:rPr lang="en-US" dirty="0">
                <a:solidFill>
                  <a:schemeClr val="tx1"/>
                </a:solidFill>
              </a:rPr>
              <a:t>However, with centralized monitoring and uncoordinated contracts, each principal derives a positive externality from the other principal’s contract, so excessive monitoring arises.</a:t>
            </a:r>
          </a:p>
          <a:p>
            <a:pPr lvl="1"/>
            <a:r>
              <a:rPr lang="en-US" dirty="0">
                <a:solidFill>
                  <a:schemeClr val="tx1"/>
                </a:solidFill>
              </a:rPr>
              <a:t>Without centralized monitoring and with uncoordinated contracts, free riding between principals leads to a collapse of monitoring for high profit levels.</a:t>
            </a:r>
            <a:r>
              <a:rPr lang="en-US" baseline="30000" dirty="0">
                <a:solidFill>
                  <a:schemeClr val="tx1"/>
                </a:solidFill>
              </a:rPr>
              <a:t>3</a:t>
            </a:r>
          </a:p>
          <a:p>
            <a:r>
              <a:rPr lang="en-US" dirty="0">
                <a:solidFill>
                  <a:schemeClr val="tx1"/>
                </a:solidFill>
              </a:rPr>
              <a:t>Our blue economy lacks both centralized monitoring and contract coordination in countless contexts.</a:t>
            </a:r>
            <a:endParaRPr lang="en-US" baseline="30000" dirty="0">
              <a:solidFill>
                <a:schemeClr val="tx1"/>
              </a:solidFill>
            </a:endParaRPr>
          </a:p>
          <a:p>
            <a:r>
              <a:rPr lang="en-US" dirty="0">
                <a:solidFill>
                  <a:schemeClr val="tx1"/>
                </a:solidFill>
              </a:rPr>
              <a:t>These issues are compounded by the complications around optimal contract formation for threshold public goods.</a:t>
            </a:r>
          </a:p>
        </p:txBody>
      </p:sp>
      <p:sp>
        <p:nvSpPr>
          <p:cNvPr id="2" name="Judul 1">
            <a:extLst>
              <a:ext uri="{FF2B5EF4-FFF2-40B4-BE49-F238E27FC236}">
                <a16:creationId xmlns:a16="http://schemas.microsoft.com/office/drawing/2014/main" id="{BF296706-9EB7-A61B-3788-A426C092FA7C}"/>
              </a:ext>
            </a:extLst>
          </p:cNvPr>
          <p:cNvSpPr>
            <a:spLocks noGrp="1"/>
          </p:cNvSpPr>
          <p:nvPr>
            <p:ph type="title"/>
          </p:nvPr>
        </p:nvSpPr>
        <p:spPr>
          <a:xfrm>
            <a:off x="406139" y="320244"/>
            <a:ext cx="8892218" cy="647496"/>
          </a:xfrm>
        </p:spPr>
        <p:txBody>
          <a:bodyPr/>
          <a:lstStyle/>
          <a:p>
            <a:r>
              <a:rPr lang="en-US" dirty="0"/>
              <a:t>Previous Research</a:t>
            </a:r>
            <a:endParaRPr lang="id-ID" dirty="0"/>
          </a:p>
        </p:txBody>
      </p:sp>
    </p:spTree>
    <p:extLst>
      <p:ext uri="{BB962C8B-B14F-4D97-AF65-F5344CB8AC3E}">
        <p14:creationId xmlns:p14="http://schemas.microsoft.com/office/powerpoint/2010/main" val="116546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9A31FEB5-1FE5-8CAA-905C-02AC3413596E}"/>
              </a:ext>
            </a:extLst>
          </p:cNvPr>
          <p:cNvSpPr>
            <a:spLocks noGrp="1"/>
          </p:cNvSpPr>
          <p:nvPr>
            <p:ph idx="1"/>
          </p:nvPr>
        </p:nvSpPr>
        <p:spPr>
          <a:xfrm>
            <a:off x="371203" y="1789613"/>
            <a:ext cx="11449594" cy="4807131"/>
          </a:xfrm>
        </p:spPr>
        <p:txBody>
          <a:bodyPr>
            <a:normAutofit lnSpcReduction="10000"/>
          </a:bodyPr>
          <a:lstStyle/>
          <a:p>
            <a:r>
              <a:rPr lang="en-US" dirty="0">
                <a:solidFill>
                  <a:schemeClr val="tx1"/>
                </a:solidFill>
              </a:rPr>
              <a:t>The world’s coasts generate 68% of global GDP, and are home to 40% of the Earth’s population; and seafood alone provides 20% of protein intake globally, and over 70% for some communities.</a:t>
            </a:r>
          </a:p>
          <a:p>
            <a:r>
              <a:rPr lang="en-US" dirty="0">
                <a:solidFill>
                  <a:schemeClr val="tx1"/>
                </a:solidFill>
              </a:rPr>
              <a:t>Yet, our blue economy is rife with market failures that not only exacerbate natural problems, but produce man-made threats, too.</a:t>
            </a:r>
          </a:p>
          <a:p>
            <a:r>
              <a:rPr lang="en-US" dirty="0">
                <a:solidFill>
                  <a:schemeClr val="tx1"/>
                </a:solidFill>
              </a:rPr>
              <a:t>This project aims to:</a:t>
            </a:r>
          </a:p>
          <a:p>
            <a:pPr lvl="1"/>
            <a:r>
              <a:rPr lang="en-US" dirty="0">
                <a:solidFill>
                  <a:schemeClr val="tx1"/>
                </a:solidFill>
              </a:rPr>
              <a:t>Construct a theoretical model of a potential solution for the market failures of our blue economy</a:t>
            </a:r>
          </a:p>
          <a:p>
            <a:pPr lvl="1"/>
            <a:r>
              <a:rPr lang="en-US" dirty="0">
                <a:solidFill>
                  <a:schemeClr val="tx1"/>
                </a:solidFill>
              </a:rPr>
              <a:t>Conduct a lab-based experiment to empirically validate this theoretical model</a:t>
            </a:r>
          </a:p>
          <a:p>
            <a:r>
              <a:rPr lang="en-US" dirty="0">
                <a:solidFill>
                  <a:schemeClr val="tx1"/>
                </a:solidFill>
              </a:rPr>
              <a:t>This model will build upon existing economic research on the topics of:</a:t>
            </a:r>
          </a:p>
          <a:p>
            <a:pPr lvl="1"/>
            <a:r>
              <a:rPr lang="en-US" dirty="0">
                <a:solidFill>
                  <a:schemeClr val="tx1"/>
                </a:solidFill>
              </a:rPr>
              <a:t>Moral hazard and adverse selection contract formation</a:t>
            </a:r>
          </a:p>
          <a:p>
            <a:pPr lvl="1"/>
            <a:r>
              <a:rPr lang="en-US" dirty="0">
                <a:solidFill>
                  <a:schemeClr val="tx1"/>
                </a:solidFill>
              </a:rPr>
              <a:t>Optimal contract design for threshold public goods</a:t>
            </a:r>
          </a:p>
          <a:p>
            <a:pPr lvl="1"/>
            <a:r>
              <a:rPr lang="en-US" dirty="0">
                <a:solidFill>
                  <a:schemeClr val="tx1"/>
                </a:solidFill>
              </a:rPr>
              <a:t>Network theory.</a:t>
            </a:r>
          </a:p>
          <a:p>
            <a:endParaRPr lang="id-ID" dirty="0">
              <a:solidFill>
                <a:schemeClr val="tx1"/>
              </a:solidFill>
            </a:endParaRPr>
          </a:p>
        </p:txBody>
      </p:sp>
      <p:sp>
        <p:nvSpPr>
          <p:cNvPr id="2" name="Judul 1">
            <a:extLst>
              <a:ext uri="{FF2B5EF4-FFF2-40B4-BE49-F238E27FC236}">
                <a16:creationId xmlns:a16="http://schemas.microsoft.com/office/drawing/2014/main" id="{F6469273-3C9E-2EE6-BFB9-7C8B592D37B0}"/>
              </a:ext>
            </a:extLst>
          </p:cNvPr>
          <p:cNvSpPr>
            <a:spLocks noGrp="1"/>
          </p:cNvSpPr>
          <p:nvPr>
            <p:ph type="title"/>
          </p:nvPr>
        </p:nvSpPr>
        <p:spPr>
          <a:xfrm>
            <a:off x="417834" y="0"/>
            <a:ext cx="8892218" cy="1507067"/>
          </a:xfrm>
        </p:spPr>
        <p:txBody>
          <a:bodyPr/>
          <a:lstStyle/>
          <a:p>
            <a:r>
              <a:rPr lang="en-US" dirty="0"/>
              <a:t>Summary</a:t>
            </a:r>
            <a:endParaRPr lang="id-ID" dirty="0"/>
          </a:p>
        </p:txBody>
      </p:sp>
    </p:spTree>
    <p:extLst>
      <p:ext uri="{BB962C8B-B14F-4D97-AF65-F5344CB8AC3E}">
        <p14:creationId xmlns:p14="http://schemas.microsoft.com/office/powerpoint/2010/main" val="199059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EFBBE55-3939-776C-AC7C-658071245615}"/>
              </a:ext>
            </a:extLst>
          </p:cNvPr>
          <p:cNvSpPr>
            <a:spLocks noGrp="1"/>
          </p:cNvSpPr>
          <p:nvPr>
            <p:ph type="title"/>
          </p:nvPr>
        </p:nvSpPr>
        <p:spPr>
          <a:xfrm>
            <a:off x="142244" y="0"/>
            <a:ext cx="11539212" cy="1507067"/>
          </a:xfrm>
        </p:spPr>
        <p:txBody>
          <a:bodyPr anchor="ctr"/>
          <a:lstStyle/>
          <a:p>
            <a:r>
              <a:rPr lang="en-US" dirty="0"/>
              <a:t>Motivation: </a:t>
            </a:r>
            <a:r>
              <a:rPr lang="en-US" sz="2000" b="0" i="0" dirty="0">
                <a:solidFill>
                  <a:schemeClr val="tx1"/>
                </a:solidFill>
                <a:effectLst/>
                <a:latin typeface="Arial" panose="020B0604020202020204" pitchFamily="34" charset="0"/>
              </a:rPr>
              <a:t>sustain the economic value of our blue economy</a:t>
            </a:r>
            <a:endParaRPr lang="id-ID" sz="2000" dirty="0"/>
          </a:p>
        </p:txBody>
      </p:sp>
      <p:sp>
        <p:nvSpPr>
          <p:cNvPr id="3" name="Tampungan Konten 2">
            <a:extLst>
              <a:ext uri="{FF2B5EF4-FFF2-40B4-BE49-F238E27FC236}">
                <a16:creationId xmlns:a16="http://schemas.microsoft.com/office/drawing/2014/main" id="{316EA00C-DD67-31DE-4930-C6F43A5D0DB0}"/>
              </a:ext>
            </a:extLst>
          </p:cNvPr>
          <p:cNvSpPr>
            <a:spLocks noGrp="1"/>
          </p:cNvSpPr>
          <p:nvPr>
            <p:ph idx="1"/>
          </p:nvPr>
        </p:nvSpPr>
        <p:spPr>
          <a:xfrm>
            <a:off x="293372" y="1460500"/>
            <a:ext cx="11605256" cy="5367867"/>
          </a:xfrm>
        </p:spPr>
        <p:txBody>
          <a:bodyPr anchor="t">
            <a:normAutofit/>
          </a:bodyPr>
          <a:lstStyle/>
          <a:p>
            <a:r>
              <a:rPr lang="en-US" b="0" i="0" dirty="0">
                <a:solidFill>
                  <a:schemeClr val="tx1"/>
                </a:solidFill>
                <a:effectLst/>
                <a:latin typeface="Arial" panose="020B0604020202020204" pitchFamily="34" charset="0"/>
              </a:rPr>
              <a:t>Our coastal industries and communities face complex and increasingly growing threats</a:t>
            </a:r>
          </a:p>
          <a:p>
            <a:r>
              <a:rPr lang="en-US" dirty="0">
                <a:solidFill>
                  <a:schemeClr val="tx1"/>
                </a:solidFill>
                <a:latin typeface="Arial" panose="020B0604020202020204" pitchFamily="34" charset="0"/>
              </a:rPr>
              <a:t>Information can help coastal stakeholders combat these threats but…</a:t>
            </a:r>
          </a:p>
          <a:p>
            <a:pPr lvl="1"/>
            <a:r>
              <a:rPr lang="en-US" dirty="0">
                <a:solidFill>
                  <a:schemeClr val="tx1"/>
                </a:solidFill>
                <a:latin typeface="Arial" panose="020B0604020202020204" pitchFamily="34" charset="0"/>
              </a:rPr>
              <a:t>Major market failures stand in the way.</a:t>
            </a:r>
          </a:p>
          <a:p>
            <a:pPr lvl="1"/>
            <a:r>
              <a:rPr lang="en-US" dirty="0">
                <a:solidFill>
                  <a:schemeClr val="tx1"/>
                </a:solidFill>
                <a:latin typeface="Arial" panose="020B0604020202020204" pitchFamily="34" charset="0"/>
              </a:rPr>
              <a:t>For a </a:t>
            </a:r>
            <a:r>
              <a:rPr lang="en-US" b="1" dirty="0">
                <a:solidFill>
                  <a:schemeClr val="tx1"/>
                </a:solidFill>
                <a:latin typeface="Arial" panose="020B0604020202020204" pitchFamily="34" charset="0"/>
              </a:rPr>
              <a:t>single</a:t>
            </a:r>
            <a:r>
              <a:rPr lang="en-US" dirty="0">
                <a:solidFill>
                  <a:schemeClr val="tx1"/>
                </a:solidFill>
                <a:latin typeface="Arial" panose="020B0604020202020204" pitchFamily="34" charset="0"/>
              </a:rPr>
              <a:t> entity, acquiring t</a:t>
            </a:r>
            <a:r>
              <a:rPr lang="en-US" b="0" i="0" dirty="0">
                <a:solidFill>
                  <a:schemeClr val="tx1"/>
                </a:solidFill>
                <a:effectLst/>
                <a:latin typeface="Arial" panose="020B0604020202020204" pitchFamily="34" charset="0"/>
              </a:rPr>
              <a:t>his information:</a:t>
            </a:r>
          </a:p>
          <a:p>
            <a:pPr lvl="2"/>
            <a:r>
              <a:rPr lang="en-US" b="0" i="0" dirty="0">
                <a:solidFill>
                  <a:schemeClr val="tx1"/>
                </a:solidFill>
                <a:effectLst/>
                <a:latin typeface="Arial" panose="020B0604020202020204" pitchFamily="34" charset="0"/>
              </a:rPr>
              <a:t>Is costly</a:t>
            </a:r>
          </a:p>
          <a:p>
            <a:pPr lvl="2"/>
            <a:r>
              <a:rPr lang="en-US" b="0" i="0" dirty="0">
                <a:solidFill>
                  <a:schemeClr val="tx1"/>
                </a:solidFill>
                <a:effectLst/>
                <a:latin typeface="Arial" panose="020B0604020202020204" pitchFamily="34" charset="0"/>
              </a:rPr>
              <a:t>Is time-consuming</a:t>
            </a:r>
          </a:p>
          <a:p>
            <a:pPr lvl="2"/>
            <a:r>
              <a:rPr lang="en-US" b="0" i="0" dirty="0">
                <a:solidFill>
                  <a:schemeClr val="tx1"/>
                </a:solidFill>
                <a:effectLst/>
                <a:latin typeface="Arial" panose="020B0604020202020204" pitchFamily="34" charset="0"/>
              </a:rPr>
              <a:t>Requires expertise</a:t>
            </a:r>
          </a:p>
          <a:p>
            <a:pPr lvl="2"/>
            <a:r>
              <a:rPr lang="en-US" b="0" i="0" dirty="0">
                <a:solidFill>
                  <a:schemeClr val="tx1"/>
                </a:solidFill>
                <a:effectLst/>
                <a:latin typeface="Arial" panose="020B0604020202020204" pitchFamily="34" charset="0"/>
              </a:rPr>
              <a:t>Has an ROI that is too low (marginal gain &lt; necessary marginal effort)</a:t>
            </a:r>
          </a:p>
          <a:p>
            <a:pPr lvl="1"/>
            <a:r>
              <a:rPr lang="en-US" b="1" i="0" dirty="0">
                <a:solidFill>
                  <a:schemeClr val="tx1"/>
                </a:solidFill>
                <a:effectLst/>
                <a:latin typeface="Arial" panose="020B0604020202020204" pitchFamily="34" charset="0"/>
              </a:rPr>
              <a:t>In aggregate</a:t>
            </a:r>
            <a:r>
              <a:rPr lang="en-US" b="0" i="0" dirty="0">
                <a:solidFill>
                  <a:schemeClr val="tx1"/>
                </a:solidFill>
                <a:effectLst/>
                <a:latin typeface="Arial" panose="020B0604020202020204" pitchFamily="34" charset="0"/>
              </a:rPr>
              <a:t>, these barriers are trivial, yet no efficient system exists for aggregation.</a:t>
            </a:r>
          </a:p>
          <a:p>
            <a:r>
              <a:rPr lang="en-US" dirty="0">
                <a:solidFill>
                  <a:schemeClr val="tx1"/>
                </a:solidFill>
                <a:latin typeface="Arial" panose="020B0604020202020204" pitchFamily="34" charset="0"/>
              </a:rPr>
              <a:t>Creating a system for dynamic aggregation of dilute supply and demand can</a:t>
            </a:r>
            <a:br>
              <a:rPr lang="en-US" dirty="0">
                <a:solidFill>
                  <a:schemeClr val="tx1"/>
                </a:solidFill>
                <a:latin typeface="Arial" panose="020B0604020202020204" pitchFamily="34" charset="0"/>
              </a:rPr>
            </a:br>
            <a:r>
              <a:rPr lang="en-US" dirty="0">
                <a:solidFill>
                  <a:schemeClr val="tx1"/>
                </a:solidFill>
                <a:latin typeface="Arial" panose="020B0604020202020204" pitchFamily="34" charset="0"/>
              </a:rPr>
              <a:t>empower coastal stakeholders to overcome these market failures, and thrive.</a:t>
            </a:r>
            <a:endParaRPr lang="en-US" b="0"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21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698FBB8-2157-0FC3-61E0-D5357C1470D4}"/>
              </a:ext>
            </a:extLst>
          </p:cNvPr>
          <p:cNvSpPr>
            <a:spLocks noGrp="1"/>
          </p:cNvSpPr>
          <p:nvPr>
            <p:ph type="title"/>
          </p:nvPr>
        </p:nvSpPr>
        <p:spPr/>
        <p:txBody>
          <a:bodyPr anchor="b"/>
          <a:lstStyle/>
          <a:p>
            <a:r>
              <a:rPr lang="en-US" dirty="0"/>
              <a:t>Background</a:t>
            </a:r>
            <a:endParaRPr lang="id-ID" dirty="0"/>
          </a:p>
        </p:txBody>
      </p:sp>
      <p:sp>
        <p:nvSpPr>
          <p:cNvPr id="3" name="Tampungan Konten 2">
            <a:extLst>
              <a:ext uri="{FF2B5EF4-FFF2-40B4-BE49-F238E27FC236}">
                <a16:creationId xmlns:a16="http://schemas.microsoft.com/office/drawing/2014/main" id="{5D9C9515-F7F8-6FC9-C6FA-B799916F7C08}"/>
              </a:ext>
            </a:extLst>
          </p:cNvPr>
          <p:cNvSpPr>
            <a:spLocks noGrp="1"/>
          </p:cNvSpPr>
          <p:nvPr>
            <p:ph idx="1"/>
          </p:nvPr>
        </p:nvSpPr>
        <p:spPr>
          <a:xfrm>
            <a:off x="366712" y="298449"/>
            <a:ext cx="11498894" cy="5698753"/>
          </a:xfrm>
        </p:spPr>
        <p:txBody>
          <a:bodyPr anchor="t">
            <a:normAutofit/>
          </a:bodyPr>
          <a:lstStyle/>
          <a:p>
            <a:r>
              <a:rPr lang="en-US" dirty="0">
                <a:solidFill>
                  <a:schemeClr val="tx1"/>
                </a:solidFill>
              </a:rPr>
              <a:t>Game theory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contract theory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Constrained optimization</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i,j</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agent’s type, t: transfer, q: quantity produced by agent, c: agent’s cost</a:t>
            </a:r>
            <a:b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 agent’s effort, U: principal’s utility, ∏: agent’s profit</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Adverse selection (inability to verify agent TYPE) → impersonation possible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Moral hazard (inability to verify agent EFFORT) → shirking possible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Threshold public goods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Goods that benefit multiple parties, whose realization is contingent upon reaching a threshold</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Dilute supply &amp; demand (inverse of economies of scale)</a:t>
            </a:r>
            <a:endParaRPr lang="id-ID" dirty="0">
              <a:solidFill>
                <a:schemeClr val="tx1"/>
              </a:solidFill>
            </a:endParaRPr>
          </a:p>
        </p:txBody>
      </p:sp>
      <p:pic>
        <p:nvPicPr>
          <p:cNvPr id="6" name="Gambar 5">
            <a:extLst>
              <a:ext uri="{FF2B5EF4-FFF2-40B4-BE49-F238E27FC236}">
                <a16:creationId xmlns:a16="http://schemas.microsoft.com/office/drawing/2014/main" id="{6B0B0E3B-16C5-3CCD-8ECA-64406D5E5192}"/>
              </a:ext>
            </a:extLst>
          </p:cNvPr>
          <p:cNvPicPr>
            <a:picLocks noChangeAspect="1"/>
          </p:cNvPicPr>
          <p:nvPr/>
        </p:nvPicPr>
        <p:blipFill>
          <a:blip r:embed="rId2"/>
          <a:stretch>
            <a:fillRect/>
          </a:stretch>
        </p:blipFill>
        <p:spPr>
          <a:xfrm>
            <a:off x="6879233" y="544849"/>
            <a:ext cx="4867311" cy="2538431"/>
          </a:xfrm>
          <a:prstGeom prst="rect">
            <a:avLst/>
          </a:prstGeom>
        </p:spPr>
      </p:pic>
      <mc:AlternateContent xmlns:mc="http://schemas.openxmlformats.org/markup-compatibility/2006" xmlns:a14="http://schemas.microsoft.com/office/drawing/2010/main">
        <mc:Choice Requires="a14">
          <p:sp>
            <p:nvSpPr>
              <p:cNvPr id="8" name="Kotak Teks 7">
                <a:extLst>
                  <a:ext uri="{FF2B5EF4-FFF2-40B4-BE49-F238E27FC236}">
                    <a16:creationId xmlns:a16="http://schemas.microsoft.com/office/drawing/2014/main" id="{B3BD4DE7-3447-C5F0-C752-9FAAF57E967E}"/>
                  </a:ext>
                </a:extLst>
              </p:cNvPr>
              <p:cNvSpPr txBox="1"/>
              <p:nvPr/>
            </p:nvSpPr>
            <p:spPr>
              <a:xfrm>
                <a:off x="537210" y="1062999"/>
                <a:ext cx="6103620" cy="130401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en-US" sz="2400" b="0" i="0" smtClean="0">
                              <a:solidFill>
                                <a:schemeClr val="tx1"/>
                              </a:solidFill>
                              <a:latin typeface="Cambria Math" panose="02040503050406030204" pitchFamily="18" charset="0"/>
                              <a:ea typeface="Calibri" panose="020F0502020204030204" pitchFamily="34" charset="0"/>
                              <a:cs typeface="Calibri" panose="020F0502020204030204" pitchFamily="34" charset="0"/>
                            </a:rPr>
                            <m:t>max</m:t>
                          </m:r>
                        </m:fName>
                        <m:e>
                          <m:d>
                            <m:dPr>
                              <m:begChr m:val="{"/>
                              <m:endChr m:val="}"/>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𝑈</m:t>
                              </m:r>
                              <m:d>
                                <m:dPr>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𝑞</m:t>
                                  </m:r>
                                  <m:d>
                                    <m:dPr>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𝑒</m:t>
                                      </m:r>
                                    </m:e>
                                  </m:d>
                                </m:e>
                              </m:d>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𝑡</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e>
                          </m:d>
                        </m:e>
                      </m:func>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𝑠</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𝑡</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oMath>
                    <m:oMath xmlns:m="http://schemas.openxmlformats.org/officeDocument/2006/math">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I</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R</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𝜋</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d>
                        <m:d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𝑐</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𝑒</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e>
                      </m:d>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0</m:t>
                      </m:r>
                    </m:oMath>
                    <m:oMath xmlns:m="http://schemas.openxmlformats.org/officeDocument/2006/math">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I</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C</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𝜋</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d>
                        <m:d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𝑐</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e>
                      </m:d>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𝜋</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d>
                        <m:d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𝑐</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e>
                      </m:d>
                    </m:oMath>
                  </m:oMathPara>
                </a14:m>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Kotak Teks 7">
                <a:extLst>
                  <a:ext uri="{FF2B5EF4-FFF2-40B4-BE49-F238E27FC236}">
                    <a16:creationId xmlns:a16="http://schemas.microsoft.com/office/drawing/2014/main" id="{B3BD4DE7-3447-C5F0-C752-9FAAF57E967E}"/>
                  </a:ext>
                </a:extLst>
              </p:cNvPr>
              <p:cNvSpPr txBox="1">
                <a:spLocks noRot="1" noChangeAspect="1" noMove="1" noResize="1" noEditPoints="1" noAdjustHandles="1" noChangeArrowheads="1" noChangeShapeType="1" noTextEdit="1"/>
              </p:cNvSpPr>
              <p:nvPr/>
            </p:nvSpPr>
            <p:spPr>
              <a:xfrm>
                <a:off x="537210" y="1062999"/>
                <a:ext cx="6103620" cy="1304011"/>
              </a:xfrm>
              <a:prstGeom prst="rect">
                <a:avLst/>
              </a:prstGeom>
              <a:blipFill>
                <a:blip r:embed="rId3"/>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296496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A5CCE29-EAFA-7E70-BE72-F82C84DD0F4F}"/>
              </a:ext>
            </a:extLst>
          </p:cNvPr>
          <p:cNvSpPr>
            <a:spLocks noGrp="1"/>
          </p:cNvSpPr>
          <p:nvPr>
            <p:ph idx="1"/>
          </p:nvPr>
        </p:nvSpPr>
        <p:spPr>
          <a:xfrm>
            <a:off x="300636" y="953038"/>
            <a:ext cx="11539212" cy="5770413"/>
          </a:xfrm>
        </p:spPr>
        <p:txBody>
          <a:bodyPr>
            <a:normAutofit fontScale="85000" lnSpcReduction="10000"/>
          </a:bodyPr>
          <a:lstStyle/>
          <a:p>
            <a:r>
              <a:rPr lang="en-US" dirty="0">
                <a:solidFill>
                  <a:schemeClr val="tx1"/>
                </a:solidFill>
              </a:rPr>
              <a:t>The general theory of common agency under adverse selection</a:t>
            </a:r>
            <a:r>
              <a:rPr lang="en-US" baseline="30000" dirty="0">
                <a:solidFill>
                  <a:schemeClr val="tx1"/>
                </a:solidFill>
              </a:rPr>
              <a:t>1</a:t>
            </a:r>
            <a:r>
              <a:rPr lang="en-US" dirty="0">
                <a:solidFill>
                  <a:schemeClr val="tx1"/>
                </a:solidFill>
              </a:rPr>
              <a:t> has been widely studied, especially with respect to the problem of costly repayment enforcement in the case of one principal and one agent</a:t>
            </a:r>
            <a:r>
              <a:rPr lang="en-US" baseline="30000" dirty="0">
                <a:solidFill>
                  <a:schemeClr val="tx1"/>
                </a:solidFill>
              </a:rPr>
              <a:t>2</a:t>
            </a:r>
            <a:r>
              <a:rPr lang="en-US" dirty="0">
                <a:solidFill>
                  <a:schemeClr val="tx1"/>
                </a:solidFill>
              </a:rPr>
              <a:t>. But, little attention has been paid to the strategic interactions between multiple principals and one agent.</a:t>
            </a:r>
          </a:p>
          <a:p>
            <a:pPr lvl="1"/>
            <a:r>
              <a:rPr lang="en-US" dirty="0">
                <a:solidFill>
                  <a:schemeClr val="tx1"/>
                </a:solidFill>
              </a:rPr>
              <a:t>inefficiency in rent extraction arises, and contractual externalities depend on whether the contracting activity controlled by one principal affects directly or not the utility function of competing mechanism designers.</a:t>
            </a:r>
            <a:r>
              <a:rPr lang="en-US" baseline="30000" dirty="0">
                <a:solidFill>
                  <a:schemeClr val="tx1"/>
                </a:solidFill>
              </a:rPr>
              <a:t>3</a:t>
            </a:r>
            <a:endParaRPr lang="en-US" dirty="0">
              <a:solidFill>
                <a:schemeClr val="tx1"/>
              </a:solidFill>
            </a:endParaRPr>
          </a:p>
          <a:p>
            <a:pPr lvl="1"/>
            <a:r>
              <a:rPr lang="en-US" dirty="0">
                <a:solidFill>
                  <a:schemeClr val="tx1"/>
                </a:solidFill>
              </a:rPr>
              <a:t>Transaction costs that prevent comprehensive and cooperative contracting have a significant impact on the shapes of observed financial contracts. (consider the stark discrepancies in data availability and quality between developed and developing ocean communities.)</a:t>
            </a:r>
          </a:p>
          <a:p>
            <a:pPr lvl="2"/>
            <a:r>
              <a:rPr lang="en-US" dirty="0">
                <a:solidFill>
                  <a:schemeClr val="tx1"/>
                </a:solidFill>
              </a:rPr>
              <a:t>Importantly, costs arise not just from the cost of monitoring, but also from contractual externalities. Investors do not have incentive to take into account the impact of the various elements of their lending relationship (level and structure of investment, monitoring, and exercise of control rights) on the returns of the other investors. </a:t>
            </a:r>
            <a:r>
              <a:rPr lang="en-US" baseline="30000" dirty="0">
                <a:solidFill>
                  <a:schemeClr val="tx1"/>
                </a:solidFill>
              </a:rPr>
              <a:t>5</a:t>
            </a:r>
            <a:endParaRPr lang="en-US" dirty="0">
              <a:solidFill>
                <a:schemeClr val="tx1"/>
              </a:solidFill>
            </a:endParaRPr>
          </a:p>
          <a:p>
            <a:pPr lvl="1"/>
            <a:r>
              <a:rPr lang="en-US" dirty="0">
                <a:solidFill>
                  <a:schemeClr val="tx1"/>
                </a:solidFill>
              </a:rPr>
              <a:t>In a moral hazard setting, indebtedness is higher than if the agent could only borrow from one principal.</a:t>
            </a:r>
          </a:p>
          <a:p>
            <a:pPr lvl="1"/>
            <a:r>
              <a:rPr lang="en-US" dirty="0">
                <a:solidFill>
                  <a:schemeClr val="tx1"/>
                </a:solidFill>
              </a:rPr>
              <a:t>In the case of centralized monitoring and coordinated contracting, contracts are optimal for all parties.</a:t>
            </a:r>
          </a:p>
          <a:p>
            <a:pPr lvl="1"/>
            <a:r>
              <a:rPr lang="en-US" dirty="0">
                <a:solidFill>
                  <a:schemeClr val="tx1"/>
                </a:solidFill>
              </a:rPr>
              <a:t>However, with centralized monitoring and uncoordinated contracts, each principal derives a positive</a:t>
            </a:r>
            <a:br>
              <a:rPr lang="en-US" dirty="0">
                <a:solidFill>
                  <a:schemeClr val="tx1"/>
                </a:solidFill>
              </a:rPr>
            </a:br>
            <a:r>
              <a:rPr lang="en-US" dirty="0">
                <a:solidFill>
                  <a:schemeClr val="tx1"/>
                </a:solidFill>
              </a:rPr>
              <a:t>externality from the other principal’s contract, so excessive monitoring arises.</a:t>
            </a:r>
          </a:p>
          <a:p>
            <a:pPr lvl="1"/>
            <a:r>
              <a:rPr lang="en-US" dirty="0">
                <a:solidFill>
                  <a:schemeClr val="tx1"/>
                </a:solidFill>
              </a:rPr>
              <a:t>Without centralized monitoring and with uncoordinated contracts, free riding between</a:t>
            </a:r>
            <a:br>
              <a:rPr lang="en-US" dirty="0">
                <a:solidFill>
                  <a:schemeClr val="tx1"/>
                </a:solidFill>
              </a:rPr>
            </a:br>
            <a:r>
              <a:rPr lang="en-US" dirty="0">
                <a:solidFill>
                  <a:schemeClr val="tx1"/>
                </a:solidFill>
              </a:rPr>
              <a:t>principals leads to a collapse of monitoring for high profit levels.</a:t>
            </a:r>
            <a:r>
              <a:rPr lang="en-US" baseline="30000" dirty="0">
                <a:solidFill>
                  <a:schemeClr val="tx1"/>
                </a:solidFill>
              </a:rPr>
              <a:t>3</a:t>
            </a:r>
          </a:p>
          <a:p>
            <a:r>
              <a:rPr lang="en-US" dirty="0">
                <a:solidFill>
                  <a:schemeClr val="tx1"/>
                </a:solidFill>
              </a:rPr>
              <a:t>Our blue economy lacks both centralized monitoring and contract coordination in</a:t>
            </a:r>
            <a:br>
              <a:rPr lang="en-US" dirty="0">
                <a:solidFill>
                  <a:schemeClr val="tx1"/>
                </a:solidFill>
              </a:rPr>
            </a:br>
            <a:r>
              <a:rPr lang="en-US" dirty="0">
                <a:solidFill>
                  <a:schemeClr val="tx1"/>
                </a:solidFill>
              </a:rPr>
              <a:t>countless contexts.</a:t>
            </a:r>
            <a:endParaRPr lang="en-US" baseline="30000" dirty="0">
              <a:solidFill>
                <a:schemeClr val="tx1"/>
              </a:solidFill>
            </a:endParaRPr>
          </a:p>
          <a:p>
            <a:r>
              <a:rPr lang="en-US" dirty="0">
                <a:solidFill>
                  <a:schemeClr val="tx1"/>
                </a:solidFill>
              </a:rPr>
              <a:t>These issues are compounded by the complications around optimal contract</a:t>
            </a:r>
            <a:br>
              <a:rPr lang="en-US" dirty="0">
                <a:solidFill>
                  <a:schemeClr val="tx1"/>
                </a:solidFill>
              </a:rPr>
            </a:br>
            <a:r>
              <a:rPr lang="en-US" dirty="0">
                <a:solidFill>
                  <a:schemeClr val="tx1"/>
                </a:solidFill>
              </a:rPr>
              <a:t>formation for threshold public goods.</a:t>
            </a:r>
          </a:p>
        </p:txBody>
      </p:sp>
      <p:sp>
        <p:nvSpPr>
          <p:cNvPr id="2" name="Judul 1">
            <a:extLst>
              <a:ext uri="{FF2B5EF4-FFF2-40B4-BE49-F238E27FC236}">
                <a16:creationId xmlns:a16="http://schemas.microsoft.com/office/drawing/2014/main" id="{BF296706-9EB7-A61B-3788-A426C092FA7C}"/>
              </a:ext>
            </a:extLst>
          </p:cNvPr>
          <p:cNvSpPr>
            <a:spLocks noGrp="1"/>
          </p:cNvSpPr>
          <p:nvPr>
            <p:ph type="title"/>
          </p:nvPr>
        </p:nvSpPr>
        <p:spPr>
          <a:xfrm>
            <a:off x="406139" y="320244"/>
            <a:ext cx="8892218" cy="647496"/>
          </a:xfrm>
        </p:spPr>
        <p:txBody>
          <a:bodyPr/>
          <a:lstStyle/>
          <a:p>
            <a:r>
              <a:rPr lang="en-US" dirty="0"/>
              <a:t>Previous Research</a:t>
            </a:r>
            <a:endParaRPr lang="id-ID" dirty="0"/>
          </a:p>
        </p:txBody>
      </p:sp>
    </p:spTree>
    <p:extLst>
      <p:ext uri="{BB962C8B-B14F-4D97-AF65-F5344CB8AC3E}">
        <p14:creationId xmlns:p14="http://schemas.microsoft.com/office/powerpoint/2010/main" val="114854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9F85409-501B-A504-13C7-50A4CFC86464}"/>
              </a:ext>
            </a:extLst>
          </p:cNvPr>
          <p:cNvSpPr>
            <a:spLocks noGrp="1"/>
          </p:cNvSpPr>
          <p:nvPr>
            <p:ph type="title"/>
          </p:nvPr>
        </p:nvSpPr>
        <p:spPr>
          <a:xfrm>
            <a:off x="453394" y="0"/>
            <a:ext cx="8892218" cy="1507067"/>
          </a:xfrm>
        </p:spPr>
        <p:txBody>
          <a:bodyPr/>
          <a:lstStyle/>
          <a:p>
            <a:r>
              <a:rPr lang="en-US" dirty="0"/>
              <a:t>Objectives</a:t>
            </a:r>
            <a:endParaRPr lang="id-ID" dirty="0"/>
          </a:p>
        </p:txBody>
      </p:sp>
      <p:sp>
        <p:nvSpPr>
          <p:cNvPr id="3" name="Tampungan Konten 2">
            <a:extLst>
              <a:ext uri="{FF2B5EF4-FFF2-40B4-BE49-F238E27FC236}">
                <a16:creationId xmlns:a16="http://schemas.microsoft.com/office/drawing/2014/main" id="{885D8A26-651D-034E-A2C4-C291B4623FCD}"/>
              </a:ext>
            </a:extLst>
          </p:cNvPr>
          <p:cNvSpPr>
            <a:spLocks noGrp="1"/>
          </p:cNvSpPr>
          <p:nvPr>
            <p:ph idx="1"/>
          </p:nvPr>
        </p:nvSpPr>
        <p:spPr>
          <a:xfrm>
            <a:off x="404497" y="704850"/>
            <a:ext cx="11383006" cy="5778500"/>
          </a:xfrm>
        </p:spPr>
        <p:txBody>
          <a:bodyPr>
            <a:normAutofit/>
          </a:bodyPr>
          <a:lstStyle/>
          <a:p>
            <a:pPr marL="0" indent="0">
              <a:buNone/>
            </a:pPr>
            <a:r>
              <a:rPr lang="en-US" sz="2400" dirty="0">
                <a:solidFill>
                  <a:schemeClr val="tx1"/>
                </a:solidFill>
              </a:rPr>
              <a:t>Design a </a:t>
            </a:r>
            <a:r>
              <a:rPr lang="en-US" sz="2400" b="1" dirty="0">
                <a:solidFill>
                  <a:schemeClr val="tx1"/>
                </a:solidFill>
              </a:rPr>
              <a:t>novel solution </a:t>
            </a:r>
            <a:r>
              <a:rPr lang="en-US" sz="2400" dirty="0">
                <a:solidFill>
                  <a:schemeClr val="tx1"/>
                </a:solidFill>
              </a:rPr>
              <a:t>to address </a:t>
            </a:r>
            <a:r>
              <a:rPr lang="en-US" sz="2400" b="1" dirty="0">
                <a:solidFill>
                  <a:schemeClr val="tx1"/>
                </a:solidFill>
              </a:rPr>
              <a:t>the market failures </a:t>
            </a:r>
            <a:r>
              <a:rPr lang="en-US" sz="2400" dirty="0">
                <a:solidFill>
                  <a:schemeClr val="tx1"/>
                </a:solidFill>
              </a:rPr>
              <a:t>of </a:t>
            </a:r>
            <a:r>
              <a:rPr lang="en-US" sz="2400" b="1" dirty="0">
                <a:solidFill>
                  <a:schemeClr val="tx1"/>
                </a:solidFill>
              </a:rPr>
              <a:t>dilute supply and demand</a:t>
            </a:r>
            <a:r>
              <a:rPr lang="en-US" sz="2400" dirty="0">
                <a:solidFill>
                  <a:schemeClr val="tx1"/>
                </a:solidFill>
              </a:rPr>
              <a:t> for </a:t>
            </a:r>
            <a:r>
              <a:rPr lang="en-US" sz="2400" b="1" dirty="0">
                <a:solidFill>
                  <a:schemeClr val="tx1"/>
                </a:solidFill>
              </a:rPr>
              <a:t>threshold quasi-public goods </a:t>
            </a:r>
            <a:r>
              <a:rPr lang="en-US" sz="2400" dirty="0">
                <a:solidFill>
                  <a:schemeClr val="tx1"/>
                </a:solidFill>
              </a:rPr>
              <a:t>that can serve as the foundation for a </a:t>
            </a:r>
            <a:r>
              <a:rPr lang="en-US" sz="2400" b="1" dirty="0">
                <a:solidFill>
                  <a:schemeClr val="tx1"/>
                </a:solidFill>
              </a:rPr>
              <a:t>thriving, </a:t>
            </a:r>
            <a:r>
              <a:rPr lang="en-US" sz="2400" dirty="0">
                <a:solidFill>
                  <a:schemeClr val="tx1"/>
                </a:solidFill>
              </a:rPr>
              <a:t>truly </a:t>
            </a:r>
            <a:r>
              <a:rPr lang="en-US" sz="2400" b="1" dirty="0">
                <a:solidFill>
                  <a:schemeClr val="tx1"/>
                </a:solidFill>
              </a:rPr>
              <a:t>sustainable blue economy.</a:t>
            </a:r>
            <a:endParaRPr lang="en-US" sz="2400" dirty="0">
              <a:solidFill>
                <a:schemeClr val="tx1"/>
              </a:solidFill>
            </a:endParaRPr>
          </a:p>
          <a:p>
            <a:r>
              <a:rPr lang="en-US" sz="2200" b="1" dirty="0">
                <a:solidFill>
                  <a:schemeClr val="tx1"/>
                </a:solidFill>
              </a:rPr>
              <a:t>Transparent, traceable, </a:t>
            </a:r>
            <a:r>
              <a:rPr lang="en-US" sz="2200" dirty="0">
                <a:solidFill>
                  <a:schemeClr val="tx1"/>
                </a:solidFill>
              </a:rPr>
              <a:t>and</a:t>
            </a:r>
            <a:r>
              <a:rPr lang="en-US" sz="2200" b="1" dirty="0">
                <a:solidFill>
                  <a:schemeClr val="tx1"/>
                </a:solidFill>
              </a:rPr>
              <a:t> immutable transactions</a:t>
            </a:r>
          </a:p>
          <a:p>
            <a:r>
              <a:rPr lang="en-US" sz="2200" b="1" dirty="0">
                <a:solidFill>
                  <a:schemeClr val="tx1"/>
                </a:solidFill>
              </a:rPr>
              <a:t>Dynamic, responsive, inclusive, </a:t>
            </a:r>
            <a:r>
              <a:rPr lang="en-US" sz="2200" dirty="0">
                <a:solidFill>
                  <a:schemeClr val="tx1"/>
                </a:solidFill>
              </a:rPr>
              <a:t>and</a:t>
            </a:r>
            <a:r>
              <a:rPr lang="en-US" sz="2200" b="1" dirty="0">
                <a:solidFill>
                  <a:schemeClr val="tx1"/>
                </a:solidFill>
              </a:rPr>
              <a:t> accessible system</a:t>
            </a:r>
          </a:p>
          <a:p>
            <a:r>
              <a:rPr lang="en-US" sz="2200" b="1" dirty="0">
                <a:solidFill>
                  <a:schemeClr val="tx1"/>
                </a:solidFill>
              </a:rPr>
              <a:t>Automated verification </a:t>
            </a:r>
            <a:r>
              <a:rPr lang="en-US" sz="2200" dirty="0">
                <a:solidFill>
                  <a:schemeClr val="tx1"/>
                </a:solidFill>
              </a:rPr>
              <a:t>&amp;</a:t>
            </a:r>
            <a:r>
              <a:rPr lang="en-US" sz="2200" b="1" dirty="0">
                <a:solidFill>
                  <a:schemeClr val="tx1"/>
                </a:solidFill>
              </a:rPr>
              <a:t> enforcement </a:t>
            </a:r>
            <a:r>
              <a:rPr lang="en-US" sz="2200" dirty="0">
                <a:solidFill>
                  <a:schemeClr val="tx1"/>
                </a:solidFill>
              </a:rPr>
              <a:t>of </a:t>
            </a:r>
            <a:r>
              <a:rPr lang="en-US" sz="2200" b="1" dirty="0">
                <a:solidFill>
                  <a:schemeClr val="tx1"/>
                </a:solidFill>
              </a:rPr>
              <a:t>user-specified contracts</a:t>
            </a:r>
          </a:p>
          <a:p>
            <a:r>
              <a:rPr lang="en-US" sz="2200" b="1" dirty="0">
                <a:solidFill>
                  <a:schemeClr val="tx1"/>
                </a:solidFill>
              </a:rPr>
              <a:t>Realignment </a:t>
            </a:r>
            <a:r>
              <a:rPr lang="en-US" sz="2200" dirty="0">
                <a:solidFill>
                  <a:schemeClr val="tx1"/>
                </a:solidFill>
              </a:rPr>
              <a:t>of economic activity to be </a:t>
            </a:r>
            <a:r>
              <a:rPr lang="en-US" sz="2200" b="1" dirty="0">
                <a:solidFill>
                  <a:schemeClr val="tx1"/>
                </a:solidFill>
              </a:rPr>
              <a:t>in sync with the environment</a:t>
            </a:r>
            <a:br>
              <a:rPr lang="en-US" sz="2200" b="1" dirty="0">
                <a:solidFill>
                  <a:schemeClr val="tx1"/>
                </a:solidFill>
              </a:rPr>
            </a:br>
            <a:r>
              <a:rPr lang="en-US" sz="2200" b="1" dirty="0">
                <a:solidFill>
                  <a:schemeClr val="tx1"/>
                </a:solidFill>
              </a:rPr>
              <a:t>(</a:t>
            </a:r>
            <a:r>
              <a:rPr lang="en-US" sz="2200" dirty="0">
                <a:solidFill>
                  <a:schemeClr val="tx1"/>
                </a:solidFill>
              </a:rPr>
              <a:t>upon which –ultimately– it fully depends)</a:t>
            </a:r>
          </a:p>
        </p:txBody>
      </p:sp>
    </p:spTree>
    <p:extLst>
      <p:ext uri="{BB962C8B-B14F-4D97-AF65-F5344CB8AC3E}">
        <p14:creationId xmlns:p14="http://schemas.microsoft.com/office/powerpoint/2010/main" val="130881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Konten 2">
            <a:extLst>
              <a:ext uri="{FF2B5EF4-FFF2-40B4-BE49-F238E27FC236}">
                <a16:creationId xmlns:a16="http://schemas.microsoft.com/office/drawing/2014/main" id="{826A448C-2EDC-649B-805D-38C1C31CE270}"/>
              </a:ext>
            </a:extLst>
          </p:cNvPr>
          <p:cNvSpPr>
            <a:spLocks noGrp="1"/>
          </p:cNvSpPr>
          <p:nvPr>
            <p:ph idx="1"/>
          </p:nvPr>
        </p:nvSpPr>
        <p:spPr>
          <a:xfrm>
            <a:off x="176844" y="1172309"/>
            <a:ext cx="11688762" cy="5685692"/>
          </a:xfrm>
        </p:spPr>
        <p:txBody>
          <a:bodyPr>
            <a:normAutofit fontScale="92500"/>
          </a:bodyPr>
          <a:lstStyle/>
          <a:p>
            <a:pPr marL="514350" indent="-514350">
              <a:lnSpc>
                <a:spcPct val="120000"/>
              </a:lnSpc>
              <a:buFont typeface="+mj-lt"/>
              <a:buAutoNum type="arabicPeriod"/>
            </a:pPr>
            <a:r>
              <a:rPr lang="en-US" dirty="0">
                <a:solidFill>
                  <a:schemeClr val="tx1"/>
                </a:solidFill>
              </a:rPr>
              <a:t>Formally develop a theoretical model of the KARANG concept that incorporates adverse selection and moral hazard on both the demand and supply side.</a:t>
            </a:r>
          </a:p>
          <a:p>
            <a:pPr marL="914400" lvl="1" indent="-457200">
              <a:lnSpc>
                <a:spcPct val="120000"/>
              </a:lnSpc>
              <a:buFont typeface="+mj-lt"/>
              <a:buAutoNum type="arabicPeriod"/>
            </a:pPr>
            <a:r>
              <a:rPr lang="en-US" dirty="0">
                <a:solidFill>
                  <a:schemeClr val="tx1"/>
                </a:solidFill>
              </a:rPr>
              <a:t>Construct a demand-side model where multiple principals benefit from the outputs of multiple threshold quasi-public projects</a:t>
            </a:r>
          </a:p>
          <a:p>
            <a:pPr marL="914400" lvl="1" indent="-457200">
              <a:lnSpc>
                <a:spcPct val="120000"/>
              </a:lnSpc>
              <a:buFont typeface="+mj-lt"/>
              <a:buAutoNum type="arabicPeriod"/>
            </a:pPr>
            <a:r>
              <a:rPr lang="en-US" dirty="0">
                <a:solidFill>
                  <a:schemeClr val="tx1"/>
                </a:solidFill>
              </a:rPr>
              <a:t>Construct a supply-side model based on multiple agents who contribute towards the completion of multiple threshold quasi-public projects</a:t>
            </a:r>
          </a:p>
          <a:p>
            <a:pPr marL="914400" lvl="1" indent="-457200">
              <a:lnSpc>
                <a:spcPct val="120000"/>
              </a:lnSpc>
              <a:buFont typeface="+mj-lt"/>
              <a:buAutoNum type="arabicPeriod"/>
            </a:pPr>
            <a:r>
              <a:rPr lang="en-US" dirty="0">
                <a:solidFill>
                  <a:schemeClr val="tx1"/>
                </a:solidFill>
              </a:rPr>
              <a:t>Construct a bridging mechanism which connects the supply and demand side models together</a:t>
            </a:r>
          </a:p>
          <a:p>
            <a:pPr marL="514350" indent="-514350">
              <a:lnSpc>
                <a:spcPct val="120000"/>
              </a:lnSpc>
              <a:buFont typeface="+mj-lt"/>
              <a:buAutoNum type="arabicPeriod"/>
            </a:pPr>
            <a:r>
              <a:rPr lang="en-US" dirty="0">
                <a:solidFill>
                  <a:schemeClr val="tx1"/>
                </a:solidFill>
              </a:rPr>
              <a:t>Conduct a lab-based simulation in order to empirically validate the model under a</a:t>
            </a:r>
            <a:br>
              <a:rPr lang="en-US" dirty="0">
                <a:solidFill>
                  <a:schemeClr val="tx1"/>
                </a:solidFill>
              </a:rPr>
            </a:br>
            <a:r>
              <a:rPr lang="en-US" dirty="0">
                <a:solidFill>
                  <a:schemeClr val="tx1"/>
                </a:solidFill>
              </a:rPr>
              <a:t>controlled setting.</a:t>
            </a:r>
          </a:p>
          <a:p>
            <a:pPr marL="971550" lvl="1" indent="-514350">
              <a:lnSpc>
                <a:spcPct val="120000"/>
              </a:lnSpc>
              <a:buFont typeface="+mj-lt"/>
              <a:buAutoNum type="arabicPeriod"/>
            </a:pPr>
            <a:r>
              <a:rPr lang="en-US" dirty="0">
                <a:solidFill>
                  <a:schemeClr val="tx1"/>
                </a:solidFill>
              </a:rPr>
              <a:t>Design a lab experiment that emulates the interactions and incentive structures built</a:t>
            </a:r>
            <a:br>
              <a:rPr lang="en-US" dirty="0">
                <a:solidFill>
                  <a:schemeClr val="tx1"/>
                </a:solidFill>
              </a:rPr>
            </a:br>
            <a:r>
              <a:rPr lang="en-US" dirty="0">
                <a:solidFill>
                  <a:schemeClr val="tx1"/>
                </a:solidFill>
              </a:rPr>
              <a:t>into the theoretical model</a:t>
            </a:r>
          </a:p>
          <a:p>
            <a:pPr marL="971550" lvl="1" indent="-514350">
              <a:lnSpc>
                <a:spcPct val="120000"/>
              </a:lnSpc>
              <a:buFont typeface="+mj-lt"/>
              <a:buAutoNum type="arabicPeriod"/>
            </a:pPr>
            <a:r>
              <a:rPr lang="en-US" dirty="0">
                <a:solidFill>
                  <a:schemeClr val="tx1"/>
                </a:solidFill>
              </a:rPr>
              <a:t>Solicit human participants who will take part in the experiment</a:t>
            </a:r>
          </a:p>
          <a:p>
            <a:pPr marL="971550" lvl="1" indent="-514350">
              <a:lnSpc>
                <a:spcPct val="120000"/>
              </a:lnSpc>
              <a:buFont typeface="+mj-lt"/>
              <a:buAutoNum type="arabicPeriod"/>
            </a:pPr>
            <a:r>
              <a:rPr lang="en-US" dirty="0">
                <a:solidFill>
                  <a:schemeClr val="tx1"/>
                </a:solidFill>
              </a:rPr>
              <a:t>Execute a sufficient number of experimental trials, analyze the results, and</a:t>
            </a:r>
            <a:br>
              <a:rPr lang="en-US" dirty="0">
                <a:solidFill>
                  <a:schemeClr val="tx1"/>
                </a:solidFill>
              </a:rPr>
            </a:br>
            <a:r>
              <a:rPr lang="en-US" dirty="0">
                <a:solidFill>
                  <a:schemeClr val="tx1"/>
                </a:solidFill>
              </a:rPr>
              <a:t>compare with the expected results predicted by the theoretical model</a:t>
            </a:r>
          </a:p>
          <a:p>
            <a:pPr marL="514350" indent="-514350">
              <a:lnSpc>
                <a:spcPct val="120000"/>
              </a:lnSpc>
              <a:buFont typeface="+mj-lt"/>
              <a:buAutoNum type="arabicPeriod"/>
            </a:pPr>
            <a:endParaRPr lang="id-ID" dirty="0">
              <a:solidFill>
                <a:schemeClr val="tx1"/>
              </a:solidFill>
            </a:endParaRPr>
          </a:p>
        </p:txBody>
      </p:sp>
      <p:sp>
        <p:nvSpPr>
          <p:cNvPr id="2" name="Judul 1">
            <a:extLst>
              <a:ext uri="{FF2B5EF4-FFF2-40B4-BE49-F238E27FC236}">
                <a16:creationId xmlns:a16="http://schemas.microsoft.com/office/drawing/2014/main" id="{F89C5574-6297-67D5-6EC0-B43F821E4061}"/>
              </a:ext>
            </a:extLst>
          </p:cNvPr>
          <p:cNvSpPr>
            <a:spLocks noGrp="1"/>
          </p:cNvSpPr>
          <p:nvPr>
            <p:ph type="title"/>
          </p:nvPr>
        </p:nvSpPr>
        <p:spPr>
          <a:xfrm>
            <a:off x="176844" y="0"/>
            <a:ext cx="8892218" cy="1507067"/>
          </a:xfrm>
        </p:spPr>
        <p:txBody>
          <a:bodyPr anchor="ctr"/>
          <a:lstStyle/>
          <a:p>
            <a:r>
              <a:rPr lang="en-US" dirty="0"/>
              <a:t>Tasks</a:t>
            </a:r>
            <a:endParaRPr lang="id-ID" dirty="0"/>
          </a:p>
        </p:txBody>
      </p:sp>
    </p:spTree>
    <p:extLst>
      <p:ext uri="{BB962C8B-B14F-4D97-AF65-F5344CB8AC3E}">
        <p14:creationId xmlns:p14="http://schemas.microsoft.com/office/powerpoint/2010/main" val="25584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1B36917-657F-E7E4-2308-379939EC1E46}"/>
              </a:ext>
            </a:extLst>
          </p:cNvPr>
          <p:cNvSpPr>
            <a:spLocks noGrp="1"/>
          </p:cNvSpPr>
          <p:nvPr>
            <p:ph type="title"/>
          </p:nvPr>
        </p:nvSpPr>
        <p:spPr>
          <a:xfrm>
            <a:off x="263917" y="5043935"/>
            <a:ext cx="8892218" cy="1507067"/>
          </a:xfrm>
        </p:spPr>
        <p:txBody>
          <a:bodyPr anchor="b">
            <a:normAutofit/>
          </a:bodyPr>
          <a:lstStyle/>
          <a:p>
            <a:r>
              <a:rPr lang="en-US" sz="2800" dirty="0"/>
              <a:t>1. Theoretical model of the KARANG concept</a:t>
            </a:r>
            <a:endParaRPr lang="id-ID" sz="2800" dirty="0"/>
          </a:p>
        </p:txBody>
      </p:sp>
      <p:sp>
        <p:nvSpPr>
          <p:cNvPr id="4" name="Persegi Panjang 3">
            <a:extLst>
              <a:ext uri="{FF2B5EF4-FFF2-40B4-BE49-F238E27FC236}">
                <a16:creationId xmlns:a16="http://schemas.microsoft.com/office/drawing/2014/main" id="{A657AC45-CDBE-F5FD-B0A0-EDB66CA3F0B8}"/>
              </a:ext>
            </a:extLst>
          </p:cNvPr>
          <p:cNvSpPr/>
          <p:nvPr/>
        </p:nvSpPr>
        <p:spPr>
          <a:xfrm>
            <a:off x="800243" y="630425"/>
            <a:ext cx="5635197" cy="5223298"/>
          </a:xfrm>
          <a:prstGeom prst="rect">
            <a:avLst/>
          </a:prstGeom>
          <a:gradFill flip="none" rotWithShape="1">
            <a:gsLst>
              <a:gs pos="0">
                <a:schemeClr val="tx1"/>
              </a:gs>
              <a:gs pos="70000">
                <a:schemeClr val="tx1">
                  <a:alpha val="75000"/>
                </a:schemeClr>
              </a:gs>
              <a:gs pos="100000">
                <a:schemeClr val="tx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5" name="Tampungan Konten 3">
            <a:extLst>
              <a:ext uri="{FF2B5EF4-FFF2-40B4-BE49-F238E27FC236}">
                <a16:creationId xmlns:a16="http://schemas.microsoft.com/office/drawing/2014/main" id="{6C813592-EC1B-4C19-5D45-1918C6ED6B4C}"/>
              </a:ext>
            </a:extLst>
          </p:cNvPr>
          <p:cNvGraphicFramePr>
            <a:graphicFrameLocks noGrp="1"/>
          </p:cNvGraphicFramePr>
          <p:nvPr>
            <p:ph idx="1"/>
            <p:extLst>
              <p:ext uri="{D42A27DB-BD31-4B8C-83A1-F6EECF244321}">
                <p14:modId xmlns:p14="http://schemas.microsoft.com/office/powerpoint/2010/main" val="3420030552"/>
              </p:ext>
            </p:extLst>
          </p:nvPr>
        </p:nvGraphicFramePr>
        <p:xfrm>
          <a:off x="545227" y="3158828"/>
          <a:ext cx="8542328" cy="228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mpungan Konten 3">
            <a:extLst>
              <a:ext uri="{FF2B5EF4-FFF2-40B4-BE49-F238E27FC236}">
                <a16:creationId xmlns:a16="http://schemas.microsoft.com/office/drawing/2014/main" id="{24BEFB06-9B1B-02FD-1B66-01EFCFA32FF7}"/>
              </a:ext>
            </a:extLst>
          </p:cNvPr>
          <p:cNvGraphicFramePr>
            <a:graphicFrameLocks/>
          </p:cNvGraphicFramePr>
          <p:nvPr>
            <p:extLst>
              <p:ext uri="{D42A27DB-BD31-4B8C-83A1-F6EECF244321}">
                <p14:modId xmlns:p14="http://schemas.microsoft.com/office/powerpoint/2010/main" val="3222505667"/>
              </p:ext>
            </p:extLst>
          </p:nvPr>
        </p:nvGraphicFramePr>
        <p:xfrm>
          <a:off x="545227" y="767674"/>
          <a:ext cx="8542328" cy="22806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Tampungan Konten 3">
            <a:extLst>
              <a:ext uri="{FF2B5EF4-FFF2-40B4-BE49-F238E27FC236}">
                <a16:creationId xmlns:a16="http://schemas.microsoft.com/office/drawing/2014/main" id="{2700DF57-EFAC-3D32-87C5-51615C796301}"/>
              </a:ext>
            </a:extLst>
          </p:cNvPr>
          <p:cNvGraphicFramePr>
            <a:graphicFrameLocks/>
          </p:cNvGraphicFramePr>
          <p:nvPr>
            <p:extLst>
              <p:ext uri="{D42A27DB-BD31-4B8C-83A1-F6EECF244321}">
                <p14:modId xmlns:p14="http://schemas.microsoft.com/office/powerpoint/2010/main" val="1589091866"/>
              </p:ext>
            </p:extLst>
          </p:nvPr>
        </p:nvGraphicFramePr>
        <p:xfrm>
          <a:off x="16095" y="3152383"/>
          <a:ext cx="8542328" cy="22806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Tampungan Konten 3">
            <a:extLst>
              <a:ext uri="{FF2B5EF4-FFF2-40B4-BE49-F238E27FC236}">
                <a16:creationId xmlns:a16="http://schemas.microsoft.com/office/drawing/2014/main" id="{711EB225-B3CA-8134-1206-D3CBF37F6A2B}"/>
              </a:ext>
            </a:extLst>
          </p:cNvPr>
          <p:cNvGraphicFramePr>
            <a:graphicFrameLocks/>
          </p:cNvGraphicFramePr>
          <p:nvPr>
            <p:extLst>
              <p:ext uri="{D42A27DB-BD31-4B8C-83A1-F6EECF244321}">
                <p14:modId xmlns:p14="http://schemas.microsoft.com/office/powerpoint/2010/main" val="3749705608"/>
              </p:ext>
            </p:extLst>
          </p:nvPr>
        </p:nvGraphicFramePr>
        <p:xfrm>
          <a:off x="16095" y="767674"/>
          <a:ext cx="8542328" cy="22806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9" name="Konektor Lurus 8">
            <a:extLst>
              <a:ext uri="{FF2B5EF4-FFF2-40B4-BE49-F238E27FC236}">
                <a16:creationId xmlns:a16="http://schemas.microsoft.com/office/drawing/2014/main" id="{88485560-3F15-5194-A43B-E37A02C32514}"/>
              </a:ext>
            </a:extLst>
          </p:cNvPr>
          <p:cNvCxnSpPr/>
          <p:nvPr/>
        </p:nvCxnSpPr>
        <p:spPr>
          <a:xfrm>
            <a:off x="3697352" y="808084"/>
            <a:ext cx="0" cy="2176435"/>
          </a:xfrm>
          <a:prstGeom prst="line">
            <a:avLst/>
          </a:prstGeom>
          <a:ln w="317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0" name="Konektor Lurus 9">
            <a:extLst>
              <a:ext uri="{FF2B5EF4-FFF2-40B4-BE49-F238E27FC236}">
                <a16:creationId xmlns:a16="http://schemas.microsoft.com/office/drawing/2014/main" id="{C4823431-83EC-A47E-C5D1-FD1C7CD9C829}"/>
              </a:ext>
            </a:extLst>
          </p:cNvPr>
          <p:cNvCxnSpPr/>
          <p:nvPr/>
        </p:nvCxnSpPr>
        <p:spPr>
          <a:xfrm>
            <a:off x="3696400" y="3198229"/>
            <a:ext cx="0" cy="2176435"/>
          </a:xfrm>
          <a:prstGeom prst="line">
            <a:avLst/>
          </a:prstGeom>
          <a:ln w="317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11" name="Kotak Teks 10">
            <a:extLst>
              <a:ext uri="{FF2B5EF4-FFF2-40B4-BE49-F238E27FC236}">
                <a16:creationId xmlns:a16="http://schemas.microsoft.com/office/drawing/2014/main" id="{0A5367B1-4618-5EEE-BB2D-4E27922B6F53}"/>
              </a:ext>
            </a:extLst>
          </p:cNvPr>
          <p:cNvSpPr txBox="1"/>
          <p:nvPr/>
        </p:nvSpPr>
        <p:spPr>
          <a:xfrm flipH="1">
            <a:off x="4709248" y="828261"/>
            <a:ext cx="999308" cy="369332"/>
          </a:xfrm>
          <a:prstGeom prst="rect">
            <a:avLst/>
          </a:prstGeom>
          <a:noFill/>
        </p:spPr>
        <p:txBody>
          <a:bodyPr wrap="square" rtlCol="0">
            <a:spAutoFit/>
          </a:bodyPr>
          <a:lstStyle/>
          <a:p>
            <a:r>
              <a:rPr lang="en-US" b="1" dirty="0">
                <a:solidFill>
                  <a:schemeClr val="accent1"/>
                </a:solidFill>
              </a:rPr>
              <a:t>Step 1</a:t>
            </a:r>
            <a:endParaRPr lang="id-ID" b="1" dirty="0">
              <a:solidFill>
                <a:schemeClr val="accent1"/>
              </a:solidFill>
            </a:endParaRPr>
          </a:p>
        </p:txBody>
      </p:sp>
      <p:sp>
        <p:nvSpPr>
          <p:cNvPr id="12" name="Kotak Teks 11">
            <a:extLst>
              <a:ext uri="{FF2B5EF4-FFF2-40B4-BE49-F238E27FC236}">
                <a16:creationId xmlns:a16="http://schemas.microsoft.com/office/drawing/2014/main" id="{7DA05E2D-B3FB-DB26-8BD5-EFF102225F01}"/>
              </a:ext>
            </a:extLst>
          </p:cNvPr>
          <p:cNvSpPr txBox="1"/>
          <p:nvPr/>
        </p:nvSpPr>
        <p:spPr>
          <a:xfrm flipH="1">
            <a:off x="1703189" y="828261"/>
            <a:ext cx="999308" cy="369332"/>
          </a:xfrm>
          <a:prstGeom prst="rect">
            <a:avLst/>
          </a:prstGeom>
          <a:noFill/>
        </p:spPr>
        <p:txBody>
          <a:bodyPr wrap="square" rtlCol="0">
            <a:spAutoFit/>
          </a:bodyPr>
          <a:lstStyle/>
          <a:p>
            <a:r>
              <a:rPr lang="en-US" b="1" dirty="0">
                <a:solidFill>
                  <a:schemeClr val="accent2"/>
                </a:solidFill>
              </a:rPr>
              <a:t>Step 2</a:t>
            </a:r>
            <a:endParaRPr lang="id-ID" b="1" dirty="0">
              <a:solidFill>
                <a:schemeClr val="accent2"/>
              </a:solidFill>
            </a:endParaRPr>
          </a:p>
        </p:txBody>
      </p:sp>
      <p:sp>
        <p:nvSpPr>
          <p:cNvPr id="13" name="Kotak Teks 12">
            <a:extLst>
              <a:ext uri="{FF2B5EF4-FFF2-40B4-BE49-F238E27FC236}">
                <a16:creationId xmlns:a16="http://schemas.microsoft.com/office/drawing/2014/main" id="{CD504EFE-700F-4C52-151F-0E232499A638}"/>
              </a:ext>
            </a:extLst>
          </p:cNvPr>
          <p:cNvSpPr txBox="1"/>
          <p:nvPr/>
        </p:nvSpPr>
        <p:spPr>
          <a:xfrm flipH="1">
            <a:off x="3287951" y="5428136"/>
            <a:ext cx="999308" cy="369332"/>
          </a:xfrm>
          <a:prstGeom prst="rect">
            <a:avLst/>
          </a:prstGeom>
          <a:noFill/>
        </p:spPr>
        <p:txBody>
          <a:bodyPr wrap="square" rtlCol="0">
            <a:spAutoFit/>
          </a:bodyPr>
          <a:lstStyle/>
          <a:p>
            <a:r>
              <a:rPr lang="en-US" b="1" dirty="0">
                <a:solidFill>
                  <a:schemeClr val="accent4"/>
                </a:solidFill>
              </a:rPr>
              <a:t>Step 3</a:t>
            </a:r>
            <a:endParaRPr lang="id-ID" b="1" dirty="0">
              <a:solidFill>
                <a:schemeClr val="accent4"/>
              </a:solidFill>
            </a:endParaRPr>
          </a:p>
        </p:txBody>
      </p:sp>
    </p:spTree>
    <p:extLst>
      <p:ext uri="{BB962C8B-B14F-4D97-AF65-F5344CB8AC3E}">
        <p14:creationId xmlns:p14="http://schemas.microsoft.com/office/powerpoint/2010/main" val="47913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A657AC45-CDBE-F5FD-B0A0-EDB66CA3F0B8}"/>
              </a:ext>
            </a:extLst>
          </p:cNvPr>
          <p:cNvSpPr/>
          <p:nvPr/>
        </p:nvSpPr>
        <p:spPr>
          <a:xfrm>
            <a:off x="800243" y="630425"/>
            <a:ext cx="5635197" cy="5223298"/>
          </a:xfrm>
          <a:prstGeom prst="rect">
            <a:avLst/>
          </a:prstGeom>
          <a:gradFill flip="none" rotWithShape="1">
            <a:gsLst>
              <a:gs pos="0">
                <a:schemeClr val="tx1"/>
              </a:gs>
              <a:gs pos="70000">
                <a:schemeClr val="tx1">
                  <a:alpha val="75000"/>
                </a:schemeClr>
              </a:gs>
              <a:gs pos="100000">
                <a:schemeClr val="tx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5" name="Tampungan Konten 3">
            <a:extLst>
              <a:ext uri="{FF2B5EF4-FFF2-40B4-BE49-F238E27FC236}">
                <a16:creationId xmlns:a16="http://schemas.microsoft.com/office/drawing/2014/main" id="{6C813592-EC1B-4C19-5D45-1918C6ED6B4C}"/>
              </a:ext>
            </a:extLst>
          </p:cNvPr>
          <p:cNvGraphicFramePr>
            <a:graphicFrameLocks noGrp="1"/>
          </p:cNvGraphicFramePr>
          <p:nvPr>
            <p:ph idx="1"/>
          </p:nvPr>
        </p:nvGraphicFramePr>
        <p:xfrm>
          <a:off x="545227" y="3158828"/>
          <a:ext cx="8542328" cy="228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mpungan Konten 3">
            <a:extLst>
              <a:ext uri="{FF2B5EF4-FFF2-40B4-BE49-F238E27FC236}">
                <a16:creationId xmlns:a16="http://schemas.microsoft.com/office/drawing/2014/main" id="{24BEFB06-9B1B-02FD-1B66-01EFCFA32FF7}"/>
              </a:ext>
            </a:extLst>
          </p:cNvPr>
          <p:cNvGraphicFramePr>
            <a:graphicFrameLocks/>
          </p:cNvGraphicFramePr>
          <p:nvPr/>
        </p:nvGraphicFramePr>
        <p:xfrm>
          <a:off x="545227" y="767674"/>
          <a:ext cx="8542328" cy="22806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Tampungan Konten 3">
            <a:extLst>
              <a:ext uri="{FF2B5EF4-FFF2-40B4-BE49-F238E27FC236}">
                <a16:creationId xmlns:a16="http://schemas.microsoft.com/office/drawing/2014/main" id="{2700DF57-EFAC-3D32-87C5-51615C796301}"/>
              </a:ext>
            </a:extLst>
          </p:cNvPr>
          <p:cNvGraphicFramePr>
            <a:graphicFrameLocks/>
          </p:cNvGraphicFramePr>
          <p:nvPr/>
        </p:nvGraphicFramePr>
        <p:xfrm>
          <a:off x="16095" y="3152383"/>
          <a:ext cx="8542328" cy="22806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Tampungan Konten 3">
            <a:extLst>
              <a:ext uri="{FF2B5EF4-FFF2-40B4-BE49-F238E27FC236}">
                <a16:creationId xmlns:a16="http://schemas.microsoft.com/office/drawing/2014/main" id="{711EB225-B3CA-8134-1206-D3CBF37F6A2B}"/>
              </a:ext>
            </a:extLst>
          </p:cNvPr>
          <p:cNvGraphicFramePr>
            <a:graphicFrameLocks/>
          </p:cNvGraphicFramePr>
          <p:nvPr/>
        </p:nvGraphicFramePr>
        <p:xfrm>
          <a:off x="16095" y="767674"/>
          <a:ext cx="8542328" cy="22806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9" name="Konektor Lurus 8">
            <a:extLst>
              <a:ext uri="{FF2B5EF4-FFF2-40B4-BE49-F238E27FC236}">
                <a16:creationId xmlns:a16="http://schemas.microsoft.com/office/drawing/2014/main" id="{88485560-3F15-5194-A43B-E37A02C32514}"/>
              </a:ext>
            </a:extLst>
          </p:cNvPr>
          <p:cNvCxnSpPr/>
          <p:nvPr/>
        </p:nvCxnSpPr>
        <p:spPr>
          <a:xfrm>
            <a:off x="3697352" y="808084"/>
            <a:ext cx="0" cy="2176435"/>
          </a:xfrm>
          <a:prstGeom prst="line">
            <a:avLst/>
          </a:prstGeom>
          <a:ln w="317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0" name="Konektor Lurus 9">
            <a:extLst>
              <a:ext uri="{FF2B5EF4-FFF2-40B4-BE49-F238E27FC236}">
                <a16:creationId xmlns:a16="http://schemas.microsoft.com/office/drawing/2014/main" id="{C4823431-83EC-A47E-C5D1-FD1C7CD9C829}"/>
              </a:ext>
            </a:extLst>
          </p:cNvPr>
          <p:cNvCxnSpPr/>
          <p:nvPr/>
        </p:nvCxnSpPr>
        <p:spPr>
          <a:xfrm>
            <a:off x="3696400" y="3198229"/>
            <a:ext cx="0" cy="2176435"/>
          </a:xfrm>
          <a:prstGeom prst="line">
            <a:avLst/>
          </a:prstGeom>
          <a:ln w="317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11" name="Kotak Teks 10">
            <a:extLst>
              <a:ext uri="{FF2B5EF4-FFF2-40B4-BE49-F238E27FC236}">
                <a16:creationId xmlns:a16="http://schemas.microsoft.com/office/drawing/2014/main" id="{0A5367B1-4618-5EEE-BB2D-4E27922B6F53}"/>
              </a:ext>
            </a:extLst>
          </p:cNvPr>
          <p:cNvSpPr txBox="1"/>
          <p:nvPr/>
        </p:nvSpPr>
        <p:spPr>
          <a:xfrm flipH="1">
            <a:off x="4481501" y="773061"/>
            <a:ext cx="1698170" cy="369332"/>
          </a:xfrm>
          <a:prstGeom prst="rect">
            <a:avLst/>
          </a:prstGeom>
          <a:noFill/>
        </p:spPr>
        <p:txBody>
          <a:bodyPr wrap="square" rtlCol="0">
            <a:spAutoFit/>
          </a:bodyPr>
          <a:lstStyle/>
          <a:p>
            <a:r>
              <a:rPr lang="en-US" b="1" dirty="0">
                <a:solidFill>
                  <a:schemeClr val="accent1"/>
                </a:solidFill>
              </a:rPr>
              <a:t>Demand-side</a:t>
            </a:r>
            <a:endParaRPr lang="id-ID" b="1" dirty="0">
              <a:solidFill>
                <a:schemeClr val="accent1"/>
              </a:solidFill>
            </a:endParaRPr>
          </a:p>
        </p:txBody>
      </p:sp>
      <p:sp>
        <p:nvSpPr>
          <p:cNvPr id="12" name="Kotak Teks 11">
            <a:extLst>
              <a:ext uri="{FF2B5EF4-FFF2-40B4-BE49-F238E27FC236}">
                <a16:creationId xmlns:a16="http://schemas.microsoft.com/office/drawing/2014/main" id="{7DA05E2D-B3FB-DB26-8BD5-EFF102225F01}"/>
              </a:ext>
            </a:extLst>
          </p:cNvPr>
          <p:cNvSpPr txBox="1"/>
          <p:nvPr/>
        </p:nvSpPr>
        <p:spPr>
          <a:xfrm flipH="1">
            <a:off x="1407475" y="773061"/>
            <a:ext cx="1505729" cy="369332"/>
          </a:xfrm>
          <a:prstGeom prst="rect">
            <a:avLst/>
          </a:prstGeom>
          <a:noFill/>
        </p:spPr>
        <p:txBody>
          <a:bodyPr wrap="square" rtlCol="0">
            <a:spAutoFit/>
          </a:bodyPr>
          <a:lstStyle/>
          <a:p>
            <a:r>
              <a:rPr lang="en-US" b="1" dirty="0">
                <a:solidFill>
                  <a:schemeClr val="accent2"/>
                </a:solidFill>
              </a:rPr>
              <a:t>Supply-side</a:t>
            </a:r>
            <a:endParaRPr lang="id-ID" b="1" dirty="0">
              <a:solidFill>
                <a:schemeClr val="accent2"/>
              </a:solidFill>
            </a:endParaRPr>
          </a:p>
        </p:txBody>
      </p:sp>
      <p:sp>
        <p:nvSpPr>
          <p:cNvPr id="13" name="Kotak Teks 12">
            <a:extLst>
              <a:ext uri="{FF2B5EF4-FFF2-40B4-BE49-F238E27FC236}">
                <a16:creationId xmlns:a16="http://schemas.microsoft.com/office/drawing/2014/main" id="{CD504EFE-700F-4C52-151F-0E232499A638}"/>
              </a:ext>
            </a:extLst>
          </p:cNvPr>
          <p:cNvSpPr txBox="1"/>
          <p:nvPr/>
        </p:nvSpPr>
        <p:spPr>
          <a:xfrm flipH="1">
            <a:off x="2367844" y="5433057"/>
            <a:ext cx="2657111" cy="646331"/>
          </a:xfrm>
          <a:prstGeom prst="rect">
            <a:avLst/>
          </a:prstGeom>
          <a:noFill/>
        </p:spPr>
        <p:txBody>
          <a:bodyPr wrap="square" rtlCol="0">
            <a:spAutoFit/>
          </a:bodyPr>
          <a:lstStyle/>
          <a:p>
            <a:pPr algn="ctr"/>
            <a:r>
              <a:rPr lang="en-US" b="1" dirty="0">
                <a:solidFill>
                  <a:schemeClr val="accent4"/>
                </a:solidFill>
              </a:rPr>
              <a:t>Bridging mechanism</a:t>
            </a:r>
            <a:endParaRPr lang="id-ID" b="1" dirty="0">
              <a:solidFill>
                <a:schemeClr val="accent4"/>
              </a:solidFill>
            </a:endParaRPr>
          </a:p>
        </p:txBody>
      </p:sp>
    </p:spTree>
    <p:extLst>
      <p:ext uri="{BB962C8B-B14F-4D97-AF65-F5344CB8AC3E}">
        <p14:creationId xmlns:p14="http://schemas.microsoft.com/office/powerpoint/2010/main" val="2444173921"/>
      </p:ext>
    </p:extLst>
  </p:cSld>
  <p:clrMapOvr>
    <a:masterClrMapping/>
  </p:clrMapOvr>
</p:sld>
</file>

<file path=ppt/theme/theme1.xml><?xml version="1.0" encoding="utf-8"?>
<a:theme xmlns:a="http://schemas.openxmlformats.org/drawingml/2006/main" name="Irisan">
  <a:themeElements>
    <a:clrScheme name="Irisan">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Iris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risan">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3009</TotalTime>
  <Words>2223</Words>
  <Application>Microsoft Office PowerPoint</Application>
  <PresentationFormat>Layar Lebar</PresentationFormat>
  <Paragraphs>184</Paragraphs>
  <Slides>13</Slides>
  <Notes>2</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13</vt:i4>
      </vt:variant>
    </vt:vector>
  </HeadingPairs>
  <TitlesOfParts>
    <vt:vector size="19" baseType="lpstr">
      <vt:lpstr>Arial</vt:lpstr>
      <vt:lpstr>Calibri</vt:lpstr>
      <vt:lpstr>Cambria Math</vt:lpstr>
      <vt:lpstr>Century Gothic</vt:lpstr>
      <vt:lpstr>Wingdings 3</vt:lpstr>
      <vt:lpstr>Irisan</vt:lpstr>
      <vt:lpstr>KARANG: overcoming market failures in the blue economy through dynamic supply and demand aggregation</vt:lpstr>
      <vt:lpstr>Summary</vt:lpstr>
      <vt:lpstr>Motivation: sustain the economic value of our blue economy</vt:lpstr>
      <vt:lpstr>Background</vt:lpstr>
      <vt:lpstr>Previous Research</vt:lpstr>
      <vt:lpstr>Objectives</vt:lpstr>
      <vt:lpstr>Tasks</vt:lpstr>
      <vt:lpstr>1. Theoretical model of the KARANG concept</vt:lpstr>
      <vt:lpstr>Presentasi PowerPoint</vt:lpstr>
      <vt:lpstr>2. lab-based simulation for empirical validation </vt:lpstr>
      <vt:lpstr>Timeline &amp; Budget</vt:lpstr>
      <vt:lpstr>Questions?</vt:lpstr>
      <vt:lpstr>Previous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KARANG: overcoming market failures in the blue economy through dynamic supply and demand aggregation</dc:title>
  <dc:creator>katharine leigh</dc:creator>
  <cp:lastModifiedBy>katharine leigh</cp:lastModifiedBy>
  <cp:revision>3</cp:revision>
  <dcterms:created xsi:type="dcterms:W3CDTF">2023-03-04T22:56:36Z</dcterms:created>
  <dcterms:modified xsi:type="dcterms:W3CDTF">2023-03-10T01:27:20Z</dcterms:modified>
</cp:coreProperties>
</file>