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7" r:id="rId3"/>
    <p:sldId id="268" r:id="rId4"/>
    <p:sldId id="318" r:id="rId5"/>
    <p:sldId id="305" r:id="rId6"/>
    <p:sldId id="265" r:id="rId7"/>
    <p:sldId id="319" r:id="rId8"/>
    <p:sldId id="322" r:id="rId9"/>
    <p:sldId id="297" r:id="rId10"/>
    <p:sldId id="323" r:id="rId11"/>
    <p:sldId id="28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">
          <p15:clr>
            <a:srgbClr val="A4A3A4"/>
          </p15:clr>
        </p15:guide>
        <p15:guide id="2" orient="horz" pos="3801">
          <p15:clr>
            <a:srgbClr val="A4A3A4"/>
          </p15:clr>
        </p15:guide>
        <p15:guide id="3" orient="horz" pos="950">
          <p15:clr>
            <a:srgbClr val="A4A3A4"/>
          </p15:clr>
        </p15:guide>
        <p15:guide id="4" pos="5328">
          <p15:clr>
            <a:srgbClr val="A4A3A4"/>
          </p15:clr>
        </p15:guide>
        <p15:guide id="5" pos="2937">
          <p15:clr>
            <a:srgbClr val="A4A3A4"/>
          </p15:clr>
        </p15:guide>
        <p15:guide id="6" pos="432">
          <p15:clr>
            <a:srgbClr val="A4A3A4"/>
          </p15:clr>
        </p15:guide>
        <p15:guide id="7" pos="282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5780E6-A8F4-46B0-B82D-9E7F56C639EF}">
  <a:tblStyle styleId="{1C5780E6-A8F4-46B0-B82D-9E7F56C639EF}" styleName="Novartis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646464"/>
              </a:solidFill>
            </a:ln>
          </a:top>
          <a:bottom>
            <a:ln w="6350">
              <a:solidFill>
                <a:srgbClr val="646464"/>
              </a:solidFill>
            </a:ln>
          </a:bottom>
          <a:insideH>
            <a:ln w="6350">
              <a:solidFill>
                <a:srgbClr val="646464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/>
        <a:fill>
          <a:noFill/>
        </a:fill>
      </a:tcStyle>
    </a:band2H>
    <a:band1V>
      <a:tcStyle>
        <a:tcBdr/>
        <a:fill>
          <a:noFill/>
        </a:fill>
      </a:tcStyle>
    </a:band1V>
    <a:band2V>
      <a:tcStyle>
        <a:tcBdr/>
        <a:fill>
          <a:noFill/>
        </a:fill>
      </a:tcStyle>
    </a:band2V>
    <a:lastCol>
      <a:tcTxStyle b="on">
        <a:fontRef idx="minor"/>
        <a:srgbClr val="000000"/>
      </a:tcTxStyle>
      <a:tcStyle>
        <a:tcBdr/>
      </a:tcStyle>
    </a:lastCol>
    <a:firstCol>
      <a:tcTxStyle b="on">
        <a:fontRef idx="minor"/>
        <a:srgbClr val="000000"/>
      </a:tcTxStyle>
      <a:tcStyle>
        <a:tcBdr/>
      </a:tcStyle>
    </a:firstCol>
    <a:lastRow>
      <a:tcTxStyle b="on">
        <a:fontRef idx="min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inor"/>
        <a:srgbClr val="0460A9"/>
      </a:tcTxStyle>
      <a:tcStyle>
        <a:tcBdr>
          <a:top>
            <a:ln>
              <a:noFill/>
            </a:ln>
          </a:top>
          <a:bottom>
            <a:ln w="19050">
              <a:solidFill>
                <a:srgbClr val="0460A9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94660"/>
  </p:normalViewPr>
  <p:slideViewPr>
    <p:cSldViewPr showGuides="1">
      <p:cViewPr varScale="1">
        <p:scale>
          <a:sx n="70" d="100"/>
          <a:sy n="70" d="100"/>
        </p:scale>
        <p:origin x="-1386" y="-108"/>
      </p:cViewPr>
      <p:guideLst>
        <p:guide orient="horz" pos="288"/>
        <p:guide orient="horz" pos="3801"/>
        <p:guide orient="horz" pos="950"/>
        <p:guide pos="5328"/>
        <p:guide pos="2937"/>
        <p:guide pos="432"/>
        <p:guide pos="282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B60FF-ACF0-5A4A-9C79-4881E6B16567}" type="datetimeFigureOut">
              <a:rPr lang="en-US" smtClean="0">
                <a:latin typeface="Arial"/>
              </a:rPr>
              <a:pPr/>
              <a:t>1/18/2017</a:t>
            </a:fld>
            <a:endParaRPr lang="en-US" dirty="0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ABA786-EB35-BA4C-A7F7-24740D3067F1}" type="slidenum">
              <a:rPr lang="en-US" smtClean="0">
                <a:latin typeface="Arial"/>
              </a:rPr>
              <a:pPr/>
              <a:t>‹#›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99472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0C4595FF-6E7F-4C41-B8DF-4AE76FC1F075}" type="datetimeFigureOut">
              <a:rPr lang="en-US" smtClean="0"/>
              <a:pPr/>
              <a:t>1/18/2017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5A6330BE-D91A-D240-B266-E5D5F99B4C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3167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" y="0"/>
            <a:ext cx="1508759" cy="6858000"/>
          </a:xfrm>
          <a:prstGeom prst="rect">
            <a:avLst/>
          </a:prstGeom>
        </p:spPr>
      </p:pic>
      <p:sp>
        <p:nvSpPr>
          <p:cNvPr id="18" name="Picture Placeholder 4"/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685800" y="457200"/>
            <a:ext cx="7770813" cy="379476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Arial" pitchFamily="34" charset="0"/>
              <a:buNone/>
              <a:tabLst>
                <a:tab pos="3998913" algn="r"/>
                <a:tab pos="8229600" algn="r"/>
              </a:tabLst>
              <a:defRPr sz="1200"/>
            </a:lvl1pPr>
          </a:lstStyle>
          <a:p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965960" y="4389120"/>
            <a:ext cx="6490654" cy="960120"/>
          </a:xfrm>
        </p:spPr>
        <p:txBody>
          <a:bodyPr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965958" y="5440680"/>
            <a:ext cx="4343400" cy="10972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0" y="914400"/>
            <a:ext cx="1965960" cy="777240"/>
          </a:xfrm>
          <a:solidFill>
            <a:schemeClr val="accent1"/>
          </a:solidFill>
        </p:spPr>
        <p:txBody>
          <a:bodyPr lIns="274320" tIns="91440" rIns="91440" bIns="91440" anchor="ctr" anchorCtr="0">
            <a:norm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0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Business or Operating Unit/Franchise or Department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37160" y="-137160"/>
            <a:ext cx="9418320" cy="7132320"/>
            <a:chOff x="-137160" y="-137160"/>
            <a:chExt cx="9418320" cy="7132320"/>
          </a:xfrm>
        </p:grpSpPr>
        <p:cxnSp>
          <p:nvCxnSpPr>
            <p:cNvPr id="8" name="Straight Connector 7"/>
            <p:cNvCxnSpPr/>
            <p:nvPr userDrawn="1"/>
          </p:nvCxnSpPr>
          <p:spPr>
            <a:xfrm flipV="1">
              <a:off x="1508857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 flipV="1">
              <a:off x="8458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 flipV="1">
              <a:off x="1508857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845820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V="1">
              <a:off x="196596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flipV="1">
              <a:off x="196596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9189720" y="169164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-137160" y="169164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9189720" y="91440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-137160" y="91440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568" y="6266013"/>
            <a:ext cx="1645919" cy="30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711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508761"/>
            <a:ext cx="3794760" cy="4525328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chemeClr val="accent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chemeClr val="accent1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chemeClr val="accent1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chemeClr val="accent1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chemeClr val="accent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5623561"/>
            <a:ext cx="3794760" cy="410528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200" b="1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Optional picture caption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960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smtClean="0"/>
              <a:t>Business Use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685800" y="1508761"/>
            <a:ext cx="3794760" cy="4023359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Insert picture. Get approved pictures at http://</a:t>
            </a:r>
            <a:r>
              <a:rPr lang="en-US" dirty="0" err="1" smtClean="0"/>
              <a:t>www.novartisbrandlab.com</a:t>
            </a:r>
            <a:r>
              <a:rPr lang="en-US" dirty="0" smtClean="0"/>
              <a:t>/resources/library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626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" y="0"/>
            <a:ext cx="1508759" cy="68580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1965960" y="4389120"/>
            <a:ext cx="6490654" cy="960120"/>
          </a:xfrm>
        </p:spPr>
        <p:txBody>
          <a:bodyPr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1965960" y="5440680"/>
            <a:ext cx="4343400" cy="10972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508857" y="-137160"/>
            <a:ext cx="6949343" cy="7132320"/>
            <a:chOff x="1508857" y="-137160"/>
            <a:chExt cx="6949343" cy="7132320"/>
          </a:xfrm>
        </p:grpSpPr>
        <p:cxnSp>
          <p:nvCxnSpPr>
            <p:cNvPr id="25" name="Straight Connector 24"/>
            <p:cNvCxnSpPr/>
            <p:nvPr userDrawn="1"/>
          </p:nvCxnSpPr>
          <p:spPr>
            <a:xfrm flipV="1">
              <a:off x="1508857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 flipV="1">
              <a:off x="8458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flipV="1">
              <a:off x="1508857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flipV="1">
              <a:off x="845820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flipV="1">
              <a:off x="196596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flipV="1">
              <a:off x="196596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Picture Placeholder 4"/>
          <p:cNvSpPr>
            <a:spLocks noGrp="1"/>
          </p:cNvSpPr>
          <p:nvPr>
            <p:ph type="pic" sz="quarter" idx="13" hasCustomPrompt="1"/>
          </p:nvPr>
        </p:nvSpPr>
        <p:spPr bwMode="hidden">
          <a:xfrm>
            <a:off x="685800" y="455613"/>
            <a:ext cx="7770813" cy="379476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200" baseline="0"/>
            </a:lvl1pPr>
          </a:lstStyle>
          <a:p>
            <a:r>
              <a:rPr lang="en-US" dirty="0" smtClean="0"/>
              <a:t> 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568" y="6266013"/>
            <a:ext cx="1645919" cy="30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215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-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" y="0"/>
            <a:ext cx="1508759" cy="68580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1965960" y="2331720"/>
            <a:ext cx="6490654" cy="2286000"/>
          </a:xfrm>
        </p:spPr>
        <p:txBody>
          <a:bodyPr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1965960" y="4709161"/>
            <a:ext cx="6490654" cy="132492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508857" y="-137160"/>
            <a:ext cx="6949343" cy="7132320"/>
            <a:chOff x="1508857" y="-137160"/>
            <a:chExt cx="6949343" cy="7132320"/>
          </a:xfrm>
        </p:grpSpPr>
        <p:cxnSp>
          <p:nvCxnSpPr>
            <p:cNvPr id="25" name="Straight Connector 24"/>
            <p:cNvCxnSpPr/>
            <p:nvPr userDrawn="1"/>
          </p:nvCxnSpPr>
          <p:spPr>
            <a:xfrm flipV="1">
              <a:off x="1508857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 flipV="1">
              <a:off x="8458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flipV="1">
              <a:off x="1508857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flipV="1">
              <a:off x="845820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flipV="1">
              <a:off x="196596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flipV="1">
              <a:off x="196596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568" y="6266013"/>
            <a:ext cx="1645919" cy="30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57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Business Use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24254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Business Use Only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52009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" y="0"/>
            <a:ext cx="1508759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 userDrawn="1"/>
        </p:nvSpPr>
        <p:spPr>
          <a:xfrm>
            <a:off x="1965959" y="4389120"/>
            <a:ext cx="6492241" cy="96012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5000"/>
              </a:lnSpc>
            </a:pPr>
            <a:r>
              <a:rPr lang="en-US" dirty="0" smtClean="0"/>
              <a:t>Thank</a:t>
            </a:r>
            <a:r>
              <a:rPr lang="en-US" baseline="0" dirty="0" smtClean="0"/>
              <a:t> you</a:t>
            </a:r>
            <a:endParaRPr lang="en-US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3" hasCustomPrompt="1"/>
          </p:nvPr>
        </p:nvSpPr>
        <p:spPr bwMode="hidden">
          <a:xfrm>
            <a:off x="685800" y="455613"/>
            <a:ext cx="7770813" cy="379476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200" baseline="0"/>
            </a:lvl1pPr>
          </a:lstStyle>
          <a:p>
            <a:r>
              <a:rPr lang="en-US" dirty="0" smtClean="0"/>
              <a:t> 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1508857" y="-137160"/>
            <a:ext cx="6949343" cy="7132320"/>
            <a:chOff x="1508857" y="-137160"/>
            <a:chExt cx="6949343" cy="7132320"/>
          </a:xfrm>
        </p:grpSpPr>
        <p:cxnSp>
          <p:nvCxnSpPr>
            <p:cNvPr id="14" name="Straight Connector 13"/>
            <p:cNvCxnSpPr/>
            <p:nvPr userDrawn="1"/>
          </p:nvCxnSpPr>
          <p:spPr>
            <a:xfrm flipV="1">
              <a:off x="1508857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V="1">
              <a:off x="8458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flipV="1">
              <a:off x="1508857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845820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196596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 flipV="1">
              <a:off x="196596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568" y="6266013"/>
            <a:ext cx="1645919" cy="30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1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-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" y="0"/>
            <a:ext cx="1508759" cy="68580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 userDrawn="1"/>
        </p:nvSpPr>
        <p:spPr>
          <a:xfrm>
            <a:off x="1965959" y="2331720"/>
            <a:ext cx="6492241" cy="228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5000"/>
              </a:lnSpc>
            </a:pPr>
            <a:r>
              <a:rPr lang="en-US" dirty="0" smtClean="0"/>
              <a:t>Thank</a:t>
            </a:r>
            <a:r>
              <a:rPr lang="en-US" baseline="0" dirty="0" smtClean="0"/>
              <a:t> you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508857" y="-137160"/>
            <a:ext cx="6949343" cy="7132320"/>
            <a:chOff x="1508857" y="-137160"/>
            <a:chExt cx="6949343" cy="7132320"/>
          </a:xfrm>
        </p:grpSpPr>
        <p:cxnSp>
          <p:nvCxnSpPr>
            <p:cNvPr id="19" name="Straight Connector 18"/>
            <p:cNvCxnSpPr/>
            <p:nvPr userDrawn="1"/>
          </p:nvCxnSpPr>
          <p:spPr>
            <a:xfrm flipV="1">
              <a:off x="1508857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 flipV="1">
              <a:off x="8458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1508857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845820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flipV="1">
              <a:off x="196596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flipV="1">
              <a:off x="196596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568" y="6266013"/>
            <a:ext cx="1645919" cy="30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66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" y="0"/>
            <a:ext cx="150875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965960" y="2331720"/>
            <a:ext cx="6490654" cy="2286000"/>
          </a:xfrm>
        </p:spPr>
        <p:txBody>
          <a:bodyPr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965960" y="4709161"/>
            <a:ext cx="6490654" cy="132492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0" y="914400"/>
            <a:ext cx="1965960" cy="777240"/>
          </a:xfrm>
          <a:solidFill>
            <a:schemeClr val="accent1"/>
          </a:solidFill>
        </p:spPr>
        <p:txBody>
          <a:bodyPr lIns="274320" tIns="91440" rIns="91440" bIns="91440" anchor="ctr" anchorCtr="0">
            <a:norm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0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Business or Operating Unit/Franchise or Department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-137160" y="-137160"/>
            <a:ext cx="9418320" cy="7132320"/>
            <a:chOff x="-137160" y="-137160"/>
            <a:chExt cx="9418320" cy="7132320"/>
          </a:xfrm>
        </p:grpSpPr>
        <p:cxnSp>
          <p:nvCxnSpPr>
            <p:cNvPr id="22" name="Straight Connector 21"/>
            <p:cNvCxnSpPr/>
            <p:nvPr userDrawn="1"/>
          </p:nvCxnSpPr>
          <p:spPr>
            <a:xfrm flipV="1">
              <a:off x="1508857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flipV="1">
              <a:off x="8458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flipV="1">
              <a:off x="1508857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flipV="1">
              <a:off x="845820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flipV="1">
              <a:off x="196596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flipV="1">
              <a:off x="196596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189720" y="169164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-137160" y="169164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189720" y="91440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-137160" y="91440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568" y="6266013"/>
            <a:ext cx="1645919" cy="30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211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2438" indent="-452438">
              <a:buSzPct val="100000"/>
              <a:buFont typeface="+mj-lt"/>
              <a:buAutoNum type="arabicPeriod"/>
              <a:defRPr/>
            </a:lvl1pPr>
            <a:lvl2pPr marL="684213" indent="-231775">
              <a:defRPr/>
            </a:lvl2pPr>
            <a:lvl3pPr marL="914400" indent="-230188">
              <a:defRPr/>
            </a:lvl3pPr>
            <a:lvl4pPr marL="1146175" indent="-231775">
              <a:defRPr/>
            </a:lvl4pPr>
            <a:lvl5pPr marL="1368425" indent="-22225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Business Use Only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6307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Business Use Only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78367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08761"/>
            <a:ext cx="3794760" cy="452532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508761"/>
            <a:ext cx="3794760" cy="452532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960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Business Use Only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4697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63440" y="5623561"/>
            <a:ext cx="3794760" cy="410528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200" b="1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Optional picture caption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08761"/>
            <a:ext cx="3794760" cy="452532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960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Business Use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663440" y="1508761"/>
            <a:ext cx="3794760" cy="4023359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Insert picture. Get approved pictures at http://</a:t>
            </a:r>
            <a:r>
              <a:rPr lang="en-US" dirty="0" err="1" smtClean="0"/>
              <a:t>www.novartisbrandlab.com</a:t>
            </a:r>
            <a:r>
              <a:rPr lang="en-US" dirty="0" smtClean="0"/>
              <a:t>/resources/library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342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1508761"/>
            <a:ext cx="7772400" cy="453839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2400" b="0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Optional picture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5623561"/>
            <a:ext cx="7772400" cy="410528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200" b="1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Optional picture caption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Business Use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685800" y="2057400"/>
            <a:ext cx="7772400" cy="347472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Insert picture. Get approved pictures at http://</a:t>
            </a:r>
            <a:r>
              <a:rPr lang="en-US" dirty="0" err="1" smtClean="0"/>
              <a:t>www.novartisbrandlab.com</a:t>
            </a:r>
            <a:r>
              <a:rPr lang="en-US" dirty="0" smtClean="0"/>
              <a:t>/resources/library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087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5623561"/>
            <a:ext cx="3794760" cy="410528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200" b="1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Optional picture caption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663440" y="5623561"/>
            <a:ext cx="3794760" cy="410528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200" b="1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Optional picture caption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1508761"/>
            <a:ext cx="7772400" cy="453839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2400" b="0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Optional picture 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Business Use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685800" y="2057400"/>
            <a:ext cx="3794760" cy="347472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Insert picture. Get approved pictures at http://</a:t>
            </a:r>
            <a:r>
              <a:rPr lang="en-US" dirty="0" err="1" smtClean="0"/>
              <a:t>www.novartisbrandlab.com</a:t>
            </a:r>
            <a:r>
              <a:rPr lang="en-US" dirty="0" smtClean="0"/>
              <a:t>/resources/library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9" hasCustomPrompt="1"/>
          </p:nvPr>
        </p:nvSpPr>
        <p:spPr>
          <a:xfrm>
            <a:off x="4663440" y="2057400"/>
            <a:ext cx="3794760" cy="347472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Insert picture. Get approved pictures at http://</a:t>
            </a:r>
            <a:r>
              <a:rPr lang="en-US" dirty="0" err="1" smtClean="0"/>
              <a:t>www.novartisbrandlab.com</a:t>
            </a:r>
            <a:r>
              <a:rPr lang="en-US" dirty="0" smtClean="0"/>
              <a:t>/resources/library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645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5623561"/>
            <a:ext cx="2468880" cy="410528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200" b="1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Optional picture caption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337560" y="5623561"/>
            <a:ext cx="2468880" cy="410528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200" b="1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Optional picture caption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5989320" y="5623561"/>
            <a:ext cx="2468880" cy="410528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200" b="1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Optional picture caption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1508761"/>
            <a:ext cx="7772400" cy="453839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2400" b="0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Optional picture title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/>
              <a:t>Business Use Only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22" hasCustomPrompt="1"/>
          </p:nvPr>
        </p:nvSpPr>
        <p:spPr>
          <a:xfrm>
            <a:off x="685800" y="2057400"/>
            <a:ext cx="2468880" cy="347472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Insert picture. Get approved pictures at http://</a:t>
            </a:r>
            <a:r>
              <a:rPr lang="en-US" dirty="0" err="1" smtClean="0"/>
              <a:t>www.novartisbrandlab.com</a:t>
            </a:r>
            <a:r>
              <a:rPr lang="en-US" dirty="0" smtClean="0"/>
              <a:t>/resources/library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23" hasCustomPrompt="1"/>
          </p:nvPr>
        </p:nvSpPr>
        <p:spPr>
          <a:xfrm>
            <a:off x="3337560" y="2057400"/>
            <a:ext cx="2468880" cy="347472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Insert picture. Get approved pictures at http://</a:t>
            </a:r>
            <a:r>
              <a:rPr lang="en-US" dirty="0" err="1" smtClean="0"/>
              <a:t>www.novartisbrandlab.com</a:t>
            </a:r>
            <a:r>
              <a:rPr lang="en-US" dirty="0" smtClean="0"/>
              <a:t>/resources/library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24" hasCustomPrompt="1"/>
          </p:nvPr>
        </p:nvSpPr>
        <p:spPr>
          <a:xfrm>
            <a:off x="5989320" y="2057400"/>
            <a:ext cx="2468880" cy="347472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Insert picture. Get approved pictures at http://</a:t>
            </a:r>
            <a:r>
              <a:rPr lang="en-US" dirty="0" err="1" smtClean="0"/>
              <a:t>www.novartisbrandlab.com</a:t>
            </a:r>
            <a:r>
              <a:rPr lang="en-US" dirty="0" smtClean="0"/>
              <a:t>/resources/library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407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9601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08760"/>
            <a:ext cx="7772400" cy="4526280"/>
          </a:xfrm>
          <a:prstGeom prst="rect">
            <a:avLst/>
          </a:prstGeom>
        </p:spPr>
        <p:txBody>
          <a:bodyPr vert="horz" lIns="0" tIns="0" rIns="0" bIns="0" spcCol="18288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568" y="6266013"/>
            <a:ext cx="1645919" cy="300519"/>
          </a:xfrm>
          <a:prstGeom prst="rect">
            <a:avLst/>
          </a:prstGeom>
        </p:spPr>
      </p:pic>
      <p:sp>
        <p:nvSpPr>
          <p:cNvPr id="10" name="Footer Placeholder 4"/>
          <p:cNvSpPr txBox="1">
            <a:spLocks/>
          </p:cNvSpPr>
          <p:nvPr/>
        </p:nvSpPr>
        <p:spPr>
          <a:xfrm>
            <a:off x="685800" y="6350635"/>
            <a:ext cx="5943600" cy="228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rgbClr val="0460A9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accent1"/>
                </a:solidFill>
              </a:rPr>
              <a:t>Business or Operating Unit/Franchise or Department</a:t>
            </a:r>
            <a:endParaRPr lang="en-US" sz="1200" dirty="0">
              <a:solidFill>
                <a:schemeClr val="accent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-137160" y="-137160"/>
            <a:ext cx="9418320" cy="7132320"/>
            <a:chOff x="-137160" y="-137160"/>
            <a:chExt cx="9418320" cy="7132320"/>
          </a:xfrm>
        </p:grpSpPr>
        <p:cxnSp>
          <p:nvCxnSpPr>
            <p:cNvPr id="12" name="Straight Connector 11"/>
            <p:cNvCxnSpPr/>
            <p:nvPr userDrawn="1"/>
          </p:nvCxnSpPr>
          <p:spPr>
            <a:xfrm flipV="1">
              <a:off x="6858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8458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V="1">
              <a:off x="68580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V="1">
              <a:off x="845820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flipV="1">
              <a:off x="448056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448056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466344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 flipV="1">
              <a:off x="466344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9189720" y="150876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189720" y="603504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-137160" y="150876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-137160" y="603504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9189720" y="45720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-137160" y="45720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85800" y="6629400"/>
            <a:ext cx="228600" cy="2286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>
              <a:defRPr lang="en-US" sz="700" smtClean="0">
                <a:solidFill>
                  <a:srgbClr val="7F7F7F"/>
                </a:solidFill>
              </a:defRPr>
            </a:lvl1pPr>
          </a:lstStyle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629400"/>
            <a:ext cx="5715000" cy="2286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lvl1pPr>
              <a:defRPr lang="en-US" sz="700" dirty="0">
                <a:solidFill>
                  <a:srgbClr val="7F7F7F"/>
                </a:solidFill>
              </a:defRPr>
            </a:lvl1pPr>
          </a:lstStyle>
          <a:p>
            <a:r>
              <a:rPr lang="en-US" dirty="0" smtClean="0"/>
              <a:t>Business Use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022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  <p:sldLayoutId id="2147483662" r:id="rId3"/>
    <p:sldLayoutId id="2147483650" r:id="rId4"/>
    <p:sldLayoutId id="214748365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51" r:id="rId11"/>
    <p:sldLayoutId id="2147483673" r:id="rId12"/>
    <p:sldLayoutId id="2147483670" r:id="rId13"/>
    <p:sldLayoutId id="2147483671" r:id="rId14"/>
    <p:sldLayoutId id="2147483669" r:id="rId15"/>
    <p:sldLayoutId id="2147483668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200"/>
        </a:spcBef>
        <a:buClrTx/>
        <a:buSzPct val="120000"/>
        <a:buFont typeface="Arial" pitchFamily="34" charset="0"/>
        <a:buChar char="•"/>
        <a:tabLst>
          <a:tab pos="3998913" algn="r"/>
          <a:tab pos="8229600" algn="r"/>
        </a:tabLst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Tx/>
        <a:buSzPct val="100000"/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Tx/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Tx/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Tx/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frlht#!/vizhome/Primary_disease_and_all_other_diseases/Dashboard2" TargetMode="External"/><Relationship Id="rId2" Type="http://schemas.openxmlformats.org/officeDocument/2006/relationships/hyperlink" Target="https://public.tableau.com/profile/frlht#!/vizhome/04_calendar_view/Sheet1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ableau.com/products/desktop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frlht#!/vizhome/IndividualPatientCalendar/Sheet3" TargetMode="External"/><Relationship Id="rId2" Type="http://schemas.openxmlformats.org/officeDocument/2006/relationships/hyperlink" Target="https://public.tableau.com/profile/frlht#!/vizhome/04_patient_analysis_tablaeu/05bNoOfDis_agebox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Tableau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Vinay Mahajan</a:t>
            </a:r>
          </a:p>
          <a:p>
            <a:r>
              <a:rPr lang="en-US" dirty="0" smtClean="0"/>
              <a:t>Jan2017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GDO - 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90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of my work –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900"/>
              </a:spcBef>
            </a:pPr>
            <a:r>
              <a:rPr lang="en-US" dirty="0"/>
              <a:t>Operational nature display: number of patients per day</a:t>
            </a:r>
          </a:p>
          <a:p>
            <a:pPr marL="228600" lvl="1" indent="0">
              <a:spcBef>
                <a:spcPts val="900"/>
              </a:spcBef>
              <a:buNone/>
            </a:pPr>
            <a:r>
              <a:rPr lang="en-US" sz="1200" dirty="0">
                <a:hlinkClick r:id="rId2"/>
              </a:rPr>
              <a:t>https://public.tableau.com/profile/frlht#!/vizhome/04_calendar_view/Sheet1</a:t>
            </a:r>
            <a:endParaRPr lang="en-US" sz="1200" dirty="0"/>
          </a:p>
          <a:p>
            <a:r>
              <a:rPr lang="en-US" dirty="0" smtClean="0"/>
              <a:t>Summary of diseases – similar to the AE analysis, Dashboard example</a:t>
            </a:r>
          </a:p>
          <a:p>
            <a:pPr marL="228600" lvl="1" indent="0">
              <a:buNone/>
            </a:pPr>
            <a:r>
              <a:rPr lang="en-US" sz="1200" dirty="0">
                <a:hlinkClick r:id="rId3"/>
              </a:rPr>
              <a:t>https://public.tableau.com/profile/frlht#!/</a:t>
            </a:r>
            <a:r>
              <a:rPr lang="en-US" sz="1200" dirty="0" smtClean="0">
                <a:hlinkClick r:id="rId3"/>
              </a:rPr>
              <a:t>vizhome/Primary_disease_and_all_other_diseases/Dashboard2</a:t>
            </a:r>
            <a:endParaRPr lang="en-US" sz="1200" dirty="0" smtClean="0"/>
          </a:p>
          <a:p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Business Use Only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10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2669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523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Tableau introduction and products	</a:t>
            </a:r>
          </a:p>
          <a:p>
            <a:r>
              <a:rPr lang="en-US" dirty="0" smtClean="0"/>
              <a:t>Tableau desktop</a:t>
            </a:r>
          </a:p>
          <a:p>
            <a:r>
              <a:rPr lang="en-US" dirty="0" smtClean="0"/>
              <a:t>Example of simple visual creation</a:t>
            </a:r>
          </a:p>
          <a:p>
            <a:r>
              <a:rPr lang="en-US" dirty="0" smtClean="0"/>
              <a:t>Concepts</a:t>
            </a:r>
          </a:p>
          <a:p>
            <a:pPr lvl="1"/>
            <a:r>
              <a:rPr lang="en-US" dirty="0" smtClean="0"/>
              <a:t>Connecting the data</a:t>
            </a:r>
          </a:p>
          <a:p>
            <a:pPr lvl="1"/>
            <a:r>
              <a:rPr lang="en-US" dirty="0" smtClean="0"/>
              <a:t>Sheets</a:t>
            </a:r>
          </a:p>
          <a:p>
            <a:pPr lvl="1"/>
            <a:r>
              <a:rPr lang="en-US" dirty="0" smtClean="0"/>
              <a:t>Dashboards</a:t>
            </a:r>
          </a:p>
          <a:p>
            <a:pPr lvl="1"/>
            <a:r>
              <a:rPr lang="en-US" dirty="0" smtClean="0"/>
              <a:t>Stories</a:t>
            </a:r>
          </a:p>
          <a:p>
            <a:r>
              <a:rPr lang="en-US" dirty="0" smtClean="0"/>
              <a:t>Some of my work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Business Use Only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2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1442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Tableau introduction and products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Business Use Only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3</a:t>
            </a:fld>
            <a:endParaRPr lang="uk-U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143000"/>
            <a:ext cx="7772400" cy="452628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Based on research at Stanford University's Department of Computer Science between 1999 and 2002</a:t>
            </a:r>
          </a:p>
          <a:p>
            <a:r>
              <a:rPr lang="en-US" dirty="0"/>
              <a:t>A software company headquartered in Seattle, United States</a:t>
            </a:r>
          </a:p>
          <a:p>
            <a:r>
              <a:rPr lang="en-US" dirty="0"/>
              <a:t>Founded in Mountain View, California in January, </a:t>
            </a:r>
            <a:r>
              <a:rPr lang="en-US" b="1" dirty="0">
                <a:solidFill>
                  <a:srgbClr val="00B050"/>
                </a:solidFill>
              </a:rPr>
              <a:t>2003 by Chris </a:t>
            </a:r>
            <a:r>
              <a:rPr lang="en-US" b="1" dirty="0" err="1">
                <a:solidFill>
                  <a:srgbClr val="00B050"/>
                </a:solidFill>
              </a:rPr>
              <a:t>Stolte</a:t>
            </a:r>
            <a:endParaRPr lang="en-US" b="1" dirty="0">
              <a:solidFill>
                <a:srgbClr val="00B050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Visualization techniques for </a:t>
            </a:r>
          </a:p>
          <a:p>
            <a:r>
              <a:rPr lang="en-US" dirty="0"/>
              <a:t>Exploring and analyzing relational databases and data cubes.</a:t>
            </a:r>
          </a:p>
          <a:p>
            <a:pPr marL="0" indent="0">
              <a:buNone/>
            </a:pPr>
            <a:r>
              <a:rPr lang="en-US" dirty="0"/>
              <a:t>It queries </a:t>
            </a:r>
            <a:endParaRPr lang="en-US" dirty="0" smtClean="0"/>
          </a:p>
          <a:p>
            <a:r>
              <a:rPr lang="en-US" dirty="0" smtClean="0"/>
              <a:t>Relational </a:t>
            </a:r>
            <a:r>
              <a:rPr lang="en-US" dirty="0"/>
              <a:t>databases, </a:t>
            </a:r>
            <a:endParaRPr lang="en-US" dirty="0" smtClean="0"/>
          </a:p>
          <a:p>
            <a:r>
              <a:rPr lang="en-US" dirty="0" smtClean="0"/>
              <a:t>OLAP </a:t>
            </a:r>
            <a:r>
              <a:rPr lang="en-US" dirty="0" smtClean="0"/>
              <a:t>cubes [Online Analytical </a:t>
            </a:r>
            <a:r>
              <a:rPr lang="en-US" smtClean="0"/>
              <a:t>Processing applications], </a:t>
            </a:r>
            <a:endParaRPr lang="en-US" dirty="0" smtClean="0"/>
          </a:p>
          <a:p>
            <a:r>
              <a:rPr lang="en-US" dirty="0" smtClean="0"/>
              <a:t>Cloud </a:t>
            </a:r>
            <a:r>
              <a:rPr lang="en-US" dirty="0"/>
              <a:t>databases, and </a:t>
            </a:r>
            <a:endParaRPr lang="en-US" dirty="0" smtClean="0"/>
          </a:p>
          <a:p>
            <a:r>
              <a:rPr lang="en-US" dirty="0" smtClean="0"/>
              <a:t>Spreadsheets </a:t>
            </a:r>
            <a:r>
              <a:rPr lang="en-US" dirty="0"/>
              <a:t>and then generates a number of graph types.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886200"/>
            <a:ext cx="154305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7086600" y="5181600"/>
            <a:ext cx="1619250" cy="304800"/>
          </a:xfrm>
          <a:prstGeom prst="rect">
            <a:avLst/>
          </a:prstGeom>
          <a:solidFill>
            <a:schemeClr val="accent3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85800" y="5486400"/>
            <a:ext cx="548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VizQL</a:t>
            </a:r>
            <a:r>
              <a:rPr lang="en-US" sz="2800" dirty="0" smtClean="0"/>
              <a:t>: Visual Query Language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4866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Tableau desktop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Business Use Only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4</a:t>
            </a:fld>
            <a:endParaRPr lang="uk-U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933450"/>
            <a:ext cx="7943850" cy="531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209800" y="933450"/>
            <a:ext cx="2286000" cy="3714750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934200" y="42788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10400" y="595526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 many more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81200" y="48006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use the Free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05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simple visual </a:t>
            </a:r>
            <a:r>
              <a:rPr lang="en-US" dirty="0" smtClean="0"/>
              <a:t>creation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www.tableau.com/products/desktop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created files are called “</a:t>
            </a:r>
            <a:r>
              <a:rPr lang="en-US" dirty="0" err="1" smtClean="0"/>
              <a:t>Vizzes</a:t>
            </a:r>
            <a:r>
              <a:rPr lang="en-US" smtClean="0"/>
              <a:t>”</a:t>
            </a:r>
            <a:endParaRPr lang="en-US" dirty="0" smtClean="0"/>
          </a:p>
          <a:p>
            <a:r>
              <a:rPr lang="en-US" dirty="0" smtClean="0"/>
              <a:t>The file extensions are “</a:t>
            </a:r>
            <a:r>
              <a:rPr lang="en-US" dirty="0" err="1" smtClean="0"/>
              <a:t>twbx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Business Use Only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5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9581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– connecting the data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Business Use Only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6</a:t>
            </a:fld>
            <a:endParaRPr lang="uk-U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1195388"/>
            <a:ext cx="718185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901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– sheet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Business Use Only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7</a:t>
            </a:fld>
            <a:endParaRPr lang="uk-U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990600"/>
            <a:ext cx="620077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175" y="1019176"/>
            <a:ext cx="2786063" cy="4337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481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– </a:t>
            </a:r>
            <a:r>
              <a:rPr lang="en-US" dirty="0" smtClean="0"/>
              <a:t>sheet , creation of a graph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Business Use Only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8</a:t>
            </a:fld>
            <a:endParaRPr lang="uk-U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664845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559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of my work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4526280"/>
          </a:xfrm>
        </p:spPr>
        <p:txBody>
          <a:bodyPr>
            <a:noAutofit/>
          </a:bodyPr>
          <a:lstStyle/>
          <a:p>
            <a:pPr>
              <a:spcBef>
                <a:spcPts val="900"/>
              </a:spcBef>
            </a:pPr>
            <a:r>
              <a:rPr lang="en-US" dirty="0" smtClean="0"/>
              <a:t>Use R to create the analysis datasets based on source data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Create CSV files – inputs for Tableau</a:t>
            </a:r>
          </a:p>
          <a:p>
            <a:pPr>
              <a:spcBef>
                <a:spcPts val="900"/>
              </a:spcBef>
            </a:pPr>
            <a:endParaRPr lang="en-US" dirty="0"/>
          </a:p>
          <a:p>
            <a:pPr marL="0" indent="0">
              <a:spcBef>
                <a:spcPts val="900"/>
              </a:spcBef>
              <a:buNone/>
            </a:pPr>
            <a:r>
              <a:rPr lang="en-US" dirty="0" smtClean="0"/>
              <a:t>Visuals:</a:t>
            </a:r>
          </a:p>
          <a:p>
            <a:pPr>
              <a:spcBef>
                <a:spcPts val="900"/>
              </a:spcBef>
            </a:pPr>
            <a:r>
              <a:rPr lang="en-US" u="sng" dirty="0">
                <a:hlinkClick r:id="rId2"/>
              </a:rPr>
              <a:t>Multiple sheets: maps, boxplots, text tables</a:t>
            </a:r>
          </a:p>
          <a:p>
            <a:pPr marL="228600" lvl="1" indent="0">
              <a:spcBef>
                <a:spcPts val="900"/>
              </a:spcBef>
              <a:buNone/>
            </a:pPr>
            <a:r>
              <a:rPr lang="en-US" sz="1200" dirty="0" smtClean="0">
                <a:hlinkClick r:id="rId2"/>
              </a:rPr>
              <a:t>https</a:t>
            </a:r>
            <a:r>
              <a:rPr lang="en-US" sz="1200" dirty="0">
                <a:hlinkClick r:id="rId2"/>
              </a:rPr>
              <a:t>://public.tableau.com/profile/frlht#!/</a:t>
            </a:r>
            <a:r>
              <a:rPr lang="en-US" sz="1200" dirty="0" smtClean="0">
                <a:hlinkClick r:id="rId2"/>
              </a:rPr>
              <a:t>vizhome/04_patient_analysis_tablaeu/05bNoOfDis_agebox</a:t>
            </a:r>
            <a:endParaRPr lang="en-US" sz="1200" dirty="0" smtClean="0"/>
          </a:p>
          <a:p>
            <a:pPr marL="0" indent="0">
              <a:spcBef>
                <a:spcPts val="900"/>
              </a:spcBef>
              <a:buNone/>
            </a:pPr>
            <a:endParaRPr lang="en-US" sz="1200" dirty="0" smtClean="0"/>
          </a:p>
          <a:p>
            <a:pPr>
              <a:spcBef>
                <a:spcPts val="900"/>
              </a:spcBef>
            </a:pPr>
            <a:r>
              <a:rPr lang="en-US" dirty="0">
                <a:hlinkClick r:id="rId3"/>
              </a:rPr>
              <a:t>Multiple sheets: </a:t>
            </a:r>
            <a:r>
              <a:rPr lang="en-US" dirty="0" smtClean="0">
                <a:hlinkClick r:id="rId3"/>
              </a:rPr>
              <a:t>monthly disease view drill down</a:t>
            </a:r>
            <a:endParaRPr lang="en-US" dirty="0">
              <a:hlinkClick r:id="rId3"/>
            </a:endParaRPr>
          </a:p>
          <a:p>
            <a:pPr marL="228600" lvl="1" indent="0">
              <a:spcBef>
                <a:spcPts val="900"/>
              </a:spcBef>
              <a:buNone/>
            </a:pPr>
            <a:r>
              <a:rPr lang="en-US" sz="1200" dirty="0" smtClean="0">
                <a:hlinkClick r:id="rId3"/>
              </a:rPr>
              <a:t>https</a:t>
            </a:r>
            <a:r>
              <a:rPr lang="en-US" sz="1200" dirty="0">
                <a:hlinkClick r:id="rId3"/>
              </a:rPr>
              <a:t>://public.tableau.com/profile/frlht#!/</a:t>
            </a:r>
            <a:r>
              <a:rPr lang="en-US" sz="1200" dirty="0" smtClean="0">
                <a:hlinkClick r:id="rId3"/>
              </a:rPr>
              <a:t>vizhome/IndividualPatientCalendar/Sheet3</a:t>
            </a:r>
            <a:endParaRPr lang="en-US" sz="1200" dirty="0" smtClean="0"/>
          </a:p>
          <a:p>
            <a:pPr>
              <a:spcBef>
                <a:spcPts val="900"/>
              </a:spcBef>
              <a:buFont typeface="+mj-lt"/>
              <a:buAutoNum type="arabicPeriod"/>
            </a:pPr>
            <a:endParaRPr lang="en-US" sz="1200" dirty="0" smtClean="0"/>
          </a:p>
          <a:p>
            <a:pPr marL="0" indent="0">
              <a:spcBef>
                <a:spcPts val="900"/>
              </a:spcBef>
              <a:buNone/>
            </a:pPr>
            <a:endParaRPr lang="en-US" sz="1600" dirty="0" smtClean="0"/>
          </a:p>
          <a:p>
            <a:pPr marL="0" indent="0">
              <a:spcBef>
                <a:spcPts val="900"/>
              </a:spcBef>
              <a:buNone/>
            </a:pPr>
            <a:endParaRPr lang="en-US" dirty="0"/>
          </a:p>
          <a:p>
            <a:pPr>
              <a:spcBef>
                <a:spcPts val="900"/>
              </a:spcBef>
            </a:pPr>
            <a:endParaRPr lang="en-US" dirty="0" smtClean="0"/>
          </a:p>
          <a:p>
            <a:pPr>
              <a:spcBef>
                <a:spcPts val="900"/>
              </a:spcBef>
            </a:pPr>
            <a:endParaRPr lang="en-US" dirty="0" smtClean="0"/>
          </a:p>
          <a:p>
            <a:pPr>
              <a:spcBef>
                <a:spcPts val="900"/>
              </a:spcBef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Business Use Only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9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8848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Novartis 2016">
      <a:dk1>
        <a:srgbClr val="000000"/>
      </a:dk1>
      <a:lt1>
        <a:srgbClr val="FFFFFF"/>
      </a:lt1>
      <a:dk2>
        <a:srgbClr val="404040"/>
      </a:dk2>
      <a:lt2>
        <a:srgbClr val="CCCCCC"/>
      </a:lt2>
      <a:accent1>
        <a:srgbClr val="0460A9"/>
      </a:accent1>
      <a:accent2>
        <a:srgbClr val="E74A21"/>
      </a:accent2>
      <a:accent3>
        <a:srgbClr val="EC9A1E"/>
      </a:accent3>
      <a:accent4>
        <a:srgbClr val="8D1F1B"/>
      </a:accent4>
      <a:accent5>
        <a:srgbClr val="7F7F7F"/>
      </a:accent5>
      <a:accent6>
        <a:srgbClr val="404040"/>
      </a:accent6>
      <a:hlink>
        <a:srgbClr val="0460A9"/>
      </a:hlink>
      <a:folHlink>
        <a:srgbClr val="0460A9"/>
      </a:folHlink>
    </a:clrScheme>
    <a:fontScheme name="Novartis 2016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Novartis 2016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Blank" id="{3F82403C-12A1-48DE-98CE-22D763759EA9}" vid="{29229F9C-5F03-4EAC-9AD9-5098AE5586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52</TotalTime>
  <Words>269</Words>
  <Application>Microsoft Office PowerPoint</Application>
  <PresentationFormat>On-screen Show (4:3)</PresentationFormat>
  <Paragraphs>75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blank</vt:lpstr>
      <vt:lpstr>Tableau</vt:lpstr>
      <vt:lpstr>Agenda</vt:lpstr>
      <vt:lpstr>Tableau introduction and products</vt:lpstr>
      <vt:lpstr>Tableau desktop</vt:lpstr>
      <vt:lpstr>Example of simple visual creation</vt:lpstr>
      <vt:lpstr>Concepts – connecting the data</vt:lpstr>
      <vt:lpstr>Concepts – sheet</vt:lpstr>
      <vt:lpstr>Concepts – sheet , creation of a graph</vt:lpstr>
      <vt:lpstr>Some of my work</vt:lpstr>
      <vt:lpstr>Some of my work – cont’d</vt:lpstr>
      <vt:lpstr>PowerPoint Presentation</vt:lpstr>
    </vt:vector>
  </TitlesOfParts>
  <Company>Novartis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</dc:title>
  <dc:creator>Mahajan, Vinay</dc:creator>
  <cp:lastModifiedBy>Mahajan, Vinay</cp:lastModifiedBy>
  <cp:revision>14</cp:revision>
  <dcterms:created xsi:type="dcterms:W3CDTF">2017-01-18T05:19:17Z</dcterms:created>
  <dcterms:modified xsi:type="dcterms:W3CDTF">2017-01-18T07:47:05Z</dcterms:modified>
</cp:coreProperties>
</file>