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36" r:id="rId1"/>
  </p:sldMasterIdLst>
  <p:notesMasterIdLst>
    <p:notesMasterId r:id="rId12"/>
  </p:notesMasterIdLst>
  <p:handoutMasterIdLst>
    <p:handoutMasterId r:id="rId13"/>
  </p:handoutMasterIdLst>
  <p:sldIdLst>
    <p:sldId id="256" r:id="rId2"/>
    <p:sldId id="348" r:id="rId3"/>
    <p:sldId id="361" r:id="rId4"/>
    <p:sldId id="362" r:id="rId5"/>
    <p:sldId id="363" r:id="rId6"/>
    <p:sldId id="358" r:id="rId7"/>
    <p:sldId id="354" r:id="rId8"/>
    <p:sldId id="359" r:id="rId9"/>
    <p:sldId id="355" r:id="rId10"/>
    <p:sldId id="351" r:id="rId11"/>
  </p:sldIdLst>
  <p:sldSz cx="9906000" cy="6858000" type="A4"/>
  <p:notesSz cx="6858000" cy="9077325"/>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CF600"/>
    <a:srgbClr val="FFEFC9"/>
    <a:srgbClr val="000000"/>
    <a:srgbClr val="E11B22"/>
    <a:srgbClr val="763B00"/>
    <a:srgbClr val="822433"/>
    <a:srgbClr val="676B38"/>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24" autoAdjust="0"/>
    <p:restoredTop sz="87985" autoAdjust="0"/>
  </p:normalViewPr>
  <p:slideViewPr>
    <p:cSldViewPr>
      <p:cViewPr>
        <p:scale>
          <a:sx n="75" d="100"/>
          <a:sy n="75" d="100"/>
        </p:scale>
        <p:origin x="-1068" y="-10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6"/>
      </p:cViewPr>
      <p:guideLst>
        <p:guide orient="horz" pos="285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fld id="{F9257116-DDD1-44AE-BCD2-8CA5ED513949}" type="datetimeFigureOut">
              <a:rPr lang="en-US"/>
              <a:pPr>
                <a:defRPr/>
              </a:pPr>
              <a:t>5/5/2016</a:t>
            </a:fld>
            <a:endParaRPr lang="en-US"/>
          </a:p>
        </p:txBody>
      </p:sp>
      <p:sp>
        <p:nvSpPr>
          <p:cNvPr id="4" name="Rectangle 4"/>
          <p:cNvSpPr>
            <a:spLocks noGrp="1"/>
          </p:cNvSpPr>
          <p:nvPr>
            <p:ph type="ftr" sz="quarter" idx="2"/>
          </p:nvPr>
        </p:nvSpPr>
        <p:spPr>
          <a:xfrm>
            <a:off x="0" y="8621713"/>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21713"/>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fld id="{396ADDFC-B4BB-4150-B468-D18CEB248915}" type="slidenum">
              <a:rPr lang="en-US"/>
              <a:pPr>
                <a:defRPr/>
              </a:pPr>
              <a:t>‹#›</a:t>
            </a:fld>
            <a:endParaRPr lang="en-US"/>
          </a:p>
        </p:txBody>
      </p:sp>
    </p:spTree>
    <p:extLst>
      <p:ext uri="{BB962C8B-B14F-4D97-AF65-F5344CB8AC3E}">
        <p14:creationId xmlns:p14="http://schemas.microsoft.com/office/powerpoint/2010/main" val="1452272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fld id="{FEE14FA7-1439-4BEC-B884-4C57C39CC8BC}" type="datetimeFigureOut">
              <a:rPr lang="en-US"/>
              <a:pPr>
                <a:defRPr/>
              </a:pPr>
              <a:t>5/5/2016</a:t>
            </a:fld>
            <a:endParaRPr lang="en-US"/>
          </a:p>
        </p:txBody>
      </p:sp>
      <p:sp>
        <p:nvSpPr>
          <p:cNvPr id="4" name="Rectangle 4"/>
          <p:cNvSpPr>
            <a:spLocks noGrp="1" noRot="1" noChangeAspect="1"/>
          </p:cNvSpPr>
          <p:nvPr>
            <p:ph type="sldImg" idx="2"/>
          </p:nvPr>
        </p:nvSpPr>
        <p:spPr>
          <a:xfrm>
            <a:off x="971550" y="681038"/>
            <a:ext cx="4914900" cy="3403600"/>
          </a:xfrm>
          <a:prstGeom prst="rect">
            <a:avLst/>
          </a:prstGeom>
          <a:noFill/>
          <a:ln w="12700">
            <a:solidFill>
              <a:prstClr val="black"/>
            </a:solidFill>
          </a:ln>
        </p:spPr>
        <p:txBody>
          <a:bodyPr vert="horz" lIns="91428" tIns="45714" rIns="91428" bIns="45714" anchor="ctr"/>
          <a:lstStyle>
            <a:extLst/>
          </a:lstStyle>
          <a:p>
            <a:pPr lvl="0"/>
            <a:endParaRPr lang="en-US" noProof="0"/>
          </a:p>
        </p:txBody>
      </p:sp>
      <p:sp>
        <p:nvSpPr>
          <p:cNvPr id="5" name="Rectangle 5"/>
          <p:cNvSpPr>
            <a:spLocks noGrp="1"/>
          </p:cNvSpPr>
          <p:nvPr>
            <p:ph type="body" sz="quarter" idx="3"/>
          </p:nvPr>
        </p:nvSpPr>
        <p:spPr>
          <a:xfrm>
            <a:off x="685800" y="4311650"/>
            <a:ext cx="5486400" cy="4084638"/>
          </a:xfrm>
          <a:prstGeom prst="rect">
            <a:avLst/>
          </a:prstGeom>
        </p:spPr>
        <p:txBody>
          <a:bodyPr vert="horz" lIns="91428" tIns="45714" rIns="91428" bIns="45714">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Rectangle 6"/>
          <p:cNvSpPr>
            <a:spLocks noGrp="1"/>
          </p:cNvSpPr>
          <p:nvPr>
            <p:ph type="ftr" sz="quarter" idx="4"/>
          </p:nvPr>
        </p:nvSpPr>
        <p:spPr>
          <a:xfrm>
            <a:off x="0" y="8621713"/>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21713"/>
            <a:ext cx="2971800" cy="454025"/>
          </a:xfrm>
          <a:prstGeom prst="rect">
            <a:avLst/>
          </a:prstGeom>
        </p:spPr>
        <p:txBody>
          <a:bodyPr vert="horz" lIns="91428" tIns="45714" rIns="91428" bIns="45714"/>
          <a:lstStyle>
            <a:lvl1pPr fontAlgn="auto">
              <a:spcBef>
                <a:spcPts val="0"/>
              </a:spcBef>
              <a:spcAft>
                <a:spcPts val="0"/>
              </a:spcAft>
              <a:defRPr>
                <a:latin typeface="+mn-lt"/>
                <a:ea typeface="+mn-ea"/>
                <a:cs typeface="+mn-cs"/>
              </a:defRPr>
            </a:lvl1pPr>
            <a:extLst/>
          </a:lstStyle>
          <a:p>
            <a:pPr>
              <a:defRPr/>
            </a:pPr>
            <a:fld id="{9BD309D2-5D93-421A-8B06-910E67DF6C78}" type="slidenum">
              <a:rPr lang="en-US"/>
              <a:pPr>
                <a:defRPr/>
              </a:pPr>
              <a:t>‹#›</a:t>
            </a:fld>
            <a:endParaRPr lang="en-US"/>
          </a:p>
        </p:txBody>
      </p:sp>
    </p:spTree>
    <p:extLst>
      <p:ext uri="{BB962C8B-B14F-4D97-AF65-F5344CB8AC3E}">
        <p14:creationId xmlns:p14="http://schemas.microsoft.com/office/powerpoint/2010/main" val="3064206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Rectangle 4"/>
          <p:cNvSpPr>
            <a:spLocks noGrp="1"/>
          </p:cNvSpPr>
          <p:nvPr>
            <p:ph type="sldNum" sz="quarter" idx="5"/>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3B16AAE8-BBDE-42C7-8E98-AC4DE2E25AE3}"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Rectangle 4"/>
          <p:cNvSpPr>
            <a:spLocks noGrp="1"/>
          </p:cNvSpPr>
          <p:nvPr>
            <p:ph type="sldNum" sz="quarter" idx="5"/>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DE3634DF-334D-474A-8433-4FBA1E5D65C6}"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Rectangle 4"/>
          <p:cNvSpPr>
            <a:spLocks noGrp="1"/>
          </p:cNvSpPr>
          <p:nvPr>
            <p:ph type="sldNum" sz="quarter" idx="5"/>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01F62B2-F453-46EF-80FB-AE0C72AABB0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Rectangle 4"/>
          <p:cNvSpPr>
            <a:spLocks noGrp="1"/>
          </p:cNvSpPr>
          <p:nvPr>
            <p:ph type="sldNum" sz="quarter" idx="5"/>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01F62B2-F453-46EF-80FB-AE0C72AABB0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Rectangle 4"/>
          <p:cNvSpPr>
            <a:spLocks noGrp="1"/>
          </p:cNvSpPr>
          <p:nvPr>
            <p:ph type="sldNum" sz="quarter" idx="5"/>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701F62B2-F453-46EF-80FB-AE0C72AABB0F}" type="slidenum">
              <a:rPr lang="en-US" smtClean="0"/>
              <a:pPr fontAlgn="base">
                <a:spcBef>
                  <a:spcPct val="0"/>
                </a:spcBef>
                <a:spcAft>
                  <a:spcPct val="0"/>
                </a:spcAft>
                <a:defRPr/>
              </a:pPr>
              <a:t>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647700" y="1066800"/>
            <a:ext cx="8915400" cy="15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Rectangle 3"/>
          <p:cNvSpPr>
            <a:spLocks noGrp="1" noChangeArrowheads="1"/>
          </p:cNvSpPr>
          <p:nvPr>
            <p:ph idx="1"/>
          </p:nvPr>
        </p:nvSpPr>
        <p:spPr bwMode="auto">
          <a:xfrm>
            <a:off x="647700" y="1296988"/>
            <a:ext cx="8915400" cy="4951412"/>
          </a:xfrm>
          <a:prstGeom prst="rect">
            <a:avLst/>
          </a:prstGeom>
          <a:noFill/>
          <a:ln w="9525">
            <a:noFill/>
            <a:miter lim="800000"/>
            <a:headEnd/>
            <a:tailEnd/>
          </a:ln>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 name="Title Placeholder 2"/>
          <p:cNvSpPr>
            <a:spLocks noGrp="1" noChangeArrowheads="1"/>
          </p:cNvSpPr>
          <p:nvPr>
            <p:ph type="title"/>
          </p:nvPr>
        </p:nvSpPr>
        <p:spPr bwMode="auto">
          <a:xfrm>
            <a:off x="647700" y="457200"/>
            <a:ext cx="8915400" cy="520700"/>
          </a:xfrm>
          <a:prstGeom prst="rect">
            <a:avLst/>
          </a:prstGeom>
          <a:noFill/>
          <a:ln w="9525">
            <a:noFill/>
            <a:miter lim="800000"/>
            <a:headEnd/>
            <a:tailEnd/>
          </a:ln>
        </p:spPr>
        <p:txBody>
          <a:bodyPr/>
          <a:lstStyle/>
          <a:p>
            <a:pPr lvl="0"/>
            <a:r>
              <a:rPr lang="en-US" smtClean="0"/>
              <a:t>Click to edit Master title style</a:t>
            </a:r>
          </a:p>
        </p:txBody>
      </p:sp>
      <p:pic>
        <p:nvPicPr>
          <p:cNvPr id="6" name="Picture 2" descr="C:\Users\ssingh\Desktop\Master Folder\2013\Aon Brand\PNG\aon_global_red_mediu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3950" y="6334125"/>
            <a:ext cx="220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73490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3-Up: 1 Top, 2 Bottom">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495300" y="914400"/>
            <a:ext cx="8915400" cy="15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3"/>
          <p:cNvSpPr>
            <a:spLocks noGrp="1" noChangeArrowheads="1"/>
          </p:cNvSpPr>
          <p:nvPr>
            <p:ph idx="1"/>
          </p:nvPr>
        </p:nvSpPr>
        <p:spPr bwMode="auto">
          <a:xfrm>
            <a:off x="495300" y="1144588"/>
            <a:ext cx="8915400" cy="4951412"/>
          </a:xfrm>
          <a:prstGeom prst="rect">
            <a:avLst/>
          </a:prstGeom>
          <a:noFill/>
          <a:ln w="9525">
            <a:noFill/>
            <a:miter lim="800000"/>
            <a:headEnd/>
            <a:tailEnd/>
          </a:ln>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 name="Title Placeholder 2"/>
          <p:cNvSpPr>
            <a:spLocks noGrp="1" noChangeArrowheads="1"/>
          </p:cNvSpPr>
          <p:nvPr>
            <p:ph type="title"/>
          </p:nvPr>
        </p:nvSpPr>
        <p:spPr bwMode="auto">
          <a:xfrm>
            <a:off x="495300" y="304800"/>
            <a:ext cx="8915400" cy="520700"/>
          </a:xfrm>
          <a:prstGeom prst="rect">
            <a:avLst/>
          </a:prstGeom>
          <a:noFill/>
          <a:ln w="9525">
            <a:noFill/>
            <a:miter lim="800000"/>
            <a:headEnd/>
            <a:tailEnd/>
          </a:ln>
        </p:spPr>
        <p:txBody>
          <a:bodyPr/>
          <a:lstStyle/>
          <a:p>
            <a:pPr lvl="0"/>
            <a:r>
              <a:rPr lang="en-US" smtClean="0"/>
              <a:t>Click to edit Master title style</a:t>
            </a:r>
          </a:p>
        </p:txBody>
      </p:sp>
      <p:pic>
        <p:nvPicPr>
          <p:cNvPr id="6" name="Picture 2" descr="C:\Users\ssingh\Desktop\Master Folder\2013\Aon Brand\PNG\aon_global_red_mediu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3950" y="6334125"/>
            <a:ext cx="220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82886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4-Up: 3 Left, 1 Right">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495300" y="914400"/>
            <a:ext cx="8915400" cy="158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Rectangle 3"/>
          <p:cNvSpPr>
            <a:spLocks noGrp="1" noChangeArrowheads="1"/>
          </p:cNvSpPr>
          <p:nvPr>
            <p:ph idx="1"/>
          </p:nvPr>
        </p:nvSpPr>
        <p:spPr bwMode="auto">
          <a:xfrm>
            <a:off x="495300" y="1144588"/>
            <a:ext cx="8915400" cy="4951412"/>
          </a:xfrm>
          <a:prstGeom prst="rect">
            <a:avLst/>
          </a:prstGeom>
          <a:noFill/>
          <a:ln w="9525">
            <a:noFill/>
            <a:miter lim="800000"/>
            <a:headEnd/>
            <a:tailEnd/>
          </a:ln>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 name="Title Placeholder 2"/>
          <p:cNvSpPr>
            <a:spLocks noGrp="1" noChangeArrowheads="1"/>
          </p:cNvSpPr>
          <p:nvPr>
            <p:ph type="title"/>
          </p:nvPr>
        </p:nvSpPr>
        <p:spPr bwMode="auto">
          <a:xfrm>
            <a:off x="495300" y="304800"/>
            <a:ext cx="8915400" cy="520700"/>
          </a:xfrm>
          <a:prstGeom prst="rect">
            <a:avLst/>
          </a:prstGeom>
          <a:noFill/>
          <a:ln w="9525">
            <a:noFill/>
            <a:miter lim="800000"/>
            <a:headEnd/>
            <a:tailEnd/>
          </a:ln>
        </p:spPr>
        <p:txBody>
          <a:bodyPr/>
          <a:lstStyle/>
          <a:p>
            <a:pPr lvl="0"/>
            <a:r>
              <a:rPr lang="en-US" smtClean="0"/>
              <a:t>Click to edit Master title style</a:t>
            </a:r>
          </a:p>
        </p:txBody>
      </p:sp>
      <p:pic>
        <p:nvPicPr>
          <p:cNvPr id="6" name="Picture 2" descr="C:\Users\ssingh\Desktop\Master Folder\2013\Aon Brand\PNG\aon_global_red_mediu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3950" y="6334125"/>
            <a:ext cx="220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15899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95300" y="781051"/>
            <a:ext cx="8583481" cy="822325"/>
          </a:xfrm>
        </p:spPr>
        <p:txBody>
          <a:bodyPr anchor="t"/>
          <a:lstStyle>
            <a:lvl1pPr>
              <a:lnSpc>
                <a:spcPct val="100000"/>
              </a:lnSpc>
              <a:defRPr sz="3600" b="1">
                <a:solidFill>
                  <a:schemeClr val="tx2"/>
                </a:solidFill>
              </a:defRPr>
            </a:lvl1pPr>
          </a:lstStyle>
          <a:p>
            <a:r>
              <a:rPr lang="en-US" smtClean="0"/>
              <a:t>Click to edit Master title style</a:t>
            </a:r>
            <a:endParaRPr lang="en-US" dirty="0"/>
          </a:p>
        </p:txBody>
      </p:sp>
      <p:sp>
        <p:nvSpPr>
          <p:cNvPr id="4099" name="Rectangle 3"/>
          <p:cNvSpPr>
            <a:spLocks noGrp="1" noChangeArrowheads="1"/>
          </p:cNvSpPr>
          <p:nvPr>
            <p:ph type="subTitle" idx="1"/>
          </p:nvPr>
        </p:nvSpPr>
        <p:spPr>
          <a:xfrm>
            <a:off x="495300" y="3429000"/>
            <a:ext cx="8583481" cy="990600"/>
          </a:xfrm>
        </p:spPr>
        <p:txBody>
          <a:bodyPr/>
          <a:lstStyle>
            <a:lvl1pPr marL="0" indent="0">
              <a:buFont typeface="Wingdings" pitchFamily="2" charset="2"/>
              <a:buNone/>
              <a:defRPr sz="2800">
                <a:solidFill>
                  <a:schemeClr val="tx1"/>
                </a:solidFill>
              </a:defRPr>
            </a:lvl1pPr>
          </a:lstStyle>
          <a:p>
            <a:r>
              <a:rPr lang="en-US" smtClean="0"/>
              <a:t>Click to edit Master subtitle style</a:t>
            </a:r>
            <a:endParaRPr lang="en-US" dirty="0"/>
          </a:p>
        </p:txBody>
      </p:sp>
      <p:pic>
        <p:nvPicPr>
          <p:cNvPr id="5" name="Picture 2" descr="C:\Users\ssingh\Desktop\Master Folder\2013\Aon Brand\PNG\aon_global_red_mediu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73950" y="6334125"/>
            <a:ext cx="220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305201"/>
      </p:ext>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bIns="45720"/>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360208"/>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95300" y="1144588"/>
            <a:ext cx="8915400"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Title Placeholder 2"/>
          <p:cNvSpPr>
            <a:spLocks noGrp="1" noChangeArrowheads="1"/>
          </p:cNvSpPr>
          <p:nvPr>
            <p:ph type="title"/>
          </p:nvPr>
        </p:nvSpPr>
        <p:spPr bwMode="auto">
          <a:xfrm>
            <a:off x="495300" y="304800"/>
            <a:ext cx="891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9" name="Line 10"/>
          <p:cNvSpPr>
            <a:spLocks noChangeShapeType="1"/>
          </p:cNvSpPr>
          <p:nvPr/>
        </p:nvSpPr>
        <p:spPr bwMode="auto">
          <a:xfrm>
            <a:off x="495300" y="914400"/>
            <a:ext cx="8915400" cy="1588"/>
          </a:xfrm>
          <a:prstGeom prst="line">
            <a:avLst/>
          </a:prstGeom>
          <a:noFill/>
          <a:ln w="9525">
            <a:solidFill>
              <a:schemeClr val="accent4">
                <a:lumMod val="50000"/>
              </a:schemeClr>
            </a:solidFill>
            <a:round/>
            <a:headEnd/>
            <a:tailEnd/>
          </a:ln>
          <a:extLst>
            <a:ext uri="{909E8E84-426E-40DD-AFC4-6F175D3DCCD1}">
              <a14:hiddenFill xmlns:a14="http://schemas.microsoft.com/office/drawing/2010/main">
                <a:noFill/>
              </a14:hiddenFill>
            </a:ext>
          </a:extLst>
        </p:spPr>
        <p:txBody>
          <a:bodyPr wrap="none" anchor="ctr"/>
          <a:lstStyle/>
          <a:p>
            <a:pPr>
              <a:defRPr/>
            </a:pPr>
            <a:endParaRPr lang="en-US"/>
          </a:p>
        </p:txBody>
      </p:sp>
      <p:pic>
        <p:nvPicPr>
          <p:cNvPr id="2" name="Picture 2" descr="C:\Users\ssingh\Desktop\Master Folder\2013\Aon Brand\PNG\aon_global_red_medium.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73950" y="6334125"/>
            <a:ext cx="220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0"/>
          <p:cNvSpPr>
            <a:spLocks noChangeArrowheads="1"/>
          </p:cNvSpPr>
          <p:nvPr userDrawn="1"/>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031" name="Rectangle 11"/>
          <p:cNvSpPr>
            <a:spLocks noChangeArrowheads="1"/>
          </p:cNvSpPr>
          <p:nvPr userDrawn="1"/>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3" name="L-Shape 12"/>
          <p:cNvSpPr/>
          <p:nvPr userDrawn="1"/>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1033" name="Rectangle 14"/>
          <p:cNvSpPr>
            <a:spLocks noChangeArrowheads="1"/>
          </p:cNvSpPr>
          <p:nvPr userDrawn="1"/>
        </p:nvSpPr>
        <p:spPr bwMode="auto">
          <a:xfrm>
            <a:off x="4094163" y="19050"/>
            <a:ext cx="5827712" cy="134938"/>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034" name="TextBox 15"/>
          <p:cNvSpPr txBox="1">
            <a:spLocks noChangeArrowheads="1"/>
          </p:cNvSpPr>
          <p:nvPr userDrawn="1"/>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defRPr/>
            </a:pPr>
            <a:r>
              <a:rPr lang="en-US" sz="800" smtClean="0">
                <a:solidFill>
                  <a:schemeClr val="bg1"/>
                </a:solidFill>
              </a:rPr>
              <a:t>E   M   P   L   O   Y   E   E        B   E   N   E   F   I   T   S        M   A   N   U   A   L</a:t>
            </a:r>
          </a:p>
        </p:txBody>
      </p:sp>
    </p:spTree>
  </p:cSld>
  <p:clrMap bg1="lt1" tx1="dk1" bg2="lt2" tx2="dk2" accent1="accent1" accent2="accent2" accent3="accent3" accent4="accent4" accent5="accent5" accent6="accent6" hlink="hlink" folHlink="folHlink"/>
  <p:sldLayoutIdLst>
    <p:sldLayoutId id="2147484615" r:id="rId1"/>
    <p:sldLayoutId id="2147484616" r:id="rId2"/>
    <p:sldLayoutId id="2147484617" r:id="rId3"/>
    <p:sldLayoutId id="2147484618" r:id="rId4"/>
    <p:sldLayoutId id="2147484619" r:id="rId5"/>
  </p:sldLayoutIdLst>
  <p:transition spd="slow">
    <p:wipe/>
  </p:transition>
  <p:timing>
    <p:tnLst>
      <p:par>
        <p:cTn id="1" dur="indefinite" restart="never" nodeType="tmRoot"/>
      </p:par>
    </p:tnLst>
  </p:timing>
  <p:hf sldNum="0" hdr="0" ftr="0" dt="0"/>
  <p:txStyles>
    <p:titleStyle>
      <a:lvl1pPr algn="l" rtl="0" eaLnBrk="0" fontAlgn="base" hangingPunct="0">
        <a:spcBef>
          <a:spcPct val="0"/>
        </a:spcBef>
        <a:spcAft>
          <a:spcPct val="0"/>
        </a:spcAft>
        <a:defRPr sz="2000">
          <a:solidFill>
            <a:srgbClr val="E11B22"/>
          </a:solidFill>
          <a:latin typeface="+mj-lt"/>
          <a:ea typeface="MS PGothic" pitchFamily="34" charset="-128"/>
          <a:cs typeface="ＭＳ Ｐゴシック"/>
        </a:defRPr>
      </a:lvl1pPr>
      <a:lvl2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2pPr>
      <a:lvl3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3pPr>
      <a:lvl4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4pPr>
      <a:lvl5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5pPr>
      <a:lvl6pPr marL="457200" algn="l" rtl="0" eaLnBrk="1" fontAlgn="base" hangingPunct="1">
        <a:spcBef>
          <a:spcPct val="0"/>
        </a:spcBef>
        <a:spcAft>
          <a:spcPct val="0"/>
        </a:spcAft>
        <a:defRPr sz="2000">
          <a:solidFill>
            <a:srgbClr val="E11B22"/>
          </a:solidFill>
          <a:latin typeface="Arial" charset="0"/>
          <a:ea typeface="ＭＳ Ｐゴシック" pitchFamily="108" charset="-128"/>
        </a:defRPr>
      </a:lvl6pPr>
      <a:lvl7pPr marL="914400" algn="l" rtl="0" eaLnBrk="1" fontAlgn="base" hangingPunct="1">
        <a:spcBef>
          <a:spcPct val="0"/>
        </a:spcBef>
        <a:spcAft>
          <a:spcPct val="0"/>
        </a:spcAft>
        <a:defRPr sz="2000">
          <a:solidFill>
            <a:srgbClr val="E11B22"/>
          </a:solidFill>
          <a:latin typeface="Arial" charset="0"/>
          <a:ea typeface="ＭＳ Ｐゴシック" pitchFamily="108" charset="-128"/>
        </a:defRPr>
      </a:lvl7pPr>
      <a:lvl8pPr marL="1371600" algn="l" rtl="0" eaLnBrk="1" fontAlgn="base" hangingPunct="1">
        <a:spcBef>
          <a:spcPct val="0"/>
        </a:spcBef>
        <a:spcAft>
          <a:spcPct val="0"/>
        </a:spcAft>
        <a:defRPr sz="2000">
          <a:solidFill>
            <a:srgbClr val="E11B22"/>
          </a:solidFill>
          <a:latin typeface="Arial" charset="0"/>
          <a:ea typeface="ＭＳ Ｐゴシック" pitchFamily="108" charset="-128"/>
        </a:defRPr>
      </a:lvl8pPr>
      <a:lvl9pPr marL="1828800" algn="l" rtl="0" eaLnBrk="1" fontAlgn="base" hangingPunct="1">
        <a:spcBef>
          <a:spcPct val="0"/>
        </a:spcBef>
        <a:spcAft>
          <a:spcPct val="0"/>
        </a:spcAft>
        <a:defRPr sz="2000">
          <a:solidFill>
            <a:srgbClr val="E11B22"/>
          </a:solidFill>
          <a:latin typeface="Arial" charset="0"/>
          <a:ea typeface="ＭＳ Ｐゴシック" pitchFamily="108" charset="-128"/>
        </a:defRPr>
      </a:lvl9pPr>
    </p:titleStyle>
    <p:bodyStyle>
      <a:lvl1pPr marL="228600" indent="-228600" algn="l" rtl="0" eaLnBrk="0" fontAlgn="base" hangingPunct="0">
        <a:spcBef>
          <a:spcPct val="25000"/>
        </a:spcBef>
        <a:spcAft>
          <a:spcPct val="0"/>
        </a:spcAft>
        <a:buClr>
          <a:schemeClr val="tx1"/>
        </a:buClr>
        <a:buFont typeface="Wingdings" pitchFamily="2" charset="2"/>
        <a:buChar char="§"/>
        <a:defRPr sz="1400">
          <a:solidFill>
            <a:schemeClr val="tx1"/>
          </a:solidFill>
          <a:latin typeface="+mn-lt"/>
          <a:ea typeface="MS PGothic" pitchFamily="34" charset="-128"/>
          <a:cs typeface="ＭＳ Ｐゴシック"/>
        </a:defRPr>
      </a:lvl1pPr>
      <a:lvl2pPr marL="571500" indent="-228600" algn="l" rtl="0" eaLnBrk="0" fontAlgn="base" hangingPunct="0">
        <a:spcBef>
          <a:spcPct val="25000"/>
        </a:spcBef>
        <a:spcAft>
          <a:spcPct val="0"/>
        </a:spcAft>
        <a:buClr>
          <a:schemeClr val="tx1"/>
        </a:buClr>
        <a:buChar char="–"/>
        <a:defRPr sz="1400">
          <a:solidFill>
            <a:schemeClr val="tx1"/>
          </a:solidFill>
          <a:latin typeface="+mn-lt"/>
          <a:ea typeface="MS PGothic" pitchFamily="34" charset="-128"/>
          <a:cs typeface="ＭＳ Ｐゴシック"/>
        </a:defRPr>
      </a:lvl2pPr>
      <a:lvl3pPr marL="914400" indent="-228600" algn="l" rtl="0" eaLnBrk="0" fontAlgn="base" hangingPunct="0">
        <a:spcBef>
          <a:spcPct val="25000"/>
        </a:spcBef>
        <a:spcAft>
          <a:spcPct val="0"/>
        </a:spcAft>
        <a:buClr>
          <a:schemeClr val="tx1"/>
        </a:buClr>
        <a:buChar char="•"/>
        <a:defRPr sz="1400">
          <a:solidFill>
            <a:schemeClr val="tx1"/>
          </a:solidFill>
          <a:latin typeface="+mn-lt"/>
          <a:ea typeface="MS PGothic" pitchFamily="34" charset="-128"/>
          <a:cs typeface="ＭＳ Ｐゴシック"/>
        </a:defRPr>
      </a:lvl3pPr>
      <a:lvl4pPr marL="1254125" indent="-225425" algn="l" rtl="0" eaLnBrk="0" fontAlgn="base" hangingPunct="0">
        <a:spcBef>
          <a:spcPct val="25000"/>
        </a:spcBef>
        <a:spcAft>
          <a:spcPct val="0"/>
        </a:spcAft>
        <a:buClr>
          <a:schemeClr val="tx1"/>
        </a:buClr>
        <a:buFont typeface="Wingdings" pitchFamily="2" charset="2"/>
        <a:buChar char=""/>
        <a:defRPr sz="1400">
          <a:solidFill>
            <a:schemeClr val="tx1"/>
          </a:solidFill>
          <a:latin typeface="+mn-lt"/>
          <a:ea typeface="MS PGothic" pitchFamily="34" charset="-128"/>
          <a:cs typeface="ＭＳ Ｐゴシック"/>
        </a:defRPr>
      </a:lvl4pPr>
      <a:lvl5pPr marL="1600200" indent="-231775" algn="l" rtl="0" eaLnBrk="0" fontAlgn="base" hangingPunct="0">
        <a:spcBef>
          <a:spcPct val="25000"/>
        </a:spcBef>
        <a:spcAft>
          <a:spcPct val="0"/>
        </a:spcAft>
        <a:buClr>
          <a:schemeClr val="tx1"/>
        </a:buClr>
        <a:buFont typeface="Arial" charset="0"/>
        <a:buChar char="-"/>
        <a:defRPr sz="1400">
          <a:solidFill>
            <a:schemeClr val="tx1"/>
          </a:solidFill>
          <a:latin typeface="+mn-lt"/>
          <a:ea typeface="MS PGothic" pitchFamily="34" charset="-128"/>
          <a:cs typeface="ＭＳ Ｐゴシック"/>
        </a:defRPr>
      </a:lvl5pPr>
      <a:lvl6pPr marL="2057400" indent="-231775" algn="l" rtl="0" eaLnBrk="1" fontAlgn="base" hangingPunct="1">
        <a:spcBef>
          <a:spcPct val="25000"/>
        </a:spcBef>
        <a:spcAft>
          <a:spcPct val="0"/>
        </a:spcAft>
        <a:buClr>
          <a:schemeClr val="tx1"/>
        </a:buClr>
        <a:buChar char="»"/>
        <a:defRPr sz="1400">
          <a:solidFill>
            <a:schemeClr val="tx1"/>
          </a:solidFill>
          <a:latin typeface="+mn-lt"/>
          <a:ea typeface="+mn-ea"/>
        </a:defRPr>
      </a:lvl6pPr>
      <a:lvl7pPr marL="2514600" indent="-231775" algn="l" rtl="0" eaLnBrk="1" fontAlgn="base" hangingPunct="1">
        <a:spcBef>
          <a:spcPct val="25000"/>
        </a:spcBef>
        <a:spcAft>
          <a:spcPct val="0"/>
        </a:spcAft>
        <a:buClr>
          <a:schemeClr val="tx1"/>
        </a:buClr>
        <a:buChar char="»"/>
        <a:defRPr sz="1400">
          <a:solidFill>
            <a:schemeClr val="tx1"/>
          </a:solidFill>
          <a:latin typeface="+mn-lt"/>
          <a:ea typeface="+mn-ea"/>
        </a:defRPr>
      </a:lvl7pPr>
      <a:lvl8pPr marL="2971800" indent="-231775" algn="l" rtl="0" eaLnBrk="1" fontAlgn="base" hangingPunct="1">
        <a:spcBef>
          <a:spcPct val="25000"/>
        </a:spcBef>
        <a:spcAft>
          <a:spcPct val="0"/>
        </a:spcAft>
        <a:buClr>
          <a:schemeClr val="tx1"/>
        </a:buClr>
        <a:buChar char="»"/>
        <a:defRPr sz="1400">
          <a:solidFill>
            <a:schemeClr val="tx1"/>
          </a:solidFill>
          <a:latin typeface="+mn-lt"/>
          <a:ea typeface="+mn-ea"/>
        </a:defRPr>
      </a:lvl8pPr>
      <a:lvl9pPr marL="3429000" indent="-231775" algn="l" rtl="0" eaLnBrk="1" fontAlgn="base" hangingPunct="1">
        <a:spcBef>
          <a:spcPct val="25000"/>
        </a:spcBef>
        <a:spcAft>
          <a:spcPct val="0"/>
        </a:spcAft>
        <a:buClr>
          <a:schemeClr val="tx1"/>
        </a:buClr>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hyperlink" Target="mailto:vinay.vaghnani@futuregenerali.in" TargetMode="Externa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hyperlink" Target="mailto:Zankhana.mistry@birlasunlife.com" TargetMode="External"/><Relationship Id="rId5" Type="http://schemas.openxmlformats.org/officeDocument/2006/relationships/hyperlink" Target="mailto:santosh.kurne@globalinsurance.co.in" TargetMode="External"/><Relationship Id="rId4" Type="http://schemas.openxmlformats.org/officeDocument/2006/relationships/hyperlink" Target="mailto:vishal.panchal@uturegenerali.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0" y="0"/>
            <a:ext cx="9906000" cy="1628775"/>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pic>
        <p:nvPicPr>
          <p:cNvPr id="6147" name="Picture 7" descr="C:\Users\ssingh\Desktop\Fotolia_55566404_XS.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l="6429" r="7111"/>
          <a:stretch>
            <a:fillRect/>
          </a:stretch>
        </p:blipFill>
        <p:spPr bwMode="auto">
          <a:xfrm>
            <a:off x="228600" y="2357438"/>
            <a:ext cx="582930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59673" y="1772816"/>
            <a:ext cx="2993127" cy="938719"/>
          </a:xfrm>
          <a:prstGeom prst="rect">
            <a:avLst/>
          </a:prstGeom>
          <a:noFill/>
          <a:ln>
            <a:noFill/>
          </a:ln>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en-US" sz="5500" b="1" dirty="0">
                <a:ln>
                  <a:prstDash val="solid"/>
                </a:ln>
                <a:solidFill>
                  <a:schemeClr val="accent4">
                    <a:lumMod val="50000"/>
                  </a:schemeClr>
                </a:solidFill>
                <a:effectLst>
                  <a:outerShdw blurRad="88000" dist="50800" dir="5040000" algn="tl">
                    <a:schemeClr val="accent4">
                      <a:tint val="80000"/>
                      <a:satMod val="250000"/>
                      <a:alpha val="45000"/>
                    </a:schemeClr>
                  </a:outerShdw>
                </a:effectLst>
                <a:latin typeface="Bradley Hand ITC" pitchFamily="66" charset="0"/>
                <a:ea typeface="+mn-ea"/>
                <a:cs typeface="Aharoni" pitchFamily="2" charset="-79"/>
              </a:rPr>
              <a:t>Employee</a:t>
            </a:r>
          </a:p>
        </p:txBody>
      </p:sp>
      <p:sp>
        <p:nvSpPr>
          <p:cNvPr id="9" name="TextBox 8"/>
          <p:cNvSpPr txBox="1"/>
          <p:nvPr/>
        </p:nvSpPr>
        <p:spPr>
          <a:xfrm>
            <a:off x="371445" y="4419607"/>
            <a:ext cx="2542684" cy="938719"/>
          </a:xfrm>
          <a:prstGeom prst="rect">
            <a:avLst/>
          </a:prstGeom>
          <a:noFill/>
          <a:ln>
            <a:noFill/>
          </a:ln>
        </p:spPr>
        <p:txBody>
          <a:bodyPr wrap="non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defRPr/>
            </a:pPr>
            <a:r>
              <a:rPr lang="en-US" sz="5500" b="1" dirty="0">
                <a:ln>
                  <a:prstDash val="solid"/>
                </a:ln>
                <a:solidFill>
                  <a:schemeClr val="accent4">
                    <a:lumMod val="50000"/>
                  </a:schemeClr>
                </a:solidFill>
                <a:effectLst>
                  <a:outerShdw blurRad="88000" dist="50800" dir="5040000" algn="tl">
                    <a:schemeClr val="accent4">
                      <a:tint val="80000"/>
                      <a:satMod val="250000"/>
                      <a:alpha val="45000"/>
                    </a:schemeClr>
                  </a:outerShdw>
                </a:effectLst>
                <a:latin typeface="Bradley Hand ITC" pitchFamily="66" charset="0"/>
                <a:ea typeface="+mn-ea"/>
                <a:cs typeface="Aharoni" pitchFamily="2" charset="-79"/>
              </a:rPr>
              <a:t>Manual</a:t>
            </a:r>
          </a:p>
        </p:txBody>
      </p:sp>
      <p:sp>
        <p:nvSpPr>
          <p:cNvPr id="23" name="Subtitle 21"/>
          <p:cNvSpPr>
            <a:spLocks noGrp="1"/>
          </p:cNvSpPr>
          <p:nvPr>
            <p:ph type="subTitle" idx="4294967295"/>
          </p:nvPr>
        </p:nvSpPr>
        <p:spPr>
          <a:xfrm>
            <a:off x="3296816" y="479425"/>
            <a:ext cx="6193259" cy="428625"/>
          </a:xfrm>
        </p:spPr>
        <p:txBody>
          <a:bodyPr/>
          <a:lstStyle/>
          <a:p>
            <a:pPr marL="0" indent="0" algn="r" eaLnBrk="1" fontAlgn="auto" hangingPunct="1">
              <a:spcBef>
                <a:spcPct val="0"/>
              </a:spcBef>
              <a:spcAft>
                <a:spcPts val="0"/>
              </a:spcAft>
              <a:buNone/>
              <a:defRPr/>
            </a:pPr>
            <a:r>
              <a:rPr lang="en-US" sz="3000" dirty="0" smtClean="0">
                <a:solidFill>
                  <a:schemeClr val="accent4">
                    <a:lumMod val="75000"/>
                  </a:schemeClr>
                </a:solidFill>
                <a:latin typeface="+mj-lt"/>
                <a:ea typeface="+mj-ea"/>
                <a:cs typeface="+mj-cs"/>
              </a:rPr>
              <a:t>Novartis</a:t>
            </a:r>
            <a:endParaRPr lang="en-US" sz="3000" dirty="0">
              <a:solidFill>
                <a:schemeClr val="accent4">
                  <a:lumMod val="75000"/>
                </a:schemeClr>
              </a:solidFill>
              <a:latin typeface="+mj-lt"/>
              <a:ea typeface="+mj-ea"/>
              <a:cs typeface="+mj-cs"/>
            </a:endParaRPr>
          </a:p>
          <a:p>
            <a:pPr marL="0" indent="0" algn="r" eaLnBrk="1" fontAlgn="auto" hangingPunct="1">
              <a:spcBef>
                <a:spcPct val="0"/>
              </a:spcBef>
              <a:spcAft>
                <a:spcPts val="0"/>
              </a:spcAft>
              <a:buFontTx/>
              <a:buNone/>
              <a:defRPr/>
            </a:pPr>
            <a:r>
              <a:rPr lang="en-US" sz="3000" dirty="0" smtClean="0">
                <a:solidFill>
                  <a:schemeClr val="accent4">
                    <a:lumMod val="75000"/>
                  </a:schemeClr>
                </a:solidFill>
                <a:latin typeface="+mj-lt"/>
                <a:ea typeface="+mj-ea"/>
                <a:cs typeface="+mj-cs"/>
              </a:rPr>
              <a:t> </a:t>
            </a:r>
            <a:endParaRPr lang="en-US" sz="3000" dirty="0">
              <a:solidFill>
                <a:schemeClr val="accent4">
                  <a:lumMod val="75000"/>
                </a:schemeClr>
              </a:solidFill>
              <a:latin typeface="+mj-lt"/>
              <a:ea typeface="+mj-ea"/>
              <a:cs typeface="+mj-cs"/>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88504" y="298450"/>
            <a:ext cx="5448300" cy="601663"/>
          </a:xfrm>
          <a:ln/>
        </p:spPr>
        <p:txBody>
          <a:bodyPr/>
          <a:lstStyle/>
          <a:p>
            <a:pPr>
              <a:tabLst>
                <a:tab pos="3262313" algn="l"/>
              </a:tabLst>
            </a:pPr>
            <a:r>
              <a:rPr lang="en-US" sz="3000" dirty="0" smtClean="0">
                <a:solidFill>
                  <a:srgbClr val="00B0F0"/>
                </a:solidFill>
              </a:rPr>
              <a:t>Thank You</a:t>
            </a:r>
          </a:p>
        </p:txBody>
      </p:sp>
      <p:sp>
        <p:nvSpPr>
          <p:cNvPr id="5" name="TextBox 4"/>
          <p:cNvSpPr txBox="1"/>
          <p:nvPr/>
        </p:nvSpPr>
        <p:spPr>
          <a:xfrm>
            <a:off x="420812" y="4064372"/>
            <a:ext cx="9001000" cy="2123658"/>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p:spPr>
        <p:txBody>
          <a:bodyPr wrap="square" rtlCol="0">
            <a:spAutoFit/>
          </a:bodyPr>
          <a:lstStyle/>
          <a:p>
            <a:r>
              <a:rPr lang="en-US" sz="1200" b="1" dirty="0">
                <a:solidFill>
                  <a:schemeClr val="bg1"/>
                </a:solidFill>
              </a:rPr>
              <a:t>Disclaimer</a:t>
            </a:r>
            <a:r>
              <a:rPr lang="en-US" sz="1200" b="1" dirty="0" smtClean="0">
                <a:solidFill>
                  <a:schemeClr val="bg1"/>
                </a:solidFill>
              </a:rPr>
              <a:t>:</a:t>
            </a:r>
          </a:p>
          <a:p>
            <a:endParaRPr lang="en-US" sz="1200" b="1" dirty="0">
              <a:solidFill>
                <a:schemeClr val="bg1"/>
              </a:solidFill>
            </a:endParaRPr>
          </a:p>
          <a:p>
            <a:r>
              <a:rPr lang="en-US" sz="1200" dirty="0">
                <a:solidFill>
                  <a:schemeClr val="bg1"/>
                </a:solidFill>
              </a:rPr>
              <a:t>This Document is furnished to you as a matter of information to be used only for your convenience; the specific details are contained in the specific policy (ies) issued to you. This document only summarizes the listed policy (ies) and is not intended to reflect all the terms and conditions or exclusions of such policy (ies). This document is neither an insurance policy nor an addendum to the policy and does not amend, alter or extend the coverage afforded by the listed policy (ies). The insurance afforded by the listed policy (ies) is subject to all the terms, exclusions and conditions of such policy (ies).</a:t>
            </a:r>
          </a:p>
          <a:p>
            <a:endParaRPr lang="en-US" sz="1200" dirty="0">
              <a:solidFill>
                <a:schemeClr val="bg1"/>
              </a:solidFill>
            </a:endParaRPr>
          </a:p>
          <a:p>
            <a:r>
              <a:rPr lang="en-US" sz="1200" dirty="0">
                <a:solidFill>
                  <a:schemeClr val="bg1"/>
                </a:solidFill>
              </a:rPr>
              <a:t>This document is accurate to the best of our knowledge as on the date of issue, and no representation or warranty, express or implied, is made as to their accuracy or completeness and Aon Global Insurance Brokers Pvt. Ltd. and/or their affiliates do not accept responsibility for any outcome arising out of the use of the material herein.</a:t>
            </a:r>
          </a:p>
        </p:txBody>
      </p:sp>
      <p:sp>
        <p:nvSpPr>
          <p:cNvPr id="6" name="Rectangle 14"/>
          <p:cNvSpPr>
            <a:spLocks noChangeArrowheads="1"/>
          </p:cNvSpPr>
          <p:nvPr/>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7" name="Rectangle 15"/>
          <p:cNvSpPr>
            <a:spLocks noChangeArrowheads="1"/>
          </p:cNvSpPr>
          <p:nvPr/>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8" name="L-Shape 7"/>
          <p:cNvSpPr/>
          <p:nvPr/>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9" name="TextBox 18"/>
          <p:cNvSpPr txBox="1">
            <a:spLocks noChangeArrowheads="1"/>
          </p:cNvSpPr>
          <p:nvPr/>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r>
              <a:rPr lang="en-US" sz="800">
                <a:solidFill>
                  <a:schemeClr val="bg1"/>
                </a:solidFill>
              </a:rPr>
              <a:t>E   M   P   L   O   Y   E   E        B   E   N   E   F   I   T   S        M   A   N   U   A   L</a:t>
            </a:r>
          </a:p>
        </p:txBody>
      </p:sp>
    </p:spTree>
    <p:extLst>
      <p:ext uri="{BB962C8B-B14F-4D97-AF65-F5344CB8AC3E}">
        <p14:creationId xmlns:p14="http://schemas.microsoft.com/office/powerpoint/2010/main" val="97861305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73075" y="1427163"/>
            <a:ext cx="8909050" cy="857250"/>
          </a:xfrm>
          <a:prstGeom prst="roundRect">
            <a:avLst/>
          </a:prstGeom>
          <a:solidFill>
            <a:schemeClr val="bg1"/>
          </a:solidFill>
          <a:ln>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anchor="ctr"/>
          <a:lstStyle/>
          <a:p>
            <a:pPr algn="just" fontAlgn="auto">
              <a:spcBef>
                <a:spcPts val="0"/>
              </a:spcBef>
              <a:spcAft>
                <a:spcPts val="0"/>
              </a:spcAft>
              <a:defRPr/>
            </a:pPr>
            <a:r>
              <a:rPr lang="en-US" sz="1400" dirty="0">
                <a:solidFill>
                  <a:schemeClr val="tx1">
                    <a:lumMod val="75000"/>
                    <a:lumOff val="25000"/>
                  </a:schemeClr>
                </a:solidFill>
              </a:rPr>
              <a:t>This Employee Benefits Manual is a reference guide to the benefits provided by </a:t>
            </a:r>
            <a:r>
              <a:rPr lang="en-US" sz="1400" b="1" dirty="0" smtClean="0">
                <a:solidFill>
                  <a:schemeClr val="tx1">
                    <a:lumMod val="75000"/>
                    <a:lumOff val="25000"/>
                  </a:schemeClr>
                </a:solidFill>
              </a:rPr>
              <a:t>Novartis Group</a:t>
            </a:r>
            <a:r>
              <a:rPr lang="en-US" sz="1400" dirty="0" smtClean="0">
                <a:solidFill>
                  <a:schemeClr val="tx1">
                    <a:lumMod val="75000"/>
                    <a:lumOff val="25000"/>
                  </a:schemeClr>
                </a:solidFill>
              </a:rPr>
              <a:t>. </a:t>
            </a:r>
            <a:r>
              <a:rPr lang="en-US" sz="1400" dirty="0">
                <a:solidFill>
                  <a:schemeClr val="tx1">
                    <a:lumMod val="75000"/>
                    <a:lumOff val="25000"/>
                  </a:schemeClr>
                </a:solidFill>
              </a:rPr>
              <a:t>For complete information on the benefit terms &amp; conditions you please refer to the policy documents/wordings provided by the respective insurers. This Benefits Manual covers </a:t>
            </a:r>
            <a:r>
              <a:rPr lang="en-US" sz="1400" dirty="0" smtClean="0">
                <a:solidFill>
                  <a:schemeClr val="tx1">
                    <a:lumMod val="75000"/>
                    <a:lumOff val="25000"/>
                  </a:schemeClr>
                </a:solidFill>
              </a:rPr>
              <a:t>Group Term Life </a:t>
            </a:r>
            <a:r>
              <a:rPr lang="en-US" sz="1400" dirty="0">
                <a:solidFill>
                  <a:schemeClr val="tx1">
                    <a:lumMod val="75000"/>
                    <a:lumOff val="25000"/>
                  </a:schemeClr>
                </a:solidFill>
              </a:rPr>
              <a:t>Plan Benefits.</a:t>
            </a:r>
          </a:p>
        </p:txBody>
      </p:sp>
      <p:sp>
        <p:nvSpPr>
          <p:cNvPr id="7171" name="Rectangle 14"/>
          <p:cNvSpPr>
            <a:spLocks noChangeArrowheads="1"/>
          </p:cNvSpPr>
          <p:nvPr/>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7172" name="Rectangle 15"/>
          <p:cNvSpPr>
            <a:spLocks noChangeArrowheads="1"/>
          </p:cNvSpPr>
          <p:nvPr/>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7" name="L-Shape 16"/>
          <p:cNvSpPr/>
          <p:nvPr/>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7174" name="Rectangle 17"/>
          <p:cNvSpPr>
            <a:spLocks noChangeArrowheads="1"/>
          </p:cNvSpPr>
          <p:nvPr/>
        </p:nvSpPr>
        <p:spPr bwMode="auto">
          <a:xfrm>
            <a:off x="4094163" y="19050"/>
            <a:ext cx="5827712" cy="134938"/>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7175" name="TextBox 18"/>
          <p:cNvSpPr txBox="1">
            <a:spLocks noChangeArrowheads="1"/>
          </p:cNvSpPr>
          <p:nvPr/>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r>
              <a:rPr lang="en-US" sz="800">
                <a:solidFill>
                  <a:schemeClr val="bg1"/>
                </a:solidFill>
              </a:rPr>
              <a:t>E   M   P   L   O   Y   E   E        B   E   N   E   F   I   T   S        M   A   N   U   A   L</a:t>
            </a:r>
          </a:p>
        </p:txBody>
      </p:sp>
      <p:sp>
        <p:nvSpPr>
          <p:cNvPr id="21" name="Rectangle 2"/>
          <p:cNvSpPr txBox="1">
            <a:spLocks noChangeArrowheads="1"/>
          </p:cNvSpPr>
          <p:nvPr/>
        </p:nvSpPr>
        <p:spPr bwMode="auto">
          <a:xfrm>
            <a:off x="498475" y="311150"/>
            <a:ext cx="6507163" cy="601663"/>
          </a:xfrm>
          <a:prstGeom prst="rect">
            <a:avLst/>
          </a:prstGeom>
          <a:solidFill>
            <a:srgbClr val="00B0F0"/>
          </a:solidFill>
          <a:ln w="9525">
            <a:noFill/>
            <a:miter lim="800000"/>
            <a:headEnd/>
            <a:tailEnd/>
          </a:ln>
        </p:spPr>
        <p:txBody>
          <a:bodyPr lIns="0" tIns="0" rIns="0" anchor="b"/>
          <a:lstStyle/>
          <a:p>
            <a:pPr algn="ctr">
              <a:lnSpc>
                <a:spcPts val="3200"/>
              </a:lnSpc>
              <a:tabLst>
                <a:tab pos="3262313" algn="l"/>
              </a:tabLst>
              <a:defRPr/>
            </a:pPr>
            <a:r>
              <a:rPr lang="en-US" sz="3000" kern="0" dirty="0">
                <a:solidFill>
                  <a:schemeClr val="bg1"/>
                </a:solidFill>
                <a:latin typeface="+mj-lt"/>
                <a:ea typeface="+mj-ea"/>
                <a:cs typeface="+mj-cs"/>
              </a:rPr>
              <a:t>About the Employee Benefits Manual</a:t>
            </a:r>
          </a:p>
        </p:txBody>
      </p:sp>
      <p:sp>
        <p:nvSpPr>
          <p:cNvPr id="7177" name="Rectangle 21"/>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372C0EE5-5470-41BC-9DA7-5497AB26C6AC}" type="slidenum">
              <a:rPr lang="en-US" sz="1500"/>
              <a:pPr eaLnBrk="0" hangingPunct="0"/>
              <a:t>2</a:t>
            </a:fld>
            <a:endParaRPr lang="en-US" sz="1500"/>
          </a:p>
        </p:txBody>
      </p:sp>
      <p:sp>
        <p:nvSpPr>
          <p:cNvPr id="14" name="Text Box 8"/>
          <p:cNvSpPr txBox="1">
            <a:spLocks noChangeArrowheads="1"/>
          </p:cNvSpPr>
          <p:nvPr/>
        </p:nvSpPr>
        <p:spPr bwMode="auto">
          <a:xfrm>
            <a:off x="5408613" y="3143250"/>
            <a:ext cx="3792537" cy="2786063"/>
          </a:xfrm>
          <a:prstGeom prst="rect">
            <a:avLst/>
          </a:prstGeom>
          <a:solidFill>
            <a:schemeClr val="bg1"/>
          </a:solidFill>
          <a:ln>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anchor="ctr"/>
          <a:lstStyle>
            <a:defPPr>
              <a:defRPr lang="en-US"/>
            </a:defPPr>
            <a:lvl1pPr algn="just" fontAlgn="auto">
              <a:spcBef>
                <a:spcPts val="0"/>
              </a:spcBef>
              <a:spcAft>
                <a:spcPts val="0"/>
              </a:spcAft>
              <a:defRPr sz="1400">
                <a:solidFill>
                  <a:srgbClr val="000000"/>
                </a:solidFill>
              </a:defRPr>
            </a:lvl1pPr>
            <a:lvl2pPr lvl="1"/>
          </a:lstStyle>
          <a:p>
            <a:pPr>
              <a:defRPr/>
            </a:pPr>
            <a:r>
              <a:rPr lang="en-US" altLang="ja-JP" sz="1200" b="1" dirty="0">
                <a:solidFill>
                  <a:schemeClr val="tx1">
                    <a:lumMod val="75000"/>
                    <a:lumOff val="25000"/>
                  </a:schemeClr>
                </a:solidFill>
              </a:rPr>
              <a:t>Note: Confidential Document</a:t>
            </a:r>
          </a:p>
          <a:p>
            <a:pPr>
              <a:defRPr/>
            </a:pPr>
            <a:endParaRPr lang="en-US" altLang="ja-JP" sz="1200" dirty="0">
              <a:solidFill>
                <a:schemeClr val="tx1">
                  <a:lumMod val="75000"/>
                  <a:lumOff val="25000"/>
                </a:schemeClr>
              </a:solidFill>
            </a:endParaRPr>
          </a:p>
          <a:p>
            <a:pPr>
              <a:defRPr/>
            </a:pPr>
            <a:r>
              <a:rPr lang="en-US" sz="1200" dirty="0">
                <a:solidFill>
                  <a:schemeClr val="tx1">
                    <a:lumMod val="75000"/>
                    <a:lumOff val="25000"/>
                  </a:schemeClr>
                </a:solidFill>
              </a:rPr>
              <a:t>The information contained here is only a summary of the employee benefit insurance policy documents which are kept by the employer. If there is a conflict in interpretation then the terms &amp; conditions of the applicable policy document will prevail.</a:t>
            </a:r>
          </a:p>
        </p:txBody>
      </p:sp>
      <p:sp>
        <p:nvSpPr>
          <p:cNvPr id="15" name="Text Box 8"/>
          <p:cNvSpPr txBox="1">
            <a:spLocks noChangeArrowheads="1"/>
          </p:cNvSpPr>
          <p:nvPr/>
        </p:nvSpPr>
        <p:spPr bwMode="auto">
          <a:xfrm>
            <a:off x="560388" y="3143250"/>
            <a:ext cx="3790950" cy="2786063"/>
          </a:xfrm>
          <a:prstGeom prst="rect">
            <a:avLst/>
          </a:prstGeom>
          <a:solidFill>
            <a:schemeClr val="bg1"/>
          </a:solidFill>
          <a:ln>
            <a:solidFill>
              <a:schemeClr val="accent4">
                <a:lumMod val="75000"/>
              </a:schemeClr>
            </a:solidFill>
          </a:ln>
        </p:spPr>
        <p:style>
          <a:lnRef idx="2">
            <a:schemeClr val="accent5"/>
          </a:lnRef>
          <a:fillRef idx="1">
            <a:schemeClr val="lt1"/>
          </a:fillRef>
          <a:effectRef idx="0">
            <a:schemeClr val="accent5"/>
          </a:effectRef>
          <a:fontRef idx="minor">
            <a:schemeClr val="dk1"/>
          </a:fontRef>
        </p:style>
        <p:txBody>
          <a:bodyPr anchor="ctr"/>
          <a:lstStyle>
            <a:defPPr>
              <a:defRPr lang="en-US"/>
            </a:defPPr>
            <a:lvl1pPr algn="just" fontAlgn="auto">
              <a:spcBef>
                <a:spcPts val="0"/>
              </a:spcBef>
              <a:spcAft>
                <a:spcPts val="0"/>
              </a:spcAft>
              <a:defRPr sz="1400">
                <a:solidFill>
                  <a:srgbClr val="000000"/>
                </a:solidFill>
              </a:defRPr>
            </a:lvl1pPr>
          </a:lstStyle>
          <a:p>
            <a:pPr>
              <a:defRPr/>
            </a:pPr>
            <a:endParaRPr lang="en-US" altLang="ja-JP" sz="1200" dirty="0">
              <a:solidFill>
                <a:schemeClr val="tx1">
                  <a:lumMod val="75000"/>
                  <a:lumOff val="25000"/>
                </a:schemeClr>
              </a:solidFill>
            </a:endParaRPr>
          </a:p>
          <a:p>
            <a:pPr>
              <a:defRPr/>
            </a:pPr>
            <a:r>
              <a:rPr lang="en-US" altLang="ja-JP" sz="1200" dirty="0">
                <a:solidFill>
                  <a:schemeClr val="tx1">
                    <a:lumMod val="75000"/>
                    <a:lumOff val="25000"/>
                  </a:schemeClr>
                </a:solidFill>
              </a:rPr>
              <a:t>Prepared By </a:t>
            </a:r>
            <a:r>
              <a:rPr lang="en-US" altLang="ja-JP" sz="1200" dirty="0" smtClean="0">
                <a:solidFill>
                  <a:schemeClr val="tx1">
                    <a:lumMod val="75000"/>
                    <a:lumOff val="25000"/>
                  </a:schemeClr>
                </a:solidFill>
              </a:rPr>
              <a:t>:</a:t>
            </a:r>
          </a:p>
          <a:p>
            <a:pPr>
              <a:defRPr/>
            </a:pPr>
            <a:endParaRPr lang="en-US" altLang="ja-JP" sz="800" dirty="0">
              <a:solidFill>
                <a:schemeClr val="tx1">
                  <a:lumMod val="75000"/>
                  <a:lumOff val="25000"/>
                </a:schemeClr>
              </a:solidFill>
            </a:endParaRPr>
          </a:p>
          <a:p>
            <a:pPr lvl="1">
              <a:defRPr/>
            </a:pPr>
            <a:r>
              <a:rPr lang="en-US" altLang="ja-JP" sz="1200" b="1" dirty="0">
                <a:solidFill>
                  <a:schemeClr val="tx1">
                    <a:lumMod val="75000"/>
                    <a:lumOff val="25000"/>
                  </a:schemeClr>
                </a:solidFill>
              </a:rPr>
              <a:t>Benefits Team</a:t>
            </a:r>
          </a:p>
          <a:p>
            <a:pPr lvl="1">
              <a:defRPr/>
            </a:pPr>
            <a:r>
              <a:rPr lang="en-US" altLang="ja-JP" sz="1200" b="1" dirty="0" smtClean="0">
                <a:solidFill>
                  <a:schemeClr val="tx1">
                    <a:lumMod val="75000"/>
                    <a:lumOff val="25000"/>
                  </a:schemeClr>
                </a:solidFill>
              </a:rPr>
              <a:t>Global </a:t>
            </a:r>
            <a:r>
              <a:rPr lang="en-US" altLang="ja-JP" sz="1200" b="1" dirty="0">
                <a:solidFill>
                  <a:schemeClr val="tx1">
                    <a:lumMod val="75000"/>
                    <a:lumOff val="25000"/>
                  </a:schemeClr>
                </a:solidFill>
              </a:rPr>
              <a:t>Insurance Brokers Pvt. Ltd,</a:t>
            </a:r>
          </a:p>
          <a:p>
            <a:pPr lvl="1">
              <a:defRPr/>
            </a:pPr>
            <a:r>
              <a:rPr lang="en-US" altLang="ja-JP" sz="1200" b="1" dirty="0">
                <a:solidFill>
                  <a:schemeClr val="tx1">
                    <a:lumMod val="75000"/>
                    <a:lumOff val="25000"/>
                  </a:schemeClr>
                </a:solidFill>
              </a:rPr>
              <a:t>302, Dalamal House,</a:t>
            </a:r>
          </a:p>
          <a:p>
            <a:pPr lvl="1">
              <a:defRPr/>
            </a:pPr>
            <a:r>
              <a:rPr lang="en-US" altLang="ja-JP" sz="1200" b="1" dirty="0">
                <a:solidFill>
                  <a:schemeClr val="tx1">
                    <a:lumMod val="75000"/>
                    <a:lumOff val="25000"/>
                  </a:schemeClr>
                </a:solidFill>
              </a:rPr>
              <a:t>Nariman Point,</a:t>
            </a:r>
          </a:p>
          <a:p>
            <a:pPr lvl="1">
              <a:defRPr/>
            </a:pPr>
            <a:r>
              <a:rPr lang="en-US" altLang="ja-JP" sz="1200" b="1" dirty="0">
                <a:solidFill>
                  <a:schemeClr val="tx1">
                    <a:lumMod val="75000"/>
                    <a:lumOff val="25000"/>
                  </a:schemeClr>
                </a:solidFill>
              </a:rPr>
              <a:t>Mumbai 400021</a:t>
            </a:r>
          </a:p>
          <a:p>
            <a:pPr lvl="1">
              <a:defRPr/>
            </a:pPr>
            <a:endParaRPr lang="en-US" altLang="ja-JP" sz="1200" b="1" dirty="0">
              <a:solidFill>
                <a:schemeClr val="tx1">
                  <a:lumMod val="75000"/>
                  <a:lumOff val="25000"/>
                </a:schemeClr>
              </a:solidFill>
            </a:endParaRPr>
          </a:p>
          <a:p>
            <a:pPr>
              <a:defRPr/>
            </a:pPr>
            <a:r>
              <a:rPr lang="en-US" altLang="ja-JP" sz="1200" dirty="0">
                <a:solidFill>
                  <a:schemeClr val="tx1">
                    <a:lumMod val="75000"/>
                    <a:lumOff val="25000"/>
                  </a:schemeClr>
                </a:solidFill>
              </a:rPr>
              <a:t>This Benefits Manual is copyright ©2014 by Aon Global Insurance Brokers Pvt. Ltd.  </a:t>
            </a:r>
            <a:r>
              <a:rPr lang="en-US" sz="1200" dirty="0">
                <a:solidFill>
                  <a:schemeClr val="tx1">
                    <a:lumMod val="75000"/>
                    <a:lumOff val="25000"/>
                  </a:schemeClr>
                </a:solidFill>
              </a:rPr>
              <a:t>The  contents of this Benefits Manual may not be copied, modify, reproduced, distributed, republished, downloaded, displayed to third parties, posted, stored in the retrieval system, posted in any network computer without the prior written permission of Aon Global.</a:t>
            </a:r>
          </a:p>
          <a:p>
            <a:pPr>
              <a:defRPr/>
            </a:pPr>
            <a:endParaRPr lang="en-US" altLang="ja-JP" sz="1200" dirty="0">
              <a:solidFill>
                <a:schemeClr val="tx1">
                  <a:lumMod val="75000"/>
                  <a:lumOff val="25000"/>
                </a:schemeClr>
              </a:solidFill>
            </a:endParaRPr>
          </a:p>
        </p:txBody>
      </p:sp>
      <p:cxnSp>
        <p:nvCxnSpPr>
          <p:cNvPr id="16" name="Straight Connector 15"/>
          <p:cNvCxnSpPr/>
          <p:nvPr/>
        </p:nvCxnSpPr>
        <p:spPr>
          <a:xfrm>
            <a:off x="560388" y="2635250"/>
            <a:ext cx="8745537" cy="1588"/>
          </a:xfrm>
          <a:prstGeom prst="line">
            <a:avLst/>
          </a:prstGeom>
          <a:solidFill>
            <a:schemeClr val="bg1"/>
          </a:solidFill>
          <a:ln>
            <a:solidFill>
              <a:schemeClr val="accent4">
                <a:lumMod val="75000"/>
              </a:schemeClr>
            </a:solidFill>
          </a:ln>
        </p:spPr>
        <p:style>
          <a:lnRef idx="2">
            <a:schemeClr val="accent5"/>
          </a:lnRef>
          <a:fillRef idx="1">
            <a:schemeClr val="lt1"/>
          </a:fillRef>
          <a:effectRef idx="0">
            <a:schemeClr val="accent5"/>
          </a:effectRef>
          <a:fontRef idx="minor">
            <a:schemeClr val="dk1"/>
          </a:fontRef>
        </p:style>
      </p:cxn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C:\Users\ssingh\AppData\Local\Microsoft\Windows\Temporary Internet Files\Content.IE5\TELU8AT3\MP900431191[1].jpg"/>
          <p:cNvPicPr>
            <a:picLocks noChangeAspect="1" noChangeArrowheads="1"/>
          </p:cNvPicPr>
          <p:nvPr/>
        </p:nvPicPr>
        <p:blipFill>
          <a:blip r:embed="rId2"/>
          <a:srcRect r="25001"/>
          <a:stretch>
            <a:fillRect/>
          </a:stretch>
        </p:blipFill>
        <p:spPr bwMode="auto">
          <a:xfrm>
            <a:off x="0" y="2374900"/>
            <a:ext cx="3642519" cy="4483100"/>
          </a:xfrm>
          <a:prstGeom prst="rect">
            <a:avLst/>
          </a:prstGeom>
          <a:noFill/>
        </p:spPr>
      </p:pic>
      <p:sp>
        <p:nvSpPr>
          <p:cNvPr id="7" name="Rectangle 6"/>
          <p:cNvSpPr/>
          <p:nvPr/>
        </p:nvSpPr>
        <p:spPr bwMode="auto">
          <a:xfrm>
            <a:off x="1" y="0"/>
            <a:ext cx="2074068" cy="200025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08" charset="-128"/>
            </a:endParaRPr>
          </a:p>
        </p:txBody>
      </p:sp>
      <p:sp>
        <p:nvSpPr>
          <p:cNvPr id="4" name="Title 3"/>
          <p:cNvSpPr>
            <a:spLocks noGrp="1"/>
          </p:cNvSpPr>
          <p:nvPr>
            <p:ph type="ctrTitle"/>
          </p:nvPr>
        </p:nvSpPr>
        <p:spPr>
          <a:xfrm>
            <a:off x="630691" y="781051"/>
            <a:ext cx="8583481" cy="822325"/>
          </a:xfrm>
        </p:spPr>
        <p:txBody>
          <a:bodyPr/>
          <a:lstStyle/>
          <a:p>
            <a:r>
              <a:rPr lang="en-US" dirty="0" smtClean="0">
                <a:solidFill>
                  <a:schemeClr val="bg1"/>
                </a:solidFill>
              </a:rPr>
              <a:t>Group </a:t>
            </a:r>
            <a:r>
              <a:rPr lang="en-US" dirty="0" smtClean="0">
                <a:solidFill>
                  <a:srgbClr val="00B0F0"/>
                </a:solidFill>
              </a:rPr>
              <a:t>Term Life</a:t>
            </a:r>
            <a:endParaRPr lang="en-US" dirty="0">
              <a:solidFill>
                <a:srgbClr val="00B0F0"/>
              </a:solidFill>
            </a:endParaRPr>
          </a:p>
        </p:txBody>
      </p:sp>
      <p:sp>
        <p:nvSpPr>
          <p:cNvPr id="5" name="Subtitle 4"/>
          <p:cNvSpPr>
            <a:spLocks noGrp="1"/>
          </p:cNvSpPr>
          <p:nvPr>
            <p:ph type="subTitle" idx="1"/>
          </p:nvPr>
        </p:nvSpPr>
        <p:spPr>
          <a:xfrm>
            <a:off x="6923882" y="276225"/>
            <a:ext cx="2765424" cy="2098675"/>
          </a:xfrm>
          <a:solidFill>
            <a:schemeClr val="bg1"/>
          </a:solidFill>
          <a:ln w="3175">
            <a:solidFill>
              <a:schemeClr val="bg1">
                <a:lumMod val="50000"/>
              </a:schemeClr>
            </a:solidFill>
          </a:ln>
        </p:spPr>
        <p:style>
          <a:lnRef idx="3">
            <a:schemeClr val="lt1"/>
          </a:lnRef>
          <a:fillRef idx="1">
            <a:schemeClr val="accent4"/>
          </a:fillRef>
          <a:effectRef idx="1">
            <a:schemeClr val="accent4"/>
          </a:effectRef>
          <a:fontRef idx="minor">
            <a:schemeClr val="lt1"/>
          </a:fontRef>
        </p:style>
        <p:txBody>
          <a:bodyPr lIns="108000" tIns="108000" rIns="108000" anchor="t"/>
          <a:lstStyle/>
          <a:p>
            <a:pPr algn="just"/>
            <a:r>
              <a:rPr lang="en-US" sz="1400" dirty="0">
                <a:solidFill>
                  <a:schemeClr val="tx1">
                    <a:lumMod val="75000"/>
                    <a:lumOff val="25000"/>
                  </a:schemeClr>
                </a:solidFill>
              </a:rPr>
              <a:t>Group Term Life Insurance Scheme is meant to provide life insurance protection to the employees. The Policy provides for payment of a lump sum to the nominated beneficiary in the unfortunate event of the employee’s death. </a:t>
            </a:r>
          </a:p>
        </p:txBody>
      </p:sp>
    </p:spTree>
    <p:extLst>
      <p:ext uri="{BB962C8B-B14F-4D97-AF65-F5344CB8AC3E}">
        <p14:creationId xmlns:p14="http://schemas.microsoft.com/office/powerpoint/2010/main" val="412747551"/>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1"/>
          <p:cNvSpPr>
            <a:spLocks noGrp="1"/>
          </p:cNvSpPr>
          <p:nvPr>
            <p:ph type="subTitle" idx="4294967295"/>
          </p:nvPr>
        </p:nvSpPr>
        <p:spPr>
          <a:xfrm>
            <a:off x="309563" y="2214563"/>
            <a:ext cx="4286250" cy="1790700"/>
          </a:xfrm>
        </p:spPr>
        <p:txBody>
          <a:bodyPr/>
          <a:lstStyle/>
          <a:p>
            <a:pPr marL="0" indent="0" eaLnBrk="1" fontAlgn="auto" hangingPunct="1">
              <a:spcBef>
                <a:spcPct val="0"/>
              </a:spcBef>
              <a:spcAft>
                <a:spcPts val="0"/>
              </a:spcAft>
              <a:buFontTx/>
              <a:buNone/>
              <a:defRPr/>
            </a:pPr>
            <a:r>
              <a:rPr lang="en-US" sz="5000" b="1" dirty="0" smtClean="0">
                <a:solidFill>
                  <a:schemeClr val="accent4">
                    <a:lumMod val="75000"/>
                  </a:schemeClr>
                </a:solidFill>
                <a:latin typeface="+mj-lt"/>
                <a:ea typeface="+mj-ea"/>
                <a:cs typeface="+mj-cs"/>
              </a:rPr>
              <a:t>Policy</a:t>
            </a:r>
          </a:p>
          <a:p>
            <a:pPr marL="0" indent="0" eaLnBrk="1" fontAlgn="auto" hangingPunct="1">
              <a:spcBef>
                <a:spcPct val="0"/>
              </a:spcBef>
              <a:spcAft>
                <a:spcPts val="0"/>
              </a:spcAft>
              <a:buFontTx/>
              <a:buNone/>
              <a:defRPr/>
            </a:pPr>
            <a:r>
              <a:rPr lang="en-US" sz="5000" b="1" dirty="0" smtClean="0">
                <a:solidFill>
                  <a:schemeClr val="accent4">
                    <a:lumMod val="75000"/>
                  </a:schemeClr>
                </a:solidFill>
                <a:latin typeface="+mj-lt"/>
                <a:ea typeface="+mj-ea"/>
                <a:cs typeface="+mj-cs"/>
              </a:rPr>
              <a:t>Details</a:t>
            </a:r>
            <a:endParaRPr lang="en-US" sz="5000" b="1" dirty="0">
              <a:solidFill>
                <a:schemeClr val="accent4">
                  <a:lumMod val="75000"/>
                </a:schemeClr>
              </a:solidFill>
              <a:latin typeface="+mj-lt"/>
              <a:ea typeface="+mj-ea"/>
              <a:cs typeface="+mj-cs"/>
            </a:endParaRPr>
          </a:p>
        </p:txBody>
      </p:sp>
      <p:sp>
        <p:nvSpPr>
          <p:cNvPr id="9219" name="Rectangle 5"/>
          <p:cNvSpPr>
            <a:spLocks noChangeArrowheads="1"/>
          </p:cNvSpPr>
          <p:nvPr/>
        </p:nvSpPr>
        <p:spPr bwMode="auto">
          <a:xfrm>
            <a:off x="166688" y="785813"/>
            <a:ext cx="9739312"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0" name="Rectangle 10"/>
          <p:cNvSpPr>
            <a:spLocks noChangeArrowheads="1"/>
          </p:cNvSpPr>
          <p:nvPr/>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1" name="Rectangle 11"/>
          <p:cNvSpPr>
            <a:spLocks noChangeArrowheads="1"/>
          </p:cNvSpPr>
          <p:nvPr/>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3" name="L-Shape 12"/>
          <p:cNvSpPr/>
          <p:nvPr/>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9223" name="Rectangle 13"/>
          <p:cNvSpPr>
            <a:spLocks noChangeArrowheads="1"/>
          </p:cNvSpPr>
          <p:nvPr/>
        </p:nvSpPr>
        <p:spPr bwMode="auto">
          <a:xfrm>
            <a:off x="4094163" y="19050"/>
            <a:ext cx="5827712" cy="134938"/>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4" name="TextBox 14"/>
          <p:cNvSpPr txBox="1">
            <a:spLocks noChangeArrowheads="1"/>
          </p:cNvSpPr>
          <p:nvPr/>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r>
              <a:rPr lang="en-US" sz="800">
                <a:solidFill>
                  <a:schemeClr val="bg1"/>
                </a:solidFill>
              </a:rPr>
              <a:t>E   M   P   L   O   Y   E   E        B   E   N   E   F   I   T   S        M   A   N   U   A   L</a:t>
            </a:r>
          </a:p>
        </p:txBody>
      </p:sp>
      <p:sp>
        <p:nvSpPr>
          <p:cNvPr id="9225"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4</a:t>
            </a:fld>
            <a:endParaRPr lang="en-US" sz="1500" dirty="0"/>
          </a:p>
        </p:txBody>
      </p:sp>
    </p:spTree>
    <p:extLst>
      <p:ext uri="{BB962C8B-B14F-4D97-AF65-F5344CB8AC3E}">
        <p14:creationId xmlns:p14="http://schemas.microsoft.com/office/powerpoint/2010/main" val="301133972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3944888" y="311150"/>
            <a:ext cx="5961112" cy="601436"/>
          </a:xfrm>
        </p:spPr>
        <p:txBody>
          <a:bodyPr anchor="ctr"/>
          <a:lstStyle/>
          <a:p>
            <a:pPr>
              <a:tabLst>
                <a:tab pos="3262313" algn="l"/>
              </a:tabLst>
            </a:pPr>
            <a:r>
              <a:rPr lang="en-US" sz="2500" dirty="0" smtClean="0">
                <a:solidFill>
                  <a:srgbClr val="00B0F0"/>
                </a:solidFill>
              </a:rPr>
              <a:t>Policy Details</a:t>
            </a:r>
          </a:p>
        </p:txBody>
      </p:sp>
      <p:graphicFrame>
        <p:nvGraphicFramePr>
          <p:cNvPr id="9" name="Table 8"/>
          <p:cNvGraphicFramePr>
            <a:graphicFrameLocks noGrp="1"/>
          </p:cNvGraphicFramePr>
          <p:nvPr>
            <p:extLst>
              <p:ext uri="{D42A27DB-BD31-4B8C-83A1-F6EECF244321}">
                <p14:modId xmlns:p14="http://schemas.microsoft.com/office/powerpoint/2010/main" val="2423655499"/>
              </p:ext>
            </p:extLst>
          </p:nvPr>
        </p:nvGraphicFramePr>
        <p:xfrm>
          <a:off x="468882" y="912813"/>
          <a:ext cx="8931016" cy="2502591"/>
        </p:xfrm>
        <a:graphic>
          <a:graphicData uri="http://schemas.openxmlformats.org/drawingml/2006/table">
            <a:tbl>
              <a:tblPr firstRow="1" bandRow="1">
                <a:tableStyleId>{17292A2E-F333-43FB-9621-5CBBE7FDCDCB}</a:tableStyleId>
              </a:tblPr>
              <a:tblGrid>
                <a:gridCol w="3528526"/>
                <a:gridCol w="5402490"/>
              </a:tblGrid>
              <a:tr h="292511">
                <a:tc>
                  <a:txBody>
                    <a:bodyPr/>
                    <a:lstStyle/>
                    <a:p>
                      <a:r>
                        <a:rPr lang="en-US" sz="1200" dirty="0" smtClean="0">
                          <a:solidFill>
                            <a:schemeClr val="bg1"/>
                          </a:solidFill>
                          <a:latin typeface="+mj-lt"/>
                        </a:rPr>
                        <a:t>Plan Name</a:t>
                      </a:r>
                      <a:endParaRPr lang="en-US" sz="1200" dirty="0">
                        <a:solidFill>
                          <a:schemeClr val="bg1"/>
                        </a:solidFill>
                        <a:latin typeface="+mj-lt"/>
                      </a:endParaRPr>
                    </a:p>
                  </a:txBody>
                  <a:tcPr marL="107315" marR="107315"/>
                </a:tc>
                <a:tc>
                  <a:txBody>
                    <a:bodyPr/>
                    <a:lstStyle/>
                    <a:p>
                      <a:r>
                        <a:rPr lang="en-US" sz="1200" dirty="0" smtClean="0">
                          <a:solidFill>
                            <a:schemeClr val="bg1"/>
                          </a:solidFill>
                          <a:latin typeface="+mj-lt"/>
                        </a:rPr>
                        <a:t>Group Term Life Plan</a:t>
                      </a:r>
                      <a:endParaRPr lang="en-US" sz="1200" dirty="0">
                        <a:solidFill>
                          <a:schemeClr val="bg1"/>
                        </a:solidFill>
                        <a:latin typeface="+mj-lt"/>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Policy Holder</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Novartis India Ltd.</a:t>
                      </a:r>
                      <a:endParaRPr kumimoji="0" lang="en-US" sz="1100" dirty="0">
                        <a:solidFill>
                          <a:schemeClr val="accent5">
                            <a:lumMod val="50000"/>
                          </a:schemeClr>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Period of the Cover</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12 months</a:t>
                      </a:r>
                      <a:endParaRPr kumimoji="0" lang="en-US" sz="1100" dirty="0">
                        <a:solidFill>
                          <a:schemeClr val="accent5">
                            <a:lumMod val="50000"/>
                          </a:schemeClr>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Policy Effective Date</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6</a:t>
                      </a:r>
                      <a:r>
                        <a:rPr kumimoji="0" lang="en-US" sz="1100" baseline="30000" dirty="0" smtClean="0">
                          <a:solidFill>
                            <a:schemeClr val="accent5">
                              <a:lumMod val="50000"/>
                            </a:schemeClr>
                          </a:solidFill>
                          <a:latin typeface="+mj-lt"/>
                          <a:ea typeface="+mn-ea"/>
                          <a:cs typeface="+mn-cs"/>
                        </a:rPr>
                        <a:t>th</a:t>
                      </a:r>
                      <a:r>
                        <a:rPr kumimoji="0" lang="en-US" sz="1100" dirty="0" smtClean="0">
                          <a:solidFill>
                            <a:schemeClr val="accent5">
                              <a:lumMod val="50000"/>
                            </a:schemeClr>
                          </a:solidFill>
                          <a:latin typeface="+mj-lt"/>
                          <a:ea typeface="+mn-ea"/>
                          <a:cs typeface="+mn-cs"/>
                        </a:rPr>
                        <a:t> April 2016</a:t>
                      </a:r>
                      <a:endParaRPr kumimoji="0" lang="en-US" sz="1100" dirty="0">
                        <a:solidFill>
                          <a:srgbClr val="FF0000"/>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Expiry Date </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baseline="0" dirty="0" smtClean="0">
                          <a:solidFill>
                            <a:schemeClr val="accent5">
                              <a:lumMod val="50000"/>
                            </a:schemeClr>
                          </a:solidFill>
                          <a:latin typeface="+mj-lt"/>
                          <a:ea typeface="+mn-ea"/>
                          <a:cs typeface="+mn-cs"/>
                        </a:rPr>
                        <a:t>5</a:t>
                      </a:r>
                      <a:r>
                        <a:rPr kumimoji="0" lang="en-US" sz="1100" baseline="30000" dirty="0" smtClean="0">
                          <a:solidFill>
                            <a:schemeClr val="accent5">
                              <a:lumMod val="50000"/>
                            </a:schemeClr>
                          </a:solidFill>
                          <a:latin typeface="+mj-lt"/>
                          <a:ea typeface="+mn-ea"/>
                          <a:cs typeface="+mn-cs"/>
                        </a:rPr>
                        <a:t>th</a:t>
                      </a:r>
                      <a:r>
                        <a:rPr kumimoji="0" lang="en-US" sz="1100" baseline="0" dirty="0" smtClean="0">
                          <a:solidFill>
                            <a:schemeClr val="accent5">
                              <a:lumMod val="50000"/>
                            </a:schemeClr>
                          </a:solidFill>
                          <a:latin typeface="+mj-lt"/>
                          <a:ea typeface="+mn-ea"/>
                          <a:cs typeface="+mn-cs"/>
                        </a:rPr>
                        <a:t> </a:t>
                      </a:r>
                      <a:r>
                        <a:rPr kumimoji="0" lang="en-US" sz="1100" dirty="0" smtClean="0">
                          <a:solidFill>
                            <a:schemeClr val="accent5">
                              <a:lumMod val="50000"/>
                            </a:schemeClr>
                          </a:solidFill>
                          <a:latin typeface="+mj-lt"/>
                          <a:ea typeface="+mn-ea"/>
                          <a:cs typeface="+mn-cs"/>
                        </a:rPr>
                        <a:t>April 2017 </a:t>
                      </a:r>
                      <a:endParaRPr kumimoji="0" lang="en-US" sz="1100" dirty="0">
                        <a:solidFill>
                          <a:schemeClr val="accent5">
                            <a:lumMod val="50000"/>
                          </a:schemeClr>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Insurer</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Future Generali Life Insurance Co. Ltd.</a:t>
                      </a:r>
                      <a:endParaRPr kumimoji="0" lang="en-US" sz="1100" dirty="0">
                        <a:solidFill>
                          <a:schemeClr val="accent5">
                            <a:lumMod val="50000"/>
                          </a:schemeClr>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Basis of Sum Insured</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kern="1200" dirty="0" smtClean="0">
                          <a:solidFill>
                            <a:schemeClr val="accent5">
                              <a:lumMod val="50000"/>
                            </a:schemeClr>
                          </a:solidFill>
                          <a:latin typeface="+mj-lt"/>
                          <a:ea typeface="+mn-ea"/>
                          <a:cs typeface="+mn-cs"/>
                        </a:rPr>
                        <a:t>3 times of Annual Base Salary subject to minimum life cover of INR 15 Lakhs</a:t>
                      </a:r>
                    </a:p>
                  </a:txBody>
                  <a:tcPr marL="107315" marR="107315"/>
                </a:tc>
              </a:tr>
              <a:tr h="276260">
                <a:tc>
                  <a:txBody>
                    <a:bodyPr/>
                    <a:lstStyle/>
                    <a:p>
                      <a:r>
                        <a:rPr kumimoji="0" lang="en-US" sz="1100" dirty="0" smtClean="0">
                          <a:solidFill>
                            <a:schemeClr val="accent5">
                              <a:lumMod val="50000"/>
                            </a:schemeClr>
                          </a:solidFill>
                          <a:latin typeface="+mj-lt"/>
                          <a:ea typeface="+mn-ea"/>
                          <a:cs typeface="+mn-cs"/>
                        </a:rPr>
                        <a:t>Members covered under the plan</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Full time and Permanent Employee</a:t>
                      </a:r>
                      <a:endParaRPr kumimoji="0" lang="en-US" sz="1100" dirty="0">
                        <a:solidFill>
                          <a:schemeClr val="accent5">
                            <a:lumMod val="50000"/>
                          </a:schemeClr>
                        </a:solidFill>
                        <a:latin typeface="+mj-lt"/>
                        <a:ea typeface="+mn-ea"/>
                        <a:cs typeface="+mn-cs"/>
                      </a:endParaRPr>
                    </a:p>
                  </a:txBody>
                  <a:tcPr marL="107315" marR="107315"/>
                </a:tc>
              </a:tr>
              <a:tr h="276260">
                <a:tc>
                  <a:txBody>
                    <a:bodyPr/>
                    <a:lstStyle/>
                    <a:p>
                      <a:r>
                        <a:rPr kumimoji="0" lang="en-US" sz="1100" dirty="0" smtClean="0">
                          <a:solidFill>
                            <a:schemeClr val="accent5">
                              <a:lumMod val="50000"/>
                            </a:schemeClr>
                          </a:solidFill>
                          <a:latin typeface="+mj-lt"/>
                          <a:ea typeface="+mn-ea"/>
                          <a:cs typeface="+mn-cs"/>
                        </a:rPr>
                        <a:t>Geographical Limits</a:t>
                      </a:r>
                      <a:endParaRPr kumimoji="0" lang="en-US" sz="1100" dirty="0">
                        <a:solidFill>
                          <a:schemeClr val="accent5">
                            <a:lumMod val="50000"/>
                          </a:schemeClr>
                        </a:solidFill>
                        <a:latin typeface="+mj-lt"/>
                        <a:ea typeface="+mn-ea"/>
                        <a:cs typeface="+mn-cs"/>
                      </a:endParaRPr>
                    </a:p>
                  </a:txBody>
                  <a:tcPr marL="107315" marR="107315"/>
                </a:tc>
                <a:tc>
                  <a:txBody>
                    <a:bodyPr/>
                    <a:lstStyle/>
                    <a:p>
                      <a:r>
                        <a:rPr kumimoji="0" lang="en-US" sz="1100" dirty="0" smtClean="0">
                          <a:solidFill>
                            <a:schemeClr val="accent5">
                              <a:lumMod val="50000"/>
                            </a:schemeClr>
                          </a:solidFill>
                          <a:latin typeface="+mj-lt"/>
                          <a:ea typeface="+mn-ea"/>
                          <a:cs typeface="+mn-cs"/>
                        </a:rPr>
                        <a:t>24*7 World Wide</a:t>
                      </a:r>
                      <a:endParaRPr kumimoji="0" lang="en-US" sz="1100" dirty="0">
                        <a:solidFill>
                          <a:schemeClr val="accent5">
                            <a:lumMod val="50000"/>
                          </a:schemeClr>
                        </a:solidFill>
                        <a:latin typeface="+mj-lt"/>
                        <a:ea typeface="+mn-ea"/>
                        <a:cs typeface="+mn-cs"/>
                      </a:endParaRPr>
                    </a:p>
                  </a:txBody>
                  <a:tcPr marL="107315" marR="107315"/>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56121405"/>
              </p:ext>
            </p:extLst>
          </p:nvPr>
        </p:nvGraphicFramePr>
        <p:xfrm>
          <a:off x="487734" y="3501008"/>
          <a:ext cx="8930431" cy="1478280"/>
        </p:xfrm>
        <a:graphic>
          <a:graphicData uri="http://schemas.openxmlformats.org/drawingml/2006/table">
            <a:tbl>
              <a:tblPr firstRow="1" bandRow="1">
                <a:tableStyleId>{17292A2E-F333-43FB-9621-5CBBE7FDCDCB}</a:tableStyleId>
              </a:tblPr>
              <a:tblGrid>
                <a:gridCol w="3529831"/>
                <a:gridCol w="5400600"/>
              </a:tblGrid>
              <a:tr h="174758">
                <a:tc>
                  <a:txBody>
                    <a:bodyPr/>
                    <a:lstStyle/>
                    <a:p>
                      <a:r>
                        <a:rPr lang="en-US" sz="1200" dirty="0" smtClean="0"/>
                        <a:t>Benefit</a:t>
                      </a:r>
                      <a:endParaRPr lang="en-US" sz="1200" dirty="0">
                        <a:solidFill>
                          <a:schemeClr val="bg1"/>
                        </a:solidFill>
                        <a:latin typeface="Century Gothic" pitchFamily="34" charset="0"/>
                      </a:endParaRPr>
                    </a:p>
                  </a:txBody>
                  <a:tcPr marL="107315" marR="107315"/>
                </a:tc>
                <a:tc>
                  <a:txBody>
                    <a:bodyPr/>
                    <a:lstStyle/>
                    <a:p>
                      <a:r>
                        <a:rPr lang="en-US" sz="1200" dirty="0" smtClean="0"/>
                        <a:t>Coverage</a:t>
                      </a:r>
                      <a:endParaRPr lang="en-US" sz="1200" dirty="0">
                        <a:solidFill>
                          <a:schemeClr val="bg1"/>
                        </a:solidFill>
                        <a:latin typeface="Century Gothic" pitchFamily="34" charset="0"/>
                      </a:endParaRPr>
                    </a:p>
                  </a:txBody>
                  <a:tcPr marL="107315" marR="107315"/>
                </a:tc>
              </a:tr>
              <a:tr h="174758">
                <a:tc>
                  <a:txBody>
                    <a:bodyPr/>
                    <a:lstStyle/>
                    <a:p>
                      <a:r>
                        <a:rPr kumimoji="0" lang="en-US" sz="1100" dirty="0" smtClean="0"/>
                        <a:t>Death</a:t>
                      </a:r>
                      <a:endParaRPr kumimoji="0" lang="en-US" sz="1100" dirty="0">
                        <a:solidFill>
                          <a:schemeClr val="accent5">
                            <a:lumMod val="50000"/>
                          </a:schemeClr>
                        </a:solidFill>
                        <a:latin typeface="Century Gothic" pitchFamily="34" charset="0"/>
                        <a:ea typeface="+mn-ea"/>
                        <a:cs typeface="+mn-cs"/>
                      </a:endParaRPr>
                    </a:p>
                  </a:txBody>
                  <a:tcPr marL="107315" marR="107315"/>
                </a:tc>
                <a:tc>
                  <a:txBody>
                    <a:bodyPr/>
                    <a:lstStyle/>
                    <a:p>
                      <a:r>
                        <a:rPr kumimoji="0" lang="en-US" sz="1100" dirty="0" smtClean="0"/>
                        <a:t>Yes ( due to natural causes, illness or accident)</a:t>
                      </a:r>
                      <a:endParaRPr kumimoji="0" lang="en-US" sz="1100" dirty="0">
                        <a:solidFill>
                          <a:schemeClr val="accent5">
                            <a:lumMod val="50000"/>
                          </a:schemeClr>
                        </a:solidFill>
                        <a:latin typeface="Century Gothic" pitchFamily="34" charset="0"/>
                        <a:ea typeface="+mn-ea"/>
                        <a:cs typeface="+mn-cs"/>
                      </a:endParaRPr>
                    </a:p>
                  </a:txBody>
                  <a:tcPr marL="107315" marR="107315"/>
                </a:tc>
              </a:tr>
              <a:tr h="174758">
                <a:tc>
                  <a:txBody>
                    <a:bodyPr/>
                    <a:lstStyle/>
                    <a:p>
                      <a:pPr marL="0" algn="l" defTabSz="914400" rtl="0" eaLnBrk="1" latinLnBrk="0" hangingPunct="1"/>
                      <a:r>
                        <a:rPr kumimoji="0" lang="en-US" sz="1100" kern="1200" dirty="0" smtClean="0">
                          <a:solidFill>
                            <a:schemeClr val="tx1"/>
                          </a:solidFill>
                          <a:latin typeface="+mn-lt"/>
                          <a:ea typeface="+mn-ea"/>
                          <a:cs typeface="+mn-cs"/>
                        </a:rPr>
                        <a:t>Suicide</a:t>
                      </a:r>
                      <a:endParaRPr kumimoji="0" lang="en-US" sz="1100" kern="1200" dirty="0">
                        <a:solidFill>
                          <a:schemeClr val="tx1"/>
                        </a:solidFill>
                        <a:latin typeface="+mn-lt"/>
                        <a:ea typeface="+mn-ea"/>
                        <a:cs typeface="+mn-cs"/>
                      </a:endParaRPr>
                    </a:p>
                  </a:txBody>
                  <a:tcPr marL="107315" marR="107315"/>
                </a:tc>
                <a:tc>
                  <a:txBody>
                    <a:bodyPr/>
                    <a:lstStyle/>
                    <a:p>
                      <a:r>
                        <a:rPr kumimoji="0" lang="en-US" sz="1100" kern="1200" dirty="0" smtClean="0">
                          <a:solidFill>
                            <a:schemeClr val="tx1"/>
                          </a:solidFill>
                          <a:latin typeface="+mn-lt"/>
                          <a:ea typeface="+mn-ea"/>
                          <a:cs typeface="+mn-cs"/>
                        </a:rPr>
                        <a:t>Covered</a:t>
                      </a:r>
                      <a:endParaRPr kumimoji="0" lang="en-US" sz="1100" kern="1200" dirty="0">
                        <a:solidFill>
                          <a:schemeClr val="tx1"/>
                        </a:solidFill>
                        <a:latin typeface="+mn-lt"/>
                        <a:ea typeface="+mn-ea"/>
                        <a:cs typeface="+mn-cs"/>
                      </a:endParaRPr>
                    </a:p>
                  </a:txBody>
                  <a:tcPr marL="107315" marR="107315"/>
                </a:tc>
              </a:tr>
              <a:tr h="174758">
                <a:tc>
                  <a:txBody>
                    <a:bodyPr/>
                    <a:lstStyle/>
                    <a:p>
                      <a:pPr marL="0" algn="l" defTabSz="914400" rtl="0" eaLnBrk="1" latinLnBrk="0" hangingPunct="1"/>
                      <a:r>
                        <a:rPr kumimoji="0" lang="en-US" sz="1100" kern="1200" dirty="0" smtClean="0">
                          <a:solidFill>
                            <a:schemeClr val="tx1"/>
                          </a:solidFill>
                          <a:latin typeface="+mn-lt"/>
                          <a:ea typeface="+mn-ea"/>
                          <a:cs typeface="+mn-cs"/>
                        </a:rPr>
                        <a:t>Terrorism</a:t>
                      </a:r>
                      <a:endParaRPr kumimoji="0" lang="en-US" sz="1100" kern="1200" dirty="0">
                        <a:solidFill>
                          <a:schemeClr val="tx1"/>
                        </a:solidFill>
                        <a:latin typeface="+mn-lt"/>
                        <a:ea typeface="+mn-ea"/>
                        <a:cs typeface="+mn-cs"/>
                      </a:endParaRPr>
                    </a:p>
                  </a:txBody>
                  <a:tcPr marL="107315" marR="107315"/>
                </a:tc>
                <a:tc>
                  <a:txBody>
                    <a:bodyPr/>
                    <a:lstStyle/>
                    <a:p>
                      <a:r>
                        <a:rPr kumimoji="0" lang="en-US" sz="1100" kern="1200" dirty="0" smtClean="0">
                          <a:solidFill>
                            <a:schemeClr val="tx1"/>
                          </a:solidFill>
                          <a:latin typeface="+mn-lt"/>
                          <a:ea typeface="+mn-ea"/>
                          <a:cs typeface="+mn-cs"/>
                        </a:rPr>
                        <a:t>Covered</a:t>
                      </a:r>
                      <a:endParaRPr kumimoji="0" lang="en-US" sz="1100" kern="1200" dirty="0">
                        <a:solidFill>
                          <a:schemeClr val="tx1"/>
                        </a:solidFill>
                        <a:latin typeface="+mn-lt"/>
                        <a:ea typeface="+mn-ea"/>
                        <a:cs typeface="+mn-cs"/>
                      </a:endParaRPr>
                    </a:p>
                  </a:txBody>
                  <a:tcPr marL="107315" marR="107315"/>
                </a:tc>
              </a:tr>
              <a:tr h="174758">
                <a:tc>
                  <a:txBody>
                    <a:bodyPr/>
                    <a:lstStyle/>
                    <a:p>
                      <a:pPr marL="0" algn="l" defTabSz="914400" rtl="0" eaLnBrk="1" latinLnBrk="0" hangingPunct="1"/>
                      <a:r>
                        <a:rPr kumimoji="0" lang="en-US" sz="1100" kern="1200" dirty="0" smtClean="0">
                          <a:solidFill>
                            <a:schemeClr val="tx1"/>
                          </a:solidFill>
                          <a:latin typeface="+mn-lt"/>
                          <a:ea typeface="+mn-ea"/>
                          <a:cs typeface="+mn-cs"/>
                        </a:rPr>
                        <a:t>Terminal Illness</a:t>
                      </a:r>
                      <a:endParaRPr kumimoji="0" lang="en-US" sz="1100" kern="1200" dirty="0">
                        <a:solidFill>
                          <a:schemeClr val="tx1"/>
                        </a:solidFill>
                        <a:latin typeface="+mn-lt"/>
                        <a:ea typeface="+mn-ea"/>
                        <a:cs typeface="+mn-cs"/>
                      </a:endParaRPr>
                    </a:p>
                  </a:txBody>
                  <a:tcPr marL="107315" marR="1073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kern="1200" dirty="0" smtClean="0">
                          <a:solidFill>
                            <a:schemeClr val="tx1"/>
                          </a:solidFill>
                          <a:latin typeface="+mn-lt"/>
                          <a:ea typeface="+mn-ea"/>
                          <a:cs typeface="+mn-cs"/>
                        </a:rPr>
                        <a:t>One time of Annual Base Salary or INR 5,000,000 whichever is lower . </a:t>
                      </a:r>
                      <a:r>
                        <a:rPr lang="en-US" sz="1100" u="none" strike="noStrike" dirty="0" smtClean="0">
                          <a:effectLst/>
                        </a:rPr>
                        <a:t>Max Age up to 59 Yrs.</a:t>
                      </a:r>
                      <a:endParaRPr lang="en-US" sz="1100" b="0" i="0" u="none" strike="noStrike" dirty="0" smtClean="0">
                        <a:effectLst/>
                        <a:latin typeface="Arial" panose="020B0604020202020204" pitchFamily="34" charset="0"/>
                        <a:cs typeface="Arial" panose="020B0604020202020204" pitchFamily="34" charset="0"/>
                      </a:endParaRPr>
                    </a:p>
                  </a:txBody>
                  <a:tcPr marL="107315" marR="107315"/>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90498889"/>
              </p:ext>
            </p:extLst>
          </p:nvPr>
        </p:nvGraphicFramePr>
        <p:xfrm>
          <a:off x="498474" y="5085184"/>
          <a:ext cx="8930429" cy="1130624"/>
        </p:xfrm>
        <a:graphic>
          <a:graphicData uri="http://schemas.openxmlformats.org/drawingml/2006/table">
            <a:tbl>
              <a:tblPr firstRow="1" bandRow="1">
                <a:tableStyleId>{17292A2E-F333-43FB-9621-5CBBE7FDCDCB}</a:tableStyleId>
              </a:tblPr>
              <a:tblGrid>
                <a:gridCol w="2239542"/>
                <a:gridCol w="3807835"/>
                <a:gridCol w="2883052"/>
              </a:tblGrid>
              <a:tr h="237624">
                <a:tc>
                  <a:txBody>
                    <a:bodyPr/>
                    <a:lstStyle/>
                    <a:p>
                      <a:r>
                        <a:rPr lang="en-US" sz="1100" dirty="0" smtClean="0"/>
                        <a:t>Particular</a:t>
                      </a:r>
                      <a:endParaRPr lang="en-US" sz="1100" dirty="0">
                        <a:latin typeface="Century Gothic" pitchFamily="34" charset="0"/>
                      </a:endParaRPr>
                    </a:p>
                  </a:txBody>
                  <a:tcPr marL="107315" marR="107315"/>
                </a:tc>
                <a:tc>
                  <a:txBody>
                    <a:bodyPr/>
                    <a:lstStyle/>
                    <a:p>
                      <a:pPr algn="ctr"/>
                      <a:r>
                        <a:rPr kumimoji="0" lang="en-US" sz="1100" kern="1200" dirty="0" smtClean="0">
                          <a:solidFill>
                            <a:schemeClr val="tx1"/>
                          </a:solidFill>
                          <a:latin typeface="+mn-lt"/>
                          <a:ea typeface="+mn-ea"/>
                          <a:cs typeface="+mn-cs"/>
                        </a:rPr>
                        <a:t>Description</a:t>
                      </a:r>
                      <a:endParaRPr kumimoji="0" lang="en-US" sz="1100" kern="1200" dirty="0">
                        <a:solidFill>
                          <a:schemeClr val="tx1"/>
                        </a:solidFill>
                        <a:latin typeface="+mn-lt"/>
                        <a:ea typeface="+mn-ea"/>
                        <a:cs typeface="+mn-cs"/>
                      </a:endParaRPr>
                    </a:p>
                  </a:txBody>
                  <a:tcPr marL="107315" marR="107315"/>
                </a:tc>
                <a:tc>
                  <a:txBody>
                    <a:bodyPr/>
                    <a:lstStyle/>
                    <a:p>
                      <a:pPr algn="ctr"/>
                      <a:r>
                        <a:rPr lang="en-US" sz="1100" dirty="0" smtClean="0"/>
                        <a:t>Special Condition if any</a:t>
                      </a:r>
                      <a:endParaRPr lang="en-US" sz="1100" dirty="0">
                        <a:latin typeface="Century Gothic" pitchFamily="34" charset="0"/>
                      </a:endParaRPr>
                    </a:p>
                  </a:txBody>
                  <a:tcPr marL="107315" marR="107315"/>
                </a:tc>
              </a:tr>
              <a:tr h="399682">
                <a:tc>
                  <a:txBody>
                    <a:bodyPr/>
                    <a:lstStyle/>
                    <a:p>
                      <a:pPr marL="0" marR="0" lvl="0" indent="0" algn="l" defTabSz="1104900" rtl="0" eaLnBrk="1" fontAlgn="base" latinLnBrk="0" hangingPunct="1">
                        <a:lnSpc>
                          <a:spcPct val="100000"/>
                        </a:lnSpc>
                        <a:spcBef>
                          <a:spcPct val="20000"/>
                        </a:spcBef>
                        <a:spcAft>
                          <a:spcPct val="0"/>
                        </a:spcAft>
                        <a:buClrTx/>
                        <a:buSzTx/>
                        <a:buFont typeface="Wingdings" pitchFamily="2" charset="2"/>
                        <a:buNone/>
                        <a:tabLst/>
                      </a:pPr>
                      <a:r>
                        <a:rPr kumimoji="0" lang="en-US" sz="1100" u="none" strike="noStrike" cap="none" normalizeH="0" baseline="0" dirty="0" smtClean="0">
                          <a:ln>
                            <a:noFill/>
                          </a:ln>
                          <a:effectLst/>
                        </a:rPr>
                        <a:t>Mid Term enrollment of New </a:t>
                      </a:r>
                      <a:r>
                        <a:rPr kumimoji="0" lang="en-US" sz="1100" u="none" strike="noStrike" cap="none" normalizeH="0" baseline="0" dirty="0" err="1" smtClean="0">
                          <a:ln>
                            <a:noFill/>
                          </a:ln>
                          <a:effectLst/>
                        </a:rPr>
                        <a:t>Joinees</a:t>
                      </a:r>
                      <a:endParaRPr kumimoji="0" lang="en-US" sz="1100" b="0" i="0" u="none" strike="noStrike" cap="none" normalizeH="0" baseline="0" dirty="0" smtClean="0">
                        <a:ln>
                          <a:noFill/>
                        </a:ln>
                        <a:solidFill>
                          <a:schemeClr val="accent5">
                            <a:lumMod val="50000"/>
                          </a:schemeClr>
                        </a:solidFill>
                        <a:effectLst/>
                        <a:latin typeface="Century Gothic" pitchFamily="34" charset="0"/>
                      </a:endParaRPr>
                    </a:p>
                  </a:txBody>
                  <a:tcPr marL="117939" marR="117939" marT="50246" marB="50246" anchor="ctr" horzOverflow="overflow"/>
                </a:tc>
                <a:tc>
                  <a:txBody>
                    <a:bodyPr/>
                    <a:lstStyle/>
                    <a:p>
                      <a:pPr marL="0" marR="0" lvl="0" indent="0" algn="ctr" defTabSz="1104900" rtl="0" eaLnBrk="1" fontAlgn="base" latinLnBrk="0" hangingPunct="1">
                        <a:lnSpc>
                          <a:spcPct val="100000"/>
                        </a:lnSpc>
                        <a:spcBef>
                          <a:spcPct val="20000"/>
                        </a:spcBef>
                        <a:spcAft>
                          <a:spcPct val="0"/>
                        </a:spcAft>
                        <a:buClrTx/>
                        <a:buSzTx/>
                        <a:buFont typeface="Wingdings" pitchFamily="2" charset="2"/>
                        <a:buNone/>
                        <a:tabLst/>
                      </a:pPr>
                      <a:r>
                        <a:rPr kumimoji="0" lang="en-US" sz="1100" kern="1200" dirty="0" smtClean="0">
                          <a:solidFill>
                            <a:schemeClr val="tx1"/>
                          </a:solidFill>
                          <a:latin typeface="+mn-lt"/>
                          <a:ea typeface="+mn-ea"/>
                          <a:cs typeface="+mn-cs"/>
                        </a:rPr>
                        <a:t>Allowed</a:t>
                      </a:r>
                    </a:p>
                  </a:txBody>
                  <a:tcPr marL="117939" marR="117939" marT="50246" marB="50246" anchor="ctr" horzOverflow="overflow"/>
                </a:tc>
                <a:tc>
                  <a:txBody>
                    <a:bodyPr/>
                    <a:lstStyle/>
                    <a:p>
                      <a:pPr algn="ctr"/>
                      <a:endParaRPr lang="en-US" sz="1100" dirty="0">
                        <a:solidFill>
                          <a:schemeClr val="accent5">
                            <a:lumMod val="50000"/>
                          </a:schemeClr>
                        </a:solidFill>
                        <a:latin typeface="Century Gothic" pitchFamily="34" charset="0"/>
                      </a:endParaRPr>
                    </a:p>
                  </a:txBody>
                  <a:tcPr marL="107315" marR="107315"/>
                </a:tc>
              </a:tr>
              <a:tr h="399682">
                <a:tc>
                  <a:txBody>
                    <a:bodyPr/>
                    <a:lstStyle/>
                    <a:p>
                      <a:pPr marL="0" marR="0" lvl="0" indent="0" algn="l" defTabSz="1104900" rtl="0" eaLnBrk="1" fontAlgn="base" latinLnBrk="0" hangingPunct="1">
                        <a:lnSpc>
                          <a:spcPct val="100000"/>
                        </a:lnSpc>
                        <a:spcBef>
                          <a:spcPct val="20000"/>
                        </a:spcBef>
                        <a:spcAft>
                          <a:spcPct val="0"/>
                        </a:spcAft>
                        <a:buClrTx/>
                        <a:buSzTx/>
                        <a:buFont typeface="Wingdings" pitchFamily="2" charset="2"/>
                        <a:buNone/>
                        <a:tabLst/>
                      </a:pPr>
                      <a:r>
                        <a:rPr kumimoji="0" lang="en-US" sz="1100" u="none" strike="noStrike" cap="none" normalizeH="0" baseline="0" dirty="0" smtClean="0">
                          <a:ln>
                            <a:noFill/>
                          </a:ln>
                          <a:effectLst/>
                        </a:rPr>
                        <a:t>Mid-Term revision of sum insured</a:t>
                      </a:r>
                      <a:endParaRPr kumimoji="0" lang="en-US" sz="1100" b="0" i="0" u="none" strike="noStrike" cap="none" normalizeH="0" baseline="0" dirty="0" smtClean="0">
                        <a:ln>
                          <a:noFill/>
                        </a:ln>
                        <a:solidFill>
                          <a:schemeClr val="accent5">
                            <a:lumMod val="50000"/>
                          </a:schemeClr>
                        </a:solidFill>
                        <a:effectLst/>
                        <a:latin typeface="Century Gothic" pitchFamily="34" charset="0"/>
                      </a:endParaRPr>
                    </a:p>
                  </a:txBody>
                  <a:tcPr marL="117939" marR="117939" marT="50246" marB="50246" anchor="ctr" horzOverflow="overflow"/>
                </a:tc>
                <a:tc>
                  <a:txBody>
                    <a:bodyPr/>
                    <a:lstStyle/>
                    <a:p>
                      <a:pPr marL="0" marR="0" lvl="0" indent="0" algn="ctr" defTabSz="1104900" rtl="0" eaLnBrk="1" fontAlgn="base" latinLnBrk="0" hangingPunct="1">
                        <a:lnSpc>
                          <a:spcPct val="100000"/>
                        </a:lnSpc>
                        <a:spcBef>
                          <a:spcPct val="20000"/>
                        </a:spcBef>
                        <a:spcAft>
                          <a:spcPct val="0"/>
                        </a:spcAft>
                        <a:buClrTx/>
                        <a:buSzTx/>
                        <a:buFont typeface="Wingdings" pitchFamily="2" charset="2"/>
                        <a:buNone/>
                        <a:tabLst/>
                      </a:pPr>
                      <a:r>
                        <a:rPr kumimoji="0" lang="en-US" sz="1100" kern="1200" dirty="0" smtClean="0">
                          <a:solidFill>
                            <a:schemeClr val="tx1"/>
                          </a:solidFill>
                          <a:latin typeface="+mn-lt"/>
                          <a:ea typeface="+mn-ea"/>
                          <a:cs typeface="+mn-cs"/>
                        </a:rPr>
                        <a:t>Allowed</a:t>
                      </a:r>
                    </a:p>
                  </a:txBody>
                  <a:tcPr marL="117939" marR="117939" marT="50246" marB="50246" anchor="ctr" horzOverflow="overflow"/>
                </a:tc>
                <a:tc>
                  <a:txBody>
                    <a:bodyPr/>
                    <a:lstStyle/>
                    <a:p>
                      <a:pPr marL="0" marR="0" lvl="0" indent="0" algn="l" defTabSz="1104900" rtl="0" eaLnBrk="1" fontAlgn="base" latinLnBrk="0" hangingPunct="1">
                        <a:lnSpc>
                          <a:spcPct val="100000"/>
                        </a:lnSpc>
                        <a:spcBef>
                          <a:spcPct val="20000"/>
                        </a:spcBef>
                        <a:spcAft>
                          <a:spcPct val="0"/>
                        </a:spcAft>
                        <a:buClrTx/>
                        <a:buSzTx/>
                        <a:buFont typeface="Wingdings" pitchFamily="2" charset="2"/>
                        <a:buNone/>
                        <a:tabLst/>
                      </a:pPr>
                      <a:r>
                        <a:rPr kumimoji="0" lang="en-US" sz="1100" baseline="0" dirty="0" smtClean="0"/>
                        <a:t>Due to change in eligible sum insured</a:t>
                      </a:r>
                      <a:r>
                        <a:rPr kumimoji="0" lang="en-US" sz="1100" u="none" strike="noStrike" cap="none" normalizeH="0" baseline="0" dirty="0" smtClean="0">
                          <a:ln>
                            <a:noFill/>
                          </a:ln>
                          <a:effectLst/>
                        </a:rPr>
                        <a:t> on payment of requisite premium</a:t>
                      </a:r>
                      <a:endParaRPr kumimoji="0" lang="en-US" sz="1100" b="0" i="0" u="none" strike="noStrike" cap="none" normalizeH="0" baseline="0" dirty="0" smtClean="0">
                        <a:ln>
                          <a:noFill/>
                        </a:ln>
                        <a:solidFill>
                          <a:schemeClr val="accent5">
                            <a:lumMod val="50000"/>
                          </a:schemeClr>
                        </a:solidFill>
                        <a:effectLst/>
                        <a:latin typeface="Century Gothic" pitchFamily="34" charset="0"/>
                      </a:endParaRPr>
                    </a:p>
                  </a:txBody>
                  <a:tcPr marL="107315" marR="107315"/>
                </a:tc>
              </a:tr>
            </a:tbl>
          </a:graphicData>
        </a:graphic>
      </p:graphicFrame>
      <p:sp>
        <p:nvSpPr>
          <p:cNvPr id="15" name="Rectangle 2"/>
          <p:cNvSpPr txBox="1">
            <a:spLocks noChangeArrowheads="1"/>
          </p:cNvSpPr>
          <p:nvPr/>
        </p:nvSpPr>
        <p:spPr bwMode="auto">
          <a:xfrm>
            <a:off x="498474" y="311150"/>
            <a:ext cx="3302398" cy="601663"/>
          </a:xfrm>
          <a:prstGeom prst="rect">
            <a:avLst/>
          </a:prstGeom>
          <a:solidFill>
            <a:srgbClr val="00B0F0"/>
          </a:solidFill>
          <a:ln w="9525">
            <a:noFill/>
            <a:miter lim="800000"/>
            <a:headEnd/>
            <a:tailEnd/>
          </a:ln>
        </p:spPr>
        <p:txBody>
          <a:bodyPr lIns="0" tIns="0" rIns="0" anchor="b"/>
          <a:lstStyle/>
          <a:p>
            <a:pPr algn="ctr">
              <a:lnSpc>
                <a:spcPts val="3200"/>
              </a:lnSpc>
              <a:tabLst>
                <a:tab pos="3262313" algn="l"/>
              </a:tabLst>
              <a:defRPr/>
            </a:pPr>
            <a:r>
              <a:rPr lang="en-US" sz="3000" kern="0" dirty="0">
                <a:solidFill>
                  <a:schemeClr val="bg1"/>
                </a:solidFill>
                <a:latin typeface="+mj-lt"/>
                <a:ea typeface="+mj-ea"/>
                <a:cs typeface="+mj-cs"/>
              </a:rPr>
              <a:t>Group </a:t>
            </a:r>
            <a:r>
              <a:rPr lang="en-US" sz="3000" kern="0" dirty="0" smtClean="0">
                <a:solidFill>
                  <a:schemeClr val="bg1"/>
                </a:solidFill>
                <a:latin typeface="+mj-lt"/>
                <a:ea typeface="+mj-ea"/>
                <a:cs typeface="+mj-cs"/>
              </a:rPr>
              <a:t>Term Life</a:t>
            </a:r>
            <a:endParaRPr lang="en-US" sz="3000" kern="0" dirty="0">
              <a:solidFill>
                <a:schemeClr val="bg1"/>
              </a:solidFill>
              <a:latin typeface="+mj-lt"/>
              <a:ea typeface="+mj-ea"/>
              <a:cs typeface="+mj-cs"/>
            </a:endParaRPr>
          </a:p>
        </p:txBody>
      </p:sp>
      <p:sp>
        <p:nvSpPr>
          <p:cNvPr id="17"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5</a:t>
            </a:fld>
            <a:endParaRPr lang="en-US" sz="1500" dirty="0"/>
          </a:p>
        </p:txBody>
      </p:sp>
    </p:spTree>
    <p:extLst>
      <p:ext uri="{BB962C8B-B14F-4D97-AF65-F5344CB8AC3E}">
        <p14:creationId xmlns:p14="http://schemas.microsoft.com/office/powerpoint/2010/main" val="3229760019"/>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1"/>
          <p:cNvSpPr>
            <a:spLocks noGrp="1"/>
          </p:cNvSpPr>
          <p:nvPr>
            <p:ph type="subTitle" idx="4294967295"/>
          </p:nvPr>
        </p:nvSpPr>
        <p:spPr>
          <a:xfrm>
            <a:off x="309563" y="2214563"/>
            <a:ext cx="4286250" cy="1790700"/>
          </a:xfrm>
        </p:spPr>
        <p:txBody>
          <a:bodyPr/>
          <a:lstStyle/>
          <a:p>
            <a:pPr marL="0" indent="0" eaLnBrk="1" fontAlgn="auto" hangingPunct="1">
              <a:spcBef>
                <a:spcPct val="0"/>
              </a:spcBef>
              <a:spcAft>
                <a:spcPts val="0"/>
              </a:spcAft>
              <a:buFontTx/>
              <a:buNone/>
              <a:defRPr/>
            </a:pPr>
            <a:r>
              <a:rPr lang="en-US" sz="5000" b="1" dirty="0">
                <a:solidFill>
                  <a:schemeClr val="accent4">
                    <a:lumMod val="75000"/>
                  </a:schemeClr>
                </a:solidFill>
                <a:latin typeface="+mj-lt"/>
                <a:ea typeface="+mj-ea"/>
                <a:cs typeface="+mj-cs"/>
              </a:rPr>
              <a:t>General Exclusions</a:t>
            </a:r>
          </a:p>
        </p:txBody>
      </p:sp>
      <p:sp>
        <p:nvSpPr>
          <p:cNvPr id="9219" name="Rectangle 5"/>
          <p:cNvSpPr>
            <a:spLocks noChangeArrowheads="1"/>
          </p:cNvSpPr>
          <p:nvPr/>
        </p:nvSpPr>
        <p:spPr bwMode="auto">
          <a:xfrm>
            <a:off x="166688" y="785813"/>
            <a:ext cx="9739312"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0" name="Rectangle 10"/>
          <p:cNvSpPr>
            <a:spLocks noChangeArrowheads="1"/>
          </p:cNvSpPr>
          <p:nvPr/>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1" name="Rectangle 11"/>
          <p:cNvSpPr>
            <a:spLocks noChangeArrowheads="1"/>
          </p:cNvSpPr>
          <p:nvPr/>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3" name="L-Shape 12"/>
          <p:cNvSpPr/>
          <p:nvPr/>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9223" name="Rectangle 13"/>
          <p:cNvSpPr>
            <a:spLocks noChangeArrowheads="1"/>
          </p:cNvSpPr>
          <p:nvPr/>
        </p:nvSpPr>
        <p:spPr bwMode="auto">
          <a:xfrm>
            <a:off x="4094163" y="19050"/>
            <a:ext cx="5827712" cy="134938"/>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4" name="TextBox 14"/>
          <p:cNvSpPr txBox="1">
            <a:spLocks noChangeArrowheads="1"/>
          </p:cNvSpPr>
          <p:nvPr/>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r>
              <a:rPr lang="en-US" sz="800">
                <a:solidFill>
                  <a:schemeClr val="bg1"/>
                </a:solidFill>
              </a:rPr>
              <a:t>E   M   P   L   O   Y   E   E        B   E   N   E   F   I   T   S        M   A   N   U   A   L</a:t>
            </a:r>
          </a:p>
        </p:txBody>
      </p:sp>
      <p:sp>
        <p:nvSpPr>
          <p:cNvPr id="9225"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6</a:t>
            </a:fld>
            <a:endParaRPr lang="en-US" sz="1500"/>
          </a:p>
        </p:txBody>
      </p:sp>
    </p:spTree>
    <p:extLst>
      <p:ext uri="{BB962C8B-B14F-4D97-AF65-F5344CB8AC3E}">
        <p14:creationId xmlns:p14="http://schemas.microsoft.com/office/powerpoint/2010/main" val="384507722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471487" y="1209673"/>
            <a:ext cx="8956676" cy="5014939"/>
          </a:xfrm>
          <a:prstGeom prst="rect">
            <a:avLst/>
          </a:prstGeom>
          <a:solidFill>
            <a:schemeClr val="bg1"/>
          </a:solidFill>
          <a:ln w="3175" cap="flat" cmpd="sng" algn="ctr">
            <a:solidFill>
              <a:schemeClr val="bg1">
                <a:lumMod val="50000"/>
              </a:schemeClr>
            </a:solidFill>
            <a:prstDash val="solid"/>
            <a:miter lim="800000"/>
            <a:headEnd/>
            <a:tailEnd/>
          </a:ln>
        </p:spPr>
        <p:style>
          <a:lnRef idx="3">
            <a:schemeClr val="lt1"/>
          </a:lnRef>
          <a:fillRef idx="1">
            <a:schemeClr val="accent4"/>
          </a:fillRef>
          <a:effectRef idx="1">
            <a:schemeClr val="accent4"/>
          </a:effectRef>
          <a:fontRef idx="minor">
            <a:schemeClr val="lt1"/>
          </a:fontRef>
        </p:style>
        <p:txBody>
          <a:bodyPr vert="horz" wrap="square" lIns="72000" tIns="0" rIns="72000" bIns="0" numCol="1" anchor="t" anchorCtr="0" compatLnSpc="1">
            <a:prstTxWarp prst="textNoShape">
              <a:avLst/>
            </a:prstTxWarp>
          </a:bodyPr>
          <a:lstStyle/>
          <a:p>
            <a:pPr marL="342900" indent="-342900">
              <a:lnSpc>
                <a:spcPct val="200000"/>
              </a:lnSpc>
              <a:spcAft>
                <a:spcPts val="600"/>
              </a:spcAft>
              <a:buFontTx/>
              <a:buAutoNum type="arabicParenR"/>
              <a:tabLst>
                <a:tab pos="228600" algn="l"/>
              </a:tabLst>
              <a:defRPr/>
            </a:pPr>
            <a:r>
              <a:rPr lang="en-US" sz="2000" dirty="0" smtClean="0">
                <a:solidFill>
                  <a:schemeClr val="accent5">
                    <a:lumMod val="50000"/>
                  </a:schemeClr>
                </a:solidFill>
                <a:latin typeface="+mj-lt"/>
                <a:ea typeface="Times New Roman"/>
                <a:cs typeface="Times New Roman"/>
              </a:rPr>
              <a:t>Claims arising out of declared war, invasion, hostilities, civil war, rebellion, revolution, riots (as a participant) or civil commotion</a:t>
            </a:r>
          </a:p>
          <a:p>
            <a:pPr marL="342900" indent="-342900">
              <a:lnSpc>
                <a:spcPct val="200000"/>
              </a:lnSpc>
              <a:spcAft>
                <a:spcPts val="600"/>
              </a:spcAft>
              <a:buFontTx/>
              <a:buAutoNum type="arabicParenR"/>
              <a:tabLst>
                <a:tab pos="228600" algn="l"/>
              </a:tabLst>
              <a:defRPr/>
            </a:pPr>
            <a:r>
              <a:rPr lang="en-US" sz="2000" dirty="0" smtClean="0">
                <a:solidFill>
                  <a:schemeClr val="accent5">
                    <a:lumMod val="50000"/>
                  </a:schemeClr>
                </a:solidFill>
                <a:latin typeface="+mj-lt"/>
                <a:ea typeface="Times New Roman"/>
                <a:cs typeface="Times New Roman"/>
              </a:rPr>
              <a:t>As a result of committing any breach of law or criminal activity or anti-national activity</a:t>
            </a:r>
          </a:p>
        </p:txBody>
      </p:sp>
      <p:sp>
        <p:nvSpPr>
          <p:cNvPr id="8" name="Rectangle 2"/>
          <p:cNvSpPr txBox="1">
            <a:spLocks noChangeArrowheads="1"/>
          </p:cNvSpPr>
          <p:nvPr/>
        </p:nvSpPr>
        <p:spPr bwMode="auto">
          <a:xfrm>
            <a:off x="498474" y="311150"/>
            <a:ext cx="3302398" cy="601663"/>
          </a:xfrm>
          <a:prstGeom prst="rect">
            <a:avLst/>
          </a:prstGeom>
          <a:solidFill>
            <a:srgbClr val="00B0F0"/>
          </a:solidFill>
          <a:ln w="9525">
            <a:noFill/>
            <a:miter lim="800000"/>
            <a:headEnd/>
            <a:tailEnd/>
          </a:ln>
        </p:spPr>
        <p:txBody>
          <a:bodyPr lIns="0" tIns="0" rIns="0" anchor="b"/>
          <a:lstStyle/>
          <a:p>
            <a:pPr algn="ctr">
              <a:lnSpc>
                <a:spcPts val="3200"/>
              </a:lnSpc>
              <a:tabLst>
                <a:tab pos="3262313" algn="l"/>
              </a:tabLst>
              <a:defRPr/>
            </a:pPr>
            <a:r>
              <a:rPr lang="en-US" sz="3000" kern="0" dirty="0">
                <a:solidFill>
                  <a:schemeClr val="bg1"/>
                </a:solidFill>
                <a:latin typeface="+mj-lt"/>
                <a:ea typeface="+mj-ea"/>
                <a:cs typeface="+mj-cs"/>
              </a:rPr>
              <a:t>Group </a:t>
            </a:r>
            <a:r>
              <a:rPr lang="en-US" sz="3000" kern="0" dirty="0" smtClean="0">
                <a:solidFill>
                  <a:schemeClr val="bg1"/>
                </a:solidFill>
                <a:latin typeface="+mj-lt"/>
                <a:ea typeface="+mj-ea"/>
                <a:cs typeface="+mj-cs"/>
              </a:rPr>
              <a:t>Term Life</a:t>
            </a:r>
            <a:endParaRPr lang="en-US" sz="3000" kern="0" dirty="0">
              <a:solidFill>
                <a:schemeClr val="bg1"/>
              </a:solidFill>
              <a:latin typeface="+mj-lt"/>
              <a:ea typeface="+mj-ea"/>
              <a:cs typeface="+mj-cs"/>
            </a:endParaRPr>
          </a:p>
        </p:txBody>
      </p:sp>
      <p:sp>
        <p:nvSpPr>
          <p:cNvPr id="14" name="Rectangle 2"/>
          <p:cNvSpPr txBox="1">
            <a:spLocks noChangeArrowheads="1"/>
          </p:cNvSpPr>
          <p:nvPr/>
        </p:nvSpPr>
        <p:spPr bwMode="auto">
          <a:xfrm>
            <a:off x="3944888" y="311150"/>
            <a:ext cx="5961112" cy="60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ctr" anchorCtr="0" compatLnSpc="1">
            <a:prstTxWarp prst="textNoShape">
              <a:avLst/>
            </a:prstTxWarp>
          </a:bodyPr>
          <a:lstStyle>
            <a:lvl1pPr algn="l" rtl="0" eaLnBrk="0" fontAlgn="base" hangingPunct="0">
              <a:spcBef>
                <a:spcPct val="0"/>
              </a:spcBef>
              <a:spcAft>
                <a:spcPct val="0"/>
              </a:spcAft>
              <a:defRPr sz="2000">
                <a:solidFill>
                  <a:srgbClr val="E11B22"/>
                </a:solidFill>
                <a:latin typeface="+mj-lt"/>
                <a:ea typeface="MS PGothic" pitchFamily="34" charset="-128"/>
                <a:cs typeface="ＭＳ Ｐゴシック"/>
              </a:defRPr>
            </a:lvl1pPr>
            <a:lvl2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2pPr>
            <a:lvl3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3pPr>
            <a:lvl4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4pPr>
            <a:lvl5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5pPr>
            <a:lvl6pPr marL="457200" algn="l" rtl="0" eaLnBrk="1" fontAlgn="base" hangingPunct="1">
              <a:spcBef>
                <a:spcPct val="0"/>
              </a:spcBef>
              <a:spcAft>
                <a:spcPct val="0"/>
              </a:spcAft>
              <a:defRPr sz="2000">
                <a:solidFill>
                  <a:srgbClr val="E11B22"/>
                </a:solidFill>
                <a:latin typeface="Arial" charset="0"/>
                <a:ea typeface="ＭＳ Ｐゴシック" pitchFamily="108" charset="-128"/>
              </a:defRPr>
            </a:lvl6pPr>
            <a:lvl7pPr marL="914400" algn="l" rtl="0" eaLnBrk="1" fontAlgn="base" hangingPunct="1">
              <a:spcBef>
                <a:spcPct val="0"/>
              </a:spcBef>
              <a:spcAft>
                <a:spcPct val="0"/>
              </a:spcAft>
              <a:defRPr sz="2000">
                <a:solidFill>
                  <a:srgbClr val="E11B22"/>
                </a:solidFill>
                <a:latin typeface="Arial" charset="0"/>
                <a:ea typeface="ＭＳ Ｐゴシック" pitchFamily="108" charset="-128"/>
              </a:defRPr>
            </a:lvl7pPr>
            <a:lvl8pPr marL="1371600" algn="l" rtl="0" eaLnBrk="1" fontAlgn="base" hangingPunct="1">
              <a:spcBef>
                <a:spcPct val="0"/>
              </a:spcBef>
              <a:spcAft>
                <a:spcPct val="0"/>
              </a:spcAft>
              <a:defRPr sz="2000">
                <a:solidFill>
                  <a:srgbClr val="E11B22"/>
                </a:solidFill>
                <a:latin typeface="Arial" charset="0"/>
                <a:ea typeface="ＭＳ Ｐゴシック" pitchFamily="108" charset="-128"/>
              </a:defRPr>
            </a:lvl8pPr>
            <a:lvl9pPr marL="1828800" algn="l" rtl="0" eaLnBrk="1" fontAlgn="base" hangingPunct="1">
              <a:spcBef>
                <a:spcPct val="0"/>
              </a:spcBef>
              <a:spcAft>
                <a:spcPct val="0"/>
              </a:spcAft>
              <a:defRPr sz="2000">
                <a:solidFill>
                  <a:srgbClr val="E11B22"/>
                </a:solidFill>
                <a:latin typeface="Arial" charset="0"/>
                <a:ea typeface="ＭＳ Ｐゴシック" pitchFamily="108" charset="-128"/>
              </a:defRPr>
            </a:lvl9pPr>
          </a:lstStyle>
          <a:p>
            <a:pPr>
              <a:tabLst>
                <a:tab pos="3262313" algn="l"/>
              </a:tabLst>
            </a:pPr>
            <a:r>
              <a:rPr lang="en-US" sz="2500" kern="0" dirty="0">
                <a:solidFill>
                  <a:srgbClr val="00B0F0"/>
                </a:solidFill>
              </a:rPr>
              <a:t>General Exclusions</a:t>
            </a:r>
            <a:endParaRPr lang="en-US" sz="2500" kern="0" dirty="0" smtClean="0">
              <a:solidFill>
                <a:srgbClr val="00B0F0"/>
              </a:solidFill>
            </a:endParaRPr>
          </a:p>
        </p:txBody>
      </p:sp>
      <p:sp>
        <p:nvSpPr>
          <p:cNvPr id="15"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7</a:t>
            </a:fld>
            <a:endParaRPr lang="en-US" sz="1500" dirty="0"/>
          </a:p>
        </p:txBody>
      </p:sp>
    </p:spTree>
    <p:extLst>
      <p:ext uri="{BB962C8B-B14F-4D97-AF65-F5344CB8AC3E}">
        <p14:creationId xmlns:p14="http://schemas.microsoft.com/office/powerpoint/2010/main" val="1193729540"/>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1"/>
          <p:cNvSpPr>
            <a:spLocks noGrp="1"/>
          </p:cNvSpPr>
          <p:nvPr>
            <p:ph type="subTitle" idx="4294967295"/>
          </p:nvPr>
        </p:nvSpPr>
        <p:spPr>
          <a:xfrm>
            <a:off x="309562" y="2214562"/>
            <a:ext cx="6515645" cy="3158653"/>
          </a:xfrm>
        </p:spPr>
        <p:txBody>
          <a:bodyPr/>
          <a:lstStyle/>
          <a:p>
            <a:pPr marL="0" indent="0" eaLnBrk="1" fontAlgn="auto" hangingPunct="1">
              <a:spcBef>
                <a:spcPct val="0"/>
              </a:spcBef>
              <a:spcAft>
                <a:spcPts val="0"/>
              </a:spcAft>
              <a:buFontTx/>
              <a:buNone/>
              <a:defRPr/>
            </a:pPr>
            <a:r>
              <a:rPr lang="en-US" sz="5000" b="1" dirty="0">
                <a:solidFill>
                  <a:schemeClr val="accent4">
                    <a:lumMod val="75000"/>
                  </a:schemeClr>
                </a:solidFill>
                <a:latin typeface="+mj-lt"/>
                <a:ea typeface="+mj-ea"/>
                <a:cs typeface="+mj-cs"/>
              </a:rPr>
              <a:t>Claim Procedure &amp; Claim Documents</a:t>
            </a:r>
          </a:p>
        </p:txBody>
      </p:sp>
      <p:sp>
        <p:nvSpPr>
          <p:cNvPr id="9219" name="Rectangle 5"/>
          <p:cNvSpPr>
            <a:spLocks noChangeArrowheads="1"/>
          </p:cNvSpPr>
          <p:nvPr/>
        </p:nvSpPr>
        <p:spPr bwMode="auto">
          <a:xfrm>
            <a:off x="166688" y="785813"/>
            <a:ext cx="9739312" cy="2857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0" name="Rectangle 10"/>
          <p:cNvSpPr>
            <a:spLocks noChangeArrowheads="1"/>
          </p:cNvSpPr>
          <p:nvPr/>
        </p:nvSpPr>
        <p:spPr bwMode="auto">
          <a:xfrm>
            <a:off x="0" y="6704013"/>
            <a:ext cx="5827713" cy="134937"/>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1" name="Rectangle 11"/>
          <p:cNvSpPr>
            <a:spLocks noChangeArrowheads="1"/>
          </p:cNvSpPr>
          <p:nvPr/>
        </p:nvSpPr>
        <p:spPr bwMode="auto">
          <a:xfrm>
            <a:off x="0" y="6334125"/>
            <a:ext cx="5827713" cy="323850"/>
          </a:xfrm>
          <a:prstGeom prst="rect">
            <a:avLst/>
          </a:prstGeom>
          <a:gradFill rotWithShape="1">
            <a:gsLst>
              <a:gs pos="0">
                <a:srgbClr val="A08F00"/>
              </a:gs>
              <a:gs pos="50000">
                <a:srgbClr val="E6CE00"/>
              </a:gs>
              <a:gs pos="100000">
                <a:srgbClr val="FFF50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13" name="L-Shape 12"/>
          <p:cNvSpPr/>
          <p:nvPr/>
        </p:nvSpPr>
        <p:spPr bwMode="auto">
          <a:xfrm flipV="1">
            <a:off x="0" y="0"/>
            <a:ext cx="1057275" cy="752475"/>
          </a:xfrm>
          <a:prstGeom prst="corner">
            <a:avLst>
              <a:gd name="adj1" fmla="val 17089"/>
              <a:gd name="adj2" fmla="val 22869"/>
            </a:avLst>
          </a:prstGeom>
          <a:gradFill flip="none" rotWithShape="1">
            <a:gsLst>
              <a:gs pos="0">
                <a:srgbClr val="FFE600">
                  <a:shade val="30000"/>
                  <a:satMod val="115000"/>
                </a:srgbClr>
              </a:gs>
              <a:gs pos="50000">
                <a:srgbClr val="FFE600">
                  <a:shade val="67500"/>
                  <a:satMod val="115000"/>
                </a:srgbClr>
              </a:gs>
              <a:gs pos="100000">
                <a:srgbClr val="FFE600">
                  <a:shade val="100000"/>
                  <a:satMod val="115000"/>
                </a:srgb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2400">
              <a:ea typeface="ＭＳ Ｐゴシック" pitchFamily="108" charset="-128"/>
            </a:endParaRPr>
          </a:p>
        </p:txBody>
      </p:sp>
      <p:sp>
        <p:nvSpPr>
          <p:cNvPr id="9223" name="Rectangle 13"/>
          <p:cNvSpPr>
            <a:spLocks noChangeArrowheads="1"/>
          </p:cNvSpPr>
          <p:nvPr/>
        </p:nvSpPr>
        <p:spPr bwMode="auto">
          <a:xfrm>
            <a:off x="4094163" y="19050"/>
            <a:ext cx="5827712" cy="134938"/>
          </a:xfrm>
          <a:prstGeom prst="rect">
            <a:avLst/>
          </a:prstGeom>
          <a:solidFill>
            <a:srgbClr val="00B0F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endParaRPr lang="en-US" sz="2400"/>
          </a:p>
        </p:txBody>
      </p:sp>
      <p:sp>
        <p:nvSpPr>
          <p:cNvPr id="9224" name="TextBox 14"/>
          <p:cNvSpPr txBox="1">
            <a:spLocks noChangeArrowheads="1"/>
          </p:cNvSpPr>
          <p:nvPr/>
        </p:nvSpPr>
        <p:spPr bwMode="auto">
          <a:xfrm>
            <a:off x="4089400" y="-25400"/>
            <a:ext cx="5832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88000" anchor="ctr">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r" eaLnBrk="1" hangingPunct="1"/>
            <a:r>
              <a:rPr lang="en-US" sz="800">
                <a:solidFill>
                  <a:schemeClr val="bg1"/>
                </a:solidFill>
              </a:rPr>
              <a:t>E   M   P   L   O   Y   E   E        B   E   N   E   F   I   T   S        M   A   N   U   A   L</a:t>
            </a:r>
          </a:p>
        </p:txBody>
      </p:sp>
      <p:sp>
        <p:nvSpPr>
          <p:cNvPr id="9225"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8</a:t>
            </a:fld>
            <a:endParaRPr lang="en-US" sz="1500"/>
          </a:p>
        </p:txBody>
      </p:sp>
    </p:spTree>
    <p:extLst>
      <p:ext uri="{BB962C8B-B14F-4D97-AF65-F5344CB8AC3E}">
        <p14:creationId xmlns:p14="http://schemas.microsoft.com/office/powerpoint/2010/main" val="188473678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4"/>
          <p:cNvSpPr txBox="1">
            <a:spLocks/>
          </p:cNvSpPr>
          <p:nvPr/>
        </p:nvSpPr>
        <p:spPr bwMode="auto">
          <a:xfrm>
            <a:off x="471487" y="1209674"/>
            <a:ext cx="8956676" cy="339727"/>
          </a:xfrm>
          <a:prstGeom prst="rect">
            <a:avLst/>
          </a:prstGeom>
          <a:solidFill>
            <a:schemeClr val="bg1"/>
          </a:solidFill>
          <a:ln w="3175" cap="flat" cmpd="sng" algn="ctr">
            <a:solidFill>
              <a:schemeClr val="bg1">
                <a:lumMod val="50000"/>
              </a:schemeClr>
            </a:solidFill>
            <a:prstDash val="solid"/>
            <a:miter lim="800000"/>
            <a:headEnd/>
            <a:tailEnd/>
          </a:ln>
        </p:spPr>
        <p:style>
          <a:lnRef idx="3">
            <a:schemeClr val="lt1"/>
          </a:lnRef>
          <a:fillRef idx="1">
            <a:schemeClr val="accent4"/>
          </a:fillRef>
          <a:effectRef idx="1">
            <a:schemeClr val="accent4"/>
          </a:effectRef>
          <a:fontRef idx="minor">
            <a:schemeClr val="lt1"/>
          </a:fontRef>
        </p:style>
        <p:txBody>
          <a:bodyPr vert="horz" wrap="square" lIns="72000" tIns="0" rIns="72000" bIns="0" numCol="1" anchor="ctr" anchorCtr="0" compatLnSpc="1">
            <a:prstTxWarp prst="textNoShape">
              <a:avLst/>
            </a:prstTxWarp>
          </a:bodyPr>
          <a:lstStyle/>
          <a:p>
            <a:pPr marL="342900" indent="-342900">
              <a:spcAft>
                <a:spcPts val="600"/>
              </a:spcAft>
              <a:buFontTx/>
              <a:buAutoNum type="arabicParenR"/>
              <a:tabLst>
                <a:tab pos="228600" algn="l"/>
              </a:tabLst>
              <a:defRPr/>
            </a:pPr>
            <a:r>
              <a:rPr lang="en-US" sz="1100" dirty="0" smtClean="0">
                <a:solidFill>
                  <a:schemeClr val="tx1">
                    <a:lumMod val="75000"/>
                    <a:lumOff val="25000"/>
                  </a:schemeClr>
                </a:solidFill>
                <a:latin typeface="+mj-lt"/>
                <a:ea typeface="Times New Roman"/>
                <a:cs typeface="Times New Roman"/>
              </a:rPr>
              <a:t>Policyholder shall inform the insurance company of any claim within 30 days of the claim event along with the death claim intimation form. </a:t>
            </a:r>
          </a:p>
        </p:txBody>
      </p:sp>
      <p:sp>
        <p:nvSpPr>
          <p:cNvPr id="13" name="Rectangle 2"/>
          <p:cNvSpPr txBox="1">
            <a:spLocks noChangeArrowheads="1"/>
          </p:cNvSpPr>
          <p:nvPr/>
        </p:nvSpPr>
        <p:spPr bwMode="auto">
          <a:xfrm>
            <a:off x="498474" y="311150"/>
            <a:ext cx="3302398" cy="601663"/>
          </a:xfrm>
          <a:prstGeom prst="rect">
            <a:avLst/>
          </a:prstGeom>
          <a:solidFill>
            <a:srgbClr val="00B0F0"/>
          </a:solidFill>
          <a:ln w="9525">
            <a:noFill/>
            <a:miter lim="800000"/>
            <a:headEnd/>
            <a:tailEnd/>
          </a:ln>
        </p:spPr>
        <p:txBody>
          <a:bodyPr lIns="0" tIns="0" rIns="0" anchor="b"/>
          <a:lstStyle/>
          <a:p>
            <a:pPr algn="ctr">
              <a:lnSpc>
                <a:spcPts val="3200"/>
              </a:lnSpc>
              <a:tabLst>
                <a:tab pos="3262313" algn="l"/>
              </a:tabLst>
              <a:defRPr/>
            </a:pPr>
            <a:r>
              <a:rPr lang="en-US" sz="3000" kern="0" dirty="0">
                <a:solidFill>
                  <a:schemeClr val="bg1"/>
                </a:solidFill>
                <a:latin typeface="+mj-lt"/>
                <a:ea typeface="+mj-ea"/>
                <a:cs typeface="+mj-cs"/>
              </a:rPr>
              <a:t>Group </a:t>
            </a:r>
            <a:r>
              <a:rPr lang="en-US" sz="3000" kern="0" dirty="0" smtClean="0">
                <a:solidFill>
                  <a:schemeClr val="bg1"/>
                </a:solidFill>
                <a:latin typeface="+mj-lt"/>
                <a:ea typeface="+mj-ea"/>
                <a:cs typeface="+mj-cs"/>
              </a:rPr>
              <a:t>Term Life</a:t>
            </a:r>
            <a:endParaRPr lang="en-US" sz="3000" kern="0" dirty="0">
              <a:solidFill>
                <a:schemeClr val="bg1"/>
              </a:solidFill>
              <a:latin typeface="+mj-lt"/>
              <a:ea typeface="+mj-ea"/>
              <a:cs typeface="+mj-cs"/>
            </a:endParaRPr>
          </a:p>
        </p:txBody>
      </p:sp>
      <p:sp>
        <p:nvSpPr>
          <p:cNvPr id="15" name="Rectangle 2"/>
          <p:cNvSpPr txBox="1">
            <a:spLocks noChangeArrowheads="1"/>
          </p:cNvSpPr>
          <p:nvPr/>
        </p:nvSpPr>
        <p:spPr bwMode="auto">
          <a:xfrm>
            <a:off x="3944888" y="311150"/>
            <a:ext cx="5961112" cy="60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ctr" anchorCtr="0" compatLnSpc="1">
            <a:prstTxWarp prst="textNoShape">
              <a:avLst/>
            </a:prstTxWarp>
          </a:bodyPr>
          <a:lstStyle>
            <a:lvl1pPr algn="l" rtl="0" eaLnBrk="0" fontAlgn="base" hangingPunct="0">
              <a:spcBef>
                <a:spcPct val="0"/>
              </a:spcBef>
              <a:spcAft>
                <a:spcPct val="0"/>
              </a:spcAft>
              <a:defRPr sz="2000">
                <a:solidFill>
                  <a:srgbClr val="E11B22"/>
                </a:solidFill>
                <a:latin typeface="+mj-lt"/>
                <a:ea typeface="MS PGothic" pitchFamily="34" charset="-128"/>
                <a:cs typeface="ＭＳ Ｐゴシック"/>
              </a:defRPr>
            </a:lvl1pPr>
            <a:lvl2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2pPr>
            <a:lvl3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3pPr>
            <a:lvl4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4pPr>
            <a:lvl5pPr algn="l" rtl="0" eaLnBrk="0" fontAlgn="base" hangingPunct="0">
              <a:spcBef>
                <a:spcPct val="0"/>
              </a:spcBef>
              <a:spcAft>
                <a:spcPct val="0"/>
              </a:spcAft>
              <a:defRPr sz="2000">
                <a:solidFill>
                  <a:srgbClr val="E11B22"/>
                </a:solidFill>
                <a:latin typeface="Arial" charset="0"/>
                <a:ea typeface="MS PGothic" pitchFamily="34" charset="-128"/>
                <a:cs typeface="ＭＳ Ｐゴシック"/>
              </a:defRPr>
            </a:lvl5pPr>
            <a:lvl6pPr marL="457200" algn="l" rtl="0" eaLnBrk="1" fontAlgn="base" hangingPunct="1">
              <a:spcBef>
                <a:spcPct val="0"/>
              </a:spcBef>
              <a:spcAft>
                <a:spcPct val="0"/>
              </a:spcAft>
              <a:defRPr sz="2000">
                <a:solidFill>
                  <a:srgbClr val="E11B22"/>
                </a:solidFill>
                <a:latin typeface="Arial" charset="0"/>
                <a:ea typeface="ＭＳ Ｐゴシック" pitchFamily="108" charset="-128"/>
              </a:defRPr>
            </a:lvl6pPr>
            <a:lvl7pPr marL="914400" algn="l" rtl="0" eaLnBrk="1" fontAlgn="base" hangingPunct="1">
              <a:spcBef>
                <a:spcPct val="0"/>
              </a:spcBef>
              <a:spcAft>
                <a:spcPct val="0"/>
              </a:spcAft>
              <a:defRPr sz="2000">
                <a:solidFill>
                  <a:srgbClr val="E11B22"/>
                </a:solidFill>
                <a:latin typeface="Arial" charset="0"/>
                <a:ea typeface="ＭＳ Ｐゴシック" pitchFamily="108" charset="-128"/>
              </a:defRPr>
            </a:lvl7pPr>
            <a:lvl8pPr marL="1371600" algn="l" rtl="0" eaLnBrk="1" fontAlgn="base" hangingPunct="1">
              <a:spcBef>
                <a:spcPct val="0"/>
              </a:spcBef>
              <a:spcAft>
                <a:spcPct val="0"/>
              </a:spcAft>
              <a:defRPr sz="2000">
                <a:solidFill>
                  <a:srgbClr val="E11B22"/>
                </a:solidFill>
                <a:latin typeface="Arial" charset="0"/>
                <a:ea typeface="ＭＳ Ｐゴシック" pitchFamily="108" charset="-128"/>
              </a:defRPr>
            </a:lvl8pPr>
            <a:lvl9pPr marL="1828800" algn="l" rtl="0" eaLnBrk="1" fontAlgn="base" hangingPunct="1">
              <a:spcBef>
                <a:spcPct val="0"/>
              </a:spcBef>
              <a:spcAft>
                <a:spcPct val="0"/>
              </a:spcAft>
              <a:defRPr sz="2000">
                <a:solidFill>
                  <a:srgbClr val="E11B22"/>
                </a:solidFill>
                <a:latin typeface="Arial" charset="0"/>
                <a:ea typeface="ＭＳ Ｐゴシック" pitchFamily="108" charset="-128"/>
              </a:defRPr>
            </a:lvl9pPr>
          </a:lstStyle>
          <a:p>
            <a:pPr>
              <a:tabLst>
                <a:tab pos="3262313" algn="l"/>
              </a:tabLst>
            </a:pPr>
            <a:r>
              <a:rPr lang="en-US" sz="2500" dirty="0">
                <a:solidFill>
                  <a:srgbClr val="00B0F0"/>
                </a:solidFill>
              </a:rPr>
              <a:t>Claim Procedure &amp; Claim Documents</a:t>
            </a:r>
            <a:endParaRPr lang="en-US" sz="2500" kern="0" dirty="0" smtClean="0">
              <a:solidFill>
                <a:srgbClr val="00B0F0"/>
              </a:solidFill>
            </a:endParaRPr>
          </a:p>
        </p:txBody>
      </p:sp>
      <p:sp>
        <p:nvSpPr>
          <p:cNvPr id="16" name="Rectangle 16"/>
          <p:cNvSpPr>
            <a:spLocks noChangeArrowheads="1"/>
          </p:cNvSpPr>
          <p:nvPr/>
        </p:nvSpPr>
        <p:spPr bwMode="auto">
          <a:xfrm>
            <a:off x="0" y="6334125"/>
            <a:ext cx="5476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p>
            <a:pPr eaLnBrk="0" hangingPunct="0"/>
            <a:fld id="{93BD8B16-BD34-4DA9-BB48-7AC736B86F86}" type="slidenum">
              <a:rPr lang="en-US" sz="1500"/>
              <a:pPr eaLnBrk="0" hangingPunct="0"/>
              <a:t>9</a:t>
            </a:fld>
            <a:endParaRPr lang="en-US" sz="1500" dirty="0"/>
          </a:p>
        </p:txBody>
      </p:sp>
      <p:sp>
        <p:nvSpPr>
          <p:cNvPr id="10" name="Subtitle 4"/>
          <p:cNvSpPr txBox="1">
            <a:spLocks/>
          </p:cNvSpPr>
          <p:nvPr/>
        </p:nvSpPr>
        <p:spPr bwMode="auto">
          <a:xfrm>
            <a:off x="462111" y="3068959"/>
            <a:ext cx="8956676" cy="3265165"/>
          </a:xfrm>
          <a:prstGeom prst="rect">
            <a:avLst/>
          </a:prstGeom>
          <a:solidFill>
            <a:schemeClr val="bg1"/>
          </a:solidFill>
          <a:ln w="3175" cap="flat" cmpd="sng" algn="ctr">
            <a:solidFill>
              <a:schemeClr val="bg1">
                <a:lumMod val="50000"/>
              </a:schemeClr>
            </a:solidFill>
            <a:prstDash val="solid"/>
            <a:miter lim="800000"/>
            <a:headEnd/>
            <a:tailEnd/>
          </a:ln>
        </p:spPr>
        <p:style>
          <a:lnRef idx="3">
            <a:schemeClr val="lt1"/>
          </a:lnRef>
          <a:fillRef idx="1">
            <a:schemeClr val="accent4"/>
          </a:fillRef>
          <a:effectRef idx="1">
            <a:schemeClr val="accent4"/>
          </a:effectRef>
          <a:fontRef idx="minor">
            <a:schemeClr val="lt1"/>
          </a:fontRef>
        </p:style>
        <p:txBody>
          <a:bodyPr vert="horz" wrap="square" lIns="72000" tIns="0" rIns="72000" bIns="0" numCol="1" anchor="ctr" anchorCtr="0" compatLnSpc="1">
            <a:prstTxWarp prst="textNoShape">
              <a:avLst/>
            </a:prstTxWarp>
          </a:bodyPr>
          <a:lstStyle/>
          <a:p>
            <a:pPr>
              <a:spcAft>
                <a:spcPts val="600"/>
              </a:spcAft>
              <a:tabLst>
                <a:tab pos="228600" algn="l"/>
              </a:tabLst>
              <a:defRPr/>
            </a:pPr>
            <a:endParaRPr lang="en-US" sz="1050" dirty="0" smtClean="0">
              <a:solidFill>
                <a:schemeClr val="accent5">
                  <a:lumMod val="50000"/>
                </a:schemeClr>
              </a:solidFill>
              <a:latin typeface="+mj-lt"/>
              <a:ea typeface="Times New Roman"/>
              <a:cs typeface="Times New Roman"/>
            </a:endParaRPr>
          </a:p>
          <a:p>
            <a:pPr marL="171450" indent="-171450">
              <a:spcAft>
                <a:spcPts val="600"/>
              </a:spcAft>
              <a:buFontTx/>
              <a:buChar char="-"/>
              <a:tabLst>
                <a:tab pos="228600" algn="l"/>
              </a:tabLst>
              <a:defRPr/>
            </a:pPr>
            <a:r>
              <a:rPr lang="en-US" sz="1050" dirty="0" smtClean="0">
                <a:solidFill>
                  <a:schemeClr val="accent5">
                    <a:lumMod val="50000"/>
                  </a:schemeClr>
                </a:solidFill>
                <a:latin typeface="+mj-lt"/>
                <a:ea typeface="Times New Roman"/>
                <a:cs typeface="Times New Roman"/>
              </a:rPr>
              <a:t>The above is an indicative list of documents and the insurer reserves the right to ask for additional proofs &amp; documents in support of the claim</a:t>
            </a:r>
          </a:p>
          <a:p>
            <a:pPr marL="171450" indent="-171450">
              <a:spcAft>
                <a:spcPts val="600"/>
              </a:spcAft>
              <a:buFontTx/>
              <a:buChar char="-"/>
              <a:tabLst>
                <a:tab pos="228600" algn="l"/>
              </a:tabLst>
              <a:defRPr/>
            </a:pPr>
            <a:r>
              <a:rPr lang="en-US" sz="1050" dirty="0">
                <a:solidFill>
                  <a:schemeClr val="accent5">
                    <a:lumMod val="50000"/>
                  </a:schemeClr>
                </a:solidFill>
                <a:latin typeface="+mj-lt"/>
                <a:ea typeface="Times New Roman"/>
                <a:cs typeface="Times New Roman"/>
              </a:rPr>
              <a:t>Please note that with IRDA mandating claim settlement </a:t>
            </a:r>
            <a:r>
              <a:rPr lang="en-US" sz="1050" dirty="0" smtClean="0">
                <a:solidFill>
                  <a:schemeClr val="accent5">
                    <a:lumMod val="50000"/>
                  </a:schemeClr>
                </a:solidFill>
                <a:latin typeface="+mj-lt"/>
                <a:ea typeface="Times New Roman"/>
                <a:cs typeface="Times New Roman"/>
              </a:rPr>
              <a:t>would be through </a:t>
            </a:r>
            <a:r>
              <a:rPr lang="en-US" sz="1050" dirty="0">
                <a:solidFill>
                  <a:schemeClr val="accent5">
                    <a:lumMod val="50000"/>
                  </a:schemeClr>
                </a:solidFill>
                <a:latin typeface="+mj-lt"/>
                <a:ea typeface="Times New Roman"/>
                <a:cs typeface="Times New Roman"/>
              </a:rPr>
              <a:t>Electronic Fund Transfer </a:t>
            </a:r>
            <a:r>
              <a:rPr lang="en-US" sz="1050" dirty="0" smtClean="0">
                <a:solidFill>
                  <a:schemeClr val="accent5">
                    <a:lumMod val="50000"/>
                  </a:schemeClr>
                </a:solidFill>
                <a:latin typeface="+mj-lt"/>
                <a:ea typeface="Times New Roman"/>
                <a:cs typeface="Times New Roman"/>
              </a:rPr>
              <a:t>only</a:t>
            </a:r>
            <a:endParaRPr lang="en-US" sz="1050" dirty="0">
              <a:solidFill>
                <a:schemeClr val="accent5">
                  <a:lumMod val="50000"/>
                </a:schemeClr>
              </a:solidFill>
              <a:latin typeface="+mj-lt"/>
              <a:ea typeface="Times New Roman"/>
              <a:cs typeface="Times New Roman"/>
            </a:endParaRPr>
          </a:p>
          <a:p>
            <a:pPr marL="171450" indent="-171450">
              <a:buFontTx/>
              <a:buChar char="-"/>
            </a:pPr>
            <a:r>
              <a:rPr lang="en-US" sz="1050" dirty="0" smtClean="0">
                <a:solidFill>
                  <a:schemeClr val="tx1"/>
                </a:solidFill>
                <a:latin typeface="+mj-lt"/>
                <a:cs typeface="Times New Roman"/>
              </a:rPr>
              <a:t>T</a:t>
            </a:r>
            <a:r>
              <a:rPr lang="en-US" sz="1050" dirty="0" smtClean="0">
                <a:solidFill>
                  <a:schemeClr val="tx1"/>
                </a:solidFill>
                <a:latin typeface="+mj-lt"/>
                <a:ea typeface="Times New Roman"/>
                <a:cs typeface="Times New Roman"/>
              </a:rPr>
              <a:t>he </a:t>
            </a:r>
            <a:r>
              <a:rPr lang="en-US" sz="1050" dirty="0">
                <a:solidFill>
                  <a:schemeClr val="accent5">
                    <a:lumMod val="50000"/>
                  </a:schemeClr>
                </a:solidFill>
                <a:latin typeface="+mj-lt"/>
                <a:ea typeface="Times New Roman"/>
                <a:cs typeface="Times New Roman"/>
              </a:rPr>
              <a:t>necessary details as mentioned below are </a:t>
            </a:r>
            <a:r>
              <a:rPr lang="en-US" sz="1050" dirty="0" smtClean="0">
                <a:solidFill>
                  <a:schemeClr val="accent5">
                    <a:lumMod val="50000"/>
                  </a:schemeClr>
                </a:solidFill>
                <a:latin typeface="+mj-lt"/>
                <a:ea typeface="Times New Roman"/>
                <a:cs typeface="Times New Roman"/>
              </a:rPr>
              <a:t>to be filled </a:t>
            </a:r>
            <a:r>
              <a:rPr lang="en-US" sz="1050" dirty="0">
                <a:solidFill>
                  <a:schemeClr val="accent5">
                    <a:lumMod val="50000"/>
                  </a:schemeClr>
                </a:solidFill>
                <a:latin typeface="+mj-lt"/>
                <a:ea typeface="Times New Roman"/>
                <a:cs typeface="Times New Roman"/>
              </a:rPr>
              <a:t>up in the Claim forms and sent to </a:t>
            </a:r>
            <a:r>
              <a:rPr lang="en-US" sz="1050" dirty="0" smtClean="0">
                <a:solidFill>
                  <a:schemeClr val="accent5">
                    <a:lumMod val="50000"/>
                  </a:schemeClr>
                </a:solidFill>
                <a:latin typeface="+mj-lt"/>
                <a:ea typeface="Times New Roman"/>
                <a:cs typeface="Times New Roman"/>
              </a:rPr>
              <a:t>the insurer </a:t>
            </a:r>
            <a:r>
              <a:rPr lang="en-US" sz="1050" dirty="0">
                <a:solidFill>
                  <a:schemeClr val="accent5">
                    <a:lumMod val="50000"/>
                  </a:schemeClr>
                </a:solidFill>
                <a:latin typeface="+mj-lt"/>
                <a:ea typeface="Times New Roman"/>
                <a:cs typeface="Times New Roman"/>
              </a:rPr>
              <a:t>along with the documentary evidence of Bank A/c details </a:t>
            </a:r>
            <a:r>
              <a:rPr lang="en-US" sz="1050" dirty="0" smtClean="0">
                <a:solidFill>
                  <a:schemeClr val="accent5">
                    <a:lumMod val="50000"/>
                  </a:schemeClr>
                </a:solidFill>
                <a:latin typeface="+mj-lt"/>
                <a:ea typeface="Times New Roman"/>
                <a:cs typeface="Times New Roman"/>
              </a:rPr>
              <a:t>viz. Pre-printed </a:t>
            </a:r>
            <a:r>
              <a:rPr lang="en-US" sz="1050" dirty="0">
                <a:solidFill>
                  <a:schemeClr val="accent5">
                    <a:lumMod val="50000"/>
                  </a:schemeClr>
                </a:solidFill>
                <a:latin typeface="+mj-lt"/>
                <a:ea typeface="Times New Roman"/>
                <a:cs typeface="Times New Roman"/>
              </a:rPr>
              <a:t>cancelled </a:t>
            </a:r>
            <a:r>
              <a:rPr lang="en-US" sz="1050" dirty="0" err="1">
                <a:solidFill>
                  <a:schemeClr val="accent5">
                    <a:lumMod val="50000"/>
                  </a:schemeClr>
                </a:solidFill>
                <a:latin typeface="+mj-lt"/>
                <a:ea typeface="Times New Roman"/>
                <a:cs typeface="Times New Roman"/>
              </a:rPr>
              <a:t>cheque</a:t>
            </a:r>
            <a:r>
              <a:rPr lang="en-US" sz="1050" dirty="0">
                <a:solidFill>
                  <a:schemeClr val="accent5">
                    <a:lumMod val="50000"/>
                  </a:schemeClr>
                </a:solidFill>
                <a:latin typeface="+mj-lt"/>
                <a:ea typeface="Times New Roman"/>
                <a:cs typeface="Times New Roman"/>
              </a:rPr>
              <a:t> / Pre-printed Bank Statement / Copy of passbook containing the below details, so as to make this process efficient and </a:t>
            </a:r>
            <a:r>
              <a:rPr lang="en-US" sz="1050" dirty="0" smtClean="0">
                <a:solidFill>
                  <a:schemeClr val="accent5">
                    <a:lumMod val="50000"/>
                  </a:schemeClr>
                </a:solidFill>
                <a:latin typeface="+mj-lt"/>
                <a:ea typeface="Times New Roman"/>
                <a:cs typeface="Times New Roman"/>
              </a:rPr>
              <a:t>quick:</a:t>
            </a:r>
            <a:endParaRPr lang="en-US" sz="1050" dirty="0">
              <a:solidFill>
                <a:schemeClr val="accent5">
                  <a:lumMod val="50000"/>
                </a:schemeClr>
              </a:solidFill>
              <a:latin typeface="+mj-lt"/>
              <a:ea typeface="Times New Roman"/>
              <a:cs typeface="Times New Roman"/>
            </a:endParaRPr>
          </a:p>
          <a:p>
            <a:r>
              <a:rPr lang="en-US" sz="1050" dirty="0">
                <a:solidFill>
                  <a:schemeClr val="accent5">
                    <a:lumMod val="50000"/>
                  </a:schemeClr>
                </a:solidFill>
                <a:latin typeface="+mj-lt"/>
                <a:ea typeface="Times New Roman"/>
                <a:cs typeface="Times New Roman"/>
              </a:rPr>
              <a:t> </a:t>
            </a:r>
          </a:p>
          <a:p>
            <a:pPr marL="171450" indent="-171450">
              <a:buFont typeface="Arial" panose="020B0604020202020204" pitchFamily="34" charset="0"/>
              <a:buChar char="•"/>
            </a:pPr>
            <a:r>
              <a:rPr lang="en-US" sz="1050" dirty="0">
                <a:solidFill>
                  <a:schemeClr val="accent5">
                    <a:lumMod val="50000"/>
                  </a:schemeClr>
                </a:solidFill>
                <a:latin typeface="+mj-lt"/>
                <a:ea typeface="Times New Roman"/>
                <a:cs typeface="Times New Roman"/>
              </a:rPr>
              <a:t> </a:t>
            </a:r>
            <a:r>
              <a:rPr lang="en-US" sz="1050" dirty="0" smtClean="0">
                <a:solidFill>
                  <a:schemeClr val="accent5">
                    <a:lumMod val="50000"/>
                  </a:schemeClr>
                </a:solidFill>
                <a:latin typeface="+mj-lt"/>
                <a:ea typeface="Times New Roman"/>
                <a:cs typeface="Times New Roman"/>
              </a:rPr>
              <a:t>Account </a:t>
            </a:r>
            <a:r>
              <a:rPr lang="en-US" sz="1050" dirty="0">
                <a:solidFill>
                  <a:schemeClr val="accent5">
                    <a:lumMod val="50000"/>
                  </a:schemeClr>
                </a:solidFill>
                <a:latin typeface="+mj-lt"/>
                <a:ea typeface="Times New Roman"/>
                <a:cs typeface="Times New Roman"/>
              </a:rPr>
              <a:t>number</a:t>
            </a:r>
          </a:p>
          <a:p>
            <a:pPr marL="171450" indent="-171450">
              <a:buFont typeface="Arial" panose="020B0604020202020204" pitchFamily="34" charset="0"/>
              <a:buChar char="•"/>
            </a:pPr>
            <a:r>
              <a:rPr lang="en-US" sz="1050" dirty="0" smtClean="0">
                <a:solidFill>
                  <a:schemeClr val="accent5">
                    <a:lumMod val="50000"/>
                  </a:schemeClr>
                </a:solidFill>
                <a:latin typeface="+mj-lt"/>
                <a:ea typeface="Times New Roman"/>
                <a:cs typeface="Times New Roman"/>
              </a:rPr>
              <a:t> IFSC </a:t>
            </a:r>
            <a:r>
              <a:rPr lang="en-US" sz="1050" dirty="0">
                <a:solidFill>
                  <a:schemeClr val="accent5">
                    <a:lumMod val="50000"/>
                  </a:schemeClr>
                </a:solidFill>
                <a:latin typeface="+mj-lt"/>
                <a:ea typeface="Times New Roman"/>
                <a:cs typeface="Times New Roman"/>
              </a:rPr>
              <a:t>Code </a:t>
            </a:r>
          </a:p>
          <a:p>
            <a:pPr marL="171450" indent="-171450">
              <a:buFont typeface="Arial" panose="020B0604020202020204" pitchFamily="34" charset="0"/>
              <a:buChar char="•"/>
            </a:pPr>
            <a:r>
              <a:rPr lang="en-US" sz="1050" dirty="0" smtClean="0">
                <a:solidFill>
                  <a:schemeClr val="accent5">
                    <a:lumMod val="50000"/>
                  </a:schemeClr>
                </a:solidFill>
                <a:latin typeface="+mj-lt"/>
                <a:ea typeface="Times New Roman"/>
                <a:cs typeface="Times New Roman"/>
              </a:rPr>
              <a:t> </a:t>
            </a:r>
            <a:r>
              <a:rPr lang="en-US" sz="1050" dirty="0">
                <a:solidFill>
                  <a:schemeClr val="accent5">
                    <a:lumMod val="50000"/>
                  </a:schemeClr>
                </a:solidFill>
                <a:latin typeface="+mj-lt"/>
                <a:ea typeface="Times New Roman"/>
                <a:cs typeface="Times New Roman"/>
              </a:rPr>
              <a:t>Bank details </a:t>
            </a:r>
            <a:endParaRPr lang="en-US" sz="1050" dirty="0" smtClean="0">
              <a:solidFill>
                <a:schemeClr val="accent5">
                  <a:lumMod val="50000"/>
                </a:schemeClr>
              </a:solidFill>
              <a:latin typeface="+mj-lt"/>
              <a:ea typeface="Times New Roman"/>
              <a:cs typeface="Times New Roman"/>
            </a:endParaRPr>
          </a:p>
          <a:p>
            <a:endParaRPr lang="en-US" sz="1050" dirty="0">
              <a:solidFill>
                <a:schemeClr val="tx1"/>
              </a:solidFill>
              <a:latin typeface="+mj-lt"/>
              <a:ea typeface="Times New Roman"/>
              <a:cs typeface="Times New Roman"/>
            </a:endParaRPr>
          </a:p>
          <a:p>
            <a:r>
              <a:rPr lang="en-US" sz="1050" dirty="0">
                <a:solidFill>
                  <a:schemeClr val="tx1"/>
                </a:solidFill>
                <a:latin typeface="+mj-lt"/>
                <a:ea typeface="Times New Roman"/>
                <a:cs typeface="Times New Roman"/>
              </a:rPr>
              <a:t>-  Scan copy of </a:t>
            </a:r>
            <a:r>
              <a:rPr lang="en-US" sz="1050" dirty="0" smtClean="0">
                <a:solidFill>
                  <a:schemeClr val="tx1"/>
                </a:solidFill>
                <a:latin typeface="+mj-lt"/>
                <a:ea typeface="Times New Roman"/>
                <a:cs typeface="Times New Roman"/>
              </a:rPr>
              <a:t>the claim documents </a:t>
            </a:r>
            <a:r>
              <a:rPr lang="en-US" sz="1050" dirty="0">
                <a:solidFill>
                  <a:schemeClr val="tx1"/>
                </a:solidFill>
                <a:latin typeface="+mj-lt"/>
                <a:ea typeface="Times New Roman"/>
                <a:cs typeface="Times New Roman"/>
              </a:rPr>
              <a:t>should be sent to below Ids : </a:t>
            </a:r>
          </a:p>
          <a:p>
            <a:r>
              <a:rPr lang="en-US" sz="1050" u="sng" dirty="0" smtClean="0">
                <a:solidFill>
                  <a:schemeClr val="tx1"/>
                </a:solidFill>
                <a:latin typeface="+mj-lt"/>
                <a:ea typeface="Times New Roman"/>
                <a:cs typeface="Times New Roman"/>
                <a:hlinkClick r:id="rId3"/>
              </a:rPr>
              <a:t>vinay.vaghnani@futuregenerali.in</a:t>
            </a:r>
            <a:r>
              <a:rPr lang="en-US" sz="1050" u="sng" dirty="0" smtClean="0">
                <a:solidFill>
                  <a:schemeClr val="tx1"/>
                </a:solidFill>
                <a:latin typeface="+mj-lt"/>
                <a:ea typeface="Times New Roman"/>
                <a:cs typeface="Times New Roman"/>
              </a:rPr>
              <a:t>, </a:t>
            </a:r>
            <a:r>
              <a:rPr lang="en-US" sz="1050" u="sng" dirty="0" smtClean="0">
                <a:solidFill>
                  <a:schemeClr val="tx1"/>
                </a:solidFill>
                <a:latin typeface="+mj-lt"/>
                <a:ea typeface="Times New Roman"/>
                <a:cs typeface="Times New Roman"/>
                <a:hlinkClick r:id="rId4"/>
              </a:rPr>
              <a:t>vishal.panchal@</a:t>
            </a:r>
            <a:r>
              <a:rPr lang="en-US" sz="1050" u="sng" dirty="0" smtClean="0">
                <a:solidFill>
                  <a:schemeClr val="tx1"/>
                </a:solidFill>
                <a:ea typeface="Times New Roman"/>
                <a:cs typeface="Times New Roman"/>
                <a:hlinkClick r:id="rId4"/>
              </a:rPr>
              <a:t>uturegenerali.in</a:t>
            </a:r>
            <a:r>
              <a:rPr lang="en-US" sz="1050" u="sng" dirty="0" smtClean="0">
                <a:solidFill>
                  <a:schemeClr val="tx1"/>
                </a:solidFill>
                <a:ea typeface="Times New Roman"/>
                <a:cs typeface="Times New Roman"/>
              </a:rPr>
              <a:t>, </a:t>
            </a:r>
            <a:r>
              <a:rPr lang="en-US" sz="1050" u="sng" dirty="0" smtClean="0">
                <a:solidFill>
                  <a:schemeClr val="tx1"/>
                </a:solidFill>
                <a:latin typeface="+mj-lt"/>
                <a:ea typeface="Times New Roman"/>
                <a:cs typeface="Times New Roman"/>
                <a:hlinkClick r:id="rId5"/>
              </a:rPr>
              <a:t>santosh.kurne@globalinsurance.co.in</a:t>
            </a:r>
            <a:r>
              <a:rPr lang="en-US" sz="1050" u="sng" dirty="0" smtClean="0">
                <a:solidFill>
                  <a:schemeClr val="tx1"/>
                </a:solidFill>
                <a:latin typeface="+mj-lt"/>
                <a:ea typeface="Times New Roman"/>
                <a:cs typeface="Times New Roman"/>
              </a:rPr>
              <a:t>, aditi.biswas@globalinsurance.co.in</a:t>
            </a:r>
            <a:endParaRPr lang="en-US" sz="1050" u="sng" dirty="0">
              <a:solidFill>
                <a:schemeClr val="tx1"/>
              </a:solidFill>
              <a:latin typeface="+mj-lt"/>
              <a:ea typeface="Times New Roman"/>
              <a:cs typeface="Times New Roman"/>
            </a:endParaRPr>
          </a:p>
          <a:p>
            <a:endParaRPr lang="en-US" sz="1050" u="sng" dirty="0" smtClean="0">
              <a:solidFill>
                <a:schemeClr val="tx1"/>
              </a:solidFill>
              <a:latin typeface="+mj-lt"/>
              <a:ea typeface="Times New Roman"/>
              <a:cs typeface="Times New Roman"/>
            </a:endParaRPr>
          </a:p>
          <a:p>
            <a:pPr marL="171450" indent="-171450">
              <a:buFontTx/>
              <a:buChar char="-"/>
            </a:pPr>
            <a:r>
              <a:rPr lang="en-US" sz="1050" dirty="0" smtClean="0">
                <a:solidFill>
                  <a:schemeClr val="tx1"/>
                </a:solidFill>
                <a:latin typeface="+mj-lt"/>
                <a:ea typeface="Times New Roman"/>
                <a:cs typeface="Times New Roman"/>
              </a:rPr>
              <a:t>Hard copy </a:t>
            </a:r>
            <a:r>
              <a:rPr lang="en-US" sz="1050" dirty="0">
                <a:solidFill>
                  <a:schemeClr val="tx1"/>
                </a:solidFill>
                <a:latin typeface="+mj-lt"/>
                <a:ea typeface="Times New Roman"/>
                <a:cs typeface="Times New Roman"/>
              </a:rPr>
              <a:t>of </a:t>
            </a:r>
            <a:r>
              <a:rPr lang="en-US" sz="1050" dirty="0" smtClean="0">
                <a:solidFill>
                  <a:schemeClr val="tx1"/>
                </a:solidFill>
                <a:latin typeface="+mj-lt"/>
                <a:ea typeface="Times New Roman"/>
                <a:cs typeface="Times New Roman"/>
              </a:rPr>
              <a:t>the claim documents  are to be sent to the below </a:t>
            </a:r>
            <a:r>
              <a:rPr lang="en-US" sz="1050" dirty="0">
                <a:solidFill>
                  <a:schemeClr val="tx1"/>
                </a:solidFill>
                <a:latin typeface="+mj-lt"/>
                <a:ea typeface="Times New Roman"/>
                <a:cs typeface="Times New Roman"/>
              </a:rPr>
              <a:t>address </a:t>
            </a:r>
            <a:r>
              <a:rPr lang="en-US" sz="1050" dirty="0" smtClean="0">
                <a:solidFill>
                  <a:schemeClr val="tx1"/>
                </a:solidFill>
                <a:latin typeface="+mj-lt"/>
                <a:ea typeface="Times New Roman"/>
                <a:cs typeface="Times New Roman"/>
              </a:rPr>
              <a:t>:</a:t>
            </a:r>
          </a:p>
          <a:p>
            <a:r>
              <a:rPr lang="en-IN" sz="1050" b="1" dirty="0" smtClean="0">
                <a:solidFill>
                  <a:schemeClr val="tx1"/>
                </a:solidFill>
              </a:rPr>
              <a:t>     Mr </a:t>
            </a:r>
            <a:r>
              <a:rPr lang="en-IN" sz="1050" b="1" dirty="0" err="1">
                <a:solidFill>
                  <a:schemeClr val="tx1"/>
                </a:solidFill>
              </a:rPr>
              <a:t>Vinay</a:t>
            </a:r>
            <a:r>
              <a:rPr lang="en-IN" sz="1050" b="1" dirty="0">
                <a:solidFill>
                  <a:schemeClr val="tx1"/>
                </a:solidFill>
              </a:rPr>
              <a:t> </a:t>
            </a:r>
            <a:r>
              <a:rPr lang="en-IN" sz="1050" b="1" dirty="0" err="1">
                <a:solidFill>
                  <a:schemeClr val="tx1"/>
                </a:solidFill>
              </a:rPr>
              <a:t>Vaghani</a:t>
            </a:r>
            <a:r>
              <a:rPr lang="en-IN" sz="1050" b="1" dirty="0">
                <a:solidFill>
                  <a:schemeClr val="tx1"/>
                </a:solidFill>
              </a:rPr>
              <a:t> (Group Ops team)</a:t>
            </a:r>
            <a:endParaRPr lang="en-US" sz="1050" dirty="0">
              <a:solidFill>
                <a:schemeClr val="tx1"/>
              </a:solidFill>
            </a:endParaRPr>
          </a:p>
          <a:p>
            <a:r>
              <a:rPr lang="en-IN" sz="1050" b="1" dirty="0" smtClean="0">
                <a:solidFill>
                  <a:schemeClr val="tx1"/>
                </a:solidFill>
              </a:rPr>
              <a:t>     FUTURE </a:t>
            </a:r>
            <a:r>
              <a:rPr lang="en-IN" sz="1050" b="1" dirty="0">
                <a:solidFill>
                  <a:schemeClr val="tx1"/>
                </a:solidFill>
              </a:rPr>
              <a:t>GENERALI INDIA LIFE INSURANCE COMPANY LTD</a:t>
            </a:r>
            <a:endParaRPr lang="en-US" sz="1050" dirty="0">
              <a:solidFill>
                <a:schemeClr val="tx1"/>
              </a:solidFill>
            </a:endParaRPr>
          </a:p>
          <a:p>
            <a:r>
              <a:rPr lang="en-US" sz="1050" dirty="0" smtClean="0">
                <a:solidFill>
                  <a:schemeClr val="tx1"/>
                </a:solidFill>
              </a:rPr>
              <a:t>     A </a:t>
            </a:r>
            <a:r>
              <a:rPr lang="en-US" sz="1050" dirty="0">
                <a:solidFill>
                  <a:schemeClr val="tx1"/>
                </a:solidFill>
              </a:rPr>
              <a:t>Wing 1st floor </a:t>
            </a:r>
            <a:r>
              <a:rPr lang="en-US" sz="1050" dirty="0" err="1">
                <a:solidFill>
                  <a:schemeClr val="tx1"/>
                </a:solidFill>
              </a:rPr>
              <a:t>Lodha</a:t>
            </a:r>
            <a:r>
              <a:rPr lang="en-US" sz="1050" dirty="0">
                <a:solidFill>
                  <a:schemeClr val="tx1"/>
                </a:solidFill>
              </a:rPr>
              <a:t>-I </a:t>
            </a:r>
            <a:r>
              <a:rPr lang="en-US" sz="1050" dirty="0" err="1">
                <a:solidFill>
                  <a:schemeClr val="tx1"/>
                </a:solidFill>
              </a:rPr>
              <a:t>Think,Techno</a:t>
            </a:r>
            <a:r>
              <a:rPr lang="en-US" sz="1050" dirty="0">
                <a:solidFill>
                  <a:schemeClr val="tx1"/>
                </a:solidFill>
              </a:rPr>
              <a:t> Campus, </a:t>
            </a:r>
            <a:r>
              <a:rPr lang="en-US" sz="1050" dirty="0" err="1">
                <a:solidFill>
                  <a:schemeClr val="tx1"/>
                </a:solidFill>
              </a:rPr>
              <a:t>Pokhran</a:t>
            </a:r>
            <a:r>
              <a:rPr lang="en-US" sz="1050" dirty="0">
                <a:solidFill>
                  <a:schemeClr val="tx1"/>
                </a:solidFill>
              </a:rPr>
              <a:t> Road No.2,</a:t>
            </a:r>
          </a:p>
          <a:p>
            <a:r>
              <a:rPr lang="en-US" sz="1050" dirty="0" smtClean="0">
                <a:solidFill>
                  <a:schemeClr val="tx1"/>
                </a:solidFill>
              </a:rPr>
              <a:t>     Off </a:t>
            </a:r>
            <a:r>
              <a:rPr lang="en-US" sz="1050" dirty="0">
                <a:solidFill>
                  <a:schemeClr val="tx1"/>
                </a:solidFill>
              </a:rPr>
              <a:t>Eastern Express Highway,  </a:t>
            </a:r>
            <a:r>
              <a:rPr lang="en-US" sz="1050" dirty="0" err="1">
                <a:solidFill>
                  <a:schemeClr val="tx1"/>
                </a:solidFill>
              </a:rPr>
              <a:t>Bhind</a:t>
            </a:r>
            <a:r>
              <a:rPr lang="en-US" sz="1050" dirty="0">
                <a:solidFill>
                  <a:schemeClr val="tx1"/>
                </a:solidFill>
              </a:rPr>
              <a:t> TCS, Thane (West)-400 607</a:t>
            </a:r>
          </a:p>
          <a:p>
            <a:pPr marL="171450" indent="-171450">
              <a:buFontTx/>
              <a:buChar char="-"/>
            </a:pPr>
            <a:endParaRPr lang="en-US" sz="1050" dirty="0">
              <a:solidFill>
                <a:srgbClr val="FF0000"/>
              </a:solidFill>
              <a:latin typeface="+mj-lt"/>
              <a:ea typeface="Times New Roman"/>
              <a:cs typeface="Times New Roman"/>
            </a:endParaRPr>
          </a:p>
          <a:p>
            <a:r>
              <a:rPr lang="en-US" sz="1050" dirty="0">
                <a:solidFill>
                  <a:schemeClr val="tx1"/>
                </a:solidFill>
                <a:latin typeface="+mj-lt"/>
                <a:ea typeface="Times New Roman"/>
                <a:cs typeface="Times New Roman"/>
              </a:rPr>
              <a:t> </a:t>
            </a:r>
            <a:r>
              <a:rPr lang="en-US" sz="1050" dirty="0" smtClean="0">
                <a:solidFill>
                  <a:schemeClr val="tx1"/>
                </a:solidFill>
                <a:latin typeface="+mj-lt"/>
                <a:ea typeface="Times New Roman"/>
                <a:cs typeface="Times New Roman"/>
              </a:rPr>
              <a:t>  </a:t>
            </a:r>
            <a:r>
              <a:rPr lang="en-US" sz="1050" b="1" dirty="0" smtClean="0">
                <a:solidFill>
                  <a:schemeClr val="tx1"/>
                </a:solidFill>
              </a:rPr>
              <a:t> </a:t>
            </a:r>
            <a:endParaRPr lang="en-US" sz="1050" u="sng" dirty="0">
              <a:solidFill>
                <a:schemeClr val="tx1"/>
              </a:solidFill>
              <a:latin typeface="+mj-lt"/>
              <a:ea typeface="Times New Roman"/>
              <a:cs typeface="Times New Roman"/>
              <a:hlinkClick r:id="rId6"/>
            </a:endParaRPr>
          </a:p>
          <a:p>
            <a:r>
              <a:rPr lang="en-US" sz="1050" dirty="0">
                <a:solidFill>
                  <a:schemeClr val="tx1"/>
                </a:solidFill>
                <a:latin typeface="+mj-lt"/>
                <a:ea typeface="Times New Roman"/>
                <a:cs typeface="Times New Roman"/>
              </a:rPr>
              <a:t> .</a:t>
            </a:r>
          </a:p>
        </p:txBody>
      </p:sp>
      <p:graphicFrame>
        <p:nvGraphicFramePr>
          <p:cNvPr id="8" name="Table 7"/>
          <p:cNvGraphicFramePr>
            <a:graphicFrameLocks noGrp="1"/>
          </p:cNvGraphicFramePr>
          <p:nvPr>
            <p:extLst>
              <p:ext uri="{D42A27DB-BD31-4B8C-83A1-F6EECF244321}">
                <p14:modId xmlns:p14="http://schemas.microsoft.com/office/powerpoint/2010/main" val="1980421193"/>
              </p:ext>
            </p:extLst>
          </p:nvPr>
        </p:nvGraphicFramePr>
        <p:xfrm>
          <a:off x="484433" y="1844824"/>
          <a:ext cx="4756598" cy="1080120"/>
        </p:xfrm>
        <a:graphic>
          <a:graphicData uri="http://schemas.openxmlformats.org/drawingml/2006/table">
            <a:tbl>
              <a:tblPr firstRow="1" bandRow="1">
                <a:tableStyleId>{FABFCF23-3B69-468F-B69F-88F6DE6A72F2}</a:tableStyleId>
              </a:tblPr>
              <a:tblGrid>
                <a:gridCol w="2378299"/>
                <a:gridCol w="2378299"/>
              </a:tblGrid>
              <a:tr h="409700">
                <a:tc>
                  <a:txBody>
                    <a:bodyPr/>
                    <a:lstStyle/>
                    <a:p>
                      <a:r>
                        <a:rPr lang="en-US" sz="1600" dirty="0" smtClean="0"/>
                        <a:t>Form Name</a:t>
                      </a:r>
                      <a:endParaRPr lang="en-US" sz="1600" dirty="0"/>
                    </a:p>
                  </a:txBody>
                  <a:tcPr>
                    <a:solidFill>
                      <a:schemeClr val="accent4"/>
                    </a:solidFill>
                  </a:tcPr>
                </a:tc>
                <a:tc>
                  <a:txBody>
                    <a:bodyPr/>
                    <a:lstStyle/>
                    <a:p>
                      <a:r>
                        <a:rPr lang="en-US" sz="1600" dirty="0" smtClean="0"/>
                        <a:t>File</a:t>
                      </a:r>
                      <a:endParaRPr lang="en-US" sz="1600" dirty="0"/>
                    </a:p>
                  </a:txBody>
                  <a:tcPr>
                    <a:solidFill>
                      <a:schemeClr val="accent4"/>
                    </a:solidFill>
                  </a:tcPr>
                </a:tc>
              </a:tr>
              <a:tr h="670420">
                <a:tc>
                  <a:txBody>
                    <a:bodyPr/>
                    <a:lstStyle/>
                    <a:p>
                      <a:r>
                        <a:rPr lang="en-US" sz="1200" kern="1200" dirty="0" smtClean="0">
                          <a:solidFill>
                            <a:schemeClr val="dk1"/>
                          </a:solidFill>
                          <a:latin typeface="+mn-lt"/>
                          <a:ea typeface="+mn-ea"/>
                          <a:cs typeface="+mn-cs"/>
                        </a:rPr>
                        <a:t>GTL claim form, intimation form and checklist</a:t>
                      </a:r>
                      <a:endParaRPr lang="en-US" sz="1200" kern="1200" dirty="0">
                        <a:solidFill>
                          <a:schemeClr val="dk1"/>
                        </a:solidFill>
                        <a:latin typeface="+mn-lt"/>
                        <a:ea typeface="+mn-ea"/>
                        <a:cs typeface="+mn-cs"/>
                      </a:endParaRPr>
                    </a:p>
                  </a:txBody>
                  <a:tcPr/>
                </a:tc>
                <a:tc>
                  <a:txBody>
                    <a:bodyPr/>
                    <a:lstStyle/>
                    <a:p>
                      <a:endParaRPr lang="en-US" sz="1800" dirty="0"/>
                    </a:p>
                  </a:txBody>
                  <a:tcPr/>
                </a:tc>
              </a:tr>
            </a:tbl>
          </a:graphicData>
        </a:graphic>
      </p:graphicFrame>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1569212384"/>
              </p:ext>
            </p:extLst>
          </p:nvPr>
        </p:nvGraphicFramePr>
        <p:xfrm>
          <a:off x="3224808" y="2297434"/>
          <a:ext cx="914400" cy="771525"/>
        </p:xfrm>
        <a:graphic>
          <a:graphicData uri="http://schemas.openxmlformats.org/presentationml/2006/ole">
            <mc:AlternateContent xmlns:mc="http://schemas.openxmlformats.org/markup-compatibility/2006">
              <mc:Choice xmlns:v="urn:schemas-microsoft-com:vml" Requires="v">
                <p:oleObj spid="_x0000_s1030" name="Acrobat Document" showAsIcon="1" r:id="rId7" imgW="914400" imgH="771480" progId="AcroExch.Document.11">
                  <p:embed/>
                </p:oleObj>
              </mc:Choice>
              <mc:Fallback>
                <p:oleObj name="Acrobat Document" showAsIcon="1" r:id="rId7" imgW="914400" imgH="771480" progId="AcroExch.Document.11">
                  <p:embed/>
                  <p:pic>
                    <p:nvPicPr>
                      <p:cNvPr id="0" name=""/>
                      <p:cNvPicPr/>
                      <p:nvPr/>
                    </p:nvPicPr>
                    <p:blipFill>
                      <a:blip r:embed="rId8"/>
                      <a:stretch>
                        <a:fillRect/>
                      </a:stretch>
                    </p:blipFill>
                    <p:spPr>
                      <a:xfrm>
                        <a:off x="3224808" y="229743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43517405"/>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UR Theme">
  <a:themeElements>
    <a:clrScheme name="Aon PowerPoint Color Scheme">
      <a:dk1>
        <a:srgbClr val="000000"/>
      </a:dk1>
      <a:lt1>
        <a:srgbClr val="FFFFFF"/>
      </a:lt1>
      <a:dk2>
        <a:srgbClr val="E11B22"/>
      </a:dk2>
      <a:lt2>
        <a:srgbClr val="4D4F53"/>
      </a:lt2>
      <a:accent1>
        <a:srgbClr val="D3CD8B"/>
      </a:accent1>
      <a:accent2>
        <a:srgbClr val="7AB800"/>
      </a:accent2>
      <a:accent3>
        <a:srgbClr val="00338D"/>
      </a:accent3>
      <a:accent4>
        <a:srgbClr val="0083A9"/>
      </a:accent4>
      <a:accent5>
        <a:srgbClr val="4D4F53"/>
      </a:accent5>
      <a:accent6>
        <a:srgbClr val="F0AB00"/>
      </a:accent6>
      <a:hlink>
        <a:srgbClr val="00338D"/>
      </a:hlink>
      <a:folHlink>
        <a:srgbClr val="0083A9"/>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968</Words>
  <Application>Microsoft Office PowerPoint</Application>
  <PresentationFormat>A4 Paper (210x297 mm)</PresentationFormat>
  <Paragraphs>116</Paragraphs>
  <Slides>10</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UR Theme</vt:lpstr>
      <vt:lpstr>Acrobat Document</vt:lpstr>
      <vt:lpstr>PowerPoint Presentation</vt:lpstr>
      <vt:lpstr>PowerPoint Presentation</vt:lpstr>
      <vt:lpstr>Group Term Life</vt:lpstr>
      <vt:lpstr>PowerPoint Presentation</vt:lpstr>
      <vt:lpstr>Policy Details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2009-04-07T05:12:41Z</dcterms:created>
  <dcterms:modified xsi:type="dcterms:W3CDTF">2016-05-05T06:35:41Z</dcterms:modified>
  <cp:contentStatus>Benefits Manual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12.0.4513</vt:lpwstr>
  </property>
  <property fmtid="{D5CDD505-2E9C-101B-9397-08002B2CF9AE}" pid="4" name="_TemplateID">
    <vt:lpwstr>TC101769281033</vt:lpwstr>
  </property>
</Properties>
</file>