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  <p:sldMasterId id="2147483890" r:id="rId2"/>
  </p:sldMasterIdLst>
  <p:notesMasterIdLst>
    <p:notesMasterId r:id="rId17"/>
  </p:notesMasterIdLst>
  <p:handoutMasterIdLst>
    <p:handoutMasterId r:id="rId18"/>
  </p:handoutMasterIdLst>
  <p:sldIdLst>
    <p:sldId id="349" r:id="rId3"/>
    <p:sldId id="362" r:id="rId4"/>
    <p:sldId id="384" r:id="rId5"/>
    <p:sldId id="387" r:id="rId6"/>
    <p:sldId id="380" r:id="rId7"/>
    <p:sldId id="381" r:id="rId8"/>
    <p:sldId id="382" r:id="rId9"/>
    <p:sldId id="383" r:id="rId10"/>
    <p:sldId id="388" r:id="rId11"/>
    <p:sldId id="385" r:id="rId12"/>
    <p:sldId id="373" r:id="rId13"/>
    <p:sldId id="386" r:id="rId14"/>
    <p:sldId id="360" r:id="rId15"/>
    <p:sldId id="361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59283"/>
    <a:srgbClr val="917B69"/>
    <a:srgbClr val="615953"/>
    <a:srgbClr val="F9F3E7"/>
    <a:srgbClr val="EFECEB"/>
    <a:srgbClr val="F2EF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6487" autoAdjust="0"/>
  </p:normalViewPr>
  <p:slideViewPr>
    <p:cSldViewPr snapToGrid="0">
      <p:cViewPr varScale="1">
        <p:scale>
          <a:sx n="73" d="100"/>
          <a:sy n="73" d="100"/>
        </p:scale>
        <p:origin x="-1188" y="-90"/>
      </p:cViewPr>
      <p:guideLst>
        <p:guide orient="horz" pos="4083"/>
        <p:guide orient="horz" pos="3963"/>
        <p:guide orient="horz" pos="852"/>
        <p:guide orient="horz" pos="858"/>
        <p:guide orient="horz" pos="631"/>
        <p:guide/>
        <p:guide pos="5378"/>
        <p:guide pos="2873"/>
        <p:guide pos="4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F278CE-4F29-4C0C-8549-B3BF430AA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3D50BE3-7B63-4F74-A846-78120FB61B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eaLnBrk="0" fontAlgn="base" hangingPunct="0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36596-D14A-479C-B247-A3B9EA81442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pic>
        <p:nvPicPr>
          <p:cNvPr id="6" name="Picture 8" descr="NV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5702300"/>
            <a:ext cx="2209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1429829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7413625" cy="535531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7" name="Logo" descr="NV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8" name="Logo" descr="NV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346200"/>
            <a:ext cx="2667371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0308" y="1346200"/>
            <a:ext cx="2676809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339524" y="1357911"/>
            <a:ext cx="2667371" cy="4933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| Bios and CDRR process overview | 11-Nov-2013 | Business Use Only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D990-8D57-49C9-A17A-0688D4F024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836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| Bios and CDRR process overview | 11-Nov-2013 | Business Use Only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EE1C-F6FB-4F38-B3AB-DFE784503C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983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| Bios and CDRR process overview | 11-Nov-2013 | Business Use Only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E12EC-A829-41A6-96FA-BCB1514099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0368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346200"/>
            <a:ext cx="2667371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0308" y="1346200"/>
            <a:ext cx="2676809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339524" y="1357911"/>
            <a:ext cx="2667371" cy="4933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| Bios and CDRR process overview | 11-Nov-2013 | Business Use Only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5B039-5EC6-4462-B118-7DC539B0C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2399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346200"/>
            <a:ext cx="2667371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0308" y="1346200"/>
            <a:ext cx="2676809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339524" y="1357911"/>
            <a:ext cx="2667371" cy="4933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| Bios and CDRR process overview | 11-Nov-2013 | Business Use Only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B303-9978-4762-95EE-2C2F281247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354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1885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4468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7050" y="1346200"/>
            <a:ext cx="4160838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0289" y="1346200"/>
            <a:ext cx="3998912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1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5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CH" altLang="en-US" smtClean="0">
              <a:solidFill>
                <a:prstClr val="black"/>
              </a:solidFill>
            </a:endParaRPr>
          </a:p>
        </p:txBody>
      </p:sp>
      <p:pic>
        <p:nvPicPr>
          <p:cNvPr id="5" name="Picture 8" descr="NV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5702300"/>
            <a:ext cx="2209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Logo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Logo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1429829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7413625" cy="535531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451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| Bios and CDRR process overview | 11-Nov-2013 | Business Use Only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960E-119C-4D87-AF46-B20CC548E8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964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0" y="1346200"/>
            <a:ext cx="4160838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289" y="1346200"/>
            <a:ext cx="3998912" cy="4945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| Bios and CDRR process overview | 11-Nov-2013 | 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D4690-700F-44F8-8A0D-4B85B0716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401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346200"/>
            <a:ext cx="83121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029" name="Logo" descr="NVS RG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72338" y="6343650"/>
            <a:ext cx="1292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6" r:id="rId2"/>
    <p:sldLayoutId id="2147483879" r:id="rId3"/>
    <p:sldLayoutId id="2147483881" r:id="rId4"/>
    <p:sldLayoutId id="2147483882" r:id="rId5"/>
    <p:sldLayoutId id="2147483899" r:id="rId6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accent6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accent6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Tx/>
        <a:buFont typeface="Arial" charset="0"/>
        <a:buChar char="-"/>
        <a:defRPr>
          <a:solidFill>
            <a:schemeClr val="accent6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accent6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6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NVS_Onc RGB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6391275"/>
            <a:ext cx="122237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CH" altLang="en-US" smtClean="0">
              <a:solidFill>
                <a:prstClr val="black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614363"/>
            <a:ext cx="82899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0" y="1346200"/>
            <a:ext cx="831215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88" y="6402388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rgbClr val="7F7F7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| Bios and CDRR process overview | 11-Nov-2013 | Business Use Only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402388"/>
            <a:ext cx="400050" cy="24765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0CE3C04-C983-4D11-B809-6294C94421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2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0" r:id="rId9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2322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2322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2322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2322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rgbClr val="92322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0" fontAlgn="base" hangingPunct="0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398463" indent="-163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rgbClr val="000000"/>
          </a:solidFill>
          <a:latin typeface="+mn-lt"/>
        </a:defRPr>
      </a:lvl2pPr>
      <a:lvl3pPr marL="577850" indent="-1778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Font typeface="Arial" charset="0"/>
        <a:buChar char="-"/>
        <a:defRPr>
          <a:solidFill>
            <a:srgbClr val="000000"/>
          </a:solidFill>
          <a:latin typeface="+mn-lt"/>
        </a:defRPr>
      </a:lvl3pPr>
      <a:lvl4pPr marL="752475" indent="-173038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000000"/>
          </a:solidFill>
          <a:latin typeface="+mn-lt"/>
        </a:defRPr>
      </a:lvl4pPr>
      <a:lvl5pPr marL="917575" indent="-1635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0000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/>
            <a:r>
              <a:rPr lang="en-US" i="1" dirty="0" smtClean="0"/>
              <a:t>Biometrics Line Function Overview</a:t>
            </a:r>
            <a:endParaRPr lang="en-US" dirty="0"/>
          </a:p>
        </p:txBody>
      </p:sp>
      <p:pic>
        <p:nvPicPr>
          <p:cNvPr id="3077" name="DividerPicture" descr="NVS_P_00048_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825" y="1126800"/>
            <a:ext cx="7623175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126800"/>
            <a:ext cx="7623175" cy="228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82174"/>
            <a:ext cx="8318530" cy="802800"/>
          </a:xfrm>
        </p:spPr>
        <p:txBody>
          <a:bodyPr/>
          <a:lstStyle/>
          <a:p>
            <a:pPr algn="ctr"/>
            <a:r>
              <a:rPr lang="en-US" dirty="0" smtClean="0"/>
              <a:t>CDRR – Roles and deliverables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10</a:t>
            </a:fld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761" y="1430353"/>
            <a:ext cx="3468965" cy="4722472"/>
          </a:xfrm>
        </p:spPr>
        <p:txBody>
          <a:bodyPr/>
          <a:lstStyle/>
          <a:p>
            <a:r>
              <a:rPr lang="en-US" sz="2000" dirty="0" smtClean="0"/>
              <a:t>Operational Roles </a:t>
            </a:r>
            <a:r>
              <a:rPr lang="en-US" sz="2000" dirty="0"/>
              <a:t>– </a:t>
            </a:r>
            <a:endParaRPr lang="en-US" sz="2000" dirty="0" smtClean="0"/>
          </a:p>
          <a:p>
            <a:pPr lvl="1"/>
            <a:r>
              <a:rPr lang="en-US" dirty="0">
                <a:ea typeface="+mn-ea"/>
                <a:cs typeface="+mn-cs"/>
              </a:rPr>
              <a:t>Support </a:t>
            </a:r>
            <a:r>
              <a:rPr lang="en-US" dirty="0" smtClean="0">
                <a:ea typeface="+mn-ea"/>
                <a:cs typeface="+mn-cs"/>
              </a:rPr>
              <a:t>programmer </a:t>
            </a:r>
            <a:endParaRPr lang="en-US" dirty="0">
              <a:ea typeface="+mn-ea"/>
              <a:cs typeface="+mn-cs"/>
            </a:endParaRPr>
          </a:p>
          <a:p>
            <a:pPr lvl="1"/>
            <a:r>
              <a:rPr lang="en-US" dirty="0">
                <a:ea typeface="+mn-ea"/>
                <a:cs typeface="+mn-cs"/>
              </a:rPr>
              <a:t>Trial </a:t>
            </a:r>
            <a:r>
              <a:rPr lang="en-US" dirty="0" smtClean="0">
                <a:ea typeface="+mn-ea"/>
                <a:cs typeface="+mn-cs"/>
              </a:rPr>
              <a:t>programmer</a:t>
            </a:r>
            <a:endParaRPr lang="en-US" dirty="0">
              <a:ea typeface="+mn-ea"/>
              <a:cs typeface="+mn-cs"/>
            </a:endParaRPr>
          </a:p>
          <a:p>
            <a:pPr lvl="1"/>
            <a:r>
              <a:rPr lang="en-US" dirty="0">
                <a:ea typeface="+mn-ea"/>
                <a:cs typeface="+mn-cs"/>
              </a:rPr>
              <a:t>Indication </a:t>
            </a:r>
            <a:r>
              <a:rPr lang="en-US" dirty="0" smtClean="0">
                <a:ea typeface="+mn-ea"/>
                <a:cs typeface="+mn-cs"/>
              </a:rPr>
              <a:t>programmer</a:t>
            </a:r>
            <a:endParaRPr lang="en-US" dirty="0">
              <a:ea typeface="+mn-ea"/>
              <a:cs typeface="+mn-cs"/>
            </a:endParaRPr>
          </a:p>
          <a:p>
            <a:pPr lvl="1"/>
            <a:r>
              <a:rPr lang="en-US" dirty="0">
                <a:ea typeface="+mn-ea"/>
                <a:cs typeface="+mn-cs"/>
              </a:rPr>
              <a:t>Program </a:t>
            </a:r>
            <a:r>
              <a:rPr lang="en-US" dirty="0" smtClean="0">
                <a:ea typeface="+mn-ea"/>
                <a:cs typeface="+mn-cs"/>
              </a:rPr>
              <a:t>programmer </a:t>
            </a:r>
            <a:endParaRPr lang="en-US" dirty="0">
              <a:ea typeface="+mn-ea"/>
              <a:cs typeface="+mn-cs"/>
            </a:endParaRPr>
          </a:p>
          <a:p>
            <a:pPr lvl="1"/>
            <a:r>
              <a:rPr lang="en-US" dirty="0">
                <a:ea typeface="+mn-ea"/>
                <a:cs typeface="+mn-cs"/>
              </a:rPr>
              <a:t>Data review </a:t>
            </a:r>
            <a:r>
              <a:rPr lang="en-US" dirty="0" smtClean="0">
                <a:ea typeface="+mn-ea"/>
                <a:cs typeface="+mn-cs"/>
              </a:rPr>
              <a:t>programmer</a:t>
            </a:r>
            <a:endParaRPr lang="en-US" dirty="0">
              <a:ea typeface="+mn-ea"/>
              <a:cs typeface="+mn-cs"/>
            </a:endParaRPr>
          </a:p>
          <a:p>
            <a:pPr lvl="1"/>
            <a:r>
              <a:rPr lang="en-US" dirty="0">
                <a:ea typeface="+mn-ea"/>
                <a:cs typeface="+mn-cs"/>
              </a:rPr>
              <a:t>LSH programmer</a:t>
            </a:r>
          </a:p>
          <a:p>
            <a:endParaRPr lang="en-US" dirty="0"/>
          </a:p>
          <a:p>
            <a:pPr lvl="1"/>
            <a:endParaRPr lang="en-US" sz="18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3754795" y="1391166"/>
            <a:ext cx="5114885" cy="472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3363" indent="-233363" algn="l" rtl="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98463" indent="-163513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Font typeface="Arial" charset="0"/>
              <a:buChar char="•"/>
              <a:defRPr sz="2000">
                <a:solidFill>
                  <a:schemeClr val="accent6"/>
                </a:solidFill>
                <a:latin typeface="+mn-lt"/>
              </a:defRPr>
            </a:lvl2pPr>
            <a:lvl3pPr marL="577850" indent="-1778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Font typeface="Arial" charset="0"/>
              <a:buChar char="-"/>
              <a:defRPr>
                <a:solidFill>
                  <a:schemeClr val="accent6"/>
                </a:solidFill>
                <a:latin typeface="+mn-lt"/>
              </a:defRPr>
            </a:lvl3pPr>
            <a:lvl4pPr marL="752475" indent="-1730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600">
                <a:solidFill>
                  <a:schemeClr val="accent6"/>
                </a:solidFill>
                <a:latin typeface="+mn-lt"/>
              </a:defRPr>
            </a:lvl4pPr>
            <a:lvl5pPr marL="9175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6"/>
                </a:solidFill>
                <a:latin typeface="+mn-lt"/>
              </a:defRPr>
            </a:lvl5pPr>
            <a:lvl6pPr marL="13747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18319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2891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7463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Deliverables [Tables, Listings, Figures] –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CSR,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Investigator Brochure,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Submissions,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Publications,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DMCs,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Interim analyses,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HA questions</a:t>
            </a:r>
          </a:p>
          <a:p>
            <a:endParaRPr lang="en-US" kern="0" dirty="0" smtClean="0"/>
          </a:p>
          <a:p>
            <a:pPr lvl="1"/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469088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11</a:t>
            </a:fld>
            <a:endParaRPr lang="en-US" noProof="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/>
              <a:t>Protocol development (PSP-002SOP-7012372: Protocol and informed consent: developing, approval &amp; maintenance)</a:t>
            </a:r>
          </a:p>
          <a:p>
            <a:r>
              <a:rPr lang="en-US" sz="1800" dirty="0"/>
              <a:t>Randomization (PSP-009SOP-7012380: Randomization, blinding, </a:t>
            </a:r>
            <a:r>
              <a:rPr lang="en-US" sz="1800" dirty="0" err="1"/>
              <a:t>unblinding</a:t>
            </a:r>
            <a:r>
              <a:rPr lang="en-US" sz="1800" dirty="0"/>
              <a:t>, and interactive response technology)</a:t>
            </a:r>
          </a:p>
          <a:p>
            <a:r>
              <a:rPr lang="en-US" sz="1800" dirty="0" smtClean="0"/>
              <a:t>Analysis </a:t>
            </a:r>
            <a:r>
              <a:rPr lang="en-US" sz="1800" dirty="0"/>
              <a:t>plan</a:t>
            </a:r>
          </a:p>
          <a:p>
            <a:r>
              <a:rPr lang="en-US" sz="1800" dirty="0"/>
              <a:t>Deliverables (tables, listing, figures)      (PSP-012SOP-7012383: Analyzing and reporting data)</a:t>
            </a:r>
          </a:p>
          <a:p>
            <a:r>
              <a:rPr lang="en-US" sz="1800" dirty="0"/>
              <a:t>Report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>PSP</a:t>
            </a:r>
            <a:r>
              <a:rPr lang="en-US" sz="1200" dirty="0">
                <a:solidFill>
                  <a:srgbClr val="000000"/>
                </a:solidFill>
              </a:rPr>
              <a:t>: Process &amp; SOP package</a:t>
            </a:r>
          </a:p>
          <a:p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1815745" y="1606730"/>
            <a:ext cx="1802675" cy="99277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Review protocol and CRF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3640209" y="1628500"/>
            <a:ext cx="1802675" cy="99277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Review and prepare analysis plan [RAP]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5477736" y="1650270"/>
            <a:ext cx="1802675" cy="99277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Program deliverables [TLFs] in GPS II and store them in CREDI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7263011" y="1645914"/>
            <a:ext cx="1802675" cy="99277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Finalize and archive the study related documents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371975" y="4617994"/>
            <a:ext cx="366713" cy="1371600"/>
          </a:xfrm>
          <a:prstGeom prst="rightBrace">
            <a:avLst/>
          </a:prstGeom>
          <a:ln w="381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1777" y="1611081"/>
            <a:ext cx="1802675" cy="99277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Develop protocol</a:t>
            </a:r>
            <a:endParaRPr lang="en-US" sz="11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17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42675"/>
            <a:ext cx="8318530" cy="802800"/>
          </a:xfrm>
        </p:spPr>
        <p:txBody>
          <a:bodyPr/>
          <a:lstStyle/>
          <a:p>
            <a:r>
              <a:rPr lang="en-US" dirty="0" smtClean="0"/>
              <a:t>Quality Review Processes &amp; QA Support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12</a:t>
            </a:fld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Biometrics LFs use the Global SOPs, and BGs for relevant systems and tasks required to be performed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Dedicated LFC &amp; LFR to identify and assign trainings in STAR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PCM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/>
              <a:t>Joan </a:t>
            </a:r>
            <a:r>
              <a:rPr lang="en-US" dirty="0" err="1"/>
              <a:t>Mair</a:t>
            </a:r>
            <a:r>
              <a:rPr lang="en-US" dirty="0"/>
              <a:t> (Stats) and Gudrun Bernhard (CDRR</a:t>
            </a:r>
            <a:r>
              <a:rPr lang="en-US" dirty="0" smtClean="0"/>
              <a:t>) in Basel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LFR – </a:t>
            </a:r>
            <a:r>
              <a:rPr lang="en-US" dirty="0"/>
              <a:t>Joan </a:t>
            </a:r>
            <a:r>
              <a:rPr lang="en-US" dirty="0" err="1"/>
              <a:t>Mair</a:t>
            </a:r>
            <a:r>
              <a:rPr lang="en-US" dirty="0"/>
              <a:t> (Stats</a:t>
            </a:r>
            <a:r>
              <a:rPr lang="en-US" dirty="0" smtClean="0"/>
              <a:t>) and Gudrun </a:t>
            </a:r>
            <a:r>
              <a:rPr lang="en-US" dirty="0"/>
              <a:t>Bernhard (CDRR</a:t>
            </a:r>
            <a:r>
              <a:rPr lang="en-US" dirty="0" smtClean="0"/>
              <a:t>) </a:t>
            </a:r>
            <a:r>
              <a:rPr lang="en-US" dirty="0"/>
              <a:t>in Basel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tx1"/>
                </a:solidFill>
              </a:rPr>
              <a:t>LFC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en-US" dirty="0" smtClean="0"/>
              <a:t>Prasanna Kumar (Stats), </a:t>
            </a:r>
            <a:r>
              <a:rPr lang="en-US" dirty="0"/>
              <a:t>Vikram </a:t>
            </a:r>
            <a:r>
              <a:rPr lang="en-US" dirty="0" smtClean="0"/>
              <a:t>Venugopal (CDRR), </a:t>
            </a:r>
            <a:r>
              <a:rPr lang="en-US" dirty="0"/>
              <a:t>Dharmendra </a:t>
            </a:r>
            <a:r>
              <a:rPr lang="en-US" dirty="0" smtClean="0"/>
              <a:t>Kumar</a:t>
            </a:r>
            <a:r>
              <a:rPr lang="en-US" dirty="0" smtClean="0">
                <a:solidFill>
                  <a:schemeClr val="tx1"/>
                </a:solidFill>
              </a:rPr>
              <a:t> in Hyderabad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49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42675"/>
            <a:ext cx="8318530" cy="802800"/>
          </a:xfrm>
        </p:spPr>
        <p:txBody>
          <a:bodyPr/>
          <a:lstStyle/>
          <a:p>
            <a:r>
              <a:rPr lang="en-US" dirty="0" smtClean="0"/>
              <a:t>Outsourced Activities &amp; Governance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13</a:t>
            </a:fld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Functional Service Provider contracts handled Globally based on P&amp;SP 016 [selecting and managing External Service Providers]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47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14</a:t>
            </a:fld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47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82174"/>
            <a:ext cx="8318530" cy="802800"/>
          </a:xfrm>
        </p:spPr>
        <p:txBody>
          <a:bodyPr/>
          <a:lstStyle/>
          <a:p>
            <a:pPr algn="ctr"/>
            <a:r>
              <a:rPr lang="en-US" dirty="0" smtClean="0"/>
              <a:t>Biometrics - Overview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2</a:t>
            </a:fld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761" y="1430353"/>
            <a:ext cx="8772485" cy="4722472"/>
          </a:xfrm>
        </p:spPr>
        <p:txBody>
          <a:bodyPr/>
          <a:lstStyle/>
          <a:p>
            <a:r>
              <a:rPr lang="en-US" dirty="0"/>
              <a:t>Kannan </a:t>
            </a:r>
            <a:r>
              <a:rPr lang="en-US" dirty="0" err="1"/>
              <a:t>Natarajan</a:t>
            </a:r>
            <a:r>
              <a:rPr lang="en-US" dirty="0"/>
              <a:t>, Global </a:t>
            </a:r>
            <a:r>
              <a:rPr lang="en-US" dirty="0" smtClean="0"/>
              <a:t>Head</a:t>
            </a:r>
          </a:p>
          <a:p>
            <a:r>
              <a:rPr lang="en-US" dirty="0" smtClean="0"/>
              <a:t>Part of Full Development, GMA, Clinical Pharmacology, OTM</a:t>
            </a:r>
            <a:endParaRPr lang="en-US" dirty="0"/>
          </a:p>
          <a:p>
            <a:pPr>
              <a:buClr>
                <a:srgbClr val="FCAF17"/>
              </a:buClr>
            </a:pPr>
            <a:r>
              <a:rPr lang="en-US" dirty="0" smtClean="0">
                <a:solidFill>
                  <a:srgbClr val="000000"/>
                </a:solidFill>
              </a:rPr>
              <a:t>83 </a:t>
            </a:r>
            <a:r>
              <a:rPr lang="en-US" dirty="0">
                <a:solidFill>
                  <a:srgbClr val="000000"/>
                </a:solidFill>
              </a:rPr>
              <a:t>associates in </a:t>
            </a:r>
            <a:r>
              <a:rPr lang="en-US" dirty="0" smtClean="0">
                <a:solidFill>
                  <a:srgbClr val="000000"/>
                </a:solidFill>
              </a:rPr>
              <a:t>CDRR 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~</a:t>
            </a:r>
            <a:r>
              <a:rPr lang="en-US" sz="1600" dirty="0"/>
              <a:t> 200 Associates in 6 sites – EH, BS, PR, </a:t>
            </a:r>
            <a:r>
              <a:rPr lang="en-US" sz="1600" dirty="0" smtClean="0"/>
              <a:t>HYD,JP,CN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buClr>
                <a:srgbClr val="FCAF17"/>
              </a:buClr>
            </a:pPr>
            <a:r>
              <a:rPr lang="en-US" dirty="0" smtClean="0">
                <a:solidFill>
                  <a:srgbClr val="000000"/>
                </a:solidFill>
              </a:rPr>
              <a:t>16 associates in Biostatistics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prstClr val="black"/>
                </a:solidFill>
              </a:rPr>
              <a:t>~</a:t>
            </a:r>
            <a:r>
              <a:rPr lang="en-US" sz="1600" dirty="0">
                <a:solidFill>
                  <a:srgbClr val="000000"/>
                </a:solidFill>
              </a:rPr>
              <a:t> 200 Associates in 6 sites – EH, BS, PR, HYD,JP,CN)</a:t>
            </a:r>
            <a:endParaRPr lang="en-US" dirty="0">
              <a:solidFill>
                <a:srgbClr val="000000"/>
              </a:solidFill>
            </a:endParaRPr>
          </a:p>
          <a:p>
            <a:pPr lvl="0">
              <a:buClr>
                <a:srgbClr val="FCAF17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25605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_s2994201"/>
          <p:cNvSpPr>
            <a:spLocks noChangeArrowheads="1"/>
          </p:cNvSpPr>
          <p:nvPr/>
        </p:nvSpPr>
        <p:spPr bwMode="auto">
          <a:xfrm>
            <a:off x="3903785" y="2183350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Lira Parvez 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Oncology Global Dev Ops Head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India </a:t>
            </a:r>
          </a:p>
        </p:txBody>
      </p:sp>
      <p:sp>
        <p:nvSpPr>
          <p:cNvPr id="65" name="_s3269685"/>
          <p:cNvSpPr>
            <a:spLocks noChangeArrowheads="1"/>
          </p:cNvSpPr>
          <p:nvPr/>
        </p:nvSpPr>
        <p:spPr bwMode="auto">
          <a:xfrm>
            <a:off x="3903785" y="1678525"/>
            <a:ext cx="1266092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4702" tIns="12350" rIns="24702" bIns="1235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Kannan Natarajan (EH)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Global Head</a:t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</a:b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Biometrics &amp; Data Management</a:t>
            </a:r>
          </a:p>
        </p:txBody>
      </p:sp>
      <p:cxnSp>
        <p:nvCxnSpPr>
          <p:cNvPr id="66" name="_s1047"/>
          <p:cNvCxnSpPr>
            <a:cxnSpLocks noChangeShapeType="1"/>
          </p:cNvCxnSpPr>
          <p:nvPr/>
        </p:nvCxnSpPr>
        <p:spPr bwMode="auto">
          <a:xfrm flipV="1">
            <a:off x="4536831" y="2059533"/>
            <a:ext cx="0" cy="12382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_s2994207"/>
          <p:cNvSpPr>
            <a:spLocks noChangeArrowheads="1"/>
          </p:cNvSpPr>
          <p:nvPr/>
        </p:nvSpPr>
        <p:spPr bwMode="auto">
          <a:xfrm>
            <a:off x="3903785" y="2638963"/>
            <a:ext cx="1266092" cy="34766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7432" tIns="18288" rIns="27432" bIns="18288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Vishwanath Iyer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Head Biometrics</a:t>
            </a:r>
          </a:p>
        </p:txBody>
      </p:sp>
      <p:sp>
        <p:nvSpPr>
          <p:cNvPr id="68" name="_s2994201"/>
          <p:cNvSpPr>
            <a:spLocks noChangeArrowheads="1"/>
          </p:cNvSpPr>
          <p:nvPr/>
        </p:nvSpPr>
        <p:spPr bwMode="auto">
          <a:xfrm>
            <a:off x="5205046" y="2986625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Vijayasree Sabbineni (IN)</a:t>
            </a:r>
          </a:p>
          <a:p>
            <a:pPr algn="ctr" eaLnBrk="0" hangingPunct="0"/>
            <a:r>
              <a:rPr lang="de-CH" sz="60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Administrator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69" name="_s1047"/>
          <p:cNvCxnSpPr>
            <a:cxnSpLocks noChangeShapeType="1"/>
          </p:cNvCxnSpPr>
          <p:nvPr/>
        </p:nvCxnSpPr>
        <p:spPr bwMode="auto">
          <a:xfrm flipV="1">
            <a:off x="4536831" y="2507203"/>
            <a:ext cx="0" cy="131763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AutoShape 125"/>
          <p:cNvCxnSpPr>
            <a:cxnSpLocks noChangeShapeType="1"/>
            <a:stCxn id="67" idx="2"/>
            <a:endCxn id="68" idx="1"/>
          </p:cNvCxnSpPr>
          <p:nvPr/>
        </p:nvCxnSpPr>
        <p:spPr bwMode="auto">
          <a:xfrm rot="16200000" flipH="1">
            <a:off x="4786409" y="2737054"/>
            <a:ext cx="169069" cy="668215"/>
          </a:xfrm>
          <a:prstGeom prst="bentConnector2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Elbow Connector 70"/>
          <p:cNvCxnSpPr/>
          <p:nvPr/>
        </p:nvCxnSpPr>
        <p:spPr bwMode="auto">
          <a:xfrm rot="5400000" flipH="1" flipV="1">
            <a:off x="4527336" y="924097"/>
            <a:ext cx="1" cy="5649057"/>
          </a:xfrm>
          <a:prstGeom prst="bentConnector3">
            <a:avLst>
              <a:gd name="adj1" fmla="val 2286010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_s2994201"/>
          <p:cNvSpPr>
            <a:spLocks noChangeArrowheads="1"/>
          </p:cNvSpPr>
          <p:nvPr/>
        </p:nvSpPr>
        <p:spPr bwMode="auto">
          <a:xfrm>
            <a:off x="3905280" y="3748625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Sadanand Deshmukh (IN)  </a:t>
            </a:r>
            <a:b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</a:b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Head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BKM, Biosimilar, CP, </a:t>
            </a:r>
            <a:r>
              <a:rPr lang="de-CH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TKI, </a:t>
            </a:r>
            <a:r>
              <a:rPr lang="de-CH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MEK &amp; LGX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3" name="_s2994201"/>
          <p:cNvSpPr>
            <a:spLocks noChangeArrowheads="1"/>
          </p:cNvSpPr>
          <p:nvPr/>
        </p:nvSpPr>
        <p:spPr bwMode="auto">
          <a:xfrm>
            <a:off x="5312049" y="3748626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Deepak Venkataraman (IN)  </a:t>
            </a:r>
            <a:b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</a:b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Head</a:t>
            </a:r>
          </a:p>
          <a:p>
            <a:pPr algn="ctr" eaLnBrk="0" hangingPunct="0"/>
            <a:r>
              <a:rPr lang="de-CH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GMA, LDE</a:t>
            </a:r>
            <a:r>
              <a:rPr lang="de-CH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, </a:t>
            </a:r>
            <a:r>
              <a:rPr lang="de-CH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Exjade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4" name="_s2994201"/>
          <p:cNvSpPr>
            <a:spLocks noChangeArrowheads="1"/>
          </p:cNvSpPr>
          <p:nvPr/>
        </p:nvSpPr>
        <p:spPr bwMode="auto">
          <a:xfrm>
            <a:off x="6718819" y="3748626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Varsha Mahajan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</a:t>
            </a:r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Head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</a:t>
            </a: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Afinitor, LDK, </a:t>
            </a:r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LBH, PKC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75" name="Elbow Connector 74"/>
          <p:cNvCxnSpPr/>
          <p:nvPr/>
        </p:nvCxnSpPr>
        <p:spPr bwMode="auto">
          <a:xfrm rot="16200000" flipV="1">
            <a:off x="4537838" y="2348206"/>
            <a:ext cx="12700" cy="2813538"/>
          </a:xfrm>
          <a:prstGeom prst="bentConnector3">
            <a:avLst>
              <a:gd name="adj1" fmla="val 18537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_s2994201"/>
          <p:cNvSpPr>
            <a:spLocks noChangeArrowheads="1"/>
          </p:cNvSpPr>
          <p:nvPr/>
        </p:nvSpPr>
        <p:spPr bwMode="auto">
          <a:xfrm>
            <a:off x="2498511" y="3748625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Vinay </a:t>
            </a:r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Mahajan  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(IN)  </a:t>
            </a:r>
            <a:b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</a:b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Head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OTM, LSH &amp; DRP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7" name="_s2994201"/>
          <p:cNvSpPr>
            <a:spLocks noChangeArrowheads="1"/>
          </p:cNvSpPr>
          <p:nvPr/>
        </p:nvSpPr>
        <p:spPr bwMode="auto">
          <a:xfrm>
            <a:off x="1069761" y="3748625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Arunava Chakravartty  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(IN)  </a:t>
            </a:r>
            <a:b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</a:b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Head </a:t>
            </a:r>
          </a:p>
          <a:p>
            <a:pPr algn="ctr" eaLnBrk="0" hangingPunct="0"/>
            <a:endParaRPr lang="en-US" sz="600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78" name="Elbow Connector 77"/>
          <p:cNvCxnSpPr>
            <a:stCxn id="67" idx="2"/>
            <a:endCxn id="72" idx="0"/>
          </p:cNvCxnSpPr>
          <p:nvPr/>
        </p:nvCxnSpPr>
        <p:spPr bwMode="auto">
          <a:xfrm rot="16200000" flipH="1">
            <a:off x="4156578" y="3366878"/>
            <a:ext cx="762000" cy="149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2"/>
          <p:cNvSpPr txBox="1">
            <a:spLocks noChangeArrowheads="1"/>
          </p:cNvSpPr>
          <p:nvPr/>
        </p:nvSpPr>
        <p:spPr bwMode="auto">
          <a:xfrm>
            <a:off x="140677" y="173037"/>
            <a:ext cx="8862646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Oncology Business Unit, Executive Coordinating Committee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FF"/>
                </a:solidFill>
                <a:latin typeface="Arial" charset="0"/>
              </a:rPr>
              <a:t>Functional Structure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 Biometrics &amp; Data Management 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(14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of 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39)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– Clinical Data Review &amp; Reporting (1 of 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2)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– India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endParaRPr lang="en-US" sz="1600" kern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_s2994207"/>
          <p:cNvSpPr>
            <a:spLocks noChangeArrowheads="1"/>
          </p:cNvSpPr>
          <p:nvPr/>
        </p:nvSpPr>
        <p:spPr bwMode="auto">
          <a:xfrm>
            <a:off x="3798276" y="2284236"/>
            <a:ext cx="1266092" cy="34766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Vishwanath Iyer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Head Biometrics</a:t>
            </a:r>
          </a:p>
        </p:txBody>
      </p:sp>
      <p:sp>
        <p:nvSpPr>
          <p:cNvPr id="44" name="_s2994217"/>
          <p:cNvSpPr>
            <a:spLocks noChangeArrowheads="1"/>
          </p:cNvSpPr>
          <p:nvPr/>
        </p:nvSpPr>
        <p:spPr bwMode="auto">
          <a:xfrm>
            <a:off x="914400" y="4875030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Anadya Tripathi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SOM &amp; Sandostatin, LCI - CP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45" name="_s2994203"/>
          <p:cNvSpPr>
            <a:spLocks noChangeArrowheads="1"/>
          </p:cNvSpPr>
          <p:nvPr/>
        </p:nvSpPr>
        <p:spPr bwMode="auto">
          <a:xfrm>
            <a:off x="2813742" y="3960631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Suresh Vutukuru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LBH</a:t>
            </a:r>
          </a:p>
        </p:txBody>
      </p:sp>
      <p:sp>
        <p:nvSpPr>
          <p:cNvPr id="46" name="_s2994212"/>
          <p:cNvSpPr>
            <a:spLocks noChangeArrowheads="1"/>
          </p:cNvSpPr>
          <p:nvPr/>
        </p:nvSpPr>
        <p:spPr bwMode="auto">
          <a:xfrm>
            <a:off x="4934650" y="4417829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Nabanita Mukherjee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Biostatistician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 – Pi3K, Exjade</a:t>
            </a:r>
          </a:p>
        </p:txBody>
      </p:sp>
      <p:cxnSp>
        <p:nvCxnSpPr>
          <p:cNvPr id="47" name="_s1047"/>
          <p:cNvCxnSpPr>
            <a:cxnSpLocks noChangeShapeType="1"/>
            <a:stCxn id="59" idx="1"/>
            <a:endCxn id="64" idx="2"/>
          </p:cNvCxnSpPr>
          <p:nvPr/>
        </p:nvCxnSpPr>
        <p:spPr bwMode="auto">
          <a:xfrm rot="10800000" flipH="1">
            <a:off x="914400" y="3535183"/>
            <a:ext cx="3516922" cy="593725"/>
          </a:xfrm>
          <a:prstGeom prst="bentConnector4">
            <a:avLst>
              <a:gd name="adj1" fmla="val -6000"/>
              <a:gd name="adj2" fmla="val 64171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_s1047"/>
          <p:cNvCxnSpPr>
            <a:cxnSpLocks noChangeShapeType="1"/>
            <a:stCxn id="64" idx="2"/>
            <a:endCxn id="45" idx="1"/>
          </p:cNvCxnSpPr>
          <p:nvPr/>
        </p:nvCxnSpPr>
        <p:spPr bwMode="auto">
          <a:xfrm rot="5400000">
            <a:off x="3325671" y="3023254"/>
            <a:ext cx="593725" cy="1617581"/>
          </a:xfrm>
          <a:prstGeom prst="bentConnector4">
            <a:avLst>
              <a:gd name="adj1" fmla="val 35829"/>
              <a:gd name="adj2" fmla="val 113045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_s1047"/>
          <p:cNvCxnSpPr>
            <a:cxnSpLocks noChangeShapeType="1"/>
            <a:stCxn id="70" idx="1"/>
            <a:endCxn id="56" idx="1"/>
          </p:cNvCxnSpPr>
          <p:nvPr/>
        </p:nvCxnSpPr>
        <p:spPr bwMode="auto">
          <a:xfrm rot="10800000">
            <a:off x="2813742" y="5043307"/>
            <a:ext cx="11723" cy="431871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_s1052"/>
          <p:cNvSpPr>
            <a:spLocks noChangeArrowheads="1"/>
          </p:cNvSpPr>
          <p:nvPr/>
        </p:nvSpPr>
        <p:spPr bwMode="auto">
          <a:xfrm>
            <a:off x="4572000" y="2741436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Vijayasree Sabbineni (IN)</a:t>
            </a:r>
          </a:p>
          <a:p>
            <a:pPr algn="ctr" eaLnBrk="0" hangingPunct="0"/>
            <a:r>
              <a:rPr lang="de-CH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Administrator</a:t>
            </a:r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51" name="_s1047"/>
          <p:cNvCxnSpPr>
            <a:cxnSpLocks noChangeShapeType="1"/>
            <a:stCxn id="50" idx="1"/>
            <a:endCxn id="43" idx="2"/>
          </p:cNvCxnSpPr>
          <p:nvPr/>
        </p:nvCxnSpPr>
        <p:spPr bwMode="auto">
          <a:xfrm rot="10800000">
            <a:off x="4431323" y="2631894"/>
            <a:ext cx="140678" cy="278606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_s2994201"/>
          <p:cNvSpPr>
            <a:spLocks noChangeArrowheads="1"/>
          </p:cNvSpPr>
          <p:nvPr/>
        </p:nvSpPr>
        <p:spPr bwMode="auto">
          <a:xfrm>
            <a:off x="3798276" y="1869893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Lira Parvez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Oncology Global Dev Ops Head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India </a:t>
            </a:r>
          </a:p>
        </p:txBody>
      </p:sp>
      <p:sp>
        <p:nvSpPr>
          <p:cNvPr id="53" name="_s3269685"/>
          <p:cNvSpPr>
            <a:spLocks noChangeArrowheads="1"/>
          </p:cNvSpPr>
          <p:nvPr/>
        </p:nvSpPr>
        <p:spPr bwMode="auto">
          <a:xfrm>
            <a:off x="3798276" y="1399710"/>
            <a:ext cx="1266092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4702" tIns="12350" rIns="24702" bIns="1235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Kannan Natarajan (EH)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Global Head</a:t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</a:b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Biometrics &amp; Data Management</a:t>
            </a:r>
          </a:p>
        </p:txBody>
      </p:sp>
      <p:cxnSp>
        <p:nvCxnSpPr>
          <p:cNvPr id="54" name="_s1047"/>
          <p:cNvCxnSpPr>
            <a:cxnSpLocks noChangeShapeType="1"/>
            <a:stCxn id="52" idx="0"/>
            <a:endCxn id="53" idx="2"/>
          </p:cNvCxnSpPr>
          <p:nvPr/>
        </p:nvCxnSpPr>
        <p:spPr bwMode="auto">
          <a:xfrm flipV="1">
            <a:off x="4431322" y="1780712"/>
            <a:ext cx="0" cy="89183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_s1047"/>
          <p:cNvCxnSpPr>
            <a:cxnSpLocks noChangeShapeType="1"/>
            <a:stCxn id="52" idx="2"/>
            <a:endCxn id="43" idx="0"/>
          </p:cNvCxnSpPr>
          <p:nvPr/>
        </p:nvCxnSpPr>
        <p:spPr bwMode="auto">
          <a:xfrm>
            <a:off x="4431322" y="2208031"/>
            <a:ext cx="0" cy="76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_s2994217"/>
          <p:cNvSpPr>
            <a:spLocks noChangeArrowheads="1"/>
          </p:cNvSpPr>
          <p:nvPr/>
        </p:nvSpPr>
        <p:spPr bwMode="auto">
          <a:xfrm>
            <a:off x="2813742" y="4875030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Anil Gaur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BKM &amp; BEZ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57" name="AutoShape 141"/>
          <p:cNvSpPr>
            <a:spLocks noChangeArrowheads="1"/>
          </p:cNvSpPr>
          <p:nvPr/>
        </p:nvSpPr>
        <p:spPr bwMode="auto">
          <a:xfrm>
            <a:off x="4934650" y="4875030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Sandip Acharya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GMA - Tasigna</a:t>
            </a:r>
          </a:p>
        </p:txBody>
      </p:sp>
      <p:sp>
        <p:nvSpPr>
          <p:cNvPr id="58" name="_s2994217"/>
          <p:cNvSpPr>
            <a:spLocks noChangeArrowheads="1"/>
          </p:cNvSpPr>
          <p:nvPr/>
        </p:nvSpPr>
        <p:spPr bwMode="auto">
          <a:xfrm>
            <a:off x="914400" y="4417829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  <a:sym typeface="Symbol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Sreedevi Maddineni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Exjade - CP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59" name="_s2994203"/>
          <p:cNvSpPr>
            <a:spLocks noChangeArrowheads="1"/>
          </p:cNvSpPr>
          <p:nvPr/>
        </p:nvSpPr>
        <p:spPr bwMode="auto">
          <a:xfrm>
            <a:off x="914400" y="3960631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Rijesh Paramal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BKM &amp; BEZ, PKC - CP</a:t>
            </a:r>
          </a:p>
        </p:txBody>
      </p:sp>
      <p:sp>
        <p:nvSpPr>
          <p:cNvPr id="60" name="_s2994217"/>
          <p:cNvSpPr>
            <a:spLocks noChangeArrowheads="1"/>
          </p:cNvSpPr>
          <p:nvPr/>
        </p:nvSpPr>
        <p:spPr bwMode="auto">
          <a:xfrm>
            <a:off x="2813742" y="4417829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Kohinoor Dasgupta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LBH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1" name="_s2994217"/>
          <p:cNvSpPr>
            <a:spLocks noChangeArrowheads="1"/>
          </p:cNvSpPr>
          <p:nvPr/>
        </p:nvSpPr>
        <p:spPr bwMode="auto">
          <a:xfrm>
            <a:off x="4934650" y="3960631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Prasanna Kumar Nidamarthy (IN) 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 – Tasigna, Signifor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62" name="_s1047"/>
          <p:cNvCxnSpPr>
            <a:cxnSpLocks noChangeShapeType="1"/>
          </p:cNvCxnSpPr>
          <p:nvPr/>
        </p:nvCxnSpPr>
        <p:spPr bwMode="auto">
          <a:xfrm rot="10800000">
            <a:off x="2813743" y="4586106"/>
            <a:ext cx="11723" cy="457201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_s1047"/>
          <p:cNvCxnSpPr>
            <a:cxnSpLocks noChangeShapeType="1"/>
            <a:stCxn id="58" idx="1"/>
            <a:endCxn id="44" idx="1"/>
          </p:cNvCxnSpPr>
          <p:nvPr/>
        </p:nvCxnSpPr>
        <p:spPr bwMode="auto">
          <a:xfrm rot="10800000" flipV="1">
            <a:off x="914400" y="4586104"/>
            <a:ext cx="11723" cy="457201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_s2994203"/>
          <p:cNvSpPr>
            <a:spLocks noChangeArrowheads="1"/>
          </p:cNvSpPr>
          <p:nvPr/>
        </p:nvSpPr>
        <p:spPr bwMode="auto">
          <a:xfrm>
            <a:off x="3798276" y="3198631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Arunava Chakravartty 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Head</a:t>
            </a:r>
          </a:p>
        </p:txBody>
      </p:sp>
      <p:cxnSp>
        <p:nvCxnSpPr>
          <p:cNvPr id="65" name="_s1047"/>
          <p:cNvCxnSpPr>
            <a:cxnSpLocks noChangeShapeType="1"/>
            <a:stCxn id="58" idx="1"/>
            <a:endCxn id="59" idx="1"/>
          </p:cNvCxnSpPr>
          <p:nvPr/>
        </p:nvCxnSpPr>
        <p:spPr bwMode="auto">
          <a:xfrm rot="10800000">
            <a:off x="914400" y="4128906"/>
            <a:ext cx="11723" cy="457198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_s1047"/>
          <p:cNvCxnSpPr>
            <a:cxnSpLocks noChangeShapeType="1"/>
            <a:stCxn id="46" idx="3"/>
            <a:endCxn id="57" idx="3"/>
          </p:cNvCxnSpPr>
          <p:nvPr/>
        </p:nvCxnSpPr>
        <p:spPr bwMode="auto">
          <a:xfrm>
            <a:off x="6200743" y="4586105"/>
            <a:ext cx="11723" cy="457201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_s1047"/>
          <p:cNvCxnSpPr>
            <a:cxnSpLocks noChangeShapeType="1"/>
            <a:stCxn id="75" idx="3"/>
            <a:endCxn id="76" idx="3"/>
          </p:cNvCxnSpPr>
          <p:nvPr/>
        </p:nvCxnSpPr>
        <p:spPr bwMode="auto">
          <a:xfrm flipH="1">
            <a:off x="6189785" y="5459302"/>
            <a:ext cx="10958" cy="422205"/>
          </a:xfrm>
          <a:prstGeom prst="bentConnector3">
            <a:avLst>
              <a:gd name="adj1" fmla="val -1925701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_s1047"/>
          <p:cNvCxnSpPr>
            <a:cxnSpLocks noChangeShapeType="1"/>
            <a:stCxn id="43" idx="2"/>
            <a:endCxn id="64" idx="0"/>
          </p:cNvCxnSpPr>
          <p:nvPr/>
        </p:nvCxnSpPr>
        <p:spPr bwMode="auto">
          <a:xfrm>
            <a:off x="4431322" y="2631899"/>
            <a:ext cx="0" cy="566737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_s2994217"/>
          <p:cNvSpPr>
            <a:spLocks noChangeArrowheads="1"/>
          </p:cNvSpPr>
          <p:nvPr/>
        </p:nvSpPr>
        <p:spPr bwMode="auto">
          <a:xfrm>
            <a:off x="6721001" y="4417828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  <a:sym typeface="Wingdings"/>
              </a:rPr>
              <a:t> 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Arun Kumar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 - OTM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110682 (IN-0025)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0" name="_s2994217"/>
          <p:cNvSpPr>
            <a:spLocks noChangeArrowheads="1"/>
          </p:cNvSpPr>
          <p:nvPr/>
        </p:nvSpPr>
        <p:spPr bwMode="auto">
          <a:xfrm>
            <a:off x="2813742" y="5306901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Debarshi Dey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Pi3K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71" name="_s1047"/>
          <p:cNvCxnSpPr>
            <a:cxnSpLocks noChangeShapeType="1"/>
          </p:cNvCxnSpPr>
          <p:nvPr/>
        </p:nvCxnSpPr>
        <p:spPr bwMode="auto">
          <a:xfrm rot="10800000" flipV="1">
            <a:off x="2813743" y="4128906"/>
            <a:ext cx="11723" cy="457198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_s2994217"/>
          <p:cNvSpPr>
            <a:spLocks noChangeArrowheads="1"/>
          </p:cNvSpPr>
          <p:nvPr/>
        </p:nvSpPr>
        <p:spPr bwMode="auto">
          <a:xfrm>
            <a:off x="6721001" y="3960633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Rupam Ranjan Pal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73" name="_s1047"/>
          <p:cNvCxnSpPr>
            <a:cxnSpLocks noChangeShapeType="1"/>
            <a:stCxn id="69" idx="3"/>
            <a:endCxn id="77" idx="3"/>
          </p:cNvCxnSpPr>
          <p:nvPr/>
        </p:nvCxnSpPr>
        <p:spPr bwMode="auto">
          <a:xfrm>
            <a:off x="7987093" y="4586103"/>
            <a:ext cx="11723" cy="467804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_s1047"/>
          <p:cNvCxnSpPr>
            <a:cxnSpLocks noChangeShapeType="1"/>
            <a:stCxn id="72" idx="3"/>
            <a:endCxn id="69" idx="3"/>
          </p:cNvCxnSpPr>
          <p:nvPr/>
        </p:nvCxnSpPr>
        <p:spPr bwMode="auto">
          <a:xfrm>
            <a:off x="7987093" y="4128909"/>
            <a:ext cx="11723" cy="457195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_s2994217"/>
          <p:cNvSpPr>
            <a:spLocks noChangeArrowheads="1"/>
          </p:cNvSpPr>
          <p:nvPr/>
        </p:nvSpPr>
        <p:spPr bwMode="auto">
          <a:xfrm>
            <a:off x="4934650" y="5291026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Pritam Gupta 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 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6" name="_s2994217"/>
          <p:cNvSpPr>
            <a:spLocks noChangeArrowheads="1"/>
          </p:cNvSpPr>
          <p:nvPr/>
        </p:nvSpPr>
        <p:spPr bwMode="auto">
          <a:xfrm>
            <a:off x="4923692" y="5713231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7432" tIns="18288" rIns="27432" bIns="18288" anchor="ctr"/>
          <a:lstStyle/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NN (IN</a:t>
            </a:r>
            <a:r>
              <a:rPr lang="en-US" sz="600" b="1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)</a:t>
            </a:r>
          </a:p>
          <a:p>
            <a:pPr algn="ctr" eaLnBrk="0" hangingPunct="0"/>
            <a:r>
              <a:rPr lang="en-US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Trial Statistician – GMA</a:t>
            </a:r>
          </a:p>
          <a:p>
            <a:pPr algn="ctr" eaLnBrk="0" hangingPunct="0"/>
            <a:r>
              <a:rPr lang="en-US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119688 BR  (IN-0026)</a:t>
            </a:r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7" name="_s2994217"/>
          <p:cNvSpPr>
            <a:spLocks noChangeArrowheads="1"/>
          </p:cNvSpPr>
          <p:nvPr/>
        </p:nvSpPr>
        <p:spPr bwMode="auto">
          <a:xfrm>
            <a:off x="6721001" y="4885632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Rajkumar Radhakrishnan (IN)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Statistician 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ECB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78" name="_s1047"/>
          <p:cNvCxnSpPr>
            <a:cxnSpLocks noChangeShapeType="1"/>
            <a:stCxn id="57" idx="3"/>
            <a:endCxn id="75" idx="3"/>
          </p:cNvCxnSpPr>
          <p:nvPr/>
        </p:nvCxnSpPr>
        <p:spPr bwMode="auto">
          <a:xfrm>
            <a:off x="6200743" y="5043305"/>
            <a:ext cx="11723" cy="415996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_s1047"/>
          <p:cNvCxnSpPr>
            <a:cxnSpLocks noChangeShapeType="1"/>
            <a:stCxn id="61" idx="3"/>
            <a:endCxn id="46" idx="3"/>
          </p:cNvCxnSpPr>
          <p:nvPr/>
        </p:nvCxnSpPr>
        <p:spPr bwMode="auto">
          <a:xfrm>
            <a:off x="6200743" y="4128906"/>
            <a:ext cx="11723" cy="457198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_s1047"/>
          <p:cNvCxnSpPr>
            <a:cxnSpLocks noChangeShapeType="1"/>
            <a:stCxn id="64" idx="2"/>
            <a:endCxn id="61" idx="3"/>
          </p:cNvCxnSpPr>
          <p:nvPr/>
        </p:nvCxnSpPr>
        <p:spPr bwMode="auto">
          <a:xfrm rot="16200000" flipH="1">
            <a:off x="5019171" y="2947333"/>
            <a:ext cx="593725" cy="1769420"/>
          </a:xfrm>
          <a:prstGeom prst="bentConnector4">
            <a:avLst>
              <a:gd name="adj1" fmla="val 35829"/>
              <a:gd name="adj2" fmla="val 111926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Elbow Connector 80"/>
          <p:cNvCxnSpPr>
            <a:stCxn id="64" idx="2"/>
            <a:endCxn id="72" idx="3"/>
          </p:cNvCxnSpPr>
          <p:nvPr/>
        </p:nvCxnSpPr>
        <p:spPr bwMode="auto">
          <a:xfrm rot="16200000" flipH="1">
            <a:off x="5912344" y="2054159"/>
            <a:ext cx="593727" cy="3555771"/>
          </a:xfrm>
          <a:prstGeom prst="bentConnector4">
            <a:avLst>
              <a:gd name="adj1" fmla="val 35829"/>
              <a:gd name="adj2" fmla="val 105934"/>
            </a:avLst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2"/>
          <p:cNvSpPr txBox="1">
            <a:spLocks noChangeArrowheads="1"/>
          </p:cNvSpPr>
          <p:nvPr/>
        </p:nvSpPr>
        <p:spPr bwMode="auto">
          <a:xfrm>
            <a:off x="140677" y="246328"/>
            <a:ext cx="886264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1600" kern="0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cs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cs typeface="Arial" charset="0"/>
              </a:rPr>
              <a:t>Oncology Business Unit, Executive Coordinating Committee</a:t>
            </a:r>
            <a:br>
              <a:rPr lang="en-US" sz="1600" kern="0" dirty="0">
                <a:solidFill>
                  <a:srgbClr val="000000"/>
                </a:solidFill>
                <a:cs typeface="Arial" charset="0"/>
              </a:rPr>
            </a:br>
            <a:r>
              <a:rPr lang="en-US" sz="1600" kern="0" dirty="0">
                <a:solidFill>
                  <a:srgbClr val="0000FF"/>
                </a:solidFill>
                <a:cs typeface="Arial" charset="0"/>
              </a:rPr>
              <a:t>Functional Structure</a:t>
            </a:r>
            <a:r>
              <a:rPr lang="en-US" sz="1600" kern="0" dirty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cs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cs typeface="Arial" charset="0"/>
              </a:rPr>
              <a:t> Biometrics &amp; Data Management (</a:t>
            </a:r>
            <a:r>
              <a:rPr lang="en-US" sz="1600" kern="0" dirty="0" smtClean="0">
                <a:solidFill>
                  <a:srgbClr val="000000"/>
                </a:solidFill>
                <a:cs typeface="Arial" charset="0"/>
              </a:rPr>
              <a:t>15 </a:t>
            </a:r>
            <a:r>
              <a:rPr lang="en-US" sz="1600" kern="0" dirty="0">
                <a:solidFill>
                  <a:srgbClr val="000000"/>
                </a:solidFill>
                <a:cs typeface="Arial" charset="0"/>
              </a:rPr>
              <a:t>of </a:t>
            </a:r>
            <a:r>
              <a:rPr lang="en-US" sz="1600" kern="0" dirty="0" smtClean="0">
                <a:solidFill>
                  <a:srgbClr val="000000"/>
                </a:solidFill>
                <a:cs typeface="Arial" charset="0"/>
              </a:rPr>
              <a:t>39) </a:t>
            </a:r>
            <a:r>
              <a:rPr lang="en-US" sz="1600" kern="0" dirty="0">
                <a:solidFill>
                  <a:srgbClr val="000000"/>
                </a:solidFill>
                <a:cs typeface="Arial" charset="0"/>
              </a:rPr>
              <a:t>– Biostatistics </a:t>
            </a:r>
            <a:r>
              <a:rPr lang="en-US" sz="1600" kern="0" dirty="0" smtClean="0">
                <a:solidFill>
                  <a:srgbClr val="000000"/>
                </a:solidFill>
                <a:cs typeface="Arial" charset="0"/>
              </a:rPr>
              <a:t>(2 </a:t>
            </a:r>
            <a:r>
              <a:rPr lang="en-US" sz="1600" kern="0" dirty="0">
                <a:solidFill>
                  <a:srgbClr val="000000"/>
                </a:solidFill>
                <a:cs typeface="Arial" charset="0"/>
              </a:rPr>
              <a:t>of </a:t>
            </a:r>
            <a:r>
              <a:rPr lang="en-US" sz="1600" kern="0" dirty="0" smtClean="0">
                <a:solidFill>
                  <a:srgbClr val="000000"/>
                </a:solidFill>
                <a:cs typeface="Arial" charset="0"/>
              </a:rPr>
              <a:t>2) </a:t>
            </a:r>
            <a:r>
              <a:rPr lang="en-US" sz="1600" kern="0" dirty="0">
                <a:solidFill>
                  <a:srgbClr val="000000"/>
                </a:solidFill>
                <a:cs typeface="Arial" charset="0"/>
              </a:rPr>
              <a:t>– India</a:t>
            </a:r>
            <a:br>
              <a:rPr lang="en-US" sz="1600" kern="0" dirty="0">
                <a:solidFill>
                  <a:srgbClr val="000000"/>
                </a:solidFill>
                <a:cs typeface="Arial" charset="0"/>
              </a:rPr>
            </a:br>
            <a:endParaRPr lang="en-US" sz="1600" kern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_s2994201"/>
          <p:cNvSpPr>
            <a:spLocks noChangeArrowheads="1"/>
          </p:cNvSpPr>
          <p:nvPr/>
        </p:nvSpPr>
        <p:spPr bwMode="auto">
          <a:xfrm>
            <a:off x="3903785" y="2056907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Lira Parvez 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Oncology Global Dev Ops Head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India </a:t>
            </a:r>
          </a:p>
        </p:txBody>
      </p:sp>
      <p:sp>
        <p:nvSpPr>
          <p:cNvPr id="43" name="_s3269685"/>
          <p:cNvSpPr>
            <a:spLocks noChangeArrowheads="1"/>
          </p:cNvSpPr>
          <p:nvPr/>
        </p:nvSpPr>
        <p:spPr bwMode="auto">
          <a:xfrm>
            <a:off x="3903785" y="1552082"/>
            <a:ext cx="1266092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4702" tIns="12350" rIns="24702" bIns="1235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Kannan Natarajan (EH)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Global Head</a:t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</a:b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Biometrics &amp; Data Management</a:t>
            </a:r>
          </a:p>
        </p:txBody>
      </p:sp>
      <p:cxnSp>
        <p:nvCxnSpPr>
          <p:cNvPr id="44" name="_s1047"/>
          <p:cNvCxnSpPr>
            <a:cxnSpLocks noChangeShapeType="1"/>
          </p:cNvCxnSpPr>
          <p:nvPr/>
        </p:nvCxnSpPr>
        <p:spPr bwMode="auto">
          <a:xfrm flipV="1">
            <a:off x="4536831" y="1933091"/>
            <a:ext cx="0" cy="12382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_s2994201"/>
          <p:cNvSpPr>
            <a:spLocks noChangeArrowheads="1"/>
          </p:cNvSpPr>
          <p:nvPr/>
        </p:nvSpPr>
        <p:spPr bwMode="auto">
          <a:xfrm>
            <a:off x="3903785" y="3164982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Vinay Mahajan (IN) </a:t>
            </a: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</a:t>
            </a: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Head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OTM, LSH&amp;DRP</a:t>
            </a:r>
          </a:p>
        </p:txBody>
      </p:sp>
      <p:sp>
        <p:nvSpPr>
          <p:cNvPr id="46" name="_s2994201"/>
          <p:cNvSpPr>
            <a:spLocks noChangeArrowheads="1"/>
          </p:cNvSpPr>
          <p:nvPr/>
        </p:nvSpPr>
        <p:spPr bwMode="auto">
          <a:xfrm>
            <a:off x="638908" y="3817453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de-CH" sz="600" b="1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* Priya Venkatesh Iyer (IN)</a:t>
            </a:r>
            <a:br>
              <a:rPr lang="de-CH" sz="600" b="1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</a:b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Lead Programmer</a:t>
            </a:r>
            <a:endParaRPr lang="de-CH" sz="60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de-CH" sz="60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</a:t>
            </a:r>
          </a:p>
        </p:txBody>
      </p:sp>
      <p:sp>
        <p:nvSpPr>
          <p:cNvPr id="47" name="_s2994201"/>
          <p:cNvSpPr>
            <a:spLocks noChangeArrowheads="1"/>
          </p:cNvSpPr>
          <p:nvPr/>
        </p:nvSpPr>
        <p:spPr bwMode="auto">
          <a:xfrm>
            <a:off x="633046" y="4511188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Pubali Matoo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 </a:t>
            </a:r>
          </a:p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48" name="_s2994201"/>
          <p:cNvSpPr>
            <a:spLocks noChangeArrowheads="1"/>
          </p:cNvSpPr>
          <p:nvPr/>
        </p:nvSpPr>
        <p:spPr bwMode="auto">
          <a:xfrm>
            <a:off x="633046" y="496044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Prabhakar Laxman Munkampalli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</a:t>
            </a:r>
          </a:p>
          <a:p>
            <a:pPr algn="ctr" eaLnBrk="0" hangingPunct="0"/>
            <a:endParaRPr lang="en-US" sz="600" b="1" dirty="0">
              <a:solidFill>
                <a:srgbClr val="FF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49" name="_s2994201"/>
          <p:cNvSpPr>
            <a:spLocks noChangeArrowheads="1"/>
          </p:cNvSpPr>
          <p:nvPr/>
        </p:nvSpPr>
        <p:spPr bwMode="auto">
          <a:xfrm>
            <a:off x="633046" y="541764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Vikram  Venugopal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</a:t>
            </a:r>
          </a:p>
        </p:txBody>
      </p:sp>
      <p:sp>
        <p:nvSpPr>
          <p:cNvPr id="50" name="_s2994201"/>
          <p:cNvSpPr>
            <a:spLocks noChangeArrowheads="1"/>
          </p:cNvSpPr>
          <p:nvPr/>
        </p:nvSpPr>
        <p:spPr bwMode="auto">
          <a:xfrm>
            <a:off x="633046" y="5874854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Narsimha Reddy Pannala (IN)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 </a:t>
            </a: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51" name="_s2994201"/>
          <p:cNvSpPr>
            <a:spLocks noChangeArrowheads="1"/>
          </p:cNvSpPr>
          <p:nvPr/>
        </p:nvSpPr>
        <p:spPr bwMode="auto">
          <a:xfrm>
            <a:off x="2712926" y="3817453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* Muralikrishna Chakravarthula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Lead Programmer</a:t>
            </a:r>
            <a:endParaRPr lang="de-CH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de-CH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52" name="_s2994201"/>
          <p:cNvSpPr>
            <a:spLocks noChangeArrowheads="1"/>
          </p:cNvSpPr>
          <p:nvPr/>
        </p:nvSpPr>
        <p:spPr bwMode="auto">
          <a:xfrm>
            <a:off x="2712926" y="45445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Nirupama Biswal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</a:t>
            </a:r>
          </a:p>
        </p:txBody>
      </p:sp>
      <p:sp>
        <p:nvSpPr>
          <p:cNvPr id="53" name="_s2994201"/>
          <p:cNvSpPr>
            <a:spLocks noChangeArrowheads="1"/>
          </p:cNvSpPr>
          <p:nvPr/>
        </p:nvSpPr>
        <p:spPr bwMode="auto">
          <a:xfrm>
            <a:off x="2712926" y="4993792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Srikanth Bethi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</a:t>
            </a:r>
          </a:p>
        </p:txBody>
      </p:sp>
      <p:sp>
        <p:nvSpPr>
          <p:cNvPr id="54" name="_s2994201"/>
          <p:cNvSpPr>
            <a:spLocks noChangeArrowheads="1"/>
          </p:cNvSpPr>
          <p:nvPr/>
        </p:nvSpPr>
        <p:spPr bwMode="auto">
          <a:xfrm>
            <a:off x="5275385" y="3817454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* Praveen Jetty  (IN)</a:t>
            </a:r>
          </a:p>
          <a:p>
            <a:pPr algn="ctr" eaLnBrk="0" hangingPunct="0"/>
            <a:r>
              <a:rPr lang="de-CH" sz="60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Manager - </a:t>
            </a: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SPS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DRP/LSP</a:t>
            </a:r>
          </a:p>
        </p:txBody>
      </p:sp>
      <p:sp>
        <p:nvSpPr>
          <p:cNvPr id="55" name="_s2994207"/>
          <p:cNvSpPr>
            <a:spLocks noChangeArrowheads="1"/>
          </p:cNvSpPr>
          <p:nvPr/>
        </p:nvSpPr>
        <p:spPr bwMode="auto">
          <a:xfrm>
            <a:off x="3903785" y="2512520"/>
            <a:ext cx="1266092" cy="34766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7432" tIns="18288" rIns="27432" bIns="18288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Vishwanath Iyer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Head Biometrics</a:t>
            </a:r>
          </a:p>
        </p:txBody>
      </p:sp>
      <p:sp>
        <p:nvSpPr>
          <p:cNvPr id="56" name="_s2994201"/>
          <p:cNvSpPr>
            <a:spLocks noChangeArrowheads="1"/>
          </p:cNvSpPr>
          <p:nvPr/>
        </p:nvSpPr>
        <p:spPr bwMode="auto">
          <a:xfrm>
            <a:off x="5205046" y="2860182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Vijayasree Sabbineni (IN)</a:t>
            </a:r>
          </a:p>
          <a:p>
            <a:pPr algn="ctr" eaLnBrk="0" hangingPunct="0"/>
            <a:r>
              <a:rPr lang="de-CH" sz="60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Administrator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57" name="_s2994201"/>
          <p:cNvSpPr>
            <a:spLocks noChangeArrowheads="1"/>
          </p:cNvSpPr>
          <p:nvPr/>
        </p:nvSpPr>
        <p:spPr bwMode="auto">
          <a:xfrm>
            <a:off x="7303477" y="4511182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Raj Kumar Vuppula 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SPS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</a:t>
            </a:r>
          </a:p>
        </p:txBody>
      </p:sp>
      <p:cxnSp>
        <p:nvCxnSpPr>
          <p:cNvPr id="59" name="_s1047"/>
          <p:cNvCxnSpPr>
            <a:cxnSpLocks noChangeShapeType="1"/>
          </p:cNvCxnSpPr>
          <p:nvPr/>
        </p:nvCxnSpPr>
        <p:spPr bwMode="auto">
          <a:xfrm flipV="1">
            <a:off x="4536831" y="2380760"/>
            <a:ext cx="0" cy="131763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18"/>
          <p:cNvCxnSpPr>
            <a:cxnSpLocks noChangeShapeType="1"/>
          </p:cNvCxnSpPr>
          <p:nvPr/>
        </p:nvCxnSpPr>
        <p:spPr bwMode="auto">
          <a:xfrm flipV="1">
            <a:off x="4536831" y="2860182"/>
            <a:ext cx="0" cy="30480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_s2994201"/>
          <p:cNvSpPr>
            <a:spLocks noChangeArrowheads="1"/>
          </p:cNvSpPr>
          <p:nvPr/>
        </p:nvSpPr>
        <p:spPr bwMode="auto">
          <a:xfrm>
            <a:off x="7315200" y="4962032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Naveen Kumar Katarki (IN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 </a:t>
            </a:r>
            <a:endParaRPr lang="en-US" sz="600" dirty="0" smtClean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SPS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2" name="_s2994201"/>
          <p:cNvSpPr>
            <a:spLocks noChangeArrowheads="1"/>
          </p:cNvSpPr>
          <p:nvPr/>
        </p:nvSpPr>
        <p:spPr bwMode="auto">
          <a:xfrm>
            <a:off x="5275385" y="4511188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Ravi Suraneni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Data Review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LSP</a:t>
            </a:r>
          </a:p>
        </p:txBody>
      </p:sp>
      <p:sp>
        <p:nvSpPr>
          <p:cNvPr id="63" name="_s2994201"/>
          <p:cNvSpPr>
            <a:spLocks noChangeArrowheads="1"/>
          </p:cNvSpPr>
          <p:nvPr/>
        </p:nvSpPr>
        <p:spPr bwMode="auto">
          <a:xfrm>
            <a:off x="5275385" y="4960454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Surender Basaveni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Data Review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LSP</a:t>
            </a:r>
          </a:p>
        </p:txBody>
      </p:sp>
      <p:sp>
        <p:nvSpPr>
          <p:cNvPr id="64" name="_s2994201"/>
          <p:cNvSpPr>
            <a:spLocks noChangeArrowheads="1"/>
          </p:cNvSpPr>
          <p:nvPr/>
        </p:nvSpPr>
        <p:spPr bwMode="auto">
          <a:xfrm>
            <a:off x="2712926" y="5441457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Praveen Kumar Nukala (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IN)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OTM 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65" name="Elbow Connector 64"/>
          <p:cNvCxnSpPr>
            <a:stCxn id="46" idx="0"/>
            <a:endCxn id="45" idx="2"/>
          </p:cNvCxnSpPr>
          <p:nvPr/>
        </p:nvCxnSpPr>
        <p:spPr bwMode="auto">
          <a:xfrm rot="5400000" flipH="1" flipV="1">
            <a:off x="2747227" y="2027849"/>
            <a:ext cx="314333" cy="326487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Elbow Connector 65"/>
          <p:cNvCxnSpPr>
            <a:stCxn id="57" idx="3"/>
            <a:endCxn id="45" idx="2"/>
          </p:cNvCxnSpPr>
          <p:nvPr/>
        </p:nvCxnSpPr>
        <p:spPr bwMode="auto">
          <a:xfrm flipH="1" flipV="1">
            <a:off x="4536831" y="3503126"/>
            <a:ext cx="4032738" cy="1177131"/>
          </a:xfrm>
          <a:prstGeom prst="bentConnector4">
            <a:avLst>
              <a:gd name="adj1" fmla="val -5233"/>
              <a:gd name="adj2" fmla="val 8622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Elbow Connector 66"/>
          <p:cNvCxnSpPr>
            <a:stCxn id="57" idx="3"/>
            <a:endCxn id="61" idx="3"/>
          </p:cNvCxnSpPr>
          <p:nvPr/>
        </p:nvCxnSpPr>
        <p:spPr bwMode="auto">
          <a:xfrm>
            <a:off x="8569569" y="4680251"/>
            <a:ext cx="11723" cy="450056"/>
          </a:xfrm>
          <a:prstGeom prst="bentConnector3">
            <a:avLst>
              <a:gd name="adj1" fmla="val 177478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Elbow Connector 67"/>
          <p:cNvCxnSpPr>
            <a:stCxn id="63" idx="3"/>
            <a:endCxn id="62" idx="3"/>
          </p:cNvCxnSpPr>
          <p:nvPr/>
        </p:nvCxnSpPr>
        <p:spPr bwMode="auto">
          <a:xfrm flipV="1">
            <a:off x="6541477" y="4680256"/>
            <a:ext cx="11723" cy="44926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Elbow Connector 68"/>
          <p:cNvCxnSpPr>
            <a:stCxn id="62" idx="3"/>
            <a:endCxn id="54" idx="2"/>
          </p:cNvCxnSpPr>
          <p:nvPr/>
        </p:nvCxnSpPr>
        <p:spPr bwMode="auto">
          <a:xfrm flipH="1" flipV="1">
            <a:off x="5908431" y="4155590"/>
            <a:ext cx="633046" cy="524666"/>
          </a:xfrm>
          <a:prstGeom prst="bentConnector4">
            <a:avLst>
              <a:gd name="adj1" fmla="val -33333"/>
              <a:gd name="adj2" fmla="val 6611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69"/>
          <p:cNvCxnSpPr>
            <a:stCxn id="51" idx="2"/>
            <a:endCxn id="52" idx="1"/>
          </p:cNvCxnSpPr>
          <p:nvPr/>
        </p:nvCxnSpPr>
        <p:spPr bwMode="auto">
          <a:xfrm rot="5400000">
            <a:off x="2750446" y="4118071"/>
            <a:ext cx="558007" cy="633046"/>
          </a:xfrm>
          <a:prstGeom prst="bentConnector4">
            <a:avLst>
              <a:gd name="adj1" fmla="val 34851"/>
              <a:gd name="adj2" fmla="val 1323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Elbow Connector 70"/>
          <p:cNvCxnSpPr>
            <a:stCxn id="53" idx="1"/>
            <a:endCxn id="64" idx="1"/>
          </p:cNvCxnSpPr>
          <p:nvPr/>
        </p:nvCxnSpPr>
        <p:spPr bwMode="auto">
          <a:xfrm rot="10800000" flipV="1">
            <a:off x="2712926" y="5162860"/>
            <a:ext cx="11723" cy="447666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Elbow Connector 71"/>
          <p:cNvCxnSpPr>
            <a:stCxn id="46" idx="2"/>
            <a:endCxn id="47" idx="1"/>
          </p:cNvCxnSpPr>
          <p:nvPr/>
        </p:nvCxnSpPr>
        <p:spPr bwMode="auto">
          <a:xfrm rot="5400000">
            <a:off x="690168" y="4098469"/>
            <a:ext cx="524665" cy="638908"/>
          </a:xfrm>
          <a:prstGeom prst="bentConnector4">
            <a:avLst>
              <a:gd name="adj1" fmla="val 33888"/>
              <a:gd name="adj2" fmla="val 13204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Elbow Connector 72"/>
          <p:cNvCxnSpPr>
            <a:stCxn id="47" idx="1"/>
            <a:endCxn id="48" idx="1"/>
          </p:cNvCxnSpPr>
          <p:nvPr/>
        </p:nvCxnSpPr>
        <p:spPr bwMode="auto">
          <a:xfrm rot="10800000" flipV="1">
            <a:off x="633046" y="4680256"/>
            <a:ext cx="11723" cy="449257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Elbow Connector 73"/>
          <p:cNvCxnSpPr>
            <a:stCxn id="48" idx="1"/>
            <a:endCxn id="49" idx="1"/>
          </p:cNvCxnSpPr>
          <p:nvPr/>
        </p:nvCxnSpPr>
        <p:spPr bwMode="auto">
          <a:xfrm rot="10800000" flipV="1">
            <a:off x="633046" y="5129513"/>
            <a:ext cx="11723" cy="457200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/>
          <p:cNvCxnSpPr>
            <a:stCxn id="49" idx="1"/>
            <a:endCxn id="50" idx="1"/>
          </p:cNvCxnSpPr>
          <p:nvPr/>
        </p:nvCxnSpPr>
        <p:spPr bwMode="auto">
          <a:xfrm rot="10800000" flipV="1">
            <a:off x="633046" y="5586713"/>
            <a:ext cx="11723" cy="457209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Elbow Connector 75"/>
          <p:cNvCxnSpPr>
            <a:stCxn id="54" idx="0"/>
            <a:endCxn id="45" idx="2"/>
          </p:cNvCxnSpPr>
          <p:nvPr/>
        </p:nvCxnSpPr>
        <p:spPr bwMode="auto">
          <a:xfrm rot="16200000" flipV="1">
            <a:off x="5065465" y="2974487"/>
            <a:ext cx="314333" cy="1371600"/>
          </a:xfrm>
          <a:prstGeom prst="bentConnector3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AutoShape 125"/>
          <p:cNvCxnSpPr>
            <a:cxnSpLocks noChangeShapeType="1"/>
            <a:stCxn id="55" idx="2"/>
            <a:endCxn id="56" idx="1"/>
          </p:cNvCxnSpPr>
          <p:nvPr/>
        </p:nvCxnSpPr>
        <p:spPr bwMode="auto">
          <a:xfrm rot="16200000" flipH="1">
            <a:off x="4786409" y="2610611"/>
            <a:ext cx="169069" cy="668215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Elbow Connector 77"/>
          <p:cNvCxnSpPr>
            <a:stCxn id="52" idx="1"/>
            <a:endCxn id="53" idx="1"/>
          </p:cNvCxnSpPr>
          <p:nvPr/>
        </p:nvCxnSpPr>
        <p:spPr bwMode="auto">
          <a:xfrm rot="10800000" flipV="1">
            <a:off x="2712926" y="4713598"/>
            <a:ext cx="11723" cy="449262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Elbow Connector 78"/>
          <p:cNvCxnSpPr>
            <a:stCxn id="51" idx="0"/>
            <a:endCxn id="45" idx="2"/>
          </p:cNvCxnSpPr>
          <p:nvPr/>
        </p:nvCxnSpPr>
        <p:spPr bwMode="auto">
          <a:xfrm rot="5400000" flipH="1" flipV="1">
            <a:off x="3784235" y="3064859"/>
            <a:ext cx="314333" cy="119085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_s2994201"/>
          <p:cNvSpPr>
            <a:spLocks noChangeArrowheads="1"/>
          </p:cNvSpPr>
          <p:nvPr/>
        </p:nvSpPr>
        <p:spPr bwMode="auto">
          <a:xfrm>
            <a:off x="2712926" y="5865319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NN </a:t>
            </a:r>
            <a:r>
              <a:rPr lang="en-US" sz="600" b="1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(IN) </a:t>
            </a:r>
          </a:p>
          <a:p>
            <a:pPr algn="ctr" eaLnBrk="0" hangingPunct="0"/>
            <a:r>
              <a:rPr lang="en-US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Senior Statistical Analyst </a:t>
            </a:r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 124367 BR (IN-00XX) OTM</a:t>
            </a:r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81" name="Elbow Connector 80"/>
          <p:cNvCxnSpPr>
            <a:stCxn id="64" idx="1"/>
            <a:endCxn id="80" idx="1"/>
          </p:cNvCxnSpPr>
          <p:nvPr/>
        </p:nvCxnSpPr>
        <p:spPr bwMode="auto">
          <a:xfrm rot="10800000" flipV="1">
            <a:off x="2712926" y="5610526"/>
            <a:ext cx="11723" cy="423862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2"/>
          <p:cNvSpPr txBox="1">
            <a:spLocks noChangeArrowheads="1"/>
          </p:cNvSpPr>
          <p:nvPr/>
        </p:nvSpPr>
        <p:spPr bwMode="auto">
          <a:xfrm>
            <a:off x="140677" y="184564"/>
            <a:ext cx="8862646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Oncology Business Unit, Executive Coordinating Committee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FF"/>
                </a:solidFill>
                <a:latin typeface="Arial" charset="0"/>
              </a:rPr>
              <a:t>Functional Structure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 Biometrics &amp; Data Management (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25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of 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39)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– Clinical Data Review &amp; Reporting (1 of 4) – India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endParaRPr lang="en-US" sz="1600" kern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_s2994207"/>
          <p:cNvSpPr>
            <a:spLocks noChangeArrowheads="1"/>
          </p:cNvSpPr>
          <p:nvPr/>
        </p:nvSpPr>
        <p:spPr bwMode="auto">
          <a:xfrm>
            <a:off x="3727939" y="2202729"/>
            <a:ext cx="1266092" cy="34766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7432" tIns="18288" rIns="27432" bIns="18288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Vishwanath Iyer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Head Biometrics</a:t>
            </a:r>
          </a:p>
        </p:txBody>
      </p:sp>
      <p:sp>
        <p:nvSpPr>
          <p:cNvPr id="66" name="_s2994201"/>
          <p:cNvSpPr>
            <a:spLocks noChangeArrowheads="1"/>
          </p:cNvSpPr>
          <p:nvPr/>
        </p:nvSpPr>
        <p:spPr bwMode="auto">
          <a:xfrm>
            <a:off x="3727939" y="1766171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Lira Parvez 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Oncology Global Dev Ops Head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India </a:t>
            </a:r>
          </a:p>
        </p:txBody>
      </p:sp>
      <p:sp>
        <p:nvSpPr>
          <p:cNvPr id="67" name="_s3269685"/>
          <p:cNvSpPr>
            <a:spLocks noChangeArrowheads="1"/>
          </p:cNvSpPr>
          <p:nvPr/>
        </p:nvSpPr>
        <p:spPr bwMode="auto">
          <a:xfrm>
            <a:off x="3727939" y="1308962"/>
            <a:ext cx="1266092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4702" tIns="12350" rIns="24702" bIns="1235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Kannan Natarajan  (EH)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Global Head</a:t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</a:b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Biometrics &amp; Data Management</a:t>
            </a:r>
          </a:p>
        </p:txBody>
      </p:sp>
      <p:cxnSp>
        <p:nvCxnSpPr>
          <p:cNvPr id="68" name="_s1047"/>
          <p:cNvCxnSpPr>
            <a:cxnSpLocks noChangeShapeType="1"/>
            <a:stCxn id="66" idx="0"/>
            <a:endCxn id="67" idx="2"/>
          </p:cNvCxnSpPr>
          <p:nvPr/>
        </p:nvCxnSpPr>
        <p:spPr bwMode="auto">
          <a:xfrm rot="5400000" flipH="1" flipV="1">
            <a:off x="4322096" y="1727399"/>
            <a:ext cx="77787" cy="293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125"/>
          <p:cNvCxnSpPr>
            <a:cxnSpLocks noChangeShapeType="1"/>
            <a:stCxn id="65" idx="2"/>
            <a:endCxn id="71" idx="1"/>
          </p:cNvCxnSpPr>
          <p:nvPr/>
        </p:nvCxnSpPr>
        <p:spPr bwMode="auto">
          <a:xfrm rot="16200000" flipH="1">
            <a:off x="4860192" y="2051180"/>
            <a:ext cx="127000" cy="1125415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5"/>
          <p:cNvCxnSpPr>
            <a:cxnSpLocks noChangeShapeType="1"/>
            <a:stCxn id="66" idx="2"/>
            <a:endCxn id="65" idx="0"/>
          </p:cNvCxnSpPr>
          <p:nvPr/>
        </p:nvCxnSpPr>
        <p:spPr bwMode="auto">
          <a:xfrm rot="5400000">
            <a:off x="4312509" y="2152779"/>
            <a:ext cx="98425" cy="1466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_s2994201"/>
          <p:cNvSpPr>
            <a:spLocks noChangeArrowheads="1"/>
          </p:cNvSpPr>
          <p:nvPr/>
        </p:nvSpPr>
        <p:spPr bwMode="auto">
          <a:xfrm>
            <a:off x="5486400" y="250752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Vijayasree Sabbineni (IN)</a:t>
            </a:r>
          </a:p>
          <a:p>
            <a:pPr algn="ctr" eaLnBrk="0" hangingPunct="0"/>
            <a:r>
              <a:rPr lang="de-CH" sz="60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Administrator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72" name="Elbow Connector 167"/>
          <p:cNvCxnSpPr>
            <a:cxnSpLocks noChangeShapeType="1"/>
            <a:stCxn id="65" idx="2"/>
            <a:endCxn id="74" idx="0"/>
          </p:cNvCxnSpPr>
          <p:nvPr/>
        </p:nvCxnSpPr>
        <p:spPr bwMode="auto">
          <a:xfrm rot="5400000">
            <a:off x="2610622" y="1702326"/>
            <a:ext cx="902301" cy="2598430"/>
          </a:xfrm>
          <a:prstGeom prst="bentConnector3">
            <a:avLst>
              <a:gd name="adj1" fmla="val 15632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_s2994201"/>
          <p:cNvSpPr>
            <a:spLocks noChangeArrowheads="1"/>
          </p:cNvSpPr>
          <p:nvPr/>
        </p:nvSpPr>
        <p:spPr bwMode="auto">
          <a:xfrm>
            <a:off x="3733800" y="281232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Sadanand Deshmukh (IN)  </a:t>
            </a:r>
            <a:b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</a:b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Head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BKM, Biosimilar, CP, </a:t>
            </a:r>
            <a:r>
              <a:rPr lang="de-CH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TKI, </a:t>
            </a:r>
            <a:r>
              <a:rPr lang="de-CH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MEK &amp; LGX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4" name="_s2994201"/>
          <p:cNvSpPr>
            <a:spLocks noChangeArrowheads="1"/>
          </p:cNvSpPr>
          <p:nvPr/>
        </p:nvSpPr>
        <p:spPr bwMode="auto">
          <a:xfrm>
            <a:off x="1129508" y="3452692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* Deepak Yeole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Lead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CP</a:t>
            </a:r>
          </a:p>
        </p:txBody>
      </p:sp>
      <p:sp>
        <p:nvSpPr>
          <p:cNvPr id="75" name="_s2994201"/>
          <p:cNvSpPr>
            <a:spLocks noChangeArrowheads="1"/>
          </p:cNvSpPr>
          <p:nvPr/>
        </p:nvSpPr>
        <p:spPr bwMode="auto">
          <a:xfrm>
            <a:off x="285447" y="406230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K Periasamy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Lead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CP</a:t>
            </a:r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6" name="_s2994201"/>
          <p:cNvSpPr>
            <a:spLocks noChangeArrowheads="1"/>
          </p:cNvSpPr>
          <p:nvPr/>
        </p:nvSpPr>
        <p:spPr bwMode="auto">
          <a:xfrm>
            <a:off x="285447" y="448615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Chandrashekar Bhupathi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Lead Programmer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CP</a:t>
            </a:r>
          </a:p>
        </p:txBody>
      </p:sp>
      <p:sp>
        <p:nvSpPr>
          <p:cNvPr id="77" name="_s2994201"/>
          <p:cNvSpPr>
            <a:spLocks noChangeArrowheads="1"/>
          </p:cNvSpPr>
          <p:nvPr/>
        </p:nvSpPr>
        <p:spPr bwMode="auto">
          <a:xfrm>
            <a:off x="285447" y="4943364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Pranav Sisodiya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CP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8" name="_s2994201"/>
          <p:cNvSpPr>
            <a:spLocks noChangeArrowheads="1"/>
          </p:cNvSpPr>
          <p:nvPr/>
        </p:nvSpPr>
        <p:spPr bwMode="auto">
          <a:xfrm>
            <a:off x="5838091" y="3421929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* </a:t>
            </a:r>
            <a:r>
              <a:rPr lang="en-US" sz="600" b="1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NN (IN</a:t>
            </a:r>
            <a:r>
              <a:rPr lang="en-US" sz="600" b="1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)</a:t>
            </a:r>
          </a:p>
          <a:p>
            <a:pPr algn="ctr" eaLnBrk="0" hangingPunct="0"/>
            <a:r>
              <a:rPr lang="en-US" sz="600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Indication 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122509 BR (IN-0034) TKI</a:t>
            </a:r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9" name="_s2994201"/>
          <p:cNvSpPr>
            <a:spLocks noChangeArrowheads="1"/>
          </p:cNvSpPr>
          <p:nvPr/>
        </p:nvSpPr>
        <p:spPr bwMode="auto">
          <a:xfrm>
            <a:off x="5838091" y="395532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Pawan Sharma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TKI</a:t>
            </a:r>
          </a:p>
        </p:txBody>
      </p:sp>
      <p:sp>
        <p:nvSpPr>
          <p:cNvPr id="80" name="_s2994201"/>
          <p:cNvSpPr>
            <a:spLocks noChangeArrowheads="1"/>
          </p:cNvSpPr>
          <p:nvPr/>
        </p:nvSpPr>
        <p:spPr bwMode="auto">
          <a:xfrm>
            <a:off x="5838091" y="439348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Aditya Shah (IN)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TKI</a:t>
            </a: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81" name="AutoShape 49"/>
          <p:cNvCxnSpPr>
            <a:cxnSpLocks noChangeShapeType="1"/>
            <a:stCxn id="78" idx="2"/>
            <a:endCxn id="79" idx="3"/>
          </p:cNvCxnSpPr>
          <p:nvPr/>
        </p:nvCxnSpPr>
        <p:spPr bwMode="auto">
          <a:xfrm rot="16200000" flipH="1">
            <a:off x="6605496" y="3625706"/>
            <a:ext cx="364328" cy="633046"/>
          </a:xfrm>
          <a:prstGeom prst="bentConnector4">
            <a:avLst>
              <a:gd name="adj1" fmla="val 26797"/>
              <a:gd name="adj2" fmla="val 13333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49"/>
          <p:cNvCxnSpPr>
            <a:cxnSpLocks noChangeShapeType="1"/>
            <a:stCxn id="78" idx="2"/>
            <a:endCxn id="80" idx="3"/>
          </p:cNvCxnSpPr>
          <p:nvPr/>
        </p:nvCxnSpPr>
        <p:spPr bwMode="auto">
          <a:xfrm rot="16200000" flipH="1">
            <a:off x="6386419" y="3844783"/>
            <a:ext cx="802483" cy="633046"/>
          </a:xfrm>
          <a:prstGeom prst="bentConnector4">
            <a:avLst>
              <a:gd name="adj1" fmla="val 13667"/>
              <a:gd name="adj2" fmla="val 13333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_s2994201"/>
          <p:cNvSpPr>
            <a:spLocks noChangeArrowheads="1"/>
          </p:cNvSpPr>
          <p:nvPr/>
        </p:nvSpPr>
        <p:spPr bwMode="auto">
          <a:xfrm>
            <a:off x="285447" y="540055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Swarnalatha Madupu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CP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</a:t>
            </a:r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84" name="_s2994201"/>
          <p:cNvSpPr>
            <a:spLocks noChangeArrowheads="1"/>
          </p:cNvSpPr>
          <p:nvPr/>
        </p:nvSpPr>
        <p:spPr bwMode="auto">
          <a:xfrm>
            <a:off x="5838091" y="4807812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Kishore Kumar Paramkusam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TKI</a:t>
            </a:r>
          </a:p>
        </p:txBody>
      </p:sp>
      <p:cxnSp>
        <p:nvCxnSpPr>
          <p:cNvPr id="85" name="AutoShape 49"/>
          <p:cNvCxnSpPr>
            <a:cxnSpLocks noChangeShapeType="1"/>
            <a:stCxn id="78" idx="2"/>
            <a:endCxn id="84" idx="3"/>
          </p:cNvCxnSpPr>
          <p:nvPr/>
        </p:nvCxnSpPr>
        <p:spPr bwMode="auto">
          <a:xfrm rot="16200000" flipH="1">
            <a:off x="6179649" y="4051553"/>
            <a:ext cx="1216022" cy="633046"/>
          </a:xfrm>
          <a:prstGeom prst="bentConnector4">
            <a:avLst>
              <a:gd name="adj1" fmla="val 7611"/>
              <a:gd name="adj2" fmla="val 13333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_s2994201"/>
          <p:cNvSpPr>
            <a:spLocks noChangeArrowheads="1"/>
          </p:cNvSpPr>
          <p:nvPr/>
        </p:nvSpPr>
        <p:spPr bwMode="auto">
          <a:xfrm>
            <a:off x="7526216" y="3955324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Sarada Gonuguntla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MEK &amp; LGX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 </a:t>
            </a:r>
          </a:p>
        </p:txBody>
      </p:sp>
      <p:cxnSp>
        <p:nvCxnSpPr>
          <p:cNvPr id="87" name="AutoShape 135"/>
          <p:cNvCxnSpPr>
            <a:cxnSpLocks noChangeShapeType="1"/>
            <a:stCxn id="65" idx="2"/>
            <a:endCxn id="73" idx="0"/>
          </p:cNvCxnSpPr>
          <p:nvPr/>
        </p:nvCxnSpPr>
        <p:spPr bwMode="auto">
          <a:xfrm>
            <a:off x="4360984" y="2550396"/>
            <a:ext cx="5862" cy="261937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Elbow Connector 2"/>
          <p:cNvCxnSpPr>
            <a:cxnSpLocks noChangeShapeType="1"/>
            <a:stCxn id="74" idx="2"/>
            <a:endCxn id="77" idx="3"/>
          </p:cNvCxnSpPr>
          <p:nvPr/>
        </p:nvCxnSpPr>
        <p:spPr bwMode="auto">
          <a:xfrm rot="5400000">
            <a:off x="996250" y="4346124"/>
            <a:ext cx="1321594" cy="211015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Elbow Connector 7"/>
          <p:cNvCxnSpPr>
            <a:cxnSpLocks noChangeShapeType="1"/>
            <a:stCxn id="86" idx="3"/>
            <a:endCxn id="73" idx="2"/>
          </p:cNvCxnSpPr>
          <p:nvPr/>
        </p:nvCxnSpPr>
        <p:spPr bwMode="auto">
          <a:xfrm flipH="1" flipV="1">
            <a:off x="4366849" y="3150467"/>
            <a:ext cx="4425462" cy="973137"/>
          </a:xfrm>
          <a:prstGeom prst="bentConnector4">
            <a:avLst>
              <a:gd name="adj1" fmla="val -4934"/>
              <a:gd name="adj2" fmla="val 87244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Elbow Connector 22"/>
          <p:cNvCxnSpPr>
            <a:cxnSpLocks noChangeShapeType="1"/>
            <a:stCxn id="74" idx="2"/>
            <a:endCxn id="75" idx="3"/>
          </p:cNvCxnSpPr>
          <p:nvPr/>
        </p:nvCxnSpPr>
        <p:spPr bwMode="auto">
          <a:xfrm rot="5400000">
            <a:off x="1436787" y="3905590"/>
            <a:ext cx="440531" cy="211015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Elbow Connector 22"/>
          <p:cNvCxnSpPr>
            <a:cxnSpLocks noChangeShapeType="1"/>
            <a:stCxn id="76" idx="3"/>
            <a:endCxn id="74" idx="2"/>
          </p:cNvCxnSpPr>
          <p:nvPr/>
        </p:nvCxnSpPr>
        <p:spPr bwMode="auto">
          <a:xfrm flipV="1">
            <a:off x="1551541" y="3790838"/>
            <a:ext cx="211015" cy="864393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Elbow Connector 22"/>
          <p:cNvCxnSpPr>
            <a:cxnSpLocks noChangeShapeType="1"/>
            <a:stCxn id="74" idx="2"/>
            <a:endCxn id="83" idx="3"/>
          </p:cNvCxnSpPr>
          <p:nvPr/>
        </p:nvCxnSpPr>
        <p:spPr bwMode="auto">
          <a:xfrm rot="5400000">
            <a:off x="767656" y="4574723"/>
            <a:ext cx="1778793" cy="211015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Elbow Connector 22"/>
          <p:cNvCxnSpPr>
            <a:cxnSpLocks noChangeShapeType="1"/>
            <a:stCxn id="95" idx="1"/>
            <a:endCxn id="74" idx="2"/>
          </p:cNvCxnSpPr>
          <p:nvPr/>
        </p:nvCxnSpPr>
        <p:spPr bwMode="auto">
          <a:xfrm rot="10800000">
            <a:off x="1762557" y="3790830"/>
            <a:ext cx="211015" cy="1778794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_s2994201"/>
          <p:cNvSpPr>
            <a:spLocks noChangeArrowheads="1"/>
          </p:cNvSpPr>
          <p:nvPr/>
        </p:nvSpPr>
        <p:spPr bwMode="auto">
          <a:xfrm>
            <a:off x="1973570" y="5400564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Ravi Balboyina (IN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</a:t>
            </a:r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CP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96" name="_s2994201"/>
          <p:cNvSpPr>
            <a:spLocks noChangeArrowheads="1"/>
          </p:cNvSpPr>
          <p:nvPr/>
        </p:nvSpPr>
        <p:spPr bwMode="auto">
          <a:xfrm>
            <a:off x="1973570" y="4943364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Satish Kottamasu 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  <a:endParaRPr lang="en-US" sz="600" dirty="0" smtClean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CP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97" name="_s2994201"/>
          <p:cNvSpPr>
            <a:spLocks noChangeArrowheads="1"/>
          </p:cNvSpPr>
          <p:nvPr/>
        </p:nvSpPr>
        <p:spPr bwMode="auto">
          <a:xfrm>
            <a:off x="1973570" y="406230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Sowgandhi Maddi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CP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98" name="_s2994201"/>
          <p:cNvSpPr>
            <a:spLocks noChangeArrowheads="1"/>
          </p:cNvSpPr>
          <p:nvPr/>
        </p:nvSpPr>
        <p:spPr bwMode="auto">
          <a:xfrm>
            <a:off x="1973570" y="4486164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Bitla Srinivas Reddy (IN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  <a:endParaRPr lang="en-US" sz="600" dirty="0" smtClean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CP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99" name="Elbow Connector 2"/>
          <p:cNvCxnSpPr>
            <a:cxnSpLocks noChangeShapeType="1"/>
            <a:stCxn id="74" idx="2"/>
            <a:endCxn id="96" idx="1"/>
          </p:cNvCxnSpPr>
          <p:nvPr/>
        </p:nvCxnSpPr>
        <p:spPr bwMode="auto">
          <a:xfrm rot="16200000" flipH="1">
            <a:off x="1207265" y="4346124"/>
            <a:ext cx="1321594" cy="211015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Elbow Connector 2"/>
          <p:cNvCxnSpPr>
            <a:cxnSpLocks noChangeShapeType="1"/>
            <a:stCxn id="74" idx="2"/>
            <a:endCxn id="98" idx="1"/>
          </p:cNvCxnSpPr>
          <p:nvPr/>
        </p:nvCxnSpPr>
        <p:spPr bwMode="auto">
          <a:xfrm rot="16200000" flipH="1">
            <a:off x="1435865" y="4117522"/>
            <a:ext cx="864394" cy="211015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Elbow Connector 2"/>
          <p:cNvCxnSpPr>
            <a:cxnSpLocks noChangeShapeType="1"/>
            <a:stCxn id="74" idx="2"/>
            <a:endCxn id="97" idx="1"/>
          </p:cNvCxnSpPr>
          <p:nvPr/>
        </p:nvCxnSpPr>
        <p:spPr bwMode="auto">
          <a:xfrm rot="16200000" flipH="1">
            <a:off x="1647801" y="3905590"/>
            <a:ext cx="440531" cy="211015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_s2994201"/>
          <p:cNvSpPr>
            <a:spLocks noChangeArrowheads="1"/>
          </p:cNvSpPr>
          <p:nvPr/>
        </p:nvSpPr>
        <p:spPr bwMode="auto">
          <a:xfrm>
            <a:off x="7529712" y="441252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Korak Datta (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IN)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MEK &amp; </a:t>
            </a:r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LGX 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103" name="_s2994201"/>
          <p:cNvSpPr>
            <a:spLocks noChangeArrowheads="1"/>
          </p:cNvSpPr>
          <p:nvPr/>
        </p:nvSpPr>
        <p:spPr bwMode="auto">
          <a:xfrm>
            <a:off x="1973570" y="5826992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Srivani Chitimalla 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CP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104" name="_s2994201"/>
          <p:cNvSpPr>
            <a:spLocks noChangeArrowheads="1"/>
          </p:cNvSpPr>
          <p:nvPr/>
        </p:nvSpPr>
        <p:spPr bwMode="auto">
          <a:xfrm>
            <a:off x="5838089" y="523167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Venkateswar Uckoo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TKI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105" name="Elbow Connector 104"/>
          <p:cNvCxnSpPr>
            <a:stCxn id="79" idx="3"/>
            <a:endCxn id="78" idx="2"/>
          </p:cNvCxnSpPr>
          <p:nvPr/>
        </p:nvCxnSpPr>
        <p:spPr bwMode="auto">
          <a:xfrm flipH="1" flipV="1">
            <a:off x="6471137" y="3760065"/>
            <a:ext cx="633046" cy="364328"/>
          </a:xfrm>
          <a:prstGeom prst="bentConnector4">
            <a:avLst>
              <a:gd name="adj1" fmla="val -33333"/>
              <a:gd name="adj2" fmla="val 71226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Elbow Connector 105"/>
          <p:cNvCxnSpPr>
            <a:stCxn id="103" idx="1"/>
          </p:cNvCxnSpPr>
          <p:nvPr/>
        </p:nvCxnSpPr>
        <p:spPr bwMode="auto">
          <a:xfrm rot="10800000">
            <a:off x="1762558" y="5569633"/>
            <a:ext cx="211012" cy="426429"/>
          </a:xfrm>
          <a:prstGeom prst="bent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49"/>
          <p:cNvCxnSpPr>
            <a:cxnSpLocks noChangeShapeType="1"/>
            <a:stCxn id="111" idx="3"/>
            <a:endCxn id="110" idx="2"/>
          </p:cNvCxnSpPr>
          <p:nvPr/>
        </p:nvCxnSpPr>
        <p:spPr bwMode="auto">
          <a:xfrm flipH="1" flipV="1">
            <a:off x="4370577" y="3760064"/>
            <a:ext cx="618367" cy="440531"/>
          </a:xfrm>
          <a:prstGeom prst="bentConnector4">
            <a:avLst>
              <a:gd name="adj1" fmla="val -34125"/>
              <a:gd name="adj2" fmla="val 691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AutoShape 49"/>
          <p:cNvCxnSpPr>
            <a:cxnSpLocks noChangeShapeType="1"/>
            <a:stCxn id="112" idx="3"/>
            <a:endCxn id="110" idx="2"/>
          </p:cNvCxnSpPr>
          <p:nvPr/>
        </p:nvCxnSpPr>
        <p:spPr bwMode="auto">
          <a:xfrm flipH="1" flipV="1">
            <a:off x="4370577" y="3760063"/>
            <a:ext cx="618367" cy="897731"/>
          </a:xfrm>
          <a:prstGeom prst="bentConnector4">
            <a:avLst>
              <a:gd name="adj1" fmla="val -34125"/>
              <a:gd name="adj2" fmla="val 8510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49"/>
          <p:cNvCxnSpPr>
            <a:cxnSpLocks noChangeShapeType="1"/>
            <a:stCxn id="113" idx="3"/>
            <a:endCxn id="110" idx="2"/>
          </p:cNvCxnSpPr>
          <p:nvPr/>
        </p:nvCxnSpPr>
        <p:spPr bwMode="auto">
          <a:xfrm flipH="1" flipV="1">
            <a:off x="4370577" y="3760063"/>
            <a:ext cx="618367" cy="1354931"/>
          </a:xfrm>
          <a:prstGeom prst="bentConnector4">
            <a:avLst>
              <a:gd name="adj1" fmla="val -34125"/>
              <a:gd name="adj2" fmla="val 896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_s2994201"/>
          <p:cNvSpPr>
            <a:spLocks noChangeArrowheads="1"/>
          </p:cNvSpPr>
          <p:nvPr/>
        </p:nvSpPr>
        <p:spPr bwMode="auto">
          <a:xfrm>
            <a:off x="3737531" y="342192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* Sharmila Pethe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Indication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BKM</a:t>
            </a: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FF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FF0000"/>
                </a:solidFill>
                <a:latin typeface="News Gothic MT" pitchFamily="34" charset="0"/>
                <a:ea typeface="MS PGothic" pitchFamily="34" charset="-128"/>
              </a:rPr>
              <a:t>  </a:t>
            </a:r>
            <a:endParaRPr lang="en-US" sz="600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111" name="_s2994201"/>
          <p:cNvSpPr>
            <a:spLocks noChangeArrowheads="1"/>
          </p:cNvSpPr>
          <p:nvPr/>
        </p:nvSpPr>
        <p:spPr bwMode="auto">
          <a:xfrm>
            <a:off x="3722852" y="403152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Laxmi Narasimaha Reddy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BKM</a:t>
            </a:r>
          </a:p>
          <a:p>
            <a:pPr algn="ctr" eaLnBrk="0" hangingPunct="0"/>
            <a:endParaRPr lang="en-US" sz="600" b="1" dirty="0">
              <a:solidFill>
                <a:srgbClr val="FF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112" name="_s2994201"/>
          <p:cNvSpPr>
            <a:spLocks noChangeArrowheads="1"/>
          </p:cNvSpPr>
          <p:nvPr/>
        </p:nvSpPr>
        <p:spPr bwMode="auto">
          <a:xfrm>
            <a:off x="3722852" y="448872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Venugopal Purini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BKM</a:t>
            </a:r>
          </a:p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113" name="_s2994201"/>
          <p:cNvSpPr>
            <a:spLocks noChangeArrowheads="1"/>
          </p:cNvSpPr>
          <p:nvPr/>
        </p:nvSpPr>
        <p:spPr bwMode="auto">
          <a:xfrm>
            <a:off x="3722852" y="494592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CR Sunil Kumar Naidu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BKM</a:t>
            </a:r>
            <a:endParaRPr lang="en-US" sz="600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FF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FF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114" name="_s2994201"/>
          <p:cNvSpPr>
            <a:spLocks noChangeArrowheads="1"/>
          </p:cNvSpPr>
          <p:nvPr/>
        </p:nvSpPr>
        <p:spPr bwMode="auto">
          <a:xfrm>
            <a:off x="7559395" y="4846760"/>
            <a:ext cx="1266092" cy="33972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Eada Madhubhushan 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Biosimilars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115" name="_s2994201"/>
          <p:cNvSpPr>
            <a:spLocks noChangeArrowheads="1"/>
          </p:cNvSpPr>
          <p:nvPr/>
        </p:nvSpPr>
        <p:spPr bwMode="auto">
          <a:xfrm>
            <a:off x="3716991" y="5403124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Venkanna Puttapaka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BKM  </a:t>
            </a:r>
          </a:p>
        </p:txBody>
      </p:sp>
      <p:sp>
        <p:nvSpPr>
          <p:cNvPr id="116" name="_s2994201"/>
          <p:cNvSpPr>
            <a:spLocks noChangeArrowheads="1"/>
          </p:cNvSpPr>
          <p:nvPr/>
        </p:nvSpPr>
        <p:spPr bwMode="auto">
          <a:xfrm>
            <a:off x="3716991" y="5798411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Vijaya Krishna Mekala  (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IN)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Senior Statistical Analyst 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BYL 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117" name="_s2994201"/>
          <p:cNvSpPr>
            <a:spLocks noChangeArrowheads="1"/>
          </p:cNvSpPr>
          <p:nvPr/>
        </p:nvSpPr>
        <p:spPr bwMode="auto">
          <a:xfrm>
            <a:off x="5838089" y="5646017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Offer Accepted (IN)</a:t>
            </a:r>
          </a:p>
          <a:p>
            <a:pPr algn="ctr" eaLnBrk="0" hangingPunct="0"/>
            <a:r>
              <a:rPr lang="en-US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 (120360 BR) IN-0052) TKI</a:t>
            </a:r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118" name="_s2994201"/>
          <p:cNvSpPr>
            <a:spLocks noChangeArrowheads="1"/>
          </p:cNvSpPr>
          <p:nvPr/>
        </p:nvSpPr>
        <p:spPr bwMode="auto">
          <a:xfrm>
            <a:off x="5838092" y="606988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* </a:t>
            </a:r>
            <a:r>
              <a:rPr lang="en-US" sz="600" b="1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NN (IN</a:t>
            </a:r>
            <a:r>
              <a:rPr lang="en-US" sz="600" b="1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)</a:t>
            </a:r>
          </a:p>
          <a:p>
            <a:pPr algn="ctr" eaLnBrk="0" hangingPunct="0"/>
            <a:r>
              <a:rPr lang="en-US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 (120358 BR) IN-0053) TKI</a:t>
            </a:r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119" name="Elbow Connector 7"/>
          <p:cNvCxnSpPr>
            <a:cxnSpLocks noChangeShapeType="1"/>
            <a:stCxn id="102" idx="3"/>
            <a:endCxn id="73" idx="2"/>
          </p:cNvCxnSpPr>
          <p:nvPr/>
        </p:nvCxnSpPr>
        <p:spPr bwMode="auto">
          <a:xfrm flipH="1" flipV="1">
            <a:off x="4366846" y="3150466"/>
            <a:ext cx="4428958" cy="1431131"/>
          </a:xfrm>
          <a:prstGeom prst="bentConnector4">
            <a:avLst>
              <a:gd name="adj1" fmla="val -4930"/>
              <a:gd name="adj2" fmla="val 90909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49"/>
          <p:cNvCxnSpPr>
            <a:cxnSpLocks noChangeShapeType="1"/>
            <a:stCxn id="78" idx="2"/>
            <a:endCxn id="104" idx="3"/>
          </p:cNvCxnSpPr>
          <p:nvPr/>
        </p:nvCxnSpPr>
        <p:spPr bwMode="auto">
          <a:xfrm rot="16200000" flipH="1">
            <a:off x="5967320" y="4263882"/>
            <a:ext cx="1640678" cy="633044"/>
          </a:xfrm>
          <a:prstGeom prst="bentConnector4">
            <a:avLst>
              <a:gd name="adj1" fmla="val 6992"/>
              <a:gd name="adj2" fmla="val 13333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49"/>
          <p:cNvCxnSpPr>
            <a:cxnSpLocks noChangeShapeType="1"/>
            <a:stCxn id="78" idx="2"/>
            <a:endCxn id="117" idx="3"/>
          </p:cNvCxnSpPr>
          <p:nvPr/>
        </p:nvCxnSpPr>
        <p:spPr bwMode="auto">
          <a:xfrm rot="16200000" flipH="1">
            <a:off x="5760149" y="4471053"/>
            <a:ext cx="2055020" cy="633044"/>
          </a:xfrm>
          <a:prstGeom prst="bentConnector4">
            <a:avLst>
              <a:gd name="adj1" fmla="val 5168"/>
              <a:gd name="adj2" fmla="val 13333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49"/>
          <p:cNvCxnSpPr>
            <a:cxnSpLocks noChangeShapeType="1"/>
            <a:stCxn id="78" idx="2"/>
            <a:endCxn id="118" idx="3"/>
          </p:cNvCxnSpPr>
          <p:nvPr/>
        </p:nvCxnSpPr>
        <p:spPr bwMode="auto">
          <a:xfrm rot="16200000" flipH="1">
            <a:off x="5548220" y="4682982"/>
            <a:ext cx="2478883" cy="633048"/>
          </a:xfrm>
          <a:prstGeom prst="bentConnector4">
            <a:avLst>
              <a:gd name="adj1" fmla="val 4134"/>
              <a:gd name="adj2" fmla="val 13333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Elbow Connector 7"/>
          <p:cNvCxnSpPr>
            <a:cxnSpLocks noChangeShapeType="1"/>
            <a:stCxn id="114" idx="3"/>
            <a:endCxn id="73" idx="2"/>
          </p:cNvCxnSpPr>
          <p:nvPr/>
        </p:nvCxnSpPr>
        <p:spPr bwMode="auto">
          <a:xfrm flipH="1" flipV="1">
            <a:off x="4366848" y="3150462"/>
            <a:ext cx="4458641" cy="1866156"/>
          </a:xfrm>
          <a:prstGeom prst="bentConnector4">
            <a:avLst>
              <a:gd name="adj1" fmla="val -4197"/>
              <a:gd name="adj2" fmla="val 93381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49"/>
          <p:cNvCxnSpPr>
            <a:cxnSpLocks noChangeShapeType="1"/>
            <a:stCxn id="115" idx="3"/>
            <a:endCxn id="110" idx="2"/>
          </p:cNvCxnSpPr>
          <p:nvPr/>
        </p:nvCxnSpPr>
        <p:spPr bwMode="auto">
          <a:xfrm flipH="1" flipV="1">
            <a:off x="4370577" y="3760063"/>
            <a:ext cx="612506" cy="1812131"/>
          </a:xfrm>
          <a:prstGeom prst="bentConnector4">
            <a:avLst>
              <a:gd name="adj1" fmla="val -34451"/>
              <a:gd name="adj2" fmla="val 924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49"/>
          <p:cNvCxnSpPr>
            <a:cxnSpLocks noChangeShapeType="1"/>
            <a:stCxn id="116" idx="3"/>
            <a:endCxn id="110" idx="2"/>
          </p:cNvCxnSpPr>
          <p:nvPr/>
        </p:nvCxnSpPr>
        <p:spPr bwMode="auto">
          <a:xfrm flipH="1" flipV="1">
            <a:off x="4370577" y="3760062"/>
            <a:ext cx="612506" cy="2207418"/>
          </a:xfrm>
          <a:prstGeom prst="bentConnector4">
            <a:avLst>
              <a:gd name="adj1" fmla="val -34451"/>
              <a:gd name="adj2" fmla="val 9381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Elbow Connector 7"/>
          <p:cNvCxnSpPr>
            <a:cxnSpLocks noChangeShapeType="1"/>
            <a:stCxn id="78" idx="0"/>
            <a:endCxn id="73" idx="2"/>
          </p:cNvCxnSpPr>
          <p:nvPr/>
        </p:nvCxnSpPr>
        <p:spPr bwMode="auto">
          <a:xfrm rot="16200000" flipV="1">
            <a:off x="5283260" y="2234048"/>
            <a:ext cx="271462" cy="2104290"/>
          </a:xfrm>
          <a:prstGeom prst="bentConnector3">
            <a:avLst>
              <a:gd name="adj1" fmla="val 52929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Straight Connector 126"/>
          <p:cNvCxnSpPr>
            <a:stCxn id="110" idx="0"/>
            <a:endCxn id="73" idx="2"/>
          </p:cNvCxnSpPr>
          <p:nvPr/>
        </p:nvCxnSpPr>
        <p:spPr bwMode="auto">
          <a:xfrm flipH="1" flipV="1">
            <a:off x="4366846" y="3150462"/>
            <a:ext cx="3731" cy="271462"/>
          </a:xfrm>
          <a:prstGeom prst="lin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2"/>
          <p:cNvSpPr txBox="1">
            <a:spLocks noChangeArrowheads="1"/>
          </p:cNvSpPr>
          <p:nvPr/>
        </p:nvSpPr>
        <p:spPr bwMode="auto">
          <a:xfrm>
            <a:off x="140677" y="203796"/>
            <a:ext cx="886264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Oncology Business Unit, Executive Coordinating Committee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FF"/>
                </a:solidFill>
                <a:latin typeface="Arial" charset="0"/>
              </a:rPr>
              <a:t>Functional Structure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 Biometrics &amp; Data Management (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26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of 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39)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– Clinical Data Review &amp; Reporting (2 of 4) – India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endParaRPr lang="en-US" sz="1600" kern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_s2994207"/>
          <p:cNvSpPr>
            <a:spLocks noChangeArrowheads="1"/>
          </p:cNvSpPr>
          <p:nvPr/>
        </p:nvSpPr>
        <p:spPr bwMode="auto">
          <a:xfrm>
            <a:off x="3727939" y="2181463"/>
            <a:ext cx="1266092" cy="34766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7432" tIns="18288" rIns="27432" bIns="18288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Vishwanath Iyer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Head Biometrics</a:t>
            </a:r>
          </a:p>
        </p:txBody>
      </p:sp>
      <p:sp>
        <p:nvSpPr>
          <p:cNvPr id="45" name="_s2994201"/>
          <p:cNvSpPr>
            <a:spLocks noChangeArrowheads="1"/>
          </p:cNvSpPr>
          <p:nvPr/>
        </p:nvSpPr>
        <p:spPr bwMode="auto">
          <a:xfrm>
            <a:off x="3727939" y="1744905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Lira Parvez 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Oncology Global Dev Ops Head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India </a:t>
            </a:r>
          </a:p>
        </p:txBody>
      </p:sp>
      <p:sp>
        <p:nvSpPr>
          <p:cNvPr id="46" name="_s3269685"/>
          <p:cNvSpPr>
            <a:spLocks noChangeArrowheads="1"/>
          </p:cNvSpPr>
          <p:nvPr/>
        </p:nvSpPr>
        <p:spPr bwMode="auto">
          <a:xfrm>
            <a:off x="3727939" y="1287696"/>
            <a:ext cx="1266092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4702" tIns="12350" rIns="24702" bIns="1235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Kannan Natarajan  (EH)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Global Head</a:t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</a:b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Biometrics &amp; Data Management</a:t>
            </a:r>
          </a:p>
        </p:txBody>
      </p:sp>
      <p:cxnSp>
        <p:nvCxnSpPr>
          <p:cNvPr id="47" name="_s1047"/>
          <p:cNvCxnSpPr>
            <a:cxnSpLocks noChangeShapeType="1"/>
            <a:stCxn id="45" idx="0"/>
            <a:endCxn id="46" idx="2"/>
          </p:cNvCxnSpPr>
          <p:nvPr/>
        </p:nvCxnSpPr>
        <p:spPr bwMode="auto">
          <a:xfrm rot="5400000" flipH="1" flipV="1">
            <a:off x="4322096" y="1706133"/>
            <a:ext cx="77787" cy="293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35"/>
          <p:cNvCxnSpPr>
            <a:cxnSpLocks noChangeShapeType="1"/>
            <a:stCxn id="45" idx="2"/>
            <a:endCxn id="44" idx="0"/>
          </p:cNvCxnSpPr>
          <p:nvPr/>
        </p:nvCxnSpPr>
        <p:spPr bwMode="auto">
          <a:xfrm rot="5400000">
            <a:off x="4312509" y="2131513"/>
            <a:ext cx="98425" cy="1466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9"/>
          <p:cNvCxnSpPr>
            <a:cxnSpLocks noChangeShapeType="1"/>
            <a:stCxn id="59" idx="1"/>
            <a:endCxn id="57" idx="2"/>
          </p:cNvCxnSpPr>
          <p:nvPr/>
        </p:nvCxnSpPr>
        <p:spPr bwMode="auto">
          <a:xfrm rot="10800000" flipH="1">
            <a:off x="1125416" y="3857862"/>
            <a:ext cx="633046" cy="897732"/>
          </a:xfrm>
          <a:prstGeom prst="bentConnector4">
            <a:avLst>
              <a:gd name="adj1" fmla="val -33333"/>
              <a:gd name="adj2" fmla="val 8333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9"/>
          <p:cNvCxnSpPr>
            <a:cxnSpLocks noChangeShapeType="1"/>
            <a:stCxn id="60" idx="1"/>
            <a:endCxn id="58" idx="1"/>
          </p:cNvCxnSpPr>
          <p:nvPr/>
        </p:nvCxnSpPr>
        <p:spPr bwMode="auto">
          <a:xfrm rot="10800000">
            <a:off x="1125416" y="4298394"/>
            <a:ext cx="11723" cy="914400"/>
          </a:xfrm>
          <a:prstGeom prst="bentConnector3">
            <a:avLst>
              <a:gd name="adj1" fmla="val 1862606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9"/>
          <p:cNvCxnSpPr>
            <a:cxnSpLocks noChangeShapeType="1"/>
            <a:stCxn id="61" idx="1"/>
            <a:endCxn id="57" idx="2"/>
          </p:cNvCxnSpPr>
          <p:nvPr/>
        </p:nvCxnSpPr>
        <p:spPr bwMode="auto">
          <a:xfrm rot="10800000" flipH="1">
            <a:off x="1125416" y="3857862"/>
            <a:ext cx="633046" cy="1812132"/>
          </a:xfrm>
          <a:prstGeom prst="bentConnector4">
            <a:avLst>
              <a:gd name="adj1" fmla="val -32174"/>
              <a:gd name="adj2" fmla="val 9196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9"/>
          <p:cNvCxnSpPr>
            <a:cxnSpLocks noChangeShapeType="1"/>
            <a:stCxn id="69" idx="3"/>
            <a:endCxn id="70" idx="3"/>
          </p:cNvCxnSpPr>
          <p:nvPr/>
        </p:nvCxnSpPr>
        <p:spPr bwMode="auto">
          <a:xfrm>
            <a:off x="4994035" y="4298390"/>
            <a:ext cx="11723" cy="457200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9"/>
          <p:cNvCxnSpPr>
            <a:cxnSpLocks noChangeShapeType="1"/>
            <a:stCxn id="62" idx="2"/>
            <a:endCxn id="71" idx="3"/>
          </p:cNvCxnSpPr>
          <p:nvPr/>
        </p:nvCxnSpPr>
        <p:spPr bwMode="auto">
          <a:xfrm rot="16200000" flipH="1">
            <a:off x="3999649" y="4219198"/>
            <a:ext cx="1355725" cy="633046"/>
          </a:xfrm>
          <a:prstGeom prst="bentConnector4">
            <a:avLst>
              <a:gd name="adj1" fmla="val 10019"/>
              <a:gd name="adj2" fmla="val 13333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Elbow Connector 167"/>
          <p:cNvCxnSpPr>
            <a:cxnSpLocks noChangeShapeType="1"/>
            <a:stCxn id="56" idx="2"/>
            <a:endCxn id="57" idx="0"/>
          </p:cNvCxnSpPr>
          <p:nvPr/>
        </p:nvCxnSpPr>
        <p:spPr bwMode="auto">
          <a:xfrm rot="5400000">
            <a:off x="2847796" y="2006528"/>
            <a:ext cx="423863" cy="2602523"/>
          </a:xfrm>
          <a:prstGeom prst="bentConnector3">
            <a:avLst>
              <a:gd name="adj1" fmla="val 56106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9"/>
          <p:cNvCxnSpPr>
            <a:cxnSpLocks noChangeShapeType="1"/>
            <a:stCxn id="67" idx="3"/>
            <a:endCxn id="56" idx="2"/>
          </p:cNvCxnSpPr>
          <p:nvPr/>
        </p:nvCxnSpPr>
        <p:spPr bwMode="auto">
          <a:xfrm flipH="1" flipV="1">
            <a:off x="4360989" y="3095858"/>
            <a:ext cx="2665535" cy="1219200"/>
          </a:xfrm>
          <a:prstGeom prst="bentConnector4">
            <a:avLst>
              <a:gd name="adj1" fmla="val -7917"/>
              <a:gd name="adj2" fmla="val 80476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_s2994201"/>
          <p:cNvSpPr>
            <a:spLocks noChangeArrowheads="1"/>
          </p:cNvSpPr>
          <p:nvPr/>
        </p:nvSpPr>
        <p:spPr bwMode="auto">
          <a:xfrm>
            <a:off x="3727939" y="27577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Deepak Venkataraman (IN)  </a:t>
            </a:r>
            <a:b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</a:b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Head</a:t>
            </a:r>
          </a:p>
          <a:p>
            <a:pPr algn="ctr" eaLnBrk="0" hangingPunct="0"/>
            <a:r>
              <a:rPr lang="de-CH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GMA, LDE</a:t>
            </a:r>
            <a:r>
              <a:rPr lang="de-CH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, </a:t>
            </a:r>
            <a:r>
              <a:rPr lang="de-CH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Exjade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57" name="_s2994201"/>
          <p:cNvSpPr>
            <a:spLocks noChangeArrowheads="1"/>
          </p:cNvSpPr>
          <p:nvPr/>
        </p:nvSpPr>
        <p:spPr bwMode="auto">
          <a:xfrm>
            <a:off x="1125416" y="35197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* Jayapandian N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Lead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GMA</a:t>
            </a: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58" name="_s2994201"/>
          <p:cNvSpPr>
            <a:spLocks noChangeArrowheads="1"/>
          </p:cNvSpPr>
          <p:nvPr/>
        </p:nvSpPr>
        <p:spPr bwMode="auto">
          <a:xfrm>
            <a:off x="1125416" y="4129326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Ravinder Arakati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59" name="_s2994201"/>
          <p:cNvSpPr>
            <a:spLocks noChangeArrowheads="1"/>
          </p:cNvSpPr>
          <p:nvPr/>
        </p:nvSpPr>
        <p:spPr bwMode="auto">
          <a:xfrm>
            <a:off x="1125416" y="45865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Lakshmi Tulasi Danaboyina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0" name="_s2994201"/>
          <p:cNvSpPr>
            <a:spLocks noChangeArrowheads="1"/>
          </p:cNvSpPr>
          <p:nvPr/>
        </p:nvSpPr>
        <p:spPr bwMode="auto">
          <a:xfrm>
            <a:off x="1125416" y="50437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Kapuganti Satya Swati  (IN)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1" name="_s2994201"/>
          <p:cNvSpPr>
            <a:spLocks noChangeArrowheads="1"/>
          </p:cNvSpPr>
          <p:nvPr/>
        </p:nvSpPr>
        <p:spPr bwMode="auto">
          <a:xfrm>
            <a:off x="1125416" y="55009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Praveen Reddy Aleti (IN)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Exjade</a:t>
            </a: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2" name="_s2994201"/>
          <p:cNvSpPr>
            <a:spLocks noChangeArrowheads="1"/>
          </p:cNvSpPr>
          <p:nvPr/>
        </p:nvSpPr>
        <p:spPr bwMode="auto">
          <a:xfrm>
            <a:off x="3727939" y="35197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* Ashish Charles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Lead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GMA</a:t>
            </a:r>
          </a:p>
        </p:txBody>
      </p:sp>
      <p:sp>
        <p:nvSpPr>
          <p:cNvPr id="63" name="_s2994201"/>
          <p:cNvSpPr>
            <a:spLocks noChangeArrowheads="1"/>
          </p:cNvSpPr>
          <p:nvPr/>
        </p:nvSpPr>
        <p:spPr bwMode="auto">
          <a:xfrm>
            <a:off x="3722077" y="551998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Suman Kalyan Jannuru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4" name="_s2994201"/>
          <p:cNvSpPr>
            <a:spLocks noChangeArrowheads="1"/>
          </p:cNvSpPr>
          <p:nvPr/>
        </p:nvSpPr>
        <p:spPr bwMode="auto">
          <a:xfrm>
            <a:off x="3722077" y="5967655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Suresh Gunturu  (IN)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</a:t>
            </a: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5" name="_s2994201"/>
          <p:cNvSpPr>
            <a:spLocks noChangeArrowheads="1"/>
          </p:cNvSpPr>
          <p:nvPr/>
        </p:nvSpPr>
        <p:spPr bwMode="auto">
          <a:xfrm>
            <a:off x="5556739" y="2486258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Vijayasree Sabbineni (IN)</a:t>
            </a:r>
          </a:p>
          <a:p>
            <a:pPr algn="ctr" eaLnBrk="0" hangingPunct="0"/>
            <a:r>
              <a:rPr lang="de-CH" sz="60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Administrator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6" name="_s2994201"/>
          <p:cNvSpPr>
            <a:spLocks noChangeArrowheads="1"/>
          </p:cNvSpPr>
          <p:nvPr/>
        </p:nvSpPr>
        <p:spPr bwMode="auto">
          <a:xfrm>
            <a:off x="1125416" y="5991458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Syed Feroz (IN)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Exjade </a:t>
            </a:r>
          </a:p>
          <a:p>
            <a:pPr algn="ctr" eaLnBrk="0" hangingPunct="0"/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7" name="_s2994201"/>
          <p:cNvSpPr>
            <a:spLocks noChangeArrowheads="1"/>
          </p:cNvSpPr>
          <p:nvPr/>
        </p:nvSpPr>
        <p:spPr bwMode="auto">
          <a:xfrm>
            <a:off x="5760428" y="4145197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Srivani Chitimalla 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LDE  </a:t>
            </a:r>
          </a:p>
        </p:txBody>
      </p:sp>
      <p:cxnSp>
        <p:nvCxnSpPr>
          <p:cNvPr id="68" name="AutoShape 49"/>
          <p:cNvCxnSpPr>
            <a:cxnSpLocks noChangeShapeType="1"/>
            <a:stCxn id="66" idx="1"/>
            <a:endCxn id="57" idx="2"/>
          </p:cNvCxnSpPr>
          <p:nvPr/>
        </p:nvCxnSpPr>
        <p:spPr bwMode="auto">
          <a:xfrm rot="10800000" flipH="1">
            <a:off x="1125416" y="3857863"/>
            <a:ext cx="633046" cy="2302665"/>
          </a:xfrm>
          <a:prstGeom prst="bentConnector4">
            <a:avLst>
              <a:gd name="adj1" fmla="val -33333"/>
              <a:gd name="adj2" fmla="val 9372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_s2994201"/>
          <p:cNvSpPr>
            <a:spLocks noChangeArrowheads="1"/>
          </p:cNvSpPr>
          <p:nvPr/>
        </p:nvSpPr>
        <p:spPr bwMode="auto">
          <a:xfrm>
            <a:off x="3727939" y="4145201"/>
            <a:ext cx="1266092" cy="30638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Haritha Mandala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</a:t>
            </a:r>
          </a:p>
        </p:txBody>
      </p:sp>
      <p:sp>
        <p:nvSpPr>
          <p:cNvPr id="70" name="_s2994201"/>
          <p:cNvSpPr>
            <a:spLocks noChangeArrowheads="1"/>
          </p:cNvSpPr>
          <p:nvPr/>
        </p:nvSpPr>
        <p:spPr bwMode="auto">
          <a:xfrm>
            <a:off x="3727939" y="45865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Ranjith Kumar Machineni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GMA</a:t>
            </a:r>
          </a:p>
        </p:txBody>
      </p:sp>
      <p:sp>
        <p:nvSpPr>
          <p:cNvPr id="71" name="_s2994201"/>
          <p:cNvSpPr>
            <a:spLocks noChangeArrowheads="1"/>
          </p:cNvSpPr>
          <p:nvPr/>
        </p:nvSpPr>
        <p:spPr bwMode="auto">
          <a:xfrm>
            <a:off x="3727939" y="50437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Telu Vinay Kumar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GMA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2" name="_s2994201"/>
          <p:cNvSpPr>
            <a:spLocks noChangeArrowheads="1"/>
          </p:cNvSpPr>
          <p:nvPr/>
        </p:nvSpPr>
        <p:spPr bwMode="auto">
          <a:xfrm>
            <a:off x="5760428" y="46119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Jayavardhan Kataram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LDE</a:t>
            </a:r>
          </a:p>
        </p:txBody>
      </p:sp>
      <p:cxnSp>
        <p:nvCxnSpPr>
          <p:cNvPr id="73" name="AutoShape 49"/>
          <p:cNvCxnSpPr>
            <a:cxnSpLocks noChangeShapeType="1"/>
          </p:cNvCxnSpPr>
          <p:nvPr/>
        </p:nvCxnSpPr>
        <p:spPr bwMode="auto">
          <a:xfrm flipH="1" flipV="1">
            <a:off x="4360989" y="3070457"/>
            <a:ext cx="2665535" cy="1685132"/>
          </a:xfrm>
          <a:prstGeom prst="bentConnector4">
            <a:avLst>
              <a:gd name="adj1" fmla="val -7916"/>
              <a:gd name="adj2" fmla="val 8447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_s2994201"/>
          <p:cNvSpPr>
            <a:spLocks noChangeArrowheads="1"/>
          </p:cNvSpPr>
          <p:nvPr/>
        </p:nvSpPr>
        <p:spPr bwMode="auto">
          <a:xfrm>
            <a:off x="5767754" y="5077058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Venkateswar Uckoo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LCI</a:t>
            </a:r>
          </a:p>
        </p:txBody>
      </p:sp>
      <p:cxnSp>
        <p:nvCxnSpPr>
          <p:cNvPr id="75" name="AutoShape 49"/>
          <p:cNvCxnSpPr>
            <a:cxnSpLocks noChangeShapeType="1"/>
            <a:stCxn id="74" idx="3"/>
            <a:endCxn id="56" idx="2"/>
          </p:cNvCxnSpPr>
          <p:nvPr/>
        </p:nvCxnSpPr>
        <p:spPr bwMode="auto">
          <a:xfrm flipH="1" flipV="1">
            <a:off x="4360984" y="3095866"/>
            <a:ext cx="2672862" cy="2151063"/>
          </a:xfrm>
          <a:prstGeom prst="bentConnector4">
            <a:avLst>
              <a:gd name="adj1" fmla="val -7619"/>
              <a:gd name="adj2" fmla="val 88866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135"/>
          <p:cNvCxnSpPr>
            <a:cxnSpLocks noChangeShapeType="1"/>
            <a:stCxn id="44" idx="2"/>
            <a:endCxn id="56" idx="0"/>
          </p:cNvCxnSpPr>
          <p:nvPr/>
        </p:nvCxnSpPr>
        <p:spPr bwMode="auto">
          <a:xfrm>
            <a:off x="4360985" y="2529121"/>
            <a:ext cx="0" cy="2286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25"/>
          <p:cNvCxnSpPr>
            <a:cxnSpLocks noChangeShapeType="1"/>
            <a:stCxn id="44" idx="2"/>
            <a:endCxn id="65" idx="1"/>
          </p:cNvCxnSpPr>
          <p:nvPr/>
        </p:nvCxnSpPr>
        <p:spPr bwMode="auto">
          <a:xfrm rot="16200000" flipH="1">
            <a:off x="4895362" y="1994744"/>
            <a:ext cx="127000" cy="1195754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4"/>
          <p:cNvCxnSpPr>
            <a:cxnSpLocks noChangeShapeType="1"/>
            <a:stCxn id="56" idx="2"/>
            <a:endCxn id="62" idx="0"/>
          </p:cNvCxnSpPr>
          <p:nvPr/>
        </p:nvCxnSpPr>
        <p:spPr bwMode="auto">
          <a:xfrm>
            <a:off x="4360985" y="3095867"/>
            <a:ext cx="0" cy="423863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_s2994201"/>
          <p:cNvSpPr>
            <a:spLocks noChangeArrowheads="1"/>
          </p:cNvSpPr>
          <p:nvPr/>
        </p:nvSpPr>
        <p:spPr bwMode="auto">
          <a:xfrm>
            <a:off x="5767754" y="5500922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66CC"/>
                </a:solidFill>
                <a:latin typeface="News Gothic MT" pitchFamily="34" charset="0"/>
                <a:ea typeface="MS PGothic" pitchFamily="34" charset="-128"/>
              </a:rPr>
              <a:t>Offer Accepted (IN</a:t>
            </a:r>
            <a:r>
              <a:rPr lang="en-US" sz="600" b="1" dirty="0">
                <a:solidFill>
                  <a:srgbClr val="0066CC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 smtClean="0">
                <a:solidFill>
                  <a:srgbClr val="0066CC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  <a:endParaRPr lang="en-US" sz="600" dirty="0">
              <a:solidFill>
                <a:srgbClr val="0066CC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de-CH" sz="600" dirty="0" smtClean="0">
                <a:solidFill>
                  <a:srgbClr val="0066CC"/>
                </a:solidFill>
                <a:latin typeface="News Gothic MT" pitchFamily="34" charset="0"/>
                <a:ea typeface="MS PGothic" pitchFamily="34" charset="-128"/>
              </a:rPr>
              <a:t>123347BR  (IN-0054) -  LDE</a:t>
            </a:r>
            <a:endParaRPr lang="en-US" sz="600" dirty="0">
              <a:solidFill>
                <a:srgbClr val="0066CC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81" name="AutoShape 49"/>
          <p:cNvCxnSpPr>
            <a:cxnSpLocks noChangeShapeType="1"/>
            <a:stCxn id="80" idx="3"/>
            <a:endCxn id="56" idx="2"/>
          </p:cNvCxnSpPr>
          <p:nvPr/>
        </p:nvCxnSpPr>
        <p:spPr bwMode="auto">
          <a:xfrm flipH="1" flipV="1">
            <a:off x="4360984" y="3095866"/>
            <a:ext cx="2672862" cy="2574124"/>
          </a:xfrm>
          <a:prstGeom prst="bentConnector4">
            <a:avLst>
              <a:gd name="adj1" fmla="val -7895"/>
              <a:gd name="adj2" fmla="val 90969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_s2994201"/>
          <p:cNvSpPr>
            <a:spLocks noChangeArrowheads="1"/>
          </p:cNvSpPr>
          <p:nvPr/>
        </p:nvSpPr>
        <p:spPr bwMode="auto">
          <a:xfrm>
            <a:off x="3727939" y="6372459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Avinash Kumar Gupta (IN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</a:t>
            </a:r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amme</a:t>
            </a:r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 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GMA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83" name="AutoShape 49"/>
          <p:cNvCxnSpPr>
            <a:cxnSpLocks noChangeShapeType="1"/>
            <a:stCxn id="62" idx="2"/>
            <a:endCxn id="63" idx="3"/>
          </p:cNvCxnSpPr>
          <p:nvPr/>
        </p:nvCxnSpPr>
        <p:spPr bwMode="auto">
          <a:xfrm rot="16200000" flipH="1">
            <a:off x="3758986" y="4459865"/>
            <a:ext cx="1831182" cy="627185"/>
          </a:xfrm>
          <a:prstGeom prst="bentConnector4">
            <a:avLst>
              <a:gd name="adj1" fmla="val 7173"/>
              <a:gd name="adj2" fmla="val 13457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49"/>
          <p:cNvCxnSpPr>
            <a:cxnSpLocks noChangeShapeType="1"/>
            <a:stCxn id="62" idx="2"/>
            <a:endCxn id="64" idx="3"/>
          </p:cNvCxnSpPr>
          <p:nvPr/>
        </p:nvCxnSpPr>
        <p:spPr bwMode="auto">
          <a:xfrm rot="16200000" flipH="1">
            <a:off x="3535149" y="4683702"/>
            <a:ext cx="2278857" cy="627185"/>
          </a:xfrm>
          <a:prstGeom prst="bentConnector4">
            <a:avLst>
              <a:gd name="adj1" fmla="val 5467"/>
              <a:gd name="adj2" fmla="val 13457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49"/>
          <p:cNvCxnSpPr>
            <a:cxnSpLocks noChangeShapeType="1"/>
            <a:stCxn id="62" idx="2"/>
            <a:endCxn id="82" idx="3"/>
          </p:cNvCxnSpPr>
          <p:nvPr/>
        </p:nvCxnSpPr>
        <p:spPr bwMode="auto">
          <a:xfrm rot="16200000" flipH="1">
            <a:off x="3335678" y="4883173"/>
            <a:ext cx="2683661" cy="633046"/>
          </a:xfrm>
          <a:prstGeom prst="bentConnector4">
            <a:avLst>
              <a:gd name="adj1" fmla="val 4777"/>
              <a:gd name="adj2" fmla="val 13333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Rectangle 2"/>
          <p:cNvSpPr txBox="1">
            <a:spLocks noChangeArrowheads="1"/>
          </p:cNvSpPr>
          <p:nvPr/>
        </p:nvSpPr>
        <p:spPr bwMode="auto">
          <a:xfrm>
            <a:off x="140677" y="203796"/>
            <a:ext cx="886264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Oncology Business Unit, Executive Coordinating Committee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FF"/>
                </a:solidFill>
                <a:latin typeface="Arial" charset="0"/>
              </a:rPr>
              <a:t>Functional Structure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 Biometrics &amp; Data Management (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27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of 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39)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– Clinical Data Review &amp; Reporting 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(3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of 4) – India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endParaRPr lang="en-US" sz="1600" kern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_s2994207"/>
          <p:cNvSpPr>
            <a:spLocks noChangeArrowheads="1"/>
          </p:cNvSpPr>
          <p:nvPr/>
        </p:nvSpPr>
        <p:spPr bwMode="auto">
          <a:xfrm>
            <a:off x="3727939" y="2340958"/>
            <a:ext cx="1266092" cy="347663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7432" tIns="18288" rIns="27432" bIns="18288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Vishwanath Iyer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Head Biometrics</a:t>
            </a:r>
          </a:p>
        </p:txBody>
      </p:sp>
      <p:sp>
        <p:nvSpPr>
          <p:cNvPr id="51" name="_s2994201"/>
          <p:cNvSpPr>
            <a:spLocks noChangeArrowheads="1"/>
          </p:cNvSpPr>
          <p:nvPr/>
        </p:nvSpPr>
        <p:spPr bwMode="auto">
          <a:xfrm>
            <a:off x="3727939" y="190440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Lira Parvez 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Oncology Global Dev Ops Head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India </a:t>
            </a:r>
          </a:p>
        </p:txBody>
      </p:sp>
      <p:sp>
        <p:nvSpPr>
          <p:cNvPr id="52" name="_s3269685"/>
          <p:cNvSpPr>
            <a:spLocks noChangeArrowheads="1"/>
          </p:cNvSpPr>
          <p:nvPr/>
        </p:nvSpPr>
        <p:spPr bwMode="auto">
          <a:xfrm>
            <a:off x="3727939" y="1447191"/>
            <a:ext cx="1266092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4702" tIns="12350" rIns="24702" bIns="1235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Kannan Natarajan  (EH)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Global Head</a:t>
            </a:r>
            <a:b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</a:b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 pitchFamily="34" charset="0"/>
                <a:ea typeface="MS PGothic" pitchFamily="34" charset="-128"/>
              </a:rPr>
              <a:t>Biometrics &amp; Data Management</a:t>
            </a:r>
          </a:p>
        </p:txBody>
      </p:sp>
      <p:cxnSp>
        <p:nvCxnSpPr>
          <p:cNvPr id="53" name="_s1047"/>
          <p:cNvCxnSpPr>
            <a:cxnSpLocks noChangeShapeType="1"/>
            <a:stCxn id="51" idx="0"/>
            <a:endCxn id="52" idx="2"/>
          </p:cNvCxnSpPr>
          <p:nvPr/>
        </p:nvCxnSpPr>
        <p:spPr bwMode="auto">
          <a:xfrm rot="5400000" flipH="1" flipV="1">
            <a:off x="4322096" y="1865628"/>
            <a:ext cx="77787" cy="2931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25"/>
          <p:cNvCxnSpPr>
            <a:cxnSpLocks noChangeShapeType="1"/>
            <a:stCxn id="50" idx="2"/>
            <a:endCxn id="56" idx="1"/>
          </p:cNvCxnSpPr>
          <p:nvPr/>
        </p:nvCxnSpPr>
        <p:spPr bwMode="auto">
          <a:xfrm rot="16200000" flipH="1">
            <a:off x="4344259" y="2705351"/>
            <a:ext cx="244475" cy="211015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35"/>
          <p:cNvCxnSpPr>
            <a:cxnSpLocks noChangeShapeType="1"/>
            <a:stCxn id="51" idx="2"/>
            <a:endCxn id="50" idx="0"/>
          </p:cNvCxnSpPr>
          <p:nvPr/>
        </p:nvCxnSpPr>
        <p:spPr bwMode="auto">
          <a:xfrm rot="5400000">
            <a:off x="4312509" y="2291008"/>
            <a:ext cx="98425" cy="1466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_s2994201"/>
          <p:cNvSpPr>
            <a:spLocks noChangeArrowheads="1"/>
          </p:cNvSpPr>
          <p:nvPr/>
        </p:nvSpPr>
        <p:spPr bwMode="auto">
          <a:xfrm>
            <a:off x="4572000" y="2764825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Vijayasree Sabbineni (IN)</a:t>
            </a:r>
          </a:p>
          <a:p>
            <a:pPr algn="ctr" eaLnBrk="0" hangingPunct="0"/>
            <a:r>
              <a:rPr lang="de-CH" sz="60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Administrator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57" name="Elbow Connector 167"/>
          <p:cNvCxnSpPr>
            <a:cxnSpLocks noChangeShapeType="1"/>
            <a:stCxn id="62" idx="2"/>
            <a:endCxn id="63" idx="0"/>
          </p:cNvCxnSpPr>
          <p:nvPr/>
        </p:nvCxnSpPr>
        <p:spPr bwMode="auto">
          <a:xfrm rot="5400000">
            <a:off x="3227632" y="2681167"/>
            <a:ext cx="301626" cy="19738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9"/>
          <p:cNvCxnSpPr>
            <a:cxnSpLocks noChangeShapeType="1"/>
            <a:stCxn id="72" idx="3"/>
            <a:endCxn id="63" idx="2"/>
          </p:cNvCxnSpPr>
          <p:nvPr/>
        </p:nvCxnSpPr>
        <p:spPr bwMode="auto">
          <a:xfrm flipV="1">
            <a:off x="2110154" y="4157059"/>
            <a:ext cx="281354" cy="41036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49"/>
          <p:cNvCxnSpPr>
            <a:cxnSpLocks noChangeShapeType="1"/>
            <a:stCxn id="65" idx="3"/>
            <a:endCxn id="63" idx="2"/>
          </p:cNvCxnSpPr>
          <p:nvPr/>
        </p:nvCxnSpPr>
        <p:spPr bwMode="auto">
          <a:xfrm flipV="1">
            <a:off x="2110154" y="4157057"/>
            <a:ext cx="281354" cy="875502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49"/>
          <p:cNvCxnSpPr>
            <a:cxnSpLocks noChangeShapeType="1"/>
            <a:stCxn id="68" idx="3"/>
            <a:endCxn id="66" idx="2"/>
          </p:cNvCxnSpPr>
          <p:nvPr/>
        </p:nvCxnSpPr>
        <p:spPr bwMode="auto">
          <a:xfrm flipH="1" flipV="1">
            <a:off x="7452951" y="4139598"/>
            <a:ext cx="635977" cy="427831"/>
          </a:xfrm>
          <a:prstGeom prst="bentConnector4">
            <a:avLst>
              <a:gd name="adj1" fmla="val -33278"/>
              <a:gd name="adj2" fmla="val 6975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Elbow Connector 167"/>
          <p:cNvCxnSpPr>
            <a:cxnSpLocks noChangeShapeType="1"/>
          </p:cNvCxnSpPr>
          <p:nvPr/>
        </p:nvCxnSpPr>
        <p:spPr bwMode="auto">
          <a:xfrm rot="16200000" flipH="1">
            <a:off x="5767087" y="2115592"/>
            <a:ext cx="284163" cy="3087565"/>
          </a:xfrm>
          <a:prstGeom prst="bentConnector3">
            <a:avLst>
              <a:gd name="adj1" fmla="val 53065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_s2994201"/>
          <p:cNvSpPr>
            <a:spLocks noChangeArrowheads="1"/>
          </p:cNvSpPr>
          <p:nvPr/>
        </p:nvSpPr>
        <p:spPr bwMode="auto">
          <a:xfrm>
            <a:off x="3732335" y="3179162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Varsha Mahajan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Group Head Afinitor, LDK, </a:t>
            </a:r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LBH, PKC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3" name="_s2994201"/>
          <p:cNvSpPr>
            <a:spLocks noChangeArrowheads="1"/>
          </p:cNvSpPr>
          <p:nvPr/>
        </p:nvSpPr>
        <p:spPr bwMode="auto">
          <a:xfrm>
            <a:off x="1758462" y="3818921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* Padmanaban Kumar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Indication Programmer</a:t>
            </a:r>
          </a:p>
          <a:p>
            <a:pPr algn="ctr" eaLnBrk="0" hangingPunct="0"/>
            <a:r>
              <a:rPr lang="de-CH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Afinitor</a:t>
            </a:r>
          </a:p>
        </p:txBody>
      </p:sp>
      <p:sp>
        <p:nvSpPr>
          <p:cNvPr id="64" name="_s2994201"/>
          <p:cNvSpPr>
            <a:spLocks noChangeArrowheads="1"/>
          </p:cNvSpPr>
          <p:nvPr/>
        </p:nvSpPr>
        <p:spPr bwMode="auto">
          <a:xfrm>
            <a:off x="2646485" y="4398353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Ajay Kumar Allada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Afinitor</a:t>
            </a: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5" name="_s2994201"/>
          <p:cNvSpPr>
            <a:spLocks noChangeArrowheads="1"/>
          </p:cNvSpPr>
          <p:nvPr/>
        </p:nvSpPr>
        <p:spPr bwMode="auto">
          <a:xfrm>
            <a:off x="844062" y="4863495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Saidulu  A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Afinitor</a:t>
            </a:r>
          </a:p>
        </p:txBody>
      </p:sp>
      <p:sp>
        <p:nvSpPr>
          <p:cNvPr id="66" name="_s2994201"/>
          <p:cNvSpPr>
            <a:spLocks noChangeArrowheads="1"/>
          </p:cNvSpPr>
          <p:nvPr/>
        </p:nvSpPr>
        <p:spPr bwMode="auto">
          <a:xfrm>
            <a:off x="6819900" y="3801453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* Reji Mathew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LBH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7" name="_s2994201"/>
          <p:cNvSpPr>
            <a:spLocks noChangeArrowheads="1"/>
          </p:cNvSpPr>
          <p:nvPr/>
        </p:nvSpPr>
        <p:spPr bwMode="auto">
          <a:xfrm>
            <a:off x="6819900" y="4855562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Puliraju Mandati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LBH</a:t>
            </a: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68" name="_s2994201"/>
          <p:cNvSpPr>
            <a:spLocks noChangeArrowheads="1"/>
          </p:cNvSpPr>
          <p:nvPr/>
        </p:nvSpPr>
        <p:spPr bwMode="auto">
          <a:xfrm>
            <a:off x="6822831" y="4398355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Chaitali Babanrao Pisal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LBH</a:t>
            </a:r>
          </a:p>
        </p:txBody>
      </p:sp>
      <p:sp>
        <p:nvSpPr>
          <p:cNvPr id="69" name="_s2994201"/>
          <p:cNvSpPr>
            <a:spLocks noChangeArrowheads="1"/>
          </p:cNvSpPr>
          <p:nvPr/>
        </p:nvSpPr>
        <p:spPr bwMode="auto">
          <a:xfrm>
            <a:off x="2646485" y="4863490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Chandrasekhar Mopidevi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Afinitor</a:t>
            </a:r>
          </a:p>
        </p:txBody>
      </p:sp>
      <p:sp>
        <p:nvSpPr>
          <p:cNvPr id="70" name="_s2994201"/>
          <p:cNvSpPr>
            <a:spLocks noChangeArrowheads="1"/>
          </p:cNvSpPr>
          <p:nvPr/>
        </p:nvSpPr>
        <p:spPr bwMode="auto">
          <a:xfrm>
            <a:off x="2646486" y="5284801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Yenugula Venkateshwarlu (IN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Afinitor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1" name="_s2994201"/>
          <p:cNvSpPr>
            <a:spLocks noChangeArrowheads="1"/>
          </p:cNvSpPr>
          <p:nvPr/>
        </p:nvSpPr>
        <p:spPr bwMode="auto">
          <a:xfrm>
            <a:off x="4712677" y="4401199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Sateesh Chundru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LDK</a:t>
            </a:r>
          </a:p>
        </p:txBody>
      </p:sp>
      <p:sp>
        <p:nvSpPr>
          <p:cNvPr id="72" name="_s2994201"/>
          <p:cNvSpPr>
            <a:spLocks noChangeArrowheads="1"/>
          </p:cNvSpPr>
          <p:nvPr/>
        </p:nvSpPr>
        <p:spPr bwMode="auto">
          <a:xfrm>
            <a:off x="844062" y="4398353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Radhiv Sure (IN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 </a:t>
            </a:r>
            <a:endParaRPr lang="en-US" sz="600" dirty="0" smtClean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Afinitor  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73" name="AutoShape 135"/>
          <p:cNvCxnSpPr>
            <a:cxnSpLocks noChangeShapeType="1"/>
          </p:cNvCxnSpPr>
          <p:nvPr/>
        </p:nvCxnSpPr>
        <p:spPr bwMode="auto">
          <a:xfrm>
            <a:off x="4352950" y="2688625"/>
            <a:ext cx="4397" cy="490537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_s2994201"/>
          <p:cNvSpPr>
            <a:spLocks noChangeArrowheads="1"/>
          </p:cNvSpPr>
          <p:nvPr/>
        </p:nvSpPr>
        <p:spPr bwMode="auto">
          <a:xfrm>
            <a:off x="6824822" y="5710430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Inayath Ali  (IN)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PKC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76" name="_s2994201"/>
          <p:cNvSpPr>
            <a:spLocks noChangeArrowheads="1"/>
          </p:cNvSpPr>
          <p:nvPr/>
        </p:nvSpPr>
        <p:spPr bwMode="auto">
          <a:xfrm>
            <a:off x="4712677" y="4786172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Manisha Mahale (IN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LDK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77" name="AutoShape 49"/>
          <p:cNvCxnSpPr>
            <a:cxnSpLocks noChangeShapeType="1"/>
            <a:stCxn id="64" idx="1"/>
            <a:endCxn id="63" idx="2"/>
          </p:cNvCxnSpPr>
          <p:nvPr/>
        </p:nvCxnSpPr>
        <p:spPr bwMode="auto">
          <a:xfrm rot="10800000">
            <a:off x="2391511" y="4157059"/>
            <a:ext cx="254977" cy="41036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49"/>
          <p:cNvCxnSpPr>
            <a:cxnSpLocks noChangeShapeType="1"/>
            <a:stCxn id="69" idx="1"/>
            <a:endCxn id="63" idx="2"/>
          </p:cNvCxnSpPr>
          <p:nvPr/>
        </p:nvCxnSpPr>
        <p:spPr bwMode="auto">
          <a:xfrm rot="10800000">
            <a:off x="2391511" y="4157057"/>
            <a:ext cx="254977" cy="875502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49"/>
          <p:cNvCxnSpPr>
            <a:cxnSpLocks noChangeShapeType="1"/>
            <a:stCxn id="70" idx="1"/>
            <a:endCxn id="63" idx="2"/>
          </p:cNvCxnSpPr>
          <p:nvPr/>
        </p:nvCxnSpPr>
        <p:spPr bwMode="auto">
          <a:xfrm rot="10800000">
            <a:off x="2391508" y="4157057"/>
            <a:ext cx="254978" cy="1296808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Elbow Connector 79"/>
          <p:cNvCxnSpPr>
            <a:stCxn id="62" idx="2"/>
            <a:endCxn id="71" idx="1"/>
          </p:cNvCxnSpPr>
          <p:nvPr/>
        </p:nvCxnSpPr>
        <p:spPr bwMode="auto">
          <a:xfrm rot="16200000" flipH="1">
            <a:off x="4012542" y="3870135"/>
            <a:ext cx="1052974" cy="347296"/>
          </a:xfrm>
          <a:prstGeom prst="bentConnector2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Elbow Connector 80"/>
          <p:cNvCxnSpPr>
            <a:stCxn id="62" idx="2"/>
            <a:endCxn id="76" idx="1"/>
          </p:cNvCxnSpPr>
          <p:nvPr/>
        </p:nvCxnSpPr>
        <p:spPr bwMode="auto">
          <a:xfrm rot="16200000" flipH="1">
            <a:off x="3820058" y="4062619"/>
            <a:ext cx="1437942" cy="347296"/>
          </a:xfrm>
          <a:prstGeom prst="bentConnector2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_s2994201"/>
          <p:cNvSpPr>
            <a:spLocks noChangeArrowheads="1"/>
          </p:cNvSpPr>
          <p:nvPr/>
        </p:nvSpPr>
        <p:spPr bwMode="auto">
          <a:xfrm>
            <a:off x="6822831" y="5284793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Abhramoy Mandal (IN)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de-CH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PKC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83" name="Elbow Connector 82"/>
          <p:cNvCxnSpPr>
            <a:stCxn id="82" idx="3"/>
            <a:endCxn id="66" idx="2"/>
          </p:cNvCxnSpPr>
          <p:nvPr/>
        </p:nvCxnSpPr>
        <p:spPr bwMode="auto">
          <a:xfrm flipH="1" flipV="1">
            <a:off x="7452951" y="4139595"/>
            <a:ext cx="635977" cy="1314271"/>
          </a:xfrm>
          <a:prstGeom prst="bentConnector4">
            <a:avLst>
              <a:gd name="adj1" fmla="val -33180"/>
              <a:gd name="adj2" fmla="val 9056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Elbow Connector 83"/>
          <p:cNvCxnSpPr>
            <a:stCxn id="75" idx="3"/>
            <a:endCxn id="66" idx="2"/>
          </p:cNvCxnSpPr>
          <p:nvPr/>
        </p:nvCxnSpPr>
        <p:spPr bwMode="auto">
          <a:xfrm flipH="1" flipV="1">
            <a:off x="7452946" y="4139598"/>
            <a:ext cx="637968" cy="1739899"/>
          </a:xfrm>
          <a:prstGeom prst="bentConnector4">
            <a:avLst>
              <a:gd name="adj1" fmla="val -33076"/>
              <a:gd name="adj2" fmla="val 93036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Elbow Connector 84"/>
          <p:cNvCxnSpPr>
            <a:stCxn id="67" idx="3"/>
            <a:endCxn id="66" idx="2"/>
          </p:cNvCxnSpPr>
          <p:nvPr/>
        </p:nvCxnSpPr>
        <p:spPr bwMode="auto">
          <a:xfrm flipH="1" flipV="1">
            <a:off x="7452946" y="4139598"/>
            <a:ext cx="633046" cy="885031"/>
          </a:xfrm>
          <a:prstGeom prst="bentConnector4">
            <a:avLst>
              <a:gd name="adj1" fmla="val -33333"/>
              <a:gd name="adj2" fmla="val 8586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_s2994201"/>
          <p:cNvSpPr>
            <a:spLocks noChangeArrowheads="1"/>
          </p:cNvSpPr>
          <p:nvPr/>
        </p:nvSpPr>
        <p:spPr bwMode="auto">
          <a:xfrm>
            <a:off x="844062" y="5279604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Anil Kumar Boda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de-CH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Afinitor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sp>
        <p:nvSpPr>
          <p:cNvPr id="87" name="_s2994201"/>
          <p:cNvSpPr>
            <a:spLocks noChangeArrowheads="1"/>
          </p:cNvSpPr>
          <p:nvPr/>
        </p:nvSpPr>
        <p:spPr bwMode="auto">
          <a:xfrm>
            <a:off x="4712677" y="5965217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Offer Accepted  (IN</a:t>
            </a:r>
            <a:r>
              <a:rPr lang="en-US" sz="600" b="1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de-CH" sz="600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 </a:t>
            </a:r>
            <a:r>
              <a:rPr lang="de-CH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120357 </a:t>
            </a:r>
            <a:r>
              <a:rPr lang="de-CH" sz="600" dirty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BR (</a:t>
            </a:r>
            <a:r>
              <a:rPr lang="de-CH" sz="600" dirty="0" smtClean="0">
                <a:solidFill>
                  <a:srgbClr val="0000FF"/>
                </a:solidFill>
                <a:latin typeface="News Gothic MT" pitchFamily="34" charset="0"/>
                <a:ea typeface="MS PGothic" pitchFamily="34" charset="-128"/>
              </a:rPr>
              <a:t>IN-0033)  LDK</a:t>
            </a:r>
            <a:endParaRPr lang="en-US" sz="600" dirty="0">
              <a:solidFill>
                <a:srgbClr val="0000FF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88" name="Elbow Connector 87"/>
          <p:cNvCxnSpPr>
            <a:stCxn id="87" idx="1"/>
            <a:endCxn id="62" idx="2"/>
          </p:cNvCxnSpPr>
          <p:nvPr/>
        </p:nvCxnSpPr>
        <p:spPr bwMode="auto">
          <a:xfrm rot="10800000">
            <a:off x="4365382" y="3517300"/>
            <a:ext cx="347296" cy="2616987"/>
          </a:xfrm>
          <a:prstGeom prst="bentConnector2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_s2994201"/>
          <p:cNvSpPr>
            <a:spLocks noChangeArrowheads="1"/>
          </p:cNvSpPr>
          <p:nvPr/>
        </p:nvSpPr>
        <p:spPr bwMode="auto">
          <a:xfrm>
            <a:off x="4712678" y="5190419"/>
            <a:ext cx="1266092" cy="3365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Narasimha Aluru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</a:t>
            </a:r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Programmer 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LDK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b="1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  <a:p>
            <a:pPr algn="ctr" eaLnBrk="0" hangingPunct="0"/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90" name="AutoShape 49"/>
          <p:cNvCxnSpPr>
            <a:cxnSpLocks noChangeShapeType="1"/>
            <a:stCxn id="86" idx="3"/>
            <a:endCxn id="63" idx="2"/>
          </p:cNvCxnSpPr>
          <p:nvPr/>
        </p:nvCxnSpPr>
        <p:spPr bwMode="auto">
          <a:xfrm flipV="1">
            <a:off x="2110154" y="4157062"/>
            <a:ext cx="281354" cy="1291611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_s2994201"/>
          <p:cNvSpPr>
            <a:spLocks noChangeArrowheads="1"/>
          </p:cNvSpPr>
          <p:nvPr/>
        </p:nvSpPr>
        <p:spPr bwMode="auto">
          <a:xfrm>
            <a:off x="2672862" y="5693758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Ganga Sathish Reddy  (IN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</a:t>
            </a:r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RAD </a:t>
            </a:r>
            <a:r>
              <a:rPr lang="de-CH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 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92" name="AutoShape 49"/>
          <p:cNvCxnSpPr>
            <a:cxnSpLocks noChangeShapeType="1"/>
            <a:stCxn id="91" idx="1"/>
            <a:endCxn id="63" idx="2"/>
          </p:cNvCxnSpPr>
          <p:nvPr/>
        </p:nvCxnSpPr>
        <p:spPr bwMode="auto">
          <a:xfrm rot="10800000">
            <a:off x="2391508" y="4157058"/>
            <a:ext cx="281354" cy="1705769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Elbow Connector 92"/>
          <p:cNvCxnSpPr>
            <a:stCxn id="89" idx="1"/>
            <a:endCxn id="62" idx="2"/>
          </p:cNvCxnSpPr>
          <p:nvPr/>
        </p:nvCxnSpPr>
        <p:spPr bwMode="auto">
          <a:xfrm rot="10800000">
            <a:off x="4365381" y="3517298"/>
            <a:ext cx="347297" cy="1841396"/>
          </a:xfrm>
          <a:prstGeom prst="bentConnector2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_s2994201"/>
          <p:cNvSpPr>
            <a:spLocks noChangeArrowheads="1"/>
          </p:cNvSpPr>
          <p:nvPr/>
        </p:nvSpPr>
        <p:spPr bwMode="auto">
          <a:xfrm>
            <a:off x="4712678" y="5584215"/>
            <a:ext cx="1266092" cy="3381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Mahesh Babu Mayakuntla (IN)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Trial Programmer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LDK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95" name="Elbow Connector 94"/>
          <p:cNvCxnSpPr>
            <a:stCxn id="94" idx="1"/>
            <a:endCxn id="62" idx="2"/>
          </p:cNvCxnSpPr>
          <p:nvPr/>
        </p:nvCxnSpPr>
        <p:spPr bwMode="auto">
          <a:xfrm rot="10800000">
            <a:off x="4365381" y="3517298"/>
            <a:ext cx="347297" cy="2235986"/>
          </a:xfrm>
          <a:prstGeom prst="bentConnector2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_s2994201"/>
          <p:cNvSpPr>
            <a:spLocks noChangeArrowheads="1"/>
          </p:cNvSpPr>
          <p:nvPr/>
        </p:nvSpPr>
        <p:spPr bwMode="auto">
          <a:xfrm>
            <a:off x="844062" y="5693754"/>
            <a:ext cx="1266092" cy="33813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24702" tIns="12350" rIns="24702" bIns="12350" anchor="ctr"/>
          <a:lstStyle/>
          <a:p>
            <a:pPr algn="ctr" eaLnBrk="0" hangingPunct="0"/>
            <a:r>
              <a:rPr lang="en-US" sz="600" b="1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Sandhya Yalla (IN</a:t>
            </a:r>
            <a:r>
              <a:rPr lang="en-US" sz="600" b="1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) </a:t>
            </a:r>
          </a:p>
          <a:p>
            <a:pPr algn="ctr" eaLnBrk="0" hangingPunct="0"/>
            <a:r>
              <a:rPr lang="en-US" sz="600" dirty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Statistical Programmer </a:t>
            </a:r>
          </a:p>
          <a:p>
            <a:pPr algn="ctr" eaLnBrk="0" hangingPunct="0"/>
            <a:r>
              <a:rPr lang="en-US" sz="600" dirty="0" smtClean="0">
                <a:solidFill>
                  <a:srgbClr val="000000"/>
                </a:solidFill>
                <a:latin typeface="News Gothic MT" pitchFamily="34" charset="0"/>
                <a:ea typeface="MS PGothic" pitchFamily="34" charset="-128"/>
              </a:rPr>
              <a:t>RAD</a:t>
            </a:r>
            <a:endParaRPr lang="en-US" sz="600" dirty="0">
              <a:solidFill>
                <a:srgbClr val="000000"/>
              </a:solidFill>
              <a:latin typeface="News Gothic MT" pitchFamily="34" charset="0"/>
              <a:ea typeface="MS PGothic" pitchFamily="34" charset="-128"/>
            </a:endParaRPr>
          </a:p>
        </p:txBody>
      </p:sp>
      <p:cxnSp>
        <p:nvCxnSpPr>
          <p:cNvPr id="97" name="AutoShape 49"/>
          <p:cNvCxnSpPr>
            <a:cxnSpLocks noChangeShapeType="1"/>
            <a:stCxn id="96" idx="3"/>
            <a:endCxn id="63" idx="2"/>
          </p:cNvCxnSpPr>
          <p:nvPr/>
        </p:nvCxnSpPr>
        <p:spPr bwMode="auto">
          <a:xfrm flipV="1">
            <a:off x="2110154" y="4157058"/>
            <a:ext cx="281354" cy="170576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Rectangle 2"/>
          <p:cNvSpPr txBox="1">
            <a:spLocks noChangeArrowheads="1"/>
          </p:cNvSpPr>
          <p:nvPr/>
        </p:nvSpPr>
        <p:spPr bwMode="auto">
          <a:xfrm>
            <a:off x="140677" y="267594"/>
            <a:ext cx="886264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Oncology Business Unit, Executive Coordinating Committee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FF"/>
                </a:solidFill>
                <a:latin typeface="Arial" charset="0"/>
              </a:rPr>
              <a:t>Functional Structure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 Biometrics &amp; Data Management (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28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of 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39)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– Clinical Data Review &amp; Reporting </a:t>
            </a:r>
            <a:r>
              <a:rPr lang="en-US" sz="1600" kern="0" dirty="0" smtClean="0">
                <a:solidFill>
                  <a:srgbClr val="000000"/>
                </a:solidFill>
                <a:latin typeface="Arial" charset="0"/>
              </a:rPr>
              <a:t>(4 </a:t>
            </a:r>
            <a:r>
              <a:rPr lang="en-US" sz="1600" kern="0" dirty="0">
                <a:solidFill>
                  <a:srgbClr val="000000"/>
                </a:solidFill>
                <a:latin typeface="Arial" charset="0"/>
              </a:rPr>
              <a:t>of 4) – India</a:t>
            </a:r>
            <a:br>
              <a:rPr lang="en-US" sz="1600" kern="0" dirty="0">
                <a:solidFill>
                  <a:srgbClr val="000000"/>
                </a:solidFill>
                <a:latin typeface="Arial" charset="0"/>
              </a:rPr>
            </a:br>
            <a:endParaRPr lang="en-US" sz="1600" kern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182174"/>
            <a:ext cx="8318530" cy="802800"/>
          </a:xfrm>
        </p:spPr>
        <p:txBody>
          <a:bodyPr/>
          <a:lstStyle/>
          <a:p>
            <a:pPr algn="ctr"/>
            <a:r>
              <a:rPr lang="en-US" dirty="0" smtClean="0"/>
              <a:t>Biostatistics – Roles and deliverables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9</a:t>
            </a:fld>
            <a:endParaRPr lang="en-US" noProof="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761" y="1430353"/>
            <a:ext cx="3468965" cy="4722472"/>
          </a:xfrm>
        </p:spPr>
        <p:txBody>
          <a:bodyPr/>
          <a:lstStyle/>
          <a:p>
            <a:r>
              <a:rPr lang="en-US" sz="2000" dirty="0" smtClean="0"/>
              <a:t>Operational Roles </a:t>
            </a:r>
            <a:r>
              <a:rPr lang="en-US" sz="2000" dirty="0"/>
              <a:t>– </a:t>
            </a:r>
            <a:endParaRPr lang="en-US" sz="2000" dirty="0" smtClean="0"/>
          </a:p>
          <a:p>
            <a:pPr lvl="1"/>
            <a:r>
              <a:rPr lang="en-US" dirty="0" smtClean="0">
                <a:ea typeface="+mn-ea"/>
                <a:cs typeface="+mn-cs"/>
              </a:rPr>
              <a:t>Trial </a:t>
            </a:r>
            <a:r>
              <a:rPr lang="en-US" dirty="0" smtClean="0">
                <a:ea typeface="+mn-ea"/>
                <a:cs typeface="+mn-cs"/>
              </a:rPr>
              <a:t>statistician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Indication statistician</a:t>
            </a:r>
            <a:endParaRPr lang="en-US" dirty="0">
              <a:ea typeface="+mn-ea"/>
              <a:cs typeface="+mn-cs"/>
            </a:endParaRPr>
          </a:p>
          <a:p>
            <a:endParaRPr lang="en-US" dirty="0"/>
          </a:p>
          <a:p>
            <a:pPr lvl="1"/>
            <a:endParaRPr lang="en-US" sz="18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3754795" y="1391166"/>
            <a:ext cx="5114885" cy="472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3363" indent="-233363" algn="l" rtl="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98463" indent="-163513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Font typeface="Arial" charset="0"/>
              <a:buChar char="•"/>
              <a:defRPr sz="2000">
                <a:solidFill>
                  <a:schemeClr val="accent6"/>
                </a:solidFill>
                <a:latin typeface="+mn-lt"/>
              </a:defRPr>
            </a:lvl2pPr>
            <a:lvl3pPr marL="577850" indent="-1778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Font typeface="Arial" charset="0"/>
              <a:buChar char="-"/>
              <a:defRPr>
                <a:solidFill>
                  <a:schemeClr val="accent6"/>
                </a:solidFill>
                <a:latin typeface="+mn-lt"/>
              </a:defRPr>
            </a:lvl3pPr>
            <a:lvl4pPr marL="752475" indent="-1730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  <a:defRPr sz="1600">
                <a:solidFill>
                  <a:schemeClr val="accent6"/>
                </a:solidFill>
                <a:latin typeface="+mn-lt"/>
              </a:defRPr>
            </a:lvl4pPr>
            <a:lvl5pPr marL="9175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6"/>
                </a:solidFill>
                <a:latin typeface="+mn-lt"/>
              </a:defRPr>
            </a:lvl5pPr>
            <a:lvl6pPr marL="13747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18319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2891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7463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Deliverables– </a:t>
            </a:r>
            <a:endParaRPr lang="en-US" sz="2000" kern="0" dirty="0" smtClean="0"/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Protocol development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Randomization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Analysis plan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CSRs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Submissions, Publications, </a:t>
            </a:r>
          </a:p>
          <a:p>
            <a:pPr marL="412750" lvl="2" indent="-233363"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1800" kern="0" dirty="0" smtClean="0"/>
              <a:t>DMCs, Interim analyses,  HA questions</a:t>
            </a:r>
          </a:p>
          <a:p>
            <a:endParaRPr lang="en-US" kern="0" dirty="0" smtClean="0"/>
          </a:p>
          <a:p>
            <a:pPr lvl="1"/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426699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IONNUMBER" val="1"/>
  <p:tag name="SLIDETYPE" val="NovartisTitle"/>
  <p:tag name="DIVIDERPICTUREPATH" val="C:\Program Files\PPTADDIN.2010.EN\Picturegallery\A_NvsSTD.jpg"/>
</p:tagLst>
</file>

<file path=ppt/theme/theme1.xml><?xml version="1.0" encoding="utf-8"?>
<a:theme xmlns:a="http://schemas.openxmlformats.org/drawingml/2006/main" name="Blank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_Image_Novartis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1434</TotalTime>
  <Words>1536</Words>
  <Application>Microsoft Office PowerPoint</Application>
  <PresentationFormat>On-screen Show (4:3)</PresentationFormat>
  <Paragraphs>519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Blank</vt:lpstr>
      <vt:lpstr>01_Image_Novartis</vt:lpstr>
      <vt:lpstr>Biometrics Line Function Overview</vt:lpstr>
      <vt:lpstr>Biometrics -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Biostatistics – Roles and deliverables </vt:lpstr>
      <vt:lpstr>CDRR – Roles and deliverables </vt:lpstr>
      <vt:lpstr>Biometrics process</vt:lpstr>
      <vt:lpstr>Quality Review Processes &amp; QA Support</vt:lpstr>
      <vt:lpstr>Outsourced Activities &amp; Governance</vt:lpstr>
      <vt:lpstr>PowerPoint Presentation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&amp; Quality Update</dc:title>
  <dc:creator>Kumar, Dharmendra</dc:creator>
  <cp:lastModifiedBy>Mahajan, Vinay</cp:lastModifiedBy>
  <cp:revision>38</cp:revision>
  <dcterms:created xsi:type="dcterms:W3CDTF">2013-09-24T05:20:56Z</dcterms:created>
  <dcterms:modified xsi:type="dcterms:W3CDTF">2013-11-19T08:30:56Z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6</vt:lpwstr>
  </property>
</Properties>
</file>