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8"/>
  </p:notesMasterIdLst>
  <p:handoutMasterIdLst>
    <p:handoutMasterId r:id="rId9"/>
  </p:handoutMasterIdLst>
  <p:sldIdLst>
    <p:sldId id="349" r:id="rId2"/>
    <p:sldId id="356" r:id="rId3"/>
    <p:sldId id="360" r:id="rId4"/>
    <p:sldId id="357" r:id="rId5"/>
    <p:sldId id="358" r:id="rId6"/>
    <p:sldId id="359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487" autoAdjust="0"/>
  </p:normalViewPr>
  <p:slideViewPr>
    <p:cSldViewPr snapToGrid="0">
      <p:cViewPr varScale="1">
        <p:scale>
          <a:sx n="73" d="100"/>
          <a:sy n="73" d="100"/>
        </p:scale>
        <p:origin x="-1188" y="-90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3AFB-EA7F-4651-AD89-96F3B6FFB0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6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6875"/>
            <a:ext cx="8686800" cy="640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  <p:sldLayoutId id="2147483887" r:id="rId6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19225" y="4547738"/>
            <a:ext cx="7410450" cy="1429829"/>
          </a:xfrm>
        </p:spPr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Presenter, Job Title</a:t>
            </a:r>
          </a:p>
          <a:p>
            <a:r>
              <a:rPr lang="en-US" dirty="0" smtClean="0"/>
              <a:t>Place, Date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Strategy – global, local</a:t>
            </a:r>
            <a:br>
              <a:rPr lang="en-US" dirty="0" smtClean="0"/>
            </a:br>
            <a:r>
              <a:rPr lang="en-US" dirty="0" smtClean="0"/>
              <a:t>Strategic alignment</a:t>
            </a:r>
            <a:endParaRPr lang="en-US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BDM Mission and vision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Mission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i="1" dirty="0"/>
              <a:t>Our Mission is to enable evidence-based decision-making for the advancement of patient care using optimal data sciences and technical solutions in an evolving healthcare environment by leveraging the diversity of our people and functional expertise.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Vision</a:t>
            </a:r>
            <a:r>
              <a:rPr lang="en-US" b="1" dirty="0"/>
              <a:t>:</a:t>
            </a:r>
            <a:endParaRPr lang="en-US" dirty="0"/>
          </a:p>
          <a:p>
            <a:pPr hangingPunct="0"/>
            <a:r>
              <a:rPr lang="en-US" b="1" i="1" dirty="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Our Vision is to be the preferred collaborative partner for harnessing the power of data to drive robust evidence-based decision-making and shaping the scientific and healthcare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35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gray">
          <a:xfrm>
            <a:off x="1422399" y="2732087"/>
            <a:ext cx="1245497" cy="219549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527940" y="1599319"/>
            <a:ext cx="3851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To be </a:t>
            </a:r>
            <a:r>
              <a:rPr lang="en-US" sz="2000" dirty="0" smtClean="0">
                <a:solidFill>
                  <a:srgbClr val="7030A0"/>
                </a:solidFill>
              </a:rPr>
              <a:t>the "best-in class” Scientific Writing group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2483" y="3252589"/>
            <a:ext cx="2047630" cy="2625813"/>
            <a:chOff x="-95624" y="3112702"/>
            <a:chExt cx="2047630" cy="3343014"/>
          </a:xfrm>
        </p:grpSpPr>
        <p:grpSp>
          <p:nvGrpSpPr>
            <p:cNvPr id="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Text Box 24"/>
            <p:cNvSpPr txBox="1">
              <a:spLocks noChangeArrowheads="1"/>
            </p:cNvSpPr>
            <p:nvPr/>
          </p:nvSpPr>
          <p:spPr bwMode="gray">
            <a:xfrm>
              <a:off x="-95624" y="3333688"/>
              <a:ext cx="2047630" cy="5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Implement the</a:t>
              </a: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Transition plan 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 under the </a:t>
              </a:r>
              <a:r>
                <a:rPr lang="en-US" sz="1200" dirty="0" smtClean="0">
                  <a:solidFill>
                    <a:srgbClr val="000000"/>
                  </a:solidFill>
                </a:rPr>
                <a:t>Hybrid model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37"/>
            <p:cNvCxnSpPr>
              <a:cxnSpLocks noChangeShapeType="1"/>
            </p:cNvCxnSpPr>
            <p:nvPr/>
          </p:nvCxnSpPr>
          <p:spPr bwMode="gray">
            <a:xfrm>
              <a:off x="121840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680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Build </a:t>
              </a:r>
              <a:r>
                <a:rPr lang="en-US" sz="1100" dirty="0"/>
                <a:t>phase </a:t>
              </a:r>
              <a:r>
                <a:rPr lang="en-US" sz="1100" dirty="0" smtClean="0"/>
                <a:t>: there </a:t>
              </a:r>
              <a:r>
                <a:rPr lang="en-US" sz="1100" dirty="0"/>
                <a:t>will </a:t>
              </a:r>
              <a:r>
                <a:rPr lang="en-US" sz="1100" dirty="0" smtClean="0"/>
                <a:t>be </a:t>
              </a:r>
              <a:r>
                <a:rPr lang="en-US" sz="1100" dirty="0"/>
                <a:t>a transition of deliverables </a:t>
              </a:r>
              <a:endParaRPr lang="en-US" sz="1100" dirty="0" smtClean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Phase into‘ a mixed </a:t>
              </a:r>
              <a:r>
                <a:rPr lang="en-US" sz="1100" dirty="0"/>
                <a:t>model’ of agencies as well as </a:t>
              </a:r>
              <a:r>
                <a:rPr lang="en-US" sz="1100" dirty="0" smtClean="0"/>
                <a:t>in-house writers</a:t>
              </a:r>
            </a:p>
          </p:txBody>
        </p:sp>
      </p:grpSp>
      <p:sp>
        <p:nvSpPr>
          <p:cNvPr id="24" name="Freeform 7"/>
          <p:cNvSpPr>
            <a:spLocks/>
          </p:cNvSpPr>
          <p:nvPr/>
        </p:nvSpPr>
        <p:spPr bwMode="gray">
          <a:xfrm>
            <a:off x="3702182" y="2644249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/>
          <p:cNvSpPr>
            <a:spLocks/>
          </p:cNvSpPr>
          <p:nvPr/>
        </p:nvSpPr>
        <p:spPr bwMode="gray">
          <a:xfrm>
            <a:off x="762000" y="875371"/>
            <a:ext cx="7315200" cy="1625663"/>
          </a:xfrm>
          <a:custGeom>
            <a:avLst/>
            <a:gdLst>
              <a:gd name="T0" fmla="*/ 0 w 4824"/>
              <a:gd name="T1" fmla="*/ 2147483647 h 1994"/>
              <a:gd name="T2" fmla="*/ 2147483647 w 4824"/>
              <a:gd name="T3" fmla="*/ 2147483647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62"/>
          <p:cNvSpPr>
            <a:spLocks noChangeArrowheads="1"/>
          </p:cNvSpPr>
          <p:nvPr/>
        </p:nvSpPr>
        <p:spPr bwMode="gray">
          <a:xfrm>
            <a:off x="457200" y="2520093"/>
            <a:ext cx="990600" cy="732496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 smtClean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Transition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 projects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gray">
          <a:xfrm>
            <a:off x="2667896" y="2551028"/>
            <a:ext cx="1034285" cy="729123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Training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30" name="Oval 62"/>
          <p:cNvSpPr>
            <a:spLocks noChangeArrowheads="1"/>
          </p:cNvSpPr>
          <p:nvPr/>
        </p:nvSpPr>
        <p:spPr bwMode="gray">
          <a:xfrm>
            <a:off x="5194426" y="2531521"/>
            <a:ext cx="990600" cy="751434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Quality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414"/>
            <a:ext cx="8686800" cy="852541"/>
          </a:xfrm>
        </p:spPr>
        <p:txBody>
          <a:bodyPr/>
          <a:lstStyle/>
          <a:p>
            <a:pPr algn="ctr"/>
            <a:r>
              <a:rPr lang="en-US" dirty="0"/>
              <a:t>OSW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Vision and 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400" b="1" dirty="0"/>
          </a:p>
        </p:txBody>
      </p:sp>
      <p:sp>
        <p:nvSpPr>
          <p:cNvPr id="28" name="Freeform 7"/>
          <p:cNvSpPr>
            <a:spLocks/>
          </p:cNvSpPr>
          <p:nvPr/>
        </p:nvSpPr>
        <p:spPr bwMode="gray">
          <a:xfrm>
            <a:off x="6185026" y="2620061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62"/>
          <p:cNvSpPr>
            <a:spLocks noChangeArrowheads="1"/>
          </p:cNvSpPr>
          <p:nvPr/>
        </p:nvSpPr>
        <p:spPr bwMode="gray">
          <a:xfrm>
            <a:off x="7700304" y="2551029"/>
            <a:ext cx="990600" cy="701559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de-DE" sz="900" dirty="0">
                <a:solidFill>
                  <a:srgbClr val="FFFFFF"/>
                </a:solidFill>
              </a:rPr>
              <a:t> </a:t>
            </a:r>
            <a:r>
              <a:rPr lang="de-DE" sz="900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Processes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and </a:t>
            </a:r>
            <a:r>
              <a:rPr lang="de-DE" sz="1200" dirty="0">
                <a:solidFill>
                  <a:srgbClr val="FFFFFF"/>
                </a:solidFill>
              </a:rPr>
              <a:t>tools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75540" y="3252589"/>
            <a:ext cx="1904104" cy="2625813"/>
            <a:chOff x="0" y="3112702"/>
            <a:chExt cx="1904104" cy="3343014"/>
          </a:xfrm>
        </p:grpSpPr>
        <p:grpSp>
          <p:nvGrpSpPr>
            <p:cNvPr id="39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43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193675" y="3221365"/>
              <a:ext cx="1495277" cy="75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Strengthen </a:t>
              </a:r>
              <a:r>
                <a:rPr lang="en-US" sz="1200" dirty="0" smtClean="0">
                  <a:solidFill>
                    <a:srgbClr val="000000"/>
                  </a:solidFill>
                </a:rPr>
                <a:t>scientific </a:t>
              </a:r>
              <a:r>
                <a:rPr lang="en-US" sz="1200" dirty="0">
                  <a:solidFill>
                    <a:srgbClr val="000000"/>
                  </a:solidFill>
                </a:rPr>
                <a:t>&amp; clinical knowledge in respective domain</a:t>
              </a:r>
            </a:p>
          </p:txBody>
        </p:sp>
        <p:cxnSp>
          <p:nvCxnSpPr>
            <p:cNvPr id="41" name="Straight Connector 37"/>
            <p:cNvCxnSpPr>
              <a:cxnSpLocks noChangeShapeType="1"/>
            </p:cNvCxnSpPr>
            <p:nvPr/>
          </p:nvCxnSpPr>
          <p:spPr bwMode="gray">
            <a:xfrm>
              <a:off x="91281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89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Develop </a:t>
              </a:r>
              <a:r>
                <a:rPr lang="en-US" sz="1100" dirty="0" smtClean="0"/>
                <a:t> and implement a robust training program for associates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Leverage existing strengths </a:t>
              </a:r>
              <a:r>
                <a:rPr lang="en-US" sz="1100" dirty="0"/>
                <a:t>and continually enhance diverse capabilities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34587" y="3265102"/>
            <a:ext cx="1904104" cy="2613300"/>
            <a:chOff x="0" y="3112702"/>
            <a:chExt cx="1904104" cy="3343014"/>
          </a:xfrm>
        </p:grpSpPr>
        <p:grpSp>
          <p:nvGrpSpPr>
            <p:cNvPr id="4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0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gray">
            <a:xfrm>
              <a:off x="193675" y="3307603"/>
              <a:ext cx="1495277" cy="566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Maintain consistency of deliverables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Connector 37"/>
            <p:cNvCxnSpPr>
              <a:cxnSpLocks noChangeShapeType="1"/>
            </p:cNvCxnSpPr>
            <p:nvPr/>
          </p:nvCxnSpPr>
          <p:spPr bwMode="gray">
            <a:xfrm>
              <a:off x="91281" y="396181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Rectangle 24"/>
            <p:cNvSpPr>
              <a:spLocks noChangeArrowheads="1"/>
            </p:cNvSpPr>
            <p:nvPr/>
          </p:nvSpPr>
          <p:spPr bwMode="gray">
            <a:xfrm>
              <a:off x="152399" y="4186698"/>
              <a:ext cx="1709339" cy="190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Set standards for quality of deliverables and ensure that appropriate reviews </a:t>
              </a:r>
              <a:r>
                <a:rPr lang="en-US" sz="1100" dirty="0"/>
                <a:t> </a:t>
              </a:r>
              <a:r>
                <a:rPr lang="en-US" sz="1100" dirty="0" smtClean="0"/>
                <a:t>and revisions occur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Ensure adherence to timelines  and open communication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66386" y="3252588"/>
            <a:ext cx="1904104" cy="2625813"/>
            <a:chOff x="0" y="3112702"/>
            <a:chExt cx="1904104" cy="3343014"/>
          </a:xfrm>
        </p:grpSpPr>
        <p:grpSp>
          <p:nvGrpSpPr>
            <p:cNvPr id="53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Text Box 24"/>
            <p:cNvSpPr txBox="1">
              <a:spLocks noChangeArrowheads="1"/>
            </p:cNvSpPr>
            <p:nvPr/>
          </p:nvSpPr>
          <p:spPr bwMode="gray">
            <a:xfrm>
              <a:off x="204413" y="3306236"/>
              <a:ext cx="1495277" cy="37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Create an enabling framework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Connector 37"/>
            <p:cNvCxnSpPr>
              <a:cxnSpLocks noChangeShapeType="1"/>
            </p:cNvCxnSpPr>
            <p:nvPr/>
          </p:nvCxnSpPr>
          <p:spPr bwMode="gray">
            <a:xfrm>
              <a:off x="102019" y="398908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751704" cy="21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Develop and streamline processes, adopt efficient practices and identify appropriate technology </a:t>
              </a:r>
              <a:endParaRPr lang="en-US" sz="1100" dirty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Support Strategic planning, Decision making and Execution of Publication Plans</a:t>
              </a:r>
            </a:p>
          </p:txBody>
        </p:sp>
      </p:grpSp>
      <p:sp>
        <p:nvSpPr>
          <p:cNvPr id="59" name="Text Box 18"/>
          <p:cNvSpPr txBox="1">
            <a:spLocks noChangeArrowheads="1"/>
          </p:cNvSpPr>
          <p:nvPr/>
        </p:nvSpPr>
        <p:spPr bwMode="gray">
          <a:xfrm>
            <a:off x="1219200" y="6023497"/>
            <a:ext cx="6305550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 smtClean="0">
                <a:solidFill>
                  <a:srgbClr val="262626"/>
                </a:solidFill>
              </a:rPr>
              <a:t>Center of Publication Excellence</a:t>
            </a:r>
            <a:endParaRPr lang="en-US" sz="2800" i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5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4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256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5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OSW is only Hyderabad</a:t>
            </a:r>
          </a:p>
          <a:p>
            <a:r>
              <a:rPr lang="en-US" dirty="0" smtClean="0"/>
              <a:t>Alignment with global </a:t>
            </a:r>
          </a:p>
          <a:p>
            <a:r>
              <a:rPr lang="en-US" dirty="0" smtClean="0"/>
              <a:t>Unique characteristics – challenges and solutions </a:t>
            </a:r>
          </a:p>
          <a:p>
            <a:r>
              <a:rPr lang="en-US" dirty="0" smtClean="0"/>
              <a:t>One to power 3 strategy</a:t>
            </a:r>
          </a:p>
          <a:p>
            <a:r>
              <a:rPr lang="en-US" dirty="0" smtClean="0"/>
              <a:t>Hyderabad local strategy at site level [differences]</a:t>
            </a:r>
          </a:p>
          <a:p>
            <a:r>
              <a:rPr lang="en-US" dirty="0" smtClean="0"/>
              <a:t>How much do we understand?</a:t>
            </a:r>
          </a:p>
          <a:p>
            <a:r>
              <a:rPr lang="en-US" dirty="0" smtClean="0"/>
              <a:t>How much maturity is there in each LF?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3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6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r>
              <a:rPr lang="en-US" dirty="0" smtClean="0"/>
              <a:t>Real goals vs. where do we stand as individual groups</a:t>
            </a:r>
          </a:p>
          <a:p>
            <a:r>
              <a:rPr lang="en-US" dirty="0" smtClean="0"/>
              <a:t>At different levels of management understanding of the strategy?</a:t>
            </a:r>
          </a:p>
          <a:p>
            <a:r>
              <a:rPr lang="en-US" dirty="0" smtClean="0"/>
              <a:t>Do we have a Hyderabad specific strategy defined? Do we need it?</a:t>
            </a:r>
            <a:endParaRPr lang="en-US" dirty="0"/>
          </a:p>
          <a:p>
            <a:r>
              <a:rPr lang="en-US" dirty="0" smtClean="0"/>
              <a:t>GES survey – any data coming from this survey</a:t>
            </a:r>
          </a:p>
          <a:p>
            <a:r>
              <a:rPr lang="en-US" dirty="0" smtClean="0"/>
              <a:t>5 or 7 points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9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</TotalTime>
  <Words>373</Words>
  <Application>Microsoft Office PowerPoint</Application>
  <PresentationFormat>On-screen Show (4:3)</PresentationFormat>
  <Paragraphs>84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Strategy – global, local Strategic alignment</vt:lpstr>
      <vt:lpstr>BDM Mission and vision</vt:lpstr>
      <vt:lpstr>OSW  Vision and Mission  </vt:lpstr>
      <vt:lpstr>PowerPoint Presentation</vt:lpstr>
      <vt:lpstr>PowerPoint Presentation</vt:lpstr>
      <vt:lpstr>PowerPoint Presentation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– global, local Strategic alignment</dc:title>
  <dc:creator>Mahajan, Vinay</dc:creator>
  <cp:lastModifiedBy>Mahajan, Vinay</cp:lastModifiedBy>
  <cp:revision>4</cp:revision>
  <dcterms:created xsi:type="dcterms:W3CDTF">2013-05-23T08:53:52Z</dcterms:created>
  <dcterms:modified xsi:type="dcterms:W3CDTF">2013-05-23T10:15:53Z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