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  <p:sldMasterId id="2147483888" r:id="rId2"/>
  </p:sldMasterIdLst>
  <p:notesMasterIdLst>
    <p:notesMasterId r:id="rId18"/>
  </p:notesMasterIdLst>
  <p:handoutMasterIdLst>
    <p:handoutMasterId r:id="rId19"/>
  </p:handoutMasterIdLst>
  <p:sldIdLst>
    <p:sldId id="349" r:id="rId3"/>
    <p:sldId id="366" r:id="rId4"/>
    <p:sldId id="372" r:id="rId5"/>
    <p:sldId id="373" r:id="rId6"/>
    <p:sldId id="359" r:id="rId7"/>
    <p:sldId id="365" r:id="rId8"/>
    <p:sldId id="370" r:id="rId9"/>
    <p:sldId id="369" r:id="rId10"/>
    <p:sldId id="357" r:id="rId11"/>
    <p:sldId id="361" r:id="rId12"/>
    <p:sldId id="358" r:id="rId13"/>
    <p:sldId id="363" r:id="rId14"/>
    <p:sldId id="356" r:id="rId15"/>
    <p:sldId id="360" r:id="rId16"/>
    <p:sldId id="362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9283"/>
    <a:srgbClr val="917B69"/>
    <a:srgbClr val="615953"/>
    <a:srgbClr val="F9F3E7"/>
    <a:srgbClr val="EFECEB"/>
    <a:srgbClr val="F2EFE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487" autoAdjust="0"/>
  </p:normalViewPr>
  <p:slideViewPr>
    <p:cSldViewPr snapToGrid="0">
      <p:cViewPr>
        <p:scale>
          <a:sx n="80" d="100"/>
          <a:sy n="80" d="100"/>
        </p:scale>
        <p:origin x="-978" y="210"/>
      </p:cViewPr>
      <p:guideLst>
        <p:guide orient="horz" pos="4083"/>
        <p:guide orient="horz" pos="3963"/>
        <p:guide orient="horz" pos="852"/>
        <p:guide orient="horz" pos="858"/>
        <p:guide orient="horz" pos="631"/>
        <p:guide/>
        <p:guide pos="5378"/>
        <p:guide pos="2873"/>
        <p:guide pos="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F278CE-4F29-4C0C-8549-B3BF430AA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13D50BE3-7B63-4F74-A846-78120FB61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5000"/>
      </a:lnSpc>
      <a:spcBef>
        <a:spcPct val="6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14300" indent="-112713" algn="l" rtl="0" eaLnBrk="0" fontAlgn="base" hangingPunct="0">
      <a:lnSpc>
        <a:spcPct val="95000"/>
      </a:lnSpc>
      <a:spcBef>
        <a:spcPct val="40000"/>
      </a:spcBef>
      <a:spcAft>
        <a:spcPct val="0"/>
      </a:spcAft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19063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66738" indent="-1047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798513" indent="-117475" algn="l" rtl="0" eaLnBrk="0" fontAlgn="base" hangingPunct="0">
      <a:lnSpc>
        <a:spcPct val="95000"/>
      </a:lnSpc>
      <a:spcBef>
        <a:spcPct val="20000"/>
      </a:spcBef>
      <a:spcAft>
        <a:spcPct val="0"/>
      </a:spcAft>
      <a:buChar char="•"/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36596-D14A-479C-B247-A3B9EA81442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3AFB-EA7F-4651-AD89-96F3B6FFB0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76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CC2F54-C399-46F4-BACB-CADDB056B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pic>
        <p:nvPicPr>
          <p:cNvPr id="6" name="Picture 8" descr="NV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5702300"/>
            <a:ext cx="22098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1429829"/>
          </a:xfrm>
        </p:spPr>
        <p:txBody>
          <a:bodyPr>
            <a:noAutofit/>
          </a:bodyPr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7413625" cy="535531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7" name="Logo" descr="NV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  <p:pic>
        <p:nvPicPr>
          <p:cNvPr id="8" name="Logo" descr="NV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 baseline="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4468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0" y="1346200"/>
            <a:ext cx="4160838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0289" y="1346200"/>
            <a:ext cx="3998912" cy="4945063"/>
          </a:xfrm>
        </p:spPr>
        <p:txBody>
          <a:bodyPr/>
          <a:lstStyle>
            <a:lvl1pPr marL="233363" marR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 sz="2800"/>
            </a:lvl1pPr>
            <a:lvl2pPr marL="398463" marR="0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 sz="2400"/>
            </a:lvl2pPr>
            <a:lvl3pPr marL="577850" marR="0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 sz="2000"/>
            </a:lvl3pPr>
            <a:lvl4pPr marL="752475" marR="0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800"/>
            </a:lvl4pPr>
            <a:lvl5pPr marL="917575" marR="0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3363" marR="0" lvl="0" indent="-233363" algn="l" defTabSz="9144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FCAF17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8463" marR="0" lvl="1" indent="-163513" algn="l" defTabSz="914400" rtl="0" eaLnBrk="1" fontAlgn="base" latinLnBrk="0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77850" marR="0" lvl="2" indent="-177800" algn="l" defTabSz="914400" rtl="0" eaLnBrk="1" fontAlgn="base" latinLnBrk="0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52475" marR="0" lvl="3" indent="-173038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17575" marR="0" lvl="4" indent="-163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1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6875"/>
            <a:ext cx="8686800" cy="6400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2" y="1079500"/>
            <a:ext cx="8590547" cy="17303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/>
          <a:p>
            <a:fld id="{E73B1264-9AA0-41E0-A2DC-83777BA5892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Working with CP| Shruti Kapoor| 24 Mar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6345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305999"/>
            <a:ext cx="8318530" cy="802800"/>
          </a:xfrm>
          <a:prstGeom prst="rect">
            <a:avLst/>
          </a:prstGeom>
        </p:spPr>
        <p:txBody>
          <a:bodyPr tIns="126000" anchor="t" anchorCtr="0"/>
          <a:lstStyle>
            <a:lvl1pPr>
              <a:lnSpc>
                <a:spcPct val="75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" name="Textplatzhalter 9" descr="Subtitle" titl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38554"/>
            <a:ext cx="8311392" cy="367571"/>
          </a:xfrm>
        </p:spPr>
        <p:txBody>
          <a:bodyPr anchor="b" anchorCtr="0">
            <a:noAutofit/>
          </a:bodyPr>
          <a:lstStyle>
            <a:lvl1pPr marL="0" indent="0">
              <a:lnSpc>
                <a:spcPct val="95000"/>
              </a:lnSpc>
              <a:buNone/>
              <a:defRPr sz="2000" b="0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5" y="1346200"/>
            <a:ext cx="8334405" cy="4940320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/>
          <a:p>
            <a:fld id="{010EB679-916D-4BA6-83D3-6D01FB7DBE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Working with CP| Shruti Kapoor| 24 Mar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473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VS_P_BLANK_TA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125538"/>
            <a:ext cx="7626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" descr="N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703888"/>
            <a:ext cx="2209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419225" y="4221163"/>
            <a:ext cx="7410450" cy="369332"/>
          </a:xfrm>
        </p:spPr>
        <p:txBody>
          <a:bodyPr/>
          <a:lstStyle>
            <a:lvl1pPr marL="0" indent="0" eaLnBrk="0" hangingPunct="0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3300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12875" y="3573463"/>
            <a:ext cx="5378395" cy="535531"/>
          </a:xfrm>
        </p:spPr>
        <p:txBody>
          <a:bodyPr wrap="none" anchor="t"/>
          <a:lstStyle>
            <a:lvl1pPr>
              <a:lnSpc>
                <a:spcPct val="90000"/>
              </a:lnSpc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67408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ChangeArrowheads="1"/>
          </p:cNvSpPr>
          <p:nvPr/>
        </p:nvSpPr>
        <p:spPr bwMode="gray">
          <a:xfrm>
            <a:off x="0" y="1125538"/>
            <a:ext cx="9140825" cy="63500"/>
          </a:xfrm>
          <a:prstGeom prst="rect">
            <a:avLst/>
          </a:prstGeom>
          <a:solidFill>
            <a:srgbClr val="6A554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7051" y="1346200"/>
            <a:ext cx="83121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72338" y="6343650"/>
            <a:ext cx="12922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508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r>
              <a:rPr lang="en-US" noProof="0" dirty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16" y="6403150"/>
            <a:ext cx="400035" cy="247031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E66AA3EA-0569-43EF-BBA3-83FDB109D582}" type="slidenum">
              <a:rPr lang="en-US" noProof="0" smtClean="0"/>
              <a:pPr/>
              <a:t>‹#›</a:t>
            </a:fld>
            <a:endParaRPr lang="en-US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6" r:id="rId2"/>
    <p:sldLayoutId id="2147483879" r:id="rId3"/>
    <p:sldLayoutId id="2147483881" r:id="rId4"/>
    <p:sldLayoutId id="2147483882" r:id="rId5"/>
    <p:sldLayoutId id="2147483887" r:id="rId6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accent6"/>
          </a:solidFill>
          <a:latin typeface="+mn-lt"/>
          <a:ea typeface="+mn-ea"/>
          <a:cs typeface="+mn-cs"/>
        </a:defRPr>
      </a:lvl1pPr>
      <a:lvl2pPr marL="398463" indent="-163513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accent6"/>
          </a:solidFill>
          <a:latin typeface="+mn-lt"/>
        </a:defRPr>
      </a:lvl2pPr>
      <a:lvl3pPr marL="577850" indent="-1778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Tx/>
        <a:buFont typeface="Arial" charset="0"/>
        <a:buChar char="-"/>
        <a:defRPr>
          <a:solidFill>
            <a:schemeClr val="accent6"/>
          </a:solidFill>
          <a:latin typeface="+mn-lt"/>
        </a:defRPr>
      </a:lvl3pPr>
      <a:lvl4pPr marL="752475" indent="-173038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accent6"/>
          </a:solidFill>
          <a:latin typeface="+mn-lt"/>
        </a:defRPr>
      </a:lvl4pPr>
      <a:lvl5pPr marL="9175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accent6"/>
          </a:solidFill>
          <a:latin typeface="+mn-lt"/>
        </a:defRPr>
      </a:lvl5pPr>
      <a:lvl6pPr marL="13747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175" y="909638"/>
            <a:ext cx="9140825" cy="63500"/>
          </a:xfrm>
          <a:prstGeom prst="rect">
            <a:avLst/>
          </a:prstGeom>
          <a:solidFill>
            <a:srgbClr val="6A55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39750" y="423863"/>
            <a:ext cx="8289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4825" y="1295400"/>
            <a:ext cx="81581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Logo" descr="NVS 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357938"/>
            <a:ext cx="12922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26988"/>
            <a:ext cx="747713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68AF4EA-EBF4-437E-8D04-B9DDC01EACB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dirty="0" smtClean="0">
                <a:solidFill>
                  <a:srgbClr val="000000"/>
                </a:solidFill>
              </a:rPr>
              <a:t>| OSM: working with CP | 24 May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ransition/>
  <p:hf sldNum="0"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folHlink"/>
          </a:solidFill>
          <a:latin typeface="Arial" charset="0"/>
        </a:defRPr>
      </a:lvl9pPr>
    </p:titleStyle>
    <p:bodyStyle>
      <a:lvl1pPr marL="233363" indent="-233363" algn="l" rtl="0" eaLnBrk="0" fontAlgn="base" hangingPunct="0">
        <a:lnSpc>
          <a:spcPct val="95000"/>
        </a:lnSpc>
        <a:spcBef>
          <a:spcPct val="750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98463" indent="-1635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rgbClr val="917B69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2pPr>
      <a:lvl3pPr marL="577850" indent="-1778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charset="0"/>
        <a:buChar char="-"/>
        <a:defRPr>
          <a:solidFill>
            <a:schemeClr val="tx1"/>
          </a:solidFill>
          <a:latin typeface="+mn-lt"/>
        </a:defRPr>
      </a:lvl3pPr>
      <a:lvl4pPr marL="752475" indent="-173038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4pPr>
      <a:lvl5pPr marL="917575" indent="-1635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3747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18319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22891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2746375" indent="-1635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ividerColorBox"/>
          <p:cNvSpPr>
            <a:spLocks noChangeArrowheads="1"/>
          </p:cNvSpPr>
          <p:nvPr/>
        </p:nvSpPr>
        <p:spPr bwMode="auto">
          <a:xfrm>
            <a:off x="0" y="1128713"/>
            <a:ext cx="1497013" cy="2286000"/>
          </a:xfrm>
          <a:prstGeom prst="rect">
            <a:avLst/>
          </a:prstGeom>
          <a:solidFill>
            <a:srgbClr val="923222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3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19225" y="4547738"/>
            <a:ext cx="7410450" cy="1429829"/>
          </a:xfrm>
        </p:spPr>
        <p:txBody>
          <a:bodyPr/>
          <a:lstStyle/>
          <a:p>
            <a:r>
              <a:rPr lang="en-US" dirty="0" smtClean="0"/>
              <a:t>Subtitle</a:t>
            </a:r>
          </a:p>
          <a:p>
            <a:r>
              <a:rPr lang="en-US" dirty="0" smtClean="0"/>
              <a:t>Presenter, Job Title</a:t>
            </a:r>
          </a:p>
          <a:p>
            <a:r>
              <a:rPr lang="en-US" dirty="0" smtClean="0"/>
              <a:t>Place, Date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Strategy – global, local</a:t>
            </a:r>
            <a:br>
              <a:rPr lang="en-US" dirty="0" smtClean="0"/>
            </a:br>
            <a:r>
              <a:rPr lang="en-US" dirty="0" smtClean="0"/>
              <a:t>Strategic alignment</a:t>
            </a:r>
            <a:endParaRPr lang="en-US" dirty="0"/>
          </a:p>
        </p:txBody>
      </p:sp>
      <p:pic>
        <p:nvPicPr>
          <p:cNvPr id="3077" name="DividerPicture" descr="NVS_P_00048_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825" y="1126800"/>
            <a:ext cx="7623175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126800"/>
            <a:ext cx="7623175" cy="2286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with Lira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10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power 3</a:t>
            </a:r>
          </a:p>
          <a:p>
            <a:r>
              <a:rPr lang="en-US" dirty="0" smtClean="0"/>
              <a:t>Business / Line Function strategy [Hyderabad is a subset of Global strategy]</a:t>
            </a:r>
          </a:p>
          <a:p>
            <a:pPr marL="0" indent="0" algn="just">
              <a:buNone/>
            </a:pPr>
            <a:r>
              <a:rPr lang="en-US" dirty="0" smtClean="0"/>
              <a:t>CTMR OSW DRA IMS Bios DM CDRR</a:t>
            </a:r>
          </a:p>
          <a:p>
            <a:pPr marL="0" indent="0" algn="just">
              <a:buNone/>
            </a:pPr>
            <a:r>
              <a:rPr lang="en-US" dirty="0" smtClean="0"/>
              <a:t>[under each name give top 2-3 strategies differentiation between Global vs. Hyderabad]</a:t>
            </a:r>
          </a:p>
          <a:p>
            <a:pPr marL="0" indent="0" algn="just">
              <a:buNone/>
            </a:pPr>
            <a:r>
              <a:rPr lang="en-US" dirty="0" smtClean="0"/>
              <a:t>From workflow to being leaders</a:t>
            </a:r>
          </a:p>
          <a:p>
            <a:pPr marL="0" indent="0" algn="just">
              <a:buNone/>
            </a:pPr>
            <a:r>
              <a:rPr lang="en-US" dirty="0" smtClean="0"/>
              <a:t>Is the LF assigned by projects or across project?</a:t>
            </a:r>
          </a:p>
          <a:p>
            <a:pPr marL="0" indent="0" algn="just">
              <a:buNone/>
            </a:pPr>
            <a:r>
              <a:rPr lang="en-US" dirty="0" smtClean="0"/>
              <a:t>Innovative ideas – top 2 ideas for individual groups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2522" y="3515096"/>
            <a:ext cx="6982691" cy="2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1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11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OSW is only Hyderabad</a:t>
            </a:r>
          </a:p>
          <a:p>
            <a:r>
              <a:rPr lang="en-US" dirty="0" smtClean="0"/>
              <a:t>Alignment with global </a:t>
            </a:r>
          </a:p>
          <a:p>
            <a:r>
              <a:rPr lang="en-US" dirty="0" smtClean="0"/>
              <a:t>Unique characteristics – challenges and solutions </a:t>
            </a:r>
          </a:p>
          <a:p>
            <a:r>
              <a:rPr lang="en-US" dirty="0" smtClean="0"/>
              <a:t>One to power 3 strategy</a:t>
            </a:r>
          </a:p>
          <a:p>
            <a:r>
              <a:rPr lang="en-US" dirty="0" smtClean="0"/>
              <a:t>Hyderabad local strategy at site level [differences]</a:t>
            </a:r>
          </a:p>
          <a:p>
            <a:r>
              <a:rPr lang="en-US" dirty="0" smtClean="0"/>
              <a:t>How much do we understand?</a:t>
            </a:r>
          </a:p>
          <a:p>
            <a:r>
              <a:rPr lang="en-US" dirty="0" smtClean="0"/>
              <a:t>How much maturity is there in each LF?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2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Discussion points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helps execute the plans across groups?</a:t>
            </a:r>
          </a:p>
          <a:p>
            <a:pPr lvl="1"/>
            <a:r>
              <a:rPr lang="en-US" dirty="0" smtClean="0"/>
              <a:t>Is there a project plan?</a:t>
            </a:r>
          </a:p>
          <a:p>
            <a:pPr lvl="1"/>
            <a:r>
              <a:rPr lang="en-US" dirty="0" smtClean="0"/>
              <a:t>What is the 1-3 year plan to execute?</a:t>
            </a:r>
          </a:p>
          <a:p>
            <a:pPr lvl="1"/>
            <a:r>
              <a:rPr lang="en-US" dirty="0" smtClean="0"/>
              <a:t>Has it got buy-in?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Progress and status update</a:t>
            </a:r>
          </a:p>
          <a:p>
            <a:pPr lvl="1"/>
            <a:r>
              <a:rPr lang="en-US" dirty="0" smtClean="0"/>
              <a:t>Stake holder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Resourcing </a:t>
            </a:r>
          </a:p>
          <a:p>
            <a:pPr lvl="1"/>
            <a:r>
              <a:rPr lang="en-US" dirty="0" smtClean="0"/>
              <a:t>Cross 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57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BDM Mission and vision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13</a:t>
            </a:fld>
            <a:endParaRPr lang="en-US" noProof="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Mission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i="1" dirty="0"/>
              <a:t>Our Mission is to enable evidence-based decision-making for the advancement of patient care using optimal data sciences and technical solutions in an evolving healthcare environment by leveraging the diversity of our people and functional expertise.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Vision</a:t>
            </a:r>
            <a:r>
              <a:rPr lang="en-US" b="1" dirty="0"/>
              <a:t>:</a:t>
            </a:r>
            <a:endParaRPr lang="en-US" dirty="0"/>
          </a:p>
          <a:p>
            <a:pPr hangingPunct="0"/>
            <a:r>
              <a:rPr lang="en-US" b="1" i="1" dirty="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Our Vision is to be the preferred collaborative partner for harnessing the power of data to drive robust evidence-based decision-making and shaping the scientific and healthcare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gray">
          <a:xfrm>
            <a:off x="1422399" y="2732087"/>
            <a:ext cx="1245497" cy="219549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gray">
          <a:xfrm>
            <a:off x="2527940" y="1599319"/>
            <a:ext cx="3851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dirty="0">
                <a:solidFill>
                  <a:srgbClr val="7030A0"/>
                </a:solidFill>
              </a:rPr>
              <a:t>To be </a:t>
            </a:r>
            <a:r>
              <a:rPr lang="en-US" sz="2000" dirty="0" smtClean="0">
                <a:solidFill>
                  <a:srgbClr val="7030A0"/>
                </a:solidFill>
              </a:rPr>
              <a:t>the "best-in class” Scientific Writing group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-2483" y="3252589"/>
            <a:ext cx="2047630" cy="2625813"/>
            <a:chOff x="-95624" y="3112702"/>
            <a:chExt cx="2047630" cy="3343014"/>
          </a:xfrm>
        </p:grpSpPr>
        <p:grpSp>
          <p:nvGrpSpPr>
            <p:cNvPr id="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" name="Text Box 24"/>
            <p:cNvSpPr txBox="1">
              <a:spLocks noChangeArrowheads="1"/>
            </p:cNvSpPr>
            <p:nvPr/>
          </p:nvSpPr>
          <p:spPr bwMode="gray">
            <a:xfrm>
              <a:off x="-95624" y="3333688"/>
              <a:ext cx="2047630" cy="564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Implement the</a:t>
              </a: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Transition plan 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 under the </a:t>
              </a:r>
              <a:r>
                <a:rPr lang="en-US" sz="1200" dirty="0" smtClean="0">
                  <a:solidFill>
                    <a:srgbClr val="000000"/>
                  </a:solidFill>
                </a:rPr>
                <a:t>Hybrid model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37"/>
            <p:cNvCxnSpPr>
              <a:cxnSpLocks noChangeShapeType="1"/>
            </p:cNvCxnSpPr>
            <p:nvPr/>
          </p:nvCxnSpPr>
          <p:spPr bwMode="gray">
            <a:xfrm>
              <a:off x="121840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680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Build </a:t>
              </a:r>
              <a:r>
                <a:rPr lang="en-US" sz="1100" dirty="0"/>
                <a:t>phase </a:t>
              </a:r>
              <a:r>
                <a:rPr lang="en-US" sz="1100" dirty="0" smtClean="0"/>
                <a:t>: there </a:t>
              </a:r>
              <a:r>
                <a:rPr lang="en-US" sz="1100" dirty="0"/>
                <a:t>will </a:t>
              </a:r>
              <a:r>
                <a:rPr lang="en-US" sz="1100" dirty="0" smtClean="0"/>
                <a:t>be </a:t>
              </a:r>
              <a:r>
                <a:rPr lang="en-US" sz="1100" dirty="0"/>
                <a:t>a transition of deliverables </a:t>
              </a:r>
              <a:endParaRPr lang="en-US" sz="1100" dirty="0" smtClean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Phase into‘ a mixed </a:t>
              </a:r>
              <a:r>
                <a:rPr lang="en-US" sz="1100" dirty="0"/>
                <a:t>model’ of agencies as well as </a:t>
              </a:r>
              <a:r>
                <a:rPr lang="en-US" sz="1100" dirty="0" smtClean="0"/>
                <a:t>in-house writers</a:t>
              </a:r>
            </a:p>
          </p:txBody>
        </p:sp>
      </p:grpSp>
      <p:sp>
        <p:nvSpPr>
          <p:cNvPr id="24" name="Freeform 7"/>
          <p:cNvSpPr>
            <a:spLocks/>
          </p:cNvSpPr>
          <p:nvPr/>
        </p:nvSpPr>
        <p:spPr bwMode="gray">
          <a:xfrm>
            <a:off x="3702182" y="2644249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/>
          <p:cNvSpPr>
            <a:spLocks/>
          </p:cNvSpPr>
          <p:nvPr/>
        </p:nvSpPr>
        <p:spPr bwMode="gray">
          <a:xfrm>
            <a:off x="762000" y="875371"/>
            <a:ext cx="7315200" cy="1625663"/>
          </a:xfrm>
          <a:custGeom>
            <a:avLst/>
            <a:gdLst>
              <a:gd name="T0" fmla="*/ 0 w 4824"/>
              <a:gd name="T1" fmla="*/ 2147483647 h 1994"/>
              <a:gd name="T2" fmla="*/ 2147483647 w 4824"/>
              <a:gd name="T3" fmla="*/ 2147483647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62"/>
          <p:cNvSpPr>
            <a:spLocks noChangeArrowheads="1"/>
          </p:cNvSpPr>
          <p:nvPr/>
        </p:nvSpPr>
        <p:spPr bwMode="gray">
          <a:xfrm>
            <a:off x="457200" y="2520093"/>
            <a:ext cx="990600" cy="732496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 smtClean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Transition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 projects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gray">
          <a:xfrm>
            <a:off x="2667896" y="2551028"/>
            <a:ext cx="1034285" cy="729123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Training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30" name="Oval 62"/>
          <p:cNvSpPr>
            <a:spLocks noChangeArrowheads="1"/>
          </p:cNvSpPr>
          <p:nvPr/>
        </p:nvSpPr>
        <p:spPr bwMode="gray">
          <a:xfrm>
            <a:off x="5194426" y="2531521"/>
            <a:ext cx="990600" cy="751434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endParaRPr lang="de-DE" sz="900" dirty="0">
              <a:solidFill>
                <a:srgbClr val="FFFFFF"/>
              </a:solidFill>
            </a:endParaRP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Quality</a:t>
            </a:r>
            <a:endParaRPr lang="de-DE" sz="12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414"/>
            <a:ext cx="8686800" cy="852541"/>
          </a:xfrm>
        </p:spPr>
        <p:txBody>
          <a:bodyPr/>
          <a:lstStyle/>
          <a:p>
            <a:pPr algn="ctr"/>
            <a:r>
              <a:rPr lang="en-US" dirty="0"/>
              <a:t>OSW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Vision and 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400" b="1" dirty="0"/>
          </a:p>
        </p:txBody>
      </p:sp>
      <p:sp>
        <p:nvSpPr>
          <p:cNvPr id="28" name="Freeform 7"/>
          <p:cNvSpPr>
            <a:spLocks/>
          </p:cNvSpPr>
          <p:nvPr/>
        </p:nvSpPr>
        <p:spPr bwMode="gray">
          <a:xfrm>
            <a:off x="6185026" y="2620061"/>
            <a:ext cx="1515278" cy="307387"/>
          </a:xfrm>
          <a:custGeom>
            <a:avLst/>
            <a:gdLst>
              <a:gd name="T0" fmla="*/ 0 w 4824"/>
              <a:gd name="T1" fmla="*/ 0 h 1994"/>
              <a:gd name="T2" fmla="*/ 0 w 4824"/>
              <a:gd name="T3" fmla="*/ 0 h 1994"/>
              <a:gd name="T4" fmla="*/ 0 60000 65536"/>
              <a:gd name="T5" fmla="*/ 0 60000 65536"/>
              <a:gd name="T6" fmla="*/ 0 w 4824"/>
              <a:gd name="T7" fmla="*/ 0 h 1994"/>
              <a:gd name="T8" fmla="*/ 4824 w 4824"/>
              <a:gd name="T9" fmla="*/ 1994 h 19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824" h="1994">
                <a:moveTo>
                  <a:pt x="0" y="1994"/>
                </a:moveTo>
                <a:cubicBezTo>
                  <a:pt x="1092" y="0"/>
                  <a:pt x="3778" y="111"/>
                  <a:pt x="4824" y="1994"/>
                </a:cubicBezTo>
              </a:path>
            </a:pathLst>
          </a:cu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62"/>
          <p:cNvSpPr>
            <a:spLocks noChangeArrowheads="1"/>
          </p:cNvSpPr>
          <p:nvPr/>
        </p:nvSpPr>
        <p:spPr bwMode="gray">
          <a:xfrm>
            <a:off x="7700304" y="2551029"/>
            <a:ext cx="990600" cy="701559"/>
          </a:xfrm>
          <a:prstGeom prst="ellipse">
            <a:avLst/>
          </a:prstGeom>
          <a:solidFill>
            <a:srgbClr val="990099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lang="de-DE" sz="900" dirty="0">
                <a:solidFill>
                  <a:srgbClr val="FFFFFF"/>
                </a:solidFill>
              </a:rPr>
              <a:t> </a:t>
            </a:r>
            <a:r>
              <a:rPr lang="de-DE" sz="900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Processes </a:t>
            </a:r>
          </a:p>
          <a:p>
            <a:pPr algn="ctr"/>
            <a:r>
              <a:rPr lang="de-DE" sz="1200" dirty="0" smtClean="0">
                <a:solidFill>
                  <a:srgbClr val="FFFFFF"/>
                </a:solidFill>
              </a:rPr>
              <a:t>and </a:t>
            </a:r>
            <a:r>
              <a:rPr lang="de-DE" sz="1200" dirty="0">
                <a:solidFill>
                  <a:srgbClr val="FFFFFF"/>
                </a:solidFill>
              </a:rPr>
              <a:t>tools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375540" y="3252589"/>
            <a:ext cx="1904104" cy="2625813"/>
            <a:chOff x="0" y="3112702"/>
            <a:chExt cx="1904104" cy="3343014"/>
          </a:xfrm>
        </p:grpSpPr>
        <p:grpSp>
          <p:nvGrpSpPr>
            <p:cNvPr id="39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43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193675" y="3221365"/>
              <a:ext cx="1495277" cy="75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Strengthen </a:t>
              </a:r>
              <a:r>
                <a:rPr lang="en-US" sz="1200" dirty="0" smtClean="0">
                  <a:solidFill>
                    <a:srgbClr val="000000"/>
                  </a:solidFill>
                </a:rPr>
                <a:t>scientific </a:t>
              </a:r>
              <a:r>
                <a:rPr lang="en-US" sz="1200" dirty="0">
                  <a:solidFill>
                    <a:srgbClr val="000000"/>
                  </a:solidFill>
                </a:rPr>
                <a:t>&amp; clinical knowledge in respective domain</a:t>
              </a:r>
            </a:p>
          </p:txBody>
        </p:sp>
        <p:cxnSp>
          <p:nvCxnSpPr>
            <p:cNvPr id="41" name="Straight Connector 37"/>
            <p:cNvCxnSpPr>
              <a:cxnSpLocks noChangeShapeType="1"/>
            </p:cNvCxnSpPr>
            <p:nvPr/>
          </p:nvCxnSpPr>
          <p:spPr bwMode="gray">
            <a:xfrm>
              <a:off x="91281" y="3968709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536552" cy="189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Develop </a:t>
              </a:r>
              <a:r>
                <a:rPr lang="en-US" sz="1100" dirty="0" smtClean="0"/>
                <a:t> and implement a robust training program for associates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Leverage existing strengths </a:t>
              </a:r>
              <a:r>
                <a:rPr lang="en-US" sz="1100" dirty="0"/>
                <a:t>and continually enhance diverse capabilities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34587" y="3265102"/>
            <a:ext cx="1904104" cy="2613300"/>
            <a:chOff x="0" y="3112702"/>
            <a:chExt cx="1904104" cy="3343014"/>
          </a:xfrm>
        </p:grpSpPr>
        <p:grpSp>
          <p:nvGrpSpPr>
            <p:cNvPr id="46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0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gray">
            <a:xfrm>
              <a:off x="193675" y="3307603"/>
              <a:ext cx="1495277" cy="566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Maintain consistency of deliverables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Connector 37"/>
            <p:cNvCxnSpPr>
              <a:cxnSpLocks noChangeShapeType="1"/>
            </p:cNvCxnSpPr>
            <p:nvPr/>
          </p:nvCxnSpPr>
          <p:spPr bwMode="gray">
            <a:xfrm>
              <a:off x="91281" y="396181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Rectangle 24"/>
            <p:cNvSpPr>
              <a:spLocks noChangeArrowheads="1"/>
            </p:cNvSpPr>
            <p:nvPr/>
          </p:nvSpPr>
          <p:spPr bwMode="gray">
            <a:xfrm>
              <a:off x="152399" y="4186698"/>
              <a:ext cx="1709339" cy="1904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Set standards for quality of deliverables and ensure that appropriate reviews </a:t>
              </a:r>
              <a:r>
                <a:rPr lang="en-US" sz="1100" dirty="0"/>
                <a:t> </a:t>
              </a:r>
              <a:r>
                <a:rPr lang="en-US" sz="1100" dirty="0" smtClean="0"/>
                <a:t>and revisions occur</a:t>
              </a:r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Ensure adherence to timelines  and open communication</a:t>
              </a:r>
              <a:endParaRPr lang="en-US" sz="11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66386" y="3252588"/>
            <a:ext cx="1904104" cy="2625813"/>
            <a:chOff x="0" y="3112702"/>
            <a:chExt cx="1904104" cy="3343014"/>
          </a:xfrm>
        </p:grpSpPr>
        <p:grpSp>
          <p:nvGrpSpPr>
            <p:cNvPr id="53" name="Rectangle 18"/>
            <p:cNvGrpSpPr>
              <a:grpSpLocks/>
            </p:cNvGrpSpPr>
            <p:nvPr/>
          </p:nvGrpSpPr>
          <p:grpSpPr bwMode="auto">
            <a:xfrm>
              <a:off x="0" y="3112702"/>
              <a:ext cx="1904104" cy="3343014"/>
              <a:chOff x="338" y="2308"/>
              <a:chExt cx="1663" cy="1794"/>
            </a:xfrm>
          </p:grpSpPr>
          <p:pic>
            <p:nvPicPr>
              <p:cNvPr id="57" name="Rectangle 18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8" y="2308"/>
                <a:ext cx="1663" cy="1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gray">
              <a:xfrm>
                <a:off x="378" y="2331"/>
                <a:ext cx="1586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accent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Text Box 24"/>
            <p:cNvSpPr txBox="1">
              <a:spLocks noChangeArrowheads="1"/>
            </p:cNvSpPr>
            <p:nvPr/>
          </p:nvSpPr>
          <p:spPr bwMode="gray">
            <a:xfrm>
              <a:off x="204413" y="3306236"/>
              <a:ext cx="1495277" cy="37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67CFE1"/>
                </a:buClr>
              </a:pPr>
              <a:r>
                <a:rPr lang="en-US" sz="1200" dirty="0" smtClean="0">
                  <a:solidFill>
                    <a:srgbClr val="000000"/>
                  </a:solidFill>
                </a:rPr>
                <a:t>Create an enabling framework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Connector 37"/>
            <p:cNvCxnSpPr>
              <a:cxnSpLocks noChangeShapeType="1"/>
            </p:cNvCxnSpPr>
            <p:nvPr/>
          </p:nvCxnSpPr>
          <p:spPr bwMode="gray">
            <a:xfrm>
              <a:off x="102019" y="3989086"/>
              <a:ext cx="1597671" cy="0"/>
            </a:xfrm>
            <a:prstGeom prst="line">
              <a:avLst/>
            </a:prstGeom>
            <a:noFill/>
            <a:ln w="1905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4"/>
            <p:cNvSpPr>
              <a:spLocks noChangeArrowheads="1"/>
            </p:cNvSpPr>
            <p:nvPr/>
          </p:nvSpPr>
          <p:spPr bwMode="gray">
            <a:xfrm>
              <a:off x="152400" y="4186698"/>
              <a:ext cx="1751704" cy="211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 smtClean="0"/>
                <a:t>Develop and streamline processes, adopt efficient practices and identify appropriate technology </a:t>
              </a:r>
              <a:endParaRPr lang="en-US" sz="1100" dirty="0"/>
            </a:p>
            <a:p>
              <a:pPr marL="114300" indent="-114300" eaLnBrk="0" hangingPunct="0">
                <a:spcBef>
                  <a:spcPct val="25000"/>
                </a:spcBef>
                <a:buFont typeface="Wingdings" pitchFamily="2" charset="2"/>
                <a:buChar char="§"/>
              </a:pPr>
              <a:r>
                <a:rPr lang="en-US" sz="1100" dirty="0"/>
                <a:t>Support Strategic planning, Decision making and Execution of Publication Plans</a:t>
              </a:r>
            </a:p>
          </p:txBody>
        </p:sp>
      </p:grpSp>
      <p:sp>
        <p:nvSpPr>
          <p:cNvPr id="59" name="Text Box 18"/>
          <p:cNvSpPr txBox="1">
            <a:spLocks noChangeArrowheads="1"/>
          </p:cNvSpPr>
          <p:nvPr/>
        </p:nvSpPr>
        <p:spPr bwMode="gray">
          <a:xfrm>
            <a:off x="1219200" y="6023497"/>
            <a:ext cx="6305550" cy="5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 smtClean="0">
                <a:solidFill>
                  <a:srgbClr val="262626"/>
                </a:solidFill>
              </a:rPr>
              <a:t>Center of Publication Excellence</a:t>
            </a:r>
            <a:endParaRPr lang="en-US" sz="2800" i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15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Oncology Submissions Management</a:t>
            </a:r>
            <a:endParaRPr lang="en-US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35738" y="1035967"/>
            <a:ext cx="8590547" cy="4708981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/>
              <a:t>Our </a:t>
            </a:r>
            <a:r>
              <a:rPr lang="en-US" b="1" dirty="0"/>
              <a:t>Mission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/>
              <a:t>To deliver message-led, label-focused documents for</a:t>
            </a:r>
            <a:br>
              <a:rPr lang="en-US" dirty="0" smtClean="0"/>
            </a:br>
            <a:r>
              <a:rPr lang="en-US" b="1" dirty="0" smtClean="0"/>
              <a:t>Oncology submissions</a:t>
            </a:r>
          </a:p>
          <a:p>
            <a:pPr eaLnBrk="1" hangingPunct="1"/>
            <a:r>
              <a:rPr lang="en-US" dirty="0" smtClean="0"/>
              <a:t>To provide </a:t>
            </a:r>
            <a:r>
              <a:rPr lang="en-US" b="1" dirty="0" smtClean="0"/>
              <a:t>expertise, guidance and advice </a:t>
            </a:r>
            <a:r>
              <a:rPr lang="en-US" dirty="0" smtClean="0"/>
              <a:t>to Global Program Teams (GPTs)</a:t>
            </a:r>
          </a:p>
          <a:p>
            <a:pPr eaLnBrk="1" hangingPunct="1"/>
            <a:r>
              <a:rPr lang="en-US" dirty="0" smtClean="0"/>
              <a:t>To timely deliver </a:t>
            </a:r>
            <a:r>
              <a:rPr lang="en-US" b="1" dirty="0" smtClean="0"/>
              <a:t>high quality clinical and safety </a:t>
            </a:r>
            <a:r>
              <a:rPr lang="en-US" dirty="0" smtClean="0"/>
              <a:t>documentation</a:t>
            </a:r>
          </a:p>
          <a:p>
            <a:pPr eaLnBrk="1" hangingPunct="1"/>
            <a:r>
              <a:rPr lang="en-US" b="1" dirty="0" smtClean="0"/>
              <a:t>To partner with relevant Oncology Global Line Functions </a:t>
            </a:r>
            <a:r>
              <a:rPr lang="en-US" dirty="0" smtClean="0"/>
              <a:t>to support continuous improvement of document management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48" y="6403150"/>
            <a:ext cx="6477000" cy="230832"/>
          </a:xfrm>
        </p:spPr>
        <p:txBody>
          <a:bodyPr/>
          <a:lstStyle/>
          <a:p>
            <a:fld id="{010EB679-916D-4BA6-83D3-6D01FB7DBEC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r>
              <a:rPr lang="en-US" dirty="0" smtClean="0">
                <a:solidFill>
                  <a:srgbClr val="000000"/>
                </a:solidFill>
              </a:rPr>
              <a:t>| </a:t>
            </a:r>
            <a:r>
              <a:rPr lang="en-US" dirty="0">
                <a:solidFill>
                  <a:srgbClr val="000000"/>
                </a:solidFill>
              </a:rPr>
              <a:t>OSM and CP: Working Together| </a:t>
            </a:r>
            <a:r>
              <a:rPr lang="en-US" dirty="0" smtClean="0">
                <a:solidFill>
                  <a:srgbClr val="000000"/>
                </a:solidFill>
              </a:rPr>
              <a:t>24 May 13| Business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696701"/>
      </p:ext>
    </p:extLst>
  </p:cSld>
  <p:clrMapOvr>
    <a:masterClrMapping/>
  </p:clrMapOvr>
  <p:transition advTm="1540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 discussed in May 2013 workshop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2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88070"/>
              </p:ext>
            </p:extLst>
          </p:nvPr>
        </p:nvGraphicFramePr>
        <p:xfrm>
          <a:off x="415636" y="1183250"/>
          <a:ext cx="8372104" cy="503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229"/>
                <a:gridCol w="4583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Strengths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Area of development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communicate and aligning</a:t>
                      </a:r>
                      <a:r>
                        <a:rPr lang="en-US" baseline="0" dirty="0" smtClean="0"/>
                        <a:t> with the rest of the organization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Prioritizing</a:t>
                      </a:r>
                      <a:r>
                        <a:rPr lang="en-US" baseline="0" dirty="0" smtClean="0"/>
                        <a:t> the actions that drive the strategy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Focus on defining and co-creating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(2) Lack of understanding</a:t>
                      </a:r>
                      <a:r>
                        <a:rPr lang="en-US" baseline="0" dirty="0" smtClean="0"/>
                        <a:t> of external best practices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Skill building for future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(3) Finding time to focus on long term 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functional stakeholder alignment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Aligning the resources and actions for strategy implementation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of innovative solutio</a:t>
                      </a:r>
                      <a:r>
                        <a:rPr lang="en-US" baseline="0" dirty="0" smtClean="0"/>
                        <a:t>n for strategy execution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Inspiring the org</a:t>
                      </a:r>
                      <a:r>
                        <a:rPr lang="en-US" baseline="0" dirty="0" smtClean="0"/>
                        <a:t> to own and live the strategy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Contingency</a:t>
                      </a:r>
                      <a:r>
                        <a:rPr lang="en-US" baseline="0" dirty="0" smtClean="0"/>
                        <a:t> planning and adapting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Anticipate the complexities proactively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Influencing</a:t>
                      </a:r>
                      <a:r>
                        <a:rPr lang="en-US" baseline="0" dirty="0" smtClean="0"/>
                        <a:t> different stakeholders within LFs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saying no and wanting to please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61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Global vision and </a:t>
            </a:r>
            <a:br>
              <a:rPr lang="en-US" dirty="0" smtClean="0"/>
            </a:br>
            <a:r>
              <a:rPr lang="en-US" dirty="0" smtClean="0"/>
              <a:t>Strategy – a guide </a:t>
            </a:r>
            <a:r>
              <a:rPr lang="en-US" sz="2000" i="1" dirty="0" smtClean="0"/>
              <a:t>a self analysis tool</a:t>
            </a:r>
            <a:endParaRPr lang="en-US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3</a:t>
            </a:fld>
            <a:endParaRPr lang="en-US" noProof="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81756"/>
              </p:ext>
            </p:extLst>
          </p:nvPr>
        </p:nvGraphicFramePr>
        <p:xfrm>
          <a:off x="154375" y="1230750"/>
          <a:ext cx="8894621" cy="580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35"/>
                <a:gridCol w="1034285"/>
                <a:gridCol w="913047"/>
                <a:gridCol w="844711"/>
                <a:gridCol w="760945"/>
                <a:gridCol w="802828"/>
                <a:gridCol w="1512935"/>
                <a:gridCol w="1512935"/>
              </a:tblGrid>
              <a:tr h="3605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CTMR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OSW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DRA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Bios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DM</a:t>
                      </a:r>
                      <a:r>
                        <a:rPr lang="en-US" sz="1400" baseline="0" dirty="0" smtClean="0"/>
                        <a:t> + DDO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CDRR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Understanding</a:t>
                      </a:r>
                      <a:r>
                        <a:rPr lang="en-US" sz="1400" baseline="0" dirty="0" smtClean="0"/>
                        <a:t> and aligning with Global vision and strategy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Is there a project </a:t>
                      </a:r>
                      <a:r>
                        <a:rPr lang="en-US" sz="1400" dirty="0" smtClean="0"/>
                        <a:t>plan/ Roadmap?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is the 1-3 year plan to execute?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it got buy-in?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 and status update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Stake holder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Gaps [priority]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Solution, action</a:t>
                      </a:r>
                    </a:p>
                    <a:p>
                      <a:r>
                        <a:rPr lang="en-US" sz="1400" dirty="0" smtClean="0"/>
                        <a:t>Discuss</a:t>
                      </a:r>
                      <a:r>
                        <a:rPr lang="en-US" sz="1400" baseline="0" dirty="0" smtClean="0"/>
                        <a:t> with managers who are relevant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17424"/>
              </p:ext>
            </p:extLst>
          </p:nvPr>
        </p:nvGraphicFramePr>
        <p:xfrm>
          <a:off x="6305797" y="99291"/>
          <a:ext cx="2648197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819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What helps execute the plans across groups?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7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4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skills plan</a:t>
            </a:r>
          </a:p>
          <a:p>
            <a:r>
              <a:rPr lang="en-US" dirty="0" smtClean="0"/>
              <a:t>Global mindset</a:t>
            </a:r>
          </a:p>
          <a:p>
            <a:r>
              <a:rPr lang="en-US" dirty="0" smtClean="0"/>
              <a:t>Working in global teams 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Participation in defining global strategy</a:t>
            </a:r>
          </a:p>
          <a:p>
            <a:pPr lvl="1"/>
            <a:endParaRPr lang="en-US" dirty="0"/>
          </a:p>
          <a:p>
            <a:r>
              <a:rPr lang="en-US" dirty="0" smtClean="0"/>
              <a:t>Follow-up </a:t>
            </a:r>
          </a:p>
          <a:p>
            <a:pPr lvl="1"/>
            <a:r>
              <a:rPr lang="en-US" dirty="0" smtClean="0"/>
              <a:t>Once a year in managers’ forum</a:t>
            </a:r>
          </a:p>
          <a:p>
            <a:pPr lvl="1"/>
            <a:r>
              <a:rPr lang="en-US" dirty="0" smtClean="0"/>
              <a:t>Regular discussions within the LF/GPT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1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5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Maturity</a:t>
            </a:r>
          </a:p>
          <a:p>
            <a:r>
              <a:rPr lang="en-US" dirty="0" smtClean="0"/>
              <a:t>Real goals vs. where do we stand as individual groups</a:t>
            </a:r>
          </a:p>
          <a:p>
            <a:r>
              <a:rPr lang="en-US" b="1" dirty="0" smtClean="0"/>
              <a:t>At different levels of management understanding of the strategy?</a:t>
            </a:r>
          </a:p>
          <a:p>
            <a:r>
              <a:rPr lang="en-US" b="1" dirty="0" smtClean="0"/>
              <a:t>Do we have a Hyderabad specific strategy defined? Do we need it</a:t>
            </a:r>
            <a:r>
              <a:rPr lang="en-US" b="1" dirty="0" smtClean="0"/>
              <a:t>? – Implementation plan</a:t>
            </a:r>
            <a:endParaRPr lang="en-US" b="1" dirty="0"/>
          </a:p>
          <a:p>
            <a:r>
              <a:rPr lang="en-US" dirty="0" smtClean="0"/>
              <a:t>GES survey – any data coming from this survey</a:t>
            </a:r>
          </a:p>
          <a:p>
            <a:r>
              <a:rPr lang="en-US" dirty="0" smtClean="0"/>
              <a:t>5 or 7 points survey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Discussion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2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alignment with global: In step?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6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– CDRR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81891" y="2173184"/>
            <a:ext cx="4370120" cy="3313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22566" y="3016333"/>
            <a:ext cx="2897580" cy="1793174"/>
          </a:xfrm>
          <a:prstGeom prst="ellipse">
            <a:avLst/>
          </a:prstGeom>
          <a:solidFill>
            <a:srgbClr val="FF000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1288" y="1567543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strategy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00697" y="3497421"/>
            <a:ext cx="218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Hyderabad strategy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00502" y="3607128"/>
            <a:ext cx="751114" cy="2226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1616" y="1770918"/>
            <a:ext cx="3392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this situation exist? </a:t>
            </a:r>
            <a:r>
              <a:rPr lang="en-US" sz="2000" dirty="0" smtClean="0"/>
              <a:t>(Discordance</a:t>
            </a:r>
            <a:r>
              <a:rPr lang="en-US" sz="2000" dirty="0"/>
              <a:t>)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Is there LF with a different understanding  /implementation of strategy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8161" y="2785500"/>
            <a:ext cx="128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7</a:t>
            </a:fld>
            <a:endParaRPr lang="en-US" noProof="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945081" y="665011"/>
            <a:ext cx="2576945" cy="98565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927763" y="1745669"/>
            <a:ext cx="611579" cy="108065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45079" y="2931226"/>
            <a:ext cx="2576945" cy="98565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927763" y="4045526"/>
            <a:ext cx="611579" cy="109648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45081" y="5244940"/>
            <a:ext cx="2576945" cy="98565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961" y="783762"/>
            <a:ext cx="219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Understanding   strategy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46960" y="3008553"/>
            <a:ext cx="219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Prioritize 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45081" y="5322267"/>
            <a:ext cx="2731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Execute innovative ideas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4384" y="83127"/>
            <a:ext cx="859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2800" b="1" dirty="0" smtClean="0"/>
              <a:t>Vision/Strategy Execution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5466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8</a:t>
            </a:fld>
            <a:endParaRPr lang="en-US" noProof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0008"/>
              </p:ext>
            </p:extLst>
          </p:nvPr>
        </p:nvGraphicFramePr>
        <p:xfrm>
          <a:off x="118750" y="1396998"/>
          <a:ext cx="8918371" cy="182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053"/>
                <a:gridCol w="1274053"/>
                <a:gridCol w="1274053"/>
                <a:gridCol w="1274053"/>
                <a:gridCol w="1274053"/>
                <a:gridCol w="1274053"/>
                <a:gridCol w="1274053"/>
              </a:tblGrid>
              <a:tr h="69305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CTMR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OSW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DRA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+ DDO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CDRR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5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5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508" y="472068"/>
            <a:ext cx="870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Strategic Differentiation Grid </a:t>
            </a:r>
            <a:r>
              <a:rPr lang="en-US" dirty="0" smtClean="0"/>
              <a:t>(Questionnaire/Exercise)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672037" y="294360"/>
            <a:ext cx="615553" cy="678458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Global Strategy vs. Hyderabad Strategy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16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| Presentation Title | Presenter Name | Date | Subject | Business Use Only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6AA3EA-0569-43EF-BBA3-83FDB109D582}" type="slidenum">
              <a:rPr lang="en-US" noProof="0" smtClean="0"/>
              <a:pPr/>
              <a:t>9</a:t>
            </a:fld>
            <a:endParaRPr lang="en-US" noProof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2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CTIONNUMBER" val="1"/>
  <p:tag name="SLIDETYPE" val="NovartisTitle"/>
  <p:tag name="DIVIDERPICTUREPATH" val="C:\Program Files\PPTADDIN.2010.EN\Picturegallery\A_NvsSTD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Normal"/>
</p:tagLst>
</file>

<file path=ppt/theme/theme1.xml><?xml version="1.0" encoding="utf-8"?>
<a:theme xmlns:a="http://schemas.openxmlformats.org/drawingml/2006/main" name="Blank">
  <a:themeElements>
    <a:clrScheme name="NovartisWhit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E44C16"/>
      </a:hlink>
      <a:folHlink>
        <a:srgbClr val="FCAF17"/>
      </a:folHlink>
    </a:clrScheme>
    <a:fontScheme name="Novarti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V_WHITE_PIC">
  <a:themeElements>
    <a:clrScheme name="NOV_WHITE_PIC 1">
      <a:dk1>
        <a:srgbClr val="000000"/>
      </a:dk1>
      <a:lt1>
        <a:srgbClr val="FFFFFF"/>
      </a:lt1>
      <a:dk2>
        <a:srgbClr val="634329"/>
      </a:dk2>
      <a:lt2>
        <a:srgbClr val="FFFFFF"/>
      </a:lt2>
      <a:accent1>
        <a:srgbClr val="FCAF17"/>
      </a:accent1>
      <a:accent2>
        <a:srgbClr val="EC8026"/>
      </a:accent2>
      <a:accent3>
        <a:srgbClr val="FFFFFF"/>
      </a:accent3>
      <a:accent4>
        <a:srgbClr val="000000"/>
      </a:accent4>
      <a:accent5>
        <a:srgbClr val="FDD4AB"/>
      </a:accent5>
      <a:accent6>
        <a:srgbClr val="D67321"/>
      </a:accent6>
      <a:hlink>
        <a:srgbClr val="E44C16"/>
      </a:hlink>
      <a:folHlink>
        <a:srgbClr val="923222"/>
      </a:folHlink>
    </a:clrScheme>
    <a:fontScheme name="NOV_WHITE_P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rnd" cmpd="sng" algn="ctr">
          <a:solidFill>
            <a:schemeClr val="accent2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V_WHITE_PIC 1">
        <a:dk1>
          <a:srgbClr val="000000"/>
        </a:dk1>
        <a:lt1>
          <a:srgbClr val="FFFFFF"/>
        </a:lt1>
        <a:dk2>
          <a:srgbClr val="634329"/>
        </a:dk2>
        <a:lt2>
          <a:srgbClr val="FFFFFF"/>
        </a:lt2>
        <a:accent1>
          <a:srgbClr val="FCAF17"/>
        </a:accent1>
        <a:accent2>
          <a:srgbClr val="EC8026"/>
        </a:accent2>
        <a:accent3>
          <a:srgbClr val="FFFFFF"/>
        </a:accent3>
        <a:accent4>
          <a:srgbClr val="000000"/>
        </a:accent4>
        <a:accent5>
          <a:srgbClr val="FDD4AB"/>
        </a:accent5>
        <a:accent6>
          <a:srgbClr val="D67321"/>
        </a:accent6>
        <a:hlink>
          <a:srgbClr val="E44C16"/>
        </a:hlink>
        <a:folHlink>
          <a:srgbClr val="92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vartis">
  <a:themeElements>
    <a:clrScheme name="Novartis">
      <a:dk1>
        <a:srgbClr val="917B69"/>
      </a:dk1>
      <a:lt1>
        <a:srgbClr val="FFFFFF"/>
      </a:lt1>
      <a:dk2>
        <a:srgbClr val="917B69"/>
      </a:dk2>
      <a:lt2>
        <a:srgbClr val="F8F8F8"/>
      </a:lt2>
      <a:accent1>
        <a:srgbClr val="FCAF17"/>
      </a:accent1>
      <a:accent2>
        <a:srgbClr val="EC8026"/>
      </a:accent2>
      <a:accent3>
        <a:srgbClr val="E44C16"/>
      </a:accent3>
      <a:accent4>
        <a:srgbClr val="923222"/>
      </a:accent4>
      <a:accent5>
        <a:srgbClr val="634329"/>
      </a:accent5>
      <a:accent6>
        <a:srgbClr val="000000"/>
      </a:accent6>
      <a:hlink>
        <a:srgbClr val="917B69"/>
      </a:hlink>
      <a:folHlink>
        <a:srgbClr val="917B69"/>
      </a:folHlink>
    </a:clrScheme>
    <a:fontScheme name="Novar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Novart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2436</TotalTime>
  <Words>913</Words>
  <Application>Microsoft Office PowerPoint</Application>
  <PresentationFormat>On-screen Show (4:3)</PresentationFormat>
  <Paragraphs>195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Blank</vt:lpstr>
      <vt:lpstr>NOV_WHITE_PIC</vt:lpstr>
      <vt:lpstr>Strategy – global, local Strategic alignment</vt:lpstr>
      <vt:lpstr>The points discussed in May 2013 workshop</vt:lpstr>
      <vt:lpstr>Implementing Global vision and  Strategy – a guide a self analysis tool</vt:lpstr>
      <vt:lpstr>PowerPoint Presentation</vt:lpstr>
      <vt:lpstr>Key Discussion points</vt:lpstr>
      <vt:lpstr>Strategic alignment with global: In step?</vt:lpstr>
      <vt:lpstr>PowerPoint Presentation</vt:lpstr>
      <vt:lpstr>PowerPoint Presentation</vt:lpstr>
      <vt:lpstr>Backup</vt:lpstr>
      <vt:lpstr>Discussion with Lira</vt:lpstr>
      <vt:lpstr>PowerPoint Presentation</vt:lpstr>
      <vt:lpstr>Key Discussion points</vt:lpstr>
      <vt:lpstr>BDM Mission and vision</vt:lpstr>
      <vt:lpstr>OSW  Vision and Mission  </vt:lpstr>
      <vt:lpstr>Oncology Submissions Management</vt:lpstr>
    </vt:vector>
  </TitlesOfParts>
  <Company>Novartis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– global, local Strategic alignment</dc:title>
  <dc:creator>Mahajan, Vinay</dc:creator>
  <cp:lastModifiedBy>Mahajan, Vinay</cp:lastModifiedBy>
  <cp:revision>37</cp:revision>
  <dcterms:created xsi:type="dcterms:W3CDTF">2013-05-23T08:53:52Z</dcterms:created>
  <dcterms:modified xsi:type="dcterms:W3CDTF">2013-08-28T11:53:02Z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viderSectionCount">
    <vt:lpwstr>6</vt:lpwstr>
  </property>
</Properties>
</file>