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53"/>
  </p:notesMasterIdLst>
  <p:sldIdLst>
    <p:sldId id="293" r:id="rId3"/>
    <p:sldId id="274" r:id="rId4"/>
    <p:sldId id="256" r:id="rId5"/>
    <p:sldId id="294" r:id="rId6"/>
    <p:sldId id="278" r:id="rId7"/>
    <p:sldId id="289" r:id="rId8"/>
    <p:sldId id="291" r:id="rId9"/>
    <p:sldId id="279" r:id="rId10"/>
    <p:sldId id="258" r:id="rId11"/>
    <p:sldId id="261" r:id="rId12"/>
    <p:sldId id="280" r:id="rId13"/>
    <p:sldId id="290" r:id="rId14"/>
    <p:sldId id="286" r:id="rId15"/>
    <p:sldId id="303" r:id="rId16"/>
    <p:sldId id="304" r:id="rId17"/>
    <p:sldId id="302" r:id="rId18"/>
    <p:sldId id="323" r:id="rId19"/>
    <p:sldId id="324" r:id="rId20"/>
    <p:sldId id="288" r:id="rId21"/>
    <p:sldId id="326" r:id="rId22"/>
    <p:sldId id="404" r:id="rId23"/>
    <p:sldId id="325" r:id="rId24"/>
    <p:sldId id="367" r:id="rId25"/>
    <p:sldId id="366" r:id="rId26"/>
    <p:sldId id="359" r:id="rId27"/>
    <p:sldId id="330" r:id="rId28"/>
    <p:sldId id="368" r:id="rId29"/>
    <p:sldId id="390" r:id="rId30"/>
    <p:sldId id="370" r:id="rId31"/>
    <p:sldId id="388" r:id="rId32"/>
    <p:sldId id="371" r:id="rId33"/>
    <p:sldId id="384" r:id="rId34"/>
    <p:sldId id="337" r:id="rId35"/>
    <p:sldId id="409" r:id="rId36"/>
    <p:sldId id="340" r:id="rId37"/>
    <p:sldId id="410" r:id="rId38"/>
    <p:sldId id="346" r:id="rId39"/>
    <p:sldId id="348" r:id="rId40"/>
    <p:sldId id="349" r:id="rId41"/>
    <p:sldId id="351" r:id="rId42"/>
    <p:sldId id="391" r:id="rId43"/>
    <p:sldId id="298" r:id="rId44"/>
    <p:sldId id="299" r:id="rId45"/>
    <p:sldId id="321" r:id="rId46"/>
    <p:sldId id="322" r:id="rId47"/>
    <p:sldId id="407" r:id="rId48"/>
    <p:sldId id="406" r:id="rId49"/>
    <p:sldId id="344" r:id="rId50"/>
    <p:sldId id="411" r:id="rId51"/>
    <p:sldId id="40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82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84C9B4-BC32-4B7F-AE97-1EFD076A3926}" type="datetimeFigureOut">
              <a:rPr lang="en-US" smtClean="0"/>
              <a:t>8/24/2023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F8355F-6639-4DE7-96FD-2BAFBE801C95}" type="slidenum">
              <a:rPr lang="en-US" smtClean="0"/>
              <a:t>‹#›</a:t>
            </a:fld>
            <a:endParaRPr lang="en-US"/>
          </a:p>
        </p:txBody>
      </p:sp>
    </p:spTree>
    <p:extLst>
      <p:ext uri="{BB962C8B-B14F-4D97-AF65-F5344CB8AC3E}">
        <p14:creationId xmlns:p14="http://schemas.microsoft.com/office/powerpoint/2010/main" val="1432929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IN" dirty="0"/>
              <a:t>Micro as well</a:t>
            </a:r>
            <a:r>
              <a:rPr lang="en-IN" baseline="0" dirty="0"/>
              <a:t> as macro level analysis is possible</a:t>
            </a:r>
          </a:p>
          <a:p>
            <a:r>
              <a:rPr lang="en-IN" baseline="0" dirty="0"/>
              <a:t>Zoom in and zoom out</a:t>
            </a:r>
          </a:p>
          <a:p>
            <a:endParaRPr lang="en-IN" baseline="0" dirty="0"/>
          </a:p>
          <a:p>
            <a:r>
              <a:rPr lang="en-IN" baseline="0" dirty="0"/>
              <a:t>Possible usages:</a:t>
            </a:r>
          </a:p>
          <a:p>
            <a:endParaRPr lang="en-IN" baseline="0" dirty="0"/>
          </a:p>
          <a:p>
            <a:r>
              <a:rPr lang="en-US" baseline="0" dirty="0"/>
              <a:t>1. Clinical Research </a:t>
            </a:r>
          </a:p>
          <a:p>
            <a:r>
              <a:rPr lang="en-US" baseline="0" dirty="0"/>
              <a:t>2. Pricing and Market Access </a:t>
            </a:r>
          </a:p>
          <a:p>
            <a:r>
              <a:rPr lang="en-US" baseline="0" dirty="0"/>
              <a:t>3. Pre-Approval Communication and Scientific Exchange </a:t>
            </a:r>
          </a:p>
          <a:p>
            <a:r>
              <a:rPr lang="en-US" baseline="0" dirty="0"/>
              <a:t>4. Promotional Interactions and Content</a:t>
            </a:r>
          </a:p>
          <a:p>
            <a:r>
              <a:rPr lang="en-US" baseline="0" dirty="0"/>
              <a:t>5. Fees for Service</a:t>
            </a:r>
          </a:p>
          <a:p>
            <a:r>
              <a:rPr lang="en-US" baseline="0" dirty="0"/>
              <a:t>6. Interactions with Patients and Patient Organizations</a:t>
            </a:r>
          </a:p>
          <a:p>
            <a:r>
              <a:rPr lang="en-US" baseline="0" dirty="0"/>
              <a:t>7. External training </a:t>
            </a:r>
          </a:p>
          <a:p>
            <a:endParaRPr lang="en-IN" baseline="0" dirty="0"/>
          </a:p>
          <a:p>
            <a:endParaRPr lang="en-IN" baseline="0" dirty="0"/>
          </a:p>
          <a:p>
            <a:r>
              <a:rPr lang="en-IN" baseline="0" dirty="0"/>
              <a:t>The ADSL data useful for:</a:t>
            </a:r>
          </a:p>
          <a:p>
            <a:endParaRPr lang="en-IN" baseline="0" dirty="0"/>
          </a:p>
          <a:p>
            <a:r>
              <a:rPr lang="en-IN" baseline="0" dirty="0"/>
              <a:t>This has not been done since 2011 in the hospital as well as this kind of analysis has not taken place in Ayurvedic area.</a:t>
            </a:r>
          </a:p>
          <a:p>
            <a:r>
              <a:rPr lang="en-IN" baseline="0" dirty="0"/>
              <a:t>Individual patient comprehensive view – </a:t>
            </a:r>
          </a:p>
          <a:p>
            <a:pPr marL="228600" indent="-228600">
              <a:buFont typeface="+mj-lt"/>
              <a:buAutoNum type="arabicPeriod"/>
            </a:pPr>
            <a:r>
              <a:rPr lang="en-IN" baseline="0" dirty="0"/>
              <a:t>Covering all diseases reported as per visit</a:t>
            </a:r>
          </a:p>
          <a:p>
            <a:pPr marL="228600" indent="-228600">
              <a:buFont typeface="+mj-lt"/>
              <a:buAutoNum type="arabicPeriod"/>
            </a:pPr>
            <a:r>
              <a:rPr lang="en-IN" baseline="0" dirty="0"/>
              <a:t>Corresponding medicines prescribed</a:t>
            </a:r>
          </a:p>
          <a:p>
            <a:pPr marL="228600" indent="-228600">
              <a:buFont typeface="+mj-lt"/>
              <a:buAutoNum type="arabicPeriod"/>
            </a:pPr>
            <a:r>
              <a:rPr lang="en-IN" baseline="0" dirty="0"/>
              <a:t>Corresponding services prescribed </a:t>
            </a:r>
          </a:p>
          <a:p>
            <a:pPr marL="228600" indent="-228600">
              <a:buFont typeface="+mj-lt"/>
              <a:buAutoNum type="arabicPeriod"/>
            </a:pPr>
            <a:r>
              <a:rPr lang="en-IN" baseline="0" dirty="0"/>
              <a:t>Covering complete In patient and Out patient information for the patient</a:t>
            </a:r>
          </a:p>
          <a:p>
            <a:pPr marL="0" indent="0">
              <a:buFont typeface="+mj-lt"/>
              <a:buNone/>
            </a:pPr>
            <a:r>
              <a:rPr lang="en-IN" baseline="0" dirty="0"/>
              <a:t>Has been generated.</a:t>
            </a:r>
          </a:p>
          <a:p>
            <a:pPr marL="0" indent="0">
              <a:buFont typeface="+mj-lt"/>
              <a:buNone/>
            </a:pPr>
            <a:endParaRPr lang="en-IN" baseline="0" dirty="0"/>
          </a:p>
          <a:p>
            <a:pPr marL="0" indent="0">
              <a:buFont typeface="+mj-lt"/>
              <a:buNone/>
            </a:pPr>
            <a:r>
              <a:rPr lang="en-IN" baseline="0" dirty="0"/>
              <a:t>A subset of patients experiencing similar diseases is possible, </a:t>
            </a:r>
          </a:p>
          <a:p>
            <a:pPr marL="0" indent="0">
              <a:buFont typeface="+mj-lt"/>
              <a:buNone/>
            </a:pPr>
            <a:r>
              <a:rPr lang="en-IN" baseline="0" dirty="0"/>
              <a:t>A subset of patients prescribed with a specific medicine is possible.</a:t>
            </a:r>
          </a:p>
          <a:p>
            <a:pPr marL="0" indent="0">
              <a:buFont typeface="+mj-lt"/>
              <a:buNone/>
            </a:pPr>
            <a:endParaRPr lang="en-IN" baseline="0" dirty="0"/>
          </a:p>
          <a:p>
            <a:pPr marL="0" indent="0">
              <a:buFont typeface="+mj-lt"/>
              <a:buNone/>
            </a:pPr>
            <a:r>
              <a:rPr lang="en-IN" baseline="0" dirty="0"/>
              <a:t>Complicated combinations of patients having certain diseases reported before and after certain diseases is possible.</a:t>
            </a:r>
          </a:p>
          <a:p>
            <a:pPr marL="0" indent="0">
              <a:buFont typeface="+mj-lt"/>
              <a:buNone/>
            </a:pPr>
            <a:r>
              <a:rPr lang="en-IN" baseline="0" dirty="0"/>
              <a:t>Similar combinations of treatments</a:t>
            </a:r>
          </a:p>
          <a:p>
            <a:pPr marL="0" indent="0">
              <a:buFont typeface="+mj-lt"/>
              <a:buNone/>
            </a:pPr>
            <a:endParaRPr lang="en-IN" baseline="0" dirty="0"/>
          </a:p>
          <a:p>
            <a:pPr marL="0" indent="0">
              <a:buFont typeface="+mj-lt"/>
              <a:buNone/>
            </a:pPr>
            <a:r>
              <a:rPr lang="en-IN" baseline="0" dirty="0"/>
              <a:t>Patient ID is not present in each domain, but patient visit is used as the primary key [may be a suboptimal way to set-up the database]</a:t>
            </a:r>
          </a:p>
          <a:p>
            <a:pPr marL="0" indent="0">
              <a:buFont typeface="+mj-lt"/>
              <a:buNone/>
            </a:pPr>
            <a:endParaRPr lang="en-IN" baseline="0" dirty="0"/>
          </a:p>
          <a:p>
            <a:r>
              <a:rPr lang="en-IN" baseline="0" dirty="0"/>
              <a:t>RMSD patients visit the hospital premises more often than that of the metabolic patients.</a:t>
            </a:r>
          </a:p>
          <a:p>
            <a:r>
              <a:rPr lang="en-IN" baseline="0" dirty="0"/>
              <a:t>More out patient visits compared to in </a:t>
            </a:r>
            <a:r>
              <a:rPr lang="en-IN" baseline="0"/>
              <a:t>patient visits.</a:t>
            </a:r>
          </a:p>
          <a:p>
            <a:endParaRPr lang="en-IN" baseline="0" dirty="0"/>
          </a:p>
          <a:p>
            <a:endParaRPr lang="en-IN" baseline="0" dirty="0"/>
          </a:p>
          <a:p>
            <a:endParaRPr lang="en-IN"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5</a:t>
            </a:fld>
            <a:endParaRPr lang="en-IN"/>
          </a:p>
        </p:txBody>
      </p:sp>
    </p:spTree>
    <p:extLst>
      <p:ext uri="{BB962C8B-B14F-4D97-AF65-F5344CB8AC3E}">
        <p14:creationId xmlns:p14="http://schemas.microsoft.com/office/powerpoint/2010/main" val="1209860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8</a:t>
            </a:fld>
            <a:endParaRPr lang="en-IN"/>
          </a:p>
        </p:txBody>
      </p:sp>
    </p:spTree>
    <p:extLst>
      <p:ext uri="{BB962C8B-B14F-4D97-AF65-F5344CB8AC3E}">
        <p14:creationId xmlns:p14="http://schemas.microsoft.com/office/powerpoint/2010/main" val="4171761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28FD0C6-765E-4DFF-958C-1CA5F9E32A47}" type="datetime1">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EC2DAC-4069-42F5-923F-D2083FBCECA0}" type="datetime1">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588B85-286D-4D2A-8897-15B9CD0D818E}" type="datetime1">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8C4D2F92-EE10-499F-854C-86A9A9277292}" type="datetime1">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4BD6A-D98C-43D1-B699-6CD60B7B8EED}" type="slidenum">
              <a:rPr lang="en-US" smtClean="0"/>
              <a:pPr/>
              <a:t>‹#›</a:t>
            </a:fld>
            <a:endParaRPr lang="en-US"/>
          </a:p>
        </p:txBody>
      </p:sp>
    </p:spTree>
    <p:extLst>
      <p:ext uri="{BB962C8B-B14F-4D97-AF65-F5344CB8AC3E}">
        <p14:creationId xmlns:p14="http://schemas.microsoft.com/office/powerpoint/2010/main" val="2879189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DDA2C-CDC7-4AF0-A1A2-DF64BEC6836E}" type="datetime1">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4BD6A-D98C-43D1-B699-6CD60B7B8EED}" type="slidenum">
              <a:rPr lang="en-US" smtClean="0"/>
              <a:pPr/>
              <a:t>‹#›</a:t>
            </a:fld>
            <a:endParaRPr lang="en-US"/>
          </a:p>
        </p:txBody>
      </p:sp>
    </p:spTree>
    <p:extLst>
      <p:ext uri="{BB962C8B-B14F-4D97-AF65-F5344CB8AC3E}">
        <p14:creationId xmlns:p14="http://schemas.microsoft.com/office/powerpoint/2010/main" val="1207586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40740B-BCA5-4391-8819-858E5F21E535}" type="datetime1">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4BD6A-D98C-43D1-B699-6CD60B7B8EED}" type="slidenum">
              <a:rPr lang="en-US" smtClean="0"/>
              <a:pPr/>
              <a:t>‹#›</a:t>
            </a:fld>
            <a:endParaRPr lang="en-US"/>
          </a:p>
        </p:txBody>
      </p:sp>
    </p:spTree>
    <p:extLst>
      <p:ext uri="{BB962C8B-B14F-4D97-AF65-F5344CB8AC3E}">
        <p14:creationId xmlns:p14="http://schemas.microsoft.com/office/powerpoint/2010/main" val="1629133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FE2DCA-2B19-4774-AE4D-D528C2AD7433}" type="datetime1">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4BD6A-D98C-43D1-B699-6CD60B7B8EED}" type="slidenum">
              <a:rPr lang="en-US" smtClean="0"/>
              <a:pPr/>
              <a:t>‹#›</a:t>
            </a:fld>
            <a:endParaRPr lang="en-US"/>
          </a:p>
        </p:txBody>
      </p:sp>
    </p:spTree>
    <p:extLst>
      <p:ext uri="{BB962C8B-B14F-4D97-AF65-F5344CB8AC3E}">
        <p14:creationId xmlns:p14="http://schemas.microsoft.com/office/powerpoint/2010/main" val="2709930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FFE4F1-1687-4791-8D0A-57B91883C8A5}" type="datetime1">
              <a:rPr lang="en-US" smtClean="0"/>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04BD6A-D98C-43D1-B699-6CD60B7B8EED}" type="slidenum">
              <a:rPr lang="en-US" smtClean="0"/>
              <a:pPr/>
              <a:t>‹#›</a:t>
            </a:fld>
            <a:endParaRPr lang="en-US"/>
          </a:p>
        </p:txBody>
      </p:sp>
    </p:spTree>
    <p:extLst>
      <p:ext uri="{BB962C8B-B14F-4D97-AF65-F5344CB8AC3E}">
        <p14:creationId xmlns:p14="http://schemas.microsoft.com/office/powerpoint/2010/main" val="1504353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412FBB-2955-4834-AFCB-80AA7FF01C3C}" type="datetime1">
              <a:rPr lang="en-US" smtClean="0"/>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04BD6A-D98C-43D1-B699-6CD60B7B8EED}" type="slidenum">
              <a:rPr lang="en-US" smtClean="0"/>
              <a:pPr/>
              <a:t>‹#›</a:t>
            </a:fld>
            <a:endParaRPr lang="en-US"/>
          </a:p>
        </p:txBody>
      </p:sp>
    </p:spTree>
    <p:extLst>
      <p:ext uri="{BB962C8B-B14F-4D97-AF65-F5344CB8AC3E}">
        <p14:creationId xmlns:p14="http://schemas.microsoft.com/office/powerpoint/2010/main" val="17734112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BD016-20DA-4DB1-A18C-76D198DF7BB0}" type="datetime1">
              <a:rPr lang="en-US" smtClean="0"/>
              <a:t>8/24/2023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04BD6A-D98C-43D1-B699-6CD60B7B8EED}" type="slidenum">
              <a:rPr lang="en-US" smtClean="0"/>
              <a:pPr/>
              <a:t>‹#›</a:t>
            </a:fld>
            <a:endParaRPr lang="en-US"/>
          </a:p>
        </p:txBody>
      </p:sp>
    </p:spTree>
    <p:extLst>
      <p:ext uri="{BB962C8B-B14F-4D97-AF65-F5344CB8AC3E}">
        <p14:creationId xmlns:p14="http://schemas.microsoft.com/office/powerpoint/2010/main" val="434144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3E874C2-500D-4A7D-99A8-0347F81C8B21}" type="datetime1">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4BD6A-D98C-43D1-B699-6CD60B7B8EED}" type="slidenum">
              <a:rPr lang="en-US" smtClean="0"/>
              <a:pPr/>
              <a:t>‹#›</a:t>
            </a:fld>
            <a:endParaRPr lang="en-US"/>
          </a:p>
        </p:txBody>
      </p:sp>
    </p:spTree>
    <p:extLst>
      <p:ext uri="{BB962C8B-B14F-4D97-AF65-F5344CB8AC3E}">
        <p14:creationId xmlns:p14="http://schemas.microsoft.com/office/powerpoint/2010/main" val="642306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4D34CF-6869-46C5-9B01-3676CE5CBE7F}" type="datetime1">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624B573-5CAD-4407-BD37-E4EACA70B9FF}" type="datetime1">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4BD6A-D98C-43D1-B699-6CD60B7B8EED}" type="slidenum">
              <a:rPr lang="en-US" smtClean="0"/>
              <a:pPr/>
              <a:t>‹#›</a:t>
            </a:fld>
            <a:endParaRPr lang="en-US"/>
          </a:p>
        </p:txBody>
      </p:sp>
    </p:spTree>
    <p:extLst>
      <p:ext uri="{BB962C8B-B14F-4D97-AF65-F5344CB8AC3E}">
        <p14:creationId xmlns:p14="http://schemas.microsoft.com/office/powerpoint/2010/main" val="11027879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C0E80D-E303-4118-99DD-34AD781AC224}" type="datetime1">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4BD6A-D98C-43D1-B699-6CD60B7B8EED}" type="slidenum">
              <a:rPr lang="en-US" smtClean="0"/>
              <a:pPr/>
              <a:t>‹#›</a:t>
            </a:fld>
            <a:endParaRPr lang="en-US"/>
          </a:p>
        </p:txBody>
      </p:sp>
    </p:spTree>
    <p:extLst>
      <p:ext uri="{BB962C8B-B14F-4D97-AF65-F5344CB8AC3E}">
        <p14:creationId xmlns:p14="http://schemas.microsoft.com/office/powerpoint/2010/main" val="4284295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861450-075C-45DB-BB25-5E1CDB554FDA}" type="datetime1">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4BD6A-D98C-43D1-B699-6CD60B7B8EED}" type="slidenum">
              <a:rPr lang="en-US" smtClean="0"/>
              <a:pPr/>
              <a:t>‹#›</a:t>
            </a:fld>
            <a:endParaRPr lang="en-US"/>
          </a:p>
        </p:txBody>
      </p:sp>
    </p:spTree>
    <p:extLst>
      <p:ext uri="{BB962C8B-B14F-4D97-AF65-F5344CB8AC3E}">
        <p14:creationId xmlns:p14="http://schemas.microsoft.com/office/powerpoint/2010/main" val="1117866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A74E2D-538B-441E-BEE4-457B99126178}" type="datetime1">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B5FECF-6B24-40F9-98D2-0D0ED7554E89}" type="datetime1">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445360-443B-44DA-BFCC-B3088FB64579}" type="datetime1">
              <a:rPr lang="en-US" smtClean="0"/>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487B63-EAF4-4EB6-B769-BA00E19E001B}" type="datetime1">
              <a:rPr lang="en-US" smtClean="0"/>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BE844-7E4F-46FC-9904-3091DF774B8A}" type="datetime1">
              <a:rPr lang="en-US" smtClean="0"/>
              <a:t>8/24/2023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C9E929-4B48-46C8-949C-3CBEB1C12038}" type="datetime1">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A98316-870F-4A03-8ADD-0DE058859323}" type="datetime1">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CEAC4-78D1-4EEB-995B-A9590AC2E80E}" type="datetime1">
              <a:rPr lang="en-US" smtClean="0"/>
              <a:t>8/24/2023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a:blip r:embed="rId13"/>
          <a:srcRect/>
          <a:stretch>
            <a:fillRect/>
          </a:stretch>
        </p:blipFill>
        <p:spPr bwMode="auto">
          <a:xfrm>
            <a:off x="8394129" y="9144"/>
            <a:ext cx="714375" cy="45720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latin typeface="Times New Roman" panose="02020603050405020304" pitchFamily="18" charset="0"/>
                <a:cs typeface="Times New Roman" panose="02020603050405020304" pitchFamily="18" charset="0"/>
              </a:defRPr>
            </a:lvl1pPr>
          </a:lstStyle>
          <a:p>
            <a:fld id="{E6B6AF37-5EE2-43B4-A15C-854A488D6DDD}" type="datetime1">
              <a:rPr lang="en-US" smtClean="0"/>
              <a:t>8/24/2023</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latin typeface="Times New Roman" panose="02020603050405020304" pitchFamily="18" charset="0"/>
                <a:cs typeface="Times New Roman" panose="02020603050405020304" pitchFamily="18" charset="0"/>
              </a:defRPr>
            </a:lvl1pPr>
          </a:lstStyle>
          <a:p>
            <a:fld id="{4104BD6A-D98C-43D1-B699-6CD60B7B8EED}" type="slidenum">
              <a:rPr lang="en-US" smtClean="0"/>
              <a:pPr/>
              <a:t>‹#›</a:t>
            </a:fld>
            <a:endParaRPr lang="en-US"/>
          </a:p>
        </p:txBody>
      </p:sp>
      <p:pic>
        <p:nvPicPr>
          <p:cNvPr id="7" name="Picture 2"/>
          <p:cNvPicPr>
            <a:picLocks noChangeAspect="1" noChangeArrowheads="1"/>
          </p:cNvPicPr>
          <p:nvPr userDrawn="1"/>
        </p:nvPicPr>
        <p:blipFill>
          <a:blip r:embed="rId13"/>
          <a:srcRect/>
          <a:stretch>
            <a:fillRect/>
          </a:stretch>
        </p:blipFill>
        <p:spPr bwMode="auto">
          <a:xfrm>
            <a:off x="8394129" y="23499"/>
            <a:ext cx="714375" cy="457200"/>
          </a:xfrm>
          <a:prstGeom prst="rect">
            <a:avLst/>
          </a:prstGeom>
          <a:noFill/>
          <a:ln w="9525">
            <a:noFill/>
            <a:miter lim="800000"/>
            <a:headEnd/>
            <a:tailEnd/>
          </a:ln>
          <a:effectLst/>
        </p:spPr>
      </p:pic>
    </p:spTree>
    <p:extLst>
      <p:ext uri="{BB962C8B-B14F-4D97-AF65-F5344CB8AC3E}">
        <p14:creationId xmlns:p14="http://schemas.microsoft.com/office/powerpoint/2010/main" val="17057379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783" rtl="0" eaLnBrk="1" latinLnBrk="0" hangingPunct="1">
        <a:lnSpc>
          <a:spcPct val="90000"/>
        </a:lnSpc>
        <a:spcBef>
          <a:spcPct val="0"/>
        </a:spcBef>
        <a:buNone/>
        <a:defRPr sz="33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26" Type="http://schemas.openxmlformats.org/officeDocument/2006/relationships/image" Target="../media/image32.jpe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jpeg"/><Relationship Id="rId12" Type="http://schemas.openxmlformats.org/officeDocument/2006/relationships/image" Target="../media/image18.png"/><Relationship Id="rId17" Type="http://schemas.openxmlformats.org/officeDocument/2006/relationships/image" Target="../media/image23.jpeg"/><Relationship Id="rId25" Type="http://schemas.openxmlformats.org/officeDocument/2006/relationships/image" Target="../media/image31.png"/><Relationship Id="rId2" Type="http://schemas.openxmlformats.org/officeDocument/2006/relationships/image" Target="../media/image8.png"/><Relationship Id="rId16" Type="http://schemas.openxmlformats.org/officeDocument/2006/relationships/image" Target="../media/image22.jpeg"/><Relationship Id="rId20"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12.png"/><Relationship Id="rId11" Type="http://schemas.openxmlformats.org/officeDocument/2006/relationships/image" Target="../media/image17.jpeg"/><Relationship Id="rId24" Type="http://schemas.openxmlformats.org/officeDocument/2006/relationships/image" Target="../media/image30.jpeg"/><Relationship Id="rId5" Type="http://schemas.openxmlformats.org/officeDocument/2006/relationships/image" Target="../media/image11.png"/><Relationship Id="rId15" Type="http://schemas.openxmlformats.org/officeDocument/2006/relationships/image" Target="../media/image21.jpeg"/><Relationship Id="rId23" Type="http://schemas.openxmlformats.org/officeDocument/2006/relationships/image" Target="../media/image29.jpe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jpeg"/><Relationship Id="rId22"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ublic.tableau.com/views/04_patient_analysis_tablaeu/05bNoOfDis_agebox?:display_count=y&amp;:origin=viz_share_link" TargetMode="External"/><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public.tableau.com/views/04_patient_analysis_tablaeu/05bNoOfDis_agebox?:display_count=y&amp;:origin=viz_share_link" TargetMode="External"/><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public.tableau.com/views/04_calendar_view/Sheet1?:display_count=y&amp;:origin=viz_share_link" TargetMode="External"/><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hyperlink" Target="https://public.tableau.com/views/04_calendar_view/Sheet1?:language=en&amp;:display_count=y&amp;:origin=viz_share_link"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public.tableau.com/views/04_patient_analysis_tablaeu/05bNoOfDis_agebox?:display_count=y&amp;:origin=viz_share_link" TargetMode="External"/><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public.tableau.com/views/01RMSD_MET/01TotalPatRMSD_Metabolic?:display_count=y&amp;:origin=viz_share_lin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public.tableau.com/views/01SQL_Dis_Med_Ser/MedicineByDay?:display_count=y&amp;:origin=viz_share_link" TargetMode="External"/><Relationship Id="rId1" Type="http://schemas.openxmlformats.org/officeDocument/2006/relationships/slideLayout" Target="../slideLayouts/slideLayout2.xml"/><Relationship Id="rId4" Type="http://schemas.openxmlformats.org/officeDocument/2006/relationships/hyperlink" Target="https://public.tableau.com/views/01SQL_Dis_Med_Ser/DisType_Diseases?:language=en-US&amp;:display_count=n&amp;:origin=viz_share_link"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public.tableau.com/views/01SQL_Dis_Med_Ser/MedicineByDay?:display_count=y&amp;:origin=viz_share_link" TargetMode="External"/><Relationship Id="rId1" Type="http://schemas.openxmlformats.org/officeDocument/2006/relationships/slideLayout" Target="../slideLayouts/slideLayout2.xml"/><Relationship Id="rId4" Type="http://schemas.openxmlformats.org/officeDocument/2006/relationships/hyperlink" Target="https://public.tableau.com/views/01SQL_Dis_Med_Ser/Patient_Visit_View?:language=en&amp;:display_count=y&amp;:origin=viz_share_link"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public.tableau.com/shared/HCSMCRXYP?:display_count=y&amp;:origin=viz_share_link" TargetMode="External"/><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hyperlink" Target="https://public.tableau.com/views/01_Primary_madhumeha/DisMed_Studyday_view?:language=en&amp;:display_count=y&amp;:origin=viz_share_link"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public.tableau.com/views/080_medicine_dis_repeat_prop_cumulative/Dashboard1?:language=en&amp;:display_count=y&amp;:origin=viz_share_link" TargetMode="External"/><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hyperlink" Target="https://public.tableau.com/app/profile/frlht/viz/080_medicine_dis_repeat_prop_cumulative/Dashboard1"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public.tableau.com/views/Primary_disease_and_all_other_diseases/Dashboard2?:display_count=y&amp;:origin=viz_share_link" TargetMode="External"/><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hyperlink" Target="https://public.tableau.com/views/085_dis_count_edges_3rd_byPeriod02try/PrimaryDis_relatedDisMed2?:display_count=y&amp;:origin=viz_share_link"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s://public.tableau.com/views/DistanceMeasuresTimePeriod-086prgm/DiseaseMaxDist?:display_count=y&amp;:origin=viz_share_link"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public.tableau.com/views/DistanceMeasures-Medicines/MedicineMaxDist?:display_count=y&amp;:origin=viz_share_link" TargetMode="External"/><Relationship Id="rId1" Type="http://schemas.openxmlformats.org/officeDocument/2006/relationships/slideLayout" Target="../slideLayouts/slideLayout2.xml"/><Relationship Id="rId4" Type="http://schemas.openxmlformats.org/officeDocument/2006/relationships/hyperlink" Target="https://public.tableau.com/views/DistanceMeasuresTimePeriod-086prgm/DiseaseMaxDist?:language=en-US&amp;:display_count=n&amp;:origin=viz_share_li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public.tableau.com/views/300_radar_plot/Radar-Plot-trellis?:display_count=y&amp;:origin=viz_share_link" TargetMode="External"/><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hyperlink" Target="https://github.com/coursephd/PostgreSQL/blob/master/300_radar_plot_tableu.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ciencedirect.com/science/article/pii/S014929182030133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oogle.com/url?sa=i&amp;url=https%3A%2F%2Fwww.empr.com%2Fdrug%2Fibrance%2F&amp;psig=AOvVaw3XbC_oNQivQ22-FXsjzmmA&amp;ust=1602667142686000&amp;source=images&amp;cd=vfe&amp;ved=0CAIQjRxqFwoTCPjRgMiesewCFQAAAAAdAAAAABAD"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biopharmadive.com/news/pfizer-wins-expanded-ibrance-approval-using-real-world-data/552135/#:~:text=Pfizer%20on%20Thursday%20secured%20an,world%20use%20of%20the%20therap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pharmaboardroom.com/articles/real-world-evidence-from-market-access-to-drug-approva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984"/>
            <a:ext cx="7772400" cy="1470025"/>
          </a:xfrm>
        </p:spPr>
        <p:txBody>
          <a:bodyPr>
            <a:normAutofit fontScale="90000"/>
          </a:bodyPr>
          <a:lstStyle/>
          <a:p>
            <a:r>
              <a:rPr lang="en-US" dirty="0">
                <a:latin typeface="Times New Roman" panose="02020603050405020304" pitchFamily="18" charset="0"/>
                <a:cs typeface="Times New Roman" panose="02020603050405020304" pitchFamily="18" charset="0"/>
              </a:rPr>
              <a:t>Analysis of hospital based ayurvedic clinical practice to gain real world data knowledge</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15616" y="3143248"/>
            <a:ext cx="7086600" cy="1752600"/>
          </a:xfrm>
        </p:spPr>
        <p:txBody>
          <a:bodyPr>
            <a:normAutofit/>
          </a:bodyPr>
          <a:lstStyle/>
          <a:p>
            <a:r>
              <a:rPr lang="en-IN" dirty="0">
                <a:latin typeface="Times New Roman" panose="02020603050405020304" pitchFamily="18" charset="0"/>
                <a:cs typeface="Times New Roman" panose="02020603050405020304" pitchFamily="18" charset="0"/>
              </a:rPr>
              <a:t>Vinay Mahajan</a:t>
            </a:r>
          </a:p>
          <a:p>
            <a:r>
              <a:rPr lang="en-IN" sz="3000" dirty="0">
                <a:latin typeface="Times New Roman" panose="02020603050405020304" pitchFamily="18" charset="0"/>
                <a:cs typeface="Times New Roman" panose="02020603050405020304" pitchFamily="18" charset="0"/>
              </a:rPr>
              <a:t>Guides:</a:t>
            </a:r>
            <a:r>
              <a:rPr lang="en-IN"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Dr. Ashwini Godbole, Dr. Girish </a:t>
            </a:r>
            <a:r>
              <a:rPr lang="en-IN" sz="2200" dirty="0" err="1">
                <a:latin typeface="Times New Roman" panose="02020603050405020304" pitchFamily="18" charset="0"/>
                <a:cs typeface="Times New Roman" panose="02020603050405020304" pitchFamily="18" charset="0"/>
              </a:rPr>
              <a:t>Tillu</a:t>
            </a:r>
            <a:r>
              <a:rPr lang="en-IN" sz="2200" dirty="0">
                <a:latin typeface="Times New Roman" panose="02020603050405020304" pitchFamily="18" charset="0"/>
                <a:cs typeface="Times New Roman" panose="02020603050405020304" pitchFamily="18" charset="0"/>
              </a:rPr>
              <a:t>, Dr. Ashwini Mathur</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83A73A5-E307-49AE-B713-67FB3933783B}" type="slidenum">
              <a:rPr lang="en-IN" smtClean="0"/>
              <a:pPr/>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838200"/>
          </a:xfrm>
        </p:spPr>
        <p:txBody>
          <a:bodyPr>
            <a:normAutofit/>
          </a:bodyPr>
          <a:lstStyle/>
          <a:p>
            <a:r>
              <a:rPr lang="en-US" dirty="0">
                <a:latin typeface="Times New Roman" panose="02020603050405020304" pitchFamily="18" charset="0"/>
                <a:cs typeface="Times New Roman" panose="02020603050405020304" pitchFamily="18" charset="0"/>
              </a:rPr>
              <a:t>Study Aims and Objectives</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1104900" y="1219200"/>
            <a:ext cx="7429500" cy="3785652"/>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Aims: To generate real world evidence in the field of ayurveda by using tools and techniques like visual analytics and deep learning methods</a:t>
            </a:r>
          </a:p>
          <a:p>
            <a:pPr lvl="0"/>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Objectives: </a:t>
            </a:r>
          </a:p>
          <a:p>
            <a:pPr marL="342900" lvl="0" indent="-342900">
              <a:buFont typeface="+mj-lt"/>
              <a:buAutoNum type="arabicPeriod"/>
            </a:pPr>
            <a:r>
              <a:rPr lang="en-US" sz="2400" dirty="0">
                <a:latin typeface="Times New Roman" panose="02020603050405020304" pitchFamily="18" charset="0"/>
                <a:cs typeface="Times New Roman" panose="02020603050405020304" pitchFamily="18" charset="0"/>
              </a:rPr>
              <a:t>Converting clinical life data into analyzable format</a:t>
            </a:r>
          </a:p>
          <a:p>
            <a:pPr marL="342900" lvl="0" indent="-342900">
              <a:buFont typeface="+mj-lt"/>
              <a:buAutoNum type="arabicPeriod"/>
            </a:pPr>
            <a:r>
              <a:rPr lang="en-US" sz="2400" dirty="0">
                <a:latin typeface="Times New Roman" panose="02020603050405020304" pitchFamily="18" charset="0"/>
                <a:cs typeface="Times New Roman" panose="02020603050405020304" pitchFamily="18" charset="0"/>
              </a:rPr>
              <a:t>Clinical data understanding</a:t>
            </a:r>
          </a:p>
          <a:p>
            <a:pPr marL="342900" lvl="0" indent="-342900">
              <a:buFont typeface="+mj-lt"/>
              <a:buAutoNum type="arabicPeriod"/>
            </a:pPr>
            <a:r>
              <a:rPr lang="en-US" sz="2400" dirty="0">
                <a:latin typeface="Times New Roman" panose="02020603050405020304" pitchFamily="18" charset="0"/>
                <a:cs typeface="Times New Roman" panose="02020603050405020304" pitchFamily="18" charset="0"/>
              </a:rPr>
              <a:t>Studying demographics and patient specific factors</a:t>
            </a:r>
          </a:p>
          <a:p>
            <a:pPr marL="342900" lvl="0" indent="-342900">
              <a:buFont typeface="+mj-lt"/>
              <a:buAutoNum type="arabicPeriod"/>
            </a:pPr>
            <a:r>
              <a:rPr lang="en-US" sz="2400" dirty="0">
                <a:latin typeface="Times New Roman" panose="02020603050405020304" pitchFamily="18" charset="0"/>
                <a:cs typeface="Times New Roman" panose="02020603050405020304" pitchFamily="18" charset="0"/>
              </a:rPr>
              <a:t>Diagnostics and treatment data</a:t>
            </a:r>
          </a:p>
          <a:p>
            <a:pPr marL="342900" lvl="0" indent="-342900">
              <a:buFont typeface="+mj-lt"/>
              <a:buAutoNum type="arabicPeriod"/>
            </a:pPr>
            <a:r>
              <a:rPr lang="en-US" sz="2400" dirty="0">
                <a:latin typeface="Times New Roman" panose="02020603050405020304" pitchFamily="18" charset="0"/>
                <a:cs typeface="Times New Roman" panose="02020603050405020304" pitchFamily="18" charset="0"/>
              </a:rPr>
              <a:t>Outcome and effect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TextBox 5"/>
          <p:cNvSpPr txBox="1"/>
          <p:nvPr/>
        </p:nvSpPr>
        <p:spPr>
          <a:xfrm>
            <a:off x="76200" y="6629400"/>
            <a:ext cx="3181672" cy="230832"/>
          </a:xfrm>
          <a:prstGeom prst="rect">
            <a:avLst/>
          </a:prstGeom>
          <a:noFill/>
        </p:spPr>
        <p:txBody>
          <a:bodyPr wrap="square" rtlCol="0">
            <a:spAutoFit/>
          </a:bodyPr>
          <a:lstStyle/>
          <a:p>
            <a:r>
              <a:rPr lang="en-US" sz="900" dirty="0">
                <a:solidFill>
                  <a:srgbClr val="0070C0"/>
                </a:solidFill>
                <a:latin typeface="Times New Roman" panose="02020603050405020304" pitchFamily="18" charset="0"/>
                <a:cs typeface="Times New Roman" panose="02020603050405020304" pitchFamily="18" charset="0"/>
              </a:rPr>
              <a:t>Based on discussions with guides</a:t>
            </a:r>
          </a:p>
        </p:txBody>
      </p:sp>
    </p:spTree>
    <p:extLst>
      <p:ext uri="{BB962C8B-B14F-4D97-AF65-F5344CB8AC3E}">
        <p14:creationId xmlns:p14="http://schemas.microsoft.com/office/powerpoint/2010/main" val="1566930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76200" y="2362200"/>
            <a:ext cx="3752850" cy="2647950"/>
          </a:xfrm>
          <a:prstGeom prst="rect">
            <a:avLst/>
          </a:prstGeom>
        </p:spPr>
      </p:pic>
      <p:sp>
        <p:nvSpPr>
          <p:cNvPr id="2" name="Title 1"/>
          <p:cNvSpPr>
            <a:spLocks noGrp="1"/>
          </p:cNvSpPr>
          <p:nvPr>
            <p:ph type="title"/>
          </p:nvPr>
        </p:nvSpPr>
        <p:spPr>
          <a:xfrm>
            <a:off x="95250" y="2070939"/>
            <a:ext cx="2244502" cy="306220"/>
          </a:xfrm>
        </p:spPr>
        <p:txBody>
          <a:bodyPr>
            <a:normAutofit fontScale="90000"/>
          </a:bodyPr>
          <a:lstStyle/>
          <a:p>
            <a:r>
              <a:rPr lang="en-US" sz="2000" dirty="0">
                <a:latin typeface="Times New Roman" panose="02020603050405020304" pitchFamily="18" charset="0"/>
                <a:cs typeface="Times New Roman" panose="02020603050405020304" pitchFamily="18" charset="0"/>
              </a:rPr>
              <a:t>From a patient to ...</a:t>
            </a:r>
          </a:p>
        </p:txBody>
      </p:sp>
      <p:sp>
        <p:nvSpPr>
          <p:cNvPr id="3" name="Content Placeholder 2"/>
          <p:cNvSpPr>
            <a:spLocks noGrp="1"/>
          </p:cNvSpPr>
          <p:nvPr>
            <p:ph idx="1"/>
          </p:nvPr>
        </p:nvSpPr>
        <p:spPr>
          <a:xfrm>
            <a:off x="4724400" y="3276600"/>
            <a:ext cx="3752851" cy="1859632"/>
          </a:xfrm>
        </p:spPr>
        <p:txBody>
          <a:bodyPr>
            <a:normAutofit/>
          </a:bodyPr>
          <a:lstStyle/>
          <a:p>
            <a:r>
              <a:rPr lang="en-US" sz="2000" dirty="0">
                <a:latin typeface="Times New Roman" panose="02020603050405020304" pitchFamily="18" charset="0"/>
                <a:cs typeface="Times New Roman" panose="02020603050405020304" pitchFamily="18" charset="0"/>
              </a:rPr>
              <a:t>Operational insights</a:t>
            </a:r>
          </a:p>
          <a:p>
            <a:r>
              <a:rPr lang="en-US" sz="2000" dirty="0">
                <a:latin typeface="Times New Roman" panose="02020603050405020304" pitchFamily="18" charset="0"/>
                <a:cs typeface="Times New Roman" panose="02020603050405020304" pitchFamily="18" charset="0"/>
              </a:rPr>
              <a:t>Clinical insights</a:t>
            </a:r>
          </a:p>
          <a:p>
            <a:r>
              <a:rPr lang="en-US" sz="2000" dirty="0">
                <a:latin typeface="Times New Roman" panose="02020603050405020304" pitchFamily="18" charset="0"/>
                <a:cs typeface="Times New Roman" panose="02020603050405020304" pitchFamily="18" charset="0"/>
              </a:rPr>
              <a:t>New research ideas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Based on R</a:t>
            </a:r>
            <a:r>
              <a:rPr lang="en-US" sz="1400" dirty="0">
                <a:latin typeface="Times New Roman" panose="02020603050405020304" pitchFamily="18" charset="0"/>
                <a:cs typeface="Times New Roman" panose="02020603050405020304" pitchFamily="18" charset="0"/>
              </a:rPr>
              <a:t>eal world experience</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defTabSz="685800"/>
            <a:fld id="{4104BD6A-D98C-43D1-B699-6CD60B7B8EED}" type="slidenum">
              <a:rPr lang="en-US">
                <a:solidFill>
                  <a:prstClr val="black">
                    <a:tint val="75000"/>
                  </a:prstClr>
                </a:solidFill>
                <a:latin typeface="Calibri"/>
              </a:rPr>
              <a:pPr defTabSz="685800"/>
              <a:t>11</a:t>
            </a:fld>
            <a:endParaRPr lang="en-US">
              <a:solidFill>
                <a:prstClr val="black">
                  <a:tint val="75000"/>
                </a:prstClr>
              </a:solidFill>
              <a:latin typeface="Calibri"/>
            </a:endParaRPr>
          </a:p>
        </p:txBody>
      </p:sp>
      <p:sp>
        <p:nvSpPr>
          <p:cNvPr id="9" name="TextBox 8"/>
          <p:cNvSpPr txBox="1"/>
          <p:nvPr/>
        </p:nvSpPr>
        <p:spPr>
          <a:xfrm>
            <a:off x="2267744" y="5949280"/>
            <a:ext cx="1031716" cy="369332"/>
          </a:xfrm>
          <a:prstGeom prst="rect">
            <a:avLst/>
          </a:prstGeom>
          <a:noFill/>
        </p:spPr>
        <p:txBody>
          <a:bodyPr wrap="square" rtlCol="0">
            <a:spAutoFit/>
          </a:bodyPr>
          <a:lstStyle/>
          <a:p>
            <a:endParaRPr lang="en-US" dirty="0"/>
          </a:p>
        </p:txBody>
      </p:sp>
      <p:grpSp>
        <p:nvGrpSpPr>
          <p:cNvPr id="12" name="Group 11"/>
          <p:cNvGrpSpPr/>
          <p:nvPr/>
        </p:nvGrpSpPr>
        <p:grpSpPr>
          <a:xfrm>
            <a:off x="182142" y="3846585"/>
            <a:ext cx="4440318" cy="2401815"/>
            <a:chOff x="182142" y="3433770"/>
            <a:chExt cx="4440318" cy="2401815"/>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76460" y="3433770"/>
              <a:ext cx="2646000" cy="1072500"/>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82142" y="4573335"/>
              <a:ext cx="3588638" cy="1262250"/>
            </a:xfrm>
            <a:prstGeom prst="rect">
              <a:avLst/>
            </a:prstGeom>
          </p:spPr>
        </p:pic>
        <p:sp>
          <p:nvSpPr>
            <p:cNvPr id="8" name="Right Arrow 7"/>
            <p:cNvSpPr/>
            <p:nvPr/>
          </p:nvSpPr>
          <p:spPr>
            <a:xfrm>
              <a:off x="3980045" y="3784758"/>
              <a:ext cx="544831" cy="313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a:solidFill>
                  <a:prstClr val="white"/>
                </a:solidFill>
                <a:latin typeface="Calibri"/>
              </a:endParaRPr>
            </a:p>
          </p:txBody>
        </p:sp>
        <p:sp>
          <p:nvSpPr>
            <p:cNvPr id="11" name="Rectangle 10"/>
            <p:cNvSpPr/>
            <p:nvPr/>
          </p:nvSpPr>
          <p:spPr>
            <a:xfrm>
              <a:off x="2267744" y="5733256"/>
              <a:ext cx="1085056" cy="1023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2"/>
          <p:cNvSpPr txBox="1">
            <a:spLocks/>
          </p:cNvSpPr>
          <p:nvPr/>
        </p:nvSpPr>
        <p:spPr>
          <a:xfrm>
            <a:off x="70520" y="476672"/>
            <a:ext cx="6949752" cy="1539866"/>
          </a:xfrm>
          <a:prstGeom prst="rect">
            <a:avLst/>
          </a:prstGeom>
        </p:spPr>
        <p:txBody>
          <a:bodyPr vert="horz" lIns="91440" tIns="45720" rIns="91440" bIns="45720" rtlCol="0">
            <a:noAutofit/>
          </a:bodyPr>
          <a:lst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IN" sz="1800" dirty="0"/>
              <a:t>Reasonably</a:t>
            </a:r>
            <a:r>
              <a:rPr lang="en-US" sz="1800" dirty="0"/>
              <a:t> large Ayurvedic electronic databases operational since 2011</a:t>
            </a:r>
          </a:p>
          <a:p>
            <a:r>
              <a:rPr lang="en-US" sz="1800" dirty="0"/>
              <a:t>Total number of patients treated more than 50,000</a:t>
            </a:r>
          </a:p>
          <a:p>
            <a:pPr lvl="1"/>
            <a:r>
              <a:rPr lang="en-US" sz="1500" dirty="0"/>
              <a:t>Out patients = ~45,000</a:t>
            </a:r>
          </a:p>
          <a:p>
            <a:pPr lvl="1"/>
            <a:r>
              <a:rPr lang="en-US" sz="1500" dirty="0"/>
              <a:t>In patients = ~7,000 (* some patients are both Out patient / in patient)</a:t>
            </a:r>
          </a:p>
          <a:p>
            <a:r>
              <a:rPr lang="en-US" sz="1800" dirty="0"/>
              <a:t>~1,70,000 out patient visits</a:t>
            </a:r>
          </a:p>
        </p:txBody>
      </p:sp>
      <p:sp>
        <p:nvSpPr>
          <p:cNvPr id="14" name="TextBox 13"/>
          <p:cNvSpPr txBox="1"/>
          <p:nvPr/>
        </p:nvSpPr>
        <p:spPr>
          <a:xfrm>
            <a:off x="4254688" y="1752600"/>
            <a:ext cx="4736912"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Patients from more than 50 countries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than 900 disease conditions treated,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than 3000 medicines / services recorded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Implementation of Ayurvedic Clinical Dictionary for diagnosis</a:t>
            </a:r>
            <a:endParaRPr lang="en-US" sz="2400" dirty="0"/>
          </a:p>
        </p:txBody>
      </p:sp>
      <p:sp>
        <p:nvSpPr>
          <p:cNvPr id="15" name="Title 1"/>
          <p:cNvSpPr txBox="1">
            <a:spLocks/>
          </p:cNvSpPr>
          <p:nvPr/>
        </p:nvSpPr>
        <p:spPr>
          <a:xfrm>
            <a:off x="-36512" y="-71694"/>
            <a:ext cx="7886700" cy="548366"/>
          </a:xfrm>
          <a:prstGeom prst="rect">
            <a:avLst/>
          </a:prstGeom>
        </p:spPr>
        <p:txBody>
          <a:bodyPr vert="horz" lIns="91440" tIns="45720" rIns="91440" bIns="45720" rtlCol="0" anchor="ctr">
            <a:normAutofit/>
          </a:bodyPr>
          <a:lstStyle>
            <a:lvl1pPr algn="l" defTabSz="685783" rtl="0" eaLnBrk="1" latinLnBrk="0" hangingPunct="1">
              <a:lnSpc>
                <a:spcPct val="90000"/>
              </a:lnSpc>
              <a:spcBef>
                <a:spcPct val="0"/>
              </a:spcBef>
              <a:buNone/>
              <a:defRPr sz="3300" kern="1200">
                <a:solidFill>
                  <a:schemeClr val="tx1"/>
                </a:solidFill>
                <a:latin typeface="Times New Roman" panose="02020603050405020304" pitchFamily="18" charset="0"/>
                <a:ea typeface="+mj-ea"/>
                <a:cs typeface="Times New Roman" panose="02020603050405020304" pitchFamily="18" charset="0"/>
              </a:defRPr>
            </a:lvl1pPr>
          </a:lstStyle>
          <a:p>
            <a:r>
              <a:rPr lang="en-US" sz="2400" dirty="0"/>
              <a:t>TDU - IAIM Hospital database Bengaluru</a:t>
            </a:r>
          </a:p>
        </p:txBody>
      </p:sp>
      <p:sp>
        <p:nvSpPr>
          <p:cNvPr id="16" name="TextBox 15"/>
          <p:cNvSpPr txBox="1"/>
          <p:nvPr/>
        </p:nvSpPr>
        <p:spPr>
          <a:xfrm>
            <a:off x="6012160" y="0"/>
            <a:ext cx="244827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Data version: 2011 to Oct 2017</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Rectangle 17"/>
          <p:cNvSpPr/>
          <p:nvPr/>
        </p:nvSpPr>
        <p:spPr>
          <a:xfrm>
            <a:off x="35980" y="6248400"/>
            <a:ext cx="5831419" cy="584775"/>
          </a:xfrm>
          <a:prstGeom prst="rect">
            <a:avLst/>
          </a:prstGeom>
        </p:spPr>
        <p:txBody>
          <a:bodyPr wrap="square">
            <a:spAutoFit/>
          </a:bodyPr>
          <a:lstStyle/>
          <a:p>
            <a:pPr lvl="0"/>
            <a:r>
              <a:rPr lang="en-IN" sz="800" dirty="0">
                <a:solidFill>
                  <a:srgbClr val="0070C0"/>
                </a:solidFill>
                <a:latin typeface="Times New Roman" panose="02020603050405020304" pitchFamily="18" charset="0"/>
                <a:cs typeface="Times New Roman" panose="02020603050405020304" pitchFamily="18" charset="0"/>
              </a:rPr>
              <a:t>Girish </a:t>
            </a:r>
            <a:r>
              <a:rPr lang="en-IN" sz="800" dirty="0" err="1">
                <a:solidFill>
                  <a:srgbClr val="0070C0"/>
                </a:solidFill>
                <a:latin typeface="Times New Roman" panose="02020603050405020304" pitchFamily="18" charset="0"/>
                <a:cs typeface="Times New Roman" panose="02020603050405020304" pitchFamily="18" charset="0"/>
              </a:rPr>
              <a:t>Tillu</a:t>
            </a:r>
            <a:r>
              <a:rPr lang="en-IN" sz="800" dirty="0">
                <a:solidFill>
                  <a:srgbClr val="0070C0"/>
                </a:solidFill>
                <a:latin typeface="Times New Roman" panose="02020603050405020304" pitchFamily="18" charset="0"/>
                <a:cs typeface="Times New Roman" panose="02020603050405020304" pitchFamily="18" charset="0"/>
              </a:rPr>
              <a:t> Ayurveda: From Diagnosis to Health [</a:t>
            </a:r>
            <a:r>
              <a:rPr lang="en-IN" sz="800" dirty="0" err="1">
                <a:solidFill>
                  <a:srgbClr val="0070C0"/>
                </a:solidFill>
                <a:latin typeface="Times New Roman" panose="02020603050405020304" pitchFamily="18" charset="0"/>
                <a:cs typeface="Times New Roman" panose="02020603050405020304" pitchFamily="18" charset="0"/>
              </a:rPr>
              <a:t>Slidedeck</a:t>
            </a:r>
            <a:r>
              <a:rPr lang="en-IN" sz="800" dirty="0">
                <a:solidFill>
                  <a:srgbClr val="0070C0"/>
                </a:solidFill>
                <a:latin typeface="Times New Roman" panose="02020603050405020304" pitchFamily="18" charset="0"/>
                <a:cs typeface="Times New Roman" panose="02020603050405020304" pitchFamily="18" charset="0"/>
              </a:rPr>
              <a:t> presented at TDU].</a:t>
            </a:r>
            <a:endParaRPr lang="en-US" sz="800" dirty="0">
              <a:solidFill>
                <a:srgbClr val="0070C0"/>
              </a:solidFill>
              <a:latin typeface="Times New Roman" panose="02020603050405020304" pitchFamily="18" charset="0"/>
              <a:cs typeface="Times New Roman" panose="02020603050405020304" pitchFamily="18" charset="0"/>
            </a:endParaRPr>
          </a:p>
          <a:p>
            <a:pPr lvl="0"/>
            <a:r>
              <a:rPr lang="en-IN" sz="800" dirty="0">
                <a:solidFill>
                  <a:srgbClr val="0070C0"/>
                </a:solidFill>
                <a:latin typeface="Times New Roman" panose="02020603050405020304" pitchFamily="18" charset="0"/>
                <a:cs typeface="Times New Roman" panose="02020603050405020304" pitchFamily="18" charset="0"/>
              </a:rPr>
              <a:t>Ayurvedic disease classification dictionary (ACD) -Dictionary developed at the University, and CDAC, Pune</a:t>
            </a:r>
            <a:endParaRPr lang="en-US" sz="800" dirty="0">
              <a:solidFill>
                <a:srgbClr val="0070C0"/>
              </a:solidFill>
              <a:latin typeface="Times New Roman" panose="02020603050405020304" pitchFamily="18" charset="0"/>
              <a:cs typeface="Times New Roman" panose="02020603050405020304" pitchFamily="18" charset="0"/>
            </a:endParaRPr>
          </a:p>
          <a:p>
            <a:pPr lvl="0"/>
            <a:r>
              <a:rPr lang="en-IN" sz="800" dirty="0">
                <a:solidFill>
                  <a:srgbClr val="0070C0"/>
                </a:solidFill>
                <a:latin typeface="Times New Roman" panose="02020603050405020304" pitchFamily="18" charset="0"/>
                <a:cs typeface="Times New Roman" panose="02020603050405020304" pitchFamily="18" charset="0"/>
              </a:rPr>
              <a:t>TDU – IAIM Hospital database</a:t>
            </a:r>
          </a:p>
          <a:p>
            <a:r>
              <a:rPr lang="en-IN" sz="800" dirty="0" err="1">
                <a:solidFill>
                  <a:srgbClr val="0070C0"/>
                </a:solidFill>
                <a:latin typeface="Times New Roman" panose="02020603050405020304" pitchFamily="18" charset="0"/>
                <a:cs typeface="Times New Roman" panose="02020603050405020304" pitchFamily="18" charset="0"/>
              </a:rPr>
              <a:t>AyuSoft</a:t>
            </a:r>
            <a:r>
              <a:rPr lang="en-IN" sz="800" dirty="0">
                <a:solidFill>
                  <a:srgbClr val="0070C0"/>
                </a:solidFill>
                <a:latin typeface="Times New Roman" panose="02020603050405020304" pitchFamily="18" charset="0"/>
                <a:cs typeface="Times New Roman" panose="02020603050405020304" pitchFamily="18" charset="0"/>
              </a:rPr>
              <a:t> data, developed by CDAC Pune</a:t>
            </a:r>
            <a:endParaRPr lang="en-US" sz="800" dirty="0">
              <a:solidFill>
                <a:srgbClr val="0070C0"/>
              </a:solidFill>
            </a:endParaRPr>
          </a:p>
        </p:txBody>
      </p:sp>
      <p:sp>
        <p:nvSpPr>
          <p:cNvPr id="17" name="TextBox 16">
            <a:extLst>
              <a:ext uri="{FF2B5EF4-FFF2-40B4-BE49-F238E27FC236}">
                <a16:creationId xmlns:a16="http://schemas.microsoft.com/office/drawing/2014/main" id="{49567DE7-CC4A-C0C5-5224-9C838DB9E881}"/>
              </a:ext>
            </a:extLst>
          </p:cNvPr>
          <p:cNvSpPr txBox="1"/>
          <p:nvPr/>
        </p:nvSpPr>
        <p:spPr>
          <a:xfrm>
            <a:off x="4772399" y="5410200"/>
            <a:ext cx="3077789" cy="1384995"/>
          </a:xfrm>
          <a:prstGeom prst="rect">
            <a:avLst/>
          </a:prstGeom>
          <a:solidFill>
            <a:srgbClr val="FFFF00"/>
          </a:solidFill>
        </p:spPr>
        <p:txBody>
          <a:bodyPr wrap="square">
            <a:spAutoFit/>
          </a:bodyPr>
          <a:lstStyle/>
          <a:p>
            <a:r>
              <a:rPr lang="en-IN" sz="1400" dirty="0">
                <a:latin typeface="Times New Roman" panose="02020603050405020304" pitchFamily="18" charset="0"/>
                <a:cs typeface="Times New Roman" panose="02020603050405020304" pitchFamily="18" charset="0"/>
              </a:rPr>
              <a:t>Stakeholders</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Hospital management</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Clinicians, and patients</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Universities and learning institutes</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Policy makers</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Healthcare providers</a:t>
            </a:r>
          </a:p>
        </p:txBody>
      </p:sp>
      <p:sp>
        <p:nvSpPr>
          <p:cNvPr id="19" name="Right Arrow 7">
            <a:extLst>
              <a:ext uri="{FF2B5EF4-FFF2-40B4-BE49-F238E27FC236}">
                <a16:creationId xmlns:a16="http://schemas.microsoft.com/office/drawing/2014/main" id="{F3112F4B-CDC8-A0FC-57A1-F96E42FC3231}"/>
              </a:ext>
            </a:extLst>
          </p:cNvPr>
          <p:cNvSpPr/>
          <p:nvPr/>
        </p:nvSpPr>
        <p:spPr>
          <a:xfrm rot="5400000">
            <a:off x="6220298" y="5153497"/>
            <a:ext cx="400050" cy="265755"/>
          </a:xfrm>
          <a:prstGeom prst="rightArrow">
            <a:avLst>
              <a:gd name="adj1" fmla="val 50000"/>
              <a:gd name="adj2" fmla="val 6768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a:solidFill>
                <a:prstClr val="white"/>
              </a:solidFill>
              <a:latin typeface="Calibri"/>
            </a:endParaRPr>
          </a:p>
        </p:txBody>
      </p:sp>
    </p:spTree>
    <p:extLst>
      <p:ext uri="{BB962C8B-B14F-4D97-AF65-F5344CB8AC3E}">
        <p14:creationId xmlns:p14="http://schemas.microsoft.com/office/powerpoint/2010/main" val="589599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229600" cy="685800"/>
          </a:xfrm>
        </p:spPr>
        <p:txBody>
          <a:bodyPr>
            <a:normAutofit fontScale="90000"/>
          </a:bodyPr>
          <a:lstStyle/>
          <a:p>
            <a:r>
              <a:rPr lang="en-US" dirty="0">
                <a:latin typeface="Times New Roman" panose="02020603050405020304" pitchFamily="18" charset="0"/>
                <a:cs typeface="Times New Roman" panose="02020603050405020304" pitchFamily="18" charset="0"/>
              </a:rPr>
              <a:t>Data flow</a:t>
            </a:r>
          </a:p>
        </p:txBody>
      </p:sp>
      <p:sp>
        <p:nvSpPr>
          <p:cNvPr id="3" name="Content Placeholder 2"/>
          <p:cNvSpPr>
            <a:spLocks noGrp="1"/>
          </p:cNvSpPr>
          <p:nvPr>
            <p:ph idx="1"/>
          </p:nvPr>
        </p:nvSpPr>
        <p:spPr>
          <a:xfrm>
            <a:off x="381000" y="1036637"/>
            <a:ext cx="8229600" cy="4525963"/>
          </a:xfrm>
        </p:spPr>
        <p:txBody>
          <a:bodyPr>
            <a:normAutofit fontScale="85000" lnSpcReduction="20000"/>
          </a:bodyPr>
          <a:lstStyle/>
          <a:p>
            <a:r>
              <a:rPr lang="en-US" sz="2800" dirty="0">
                <a:latin typeface="Times New Roman" panose="02020603050405020304" pitchFamily="18" charset="0"/>
                <a:cs typeface="Times New Roman" panose="02020603050405020304" pitchFamily="18" charset="0"/>
              </a:rPr>
              <a:t>Assigned Medical Record Department (MRD) person will help in extracting the data in anonymized format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existing database contains sensitive information related to individual patients. All the efforts will be made to protect sensitive information like </a:t>
            </a:r>
          </a:p>
          <a:p>
            <a:pPr lvl="1"/>
            <a:r>
              <a:rPr lang="en-US" sz="2400" dirty="0">
                <a:latin typeface="Times New Roman" panose="02020603050405020304" pitchFamily="18" charset="0"/>
                <a:cs typeface="Times New Roman" panose="02020603050405020304" pitchFamily="18" charset="0"/>
              </a:rPr>
              <a:t>Name of patient, </a:t>
            </a:r>
          </a:p>
          <a:p>
            <a:pPr lvl="1"/>
            <a:r>
              <a:rPr lang="en-US" sz="2400" dirty="0">
                <a:latin typeface="Times New Roman" panose="02020603050405020304" pitchFamily="18" charset="0"/>
                <a:cs typeface="Times New Roman" panose="02020603050405020304" pitchFamily="18" charset="0"/>
              </a:rPr>
              <a:t>Full address, </a:t>
            </a:r>
          </a:p>
          <a:p>
            <a:pPr lvl="1"/>
            <a:r>
              <a:rPr lang="en-US" sz="2400" dirty="0">
                <a:latin typeface="Times New Roman" panose="02020603050405020304" pitchFamily="18" charset="0"/>
                <a:cs typeface="Times New Roman" panose="02020603050405020304" pitchFamily="18" charset="0"/>
              </a:rPr>
              <a:t>Phone numbers, </a:t>
            </a:r>
          </a:p>
          <a:p>
            <a:pPr lvl="1"/>
            <a:r>
              <a:rPr lang="en-US" sz="2400" dirty="0">
                <a:latin typeface="Times New Roman" panose="02020603050405020304" pitchFamily="18" charset="0"/>
                <a:cs typeface="Times New Roman" panose="02020603050405020304" pitchFamily="18" charset="0"/>
              </a:rPr>
              <a:t>Socio economic status, etc. </a:t>
            </a:r>
          </a:p>
          <a:p>
            <a:r>
              <a:rPr lang="en-US" sz="2800" dirty="0">
                <a:latin typeface="Times New Roman" panose="02020603050405020304" pitchFamily="18" charset="0"/>
                <a:cs typeface="Times New Roman" panose="02020603050405020304" pitchFamily="18" charset="0"/>
              </a:rPr>
              <a:t>This information will not be extracted from source data in order to maintain confidentiality and the patient cannot be traced back and contacted.</a:t>
            </a:r>
          </a:p>
          <a:p>
            <a:pPr marL="0" indent="0">
              <a:buNone/>
            </a:pPr>
            <a:endParaRPr lang="en-US"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76200" y="6629400"/>
            <a:ext cx="3181672" cy="230832"/>
          </a:xfrm>
          <a:prstGeom prst="rect">
            <a:avLst/>
          </a:prstGeom>
          <a:noFill/>
        </p:spPr>
        <p:txBody>
          <a:bodyPr wrap="square" rtlCol="0">
            <a:spAutoFit/>
          </a:bodyPr>
          <a:lstStyle/>
          <a:p>
            <a:r>
              <a:rPr lang="en-US" sz="900" dirty="0">
                <a:solidFill>
                  <a:srgbClr val="0070C0"/>
                </a:solidFill>
                <a:latin typeface="Times New Roman" panose="02020603050405020304" pitchFamily="18" charset="0"/>
                <a:cs typeface="Times New Roman" panose="02020603050405020304" pitchFamily="18" charset="0"/>
              </a:rPr>
              <a:t>Based on discussions with the medical directors and guides</a:t>
            </a:r>
          </a:p>
        </p:txBody>
      </p:sp>
    </p:spTree>
    <p:extLst>
      <p:ext uri="{BB962C8B-B14F-4D97-AF65-F5344CB8AC3E}">
        <p14:creationId xmlns:p14="http://schemas.microsoft.com/office/powerpoint/2010/main" val="3607403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04BD6A-D98C-43D1-B699-6CD60B7B8EED}" type="slidenum">
              <a:rPr kumimoji="0" lang="en-US" sz="9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11" name="Table 10"/>
          <p:cNvGraphicFramePr>
            <a:graphicFrameLocks noGrp="1"/>
          </p:cNvGraphicFramePr>
          <p:nvPr/>
        </p:nvGraphicFramePr>
        <p:xfrm>
          <a:off x="186741" y="1923968"/>
          <a:ext cx="8770515" cy="4694069"/>
        </p:xfrm>
        <a:graphic>
          <a:graphicData uri="http://schemas.openxmlformats.org/drawingml/2006/table">
            <a:tbl>
              <a:tblPr>
                <a:tableStyleId>{5C22544A-7EE6-4342-B048-85BDC9FD1C3A}</a:tableStyleId>
              </a:tblPr>
              <a:tblGrid>
                <a:gridCol w="1754103">
                  <a:extLst>
                    <a:ext uri="{9D8B030D-6E8A-4147-A177-3AD203B41FA5}">
                      <a16:colId xmlns:a16="http://schemas.microsoft.com/office/drawing/2014/main" val="681913337"/>
                    </a:ext>
                  </a:extLst>
                </a:gridCol>
                <a:gridCol w="1754103">
                  <a:extLst>
                    <a:ext uri="{9D8B030D-6E8A-4147-A177-3AD203B41FA5}">
                      <a16:colId xmlns:a16="http://schemas.microsoft.com/office/drawing/2014/main" val="2503165268"/>
                    </a:ext>
                  </a:extLst>
                </a:gridCol>
                <a:gridCol w="1754103">
                  <a:extLst>
                    <a:ext uri="{9D8B030D-6E8A-4147-A177-3AD203B41FA5}">
                      <a16:colId xmlns:a16="http://schemas.microsoft.com/office/drawing/2014/main" val="768123498"/>
                    </a:ext>
                  </a:extLst>
                </a:gridCol>
                <a:gridCol w="1754103">
                  <a:extLst>
                    <a:ext uri="{9D8B030D-6E8A-4147-A177-3AD203B41FA5}">
                      <a16:colId xmlns:a16="http://schemas.microsoft.com/office/drawing/2014/main" val="3296485675"/>
                    </a:ext>
                  </a:extLst>
                </a:gridCol>
                <a:gridCol w="1754103">
                  <a:extLst>
                    <a:ext uri="{9D8B030D-6E8A-4147-A177-3AD203B41FA5}">
                      <a16:colId xmlns:a16="http://schemas.microsoft.com/office/drawing/2014/main" val="890509738"/>
                    </a:ext>
                  </a:extLst>
                </a:gridCol>
              </a:tblGrid>
              <a:tr h="355253">
                <a:tc>
                  <a:txBody>
                    <a:bodyPr/>
                    <a:lstStyle/>
                    <a:p>
                      <a:pPr algn="ctr"/>
                      <a:r>
                        <a:rPr lang="en-US" sz="1350" kern="1200" dirty="0">
                          <a:solidFill>
                            <a:schemeClr val="dk1"/>
                          </a:solidFill>
                          <a:effectLst/>
                          <a:latin typeface="Times New Roman" panose="02020603050405020304" pitchFamily="18" charset="0"/>
                          <a:ea typeface="+mn-ea"/>
                          <a:cs typeface="Times New Roman" panose="02020603050405020304" pitchFamily="18" charset="0"/>
                        </a:rPr>
                        <a:t>Data Sources</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latin typeface="Times New Roman" panose="02020603050405020304" pitchFamily="18" charset="0"/>
                          <a:cs typeface="Times New Roman" panose="02020603050405020304" pitchFamily="18" charset="0"/>
                        </a:rPr>
                        <a:t>Staging 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latin typeface="Times New Roman" panose="02020603050405020304" pitchFamily="18" charset="0"/>
                          <a:cs typeface="Times New Roman" panose="02020603050405020304" pitchFamily="18" charset="0"/>
                        </a:rPr>
                        <a:t>Ware house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latin typeface="Times New Roman" panose="02020603050405020304" pitchFamily="18" charset="0"/>
                          <a:cs typeface="Times New Roman" panose="02020603050405020304" pitchFamily="18" charset="0"/>
                        </a:rPr>
                        <a:t>Data marts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latin typeface="Times New Roman" panose="02020603050405020304" pitchFamily="18" charset="0"/>
                          <a:cs typeface="Times New Roman" panose="02020603050405020304" pitchFamily="18" charset="0"/>
                        </a:rPr>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9932454"/>
                  </a:ext>
                </a:extLst>
              </a:tr>
              <a:tr h="864096">
                <a:tc>
                  <a:txBody>
                    <a:bodyPr/>
                    <a:lstStyle/>
                    <a:p>
                      <a:pPr algn="ctr"/>
                      <a:r>
                        <a:rPr lang="en-US" dirty="0">
                          <a:latin typeface="Times New Roman" panose="02020603050405020304" pitchFamily="18" charset="0"/>
                          <a:cs typeface="Times New Roman" panose="02020603050405020304" pitchFamily="18" charset="0"/>
                        </a:rPr>
                        <a:t>Data access:</a:t>
                      </a:r>
                    </a:p>
                    <a:p>
                      <a:pPr algn="ct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Hospital management</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Researchers</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Health authorities</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Various documents</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Data mining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6008833"/>
                  </a:ext>
                </a:extLst>
              </a:tr>
              <a:tr h="2517931">
                <a:tc rowSpan="2">
                  <a:txBody>
                    <a:bodyPr/>
                    <a:lstStyle/>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Operational system</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Coding dictionaries</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Clinical system</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Flat files 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Calculations and transformations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Curated and consistent data storage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Operational data</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Pharmacy data</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Patient level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6409499"/>
                  </a:ext>
                </a:extLst>
              </a:tr>
              <a:tr h="720080">
                <a:tc vMerge="1">
                  <a:txBody>
                    <a:bodyPr/>
                    <a:lstStyle/>
                    <a:p>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79503417"/>
                  </a:ext>
                </a:extLst>
              </a:tr>
            </a:tbl>
          </a:graphicData>
        </a:graphic>
      </p:graphicFrame>
      <p:pic>
        <p:nvPicPr>
          <p:cNvPr id="120" name="Picture 119" descr="Monitor Screen Check Mark Symbol Padlock Data Access Icon — Stock ..."/>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412" y="2611760"/>
            <a:ext cx="401955" cy="457200"/>
          </a:xfrm>
          <a:prstGeom prst="rect">
            <a:avLst/>
          </a:prstGeom>
          <a:noFill/>
          <a:ln>
            <a:noFill/>
          </a:ln>
        </p:spPr>
      </p:pic>
      <p:graphicFrame>
        <p:nvGraphicFramePr>
          <p:cNvPr id="13" name="Table 12"/>
          <p:cNvGraphicFramePr>
            <a:graphicFrameLocks noGrp="1"/>
          </p:cNvGraphicFramePr>
          <p:nvPr/>
        </p:nvGraphicFramePr>
        <p:xfrm>
          <a:off x="204192" y="404664"/>
          <a:ext cx="6096000" cy="1325880"/>
        </p:xfrm>
        <a:graphic>
          <a:graphicData uri="http://schemas.openxmlformats.org/drawingml/2006/table">
            <a:tbl>
              <a:tblPr>
                <a:tableStyleId>{5C22544A-7EE6-4342-B048-85BDC9FD1C3A}</a:tableStyleId>
              </a:tblPr>
              <a:tblGrid>
                <a:gridCol w="1113284">
                  <a:extLst>
                    <a:ext uri="{9D8B030D-6E8A-4147-A177-3AD203B41FA5}">
                      <a16:colId xmlns:a16="http://schemas.microsoft.com/office/drawing/2014/main" val="204857491"/>
                    </a:ext>
                  </a:extLst>
                </a:gridCol>
                <a:gridCol w="2950716">
                  <a:extLst>
                    <a:ext uri="{9D8B030D-6E8A-4147-A177-3AD203B41FA5}">
                      <a16:colId xmlns:a16="http://schemas.microsoft.com/office/drawing/2014/main" val="1519770894"/>
                    </a:ext>
                  </a:extLst>
                </a:gridCol>
                <a:gridCol w="2032000">
                  <a:extLst>
                    <a:ext uri="{9D8B030D-6E8A-4147-A177-3AD203B41FA5}">
                      <a16:colId xmlns:a16="http://schemas.microsoft.com/office/drawing/2014/main" val="147734696"/>
                    </a:ext>
                  </a:extLst>
                </a:gridCol>
              </a:tblGrid>
              <a:tr h="370840">
                <a:tc>
                  <a:txBody>
                    <a:bodyPr/>
                    <a:lstStyle/>
                    <a:p>
                      <a:endParaRPr lang="en-US" dirty="0"/>
                    </a:p>
                    <a:p>
                      <a:endParaRPr lang="en-US" dirty="0"/>
                    </a:p>
                    <a:p>
                      <a:endParaRPr lang="en-US" dirty="0"/>
                    </a:p>
                    <a:p>
                      <a:endParaRPr lang="en-US" dirty="0"/>
                    </a:p>
                    <a:p>
                      <a:r>
                        <a:rPr lang="en-US" dirty="0">
                          <a:latin typeface="Times New Roman" panose="02020603050405020304" pitchFamily="18" charset="0"/>
                          <a:cs typeface="Times New Roman" panose="02020603050405020304" pitchFamily="18" charset="0"/>
                        </a:rPr>
                        <a:t>Hospital visit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p>
                      <a:endParaRPr lang="en-US" dirty="0"/>
                    </a:p>
                    <a:p>
                      <a:endParaRPr lang="en-US" dirty="0"/>
                    </a:p>
                    <a:p>
                      <a:endParaRPr lang="en-US" dirty="0"/>
                    </a:p>
                    <a:p>
                      <a:r>
                        <a:rPr lang="en-US" dirty="0">
                          <a:latin typeface="Times New Roman" panose="02020603050405020304" pitchFamily="18" charset="0"/>
                          <a:cs typeface="Times New Roman" panose="02020603050405020304" pitchFamily="18" charset="0"/>
                        </a:rPr>
                        <a:t>Assessments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p>
                      <a:endParaRPr lang="en-US" dirty="0"/>
                    </a:p>
                    <a:p>
                      <a:endParaRPr lang="en-US" dirty="0"/>
                    </a:p>
                    <a:p>
                      <a:endParaRPr lang="en-US" dirty="0"/>
                    </a:p>
                    <a:p>
                      <a:r>
                        <a:rPr lang="en-US" dirty="0">
                          <a:latin typeface="Times New Roman" panose="02020603050405020304" pitchFamily="18" charset="0"/>
                          <a:cs typeface="Times New Roman" panose="02020603050405020304" pitchFamily="18" charset="0"/>
                        </a:rPr>
                        <a:t>Electronic Medical health record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7571274"/>
                  </a:ext>
                </a:extLst>
              </a:tr>
            </a:tbl>
          </a:graphicData>
        </a:graphic>
      </p:graphicFrame>
      <p:pic>
        <p:nvPicPr>
          <p:cNvPr id="121" name="Picture 120" descr="C:\Users\mahajvi1\AppData\Local\Microsoft\Windows\INetCache\Content.MSO\9E73FB80.tm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315" y="544452"/>
            <a:ext cx="640080" cy="640080"/>
          </a:xfrm>
          <a:prstGeom prst="rect">
            <a:avLst/>
          </a:prstGeom>
          <a:noFill/>
          <a:ln>
            <a:noFill/>
          </a:ln>
        </p:spPr>
      </p:pic>
      <p:pic>
        <p:nvPicPr>
          <p:cNvPr id="122" name="Picture 121" descr="Electronic Health Record Stock Illustrations – 823 Electronic ..."/>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6040" y="475774"/>
            <a:ext cx="648970" cy="648970"/>
          </a:xfrm>
          <a:prstGeom prst="rect">
            <a:avLst/>
          </a:prstGeom>
          <a:noFill/>
          <a:ln>
            <a:noFill/>
          </a:ln>
        </p:spPr>
      </p:pic>
      <p:pic>
        <p:nvPicPr>
          <p:cNvPr id="124" name="Picture 123" descr="Heartbeat Line Icon. Heart Rhytm. ECG. Cardiogram Stock Vector ..."/>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39752" y="1072552"/>
            <a:ext cx="786130" cy="520700"/>
          </a:xfrm>
          <a:prstGeom prst="rect">
            <a:avLst/>
          </a:prstGeom>
          <a:noFill/>
          <a:ln>
            <a:noFill/>
          </a:ln>
        </p:spPr>
      </p:pic>
      <p:pic>
        <p:nvPicPr>
          <p:cNvPr id="123" name="Picture 122" descr="C:\Users\mahajvi1\AppData\Local\Microsoft\Windows\INetCache\Content.MSO\840CC8A6.tmp"/>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68395" y="503238"/>
            <a:ext cx="630555" cy="545306"/>
          </a:xfrm>
          <a:prstGeom prst="rect">
            <a:avLst/>
          </a:prstGeom>
          <a:noFill/>
          <a:ln>
            <a:noFill/>
          </a:ln>
        </p:spPr>
      </p:pic>
      <p:pic>
        <p:nvPicPr>
          <p:cNvPr id="125" name="Picture 124" descr="C:\Users\mahajvi1\AppData\Local\Microsoft\Windows\INetCache\Content.MSO\23EF0755.tmp"/>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74308" y="432472"/>
            <a:ext cx="640080" cy="640080"/>
          </a:xfrm>
          <a:prstGeom prst="rect">
            <a:avLst/>
          </a:prstGeom>
          <a:noFill/>
          <a:ln>
            <a:noFill/>
          </a:ln>
        </p:spPr>
      </p:pic>
      <p:pic>
        <p:nvPicPr>
          <p:cNvPr id="126" name="Picture 125" descr="C:\Users\mahajvi1\AppData\Local\Microsoft\Windows\INetCache\Content.MSO\DD1FC92B.tmp"/>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19661" y="990002"/>
            <a:ext cx="676275" cy="603250"/>
          </a:xfrm>
          <a:prstGeom prst="rect">
            <a:avLst/>
          </a:prstGeom>
          <a:noFill/>
          <a:ln>
            <a:noFill/>
          </a:ln>
        </p:spPr>
      </p:pic>
      <p:pic>
        <p:nvPicPr>
          <p:cNvPr id="127" name="Picture 126" descr="Clipart Electronic Health Record"/>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43283" y="544452"/>
            <a:ext cx="749300" cy="548640"/>
          </a:xfrm>
          <a:prstGeom prst="rect">
            <a:avLst/>
          </a:prstGeom>
          <a:noFill/>
          <a:ln>
            <a:noFill/>
          </a:ln>
        </p:spPr>
      </p:pic>
      <p:sp>
        <p:nvSpPr>
          <p:cNvPr id="14" name="TextBox 13"/>
          <p:cNvSpPr txBox="1"/>
          <p:nvPr/>
        </p:nvSpPr>
        <p:spPr>
          <a:xfrm>
            <a:off x="146348" y="0"/>
            <a:ext cx="6096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Flow diagram</a:t>
            </a:r>
          </a:p>
        </p:txBody>
      </p:sp>
      <p:pic>
        <p:nvPicPr>
          <p:cNvPr id="131" name="Picture 130" descr="C:\Users\mahajvi1\AppData\Local\Microsoft\Windows\INetCache\Content.MSO\9805807.tmp"/>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45310" y="3277749"/>
            <a:ext cx="383540" cy="474980"/>
          </a:xfrm>
          <a:prstGeom prst="rect">
            <a:avLst/>
          </a:prstGeom>
          <a:noFill/>
          <a:ln>
            <a:noFill/>
          </a:ln>
        </p:spPr>
      </p:pic>
      <p:pic>
        <p:nvPicPr>
          <p:cNvPr id="132" name="Picture 131" descr="C:\Users\mahajvi1\AppData\Local\Microsoft\Windows\INetCache\Content.MSO\9805807.tmp"/>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7525" y="4088299"/>
            <a:ext cx="383540" cy="474980"/>
          </a:xfrm>
          <a:prstGeom prst="rect">
            <a:avLst/>
          </a:prstGeom>
          <a:noFill/>
          <a:ln>
            <a:noFill/>
          </a:ln>
        </p:spPr>
      </p:pic>
      <p:pic>
        <p:nvPicPr>
          <p:cNvPr id="133" name="Picture 132" descr="C:\Users\mahajvi1\AppData\Local\Microsoft\Windows\INetCache\Content.MSO\9805807.tmp"/>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6052" y="4898236"/>
            <a:ext cx="383540" cy="474980"/>
          </a:xfrm>
          <a:prstGeom prst="rect">
            <a:avLst/>
          </a:prstGeom>
          <a:noFill/>
          <a:ln>
            <a:noFill/>
          </a:ln>
        </p:spPr>
      </p:pic>
      <p:pic>
        <p:nvPicPr>
          <p:cNvPr id="134" name="Picture 133" descr="C:\Users\mahajvi1\AppData\Local\Microsoft\Windows\INetCache\Content.MSO\50D212FE.tmp"/>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1135" y="5756312"/>
            <a:ext cx="429260" cy="429260"/>
          </a:xfrm>
          <a:prstGeom prst="rect">
            <a:avLst/>
          </a:prstGeom>
          <a:noFill/>
          <a:ln>
            <a:noFill/>
          </a:ln>
        </p:spPr>
      </p:pic>
      <p:pic>
        <p:nvPicPr>
          <p:cNvPr id="135" name="Picture 134" descr="Data Transfer Icon - Structured"/>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102867" y="2398432"/>
            <a:ext cx="420370" cy="365881"/>
          </a:xfrm>
          <a:prstGeom prst="rect">
            <a:avLst/>
          </a:prstGeom>
          <a:noFill/>
          <a:ln>
            <a:noFill/>
          </a:ln>
        </p:spPr>
      </p:pic>
      <p:pic>
        <p:nvPicPr>
          <p:cNvPr id="136" name="Picture 135" descr="Vector black filter data icon set. ... | Stock vector | Colourbox"/>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659678" y="2336049"/>
            <a:ext cx="429260" cy="429260"/>
          </a:xfrm>
          <a:prstGeom prst="rect">
            <a:avLst/>
          </a:prstGeom>
          <a:noFill/>
          <a:ln>
            <a:noFill/>
          </a:ln>
        </p:spPr>
      </p:pic>
      <p:pic>
        <p:nvPicPr>
          <p:cNvPr id="137" name="Picture 136" descr="The Dirty on Data Cleansing &amp; Appending"/>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137098" y="2367317"/>
            <a:ext cx="520700" cy="347345"/>
          </a:xfrm>
          <a:prstGeom prst="rect">
            <a:avLst/>
          </a:prstGeom>
          <a:noFill/>
          <a:ln>
            <a:noFill/>
          </a:ln>
        </p:spPr>
      </p:pic>
      <p:pic>
        <p:nvPicPr>
          <p:cNvPr id="138" name="Picture 137" descr="C:\Users\mahajvi1\AppData\Local\Microsoft\Windows\INetCache\Content.MSO\9805807.tmp"/>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39228" y="3845366"/>
            <a:ext cx="383540" cy="474980"/>
          </a:xfrm>
          <a:prstGeom prst="rect">
            <a:avLst/>
          </a:prstGeom>
          <a:noFill/>
          <a:ln>
            <a:noFill/>
          </a:ln>
        </p:spPr>
      </p:pic>
      <p:pic>
        <p:nvPicPr>
          <p:cNvPr id="139" name="Picture 138" descr="C:\Users\mahajvi1\AppData\Local\Microsoft\Windows\INetCache\Content.MSO\7DA8F17.tmp"/>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069237" y="5877272"/>
            <a:ext cx="630555" cy="292100"/>
          </a:xfrm>
          <a:prstGeom prst="rect">
            <a:avLst/>
          </a:prstGeom>
          <a:noFill/>
          <a:ln>
            <a:noFill/>
          </a:ln>
        </p:spPr>
      </p:pic>
      <p:pic>
        <p:nvPicPr>
          <p:cNvPr id="140" name="Picture 139" descr="C:\Users\mahajvi1\AppData\Local\Microsoft\Windows\INetCache\Content.MSO\3628E2E0.tmp"/>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918604" y="5949280"/>
            <a:ext cx="429260" cy="429260"/>
          </a:xfrm>
          <a:prstGeom prst="rect">
            <a:avLst/>
          </a:prstGeom>
          <a:noFill/>
          <a:ln>
            <a:noFill/>
          </a:ln>
        </p:spPr>
      </p:pic>
      <p:sp>
        <p:nvSpPr>
          <p:cNvPr id="141" name="Right Arrow 140"/>
          <p:cNvSpPr/>
          <p:nvPr/>
        </p:nvSpPr>
        <p:spPr>
          <a:xfrm rot="2210441">
            <a:off x="1409451" y="3786985"/>
            <a:ext cx="851535" cy="45085"/>
          </a:xfrm>
          <a:prstGeom prst="rightArrow">
            <a:avLst>
              <a:gd name="adj1" fmla="val 10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2" name="Right Arrow 141"/>
          <p:cNvSpPr/>
          <p:nvPr/>
        </p:nvSpPr>
        <p:spPr>
          <a:xfrm>
            <a:off x="1335534" y="4320019"/>
            <a:ext cx="851535" cy="45085"/>
          </a:xfrm>
          <a:prstGeom prst="rightArrow">
            <a:avLst>
              <a:gd name="adj1" fmla="val 10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3" name="Right Arrow 142"/>
          <p:cNvSpPr/>
          <p:nvPr/>
        </p:nvSpPr>
        <p:spPr>
          <a:xfrm rot="19501797">
            <a:off x="1335533" y="4991835"/>
            <a:ext cx="851535" cy="45085"/>
          </a:xfrm>
          <a:prstGeom prst="rightArrow">
            <a:avLst>
              <a:gd name="adj1" fmla="val 10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44" name="Picture 143" descr="C:\Users\mahajvi1\AppData\Local\Microsoft\Windows\INetCache\Content.MSO\1F9097E3.tmp"/>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896422" y="2398432"/>
            <a:ext cx="1280160" cy="575945"/>
          </a:xfrm>
          <a:prstGeom prst="rect">
            <a:avLst/>
          </a:prstGeom>
          <a:noFill/>
          <a:ln>
            <a:noFill/>
          </a:ln>
        </p:spPr>
      </p:pic>
      <p:pic>
        <p:nvPicPr>
          <p:cNvPr id="145" name="Picture 144" descr="Chapter 4 Multiple Imputation | Book_MI.utf8.md"/>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843019" y="2398432"/>
            <a:ext cx="868680" cy="502920"/>
          </a:xfrm>
          <a:prstGeom prst="rect">
            <a:avLst/>
          </a:prstGeom>
          <a:noFill/>
          <a:ln>
            <a:noFill/>
          </a:ln>
        </p:spPr>
      </p:pic>
      <p:pic>
        <p:nvPicPr>
          <p:cNvPr id="146" name="Picture 145" descr="Data Warehouse Icons - Download Free Vector Icons | Noun Project"/>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284027" y="3861048"/>
            <a:ext cx="575945" cy="575945"/>
          </a:xfrm>
          <a:prstGeom prst="rect">
            <a:avLst/>
          </a:prstGeom>
          <a:noFill/>
          <a:ln>
            <a:noFill/>
          </a:ln>
        </p:spPr>
      </p:pic>
      <p:pic>
        <p:nvPicPr>
          <p:cNvPr id="147" name="Picture 146" descr="C:\Users\mahajvi1\AppData\Local\Microsoft\Windows\INetCache\Content.MSO\9805807.tmp"/>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50578" y="3298709"/>
            <a:ext cx="383540" cy="474980"/>
          </a:xfrm>
          <a:prstGeom prst="rect">
            <a:avLst/>
          </a:prstGeom>
          <a:noFill/>
          <a:ln>
            <a:noFill/>
          </a:ln>
        </p:spPr>
      </p:pic>
      <p:pic>
        <p:nvPicPr>
          <p:cNvPr id="148" name="Picture 147" descr="C:\Users\mahajvi1\AppData\Local\Microsoft\Windows\INetCache\Content.MSO\9805807.tmp"/>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84168" y="4106148"/>
            <a:ext cx="383540" cy="474980"/>
          </a:xfrm>
          <a:prstGeom prst="rect">
            <a:avLst/>
          </a:prstGeom>
          <a:noFill/>
          <a:ln>
            <a:noFill/>
          </a:ln>
        </p:spPr>
      </p:pic>
      <p:pic>
        <p:nvPicPr>
          <p:cNvPr id="149" name="Picture 148" descr="C:\Users\mahajvi1\AppData\Local\Microsoft\Windows\INetCache\Content.MSO\9805807.tmp"/>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84168" y="4898236"/>
            <a:ext cx="383540" cy="474980"/>
          </a:xfrm>
          <a:prstGeom prst="rect">
            <a:avLst/>
          </a:prstGeom>
          <a:noFill/>
          <a:ln>
            <a:noFill/>
          </a:ln>
        </p:spPr>
      </p:pic>
      <p:sp>
        <p:nvSpPr>
          <p:cNvPr id="150" name="Right Arrow 149"/>
          <p:cNvSpPr/>
          <p:nvPr/>
        </p:nvSpPr>
        <p:spPr>
          <a:xfrm>
            <a:off x="3363555" y="4310683"/>
            <a:ext cx="705485" cy="48260"/>
          </a:xfrm>
          <a:prstGeom prst="rightArrow">
            <a:avLst>
              <a:gd name="adj1" fmla="val 10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1" name="Right Arrow 150"/>
          <p:cNvSpPr/>
          <p:nvPr/>
        </p:nvSpPr>
        <p:spPr>
          <a:xfrm rot="19501797">
            <a:off x="5011007" y="3786985"/>
            <a:ext cx="851535" cy="45085"/>
          </a:xfrm>
          <a:prstGeom prst="rightArrow">
            <a:avLst>
              <a:gd name="adj1" fmla="val 10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2" name="Right Arrow 151"/>
          <p:cNvSpPr/>
          <p:nvPr/>
        </p:nvSpPr>
        <p:spPr>
          <a:xfrm>
            <a:off x="5090651" y="4293096"/>
            <a:ext cx="705485" cy="48260"/>
          </a:xfrm>
          <a:prstGeom prst="rightArrow">
            <a:avLst>
              <a:gd name="adj1" fmla="val 10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3" name="Right Arrow 152"/>
          <p:cNvSpPr/>
          <p:nvPr/>
        </p:nvSpPr>
        <p:spPr>
          <a:xfrm rot="758154">
            <a:off x="5017720" y="4933769"/>
            <a:ext cx="851535" cy="54610"/>
          </a:xfrm>
          <a:prstGeom prst="rightArrow">
            <a:avLst>
              <a:gd name="adj1" fmla="val 10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54" name="Picture 153" descr="C:\Users\mahajvi1\AppData\Local\Microsoft\Windows\INetCache\Content.MSO\62C2BC8D.tmp"/>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833765" y="2348880"/>
            <a:ext cx="520700" cy="356235"/>
          </a:xfrm>
          <a:prstGeom prst="rect">
            <a:avLst/>
          </a:prstGeom>
          <a:noFill/>
          <a:ln>
            <a:noFill/>
          </a:ln>
        </p:spPr>
      </p:pic>
      <p:pic>
        <p:nvPicPr>
          <p:cNvPr id="155" name="Picture 154" descr="Analytics - Free people icons"/>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833765" y="3068960"/>
            <a:ext cx="429260" cy="429260"/>
          </a:xfrm>
          <a:prstGeom prst="rect">
            <a:avLst/>
          </a:prstGeom>
          <a:noFill/>
          <a:ln>
            <a:noFill/>
          </a:ln>
        </p:spPr>
      </p:pic>
      <p:pic>
        <p:nvPicPr>
          <p:cNvPr id="156" name="Picture 155" descr="C:\Users\mahajvi1\AppData\Local\Microsoft\Windows\INetCache\Content.MSO\553C02C8.tmp"/>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856625" y="3789040"/>
            <a:ext cx="383540" cy="383540"/>
          </a:xfrm>
          <a:prstGeom prst="rect">
            <a:avLst/>
          </a:prstGeom>
          <a:noFill/>
          <a:ln>
            <a:noFill/>
          </a:ln>
        </p:spPr>
      </p:pic>
      <p:pic>
        <p:nvPicPr>
          <p:cNvPr id="157" name="Picture 156" descr="C:\Users\mahajvi1\AppData\Local\Microsoft\Windows\INetCache\Content.MSO\69771C16.tmp"/>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774075" y="5562425"/>
            <a:ext cx="640080" cy="640080"/>
          </a:xfrm>
          <a:prstGeom prst="rect">
            <a:avLst/>
          </a:prstGeom>
          <a:noFill/>
          <a:ln>
            <a:noFill/>
          </a:ln>
        </p:spPr>
      </p:pic>
      <p:pic>
        <p:nvPicPr>
          <p:cNvPr id="158" name="Picture 157" descr="Modern Outline Style Data Analytics Icons Collection Stock ..."/>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7737562" y="4463519"/>
            <a:ext cx="621665" cy="621665"/>
          </a:xfrm>
          <a:prstGeom prst="rect">
            <a:avLst/>
          </a:prstGeom>
          <a:noFill/>
          <a:ln>
            <a:noFill/>
          </a:ln>
        </p:spPr>
      </p:pic>
      <p:pic>
        <p:nvPicPr>
          <p:cNvPr id="159" name="Picture 158" descr="Local outlier factor - Wikipedia"/>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923928" y="5805264"/>
            <a:ext cx="795020" cy="703580"/>
          </a:xfrm>
          <a:prstGeom prst="rect">
            <a:avLst/>
          </a:prstGeom>
          <a:noFill/>
          <a:ln>
            <a:noFill/>
          </a:ln>
        </p:spPr>
      </p:pic>
      <p:pic>
        <p:nvPicPr>
          <p:cNvPr id="160" name="Picture 159" descr="C:\Users\mahajvi1\AppData\Local\Microsoft\Windows\INetCache\Content.MSO\413B5782.tmp"/>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5768573" y="5805264"/>
            <a:ext cx="1014730" cy="713105"/>
          </a:xfrm>
          <a:prstGeom prst="rect">
            <a:avLst/>
          </a:prstGeom>
          <a:noFill/>
          <a:ln>
            <a:noFill/>
          </a:ln>
        </p:spPr>
      </p:pic>
      <p:sp>
        <p:nvSpPr>
          <p:cNvPr id="161" name="Right Arrow 160"/>
          <p:cNvSpPr/>
          <p:nvPr/>
        </p:nvSpPr>
        <p:spPr>
          <a:xfrm rot="19501797" flipV="1">
            <a:off x="6628411" y="3192470"/>
            <a:ext cx="742315" cy="45085"/>
          </a:xfrm>
          <a:prstGeom prst="rightArrow">
            <a:avLst>
              <a:gd name="adj1" fmla="val 10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2" name="Right Arrow 161"/>
          <p:cNvSpPr/>
          <p:nvPr/>
        </p:nvSpPr>
        <p:spPr>
          <a:xfrm>
            <a:off x="6602819" y="4316844"/>
            <a:ext cx="705485" cy="48260"/>
          </a:xfrm>
          <a:prstGeom prst="rightArrow">
            <a:avLst>
              <a:gd name="adj1" fmla="val 10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3" name="Right Arrow 162"/>
          <p:cNvSpPr/>
          <p:nvPr/>
        </p:nvSpPr>
        <p:spPr>
          <a:xfrm rot="2210441">
            <a:off x="6744299" y="5437385"/>
            <a:ext cx="851535" cy="45085"/>
          </a:xfrm>
          <a:prstGeom prst="rightArrow">
            <a:avLst>
              <a:gd name="adj1" fmla="val 10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p:cNvSpPr txBox="1"/>
          <p:nvPr/>
        </p:nvSpPr>
        <p:spPr>
          <a:xfrm>
            <a:off x="6815806" y="260648"/>
            <a:ext cx="1598350"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Knowledge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Wisdom</a:t>
            </a:r>
          </a:p>
        </p:txBody>
      </p:sp>
      <p:sp>
        <p:nvSpPr>
          <p:cNvPr id="3" name="Down Arrow 2"/>
          <p:cNvSpPr/>
          <p:nvPr/>
        </p:nvSpPr>
        <p:spPr>
          <a:xfrm>
            <a:off x="7020272" y="620688"/>
            <a:ext cx="144016" cy="216024"/>
          </a:xfrm>
          <a:prstGeom prst="downArrow">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9" name="Down Arrow 48"/>
          <p:cNvSpPr/>
          <p:nvPr/>
        </p:nvSpPr>
        <p:spPr>
          <a:xfrm>
            <a:off x="7020272" y="1124744"/>
            <a:ext cx="144016" cy="216024"/>
          </a:xfrm>
          <a:prstGeom prst="downArrow">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0" name="TextBox 49"/>
          <p:cNvSpPr txBox="1"/>
          <p:nvPr/>
        </p:nvSpPr>
        <p:spPr>
          <a:xfrm>
            <a:off x="152400" y="6629400"/>
            <a:ext cx="3181672" cy="230832"/>
          </a:xfrm>
          <a:prstGeom prst="rect">
            <a:avLst/>
          </a:prstGeom>
          <a:noFill/>
        </p:spPr>
        <p:txBody>
          <a:bodyPr wrap="square" rtlCol="0">
            <a:spAutoFit/>
          </a:bodyPr>
          <a:lstStyle/>
          <a:p>
            <a:r>
              <a:rPr lang="en-US" sz="900" dirty="0">
                <a:solidFill>
                  <a:srgbClr val="0070C0"/>
                </a:solidFill>
                <a:latin typeface="Times New Roman" panose="02020603050405020304" pitchFamily="18" charset="0"/>
                <a:cs typeface="Times New Roman" panose="02020603050405020304" pitchFamily="18" charset="0"/>
              </a:rPr>
              <a:t>Own idea + pictures taken from Google searches</a:t>
            </a:r>
          </a:p>
        </p:txBody>
      </p:sp>
    </p:spTree>
    <p:extLst>
      <p:ext uri="{BB962C8B-B14F-4D97-AF65-F5344CB8AC3E}">
        <p14:creationId xmlns:p14="http://schemas.microsoft.com/office/powerpoint/2010/main" val="3355242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91F777D-3D7E-4098-87B9-F0BD66693DB0}" type="slidenum">
              <a:rPr lang="en-US" smtClean="0"/>
              <a:pPr/>
              <a:t>14</a:t>
            </a:fld>
            <a:endParaRPr lang="en-US"/>
          </a:p>
        </p:txBody>
      </p:sp>
      <p:pic>
        <p:nvPicPr>
          <p:cNvPr id="28674" name="Picture 2"/>
          <p:cNvPicPr>
            <a:picLocks noGrp="1" noChangeAspect="1" noChangeArrowheads="1"/>
          </p:cNvPicPr>
          <p:nvPr>
            <p:ph idx="1"/>
          </p:nvPr>
        </p:nvPicPr>
        <p:blipFill>
          <a:blip r:embed="rId2" cstate="email">
            <a:extLst>
              <a:ext uri="{28A0092B-C50C-407E-A947-70E740481C1C}">
                <a14:useLocalDpi xmlns:a14="http://schemas.microsoft.com/office/drawing/2010/main"/>
              </a:ext>
            </a:extLst>
          </a:blip>
          <a:srcRect/>
          <a:stretch>
            <a:fillRect/>
          </a:stretch>
        </p:blipFill>
        <p:spPr bwMode="auto">
          <a:xfrm>
            <a:off x="71437" y="685800"/>
            <a:ext cx="7015163" cy="1785938"/>
          </a:xfrm>
          <a:prstGeom prst="rect">
            <a:avLst/>
          </a:prstGeom>
          <a:noFill/>
          <a:ln w="9525">
            <a:noFill/>
            <a:miter lim="800000"/>
            <a:headEnd/>
            <a:tailEnd/>
          </a:ln>
          <a:effectLst/>
        </p:spPr>
      </p:pic>
      <p:sp>
        <p:nvSpPr>
          <p:cNvPr id="6" name="Title 1"/>
          <p:cNvSpPr>
            <a:spLocks noGrp="1"/>
          </p:cNvSpPr>
          <p:nvPr>
            <p:ph type="title"/>
          </p:nvPr>
        </p:nvSpPr>
        <p:spPr>
          <a:xfrm>
            <a:off x="-36512" y="-27384"/>
            <a:ext cx="7886700" cy="725465"/>
          </a:xfrm>
        </p:spPr>
        <p:txBody>
          <a:bodyPr>
            <a:noAutofit/>
          </a:bodyPr>
          <a:lstStyle/>
          <a:p>
            <a:pPr algn="l"/>
            <a:r>
              <a:rPr lang="en-IN" sz="2400" dirty="0">
                <a:latin typeface="Times New Roman" panose="02020603050405020304" pitchFamily="18" charset="0"/>
                <a:cs typeface="Times New Roman" panose="02020603050405020304" pitchFamily="18" charset="0"/>
              </a:rPr>
              <a:t>Data observations into summaries, stories – technologies used</a:t>
            </a:r>
          </a:p>
        </p:txBody>
      </p:sp>
      <p:pic>
        <p:nvPicPr>
          <p:cNvPr id="28675"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447800" y="2425303"/>
            <a:ext cx="6886575" cy="2007394"/>
          </a:xfrm>
          <a:prstGeom prst="rect">
            <a:avLst/>
          </a:prstGeom>
          <a:noFill/>
          <a:ln w="9525">
            <a:noFill/>
            <a:miter lim="800000"/>
            <a:headEnd/>
            <a:tailEnd/>
          </a:ln>
          <a:effectLst/>
        </p:spPr>
      </p:pic>
      <p:pic>
        <p:nvPicPr>
          <p:cNvPr id="28676" name="Picture 4"/>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9285" y="4273153"/>
            <a:ext cx="3332560" cy="1289447"/>
          </a:xfrm>
          <a:prstGeom prst="rect">
            <a:avLst/>
          </a:prstGeom>
          <a:noFill/>
          <a:ln w="9525">
            <a:noFill/>
            <a:miter lim="800000"/>
            <a:headEnd/>
            <a:tailEnd/>
          </a:ln>
          <a:effectLst/>
        </p:spPr>
      </p:pic>
      <p:pic>
        <p:nvPicPr>
          <p:cNvPr id="28677" name="Picture 5"/>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314122" y="4472519"/>
            <a:ext cx="2611755" cy="942975"/>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43A17A84-FE66-C9E7-6CB4-CBF0B205883D}"/>
              </a:ext>
            </a:extLst>
          </p:cNvPr>
          <p:cNvPicPr>
            <a:picLocks noChangeAspect="1"/>
          </p:cNvPicPr>
          <p:nvPr/>
        </p:nvPicPr>
        <p:blipFill>
          <a:blip r:embed="rId6"/>
          <a:stretch>
            <a:fillRect/>
          </a:stretch>
        </p:blipFill>
        <p:spPr>
          <a:xfrm>
            <a:off x="3505200" y="5267325"/>
            <a:ext cx="3476625" cy="1590675"/>
          </a:xfrm>
          <a:prstGeom prst="rect">
            <a:avLst/>
          </a:prstGeom>
        </p:spPr>
      </p:pic>
      <p:pic>
        <p:nvPicPr>
          <p:cNvPr id="7" name="Picture 6">
            <a:extLst>
              <a:ext uri="{FF2B5EF4-FFF2-40B4-BE49-F238E27FC236}">
                <a16:creationId xmlns:a16="http://schemas.microsoft.com/office/drawing/2014/main" id="{CD39D0C1-0EEB-9A62-D970-3607E59D9215}"/>
              </a:ext>
            </a:extLst>
          </p:cNvPr>
          <p:cNvPicPr>
            <a:picLocks noChangeAspect="1"/>
          </p:cNvPicPr>
          <p:nvPr/>
        </p:nvPicPr>
        <p:blipFill>
          <a:blip r:embed="rId7"/>
          <a:stretch>
            <a:fillRect/>
          </a:stretch>
        </p:blipFill>
        <p:spPr>
          <a:xfrm>
            <a:off x="7086600" y="685800"/>
            <a:ext cx="2028825" cy="1714500"/>
          </a:xfrm>
          <a:prstGeom prst="rect">
            <a:avLst/>
          </a:prstGeom>
        </p:spPr>
      </p:pic>
    </p:spTree>
    <p:extLst>
      <p:ext uri="{BB962C8B-B14F-4D97-AF65-F5344CB8AC3E}">
        <p14:creationId xmlns:p14="http://schemas.microsoft.com/office/powerpoint/2010/main" val="3062553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171400"/>
            <a:ext cx="8280920" cy="864102"/>
          </a:xfrm>
        </p:spPr>
        <p:txBody>
          <a:bodyPr>
            <a:normAutofit/>
          </a:bodyPr>
          <a:lstStyle/>
          <a:p>
            <a:pPr algn="l"/>
            <a:r>
              <a:rPr lang="en-US" sz="2000" dirty="0">
                <a:latin typeface="Times New Roman" panose="02020603050405020304" pitchFamily="18" charset="0"/>
                <a:cs typeface="Times New Roman" panose="02020603050405020304" pitchFamily="18" charset="0"/>
              </a:rPr>
              <a:t>Data collection tables in the source database (150+ tables out of 800)</a:t>
            </a:r>
          </a:p>
        </p:txBody>
      </p:sp>
      <p:sp>
        <p:nvSpPr>
          <p:cNvPr id="4" name="Slide Number Placeholder 3"/>
          <p:cNvSpPr>
            <a:spLocks noGrp="1"/>
          </p:cNvSpPr>
          <p:nvPr>
            <p:ph type="sldNum" sz="quarter" idx="12"/>
          </p:nvPr>
        </p:nvSpPr>
        <p:spPr/>
        <p:txBody>
          <a:bodyPr/>
          <a:lstStyle/>
          <a:p>
            <a:fld id="{683A73A5-E307-49AE-B713-67FB3933783B}" type="slidenum">
              <a:rPr lang="en-IN" smtClean="0"/>
              <a:pPr/>
              <a:t>15</a:t>
            </a:fld>
            <a:endParaRPr lang="en-IN" dirty="0"/>
          </a:p>
        </p:txBody>
      </p:sp>
      <p:graphicFrame>
        <p:nvGraphicFramePr>
          <p:cNvPr id="6" name="Table 5"/>
          <p:cNvGraphicFramePr>
            <a:graphicFrameLocks noGrp="1"/>
          </p:cNvGraphicFramePr>
          <p:nvPr/>
        </p:nvGraphicFramePr>
        <p:xfrm>
          <a:off x="107504" y="548680"/>
          <a:ext cx="8856983" cy="5715848"/>
        </p:xfrm>
        <a:graphic>
          <a:graphicData uri="http://schemas.openxmlformats.org/drawingml/2006/table">
            <a:tbl>
              <a:tblPr>
                <a:tableStyleId>{5C22544A-7EE6-4342-B048-85BDC9FD1C3A}</a:tableStyleId>
              </a:tblPr>
              <a:tblGrid>
                <a:gridCol w="900584">
                  <a:extLst>
                    <a:ext uri="{9D8B030D-6E8A-4147-A177-3AD203B41FA5}">
                      <a16:colId xmlns:a16="http://schemas.microsoft.com/office/drawing/2014/main" val="186963269"/>
                    </a:ext>
                  </a:extLst>
                </a:gridCol>
                <a:gridCol w="1004497">
                  <a:extLst>
                    <a:ext uri="{9D8B030D-6E8A-4147-A177-3AD203B41FA5}">
                      <a16:colId xmlns:a16="http://schemas.microsoft.com/office/drawing/2014/main" val="2648526980"/>
                    </a:ext>
                  </a:extLst>
                </a:gridCol>
                <a:gridCol w="1177689">
                  <a:extLst>
                    <a:ext uri="{9D8B030D-6E8A-4147-A177-3AD203B41FA5}">
                      <a16:colId xmlns:a16="http://schemas.microsoft.com/office/drawing/2014/main" val="791641715"/>
                    </a:ext>
                  </a:extLst>
                </a:gridCol>
                <a:gridCol w="1406298">
                  <a:extLst>
                    <a:ext uri="{9D8B030D-6E8A-4147-A177-3AD203B41FA5}">
                      <a16:colId xmlns:a16="http://schemas.microsoft.com/office/drawing/2014/main" val="3306543531"/>
                    </a:ext>
                  </a:extLst>
                </a:gridCol>
                <a:gridCol w="1046062">
                  <a:extLst>
                    <a:ext uri="{9D8B030D-6E8A-4147-A177-3AD203B41FA5}">
                      <a16:colId xmlns:a16="http://schemas.microsoft.com/office/drawing/2014/main" val="2784217250"/>
                    </a:ext>
                  </a:extLst>
                </a:gridCol>
                <a:gridCol w="1052990">
                  <a:extLst>
                    <a:ext uri="{9D8B030D-6E8A-4147-A177-3AD203B41FA5}">
                      <a16:colId xmlns:a16="http://schemas.microsoft.com/office/drawing/2014/main" val="3651614319"/>
                    </a:ext>
                  </a:extLst>
                </a:gridCol>
                <a:gridCol w="1406298">
                  <a:extLst>
                    <a:ext uri="{9D8B030D-6E8A-4147-A177-3AD203B41FA5}">
                      <a16:colId xmlns:a16="http://schemas.microsoft.com/office/drawing/2014/main" val="3821751918"/>
                    </a:ext>
                  </a:extLst>
                </a:gridCol>
                <a:gridCol w="862565">
                  <a:extLst>
                    <a:ext uri="{9D8B030D-6E8A-4147-A177-3AD203B41FA5}">
                      <a16:colId xmlns:a16="http://schemas.microsoft.com/office/drawing/2014/main" val="870559179"/>
                    </a:ext>
                  </a:extLst>
                </a:gridCol>
              </a:tblGrid>
              <a:tr h="223696">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action_rights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diet_prescribed</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hospital_technical</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package_componentdetail</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patient_registration</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section_field_options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store_item_batch_details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test_details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extLst>
                  <a:ext uri="{0D108BD9-81ED-4DB2-BD59-A6C34878D82A}">
                    <a16:rowId xmlns:a16="http://schemas.microsoft.com/office/drawing/2014/main" val="2480200094"/>
                  </a:ext>
                </a:extLst>
              </a:tr>
              <a:tr h="292692">
                <a:tc>
                  <a:txBody>
                    <a:bodyPr/>
                    <a:lstStyle/>
                    <a:p>
                      <a:pPr algn="l" fontAlgn="b"/>
                      <a:r>
                        <a:rPr lang="en-US" sz="900" u="none" strike="noStrike" dirty="0">
                          <a:effectLst/>
                          <a:latin typeface="Times New Roman" panose="02020603050405020304" pitchFamily="18" charset="0"/>
                          <a:cs typeface="Times New Roman" panose="02020603050405020304" pitchFamily="18" charset="0"/>
                        </a:rPr>
                        <a:t>admission</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discharge_format_detail</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icu_bed_charges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package_item_charges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patient_section_details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service_consumable_usage</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store_item_details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test_org_details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extLst>
                  <a:ext uri="{0D108BD9-81ED-4DB2-BD59-A6C34878D82A}">
                    <a16:rowId xmlns:a16="http://schemas.microsoft.com/office/drawing/2014/main" val="658155494"/>
                  </a:ext>
                </a:extLst>
              </a:tr>
              <a:tr h="292692">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anesthesia_type_charges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doctor_charges_backup</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ip_bed_details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package_prescribed</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patient_section_details_orig</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service_documents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store_item_lot_details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test_results_master</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extLst>
                  <a:ext uri="{0D108BD9-81ED-4DB2-BD59-A6C34878D82A}">
                    <a16:rowId xmlns:a16="http://schemas.microsoft.com/office/drawing/2014/main" val="8441712"/>
                  </a:ext>
                </a:extLst>
              </a:tr>
              <a:tr h="292692">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area_master</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doctor_charges_op_backup</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ip_prescription</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patient_activities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patient_section_forms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service_master_charges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store_patient_indent_details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test_visit_report_signatures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extLst>
                  <a:ext uri="{0D108BD9-81ED-4DB2-BD59-A6C34878D82A}">
                    <a16:rowId xmlns:a16="http://schemas.microsoft.com/office/drawing/2014/main" val="1533875553"/>
                  </a:ext>
                </a:extLst>
              </a:tr>
              <a:tr h="292692">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bed_details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doctor_consultation</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item_supplier_prefer_supplier</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patient_consultation_field_values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patient_section_image_details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service_master_charges_backup</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store_patient_indent_main</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test_visit_reports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extLst>
                  <a:ext uri="{0D108BD9-81ED-4DB2-BD59-A6C34878D82A}">
                    <a16:rowId xmlns:a16="http://schemas.microsoft.com/office/drawing/2014/main" val="2410684589"/>
                  </a:ext>
                </a:extLst>
              </a:tr>
              <a:tr h="292692">
                <a:tc>
                  <a:txBody>
                    <a:bodyPr/>
                    <a:lstStyle/>
                    <a:p>
                      <a:pPr algn="l" fontAlgn="b"/>
                      <a:r>
                        <a:rPr lang="en-US" sz="900" u="none" strike="noStrike" dirty="0">
                          <a:effectLst/>
                          <a:latin typeface="Times New Roman" panose="02020603050405020304" pitchFamily="18" charset="0"/>
                          <a:cs typeface="Times New Roman" panose="02020603050405020304" pitchFamily="18" charset="0"/>
                        </a:rPr>
                        <a:t>bill</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doctor_consultation_charge</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manf_master</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patient_demographics_mod</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patient_section_values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service_org_details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store_po</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tests_conducted</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extLst>
                  <a:ext uri="{0D108BD9-81ED-4DB2-BD59-A6C34878D82A}">
                    <a16:rowId xmlns:a16="http://schemas.microsoft.com/office/drawing/2014/main" val="2519307384"/>
                  </a:ext>
                </a:extLst>
              </a:tr>
              <a:tr h="292692">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bill_activity_charge</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doctor_medicine_favourites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medicine_dosage_master</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patient_deposits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patient_service_prescriptions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dirty="0">
                          <a:effectLst/>
                          <a:latin typeface="Times New Roman" panose="02020603050405020304" pitchFamily="18" charset="0"/>
                          <a:cs typeface="Times New Roman" panose="02020603050405020304" pitchFamily="18" charset="0"/>
                        </a:rPr>
                        <a:t>services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store_po_main</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tests_prescribed</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extLst>
                  <a:ext uri="{0D108BD9-81ED-4DB2-BD59-A6C34878D82A}">
                    <a16:rowId xmlns:a16="http://schemas.microsoft.com/office/drawing/2014/main" val="2935560531"/>
                  </a:ext>
                </a:extLst>
              </a:tr>
              <a:tr h="292692">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bill_adjustment</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doctor_op_consultation_charge</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medicine_id_health_authority_unique</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patient_deposits_setoff_adjustments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patient_test_prescriptions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services_prescribed</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store_reagent_usage_details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theatre_charges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extLst>
                  <a:ext uri="{0D108BD9-81ED-4DB2-BD59-A6C34878D82A}">
                    <a16:rowId xmlns:a16="http://schemas.microsoft.com/office/drawing/2014/main" val="1896024829"/>
                  </a:ext>
                </a:extLst>
              </a:tr>
              <a:tr h="223696">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bill_charge</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doctor_org_details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message_recipient</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patient_details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ppfv_form_detail_id</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stk_chkpt</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store_reagent_usage_main</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u_user</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extLst>
                  <a:ext uri="{0D108BD9-81ED-4DB2-BD59-A6C34878D82A}">
                    <a16:rowId xmlns:a16="http://schemas.microsoft.com/office/drawing/2014/main" val="1377693249"/>
                  </a:ext>
                </a:extLst>
              </a:tr>
              <a:tr h="292692">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bill_charge_adjustment</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dyna_package_category_limits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mrd_casefile_attributes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patient_details_patient_phone_country_code</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preauth_prescription</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stock_issue_details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store_reorder_levels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url_action_rights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extLst>
                  <a:ext uri="{0D108BD9-81ED-4DB2-BD59-A6C34878D82A}">
                    <a16:rowId xmlns:a16="http://schemas.microsoft.com/office/drawing/2014/main" val="313443238"/>
                  </a:ext>
                </a:extLst>
              </a:tr>
              <a:tr h="292692">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bill_receipts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dyna_package_charges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mrd_codes_doctor_master</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patient_discharge</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preauth_prescription_activities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stock_issue_main</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store_retail_customers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user_services_depts</a:t>
                      </a:r>
                      <a:r>
                        <a:rPr lang="en-US" sz="900" u="none" strike="noStrike" dirty="0">
                          <a:effectLst/>
                          <a:latin typeface="Times New Roman" panose="02020603050405020304" pitchFamily="18" charset="0"/>
                          <a:cs typeface="Times New Roman" panose="02020603050405020304" pitchFamily="18" charset="0"/>
                        </a:rPr>
                        <a:t>.</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extLst>
                  <a:ext uri="{0D108BD9-81ED-4DB2-BD59-A6C34878D82A}">
                    <a16:rowId xmlns:a16="http://schemas.microsoft.com/office/drawing/2014/main" val="3306930728"/>
                  </a:ext>
                </a:extLst>
              </a:tr>
              <a:tr h="292692">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complaintslog</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dyna_package_org_details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mrd_codes_master</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patient_documents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prescribed_medicines_master</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store_adj_details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store_sales_details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visit_vitals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extLst>
                  <a:ext uri="{0D108BD9-81ED-4DB2-BD59-A6C34878D82A}">
                    <a16:rowId xmlns:a16="http://schemas.microsoft.com/office/drawing/2014/main" val="846546013"/>
                  </a:ext>
                </a:extLst>
              </a:tr>
              <a:tr h="292692">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consultation_charges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equipement_charges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mrd_diagnosis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patient_general_docs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progress_notes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store_adj_main</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store_sales_main</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vital_reading</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extLst>
                  <a:ext uri="{0D108BD9-81ED-4DB2-BD59-A6C34878D82A}">
                    <a16:rowId xmlns:a16="http://schemas.microsoft.com/office/drawing/2014/main" val="2592776316"/>
                  </a:ext>
                </a:extLst>
              </a:tr>
              <a:tr h="292692">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consultation_org_details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estimate_bill</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mrd_observations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patient_hvf_doc_values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registration_charges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store_checkpoint_details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store_stock_details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 </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extLst>
                  <a:ext uri="{0D108BD9-81ED-4DB2-BD59-A6C34878D82A}">
                    <a16:rowId xmlns:a16="http://schemas.microsoft.com/office/drawing/2014/main" val="11428911"/>
                  </a:ext>
                </a:extLst>
              </a:tr>
              <a:tr h="292692">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deposit_setoff_total</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estimate_charge</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operation_charges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patient_medicine_prescriptions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sample_collection</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store_estimate_details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store_transaction_lot_details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a:effectLst/>
                          <a:latin typeface="Times New Roman" panose="02020603050405020304" pitchFamily="18" charset="0"/>
                          <a:cs typeface="Times New Roman" panose="02020603050405020304" pitchFamily="18" charset="0"/>
                        </a:rPr>
                        <a:t> </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extLst>
                  <a:ext uri="{0D108BD9-81ED-4DB2-BD59-A6C34878D82A}">
                    <a16:rowId xmlns:a16="http://schemas.microsoft.com/office/drawing/2014/main" val="4250823360"/>
                  </a:ext>
                </a:extLst>
              </a:tr>
              <a:tr h="292692">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diagnostic_charges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favourite_reports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operation_org_details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patient_other_medicine_prescriptions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sch_resource_availability</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store_grn_details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store_transfer_details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 </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extLst>
                  <a:ext uri="{0D108BD9-81ED-4DB2-BD59-A6C34878D82A}">
                    <a16:rowId xmlns:a16="http://schemas.microsoft.com/office/drawing/2014/main" val="2488752452"/>
                  </a:ext>
                </a:extLst>
              </a:tr>
              <a:tr h="292692">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diagnostic_charges_backup</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fixed_asset_master</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other_services_prescribed</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patient_other_prescriptions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sch_resource_availability_details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store_grn_main</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store_transfer_main</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 </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extLst>
                  <a:ext uri="{0D108BD9-81ED-4DB2-BD59-A6C34878D82A}">
                    <a16:rowId xmlns:a16="http://schemas.microsoft.com/office/drawing/2014/main" val="3203351303"/>
                  </a:ext>
                </a:extLst>
              </a:tr>
              <a:tr h="292692">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diagnostic_reagent_usage</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follow_up_details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outsource_sample_details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patient_packages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scheduler_appointment_items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store_indent_details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supp_inv_id</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 </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extLst>
                  <a:ext uri="{0D108BD9-81ED-4DB2-BD59-A6C34878D82A}">
                    <a16:rowId xmlns:a16="http://schemas.microsoft.com/office/drawing/2014/main" val="3481345210"/>
                  </a:ext>
                </a:extLst>
              </a:tr>
              <a:tr h="292692">
                <a:tc>
                  <a:txBody>
                    <a:bodyPr/>
                    <a:lstStyle/>
                    <a:p>
                      <a:pPr algn="l" fontAlgn="b"/>
                      <a:r>
                        <a:rPr lang="en-US" sz="900" u="none" strike="noStrike" dirty="0">
                          <a:effectLst/>
                          <a:latin typeface="Times New Roman" panose="02020603050405020304" pitchFamily="18" charset="0"/>
                          <a:cs typeface="Times New Roman" panose="02020603050405020304" pitchFamily="18" charset="0"/>
                        </a:rPr>
                        <a:t>diagnostics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growth_chart_reference_data</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pack_org_details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patient_pdf_form_doc_values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scheduler_appointments</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store_indent_main</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supplier_master</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a:effectLst/>
                          <a:latin typeface="Times New Roman" panose="02020603050405020304" pitchFamily="18" charset="0"/>
                          <a:cs typeface="Times New Roman" panose="02020603050405020304" pitchFamily="18" charset="0"/>
                        </a:rPr>
                        <a:t> </a:t>
                      </a:r>
                      <a:endParaRPr 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extLst>
                  <a:ext uri="{0D108BD9-81ED-4DB2-BD59-A6C34878D82A}">
                    <a16:rowId xmlns:a16="http://schemas.microsoft.com/office/drawing/2014/main" val="341088064"/>
                  </a:ext>
                </a:extLst>
              </a:tr>
              <a:tr h="292692">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diet_charges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ha_item_code_type</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package_charges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patient_prescription</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solidFill>
                      <a:srgbClr val="FFFF00"/>
                    </a:solidFill>
                  </a:tcPr>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screen_rights</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store_invoice</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err="1">
                          <a:effectLst/>
                          <a:latin typeface="Times New Roman" panose="02020603050405020304" pitchFamily="18" charset="0"/>
                          <a:cs typeface="Times New Roman" panose="02020603050405020304" pitchFamily="18" charset="0"/>
                        </a:rPr>
                        <a:t>temp_stock_item_batch_with_diff_mrp_expdt</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tc>
                  <a:txBody>
                    <a:bodyPr/>
                    <a:lstStyle/>
                    <a:p>
                      <a:pPr algn="l" fontAlgn="b"/>
                      <a:r>
                        <a:rPr lang="en-US" sz="900" u="none" strike="noStrike" dirty="0">
                          <a:effectLst/>
                          <a:latin typeface="Times New Roman" panose="02020603050405020304" pitchFamily="18" charset="0"/>
                          <a:cs typeface="Times New Roman" panose="02020603050405020304" pitchFamily="18" charset="0"/>
                        </a:rPr>
                        <a:t> </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623" marR="3623" marT="3623" marB="0" anchor="b"/>
                </a:tc>
                <a:extLst>
                  <a:ext uri="{0D108BD9-81ED-4DB2-BD59-A6C34878D82A}">
                    <a16:rowId xmlns:a16="http://schemas.microsoft.com/office/drawing/2014/main" val="1674712109"/>
                  </a:ext>
                </a:extLst>
              </a:tr>
            </a:tbl>
          </a:graphicData>
        </a:graphic>
      </p:graphicFrame>
      <p:sp>
        <p:nvSpPr>
          <p:cNvPr id="3" name="TextBox 2"/>
          <p:cNvSpPr txBox="1"/>
          <p:nvPr/>
        </p:nvSpPr>
        <p:spPr>
          <a:xfrm>
            <a:off x="35496" y="6525344"/>
            <a:ext cx="331236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TDU hospital database</a:t>
            </a:r>
          </a:p>
        </p:txBody>
      </p:sp>
    </p:spTree>
    <p:extLst>
      <p:ext uri="{BB962C8B-B14F-4D97-AF65-F5344CB8AC3E}">
        <p14:creationId xmlns:p14="http://schemas.microsoft.com/office/powerpoint/2010/main" val="846850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32769"/>
            <a:ext cx="7886700" cy="725465"/>
          </a:xfrm>
        </p:spPr>
        <p:txBody>
          <a:bodyPr>
            <a:normAutofit/>
          </a:bodyPr>
          <a:lstStyle/>
          <a:p>
            <a:pPr algn="l"/>
            <a:r>
              <a:rPr lang="en-IN" sz="2800" dirty="0">
                <a:latin typeface="Times New Roman" panose="02020603050405020304" pitchFamily="18" charset="0"/>
                <a:cs typeface="Times New Roman" panose="02020603050405020304" pitchFamily="18" charset="0"/>
              </a:rPr>
              <a:t>Data observations into summaries, stories</a:t>
            </a:r>
          </a:p>
        </p:txBody>
      </p:sp>
      <p:sp>
        <p:nvSpPr>
          <p:cNvPr id="3" name="Content Placeholder 2"/>
          <p:cNvSpPr>
            <a:spLocks noGrp="1"/>
          </p:cNvSpPr>
          <p:nvPr>
            <p:ph idx="1"/>
          </p:nvPr>
        </p:nvSpPr>
        <p:spPr>
          <a:xfrm>
            <a:off x="179512" y="836712"/>
            <a:ext cx="4955722" cy="355082"/>
          </a:xfrm>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Generic algorithm and steps followed</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91F777D-3D7E-4098-87B9-F0BD66693DB0}" type="slidenum">
              <a:rPr lang="en-US" smtClean="0"/>
              <a:pPr/>
              <a:t>16</a:t>
            </a:fld>
            <a:endParaRPr lang="en-US"/>
          </a:p>
        </p:txBody>
      </p:sp>
      <p:grpSp>
        <p:nvGrpSpPr>
          <p:cNvPr id="3074" name="Group 51"/>
          <p:cNvGrpSpPr>
            <a:grpSpLocks/>
          </p:cNvGrpSpPr>
          <p:nvPr/>
        </p:nvGrpSpPr>
        <p:grpSpPr bwMode="auto">
          <a:xfrm>
            <a:off x="274770" y="1052736"/>
            <a:ext cx="8401686" cy="1888495"/>
            <a:chOff x="0" y="0"/>
            <a:chExt cx="62198" cy="15430"/>
          </a:xfrm>
        </p:grpSpPr>
        <p:sp>
          <p:nvSpPr>
            <p:cNvPr id="52" name="Rounded Rectangle 52"/>
            <p:cNvSpPr>
              <a:spLocks noChangeArrowheads="1"/>
            </p:cNvSpPr>
            <p:nvPr/>
          </p:nvSpPr>
          <p:spPr bwMode="auto">
            <a:xfrm>
              <a:off x="47434" y="0"/>
              <a:ext cx="12383" cy="7048"/>
            </a:xfrm>
            <a:prstGeom prst="roundRect">
              <a:avLst>
                <a:gd name="adj" fmla="val 16667"/>
              </a:avLst>
            </a:prstGeom>
            <a:solidFill>
              <a:srgbClr val="FFFFFF"/>
            </a:solidFill>
            <a:ln w="12700">
              <a:solidFill>
                <a:srgbClr val="000000"/>
              </a:solidFill>
              <a:miter lim="800000"/>
              <a:headEnd/>
              <a:tailEnd/>
            </a:ln>
          </p:spPr>
          <p:txBody>
            <a:bodyPr vert="horz" wrap="square" lIns="68580" tIns="34290" rIns="68580" bIns="34290" numCol="1" anchor="ctr" anchorCtr="0" compatLnSpc="1">
              <a:prstTxWarp prst="textNoShape">
                <a:avLst/>
              </a:prstTxWarp>
            </a:bodyPr>
            <a:lstStyle/>
            <a:p>
              <a:pPr algn="ctr" defTabSz="685800" fontAlgn="base">
                <a:spcBef>
                  <a:spcPct val="0"/>
                </a:spcBef>
                <a:spcAft>
                  <a:spcPts val="750"/>
                </a:spcAft>
              </a:pPr>
              <a:r>
                <a:rPr lang="en-IN" sz="825">
                  <a:solidFill>
                    <a:srgbClr val="000000"/>
                  </a:solidFill>
                  <a:latin typeface="Times New Roman" pitchFamily="18" charset="0"/>
                  <a:cs typeface="Arial" pitchFamily="34" charset="0"/>
                </a:rPr>
                <a:t>Use R program to generate tabular or graphical analysis</a:t>
              </a:r>
              <a:endParaRPr lang="en-US" sz="1350">
                <a:latin typeface="Arial" pitchFamily="34" charset="0"/>
                <a:cs typeface="Arial" pitchFamily="34" charset="0"/>
              </a:endParaRPr>
            </a:p>
          </p:txBody>
        </p:sp>
        <p:grpSp>
          <p:nvGrpSpPr>
            <p:cNvPr id="53" name="Group 53"/>
            <p:cNvGrpSpPr>
              <a:grpSpLocks/>
            </p:cNvGrpSpPr>
            <p:nvPr/>
          </p:nvGrpSpPr>
          <p:grpSpPr bwMode="auto">
            <a:xfrm>
              <a:off x="0" y="1809"/>
              <a:ext cx="47625" cy="7144"/>
              <a:chOff x="0" y="0"/>
              <a:chExt cx="47625" cy="7143"/>
            </a:xfrm>
          </p:grpSpPr>
          <p:grpSp>
            <p:nvGrpSpPr>
              <p:cNvPr id="54" name="Group 54"/>
              <p:cNvGrpSpPr>
                <a:grpSpLocks/>
              </p:cNvGrpSpPr>
              <p:nvPr/>
            </p:nvGrpSpPr>
            <p:grpSpPr bwMode="auto">
              <a:xfrm>
                <a:off x="0" y="0"/>
                <a:ext cx="43815" cy="7143"/>
                <a:chOff x="0" y="0"/>
                <a:chExt cx="43815" cy="7143"/>
              </a:xfrm>
            </p:grpSpPr>
            <p:sp>
              <p:nvSpPr>
                <p:cNvPr id="55" name="Rounded Rectangle 55"/>
                <p:cNvSpPr>
                  <a:spLocks noChangeArrowheads="1"/>
                </p:cNvSpPr>
                <p:nvPr/>
              </p:nvSpPr>
              <p:spPr bwMode="auto">
                <a:xfrm>
                  <a:off x="31432" y="0"/>
                  <a:ext cx="12383" cy="7048"/>
                </a:xfrm>
                <a:prstGeom prst="roundRect">
                  <a:avLst>
                    <a:gd name="adj" fmla="val 16667"/>
                  </a:avLst>
                </a:prstGeom>
                <a:solidFill>
                  <a:srgbClr val="FFFFFF"/>
                </a:solidFill>
                <a:ln w="12700">
                  <a:solidFill>
                    <a:srgbClr val="000000"/>
                  </a:solidFill>
                  <a:miter lim="800000"/>
                  <a:headEnd/>
                  <a:tailEnd/>
                </a:ln>
              </p:spPr>
              <p:txBody>
                <a:bodyPr vert="horz" wrap="square" lIns="68580" tIns="34290" rIns="68580" bIns="34290" numCol="1" anchor="ctr" anchorCtr="0" compatLnSpc="1">
                  <a:prstTxWarp prst="textNoShape">
                    <a:avLst/>
                  </a:prstTxWarp>
                </a:bodyPr>
                <a:lstStyle/>
                <a:p>
                  <a:pPr algn="ctr" defTabSz="685800" fontAlgn="base">
                    <a:spcBef>
                      <a:spcPct val="0"/>
                    </a:spcBef>
                    <a:spcAft>
                      <a:spcPts val="750"/>
                    </a:spcAft>
                  </a:pPr>
                  <a:r>
                    <a:rPr lang="en-IN" sz="825">
                      <a:solidFill>
                        <a:srgbClr val="000000"/>
                      </a:solidFill>
                      <a:latin typeface="Times New Roman" pitchFamily="18" charset="0"/>
                      <a:cs typeface="Arial" pitchFamily="34" charset="0"/>
                    </a:rPr>
                    <a:t>Use R program to create analysis data tables</a:t>
                  </a:r>
                  <a:endParaRPr lang="en-US" sz="1350">
                    <a:latin typeface="Arial" pitchFamily="34" charset="0"/>
                    <a:cs typeface="Arial" pitchFamily="34" charset="0"/>
                  </a:endParaRPr>
                </a:p>
              </p:txBody>
            </p:sp>
            <p:grpSp>
              <p:nvGrpSpPr>
                <p:cNvPr id="56" name="Group 56"/>
                <p:cNvGrpSpPr>
                  <a:grpSpLocks/>
                </p:cNvGrpSpPr>
                <p:nvPr/>
              </p:nvGrpSpPr>
              <p:grpSpPr bwMode="auto">
                <a:xfrm>
                  <a:off x="0" y="95"/>
                  <a:ext cx="31527" cy="7048"/>
                  <a:chOff x="0" y="0"/>
                  <a:chExt cx="31527" cy="7048"/>
                </a:xfrm>
              </p:grpSpPr>
              <p:grpSp>
                <p:nvGrpSpPr>
                  <p:cNvPr id="57" name="Group 57"/>
                  <p:cNvGrpSpPr>
                    <a:grpSpLocks/>
                  </p:cNvGrpSpPr>
                  <p:nvPr/>
                </p:nvGrpSpPr>
                <p:grpSpPr bwMode="auto">
                  <a:xfrm>
                    <a:off x="0" y="0"/>
                    <a:ext cx="28194" cy="7048"/>
                    <a:chOff x="0" y="0"/>
                    <a:chExt cx="28194" cy="7048"/>
                  </a:xfrm>
                </p:grpSpPr>
                <p:grpSp>
                  <p:nvGrpSpPr>
                    <p:cNvPr id="58" name="Group 58"/>
                    <p:cNvGrpSpPr>
                      <a:grpSpLocks/>
                    </p:cNvGrpSpPr>
                    <p:nvPr/>
                  </p:nvGrpSpPr>
                  <p:grpSpPr bwMode="auto">
                    <a:xfrm>
                      <a:off x="0" y="0"/>
                      <a:ext cx="15811" cy="7048"/>
                      <a:chOff x="0" y="0"/>
                      <a:chExt cx="15811" cy="7048"/>
                    </a:xfrm>
                  </p:grpSpPr>
                  <p:sp>
                    <p:nvSpPr>
                      <p:cNvPr id="59" name="Rounded Rectangle 59"/>
                      <p:cNvSpPr>
                        <a:spLocks noChangeArrowheads="1"/>
                      </p:cNvSpPr>
                      <p:nvPr/>
                    </p:nvSpPr>
                    <p:spPr bwMode="auto">
                      <a:xfrm>
                        <a:off x="0" y="0"/>
                        <a:ext cx="12382" cy="7048"/>
                      </a:xfrm>
                      <a:prstGeom prst="roundRect">
                        <a:avLst>
                          <a:gd name="adj" fmla="val 16667"/>
                        </a:avLst>
                      </a:prstGeom>
                      <a:solidFill>
                        <a:srgbClr val="FFFFFF"/>
                      </a:solidFill>
                      <a:ln w="12700">
                        <a:solidFill>
                          <a:srgbClr val="000000"/>
                        </a:solidFill>
                        <a:miter lim="800000"/>
                        <a:headEnd/>
                        <a:tailEnd/>
                      </a:ln>
                    </p:spPr>
                    <p:txBody>
                      <a:bodyPr vert="horz" wrap="square" lIns="68580" tIns="34290" rIns="68580" bIns="34290" numCol="1" anchor="ctr" anchorCtr="0" compatLnSpc="1">
                        <a:prstTxWarp prst="textNoShape">
                          <a:avLst/>
                        </a:prstTxWarp>
                      </a:bodyPr>
                      <a:lstStyle/>
                      <a:p>
                        <a:pPr algn="ctr" defTabSz="685800" fontAlgn="base">
                          <a:spcBef>
                            <a:spcPct val="0"/>
                          </a:spcBef>
                          <a:spcAft>
                            <a:spcPts val="750"/>
                          </a:spcAft>
                        </a:pPr>
                        <a:r>
                          <a:rPr lang="en-IN" sz="825">
                            <a:solidFill>
                              <a:srgbClr val="000000"/>
                            </a:solidFill>
                            <a:latin typeface="Times New Roman" pitchFamily="18" charset="0"/>
                            <a:cs typeface="Arial" pitchFamily="34" charset="0"/>
                          </a:rPr>
                          <a:t>Use source tables from the SQLserver</a:t>
                        </a:r>
                        <a:endParaRPr lang="en-US" sz="1350">
                          <a:latin typeface="Arial" pitchFamily="34" charset="0"/>
                          <a:cs typeface="Arial" pitchFamily="34" charset="0"/>
                        </a:endParaRPr>
                      </a:p>
                    </p:txBody>
                  </p:sp>
                  <p:cxnSp>
                    <p:nvCxnSpPr>
                      <p:cNvPr id="60" name="Straight Arrow Connector 60"/>
                      <p:cNvCxnSpPr>
                        <a:cxnSpLocks noChangeShapeType="1"/>
                      </p:cNvCxnSpPr>
                      <p:nvPr/>
                    </p:nvCxnSpPr>
                    <p:spPr bwMode="auto">
                      <a:xfrm>
                        <a:off x="12477" y="3048"/>
                        <a:ext cx="3334" cy="0"/>
                      </a:xfrm>
                      <a:prstGeom prst="straightConnector1">
                        <a:avLst/>
                      </a:prstGeom>
                      <a:noFill/>
                      <a:ln w="6350">
                        <a:solidFill>
                          <a:srgbClr val="000000"/>
                        </a:solidFill>
                        <a:miter lim="800000"/>
                        <a:headEnd/>
                        <a:tailEnd type="triangle" w="med" len="med"/>
                      </a:ln>
                    </p:spPr>
                  </p:cxnSp>
                </p:grpSp>
                <p:sp>
                  <p:nvSpPr>
                    <p:cNvPr id="61" name="Rounded Rectangle 61"/>
                    <p:cNvSpPr>
                      <a:spLocks noChangeArrowheads="1"/>
                    </p:cNvSpPr>
                    <p:nvPr/>
                  </p:nvSpPr>
                  <p:spPr bwMode="auto">
                    <a:xfrm>
                      <a:off x="15811" y="0"/>
                      <a:ext cx="12383" cy="7048"/>
                    </a:xfrm>
                    <a:prstGeom prst="roundRect">
                      <a:avLst>
                        <a:gd name="adj" fmla="val 16667"/>
                      </a:avLst>
                    </a:prstGeom>
                    <a:solidFill>
                      <a:srgbClr val="FFFFFF"/>
                    </a:solidFill>
                    <a:ln w="12700">
                      <a:solidFill>
                        <a:srgbClr val="000000"/>
                      </a:solidFill>
                      <a:miter lim="800000"/>
                      <a:headEnd/>
                      <a:tailEnd/>
                    </a:ln>
                  </p:spPr>
                  <p:txBody>
                    <a:bodyPr vert="horz" wrap="square" lIns="68580" tIns="34290" rIns="68580" bIns="34290" numCol="1" anchor="ctr" anchorCtr="0" compatLnSpc="1">
                      <a:prstTxWarp prst="textNoShape">
                        <a:avLst/>
                      </a:prstTxWarp>
                    </a:bodyPr>
                    <a:lstStyle/>
                    <a:p>
                      <a:pPr algn="ctr" defTabSz="685800" fontAlgn="base">
                        <a:spcBef>
                          <a:spcPct val="0"/>
                        </a:spcBef>
                        <a:spcAft>
                          <a:spcPts val="750"/>
                        </a:spcAft>
                      </a:pPr>
                      <a:r>
                        <a:rPr lang="en-IN" sz="825">
                          <a:solidFill>
                            <a:srgbClr val="000000"/>
                          </a:solidFill>
                          <a:latin typeface="Times New Roman" pitchFamily="18" charset="0"/>
                          <a:cs typeface="Arial" pitchFamily="34" charset="0"/>
                        </a:rPr>
                        <a:t>Use SQL queries to combine necessary tables</a:t>
                      </a:r>
                      <a:endParaRPr lang="en-US" sz="1350">
                        <a:latin typeface="Arial" pitchFamily="34" charset="0"/>
                        <a:cs typeface="Arial" pitchFamily="34" charset="0"/>
                      </a:endParaRPr>
                    </a:p>
                  </p:txBody>
                </p:sp>
              </p:grpSp>
              <p:cxnSp>
                <p:nvCxnSpPr>
                  <p:cNvPr id="62" name="Straight Arrow Connector 62"/>
                  <p:cNvCxnSpPr>
                    <a:cxnSpLocks noChangeShapeType="1"/>
                  </p:cNvCxnSpPr>
                  <p:nvPr/>
                </p:nvCxnSpPr>
                <p:spPr bwMode="auto">
                  <a:xfrm>
                    <a:off x="28194" y="3048"/>
                    <a:ext cx="3333" cy="0"/>
                  </a:xfrm>
                  <a:prstGeom prst="straightConnector1">
                    <a:avLst/>
                  </a:prstGeom>
                  <a:noFill/>
                  <a:ln w="6350">
                    <a:solidFill>
                      <a:srgbClr val="000000"/>
                    </a:solidFill>
                    <a:miter lim="800000"/>
                    <a:headEnd/>
                    <a:tailEnd type="triangle" w="med" len="med"/>
                  </a:ln>
                </p:spPr>
              </p:cxnSp>
            </p:grpSp>
          </p:grpSp>
          <p:cxnSp>
            <p:nvCxnSpPr>
              <p:cNvPr id="63" name="Straight Arrow Connector 63"/>
              <p:cNvCxnSpPr>
                <a:cxnSpLocks noChangeShapeType="1"/>
              </p:cNvCxnSpPr>
              <p:nvPr/>
            </p:nvCxnSpPr>
            <p:spPr bwMode="auto">
              <a:xfrm flipV="1">
                <a:off x="43719" y="2476"/>
                <a:ext cx="3620" cy="572"/>
              </a:xfrm>
              <a:prstGeom prst="straightConnector1">
                <a:avLst/>
              </a:prstGeom>
              <a:noFill/>
              <a:ln w="6350">
                <a:solidFill>
                  <a:srgbClr val="000000"/>
                </a:solidFill>
                <a:miter lim="800000"/>
                <a:headEnd/>
                <a:tailEnd type="triangle" w="med" len="med"/>
              </a:ln>
            </p:spPr>
          </p:cxnSp>
          <p:cxnSp>
            <p:nvCxnSpPr>
              <p:cNvPr id="64" name="Straight Arrow Connector 64"/>
              <p:cNvCxnSpPr>
                <a:cxnSpLocks noChangeShapeType="1"/>
              </p:cNvCxnSpPr>
              <p:nvPr/>
            </p:nvCxnSpPr>
            <p:spPr bwMode="auto">
              <a:xfrm>
                <a:off x="43815" y="3333"/>
                <a:ext cx="3810" cy="3715"/>
              </a:xfrm>
              <a:prstGeom prst="straightConnector1">
                <a:avLst/>
              </a:prstGeom>
              <a:noFill/>
              <a:ln w="6350">
                <a:solidFill>
                  <a:srgbClr val="000000"/>
                </a:solidFill>
                <a:miter lim="800000"/>
                <a:headEnd/>
                <a:tailEnd type="triangle" w="med" len="med"/>
              </a:ln>
            </p:spPr>
          </p:cxnSp>
        </p:grpSp>
        <p:sp>
          <p:nvSpPr>
            <p:cNvPr id="65" name="Rounded Rectangle 65"/>
            <p:cNvSpPr>
              <a:spLocks noChangeArrowheads="1"/>
            </p:cNvSpPr>
            <p:nvPr/>
          </p:nvSpPr>
          <p:spPr bwMode="auto">
            <a:xfrm>
              <a:off x="47720" y="8382"/>
              <a:ext cx="14478" cy="7048"/>
            </a:xfrm>
            <a:prstGeom prst="roundRect">
              <a:avLst>
                <a:gd name="adj" fmla="val 16667"/>
              </a:avLst>
            </a:prstGeom>
            <a:solidFill>
              <a:srgbClr val="FFFFFF"/>
            </a:solidFill>
            <a:ln w="12700">
              <a:solidFill>
                <a:srgbClr val="000000"/>
              </a:solidFill>
              <a:miter lim="800000"/>
              <a:headEnd/>
              <a:tailEnd/>
            </a:ln>
          </p:spPr>
          <p:txBody>
            <a:bodyPr vert="horz" wrap="square" lIns="68580" tIns="34290" rIns="68580" bIns="34290" numCol="1" anchor="ctr" anchorCtr="0" compatLnSpc="1">
              <a:prstTxWarp prst="textNoShape">
                <a:avLst/>
              </a:prstTxWarp>
            </a:bodyPr>
            <a:lstStyle/>
            <a:p>
              <a:pPr algn="ctr" defTabSz="685800" fontAlgn="base">
                <a:spcBef>
                  <a:spcPct val="0"/>
                </a:spcBef>
                <a:spcAft>
                  <a:spcPts val="750"/>
                </a:spcAft>
              </a:pPr>
              <a:r>
                <a:rPr lang="en-IN" sz="825">
                  <a:solidFill>
                    <a:srgbClr val="000000"/>
                  </a:solidFill>
                  <a:latin typeface="Times New Roman" pitchFamily="18" charset="0"/>
                  <a:cs typeface="Arial" pitchFamily="34" charset="0"/>
                </a:rPr>
                <a:t>Use Tableau to generate interactive visual analysis</a:t>
              </a:r>
              <a:endParaRPr lang="en-US" sz="1350">
                <a:latin typeface="Arial" pitchFamily="34" charset="0"/>
                <a:cs typeface="Arial" pitchFamily="34" charset="0"/>
              </a:endParaRPr>
            </a:p>
          </p:txBody>
        </p:sp>
      </p:grpSp>
      <p:sp>
        <p:nvSpPr>
          <p:cNvPr id="3089" name="Rectangle 17"/>
          <p:cNvSpPr>
            <a:spLocks noChangeArrowheads="1"/>
          </p:cNvSpPr>
          <p:nvPr/>
        </p:nvSpPr>
        <p:spPr bwMode="auto">
          <a:xfrm>
            <a:off x="44358" y="3717463"/>
            <a:ext cx="5031698" cy="3023905"/>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spAutoFit/>
          </a:bodyPr>
          <a:lstStyle/>
          <a:p>
            <a:pPr marL="171450" indent="-171450" algn="just" defTabSz="685800" fontAlgn="base">
              <a:spcBef>
                <a:spcPct val="0"/>
              </a:spcBef>
              <a:spcAft>
                <a:spcPct val="0"/>
              </a:spcAft>
              <a:buFont typeface="+mj-lt"/>
              <a:buAutoNum type="arabicPeriod"/>
            </a:pPr>
            <a:r>
              <a:rPr lang="en-US" sz="1200" dirty="0">
                <a:latin typeface="Times New Roman" pitchFamily="18" charset="0"/>
                <a:ea typeface="Calibri" pitchFamily="34" charset="0"/>
                <a:cs typeface="Times New Roman" pitchFamily="18" charset="0"/>
              </a:rPr>
              <a:t>Login on the SQL server using the credentials</a:t>
            </a:r>
            <a:endParaRPr lang="en-US" sz="1200" dirty="0">
              <a:latin typeface="Arial" pitchFamily="34" charset="0"/>
              <a:cs typeface="Arial" pitchFamily="34" charset="0"/>
            </a:endParaRPr>
          </a:p>
          <a:p>
            <a:pPr marL="171450" indent="-171450" algn="just" defTabSz="685800" eaLnBrk="0" fontAlgn="base" hangingPunct="0">
              <a:spcBef>
                <a:spcPct val="0"/>
              </a:spcBef>
              <a:spcAft>
                <a:spcPct val="0"/>
              </a:spcAft>
              <a:buFont typeface="+mj-lt"/>
              <a:buAutoNum type="arabicPeriod"/>
            </a:pPr>
            <a:r>
              <a:rPr lang="en-US" sz="1200" dirty="0">
                <a:latin typeface="Times New Roman" pitchFamily="18" charset="0"/>
                <a:ea typeface="Calibri" pitchFamily="34" charset="0"/>
                <a:cs typeface="Times New Roman" pitchFamily="18" charset="0"/>
              </a:rPr>
              <a:t>Use the IAIM schema, access following tables to generate base table with </a:t>
            </a:r>
          </a:p>
          <a:p>
            <a:pPr algn="just" defTabSz="685800" eaLnBrk="0" fontAlgn="base" hangingPunct="0">
              <a:spcBef>
                <a:spcPct val="0"/>
              </a:spcBef>
              <a:spcAft>
                <a:spcPct val="0"/>
              </a:spcAft>
            </a:pPr>
            <a:r>
              <a:rPr lang="en-US" sz="1200" dirty="0">
                <a:latin typeface="Times New Roman" pitchFamily="18" charset="0"/>
                <a:ea typeface="Calibri" pitchFamily="34" charset="0"/>
                <a:cs typeface="Times New Roman" pitchFamily="18" charset="0"/>
              </a:rPr>
              <a:t>Demographics information, Patient Visit information and prescribed treatments</a:t>
            </a:r>
            <a:endParaRPr lang="en-US" sz="1200" dirty="0">
              <a:latin typeface="Arial" pitchFamily="34" charset="0"/>
              <a:cs typeface="Arial" pitchFamily="34" charset="0"/>
            </a:endParaRPr>
          </a:p>
          <a:p>
            <a:pPr marL="342900" lvl="1" algn="just" defTabSz="685800" eaLnBrk="0" fontAlgn="base" hangingPunct="0">
              <a:spcBef>
                <a:spcPct val="0"/>
              </a:spcBef>
              <a:spcAft>
                <a:spcPct val="0"/>
              </a:spcAft>
              <a:buFontTx/>
              <a:buAutoNum type="arabicPeriod"/>
            </a:pPr>
            <a:r>
              <a:rPr lang="en-US" sz="1200" dirty="0" err="1">
                <a:latin typeface="Times New Roman" pitchFamily="18" charset="0"/>
                <a:ea typeface="Calibri" pitchFamily="34" charset="0"/>
                <a:cs typeface="Times New Roman" pitchFamily="18" charset="0"/>
              </a:rPr>
              <a:t>STATE_MASTERa</a:t>
            </a:r>
            <a:endParaRPr lang="en-US" sz="1200" dirty="0">
              <a:latin typeface="Arial" pitchFamily="34" charset="0"/>
              <a:cs typeface="Arial" pitchFamily="34" charset="0"/>
            </a:endParaRPr>
          </a:p>
          <a:p>
            <a:pPr marL="342900" lvl="1" algn="just" defTabSz="685800" eaLnBrk="0" fontAlgn="base" hangingPunct="0">
              <a:spcBef>
                <a:spcPct val="0"/>
              </a:spcBef>
              <a:spcAft>
                <a:spcPct val="0"/>
              </a:spcAft>
              <a:buFontTx/>
              <a:buAutoNum type="arabicPeriod"/>
            </a:pPr>
            <a:r>
              <a:rPr lang="en-US" sz="1200" dirty="0">
                <a:latin typeface="Times New Roman" pitchFamily="18" charset="0"/>
                <a:ea typeface="Calibri" pitchFamily="34" charset="0"/>
                <a:cs typeface="Times New Roman" pitchFamily="18" charset="0"/>
              </a:rPr>
              <a:t>COUNTRY_MASTER</a:t>
            </a:r>
            <a:endParaRPr lang="en-US" sz="1200" dirty="0">
              <a:latin typeface="Arial" pitchFamily="34" charset="0"/>
              <a:cs typeface="Arial" pitchFamily="34" charset="0"/>
            </a:endParaRPr>
          </a:p>
          <a:p>
            <a:pPr marL="342900" lvl="1" algn="just" defTabSz="685800" eaLnBrk="0" fontAlgn="base" hangingPunct="0">
              <a:spcBef>
                <a:spcPct val="0"/>
              </a:spcBef>
              <a:spcAft>
                <a:spcPct val="0"/>
              </a:spcAft>
              <a:buFontTx/>
              <a:buAutoNum type="arabicPeriod"/>
            </a:pPr>
            <a:r>
              <a:rPr lang="en-US" sz="1200" dirty="0">
                <a:latin typeface="Times New Roman" pitchFamily="18" charset="0"/>
                <a:ea typeface="Calibri" pitchFamily="34" charset="0"/>
                <a:cs typeface="Times New Roman" pitchFamily="18" charset="0"/>
              </a:rPr>
              <a:t>CITY</a:t>
            </a:r>
            <a:endParaRPr lang="en-US" sz="1200" dirty="0">
              <a:latin typeface="Arial" pitchFamily="34" charset="0"/>
              <a:cs typeface="Arial" pitchFamily="34" charset="0"/>
            </a:endParaRPr>
          </a:p>
          <a:p>
            <a:pPr marL="342900" lvl="1" algn="just" defTabSz="685800" eaLnBrk="0" fontAlgn="base" hangingPunct="0">
              <a:spcBef>
                <a:spcPct val="0"/>
              </a:spcBef>
              <a:spcAft>
                <a:spcPct val="0"/>
              </a:spcAft>
              <a:buFontTx/>
              <a:buAutoNum type="arabicPeriod"/>
            </a:pPr>
            <a:r>
              <a:rPr lang="en-US" sz="1200" dirty="0">
                <a:latin typeface="Times New Roman" pitchFamily="18" charset="0"/>
                <a:ea typeface="Calibri" pitchFamily="34" charset="0"/>
                <a:cs typeface="Times New Roman" pitchFamily="18" charset="0"/>
              </a:rPr>
              <a:t>STATE</a:t>
            </a:r>
            <a:endParaRPr lang="en-US" sz="1200" dirty="0">
              <a:latin typeface="Arial" pitchFamily="34" charset="0"/>
              <a:cs typeface="Arial" pitchFamily="34" charset="0"/>
            </a:endParaRPr>
          </a:p>
          <a:p>
            <a:pPr marL="342900" lvl="1" algn="just" defTabSz="685800" eaLnBrk="0" fontAlgn="base" hangingPunct="0">
              <a:spcBef>
                <a:spcPct val="0"/>
              </a:spcBef>
              <a:spcAft>
                <a:spcPct val="0"/>
              </a:spcAft>
              <a:buFontTx/>
              <a:buAutoNum type="arabicPeriod"/>
            </a:pPr>
            <a:r>
              <a:rPr lang="en-US" sz="1200" dirty="0">
                <a:latin typeface="Times New Roman" pitchFamily="18" charset="0"/>
                <a:ea typeface="Calibri" pitchFamily="34" charset="0"/>
                <a:cs typeface="Times New Roman" pitchFamily="18" charset="0"/>
              </a:rPr>
              <a:t>PATIENT_DETAILS</a:t>
            </a:r>
            <a:endParaRPr lang="en-US" sz="1200" dirty="0">
              <a:latin typeface="Arial" pitchFamily="34" charset="0"/>
              <a:cs typeface="Arial" pitchFamily="34" charset="0"/>
            </a:endParaRPr>
          </a:p>
          <a:p>
            <a:pPr marL="342900" lvl="1" algn="just" defTabSz="685800" eaLnBrk="0" fontAlgn="base" hangingPunct="0">
              <a:spcBef>
                <a:spcPct val="0"/>
              </a:spcBef>
              <a:spcAft>
                <a:spcPct val="0"/>
              </a:spcAft>
              <a:buFontTx/>
              <a:buAutoNum type="arabicPeriod"/>
            </a:pPr>
            <a:r>
              <a:rPr lang="en-US" sz="1200" dirty="0">
                <a:latin typeface="Times New Roman" pitchFamily="18" charset="0"/>
                <a:ea typeface="Calibri" pitchFamily="34" charset="0"/>
                <a:cs typeface="Times New Roman" pitchFamily="18" charset="0"/>
              </a:rPr>
              <a:t>PATIENT_REGISTRATION</a:t>
            </a:r>
            <a:endParaRPr lang="en-US" sz="1200" dirty="0">
              <a:latin typeface="Arial" pitchFamily="34" charset="0"/>
              <a:cs typeface="Arial" pitchFamily="34" charset="0"/>
            </a:endParaRPr>
          </a:p>
          <a:p>
            <a:pPr marL="342900" lvl="1" algn="just" defTabSz="685800" eaLnBrk="0" fontAlgn="base" hangingPunct="0">
              <a:spcBef>
                <a:spcPct val="0"/>
              </a:spcBef>
              <a:spcAft>
                <a:spcPct val="0"/>
              </a:spcAft>
              <a:buFontTx/>
              <a:buAutoNum type="arabicPeriod"/>
            </a:pPr>
            <a:r>
              <a:rPr lang="en-US" sz="1200" dirty="0">
                <a:latin typeface="Times New Roman" pitchFamily="18" charset="0"/>
                <a:ea typeface="Calibri" pitchFamily="34" charset="0"/>
                <a:cs typeface="Times New Roman" pitchFamily="18" charset="0"/>
              </a:rPr>
              <a:t>MRD_DIAGNOSIS</a:t>
            </a:r>
            <a:endParaRPr lang="en-US" sz="1200" dirty="0">
              <a:latin typeface="Arial" pitchFamily="34" charset="0"/>
              <a:cs typeface="Arial" pitchFamily="34" charset="0"/>
            </a:endParaRPr>
          </a:p>
          <a:p>
            <a:pPr marL="342900" lvl="1" algn="just" defTabSz="685800" eaLnBrk="0" fontAlgn="base" hangingPunct="0">
              <a:spcBef>
                <a:spcPct val="0"/>
              </a:spcBef>
              <a:spcAft>
                <a:spcPct val="0"/>
              </a:spcAft>
              <a:buFontTx/>
              <a:buAutoNum type="arabicPeriod"/>
            </a:pPr>
            <a:r>
              <a:rPr lang="en-US" sz="1200" dirty="0">
                <a:latin typeface="Times New Roman" pitchFamily="18" charset="0"/>
                <a:ea typeface="Calibri" pitchFamily="34" charset="0"/>
                <a:cs typeface="Times New Roman" pitchFamily="18" charset="0"/>
              </a:rPr>
              <a:t>PATIENT_PRESCRIPTION</a:t>
            </a:r>
            <a:endParaRPr lang="en-US" sz="1200" dirty="0">
              <a:latin typeface="Arial" pitchFamily="34" charset="0"/>
              <a:cs typeface="Arial" pitchFamily="34" charset="0"/>
            </a:endParaRPr>
          </a:p>
          <a:p>
            <a:pPr marL="342900" lvl="1" algn="just" defTabSz="685800" eaLnBrk="0" fontAlgn="base" hangingPunct="0">
              <a:spcBef>
                <a:spcPct val="0"/>
              </a:spcBef>
              <a:spcAft>
                <a:spcPct val="0"/>
              </a:spcAft>
              <a:buFontTx/>
              <a:buAutoNum type="arabicPeriod"/>
            </a:pPr>
            <a:r>
              <a:rPr lang="en-US" sz="1200" dirty="0">
                <a:latin typeface="Times New Roman" pitchFamily="18" charset="0"/>
                <a:ea typeface="Calibri" pitchFamily="34" charset="0"/>
                <a:cs typeface="Times New Roman" pitchFamily="18" charset="0"/>
              </a:rPr>
              <a:t>PATIENT_MEDICINE_PRESCRIPTIONS</a:t>
            </a:r>
            <a:endParaRPr lang="en-US" sz="1200" dirty="0">
              <a:latin typeface="Arial" pitchFamily="34" charset="0"/>
              <a:cs typeface="Arial" pitchFamily="34" charset="0"/>
            </a:endParaRPr>
          </a:p>
          <a:p>
            <a:pPr marL="342900" lvl="1" algn="just" defTabSz="685800" eaLnBrk="0" fontAlgn="base" hangingPunct="0">
              <a:spcBef>
                <a:spcPct val="0"/>
              </a:spcBef>
              <a:spcAft>
                <a:spcPct val="0"/>
              </a:spcAft>
              <a:buFontTx/>
              <a:buAutoNum type="arabicPeriod"/>
            </a:pPr>
            <a:r>
              <a:rPr lang="en-US" sz="1200" dirty="0">
                <a:latin typeface="Times New Roman" pitchFamily="18" charset="0"/>
                <a:ea typeface="Calibri" pitchFamily="34" charset="0"/>
                <a:cs typeface="Times New Roman" pitchFamily="18" charset="0"/>
              </a:rPr>
              <a:t>IP_PRESCRIPTION</a:t>
            </a:r>
            <a:endParaRPr lang="en-US" sz="1200" dirty="0">
              <a:latin typeface="Arial" pitchFamily="34" charset="0"/>
              <a:cs typeface="Arial" pitchFamily="34" charset="0"/>
            </a:endParaRPr>
          </a:p>
          <a:p>
            <a:pPr marL="342900" lvl="1" algn="just" defTabSz="685800" eaLnBrk="0" fontAlgn="base" hangingPunct="0">
              <a:spcBef>
                <a:spcPct val="0"/>
              </a:spcBef>
              <a:spcAft>
                <a:spcPct val="0"/>
              </a:spcAft>
              <a:buFontTx/>
              <a:buAutoNum type="arabicPeriod"/>
            </a:pPr>
            <a:r>
              <a:rPr lang="en-US" sz="1200" dirty="0">
                <a:latin typeface="Times New Roman" pitchFamily="18" charset="0"/>
                <a:ea typeface="Calibri" pitchFamily="34" charset="0"/>
                <a:cs typeface="Times New Roman" pitchFamily="18" charset="0"/>
              </a:rPr>
              <a:t>SERVICES_PRESCRIBED</a:t>
            </a:r>
            <a:endParaRPr lang="en-US" sz="1200" dirty="0">
              <a:latin typeface="Arial" pitchFamily="34" charset="0"/>
              <a:cs typeface="Arial" pitchFamily="34" charset="0"/>
            </a:endParaRPr>
          </a:p>
          <a:p>
            <a:pPr marL="342900" lvl="1" algn="just" defTabSz="685800" eaLnBrk="0" fontAlgn="base" hangingPunct="0">
              <a:spcBef>
                <a:spcPct val="0"/>
              </a:spcBef>
              <a:spcAft>
                <a:spcPct val="0"/>
              </a:spcAft>
              <a:buFontTx/>
              <a:buAutoNum type="arabicPeriod"/>
            </a:pPr>
            <a:r>
              <a:rPr lang="en-US" sz="1200" dirty="0">
                <a:latin typeface="Times New Roman" pitchFamily="18" charset="0"/>
                <a:ea typeface="Calibri" pitchFamily="34" charset="0"/>
                <a:cs typeface="Times New Roman" pitchFamily="18" charset="0"/>
              </a:rPr>
              <a:t>SERVICES</a:t>
            </a:r>
            <a:endParaRPr lang="en-US" sz="1200" dirty="0">
              <a:latin typeface="Arial" pitchFamily="34" charset="0"/>
              <a:cs typeface="Arial" pitchFamily="34" charset="0"/>
            </a:endParaRPr>
          </a:p>
          <a:p>
            <a:pPr marL="342900" lvl="1" algn="just" defTabSz="685800" eaLnBrk="0" fontAlgn="base" hangingPunct="0">
              <a:spcBef>
                <a:spcPct val="0"/>
              </a:spcBef>
              <a:spcAft>
                <a:spcPct val="0"/>
              </a:spcAft>
              <a:buFontTx/>
              <a:buAutoNum type="arabicPeriod"/>
            </a:pPr>
            <a:r>
              <a:rPr lang="en-US" sz="1200" dirty="0">
                <a:latin typeface="Times New Roman" pitchFamily="18" charset="0"/>
                <a:ea typeface="Calibri" pitchFamily="34" charset="0"/>
                <a:cs typeface="Times New Roman" pitchFamily="18" charset="0"/>
              </a:rPr>
              <a:t>MEDICINE_SALES_VIEW</a:t>
            </a:r>
            <a:endParaRPr lang="en-US" sz="1200" dirty="0">
              <a:latin typeface="Arial" pitchFamily="34" charset="0"/>
              <a:cs typeface="Arial" pitchFamily="34" charset="0"/>
            </a:endParaRPr>
          </a:p>
        </p:txBody>
      </p:sp>
      <p:sp>
        <p:nvSpPr>
          <p:cNvPr id="3090" name="Rectangle 18"/>
          <p:cNvSpPr>
            <a:spLocks noChangeArrowheads="1"/>
          </p:cNvSpPr>
          <p:nvPr/>
        </p:nvSpPr>
        <p:spPr bwMode="auto">
          <a:xfrm>
            <a:off x="3491880" y="4496777"/>
            <a:ext cx="5472608" cy="2100575"/>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marL="171450" indent="-171450" algn="just" defTabSz="685800" fontAlgn="base">
              <a:spcBef>
                <a:spcPct val="0"/>
              </a:spcBef>
              <a:spcAft>
                <a:spcPct val="0"/>
              </a:spcAft>
              <a:buFont typeface="+mj-lt"/>
              <a:buAutoNum type="arabicPeriod" startAt="3"/>
            </a:pPr>
            <a:r>
              <a:rPr lang="en-US" sz="1200" dirty="0">
                <a:latin typeface="Times New Roman" pitchFamily="18" charset="0"/>
                <a:ea typeface="Calibri" pitchFamily="34" charset="0"/>
                <a:cs typeface="Times New Roman" pitchFamily="18" charset="0"/>
              </a:rPr>
              <a:t>There are many CRF pages built to collect relevant Ayurvedic data, measurement data, Hospital visit data, food / exercise advice, etc. </a:t>
            </a:r>
          </a:p>
          <a:p>
            <a:pPr marL="171450" indent="-171450" algn="just" defTabSz="685800" fontAlgn="base">
              <a:spcBef>
                <a:spcPct val="0"/>
              </a:spcBef>
              <a:spcAft>
                <a:spcPct val="0"/>
              </a:spcAft>
              <a:buFont typeface="+mj-lt"/>
              <a:buAutoNum type="arabicPeriod" startAt="4"/>
            </a:pPr>
            <a:r>
              <a:rPr lang="en-US" sz="1200" dirty="0">
                <a:latin typeface="Times New Roman" pitchFamily="18" charset="0"/>
                <a:ea typeface="Calibri" pitchFamily="34" charset="0"/>
                <a:cs typeface="Times New Roman" pitchFamily="18" charset="0"/>
              </a:rPr>
              <a:t>This data is present in the following tables:</a:t>
            </a:r>
            <a:endParaRPr lang="en-US" sz="1200" dirty="0">
              <a:latin typeface="Arial" pitchFamily="34" charset="0"/>
              <a:cs typeface="Arial" pitchFamily="34" charset="0"/>
            </a:endParaRPr>
          </a:p>
          <a:p>
            <a:pPr marL="342900" lvl="1" algn="just" defTabSz="685800" eaLnBrk="0" fontAlgn="base" hangingPunct="0">
              <a:spcBef>
                <a:spcPct val="0"/>
              </a:spcBef>
              <a:spcAft>
                <a:spcPct val="0"/>
              </a:spcAft>
              <a:buFontTx/>
              <a:buAutoNum type="arabicPeriod"/>
            </a:pPr>
            <a:r>
              <a:rPr lang="en-US" sz="1200" dirty="0">
                <a:latin typeface="Times New Roman" pitchFamily="18" charset="0"/>
                <a:ea typeface="Calibri" pitchFamily="34" charset="0"/>
                <a:cs typeface="Times New Roman" pitchFamily="18" charset="0"/>
              </a:rPr>
              <a:t>PATIENT_SECTION_DETAILS</a:t>
            </a:r>
            <a:endParaRPr lang="en-US" sz="1200" dirty="0">
              <a:latin typeface="Arial" pitchFamily="34" charset="0"/>
              <a:cs typeface="Arial" pitchFamily="34" charset="0"/>
            </a:endParaRPr>
          </a:p>
          <a:p>
            <a:pPr marL="342900" lvl="1" algn="just" defTabSz="685800" eaLnBrk="0" fontAlgn="base" hangingPunct="0">
              <a:spcBef>
                <a:spcPct val="0"/>
              </a:spcBef>
              <a:spcAft>
                <a:spcPct val="0"/>
              </a:spcAft>
              <a:buFontTx/>
              <a:buAutoNum type="arabicPeriod"/>
            </a:pPr>
            <a:r>
              <a:rPr lang="en-US" sz="1200" dirty="0">
                <a:latin typeface="Times New Roman" pitchFamily="18" charset="0"/>
                <a:ea typeface="Calibri" pitchFamily="34" charset="0"/>
                <a:cs typeface="Times New Roman" pitchFamily="18" charset="0"/>
              </a:rPr>
              <a:t>PATIENT_SECTION_VALUES</a:t>
            </a:r>
            <a:endParaRPr lang="en-US" sz="1200" dirty="0">
              <a:latin typeface="Arial" pitchFamily="34" charset="0"/>
              <a:cs typeface="Arial" pitchFamily="34" charset="0"/>
            </a:endParaRPr>
          </a:p>
          <a:p>
            <a:pPr marL="342900" lvl="1" algn="just" defTabSz="685800" eaLnBrk="0" fontAlgn="base" hangingPunct="0">
              <a:spcBef>
                <a:spcPct val="0"/>
              </a:spcBef>
              <a:spcAft>
                <a:spcPct val="0"/>
              </a:spcAft>
              <a:buFontTx/>
              <a:buAutoNum type="arabicPeriod"/>
            </a:pPr>
            <a:r>
              <a:rPr lang="en-US" sz="1200" dirty="0">
                <a:latin typeface="Times New Roman" pitchFamily="18" charset="0"/>
                <a:ea typeface="Calibri" pitchFamily="34" charset="0"/>
                <a:cs typeface="Times New Roman" pitchFamily="18" charset="0"/>
              </a:rPr>
              <a:t>SECTION_MASTER</a:t>
            </a:r>
            <a:endParaRPr lang="en-US" sz="1200" dirty="0">
              <a:latin typeface="Arial" pitchFamily="34" charset="0"/>
              <a:cs typeface="Arial" pitchFamily="34" charset="0"/>
            </a:endParaRPr>
          </a:p>
          <a:p>
            <a:pPr marL="342900" lvl="1" algn="just" defTabSz="685800" eaLnBrk="0" fontAlgn="base" hangingPunct="0">
              <a:spcBef>
                <a:spcPct val="0"/>
              </a:spcBef>
              <a:spcAft>
                <a:spcPct val="0"/>
              </a:spcAft>
              <a:buFontTx/>
              <a:buAutoNum type="arabicPeriod"/>
            </a:pPr>
            <a:r>
              <a:rPr lang="en-US" sz="1200" dirty="0">
                <a:latin typeface="Times New Roman" pitchFamily="18" charset="0"/>
                <a:ea typeface="Calibri" pitchFamily="34" charset="0"/>
                <a:cs typeface="Times New Roman" pitchFamily="18" charset="0"/>
              </a:rPr>
              <a:t>SECTION_FIELD_OPTIONS</a:t>
            </a:r>
            <a:endParaRPr lang="en-US" sz="1200" dirty="0">
              <a:latin typeface="Arial" pitchFamily="34" charset="0"/>
              <a:cs typeface="Arial" pitchFamily="34" charset="0"/>
            </a:endParaRPr>
          </a:p>
          <a:p>
            <a:pPr marL="342900" lvl="1" algn="just" defTabSz="685800" eaLnBrk="0" fontAlgn="base" hangingPunct="0">
              <a:spcBef>
                <a:spcPct val="0"/>
              </a:spcBef>
              <a:spcAft>
                <a:spcPct val="0"/>
              </a:spcAft>
              <a:buFontTx/>
              <a:buAutoNum type="arabicPeriod"/>
            </a:pPr>
            <a:r>
              <a:rPr lang="en-US" sz="1200" dirty="0">
                <a:latin typeface="Times New Roman" pitchFamily="18" charset="0"/>
                <a:ea typeface="Calibri" pitchFamily="34" charset="0"/>
                <a:cs typeface="Times New Roman" pitchFamily="18" charset="0"/>
              </a:rPr>
              <a:t>SECTION_FIELD_DESC</a:t>
            </a:r>
            <a:endParaRPr lang="en-US" sz="1200" dirty="0">
              <a:latin typeface="Arial" pitchFamily="34" charset="0"/>
              <a:cs typeface="Arial" pitchFamily="34" charset="0"/>
            </a:endParaRPr>
          </a:p>
          <a:p>
            <a:pPr marL="342900" lvl="1" algn="just" defTabSz="685800" eaLnBrk="0" fontAlgn="base" hangingPunct="0">
              <a:spcBef>
                <a:spcPct val="0"/>
              </a:spcBef>
              <a:spcAft>
                <a:spcPct val="0"/>
              </a:spcAft>
              <a:buFontTx/>
              <a:buAutoNum type="arabicPeriod"/>
            </a:pPr>
            <a:r>
              <a:rPr lang="en-US" sz="1200" dirty="0">
                <a:latin typeface="Times New Roman" pitchFamily="18" charset="0"/>
                <a:ea typeface="Calibri" pitchFamily="34" charset="0"/>
                <a:cs typeface="Times New Roman" pitchFamily="18" charset="0"/>
              </a:rPr>
              <a:t>PATIENT_CONSULTATION_FIELD_VALUES</a:t>
            </a:r>
            <a:endParaRPr lang="en-US" sz="1200" dirty="0">
              <a:latin typeface="Arial" pitchFamily="34" charset="0"/>
              <a:cs typeface="Arial" pitchFamily="34" charset="0"/>
            </a:endParaRPr>
          </a:p>
          <a:p>
            <a:pPr marL="171450" indent="-171450" algn="just" defTabSz="685800" eaLnBrk="0" fontAlgn="base" hangingPunct="0">
              <a:spcBef>
                <a:spcPct val="0"/>
              </a:spcBef>
              <a:spcAft>
                <a:spcPct val="0"/>
              </a:spcAft>
              <a:buFont typeface="+mj-lt"/>
              <a:buAutoNum type="arabicPeriod" startAt="5"/>
            </a:pPr>
            <a:r>
              <a:rPr lang="en-US" sz="1200" dirty="0">
                <a:latin typeface="Times New Roman" pitchFamily="18" charset="0"/>
                <a:ea typeface="Calibri" pitchFamily="34" charset="0"/>
                <a:cs typeface="Times New Roman" pitchFamily="18" charset="0"/>
              </a:rPr>
              <a:t>The datasets created in steps 2 and 3 are further processed using R programming language and the analysis ready datasets are created</a:t>
            </a:r>
            <a:endParaRPr lang="en-US" sz="1200" dirty="0">
              <a:latin typeface="Arial" pitchFamily="34" charset="0"/>
              <a:cs typeface="Arial" pitchFamily="34" charset="0"/>
            </a:endParaRPr>
          </a:p>
        </p:txBody>
      </p:sp>
      <p:sp>
        <p:nvSpPr>
          <p:cNvPr id="5" name="TextBox 4"/>
          <p:cNvSpPr txBox="1"/>
          <p:nvPr/>
        </p:nvSpPr>
        <p:spPr>
          <a:xfrm>
            <a:off x="251520" y="2204864"/>
            <a:ext cx="1656184" cy="646331"/>
          </a:xfrm>
          <a:prstGeom prst="rect">
            <a:avLst/>
          </a:prstGeom>
          <a:solidFill>
            <a:srgbClr val="FFFF00"/>
          </a:solidFill>
        </p:spPr>
        <p:txBody>
          <a:bodyPr wrap="square" rtlCol="0">
            <a:spAutoFit/>
          </a:bodyPr>
          <a:lstStyle/>
          <a:p>
            <a:r>
              <a:rPr lang="en-US" dirty="0">
                <a:latin typeface="Times New Roman" panose="02020603050405020304" pitchFamily="18" charset="0"/>
                <a:cs typeface="Times New Roman" panose="02020603050405020304" pitchFamily="18" charset="0"/>
              </a:rPr>
              <a:t>150+ tables in SQL</a:t>
            </a:r>
          </a:p>
        </p:txBody>
      </p:sp>
      <p:sp>
        <p:nvSpPr>
          <p:cNvPr id="23" name="TextBox 22"/>
          <p:cNvSpPr txBox="1"/>
          <p:nvPr/>
        </p:nvSpPr>
        <p:spPr>
          <a:xfrm>
            <a:off x="1979712" y="2204864"/>
            <a:ext cx="3024336" cy="1569660"/>
          </a:xfrm>
          <a:prstGeom prst="rect">
            <a:avLst/>
          </a:prstGeom>
          <a:solidFill>
            <a:srgbClr val="FFFF00"/>
          </a:solidFill>
        </p:spPr>
        <p:txBody>
          <a:bodyPr wrap="square" rtlCol="0">
            <a:spAutoFit/>
          </a:bodyPr>
          <a:lstStyle/>
          <a:p>
            <a:r>
              <a:rPr lang="en-US" sz="1600" dirty="0">
                <a:latin typeface="Times New Roman" panose="02020603050405020304" pitchFamily="18" charset="0"/>
                <a:cs typeface="Times New Roman" panose="02020603050405020304" pitchFamily="18" charset="0"/>
              </a:rPr>
              <a:t>25+ tables used for calculations</a:t>
            </a:r>
          </a:p>
          <a:p>
            <a:r>
              <a:rPr lang="en-US" sz="1600" dirty="0">
                <a:latin typeface="Times New Roman" panose="02020603050405020304" pitchFamily="18" charset="0"/>
                <a:cs typeface="Times New Roman" panose="02020603050405020304" pitchFamily="18" charset="0"/>
              </a:rPr>
              <a:t>13 tables converted </a:t>
            </a:r>
          </a:p>
          <a:p>
            <a:r>
              <a:rPr lang="en-US" sz="1600" dirty="0">
                <a:latin typeface="Times New Roman" panose="02020603050405020304" pitchFamily="18" charset="0"/>
                <a:cs typeface="Times New Roman" panose="02020603050405020304" pitchFamily="18" charset="0"/>
              </a:rPr>
              <a:t>6 tables “staging tables”</a:t>
            </a:r>
          </a:p>
          <a:p>
            <a:r>
              <a:rPr lang="en-US" sz="1600" dirty="0">
                <a:latin typeface="Times New Roman" panose="02020603050405020304" pitchFamily="18" charset="0"/>
                <a:cs typeface="Times New Roman" panose="02020603050405020304" pitchFamily="18" charset="0"/>
              </a:rPr>
              <a:t>1 reference dataset: ~65 variables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50 Steps from start to end</a:t>
            </a:r>
          </a:p>
        </p:txBody>
      </p:sp>
      <p:sp>
        <p:nvSpPr>
          <p:cNvPr id="24" name="TextBox 23"/>
          <p:cNvSpPr txBox="1"/>
          <p:nvPr/>
        </p:nvSpPr>
        <p:spPr>
          <a:xfrm>
            <a:off x="5652120" y="2998693"/>
            <a:ext cx="3024336" cy="1107996"/>
          </a:xfrm>
          <a:prstGeom prst="rect">
            <a:avLst/>
          </a:prstGeom>
          <a:solidFill>
            <a:srgbClr val="FFFF00"/>
          </a:solidFill>
        </p:spPr>
        <p:txBody>
          <a:bodyPr wrap="square" rtlCol="0">
            <a:spAutoFit/>
          </a:bodyPr>
          <a:lstStyle/>
          <a:p>
            <a:r>
              <a:rPr lang="en-US" sz="1600" dirty="0">
                <a:latin typeface="Times New Roman" panose="02020603050405020304" pitchFamily="18" charset="0"/>
                <a:cs typeface="Times New Roman" panose="02020603050405020304" pitchFamily="18" charset="0"/>
              </a:rPr>
              <a:t>8 tables converted to </a:t>
            </a:r>
          </a:p>
          <a:p>
            <a:r>
              <a:rPr lang="en-US" sz="1600" dirty="0">
                <a:latin typeface="Times New Roman" panose="02020603050405020304" pitchFamily="18" charset="0"/>
                <a:cs typeface="Times New Roman" panose="02020603050405020304" pitchFamily="18" charset="0"/>
              </a:rPr>
              <a:t>95+ CRF pages and 515 variables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25 Steps from start to end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9026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email">
            <a:extLst>
              <a:ext uri="{28A0092B-C50C-407E-A947-70E740481C1C}">
                <a14:useLocalDpi xmlns:a14="http://schemas.microsoft.com/office/drawing/2010/main"/>
              </a:ext>
            </a:extLst>
          </a:blip>
          <a:stretch>
            <a:fillRect/>
          </a:stretch>
        </p:blipFill>
        <p:spPr>
          <a:xfrm>
            <a:off x="107504" y="548680"/>
            <a:ext cx="8928992" cy="1990090"/>
          </a:xfrm>
          <a:prstGeom prst="rect">
            <a:avLst/>
          </a:prstGeom>
        </p:spPr>
      </p:pic>
      <p:sp>
        <p:nvSpPr>
          <p:cNvPr id="2" name="Title 1"/>
          <p:cNvSpPr>
            <a:spLocks noGrp="1"/>
          </p:cNvSpPr>
          <p:nvPr>
            <p:ph type="title"/>
          </p:nvPr>
        </p:nvSpPr>
        <p:spPr>
          <a:xfrm>
            <a:off x="-36512" y="0"/>
            <a:ext cx="8208912" cy="548680"/>
          </a:xfrm>
        </p:spPr>
        <p:txBody>
          <a:bodyPr>
            <a:normAutofit/>
          </a:bodyPr>
          <a:lstStyle/>
          <a:p>
            <a:pPr algn="l"/>
            <a:r>
              <a:rPr lang="en-US" sz="2400" dirty="0">
                <a:latin typeface="Times New Roman" panose="02020603050405020304" pitchFamily="18" charset="0"/>
                <a:cs typeface="Times New Roman" panose="02020603050405020304" pitchFamily="18" charset="0"/>
              </a:rPr>
              <a:t>Flow of steps: from source data to analyzable format, 1 example</a:t>
            </a:r>
          </a:p>
        </p:txBody>
      </p:sp>
      <p:sp>
        <p:nvSpPr>
          <p:cNvPr id="4" name="Slide Number Placeholder 3"/>
          <p:cNvSpPr>
            <a:spLocks noGrp="1"/>
          </p:cNvSpPr>
          <p:nvPr>
            <p:ph type="sldNum" sz="quarter" idx="12"/>
          </p:nvPr>
        </p:nvSpPr>
        <p:spPr/>
        <p:txBody>
          <a:bodyPr/>
          <a:lstStyle/>
          <a:p>
            <a:fld id="{683A73A5-E307-49AE-B713-67FB3933783B}" type="slidenum">
              <a:rPr lang="en-IN" smtClean="0"/>
              <a:pPr/>
              <a:t>17</a:t>
            </a:fld>
            <a:endParaRPr lang="en-IN"/>
          </a:p>
        </p:txBody>
      </p:sp>
      <p:pic>
        <p:nvPicPr>
          <p:cNvPr id="6" name="Picture 5"/>
          <p:cNvPicPr/>
          <p:nvPr/>
        </p:nvPicPr>
        <p:blipFill>
          <a:blip r:embed="rId3" cstate="email">
            <a:extLst>
              <a:ext uri="{28A0092B-C50C-407E-A947-70E740481C1C}">
                <a14:useLocalDpi xmlns:a14="http://schemas.microsoft.com/office/drawing/2010/main"/>
              </a:ext>
            </a:extLst>
          </a:blip>
          <a:stretch>
            <a:fillRect/>
          </a:stretch>
        </p:blipFill>
        <p:spPr>
          <a:xfrm>
            <a:off x="107504" y="2636912"/>
            <a:ext cx="8928992" cy="4102735"/>
          </a:xfrm>
          <a:prstGeom prst="rect">
            <a:avLst/>
          </a:prstGeom>
        </p:spPr>
      </p:pic>
    </p:spTree>
    <p:extLst>
      <p:ext uri="{BB962C8B-B14F-4D97-AF65-F5344CB8AC3E}">
        <p14:creationId xmlns:p14="http://schemas.microsoft.com/office/powerpoint/2010/main" val="1322970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3A73A5-E307-49AE-B713-67FB3933783B}" type="slidenum">
              <a:rPr lang="en-IN" smtClean="0"/>
              <a:pPr/>
              <a:t>18</a:t>
            </a:fld>
            <a:endParaRPr lang="en-IN"/>
          </a:p>
        </p:txBody>
      </p:sp>
      <p:pic>
        <p:nvPicPr>
          <p:cNvPr id="5" name="Picture 4"/>
          <p:cNvPicPr/>
          <p:nvPr/>
        </p:nvPicPr>
        <p:blipFill>
          <a:blip r:embed="rId2" cstate="email">
            <a:extLst>
              <a:ext uri="{28A0092B-C50C-407E-A947-70E740481C1C}">
                <a14:useLocalDpi xmlns:a14="http://schemas.microsoft.com/office/drawing/2010/main"/>
              </a:ext>
            </a:extLst>
          </a:blip>
          <a:stretch>
            <a:fillRect/>
          </a:stretch>
        </p:blipFill>
        <p:spPr>
          <a:xfrm>
            <a:off x="107504" y="586378"/>
            <a:ext cx="8928992" cy="1474470"/>
          </a:xfrm>
          <a:prstGeom prst="rect">
            <a:avLst/>
          </a:prstGeom>
        </p:spPr>
      </p:pic>
      <p:pic>
        <p:nvPicPr>
          <p:cNvPr id="7" name="Picture 6"/>
          <p:cNvPicPr/>
          <p:nvPr/>
        </p:nvPicPr>
        <p:blipFill>
          <a:blip r:embed="rId3" cstate="email">
            <a:extLst>
              <a:ext uri="{28A0092B-C50C-407E-A947-70E740481C1C}">
                <a14:useLocalDpi xmlns:a14="http://schemas.microsoft.com/office/drawing/2010/main"/>
              </a:ext>
            </a:extLst>
          </a:blip>
          <a:stretch>
            <a:fillRect/>
          </a:stretch>
        </p:blipFill>
        <p:spPr>
          <a:xfrm>
            <a:off x="158824" y="2276872"/>
            <a:ext cx="8877672" cy="3874770"/>
          </a:xfrm>
          <a:prstGeom prst="rect">
            <a:avLst/>
          </a:prstGeom>
        </p:spPr>
      </p:pic>
      <p:sp>
        <p:nvSpPr>
          <p:cNvPr id="8" name="Title 1"/>
          <p:cNvSpPr>
            <a:spLocks noGrp="1"/>
          </p:cNvSpPr>
          <p:nvPr>
            <p:ph type="title"/>
          </p:nvPr>
        </p:nvSpPr>
        <p:spPr>
          <a:xfrm>
            <a:off x="-36512" y="0"/>
            <a:ext cx="8208912" cy="476672"/>
          </a:xfrm>
        </p:spPr>
        <p:txBody>
          <a:bodyPr>
            <a:normAutofit/>
          </a:bodyPr>
          <a:lstStyle/>
          <a:p>
            <a:pPr algn="l"/>
            <a:r>
              <a:rPr lang="en-US" sz="2400" dirty="0">
                <a:latin typeface="Times New Roman" panose="02020603050405020304" pitchFamily="18" charset="0"/>
                <a:cs typeface="Times New Roman" panose="02020603050405020304" pitchFamily="18" charset="0"/>
              </a:rPr>
              <a:t>Flow of steps: from source data to analyzable format, 1 example</a:t>
            </a:r>
          </a:p>
        </p:txBody>
      </p:sp>
    </p:spTree>
    <p:extLst>
      <p:ext uri="{BB962C8B-B14F-4D97-AF65-F5344CB8AC3E}">
        <p14:creationId xmlns:p14="http://schemas.microsoft.com/office/powerpoint/2010/main" val="987474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192"/>
            <a:ext cx="8229600" cy="1143000"/>
          </a:xfrm>
        </p:spPr>
        <p:txBody>
          <a:bodyPr/>
          <a:lstStyle/>
          <a:p>
            <a:r>
              <a:rPr lang="en-US" dirty="0">
                <a:latin typeface="Times New Roman" panose="02020603050405020304" pitchFamily="18" charset="0"/>
                <a:cs typeface="Times New Roman" panose="02020603050405020304" pitchFamily="18" charset="0"/>
              </a:rPr>
              <a:t>Summary of methods</a:t>
            </a:r>
          </a:p>
        </p:txBody>
      </p:sp>
      <p:sp>
        <p:nvSpPr>
          <p:cNvPr id="3" name="Content Placeholder 2"/>
          <p:cNvSpPr>
            <a:spLocks noGrp="1"/>
          </p:cNvSpPr>
          <p:nvPr>
            <p:ph idx="1"/>
          </p:nvPr>
        </p:nvSpPr>
        <p:spPr>
          <a:xfrm>
            <a:off x="457200" y="1066800"/>
            <a:ext cx="8229600" cy="4525963"/>
          </a:xfrm>
        </p:spPr>
        <p:txBody>
          <a:bodyPr>
            <a:normAutofit fontScale="55000" lnSpcReduction="20000"/>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Tabular representation using frequency counts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Descriptive summary statistics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Data representation on world / country map</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Boxplot representation</a:t>
            </a: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Barplot</a:t>
            </a:r>
            <a:r>
              <a:rPr lang="en-US" dirty="0">
                <a:latin typeface="Times New Roman" panose="02020603050405020304" pitchFamily="18" charset="0"/>
                <a:cs typeface="Times New Roman" panose="02020603050405020304" pitchFamily="18" charset="0"/>
              </a:rPr>
              <a:t> representation</a:t>
            </a: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Dotplot</a:t>
            </a:r>
            <a:r>
              <a:rPr lang="en-US" dirty="0">
                <a:latin typeface="Times New Roman" panose="02020603050405020304" pitchFamily="18" charset="0"/>
                <a:cs typeface="Times New Roman" panose="02020603050405020304" pitchFamily="18" charset="0"/>
              </a:rPr>
              <a:t> representation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Radar plot representation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Individual patient level data listings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Various types of bubble plots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Circular data representation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Collapsible tree diagram</a:t>
            </a:r>
          </a:p>
          <a:p>
            <a:pPr marL="514350" indent="-514350">
              <a:buFont typeface="+mj-lt"/>
              <a:buAutoNum type="arabicPeriod"/>
            </a:pPr>
            <a:r>
              <a:rPr lang="en-US" dirty="0" err="1">
                <a:latin typeface="Times New Roman" panose="02020603050405020304" pitchFamily="18" charset="0"/>
                <a:cs typeface="Times New Roman" panose="02020603050405020304" pitchFamily="18" charset="0"/>
              </a:rPr>
              <a:t>Treemap</a:t>
            </a:r>
            <a:r>
              <a:rPr lang="en-US" dirty="0">
                <a:latin typeface="Times New Roman" panose="02020603050405020304" pitchFamily="18" charset="0"/>
                <a:cs typeface="Times New Roman" panose="02020603050405020304" pitchFamily="18" charset="0"/>
              </a:rPr>
              <a:t> / mosaic plot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Butterfly plot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Area plot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Calendar plot</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96611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2819400" cy="609600"/>
          </a:xfrm>
        </p:spPr>
        <p:txBody>
          <a:bodyPr>
            <a:normAutofit fontScale="90000"/>
          </a:bodyPr>
          <a:lstStyle/>
          <a:p>
            <a:r>
              <a:rPr lang="en-US" dirty="0">
                <a:latin typeface="Times New Roman" panose="02020603050405020304" pitchFamily="18" charset="0"/>
                <a:cs typeface="Times New Roman" panose="02020603050405020304" pitchFamily="18" charset="0"/>
              </a:rPr>
              <a:t>Agenda</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3" name="Title 1">
            <a:extLst>
              <a:ext uri="{FF2B5EF4-FFF2-40B4-BE49-F238E27FC236}">
                <a16:creationId xmlns:a16="http://schemas.microsoft.com/office/drawing/2014/main" id="{41BAD45A-C419-C640-D445-E03BBA97DF73}"/>
              </a:ext>
            </a:extLst>
          </p:cNvPr>
          <p:cNvSpPr txBox="1">
            <a:spLocks/>
          </p:cNvSpPr>
          <p:nvPr/>
        </p:nvSpPr>
        <p:spPr>
          <a:xfrm>
            <a:off x="457200" y="1905000"/>
            <a:ext cx="8229600" cy="3048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Font typeface="+mj-lt"/>
              <a:buAutoNum type="arabicPeriod"/>
            </a:pPr>
            <a:r>
              <a:rPr lang="en-US" sz="2800" dirty="0">
                <a:latin typeface="Times New Roman" panose="02020603050405020304" pitchFamily="18" charset="0"/>
                <a:cs typeface="Times New Roman" panose="02020603050405020304" pitchFamily="18" charset="0"/>
              </a:rPr>
              <a:t>Background and supporting research</a:t>
            </a:r>
          </a:p>
          <a:p>
            <a:pPr marL="971550" lvl="1" indent="-514350">
              <a:buFont typeface="+mj-lt"/>
              <a:buAutoNum type="arabicPeriod"/>
            </a:pPr>
            <a:r>
              <a:rPr lang="en-US" dirty="0">
                <a:latin typeface="Times New Roman" panose="02020603050405020304" pitchFamily="18" charset="0"/>
                <a:cs typeface="Times New Roman" panose="02020603050405020304" pitchFamily="18" charset="0"/>
              </a:rPr>
              <a:t>Examples of Real World Data</a:t>
            </a:r>
          </a:p>
          <a:p>
            <a:pPr marL="971550" lvl="1" indent="-514350">
              <a:buFont typeface="+mj-lt"/>
              <a:buAutoNum type="arabicPeriod"/>
            </a:pPr>
            <a:r>
              <a:rPr lang="en-US" dirty="0">
                <a:latin typeface="Times New Roman" panose="02020603050405020304" pitchFamily="18" charset="0"/>
                <a:cs typeface="Times New Roman" panose="02020603050405020304" pitchFamily="18" charset="0"/>
              </a:rPr>
              <a:t>Need of the study</a:t>
            </a:r>
          </a:p>
          <a:p>
            <a:pPr marL="514350" indent="-514350" algn="l">
              <a:buFont typeface="+mj-lt"/>
              <a:buAutoNum type="arabicPeriod"/>
            </a:pPr>
            <a:r>
              <a:rPr lang="en-US" sz="2800" dirty="0">
                <a:latin typeface="Times New Roman" panose="02020603050405020304" pitchFamily="18" charset="0"/>
                <a:cs typeface="Times New Roman" panose="02020603050405020304" pitchFamily="18" charset="0"/>
              </a:rPr>
              <a:t>Methods</a:t>
            </a:r>
          </a:p>
          <a:p>
            <a:pPr marL="971550" lvl="1" indent="-514350">
              <a:buFont typeface="+mj-lt"/>
              <a:buAutoNum type="arabicPeriod"/>
            </a:pPr>
            <a:r>
              <a:rPr lang="en-US" dirty="0">
                <a:latin typeface="Times New Roman" panose="02020603050405020304" pitchFamily="18" charset="0"/>
                <a:cs typeface="Times New Roman" panose="02020603050405020304" pitchFamily="18" charset="0"/>
              </a:rPr>
              <a:t>Study aims objectives and design</a:t>
            </a:r>
          </a:p>
          <a:p>
            <a:pPr marL="971550" lvl="1" indent="-514350">
              <a:buFont typeface="+mj-lt"/>
              <a:buAutoNum type="arabicPeriod"/>
            </a:pPr>
            <a:r>
              <a:rPr lang="en-US" dirty="0">
                <a:latin typeface="Times New Roman" panose="02020603050405020304" pitchFamily="18" charset="0"/>
                <a:cs typeface="Times New Roman" panose="02020603050405020304" pitchFamily="18" charset="0"/>
              </a:rPr>
              <a:t>Data analysis design</a:t>
            </a:r>
          </a:p>
          <a:p>
            <a:pPr marL="971550" lvl="1" indent="-514350">
              <a:buFont typeface="+mj-lt"/>
              <a:buAutoNum type="arabicPeriod"/>
            </a:pPr>
            <a:r>
              <a:rPr lang="en-US" dirty="0">
                <a:latin typeface="Times New Roman" panose="02020603050405020304" pitchFamily="18" charset="0"/>
                <a:cs typeface="Times New Roman" panose="02020603050405020304" pitchFamily="18" charset="0"/>
              </a:rPr>
              <a:t>Accessing and understanding real life data</a:t>
            </a:r>
          </a:p>
          <a:p>
            <a:pPr marL="971550" lvl="1" indent="-514350">
              <a:buFont typeface="+mj-lt"/>
              <a:buAutoNum type="arabicPeriod"/>
            </a:pPr>
            <a:r>
              <a:rPr lang="en-US" dirty="0">
                <a:latin typeface="Times New Roman" panose="02020603050405020304" pitchFamily="18" charset="0"/>
                <a:cs typeface="Times New Roman" panose="02020603050405020304" pitchFamily="18" charset="0"/>
              </a:rPr>
              <a:t>Summary of methods</a:t>
            </a:r>
          </a:p>
          <a:p>
            <a:pPr marL="514350" indent="-514350" algn="l">
              <a:buFont typeface="+mj-lt"/>
              <a:buAutoNum type="arabicPeriod"/>
            </a:pPr>
            <a:r>
              <a:rPr lang="en-US" sz="2800" dirty="0">
                <a:latin typeface="Times New Roman" panose="02020603050405020304" pitchFamily="18" charset="0"/>
                <a:cs typeface="Times New Roman" panose="02020603050405020304" pitchFamily="18" charset="0"/>
              </a:rPr>
              <a:t>Results</a:t>
            </a:r>
          </a:p>
          <a:p>
            <a:pPr marL="971550" lvl="1" indent="-514350">
              <a:buFont typeface="+mj-lt"/>
              <a:buAutoNum type="arabicPeriod"/>
            </a:pPr>
            <a:r>
              <a:rPr lang="en-US" dirty="0">
                <a:latin typeface="Times New Roman" panose="02020603050405020304" pitchFamily="18" charset="0"/>
                <a:cs typeface="Times New Roman" panose="02020603050405020304" pitchFamily="18" charset="0"/>
              </a:rPr>
              <a:t>Clinical data understanding</a:t>
            </a:r>
          </a:p>
          <a:p>
            <a:pPr marL="971550" lvl="1" indent="-514350">
              <a:buFont typeface="+mj-lt"/>
              <a:buAutoNum type="arabicPeriod"/>
            </a:pPr>
            <a:r>
              <a:rPr lang="en-IN" dirty="0">
                <a:latin typeface="Times New Roman" panose="02020603050405020304" pitchFamily="18" charset="0"/>
                <a:cs typeface="Times New Roman" panose="02020603050405020304" pitchFamily="18" charset="0"/>
              </a:rPr>
              <a:t>Demographics and Patient specific factors</a:t>
            </a:r>
          </a:p>
          <a:p>
            <a:pPr marL="971550" lvl="1" indent="-514350">
              <a:buFont typeface="+mj-lt"/>
              <a:buAutoNum type="arabicPeriod"/>
            </a:pPr>
            <a:r>
              <a:rPr lang="en-US" dirty="0">
                <a:latin typeface="Times New Roman" panose="02020603050405020304" pitchFamily="18" charset="0"/>
                <a:cs typeface="Times New Roman" panose="02020603050405020304" pitchFamily="18" charset="0"/>
              </a:rPr>
              <a:t>Diagnostics and Interventions</a:t>
            </a:r>
          </a:p>
          <a:p>
            <a:pPr marL="514350" indent="-514350" algn="l">
              <a:buFont typeface="+mj-lt"/>
              <a:buAutoNum type="arabicPeriod"/>
            </a:pPr>
            <a:r>
              <a:rPr lang="en-US" sz="2800" dirty="0">
                <a:latin typeface="Times New Roman" panose="02020603050405020304" pitchFamily="18" charset="0"/>
                <a:cs typeface="Times New Roman" panose="02020603050405020304" pitchFamily="18" charset="0"/>
              </a:rPr>
              <a:t>Conclusions</a:t>
            </a:r>
          </a:p>
          <a:p>
            <a:pPr marL="514350" indent="-514350" algn="l">
              <a:buFont typeface="+mj-lt"/>
              <a:buAutoNum type="arabicPeriod"/>
            </a:pPr>
            <a:r>
              <a:rPr lang="en-US" sz="2800" dirty="0">
                <a:latin typeface="Times New Roman" panose="02020603050405020304" pitchFamily="18" charset="0"/>
                <a:cs typeface="Times New Roman" panose="02020603050405020304" pitchFamily="18" charset="0"/>
              </a:rPr>
              <a:t>Ongoing / future work</a:t>
            </a:r>
          </a:p>
          <a:p>
            <a:pPr marL="971550" lvl="1" indent="-514350">
              <a:buFont typeface="+mj-lt"/>
              <a:buAutoNum type="arabicPeriod"/>
            </a:pPr>
            <a:endParaRPr lang="en-IN" sz="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084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27384"/>
            <a:ext cx="5375041" cy="431603"/>
          </a:xfrm>
        </p:spPr>
        <p:txBody>
          <a:bodyPr>
            <a:normAutofit fontScale="90000"/>
          </a:bodyPr>
          <a:lstStyle/>
          <a:p>
            <a:pPr algn="l"/>
            <a:r>
              <a:rPr lang="en-US" sz="2700" dirty="0">
                <a:latin typeface="Times New Roman" panose="02020603050405020304" pitchFamily="18" charset="0"/>
                <a:cs typeface="Times New Roman" panose="02020603050405020304" pitchFamily="18" charset="0"/>
              </a:rPr>
              <a:t>Top 15 diseases treated*</a:t>
            </a:r>
            <a:endParaRPr lang="en-US" sz="2700" dirty="0">
              <a:solidFill>
                <a:srgbClr val="00B05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179512" y="548680"/>
          <a:ext cx="7426699" cy="5184576"/>
        </p:xfrm>
        <a:graphic>
          <a:graphicData uri="http://schemas.openxmlformats.org/drawingml/2006/table">
            <a:tbl>
              <a:tblPr firstRow="1" bandRow="1">
                <a:tableStyleId>{5C22544A-7EE6-4342-B048-85BDC9FD1C3A}</a:tableStyleId>
              </a:tblPr>
              <a:tblGrid>
                <a:gridCol w="3623810">
                  <a:extLst>
                    <a:ext uri="{9D8B030D-6E8A-4147-A177-3AD203B41FA5}">
                      <a16:colId xmlns:a16="http://schemas.microsoft.com/office/drawing/2014/main" val="20000"/>
                    </a:ext>
                  </a:extLst>
                </a:gridCol>
                <a:gridCol w="1469749">
                  <a:extLst>
                    <a:ext uri="{9D8B030D-6E8A-4147-A177-3AD203B41FA5}">
                      <a16:colId xmlns:a16="http://schemas.microsoft.com/office/drawing/2014/main" val="20001"/>
                    </a:ext>
                  </a:extLst>
                </a:gridCol>
                <a:gridCol w="1116929">
                  <a:extLst>
                    <a:ext uri="{9D8B030D-6E8A-4147-A177-3AD203B41FA5}">
                      <a16:colId xmlns:a16="http://schemas.microsoft.com/office/drawing/2014/main" val="20002"/>
                    </a:ext>
                  </a:extLst>
                </a:gridCol>
                <a:gridCol w="1216211">
                  <a:extLst>
                    <a:ext uri="{9D8B030D-6E8A-4147-A177-3AD203B41FA5}">
                      <a16:colId xmlns:a16="http://schemas.microsoft.com/office/drawing/2014/main" val="20003"/>
                    </a:ext>
                  </a:extLst>
                </a:gridCol>
              </a:tblGrid>
              <a:tr h="324036">
                <a:tc>
                  <a:txBody>
                    <a:bodyPr/>
                    <a:lstStyle/>
                    <a:p>
                      <a:r>
                        <a:rPr lang="en-US" sz="1400" dirty="0">
                          <a:latin typeface="Times New Roman" panose="02020603050405020304" pitchFamily="18" charset="0"/>
                          <a:cs typeface="Times New Roman" panose="02020603050405020304" pitchFamily="18" charset="0"/>
                        </a:rPr>
                        <a:t>Disease</a:t>
                      </a:r>
                    </a:p>
                  </a:txBody>
                  <a:tcPr marT="34290" marB="34290"/>
                </a:tc>
                <a:tc>
                  <a:txBody>
                    <a:bodyPr/>
                    <a:lstStyle/>
                    <a:p>
                      <a:r>
                        <a:rPr lang="en-US" sz="1400" dirty="0">
                          <a:latin typeface="Times New Roman" panose="02020603050405020304" pitchFamily="18" charset="0"/>
                          <a:cs typeface="Times New Roman" panose="02020603050405020304" pitchFamily="18" charset="0"/>
                        </a:rPr>
                        <a:t>Grand Total</a:t>
                      </a:r>
                    </a:p>
                  </a:txBody>
                  <a:tcPr marT="34290" marB="34290"/>
                </a:tc>
                <a:tc>
                  <a:txBody>
                    <a:bodyPr/>
                    <a:lstStyle/>
                    <a:p>
                      <a:r>
                        <a:rPr lang="en-US" sz="1400" dirty="0">
                          <a:latin typeface="Times New Roman" panose="02020603050405020304" pitchFamily="18" charset="0"/>
                          <a:cs typeface="Times New Roman" panose="02020603050405020304" pitchFamily="18" charset="0"/>
                        </a:rPr>
                        <a:t>Female</a:t>
                      </a:r>
                    </a:p>
                  </a:txBody>
                  <a:tcPr marT="34290" marB="34290"/>
                </a:tc>
                <a:tc>
                  <a:txBody>
                    <a:bodyPr/>
                    <a:lstStyle/>
                    <a:p>
                      <a:r>
                        <a:rPr lang="en-US" sz="1400" dirty="0">
                          <a:latin typeface="Times New Roman" panose="02020603050405020304" pitchFamily="18" charset="0"/>
                          <a:cs typeface="Times New Roman" panose="02020603050405020304" pitchFamily="18" charset="0"/>
                        </a:rPr>
                        <a:t>Male</a:t>
                      </a:r>
                    </a:p>
                  </a:txBody>
                  <a:tcPr marT="34290" marB="34290"/>
                </a:tc>
                <a:extLst>
                  <a:ext uri="{0D108BD9-81ED-4DB2-BD59-A6C34878D82A}">
                    <a16:rowId xmlns:a16="http://schemas.microsoft.com/office/drawing/2014/main" val="10000"/>
                  </a:ext>
                </a:extLst>
              </a:tr>
              <a:tr h="324036">
                <a:tc>
                  <a:txBody>
                    <a:bodyPr/>
                    <a:lstStyle/>
                    <a:p>
                      <a:r>
                        <a:rPr lang="en-US" sz="1200" dirty="0" err="1">
                          <a:latin typeface="Times New Roman" panose="02020603050405020304" pitchFamily="18" charset="0"/>
                          <a:cs typeface="Times New Roman" panose="02020603050405020304" pitchFamily="18" charset="0"/>
                        </a:rPr>
                        <a:t>Vatavyadhi</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Sandhigata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vaata</a:t>
                      </a:r>
                      <a:endParaRPr lang="en-US" sz="1200" dirty="0">
                        <a:latin typeface="Times New Roman" panose="02020603050405020304" pitchFamily="18" charset="0"/>
                        <a:cs typeface="Times New Roman" panose="02020603050405020304" pitchFamily="18" charset="0"/>
                      </a:endParaRPr>
                    </a:p>
                  </a:txBody>
                  <a:tcPr marT="34290" marB="34290"/>
                </a:tc>
                <a:tc>
                  <a:txBody>
                    <a:bodyPr/>
                    <a:lstStyle/>
                    <a:p>
                      <a:r>
                        <a:rPr lang="en-US" sz="1400" dirty="0">
                          <a:latin typeface="Times New Roman" panose="02020603050405020304" pitchFamily="18" charset="0"/>
                          <a:cs typeface="Times New Roman" panose="02020603050405020304" pitchFamily="18" charset="0"/>
                        </a:rPr>
                        <a:t>3577</a:t>
                      </a:r>
                    </a:p>
                  </a:txBody>
                  <a:tcPr marT="34290" marB="34290"/>
                </a:tc>
                <a:tc>
                  <a:txBody>
                    <a:bodyPr/>
                    <a:lstStyle/>
                    <a:p>
                      <a:r>
                        <a:rPr lang="en-US" sz="1400" dirty="0">
                          <a:latin typeface="Times New Roman" panose="02020603050405020304" pitchFamily="18" charset="0"/>
                          <a:cs typeface="Times New Roman" panose="02020603050405020304" pitchFamily="18" charset="0"/>
                        </a:rPr>
                        <a:t>2339</a:t>
                      </a:r>
                    </a:p>
                  </a:txBody>
                  <a:tcPr marT="34290" marB="34290"/>
                </a:tc>
                <a:tc>
                  <a:txBody>
                    <a:bodyPr/>
                    <a:lstStyle/>
                    <a:p>
                      <a:r>
                        <a:rPr lang="en-US" sz="1400" dirty="0">
                          <a:latin typeface="Times New Roman" panose="02020603050405020304" pitchFamily="18" charset="0"/>
                          <a:cs typeface="Times New Roman" panose="02020603050405020304" pitchFamily="18" charset="0"/>
                        </a:rPr>
                        <a:t>1238</a:t>
                      </a:r>
                    </a:p>
                  </a:txBody>
                  <a:tcPr marT="34290" marB="34290"/>
                </a:tc>
                <a:extLst>
                  <a:ext uri="{0D108BD9-81ED-4DB2-BD59-A6C34878D82A}">
                    <a16:rowId xmlns:a16="http://schemas.microsoft.com/office/drawing/2014/main" val="10001"/>
                  </a:ext>
                </a:extLst>
              </a:tr>
              <a:tr h="324036">
                <a:tc>
                  <a:txBody>
                    <a:bodyPr/>
                    <a:lstStyle/>
                    <a:p>
                      <a:r>
                        <a:rPr lang="en-US" sz="1200" dirty="0" err="1">
                          <a:latin typeface="Times New Roman" panose="02020603050405020304" pitchFamily="18" charset="0"/>
                          <a:cs typeface="Times New Roman" panose="02020603050405020304" pitchFamily="18" charset="0"/>
                        </a:rPr>
                        <a:t>Vatavyadhi</a:t>
                      </a:r>
                      <a:endParaRPr lang="en-US" sz="1200" dirty="0">
                        <a:latin typeface="Times New Roman" panose="02020603050405020304" pitchFamily="18" charset="0"/>
                        <a:cs typeface="Times New Roman" panose="02020603050405020304" pitchFamily="18" charset="0"/>
                      </a:endParaRPr>
                    </a:p>
                  </a:txBody>
                  <a:tcPr marT="34290" marB="34290"/>
                </a:tc>
                <a:tc>
                  <a:txBody>
                    <a:bodyPr/>
                    <a:lstStyle/>
                    <a:p>
                      <a:r>
                        <a:rPr lang="en-US" sz="1400" dirty="0">
                          <a:latin typeface="Times New Roman" panose="02020603050405020304" pitchFamily="18" charset="0"/>
                          <a:cs typeface="Times New Roman" panose="02020603050405020304" pitchFamily="18" charset="0"/>
                        </a:rPr>
                        <a:t>2783</a:t>
                      </a:r>
                    </a:p>
                  </a:txBody>
                  <a:tcPr marT="34290" marB="34290"/>
                </a:tc>
                <a:tc>
                  <a:txBody>
                    <a:bodyPr/>
                    <a:lstStyle/>
                    <a:p>
                      <a:r>
                        <a:rPr lang="en-US" sz="1400" dirty="0">
                          <a:latin typeface="Times New Roman" panose="02020603050405020304" pitchFamily="18" charset="0"/>
                          <a:cs typeface="Times New Roman" panose="02020603050405020304" pitchFamily="18" charset="0"/>
                        </a:rPr>
                        <a:t>1507</a:t>
                      </a:r>
                    </a:p>
                  </a:txBody>
                  <a:tcPr marT="34290" marB="34290"/>
                </a:tc>
                <a:tc>
                  <a:txBody>
                    <a:bodyPr/>
                    <a:lstStyle/>
                    <a:p>
                      <a:r>
                        <a:rPr lang="en-US" sz="1400" dirty="0">
                          <a:latin typeface="Times New Roman" panose="02020603050405020304" pitchFamily="18" charset="0"/>
                          <a:cs typeface="Times New Roman" panose="02020603050405020304" pitchFamily="18" charset="0"/>
                        </a:rPr>
                        <a:t>1276</a:t>
                      </a:r>
                    </a:p>
                  </a:txBody>
                  <a:tcPr marT="34290" marB="34290"/>
                </a:tc>
                <a:extLst>
                  <a:ext uri="{0D108BD9-81ED-4DB2-BD59-A6C34878D82A}">
                    <a16:rowId xmlns:a16="http://schemas.microsoft.com/office/drawing/2014/main" val="10002"/>
                  </a:ext>
                </a:extLst>
              </a:tr>
              <a:tr h="324036">
                <a:tc>
                  <a:txBody>
                    <a:bodyPr/>
                    <a:lstStyle/>
                    <a:p>
                      <a:r>
                        <a:rPr lang="en-US" sz="1200" dirty="0" err="1">
                          <a:latin typeface="Times New Roman" panose="02020603050405020304" pitchFamily="18" charset="0"/>
                          <a:cs typeface="Times New Roman" panose="02020603050405020304" pitchFamily="18" charset="0"/>
                        </a:rPr>
                        <a:t>Vatavyadhi</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Gridhrasee</a:t>
                      </a:r>
                      <a:endParaRPr lang="en-US" sz="1200" dirty="0">
                        <a:latin typeface="Times New Roman" panose="02020603050405020304" pitchFamily="18" charset="0"/>
                        <a:cs typeface="Times New Roman" panose="02020603050405020304" pitchFamily="18" charset="0"/>
                      </a:endParaRPr>
                    </a:p>
                  </a:txBody>
                  <a:tcPr marT="34290" marB="34290"/>
                </a:tc>
                <a:tc>
                  <a:txBody>
                    <a:bodyPr/>
                    <a:lstStyle/>
                    <a:p>
                      <a:r>
                        <a:rPr lang="en-US" sz="1400" dirty="0">
                          <a:latin typeface="Times New Roman" panose="02020603050405020304" pitchFamily="18" charset="0"/>
                          <a:cs typeface="Times New Roman" panose="02020603050405020304" pitchFamily="18" charset="0"/>
                        </a:rPr>
                        <a:t>2034</a:t>
                      </a:r>
                    </a:p>
                  </a:txBody>
                  <a:tcPr marT="34290" marB="34290"/>
                </a:tc>
                <a:tc>
                  <a:txBody>
                    <a:bodyPr/>
                    <a:lstStyle/>
                    <a:p>
                      <a:r>
                        <a:rPr lang="en-US" sz="1400" dirty="0">
                          <a:latin typeface="Times New Roman" panose="02020603050405020304" pitchFamily="18" charset="0"/>
                          <a:cs typeface="Times New Roman" panose="02020603050405020304" pitchFamily="18" charset="0"/>
                        </a:rPr>
                        <a:t>1055</a:t>
                      </a:r>
                    </a:p>
                  </a:txBody>
                  <a:tcPr marT="34290" marB="34290"/>
                </a:tc>
                <a:tc>
                  <a:txBody>
                    <a:bodyPr/>
                    <a:lstStyle/>
                    <a:p>
                      <a:r>
                        <a:rPr lang="en-US" sz="1400" dirty="0">
                          <a:latin typeface="Times New Roman" panose="02020603050405020304" pitchFamily="18" charset="0"/>
                          <a:cs typeface="Times New Roman" panose="02020603050405020304" pitchFamily="18" charset="0"/>
                        </a:rPr>
                        <a:t>979</a:t>
                      </a:r>
                    </a:p>
                  </a:txBody>
                  <a:tcPr marT="34290" marB="34290"/>
                </a:tc>
                <a:extLst>
                  <a:ext uri="{0D108BD9-81ED-4DB2-BD59-A6C34878D82A}">
                    <a16:rowId xmlns:a16="http://schemas.microsoft.com/office/drawing/2014/main" val="10003"/>
                  </a:ext>
                </a:extLst>
              </a:tr>
              <a:tr h="324036">
                <a:tc>
                  <a:txBody>
                    <a:bodyPr/>
                    <a:lstStyle/>
                    <a:p>
                      <a:r>
                        <a:rPr lang="en-US" sz="1200" dirty="0" err="1">
                          <a:latin typeface="Times New Roman" panose="02020603050405020304" pitchFamily="18" charset="0"/>
                          <a:cs typeface="Times New Roman" panose="02020603050405020304" pitchFamily="18" charset="0"/>
                        </a:rPr>
                        <a:t>Vatavyadhi</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Avabaahuka</a:t>
                      </a:r>
                      <a:endParaRPr lang="en-US" sz="1200" dirty="0">
                        <a:latin typeface="Times New Roman" panose="02020603050405020304" pitchFamily="18" charset="0"/>
                        <a:cs typeface="Times New Roman" panose="02020603050405020304" pitchFamily="18" charset="0"/>
                      </a:endParaRPr>
                    </a:p>
                  </a:txBody>
                  <a:tcPr marT="34290" marB="34290"/>
                </a:tc>
                <a:tc>
                  <a:txBody>
                    <a:bodyPr/>
                    <a:lstStyle/>
                    <a:p>
                      <a:r>
                        <a:rPr lang="en-US" sz="1400" dirty="0">
                          <a:latin typeface="Times New Roman" panose="02020603050405020304" pitchFamily="18" charset="0"/>
                          <a:cs typeface="Times New Roman" panose="02020603050405020304" pitchFamily="18" charset="0"/>
                        </a:rPr>
                        <a:t>1482</a:t>
                      </a:r>
                    </a:p>
                  </a:txBody>
                  <a:tcPr marT="34290" marB="34290"/>
                </a:tc>
                <a:tc>
                  <a:txBody>
                    <a:bodyPr/>
                    <a:lstStyle/>
                    <a:p>
                      <a:r>
                        <a:rPr lang="en-US" sz="1400" dirty="0">
                          <a:latin typeface="Times New Roman" panose="02020603050405020304" pitchFamily="18" charset="0"/>
                          <a:cs typeface="Times New Roman" panose="02020603050405020304" pitchFamily="18" charset="0"/>
                        </a:rPr>
                        <a:t>865</a:t>
                      </a:r>
                    </a:p>
                  </a:txBody>
                  <a:tcPr marT="34290" marB="34290"/>
                </a:tc>
                <a:tc>
                  <a:txBody>
                    <a:bodyPr/>
                    <a:lstStyle/>
                    <a:p>
                      <a:r>
                        <a:rPr lang="en-US" sz="1400" dirty="0">
                          <a:latin typeface="Times New Roman" panose="02020603050405020304" pitchFamily="18" charset="0"/>
                          <a:cs typeface="Times New Roman" panose="02020603050405020304" pitchFamily="18" charset="0"/>
                        </a:rPr>
                        <a:t>617</a:t>
                      </a:r>
                    </a:p>
                  </a:txBody>
                  <a:tcPr marT="34290" marB="34290"/>
                </a:tc>
                <a:extLst>
                  <a:ext uri="{0D108BD9-81ED-4DB2-BD59-A6C34878D82A}">
                    <a16:rowId xmlns:a16="http://schemas.microsoft.com/office/drawing/2014/main" val="10004"/>
                  </a:ext>
                </a:extLst>
              </a:tr>
              <a:tr h="324036">
                <a:tc>
                  <a:txBody>
                    <a:bodyPr/>
                    <a:lstStyle/>
                    <a:p>
                      <a:r>
                        <a:rPr lang="en-US" sz="1200" dirty="0" err="1">
                          <a:latin typeface="Times New Roman" panose="02020603050405020304" pitchFamily="18" charset="0"/>
                          <a:cs typeface="Times New Roman" panose="02020603050405020304" pitchFamily="18" charset="0"/>
                        </a:rPr>
                        <a:t>Amlapitta</a:t>
                      </a:r>
                      <a:endParaRPr lang="en-US" sz="1200" dirty="0">
                        <a:latin typeface="Times New Roman" panose="02020603050405020304" pitchFamily="18" charset="0"/>
                        <a:cs typeface="Times New Roman" panose="02020603050405020304" pitchFamily="18" charset="0"/>
                      </a:endParaRPr>
                    </a:p>
                  </a:txBody>
                  <a:tcPr marT="34290" marB="34290"/>
                </a:tc>
                <a:tc>
                  <a:txBody>
                    <a:bodyPr/>
                    <a:lstStyle/>
                    <a:p>
                      <a:r>
                        <a:rPr lang="en-US" sz="1400" dirty="0">
                          <a:latin typeface="Times New Roman" panose="02020603050405020304" pitchFamily="18" charset="0"/>
                          <a:cs typeface="Times New Roman" panose="02020603050405020304" pitchFamily="18" charset="0"/>
                        </a:rPr>
                        <a:t>1429</a:t>
                      </a:r>
                    </a:p>
                  </a:txBody>
                  <a:tcPr marT="34290" marB="34290"/>
                </a:tc>
                <a:tc>
                  <a:txBody>
                    <a:bodyPr/>
                    <a:lstStyle/>
                    <a:p>
                      <a:r>
                        <a:rPr lang="en-US" sz="1400" dirty="0">
                          <a:latin typeface="Times New Roman" panose="02020603050405020304" pitchFamily="18" charset="0"/>
                          <a:cs typeface="Times New Roman" panose="02020603050405020304" pitchFamily="18" charset="0"/>
                        </a:rPr>
                        <a:t>628</a:t>
                      </a:r>
                    </a:p>
                  </a:txBody>
                  <a:tcPr marT="34290" marB="34290"/>
                </a:tc>
                <a:tc>
                  <a:txBody>
                    <a:bodyPr/>
                    <a:lstStyle/>
                    <a:p>
                      <a:r>
                        <a:rPr lang="en-US" sz="1400" dirty="0">
                          <a:latin typeface="Times New Roman" panose="02020603050405020304" pitchFamily="18" charset="0"/>
                          <a:cs typeface="Times New Roman" panose="02020603050405020304" pitchFamily="18" charset="0"/>
                        </a:rPr>
                        <a:t>801</a:t>
                      </a:r>
                    </a:p>
                  </a:txBody>
                  <a:tcPr marT="34290" marB="34290"/>
                </a:tc>
                <a:extLst>
                  <a:ext uri="{0D108BD9-81ED-4DB2-BD59-A6C34878D82A}">
                    <a16:rowId xmlns:a16="http://schemas.microsoft.com/office/drawing/2014/main" val="10005"/>
                  </a:ext>
                </a:extLst>
              </a:tr>
              <a:tr h="324036">
                <a:tc>
                  <a:txBody>
                    <a:bodyPr/>
                    <a:lstStyle/>
                    <a:p>
                      <a:r>
                        <a:rPr lang="en-US" sz="1200" dirty="0" err="1">
                          <a:latin typeface="Times New Roman" panose="02020603050405020304" pitchFamily="18" charset="0"/>
                          <a:cs typeface="Times New Roman" panose="02020603050405020304" pitchFamily="18" charset="0"/>
                        </a:rPr>
                        <a:t>Prameha</a:t>
                      </a:r>
                      <a:endParaRPr lang="en-US" sz="1200" dirty="0">
                        <a:latin typeface="Times New Roman" panose="02020603050405020304" pitchFamily="18" charset="0"/>
                        <a:cs typeface="Times New Roman" panose="02020603050405020304" pitchFamily="18" charset="0"/>
                      </a:endParaRPr>
                    </a:p>
                  </a:txBody>
                  <a:tcPr marT="34290" marB="34290"/>
                </a:tc>
                <a:tc>
                  <a:txBody>
                    <a:bodyPr/>
                    <a:lstStyle/>
                    <a:p>
                      <a:r>
                        <a:rPr lang="en-US" sz="1400" dirty="0">
                          <a:latin typeface="Times New Roman" panose="02020603050405020304" pitchFamily="18" charset="0"/>
                          <a:cs typeface="Times New Roman" panose="02020603050405020304" pitchFamily="18" charset="0"/>
                        </a:rPr>
                        <a:t>1375</a:t>
                      </a:r>
                    </a:p>
                  </a:txBody>
                  <a:tcPr marT="34290" marB="34290"/>
                </a:tc>
                <a:tc>
                  <a:txBody>
                    <a:bodyPr/>
                    <a:lstStyle/>
                    <a:p>
                      <a:r>
                        <a:rPr lang="en-US" sz="1400" dirty="0">
                          <a:latin typeface="Times New Roman" panose="02020603050405020304" pitchFamily="18" charset="0"/>
                          <a:cs typeface="Times New Roman" panose="02020603050405020304" pitchFamily="18" charset="0"/>
                        </a:rPr>
                        <a:t>585</a:t>
                      </a:r>
                    </a:p>
                  </a:txBody>
                  <a:tcPr marT="34290" marB="34290"/>
                </a:tc>
                <a:tc>
                  <a:txBody>
                    <a:bodyPr/>
                    <a:lstStyle/>
                    <a:p>
                      <a:r>
                        <a:rPr lang="en-US" sz="1400" dirty="0">
                          <a:latin typeface="Times New Roman" panose="02020603050405020304" pitchFamily="18" charset="0"/>
                          <a:cs typeface="Times New Roman" panose="02020603050405020304" pitchFamily="18" charset="0"/>
                        </a:rPr>
                        <a:t>790</a:t>
                      </a:r>
                    </a:p>
                  </a:txBody>
                  <a:tcPr marT="34290" marB="34290"/>
                </a:tc>
                <a:extLst>
                  <a:ext uri="{0D108BD9-81ED-4DB2-BD59-A6C34878D82A}">
                    <a16:rowId xmlns:a16="http://schemas.microsoft.com/office/drawing/2014/main" val="10006"/>
                  </a:ext>
                </a:extLst>
              </a:tr>
              <a:tr h="324036">
                <a:tc>
                  <a:txBody>
                    <a:bodyPr/>
                    <a:lstStyle/>
                    <a:p>
                      <a:r>
                        <a:rPr lang="en-US" sz="1200" dirty="0" err="1">
                          <a:latin typeface="Times New Roman" panose="02020603050405020304" pitchFamily="18" charset="0"/>
                          <a:cs typeface="Times New Roman" panose="02020603050405020304" pitchFamily="18" charset="0"/>
                        </a:rPr>
                        <a:t>Shvaasa</a:t>
                      </a:r>
                      <a:endParaRPr lang="en-US" sz="1200" dirty="0">
                        <a:latin typeface="Times New Roman" panose="02020603050405020304" pitchFamily="18" charset="0"/>
                        <a:cs typeface="Times New Roman" panose="02020603050405020304" pitchFamily="18" charset="0"/>
                      </a:endParaRPr>
                    </a:p>
                  </a:txBody>
                  <a:tcPr marT="34290" marB="34290"/>
                </a:tc>
                <a:tc>
                  <a:txBody>
                    <a:bodyPr/>
                    <a:lstStyle/>
                    <a:p>
                      <a:r>
                        <a:rPr lang="en-US" sz="1400" dirty="0">
                          <a:latin typeface="Times New Roman" panose="02020603050405020304" pitchFamily="18" charset="0"/>
                          <a:cs typeface="Times New Roman" panose="02020603050405020304" pitchFamily="18" charset="0"/>
                        </a:rPr>
                        <a:t>1228</a:t>
                      </a:r>
                    </a:p>
                  </a:txBody>
                  <a:tcPr marT="34290" marB="34290"/>
                </a:tc>
                <a:tc>
                  <a:txBody>
                    <a:bodyPr/>
                    <a:lstStyle/>
                    <a:p>
                      <a:r>
                        <a:rPr lang="en-US" sz="1400" dirty="0">
                          <a:latin typeface="Times New Roman" panose="02020603050405020304" pitchFamily="18" charset="0"/>
                          <a:cs typeface="Times New Roman" panose="02020603050405020304" pitchFamily="18" charset="0"/>
                        </a:rPr>
                        <a:t>543</a:t>
                      </a:r>
                    </a:p>
                  </a:txBody>
                  <a:tcPr marT="34290" marB="34290"/>
                </a:tc>
                <a:tc>
                  <a:txBody>
                    <a:bodyPr/>
                    <a:lstStyle/>
                    <a:p>
                      <a:r>
                        <a:rPr lang="en-US" sz="1400" dirty="0">
                          <a:latin typeface="Times New Roman" panose="02020603050405020304" pitchFamily="18" charset="0"/>
                          <a:cs typeface="Times New Roman" panose="02020603050405020304" pitchFamily="18" charset="0"/>
                        </a:rPr>
                        <a:t>685</a:t>
                      </a:r>
                    </a:p>
                  </a:txBody>
                  <a:tcPr marT="34290" marB="34290"/>
                </a:tc>
                <a:extLst>
                  <a:ext uri="{0D108BD9-81ED-4DB2-BD59-A6C34878D82A}">
                    <a16:rowId xmlns:a16="http://schemas.microsoft.com/office/drawing/2014/main" val="10007"/>
                  </a:ext>
                </a:extLst>
              </a:tr>
              <a:tr h="324036">
                <a:tc>
                  <a:txBody>
                    <a:bodyPr/>
                    <a:lstStyle/>
                    <a:p>
                      <a:r>
                        <a:rPr lang="en-US" sz="1200" dirty="0" err="1">
                          <a:latin typeface="Times New Roman" panose="02020603050405020304" pitchFamily="18" charset="0"/>
                          <a:cs typeface="Times New Roman" panose="02020603050405020304" pitchFamily="18" charset="0"/>
                        </a:rPr>
                        <a:t>Netra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Roga</a:t>
                      </a:r>
                      <a:endParaRPr lang="en-US" sz="1200" dirty="0">
                        <a:latin typeface="Times New Roman" panose="02020603050405020304" pitchFamily="18" charset="0"/>
                        <a:cs typeface="Times New Roman" panose="02020603050405020304" pitchFamily="18" charset="0"/>
                      </a:endParaRPr>
                    </a:p>
                  </a:txBody>
                  <a:tcPr marT="34290" marB="34290"/>
                </a:tc>
                <a:tc>
                  <a:txBody>
                    <a:bodyPr/>
                    <a:lstStyle/>
                    <a:p>
                      <a:r>
                        <a:rPr lang="en-US" sz="1400" dirty="0">
                          <a:latin typeface="Times New Roman" panose="02020603050405020304" pitchFamily="18" charset="0"/>
                          <a:cs typeface="Times New Roman" panose="02020603050405020304" pitchFamily="18" charset="0"/>
                        </a:rPr>
                        <a:t>1120</a:t>
                      </a:r>
                    </a:p>
                  </a:txBody>
                  <a:tcPr marT="34290" marB="34290"/>
                </a:tc>
                <a:tc>
                  <a:txBody>
                    <a:bodyPr/>
                    <a:lstStyle/>
                    <a:p>
                      <a:r>
                        <a:rPr lang="en-US" sz="1400" dirty="0">
                          <a:latin typeface="Times New Roman" panose="02020603050405020304" pitchFamily="18" charset="0"/>
                          <a:cs typeface="Times New Roman" panose="02020603050405020304" pitchFamily="18" charset="0"/>
                        </a:rPr>
                        <a:t>516</a:t>
                      </a:r>
                    </a:p>
                  </a:txBody>
                  <a:tcPr marT="34290" marB="34290"/>
                </a:tc>
                <a:tc>
                  <a:txBody>
                    <a:bodyPr/>
                    <a:lstStyle/>
                    <a:p>
                      <a:r>
                        <a:rPr lang="en-US" sz="1400" dirty="0">
                          <a:latin typeface="Times New Roman" panose="02020603050405020304" pitchFamily="18" charset="0"/>
                          <a:cs typeface="Times New Roman" panose="02020603050405020304" pitchFamily="18" charset="0"/>
                        </a:rPr>
                        <a:t>604</a:t>
                      </a:r>
                    </a:p>
                  </a:txBody>
                  <a:tcPr marT="34290" marB="34290"/>
                </a:tc>
                <a:extLst>
                  <a:ext uri="{0D108BD9-81ED-4DB2-BD59-A6C34878D82A}">
                    <a16:rowId xmlns:a16="http://schemas.microsoft.com/office/drawing/2014/main" val="10008"/>
                  </a:ext>
                </a:extLst>
              </a:tr>
              <a:tr h="324036">
                <a:tc>
                  <a:txBody>
                    <a:bodyPr/>
                    <a:lstStyle/>
                    <a:p>
                      <a:r>
                        <a:rPr lang="en-US" sz="1200" dirty="0" err="1">
                          <a:latin typeface="Times New Roman" panose="02020603050405020304" pitchFamily="18" charset="0"/>
                          <a:cs typeface="Times New Roman" panose="02020603050405020304" pitchFamily="18" charset="0"/>
                        </a:rPr>
                        <a:t>Madhumeha</a:t>
                      </a:r>
                      <a:endParaRPr lang="en-US" sz="1200" dirty="0">
                        <a:latin typeface="Times New Roman" panose="02020603050405020304" pitchFamily="18" charset="0"/>
                        <a:cs typeface="Times New Roman" panose="02020603050405020304" pitchFamily="18" charset="0"/>
                      </a:endParaRPr>
                    </a:p>
                  </a:txBody>
                  <a:tcPr marT="34290" marB="34290"/>
                </a:tc>
                <a:tc>
                  <a:txBody>
                    <a:bodyPr/>
                    <a:lstStyle/>
                    <a:p>
                      <a:r>
                        <a:rPr lang="en-US" sz="1400" dirty="0">
                          <a:latin typeface="Times New Roman" panose="02020603050405020304" pitchFamily="18" charset="0"/>
                          <a:cs typeface="Times New Roman" panose="02020603050405020304" pitchFamily="18" charset="0"/>
                        </a:rPr>
                        <a:t>1063</a:t>
                      </a:r>
                    </a:p>
                  </a:txBody>
                  <a:tcPr marT="34290" marB="34290"/>
                </a:tc>
                <a:tc>
                  <a:txBody>
                    <a:bodyPr/>
                    <a:lstStyle/>
                    <a:p>
                      <a:r>
                        <a:rPr lang="en-US" sz="1400" dirty="0">
                          <a:latin typeface="Times New Roman" panose="02020603050405020304" pitchFamily="18" charset="0"/>
                          <a:cs typeface="Times New Roman" panose="02020603050405020304" pitchFamily="18" charset="0"/>
                        </a:rPr>
                        <a:t>369</a:t>
                      </a:r>
                    </a:p>
                  </a:txBody>
                  <a:tcPr marT="34290" marB="34290"/>
                </a:tc>
                <a:tc>
                  <a:txBody>
                    <a:bodyPr/>
                    <a:lstStyle/>
                    <a:p>
                      <a:r>
                        <a:rPr lang="en-US" sz="1400" dirty="0">
                          <a:latin typeface="Times New Roman" panose="02020603050405020304" pitchFamily="18" charset="0"/>
                          <a:cs typeface="Times New Roman" panose="02020603050405020304" pitchFamily="18" charset="0"/>
                        </a:rPr>
                        <a:t>694</a:t>
                      </a:r>
                    </a:p>
                  </a:txBody>
                  <a:tcPr marT="34290" marB="34290"/>
                </a:tc>
                <a:extLst>
                  <a:ext uri="{0D108BD9-81ED-4DB2-BD59-A6C34878D82A}">
                    <a16:rowId xmlns:a16="http://schemas.microsoft.com/office/drawing/2014/main" val="10009"/>
                  </a:ext>
                </a:extLst>
              </a:tr>
              <a:tr h="324036">
                <a:tc>
                  <a:txBody>
                    <a:bodyPr/>
                    <a:lstStyle/>
                    <a:p>
                      <a:r>
                        <a:rPr lang="en-US" sz="1200" dirty="0" err="1">
                          <a:latin typeface="Times New Roman" panose="02020603050405020304" pitchFamily="18" charset="0"/>
                          <a:cs typeface="Times New Roman" panose="02020603050405020304" pitchFamily="18" charset="0"/>
                        </a:rPr>
                        <a:t>Staanabhedana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Shoola</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Katee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Shoola</a:t>
                      </a:r>
                      <a:endParaRPr lang="en-US" sz="1200" dirty="0">
                        <a:latin typeface="Times New Roman" panose="02020603050405020304" pitchFamily="18" charset="0"/>
                        <a:cs typeface="Times New Roman" panose="02020603050405020304" pitchFamily="18" charset="0"/>
                      </a:endParaRPr>
                    </a:p>
                  </a:txBody>
                  <a:tcPr marT="34290" marB="34290"/>
                </a:tc>
                <a:tc>
                  <a:txBody>
                    <a:bodyPr/>
                    <a:lstStyle/>
                    <a:p>
                      <a:r>
                        <a:rPr lang="en-US" sz="1400" dirty="0">
                          <a:latin typeface="Times New Roman" panose="02020603050405020304" pitchFamily="18" charset="0"/>
                          <a:cs typeface="Times New Roman" panose="02020603050405020304" pitchFamily="18" charset="0"/>
                        </a:rPr>
                        <a:t>978</a:t>
                      </a:r>
                    </a:p>
                  </a:txBody>
                  <a:tcPr marT="34290" marB="34290"/>
                </a:tc>
                <a:tc>
                  <a:txBody>
                    <a:bodyPr/>
                    <a:lstStyle/>
                    <a:p>
                      <a:r>
                        <a:rPr lang="en-US" sz="1400" dirty="0">
                          <a:latin typeface="Times New Roman" panose="02020603050405020304" pitchFamily="18" charset="0"/>
                          <a:cs typeface="Times New Roman" panose="02020603050405020304" pitchFamily="18" charset="0"/>
                        </a:rPr>
                        <a:t>494</a:t>
                      </a:r>
                    </a:p>
                  </a:txBody>
                  <a:tcPr marT="34290" marB="34290"/>
                </a:tc>
                <a:tc>
                  <a:txBody>
                    <a:bodyPr/>
                    <a:lstStyle/>
                    <a:p>
                      <a:r>
                        <a:rPr lang="en-US" sz="1400" dirty="0">
                          <a:latin typeface="Times New Roman" panose="02020603050405020304" pitchFamily="18" charset="0"/>
                          <a:cs typeface="Times New Roman" panose="02020603050405020304" pitchFamily="18" charset="0"/>
                        </a:rPr>
                        <a:t>484</a:t>
                      </a:r>
                    </a:p>
                  </a:txBody>
                  <a:tcPr marT="34290" marB="34290"/>
                </a:tc>
                <a:extLst>
                  <a:ext uri="{0D108BD9-81ED-4DB2-BD59-A6C34878D82A}">
                    <a16:rowId xmlns:a16="http://schemas.microsoft.com/office/drawing/2014/main" val="10010"/>
                  </a:ext>
                </a:extLst>
              </a:tr>
              <a:tr h="324036">
                <a:tc>
                  <a:txBody>
                    <a:bodyPr/>
                    <a:lstStyle/>
                    <a:p>
                      <a:r>
                        <a:rPr lang="en-US" sz="1400" dirty="0" err="1">
                          <a:latin typeface="Times New Roman" panose="02020603050405020304" pitchFamily="18" charset="0"/>
                          <a:cs typeface="Times New Roman" panose="02020603050405020304" pitchFamily="18" charset="0"/>
                        </a:rPr>
                        <a:t>Sthaulya</a:t>
                      </a:r>
                      <a:endParaRPr lang="en-US" sz="1400" dirty="0">
                        <a:latin typeface="Times New Roman" panose="02020603050405020304" pitchFamily="18" charset="0"/>
                        <a:cs typeface="Times New Roman" panose="02020603050405020304" pitchFamily="18" charset="0"/>
                      </a:endParaRPr>
                    </a:p>
                  </a:txBody>
                  <a:tcPr marT="34290" marB="34290"/>
                </a:tc>
                <a:tc>
                  <a:txBody>
                    <a:bodyPr/>
                    <a:lstStyle/>
                    <a:p>
                      <a:r>
                        <a:rPr lang="en-US" sz="1400" dirty="0">
                          <a:latin typeface="Times New Roman" panose="02020603050405020304" pitchFamily="18" charset="0"/>
                          <a:cs typeface="Times New Roman" panose="02020603050405020304" pitchFamily="18" charset="0"/>
                        </a:rPr>
                        <a:t>831</a:t>
                      </a:r>
                    </a:p>
                  </a:txBody>
                  <a:tcPr marT="34290" marB="34290"/>
                </a:tc>
                <a:tc>
                  <a:txBody>
                    <a:bodyPr/>
                    <a:lstStyle/>
                    <a:p>
                      <a:r>
                        <a:rPr lang="en-US" sz="1400" dirty="0">
                          <a:latin typeface="Times New Roman" panose="02020603050405020304" pitchFamily="18" charset="0"/>
                          <a:cs typeface="Times New Roman" panose="02020603050405020304" pitchFamily="18" charset="0"/>
                        </a:rPr>
                        <a:t>487</a:t>
                      </a:r>
                    </a:p>
                  </a:txBody>
                  <a:tcPr marT="34290" marB="34290"/>
                </a:tc>
                <a:tc>
                  <a:txBody>
                    <a:bodyPr/>
                    <a:lstStyle/>
                    <a:p>
                      <a:r>
                        <a:rPr lang="en-US" sz="1400" dirty="0">
                          <a:latin typeface="Times New Roman" panose="02020603050405020304" pitchFamily="18" charset="0"/>
                          <a:cs typeface="Times New Roman" panose="02020603050405020304" pitchFamily="18" charset="0"/>
                        </a:rPr>
                        <a:t>344</a:t>
                      </a:r>
                    </a:p>
                  </a:txBody>
                  <a:tcPr marT="34290" marB="34290"/>
                </a:tc>
                <a:extLst>
                  <a:ext uri="{0D108BD9-81ED-4DB2-BD59-A6C34878D82A}">
                    <a16:rowId xmlns:a16="http://schemas.microsoft.com/office/drawing/2014/main" val="10011"/>
                  </a:ext>
                </a:extLst>
              </a:tr>
              <a:tr h="324036">
                <a:tc>
                  <a:txBody>
                    <a:bodyPr/>
                    <a:lstStyle/>
                    <a:p>
                      <a:r>
                        <a:rPr lang="en-US" sz="1400" dirty="0" err="1">
                          <a:latin typeface="Times New Roman" panose="02020603050405020304" pitchFamily="18" charset="0"/>
                          <a:cs typeface="Times New Roman" panose="02020603050405020304" pitchFamily="18" charset="0"/>
                        </a:rPr>
                        <a:t>Greeva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Graha</a:t>
                      </a:r>
                      <a:endParaRPr lang="en-US" sz="1400" dirty="0">
                        <a:latin typeface="Times New Roman" panose="02020603050405020304" pitchFamily="18" charset="0"/>
                        <a:cs typeface="Times New Roman" panose="02020603050405020304" pitchFamily="18" charset="0"/>
                      </a:endParaRPr>
                    </a:p>
                  </a:txBody>
                  <a:tcPr marT="34290" marB="34290"/>
                </a:tc>
                <a:tc>
                  <a:txBody>
                    <a:bodyPr/>
                    <a:lstStyle/>
                    <a:p>
                      <a:r>
                        <a:rPr lang="en-US" sz="1400" dirty="0">
                          <a:latin typeface="Times New Roman" panose="02020603050405020304" pitchFamily="18" charset="0"/>
                          <a:cs typeface="Times New Roman" panose="02020603050405020304" pitchFamily="18" charset="0"/>
                        </a:rPr>
                        <a:t>821</a:t>
                      </a:r>
                    </a:p>
                  </a:txBody>
                  <a:tcPr marT="34290" marB="34290"/>
                </a:tc>
                <a:tc>
                  <a:txBody>
                    <a:bodyPr/>
                    <a:lstStyle/>
                    <a:p>
                      <a:r>
                        <a:rPr lang="en-US" sz="1400" dirty="0">
                          <a:latin typeface="Times New Roman" panose="02020603050405020304" pitchFamily="18" charset="0"/>
                          <a:cs typeface="Times New Roman" panose="02020603050405020304" pitchFamily="18" charset="0"/>
                        </a:rPr>
                        <a:t>399</a:t>
                      </a:r>
                    </a:p>
                  </a:txBody>
                  <a:tcPr marT="34290" marB="34290"/>
                </a:tc>
                <a:tc>
                  <a:txBody>
                    <a:bodyPr/>
                    <a:lstStyle/>
                    <a:p>
                      <a:r>
                        <a:rPr lang="en-US" sz="1400" dirty="0">
                          <a:latin typeface="Times New Roman" panose="02020603050405020304" pitchFamily="18" charset="0"/>
                          <a:cs typeface="Times New Roman" panose="02020603050405020304" pitchFamily="18" charset="0"/>
                        </a:rPr>
                        <a:t>422</a:t>
                      </a:r>
                    </a:p>
                  </a:txBody>
                  <a:tcPr marT="34290" marB="34290"/>
                </a:tc>
                <a:extLst>
                  <a:ext uri="{0D108BD9-81ED-4DB2-BD59-A6C34878D82A}">
                    <a16:rowId xmlns:a16="http://schemas.microsoft.com/office/drawing/2014/main" val="10012"/>
                  </a:ext>
                </a:extLst>
              </a:tr>
              <a:tr h="324036">
                <a:tc>
                  <a:txBody>
                    <a:bodyPr/>
                    <a:lstStyle/>
                    <a:p>
                      <a:r>
                        <a:rPr lang="en-US" sz="1400" dirty="0" err="1">
                          <a:latin typeface="Times New Roman" panose="02020603050405020304" pitchFamily="18" charset="0"/>
                          <a:cs typeface="Times New Roman" panose="02020603050405020304" pitchFamily="18" charset="0"/>
                        </a:rPr>
                        <a:t>Kaasa</a:t>
                      </a:r>
                      <a:endParaRPr lang="en-US" sz="1400" dirty="0">
                        <a:latin typeface="Times New Roman" panose="02020603050405020304" pitchFamily="18" charset="0"/>
                        <a:cs typeface="Times New Roman" panose="02020603050405020304" pitchFamily="18" charset="0"/>
                      </a:endParaRPr>
                    </a:p>
                  </a:txBody>
                  <a:tcPr marT="34290" marB="34290"/>
                </a:tc>
                <a:tc>
                  <a:txBody>
                    <a:bodyPr/>
                    <a:lstStyle/>
                    <a:p>
                      <a:r>
                        <a:rPr lang="en-US" sz="1400" dirty="0">
                          <a:latin typeface="Times New Roman" panose="02020603050405020304" pitchFamily="18" charset="0"/>
                          <a:cs typeface="Times New Roman" panose="02020603050405020304" pitchFamily="18" charset="0"/>
                        </a:rPr>
                        <a:t>814</a:t>
                      </a:r>
                    </a:p>
                  </a:txBody>
                  <a:tcPr marT="34290" marB="34290"/>
                </a:tc>
                <a:tc>
                  <a:txBody>
                    <a:bodyPr/>
                    <a:lstStyle/>
                    <a:p>
                      <a:r>
                        <a:rPr lang="en-US" sz="1400" dirty="0">
                          <a:latin typeface="Times New Roman" panose="02020603050405020304" pitchFamily="18" charset="0"/>
                          <a:cs typeface="Times New Roman" panose="02020603050405020304" pitchFamily="18" charset="0"/>
                        </a:rPr>
                        <a:t>410</a:t>
                      </a:r>
                    </a:p>
                  </a:txBody>
                  <a:tcPr marT="34290" marB="34290"/>
                </a:tc>
                <a:tc>
                  <a:txBody>
                    <a:bodyPr/>
                    <a:lstStyle/>
                    <a:p>
                      <a:r>
                        <a:rPr lang="en-US" sz="1400" dirty="0">
                          <a:latin typeface="Times New Roman" panose="02020603050405020304" pitchFamily="18" charset="0"/>
                          <a:cs typeface="Times New Roman" panose="02020603050405020304" pitchFamily="18" charset="0"/>
                        </a:rPr>
                        <a:t>404</a:t>
                      </a:r>
                    </a:p>
                  </a:txBody>
                  <a:tcPr marT="34290" marB="34290"/>
                </a:tc>
                <a:extLst>
                  <a:ext uri="{0D108BD9-81ED-4DB2-BD59-A6C34878D82A}">
                    <a16:rowId xmlns:a16="http://schemas.microsoft.com/office/drawing/2014/main" val="10013"/>
                  </a:ext>
                </a:extLst>
              </a:tr>
              <a:tr h="324036">
                <a:tc>
                  <a:txBody>
                    <a:bodyPr/>
                    <a:lstStyle/>
                    <a:p>
                      <a:r>
                        <a:rPr lang="en-US" sz="1400" dirty="0" err="1">
                          <a:latin typeface="Times New Roman" panose="02020603050405020304" pitchFamily="18" charset="0"/>
                          <a:cs typeface="Times New Roman" panose="02020603050405020304" pitchFamily="18" charset="0"/>
                        </a:rPr>
                        <a:t>Staanabhedana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Graha</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Katee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Graha</a:t>
                      </a:r>
                      <a:endParaRPr lang="en-US" sz="1400" dirty="0">
                        <a:latin typeface="Times New Roman" panose="02020603050405020304" pitchFamily="18" charset="0"/>
                        <a:cs typeface="Times New Roman" panose="02020603050405020304" pitchFamily="18" charset="0"/>
                      </a:endParaRPr>
                    </a:p>
                  </a:txBody>
                  <a:tcPr marT="34290" marB="34290"/>
                </a:tc>
                <a:tc>
                  <a:txBody>
                    <a:bodyPr/>
                    <a:lstStyle/>
                    <a:p>
                      <a:r>
                        <a:rPr lang="en-US" sz="1400" dirty="0">
                          <a:latin typeface="Times New Roman" panose="02020603050405020304" pitchFamily="18" charset="0"/>
                          <a:cs typeface="Times New Roman" panose="02020603050405020304" pitchFamily="18" charset="0"/>
                        </a:rPr>
                        <a:t>796</a:t>
                      </a:r>
                    </a:p>
                  </a:txBody>
                  <a:tcPr marT="34290" marB="34290"/>
                </a:tc>
                <a:tc>
                  <a:txBody>
                    <a:bodyPr/>
                    <a:lstStyle/>
                    <a:p>
                      <a:r>
                        <a:rPr lang="en-US" sz="1400" dirty="0">
                          <a:latin typeface="Times New Roman" panose="02020603050405020304" pitchFamily="18" charset="0"/>
                          <a:cs typeface="Times New Roman" panose="02020603050405020304" pitchFamily="18" charset="0"/>
                        </a:rPr>
                        <a:t>363</a:t>
                      </a:r>
                    </a:p>
                  </a:txBody>
                  <a:tcPr marT="34290" marB="34290"/>
                </a:tc>
                <a:tc>
                  <a:txBody>
                    <a:bodyPr/>
                    <a:lstStyle/>
                    <a:p>
                      <a:r>
                        <a:rPr lang="en-US" sz="1400" dirty="0">
                          <a:latin typeface="Times New Roman" panose="02020603050405020304" pitchFamily="18" charset="0"/>
                          <a:cs typeface="Times New Roman" panose="02020603050405020304" pitchFamily="18" charset="0"/>
                        </a:rPr>
                        <a:t>433</a:t>
                      </a:r>
                    </a:p>
                  </a:txBody>
                  <a:tcPr marT="34290" marB="34290"/>
                </a:tc>
                <a:extLst>
                  <a:ext uri="{0D108BD9-81ED-4DB2-BD59-A6C34878D82A}">
                    <a16:rowId xmlns:a16="http://schemas.microsoft.com/office/drawing/2014/main" val="10014"/>
                  </a:ext>
                </a:extLst>
              </a:tr>
              <a:tr h="324036">
                <a:tc>
                  <a:txBody>
                    <a:bodyPr/>
                    <a:lstStyle/>
                    <a:p>
                      <a:r>
                        <a:rPr lang="en-US" sz="1400" dirty="0" err="1">
                          <a:latin typeface="Times New Roman" panose="02020603050405020304" pitchFamily="18" charset="0"/>
                          <a:cs typeface="Times New Roman" panose="02020603050405020304" pitchFamily="18" charset="0"/>
                        </a:rPr>
                        <a:t>Kshudra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Roga</a:t>
                      </a:r>
                      <a:endParaRPr lang="en-US" sz="1400" dirty="0">
                        <a:latin typeface="Times New Roman" panose="02020603050405020304" pitchFamily="18" charset="0"/>
                        <a:cs typeface="Times New Roman" panose="02020603050405020304" pitchFamily="18" charset="0"/>
                      </a:endParaRPr>
                    </a:p>
                  </a:txBody>
                  <a:tcPr marT="34290" marB="34290"/>
                </a:tc>
                <a:tc>
                  <a:txBody>
                    <a:bodyPr/>
                    <a:lstStyle/>
                    <a:p>
                      <a:r>
                        <a:rPr lang="en-US" sz="1400" dirty="0">
                          <a:latin typeface="Times New Roman" panose="02020603050405020304" pitchFamily="18" charset="0"/>
                          <a:cs typeface="Times New Roman" panose="02020603050405020304" pitchFamily="18" charset="0"/>
                        </a:rPr>
                        <a:t>725</a:t>
                      </a:r>
                    </a:p>
                  </a:txBody>
                  <a:tcPr marT="34290" marB="34290"/>
                </a:tc>
                <a:tc>
                  <a:txBody>
                    <a:bodyPr/>
                    <a:lstStyle/>
                    <a:p>
                      <a:r>
                        <a:rPr lang="en-US" sz="1400" dirty="0">
                          <a:latin typeface="Times New Roman" panose="02020603050405020304" pitchFamily="18" charset="0"/>
                          <a:cs typeface="Times New Roman" panose="02020603050405020304" pitchFamily="18" charset="0"/>
                        </a:rPr>
                        <a:t>378</a:t>
                      </a:r>
                    </a:p>
                  </a:txBody>
                  <a:tcPr marT="34290" marB="34290"/>
                </a:tc>
                <a:tc>
                  <a:txBody>
                    <a:bodyPr/>
                    <a:lstStyle/>
                    <a:p>
                      <a:r>
                        <a:rPr lang="en-US" sz="1400" dirty="0">
                          <a:latin typeface="Times New Roman" panose="02020603050405020304" pitchFamily="18" charset="0"/>
                          <a:cs typeface="Times New Roman" panose="02020603050405020304" pitchFamily="18" charset="0"/>
                        </a:rPr>
                        <a:t>347</a:t>
                      </a:r>
                    </a:p>
                  </a:txBody>
                  <a:tcPr marT="34290" marB="34290"/>
                </a:tc>
                <a:extLst>
                  <a:ext uri="{0D108BD9-81ED-4DB2-BD59-A6C34878D82A}">
                    <a16:rowId xmlns:a16="http://schemas.microsoft.com/office/drawing/2014/main" val="10015"/>
                  </a:ext>
                </a:extLst>
              </a:tr>
            </a:tbl>
          </a:graphicData>
        </a:graphic>
      </p:graphicFrame>
      <p:sp>
        <p:nvSpPr>
          <p:cNvPr id="6" name="TextBox 5"/>
          <p:cNvSpPr txBox="1"/>
          <p:nvPr/>
        </p:nvSpPr>
        <p:spPr>
          <a:xfrm>
            <a:off x="179512" y="5932924"/>
            <a:ext cx="7488832" cy="923330"/>
          </a:xfrm>
          <a:prstGeom prst="rect">
            <a:avLst/>
          </a:prstGeom>
          <a:noFill/>
        </p:spPr>
        <p:txBody>
          <a:bodyPr wrap="square" rtlCol="0">
            <a:spAutoFit/>
          </a:bodyPr>
          <a:lstStyle/>
          <a:p>
            <a:r>
              <a:rPr lang="en-IN" sz="1350" dirty="0">
                <a:latin typeface="Times New Roman" panose="02020603050405020304" pitchFamily="18" charset="0"/>
                <a:cs typeface="Times New Roman" panose="02020603050405020304" pitchFamily="18" charset="0"/>
              </a:rPr>
              <a:t>This preliminary analysis provides a lot of patients in Metabolic area and (Rheumatic and Musculoskeletal disease) RMSD area, hence major analysis will be carried out using these 2 disease areas</a:t>
            </a:r>
          </a:p>
          <a:p>
            <a:endParaRPr lang="en-IN" sz="1350" dirty="0">
              <a:latin typeface="Times New Roman" panose="02020603050405020304" pitchFamily="18" charset="0"/>
              <a:cs typeface="Times New Roman" panose="02020603050405020304" pitchFamily="18" charset="0"/>
            </a:endParaRPr>
          </a:p>
          <a:p>
            <a:r>
              <a:rPr lang="en-IN" sz="1350" dirty="0">
                <a:latin typeface="Times New Roman" panose="02020603050405020304" pitchFamily="18" charset="0"/>
                <a:cs typeface="Times New Roman" panose="02020603050405020304" pitchFamily="18" charset="0"/>
              </a:rPr>
              <a:t>*: preliminary analysis was carried out by </a:t>
            </a:r>
            <a:r>
              <a:rPr lang="en-IN" sz="1350" dirty="0" err="1">
                <a:latin typeface="Times New Roman" panose="02020603050405020304" pitchFamily="18" charset="0"/>
                <a:cs typeface="Times New Roman" panose="02020603050405020304" pitchFamily="18" charset="0"/>
              </a:rPr>
              <a:t>Dr.</a:t>
            </a:r>
            <a:r>
              <a:rPr lang="en-IN" sz="1350" dirty="0">
                <a:latin typeface="Times New Roman" panose="02020603050405020304" pitchFamily="18" charset="0"/>
                <a:cs typeface="Times New Roman" panose="02020603050405020304" pitchFamily="18" charset="0"/>
              </a:rPr>
              <a:t> Girish </a:t>
            </a:r>
            <a:r>
              <a:rPr lang="en-IN" sz="1350" dirty="0" err="1">
                <a:latin typeface="Times New Roman" panose="02020603050405020304" pitchFamily="18" charset="0"/>
                <a:cs typeface="Times New Roman" panose="02020603050405020304" pitchFamily="18" charset="0"/>
              </a:rPr>
              <a:t>Tillu</a:t>
            </a:r>
            <a:r>
              <a:rPr lang="en-IN" sz="1350" dirty="0">
                <a:latin typeface="Times New Roman" panose="02020603050405020304" pitchFamily="18" charset="0"/>
                <a:cs typeface="Times New Roman" panose="02020603050405020304" pitchFamily="18" charset="0"/>
              </a:rPr>
              <a:t>.</a:t>
            </a:r>
          </a:p>
        </p:txBody>
      </p:sp>
      <p:sp>
        <p:nvSpPr>
          <p:cNvPr id="8" name="TextBox 7"/>
          <p:cNvSpPr txBox="1"/>
          <p:nvPr/>
        </p:nvSpPr>
        <p:spPr>
          <a:xfrm>
            <a:off x="5940152" y="0"/>
            <a:ext cx="252028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Data version: 2011 to Oct 2016</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DE81A9B-7024-45C2-94A0-ECA752279A03}"/>
              </a:ext>
            </a:extLst>
          </p:cNvPr>
          <p:cNvSpPr>
            <a:spLocks noGrp="1"/>
          </p:cNvSpPr>
          <p:nvPr>
            <p:ph type="sldNum" sz="quarter" idx="12"/>
          </p:nvPr>
        </p:nvSpPr>
        <p:spPr/>
        <p:txBody>
          <a:bodyPr/>
          <a:lstStyle/>
          <a:p>
            <a:fld id="{683A73A5-E307-49AE-B713-67FB3933783B}" type="slidenum">
              <a:rPr lang="en-IN" smtClean="0"/>
              <a:pPr/>
              <a:t>20</a:t>
            </a:fld>
            <a:endParaRPr lang="en-IN"/>
          </a:p>
        </p:txBody>
      </p:sp>
    </p:spTree>
    <p:extLst>
      <p:ext uri="{BB962C8B-B14F-4D97-AF65-F5344CB8AC3E}">
        <p14:creationId xmlns:p14="http://schemas.microsoft.com/office/powerpoint/2010/main" val="1257558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311-EFB6-461A-84AF-FDCFB8370FDE}"/>
              </a:ext>
            </a:extLst>
          </p:cNvPr>
          <p:cNvSpPr>
            <a:spLocks noGrp="1"/>
          </p:cNvSpPr>
          <p:nvPr>
            <p:ph type="title"/>
          </p:nvPr>
        </p:nvSpPr>
        <p:spPr/>
        <p:txBody>
          <a:bodyPr>
            <a:noAutofit/>
          </a:bodyPr>
          <a:lstStyle/>
          <a:p>
            <a:r>
              <a:rPr lang="en-IN" sz="3200" dirty="0">
                <a:latin typeface="Times New Roman" panose="02020603050405020304" pitchFamily="18" charset="0"/>
                <a:cs typeface="Times New Roman" panose="02020603050405020304" pitchFamily="18" charset="0"/>
              </a:rPr>
              <a:t>Metabolic, Rheumatic and Musculoskeletal (RMSD) diseases</a:t>
            </a:r>
            <a:endParaRPr lang="en-US" sz="3200" dirty="0"/>
          </a:p>
        </p:txBody>
      </p:sp>
      <p:sp>
        <p:nvSpPr>
          <p:cNvPr id="3" name="Content Placeholder 2">
            <a:extLst>
              <a:ext uri="{FF2B5EF4-FFF2-40B4-BE49-F238E27FC236}">
                <a16:creationId xmlns:a16="http://schemas.microsoft.com/office/drawing/2014/main" id="{B888F3E1-DCE3-4C33-B519-EBDC7070161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10 metabolic diseases</a:t>
            </a:r>
          </a:p>
          <a:p>
            <a:r>
              <a:rPr lang="en-US" dirty="0">
                <a:latin typeface="Times New Roman" panose="02020603050405020304" pitchFamily="18" charset="0"/>
                <a:cs typeface="Times New Roman" panose="02020603050405020304" pitchFamily="18" charset="0"/>
              </a:rPr>
              <a:t>97 RMSD diseases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Large volumes of patients in the database</a:t>
            </a:r>
          </a:p>
        </p:txBody>
      </p:sp>
      <p:sp>
        <p:nvSpPr>
          <p:cNvPr id="4" name="Slide Number Placeholder 3">
            <a:extLst>
              <a:ext uri="{FF2B5EF4-FFF2-40B4-BE49-F238E27FC236}">
                <a16:creationId xmlns:a16="http://schemas.microsoft.com/office/drawing/2014/main" id="{975DC5F7-3621-4AE4-B161-2B62298AE0E8}"/>
              </a:ext>
            </a:extLst>
          </p:cNvPr>
          <p:cNvSpPr>
            <a:spLocks noGrp="1"/>
          </p:cNvSpPr>
          <p:nvPr>
            <p:ph type="sldNum" sz="quarter" idx="12"/>
          </p:nvPr>
        </p:nvSpPr>
        <p:spPr/>
        <p:txBody>
          <a:bodyPr/>
          <a:lstStyle/>
          <a:p>
            <a:fld id="{683A73A5-E307-49AE-B713-67FB3933783B}" type="slidenum">
              <a:rPr lang="en-IN" smtClean="0"/>
              <a:pPr/>
              <a:t>21</a:t>
            </a:fld>
            <a:endParaRPr lang="en-IN"/>
          </a:p>
        </p:txBody>
      </p:sp>
    </p:spTree>
    <p:extLst>
      <p:ext uri="{BB962C8B-B14F-4D97-AF65-F5344CB8AC3E}">
        <p14:creationId xmlns:p14="http://schemas.microsoft.com/office/powerpoint/2010/main" val="3538744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09800"/>
            <a:ext cx="8229600" cy="838200"/>
          </a:xfrm>
        </p:spPr>
        <p:txBody>
          <a:bodyPr>
            <a:normAutofit/>
          </a:bodyPr>
          <a:lstStyle/>
          <a:p>
            <a:r>
              <a:rPr lang="en-US" dirty="0">
                <a:latin typeface="Times New Roman" panose="02020603050405020304" pitchFamily="18" charset="0"/>
                <a:cs typeface="Times New Roman" panose="02020603050405020304" pitchFamily="18" charset="0"/>
              </a:rPr>
              <a:t>Results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985344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09800"/>
            <a:ext cx="8229600" cy="838200"/>
          </a:xfrm>
        </p:spPr>
        <p:txBody>
          <a:bodyPr>
            <a:normAutofit fontScale="90000"/>
          </a:bodyPr>
          <a:lstStyle/>
          <a:p>
            <a:r>
              <a:rPr lang="en-US" dirty="0">
                <a:latin typeface="Times New Roman" panose="02020603050405020304" pitchFamily="18" charset="0"/>
                <a:cs typeface="Times New Roman" panose="02020603050405020304" pitchFamily="18" charset="0"/>
              </a:rPr>
              <a:t>Results – Clinical data understanding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027362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3A73A5-E307-49AE-B713-67FB3933783B}" type="slidenum">
              <a:rPr lang="en-IN" smtClean="0"/>
              <a:pPr/>
              <a:t>24</a:t>
            </a:fld>
            <a:endParaRPr lang="en-IN"/>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9512" y="476672"/>
            <a:ext cx="7234238" cy="3643313"/>
          </a:xfrm>
          <a:prstGeom prst="rect">
            <a:avLst/>
          </a:prstGeom>
        </p:spPr>
      </p:pic>
      <p:sp>
        <p:nvSpPr>
          <p:cNvPr id="17" name="TextBox 16"/>
          <p:cNvSpPr txBox="1"/>
          <p:nvPr/>
        </p:nvSpPr>
        <p:spPr>
          <a:xfrm>
            <a:off x="35496" y="6525344"/>
            <a:ext cx="6768752"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hlinkClick r:id="rId3"/>
              </a:rPr>
              <a:t>https://public.tableau.com/views/04_patient_analysis_tablaeu/05bNoOfDis_agebox?:display_count=y&amp;:origin=viz_share_link</a:t>
            </a:r>
            <a:endParaRPr lang="en-US" sz="1000" dirty="0">
              <a:latin typeface="Times New Roman" panose="02020603050405020304" pitchFamily="18" charset="0"/>
              <a:cs typeface="Times New Roman" panose="02020603050405020304" pitchFamily="18" charset="0"/>
            </a:endParaRPr>
          </a:p>
        </p:txBody>
      </p:sp>
      <p:sp>
        <p:nvSpPr>
          <p:cNvPr id="18" name="Title 1"/>
          <p:cNvSpPr txBox="1">
            <a:spLocks/>
          </p:cNvSpPr>
          <p:nvPr/>
        </p:nvSpPr>
        <p:spPr>
          <a:xfrm>
            <a:off x="35496" y="0"/>
            <a:ext cx="5527104" cy="418058"/>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pPr algn="l"/>
            <a:r>
              <a:rPr lang="en-US" sz="1800" kern="0" dirty="0">
                <a:effectLst/>
                <a:latin typeface="Times New Roman" panose="02020603050405020304" pitchFamily="18" charset="0"/>
                <a:ea typeface="Calibri" panose="020F0502020204030204" pitchFamily="34" charset="0"/>
              </a:rPr>
              <a:t>Patient analysis by country visualization on the world map</a:t>
            </a:r>
            <a:r>
              <a:rPr lang="en-US" sz="2400" dirty="0"/>
              <a:t> </a:t>
            </a:r>
          </a:p>
        </p:txBody>
      </p:sp>
      <p:sp>
        <p:nvSpPr>
          <p:cNvPr id="8" name="TextBox 7"/>
          <p:cNvSpPr txBox="1"/>
          <p:nvPr/>
        </p:nvSpPr>
        <p:spPr>
          <a:xfrm>
            <a:off x="6012160" y="0"/>
            <a:ext cx="244827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Data version: 2011 to Oct 2016</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B344EED2-58F9-4536-A33D-ACA81E743759}"/>
              </a:ext>
            </a:extLst>
          </p:cNvPr>
          <p:cNvSpPr txBox="1"/>
          <p:nvPr/>
        </p:nvSpPr>
        <p:spPr>
          <a:xfrm>
            <a:off x="46486" y="3996950"/>
            <a:ext cx="7992888" cy="2353465"/>
          </a:xfrm>
          <a:prstGeom prst="rect">
            <a:avLst/>
          </a:prstGeom>
          <a:noFill/>
        </p:spPr>
        <p:txBody>
          <a:bodyPr wrap="square">
            <a:spAutoFit/>
          </a:bodyPr>
          <a:lstStyle/>
          <a:p>
            <a:pPr marL="45720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rPr>
              <a:t>Interpretation:</a:t>
            </a:r>
            <a:endParaRPr lang="en-US" sz="1200" dirty="0">
              <a:effectLst/>
              <a:latin typeface="Arial" panose="020B0604020202020204" pitchFamily="34" charset="0"/>
              <a:ea typeface="Calibri" panose="020F0502020204030204" pitchFamily="34" charset="0"/>
            </a:endParaRPr>
          </a:p>
          <a:p>
            <a:pPr marL="342900" marR="0" lvl="0" indent="-342900">
              <a:lnSpc>
                <a:spcPct val="106000"/>
              </a:lnSpc>
              <a:spcBef>
                <a:spcPts val="0"/>
              </a:spcBef>
              <a:spcAft>
                <a:spcPts val="0"/>
              </a:spcAft>
              <a:buFont typeface="+mj-lt"/>
              <a:buAutoNum type="arabicPeriod"/>
            </a:pPr>
            <a:r>
              <a:rPr lang="en-US" sz="1200" dirty="0">
                <a:effectLst/>
                <a:latin typeface="Times New Roman" panose="02020603050405020304" pitchFamily="18" charset="0"/>
                <a:ea typeface="Times New Roman" panose="02020603050405020304" pitchFamily="18" charset="0"/>
              </a:rPr>
              <a:t>This graphic shows the geographical distribution of patients. </a:t>
            </a:r>
            <a:endParaRPr lang="en-US" sz="1200" dirty="0">
              <a:effectLst/>
              <a:latin typeface="Arial" panose="020B0604020202020204" pitchFamily="34" charset="0"/>
              <a:ea typeface="Calibri" panose="020F0502020204030204" pitchFamily="34" charset="0"/>
            </a:endParaRPr>
          </a:p>
          <a:p>
            <a:pPr marL="342900" marR="0" lvl="0" indent="-342900">
              <a:lnSpc>
                <a:spcPct val="106000"/>
              </a:lnSpc>
              <a:spcBef>
                <a:spcPts val="0"/>
              </a:spcBef>
              <a:spcAft>
                <a:spcPts val="0"/>
              </a:spcAft>
              <a:buFont typeface="+mj-lt"/>
              <a:buAutoNum type="arabicPeriod"/>
            </a:pPr>
            <a:r>
              <a:rPr lang="en-US" sz="1200" dirty="0">
                <a:effectLst/>
                <a:latin typeface="Times New Roman" panose="02020603050405020304" pitchFamily="18" charset="0"/>
                <a:ea typeface="Times New Roman" panose="02020603050405020304" pitchFamily="18" charset="0"/>
              </a:rPr>
              <a:t>In this version of the data, there are patients coming from 50+ different countries. 90% or more patients are from India and remaining 10% patients are from different parts of the world.</a:t>
            </a:r>
            <a:endParaRPr lang="en-US" sz="1200" dirty="0">
              <a:effectLst/>
              <a:latin typeface="Arial" panose="020B0604020202020204" pitchFamily="34" charset="0"/>
              <a:ea typeface="Calibri" panose="020F0502020204030204" pitchFamily="34" charset="0"/>
            </a:endParaRPr>
          </a:p>
          <a:p>
            <a:pPr marL="342900" marR="0" lvl="0" indent="-342900">
              <a:lnSpc>
                <a:spcPct val="106000"/>
              </a:lnSpc>
              <a:spcBef>
                <a:spcPts val="0"/>
              </a:spcBef>
              <a:spcAft>
                <a:spcPts val="800"/>
              </a:spcAft>
              <a:buFont typeface="+mj-lt"/>
              <a:buAutoNum type="arabicPeriod"/>
            </a:pPr>
            <a:r>
              <a:rPr lang="en-US" sz="1200" dirty="0">
                <a:effectLst/>
                <a:latin typeface="Times New Roman" panose="02020603050405020304" pitchFamily="18" charset="0"/>
                <a:ea typeface="Times New Roman" panose="02020603050405020304" pitchFamily="18" charset="0"/>
              </a:rPr>
              <a:t>If the individual state and city information is available then additional drill down representation is possible – this supplementary pictorial will allow us to identify the distribution of patients and diseases from different parts of India. </a:t>
            </a:r>
            <a:endParaRPr lang="en-US" sz="1200" dirty="0">
              <a:effectLst/>
              <a:latin typeface="Arial" panose="020B0604020202020204" pitchFamily="34" charset="0"/>
              <a:ea typeface="Calibri" panose="020F0502020204030204" pitchFamily="34" charset="0"/>
            </a:endParaRPr>
          </a:p>
          <a:p>
            <a:pPr marL="45720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rPr>
              <a:t>Use for each stakeholders:</a:t>
            </a:r>
            <a:endParaRPr lang="en-US" sz="1200" dirty="0">
              <a:effectLst/>
              <a:latin typeface="Arial" panose="020B0604020202020204" pitchFamily="34" charset="0"/>
              <a:ea typeface="Calibri" panose="020F0502020204030204" pitchFamily="34" charset="0"/>
            </a:endParaRPr>
          </a:p>
          <a:p>
            <a:pPr marL="45720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rPr>
              <a:t>A pictorial representation of the world data, very useful as an executive summary. This form of data representation will help any public health official. More details related to diseases, treatments, additional demographic characteristics could be added to the tooltip to efficiently recover key information as and when needed. </a:t>
            </a:r>
            <a:endParaRPr lang="en-US" sz="12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957192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3A73A5-E307-49AE-B713-67FB3933783B}" type="slidenum">
              <a:rPr lang="en-IN" smtClean="0"/>
              <a:pPr/>
              <a:t>25</a:t>
            </a:fld>
            <a:endParaRPr lang="en-IN"/>
          </a:p>
        </p:txBody>
      </p:sp>
      <p:pic>
        <p:nvPicPr>
          <p:cNvPr id="16" name="Picture 15"/>
          <p:cNvPicPr>
            <a:picLocks noChangeAspect="1"/>
          </p:cNvPicPr>
          <p:nvPr/>
        </p:nvPicPr>
        <p:blipFill>
          <a:blip r:embed="rId2"/>
          <a:stretch>
            <a:fillRect/>
          </a:stretch>
        </p:blipFill>
        <p:spPr>
          <a:xfrm>
            <a:off x="182860" y="631676"/>
            <a:ext cx="5829300" cy="4829175"/>
          </a:xfrm>
          <a:prstGeom prst="rect">
            <a:avLst/>
          </a:prstGeom>
        </p:spPr>
      </p:pic>
      <p:sp>
        <p:nvSpPr>
          <p:cNvPr id="17" name="TextBox 16"/>
          <p:cNvSpPr txBox="1"/>
          <p:nvPr/>
        </p:nvSpPr>
        <p:spPr>
          <a:xfrm>
            <a:off x="35496" y="6525344"/>
            <a:ext cx="6768752"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hlinkClick r:id="rId3"/>
              </a:rPr>
              <a:t>https://public.tableau.com/views/04_patient_analysis_tablaeu/05bNoOfDis_agebox?:display_count=y&amp;:origin=viz_share_link</a:t>
            </a:r>
            <a:endParaRPr lang="en-US" sz="1000" dirty="0">
              <a:latin typeface="Times New Roman" panose="02020603050405020304" pitchFamily="18" charset="0"/>
              <a:cs typeface="Times New Roman" panose="02020603050405020304" pitchFamily="18" charset="0"/>
            </a:endParaRPr>
          </a:p>
        </p:txBody>
      </p:sp>
      <p:sp>
        <p:nvSpPr>
          <p:cNvPr id="18" name="Title 1"/>
          <p:cNvSpPr>
            <a:spLocks noGrp="1"/>
          </p:cNvSpPr>
          <p:nvPr>
            <p:ph type="title"/>
          </p:nvPr>
        </p:nvSpPr>
        <p:spPr>
          <a:xfrm>
            <a:off x="35496" y="44624"/>
            <a:ext cx="5069904" cy="418058"/>
          </a:xfrm>
        </p:spPr>
        <p:txBody>
          <a:bodyPr>
            <a:normAutofit fontScale="90000"/>
          </a:bodyPr>
          <a:lstStyle/>
          <a:p>
            <a:pPr algn="l"/>
            <a:r>
              <a:rPr lang="en-US" sz="1800" dirty="0">
                <a:effectLst/>
                <a:latin typeface="Times New Roman" panose="02020603050405020304" pitchFamily="18" charset="0"/>
                <a:ea typeface="Calibri" panose="020F0502020204030204" pitchFamily="34" charset="0"/>
              </a:rPr>
              <a:t>A tabular summary of Blood group distribution by gender</a:t>
            </a:r>
            <a:endParaRPr lang="en-US"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012160" y="0"/>
            <a:ext cx="244827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Data version: 2011 to Oct 2016</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1075B4FB-2470-47CE-A126-3B3FA58FC7BE}"/>
              </a:ext>
            </a:extLst>
          </p:cNvPr>
          <p:cNvSpPr txBox="1"/>
          <p:nvPr/>
        </p:nvSpPr>
        <p:spPr>
          <a:xfrm>
            <a:off x="5868144" y="1697427"/>
            <a:ext cx="3092996" cy="2832570"/>
          </a:xfrm>
          <a:prstGeom prst="rect">
            <a:avLst/>
          </a:prstGeom>
          <a:noFill/>
        </p:spPr>
        <p:txBody>
          <a:bodyPr wrap="square">
            <a:spAutoFit/>
          </a:bodyPr>
          <a:lstStyle/>
          <a:p>
            <a:pPr marL="45720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rPr>
              <a:t>Interpretation and use for stakeholder:</a:t>
            </a:r>
            <a:endParaRPr lang="en-US" sz="1200" dirty="0">
              <a:effectLst/>
              <a:latin typeface="Arial" panose="020B0604020202020204" pitchFamily="34" charset="0"/>
              <a:ea typeface="Calibri" panose="020F0502020204030204" pitchFamily="34" charset="0"/>
            </a:endParaRPr>
          </a:p>
          <a:p>
            <a:pPr marL="342900" marR="0" lvl="0" indent="-342900">
              <a:lnSpc>
                <a:spcPct val="106000"/>
              </a:lnSpc>
              <a:spcBef>
                <a:spcPts val="0"/>
              </a:spcBef>
              <a:spcAft>
                <a:spcPts val="0"/>
              </a:spcAft>
              <a:buFont typeface="+mj-lt"/>
              <a:buAutoNum type="arabicPeriod"/>
            </a:pPr>
            <a:r>
              <a:rPr lang="en-US" sz="1200" dirty="0">
                <a:effectLst/>
                <a:latin typeface="Times New Roman" panose="02020603050405020304" pitchFamily="18" charset="0"/>
                <a:ea typeface="Times New Roman" panose="02020603050405020304" pitchFamily="18" charset="0"/>
              </a:rPr>
              <a:t>Blood group distribution for such a large number of patients is a great source of knowledge. Even though this does not help in every day treatment options, there is undoubted epidemiological value in this tabulation.</a:t>
            </a:r>
            <a:endParaRPr lang="en-US" sz="1200" dirty="0">
              <a:effectLst/>
              <a:latin typeface="Arial" panose="020B0604020202020204" pitchFamily="34" charset="0"/>
              <a:ea typeface="Calibri" panose="020F0502020204030204" pitchFamily="34" charset="0"/>
            </a:endParaRPr>
          </a:p>
          <a:p>
            <a:pPr marL="342900" marR="0" lvl="0" indent="-342900">
              <a:lnSpc>
                <a:spcPct val="106000"/>
              </a:lnSpc>
              <a:spcBef>
                <a:spcPts val="0"/>
              </a:spcBef>
              <a:spcAft>
                <a:spcPts val="800"/>
              </a:spcAft>
              <a:buFont typeface="+mj-lt"/>
              <a:buAutoNum type="arabicPeriod"/>
            </a:pPr>
            <a:r>
              <a:rPr lang="en-US" sz="1200" dirty="0">
                <a:effectLst/>
                <a:latin typeface="Times New Roman" panose="02020603050405020304" pitchFamily="18" charset="0"/>
                <a:ea typeface="Times New Roman" panose="02020603050405020304" pitchFamily="18" charset="0"/>
              </a:rPr>
              <a:t>There are obvious mistakes in documenting the blood groups observed via this tabulation – another secondary use of this tabulation to build data quality related efficiencies.</a:t>
            </a:r>
            <a:endParaRPr lang="en-US" sz="1200" dirty="0">
              <a:effectLst/>
              <a:latin typeface="Arial" panose="020B0604020202020204" pitchFamily="34" charset="0"/>
              <a:ea typeface="Calibri" panose="020F0502020204030204" pitchFamily="34" charset="0"/>
            </a:endParaRPr>
          </a:p>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rPr>
              <a:t> </a:t>
            </a:r>
            <a:endParaRPr lang="en-US" sz="12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4147425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5017746" cy="778098"/>
          </a:xfrm>
        </p:spPr>
        <p:txBody>
          <a:bodyPr>
            <a:normAutofit/>
          </a:bodyPr>
          <a:lstStyle/>
          <a:p>
            <a:pPr algn="l"/>
            <a:r>
              <a:rPr lang="en-US" sz="2000" dirty="0">
                <a:latin typeface="Times New Roman" panose="02020603050405020304" pitchFamily="18" charset="0"/>
                <a:cs typeface="Times New Roman" panose="02020603050405020304" pitchFamily="18" charset="0"/>
              </a:rPr>
              <a:t>In-depth review of visit pattern analysis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91F777D-3D7E-4098-87B9-F0BD66693DB0}" type="slidenum">
              <a:rPr lang="en-US" smtClean="0"/>
              <a:pPr/>
              <a:t>26</a:t>
            </a:fld>
            <a:endParaRPr lang="en-US"/>
          </a:p>
        </p:txBody>
      </p:sp>
      <p:pic>
        <p:nvPicPr>
          <p:cNvPr id="6" name="Content Placeholder 5"/>
          <p:cNvPicPr>
            <a:picLocks noGrp="1"/>
          </p:cNvPicPr>
          <p:nvPr>
            <p:ph idx="1"/>
          </p:nvPr>
        </p:nvPicPr>
        <p:blipFill>
          <a:blip r:embed="rId2" cstate="email">
            <a:extLst>
              <a:ext uri="{28A0092B-C50C-407E-A947-70E740481C1C}">
                <a14:useLocalDpi xmlns:a14="http://schemas.microsoft.com/office/drawing/2010/main"/>
              </a:ext>
            </a:extLst>
          </a:blip>
          <a:stretch>
            <a:fillRect/>
          </a:stretch>
        </p:blipFill>
        <p:spPr>
          <a:xfrm>
            <a:off x="152400" y="609600"/>
            <a:ext cx="5017747" cy="4752528"/>
          </a:xfrm>
          <a:prstGeom prst="rect">
            <a:avLst/>
          </a:prstGeom>
        </p:spPr>
      </p:pic>
      <p:sp>
        <p:nvSpPr>
          <p:cNvPr id="7" name="TextBox 6"/>
          <p:cNvSpPr txBox="1"/>
          <p:nvPr/>
        </p:nvSpPr>
        <p:spPr>
          <a:xfrm>
            <a:off x="6194515" y="1700808"/>
            <a:ext cx="2850969" cy="1754326"/>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Patients visiting on each day, details of visits displayed in the tooltip maximizing the usage of space</a:t>
            </a:r>
          </a:p>
          <a:p>
            <a:endParaRPr lang="en-US" sz="1350" dirty="0">
              <a:latin typeface="Times New Roman" panose="02020603050405020304" pitchFamily="18" charset="0"/>
              <a:cs typeface="Times New Roman" panose="02020603050405020304" pitchFamily="18" charset="0"/>
            </a:endParaRPr>
          </a:p>
          <a:p>
            <a:endParaRPr lang="en-US" sz="1350" dirty="0">
              <a:latin typeface="Times New Roman" panose="02020603050405020304" pitchFamily="18" charset="0"/>
              <a:cs typeface="Times New Roman" panose="02020603050405020304" pitchFamily="18" charset="0"/>
            </a:endParaRPr>
          </a:p>
          <a:p>
            <a:r>
              <a:rPr lang="en-US" sz="1350" dirty="0">
                <a:latin typeface="Times New Roman" panose="02020603050405020304" pitchFamily="18" charset="0"/>
                <a:cs typeface="Times New Roman" panose="02020603050405020304" pitchFamily="18" charset="0"/>
              </a:rPr>
              <a:t>Supporting data to design availability of people on shifts on week days and week ends</a:t>
            </a:r>
            <a:endParaRPr lang="en-IN" sz="135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7504" y="6453336"/>
            <a:ext cx="6840760"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hlinkClick r:id="rId3"/>
              </a:rPr>
              <a:t>https://public.tableau.com/views/04_calendar_view/Sheet1?:display_count=y&amp;:origin=viz_share_link</a:t>
            </a:r>
            <a:endParaRPr lang="en-US" sz="1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012160" y="0"/>
            <a:ext cx="244827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Data version: 2011 to Oct 2016</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F221D48D-30DD-4F8C-953F-1A798839B09A}"/>
              </a:ext>
            </a:extLst>
          </p:cNvPr>
          <p:cNvSpPr txBox="1"/>
          <p:nvPr/>
        </p:nvSpPr>
        <p:spPr>
          <a:xfrm>
            <a:off x="85436" y="5362128"/>
            <a:ext cx="8829964" cy="671851"/>
          </a:xfrm>
          <a:prstGeom prst="rect">
            <a:avLst/>
          </a:prstGeom>
          <a:noFill/>
        </p:spPr>
        <p:txBody>
          <a:bodyPr wrap="square">
            <a:spAutoFit/>
          </a:bodyPr>
          <a:lstStyle/>
          <a:p>
            <a:pPr>
              <a:lnSpc>
                <a:spcPct val="107000"/>
              </a:lnSpc>
              <a:spcAft>
                <a:spcPts val="800"/>
              </a:spcAft>
            </a:pPr>
            <a:r>
              <a:rPr lang="en-US" sz="1200" dirty="0">
                <a:effectLst/>
                <a:latin typeface="Times New Roman" panose="02020603050405020304" pitchFamily="18" charset="0"/>
                <a:ea typeface="Calibri" panose="020F0502020204030204" pitchFamily="34" charset="0"/>
              </a:rPr>
              <a:t>Frequency counts of 4 parameters, (1) new Out-Patients added on that day, (2) total number of patients visiting on that day, (3) total number of In-Patient visits on that day, and (4) total number of Out-Patient visits on that day are calculated for each day to understand the patient flow to hospital from year on year. Light blue to dark blue shows increasing frequency count of number of patients</a:t>
            </a:r>
            <a:r>
              <a:rPr lang="en-US" sz="1200" dirty="0">
                <a:effectLst/>
                <a:latin typeface="Times New Roman" panose="02020603050405020304" pitchFamily="18" charset="0"/>
                <a:ea typeface="Times New Roman" panose="02020603050405020304" pitchFamily="18" charset="0"/>
              </a:rPr>
              <a:t>. Link to analysis: </a:t>
            </a:r>
            <a:r>
              <a:rPr lang="en-US" sz="1200" u="sng" dirty="0">
                <a:solidFill>
                  <a:srgbClr val="0563C1"/>
                </a:solidFill>
                <a:effectLst/>
                <a:latin typeface="Times New Roman" panose="02020603050405020304" pitchFamily="18" charset="0"/>
                <a:ea typeface="Times New Roman" panose="02020603050405020304" pitchFamily="18" charset="0"/>
                <a:hlinkClick r:id="rId4"/>
              </a:rPr>
              <a:t>Link</a:t>
            </a:r>
            <a:endParaRPr lang="en-IN" sz="1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905422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09800"/>
            <a:ext cx="8229600" cy="838200"/>
          </a:xfrm>
        </p:spPr>
        <p:txBody>
          <a:bodyPr>
            <a:normAutofit fontScale="90000"/>
          </a:bodyPr>
          <a:lstStyle/>
          <a:p>
            <a:r>
              <a:rPr lang="en-US" dirty="0">
                <a:latin typeface="Times New Roman" panose="02020603050405020304" pitchFamily="18" charset="0"/>
                <a:cs typeface="Times New Roman" panose="02020603050405020304" pitchFamily="18" charset="0"/>
              </a:rPr>
              <a:t>Results – </a:t>
            </a:r>
            <a:r>
              <a:rPr lang="en-IN" dirty="0">
                <a:latin typeface="Times New Roman" panose="02020603050405020304" pitchFamily="18" charset="0"/>
                <a:cs typeface="Times New Roman" panose="02020603050405020304" pitchFamily="18" charset="0"/>
              </a:rPr>
              <a:t>Demographics and Patient specific factors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489575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3A73A5-E307-49AE-B713-67FB3933783B}" type="slidenum">
              <a:rPr lang="en-IN" smtClean="0"/>
              <a:pPr/>
              <a:t>28</a:t>
            </a:fld>
            <a:endParaRPr lang="en-IN"/>
          </a:p>
        </p:txBody>
      </p:sp>
      <p:pic>
        <p:nvPicPr>
          <p:cNvPr id="11" name="Picture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188" y="404664"/>
            <a:ext cx="5772956" cy="3543795"/>
          </a:xfrm>
          <a:prstGeom prst="rect">
            <a:avLst/>
          </a:prstGeom>
        </p:spPr>
      </p:pic>
      <p:sp>
        <p:nvSpPr>
          <p:cNvPr id="17" name="TextBox 16"/>
          <p:cNvSpPr txBox="1"/>
          <p:nvPr/>
        </p:nvSpPr>
        <p:spPr>
          <a:xfrm>
            <a:off x="35496" y="6597352"/>
            <a:ext cx="6768752"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hlinkClick r:id="rId3"/>
              </a:rPr>
              <a:t>https://public.tableau.com/views/04_patient_analysis_tablaeu/05bNoOfDis_agebox?:display_count=y&amp;:origin=viz_share_link</a:t>
            </a:r>
            <a:endParaRPr lang="en-US" sz="1000" dirty="0">
              <a:latin typeface="Times New Roman" panose="02020603050405020304" pitchFamily="18" charset="0"/>
              <a:cs typeface="Times New Roman" panose="02020603050405020304" pitchFamily="18" charset="0"/>
            </a:endParaRPr>
          </a:p>
        </p:txBody>
      </p:sp>
      <p:sp>
        <p:nvSpPr>
          <p:cNvPr id="19" name="Title 1"/>
          <p:cNvSpPr>
            <a:spLocks noGrp="1"/>
          </p:cNvSpPr>
          <p:nvPr>
            <p:ph type="title"/>
          </p:nvPr>
        </p:nvSpPr>
        <p:spPr>
          <a:xfrm>
            <a:off x="35496" y="0"/>
            <a:ext cx="4536504" cy="418058"/>
          </a:xfrm>
        </p:spPr>
        <p:txBody>
          <a:bodyPr>
            <a:normAutofit fontScale="90000"/>
          </a:bodyPr>
          <a:lstStyle/>
          <a:p>
            <a:pPr algn="l"/>
            <a:r>
              <a:rPr lang="en-US" sz="2400" dirty="0">
                <a:latin typeface="Times New Roman" panose="02020603050405020304" pitchFamily="18" charset="0"/>
                <a:cs typeface="Times New Roman" panose="02020603050405020304" pitchFamily="18" charset="0"/>
              </a:rPr>
              <a:t>In-depth review of number of diseases</a:t>
            </a:r>
          </a:p>
        </p:txBody>
      </p:sp>
      <p:sp>
        <p:nvSpPr>
          <p:cNvPr id="8" name="TextBox 7"/>
          <p:cNvSpPr txBox="1"/>
          <p:nvPr/>
        </p:nvSpPr>
        <p:spPr>
          <a:xfrm>
            <a:off x="6012160" y="0"/>
            <a:ext cx="244827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Data version: 2011 to Oct 2016</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156BCC6-63EF-4F60-A383-3DE35AEAEB0B}"/>
              </a:ext>
            </a:extLst>
          </p:cNvPr>
          <p:cNvSpPr txBox="1"/>
          <p:nvPr/>
        </p:nvSpPr>
        <p:spPr>
          <a:xfrm>
            <a:off x="-275110" y="5895109"/>
            <a:ext cx="8591526" cy="774251"/>
          </a:xfrm>
          <a:prstGeom prst="rect">
            <a:avLst/>
          </a:prstGeom>
          <a:noFill/>
        </p:spPr>
        <p:txBody>
          <a:bodyPr wrap="square">
            <a:spAutoFit/>
          </a:bodyPr>
          <a:lstStyle/>
          <a:p>
            <a:pPr marL="45720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rPr>
              <a:t>Use for the stakeholders:</a:t>
            </a:r>
            <a:endParaRPr lang="en-US" sz="1200" dirty="0">
              <a:latin typeface="Arial" panose="020B0604020202020204" pitchFamily="34" charset="0"/>
              <a:ea typeface="Times New Roman" panose="02020603050405020304" pitchFamily="18" charset="0"/>
            </a:endParaRPr>
          </a:p>
          <a:p>
            <a:pPr marL="45720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rPr>
              <a:t>Is there a similar tabulation available for another Ayurvedic hospital, or any other private or public hospital? Is there a similar distribution viewed? This can be used to understand the use and misuse of the limited medical sources across the geographies.</a:t>
            </a:r>
            <a:endParaRPr lang="en-US" sz="1200" dirty="0">
              <a:effectLst/>
              <a:latin typeface="Arial" panose="020B0604020202020204" pitchFamily="34" charset="0"/>
              <a:ea typeface="Calibri" panose="020F0502020204030204" pitchFamily="34" charset="0"/>
            </a:endParaRPr>
          </a:p>
        </p:txBody>
      </p:sp>
      <p:sp>
        <p:nvSpPr>
          <p:cNvPr id="15" name="TextBox 14">
            <a:extLst>
              <a:ext uri="{FF2B5EF4-FFF2-40B4-BE49-F238E27FC236}">
                <a16:creationId xmlns:a16="http://schemas.microsoft.com/office/drawing/2014/main" id="{CDC01A68-2E6D-4EF8-983D-0E0E12AF25A0}"/>
              </a:ext>
            </a:extLst>
          </p:cNvPr>
          <p:cNvSpPr txBox="1"/>
          <p:nvPr/>
        </p:nvSpPr>
        <p:spPr>
          <a:xfrm>
            <a:off x="19513" y="3931739"/>
            <a:ext cx="8872967" cy="1945533"/>
          </a:xfrm>
          <a:prstGeom prst="rect">
            <a:avLst/>
          </a:prstGeom>
          <a:noFill/>
        </p:spPr>
        <p:txBody>
          <a:bodyPr wrap="square">
            <a:spAutoFit/>
          </a:bodyPr>
          <a:lstStyle/>
          <a:p>
            <a:pPr marL="45720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rPr>
              <a:t>Interpretation:</a:t>
            </a:r>
            <a:endParaRPr lang="en-US" sz="1200" dirty="0">
              <a:effectLst/>
              <a:latin typeface="Arial" panose="020B0604020202020204" pitchFamily="34" charset="0"/>
              <a:ea typeface="Calibri" panose="020F0502020204030204" pitchFamily="34" charset="0"/>
            </a:endParaRPr>
          </a:p>
          <a:p>
            <a:pPr marL="342900" marR="0" lvl="0" indent="-342900">
              <a:lnSpc>
                <a:spcPct val="106000"/>
              </a:lnSpc>
              <a:spcBef>
                <a:spcPts val="0"/>
              </a:spcBef>
              <a:spcAft>
                <a:spcPts val="0"/>
              </a:spcAft>
              <a:buFont typeface="+mj-lt"/>
              <a:buAutoNum type="arabicPeriod"/>
            </a:pPr>
            <a:r>
              <a:rPr lang="en-US" sz="1200" dirty="0">
                <a:effectLst/>
                <a:latin typeface="Times New Roman" panose="02020603050405020304" pitchFamily="18" charset="0"/>
                <a:ea typeface="Times New Roman" panose="02020603050405020304" pitchFamily="18" charset="0"/>
              </a:rPr>
              <a:t>Almost 12k+ and 14k+ patients with only a single disease, these patients could have come only once to the hospital and may not have come back at all after reporting the 1</a:t>
            </a:r>
            <a:r>
              <a:rPr lang="en-US" sz="1200" baseline="30000" dirty="0">
                <a:effectLst/>
                <a:latin typeface="Times New Roman" panose="02020603050405020304" pitchFamily="18" charset="0"/>
                <a:ea typeface="Times New Roman" panose="02020603050405020304" pitchFamily="18" charset="0"/>
              </a:rPr>
              <a:t>st</a:t>
            </a:r>
            <a:r>
              <a:rPr lang="en-US" sz="1200" dirty="0">
                <a:effectLst/>
                <a:latin typeface="Times New Roman" panose="02020603050405020304" pitchFamily="18" charset="0"/>
                <a:ea typeface="Times New Roman" panose="02020603050405020304" pitchFamily="18" charset="0"/>
              </a:rPr>
              <a:t> disease. Are these patients largely coming in for “2</a:t>
            </a:r>
            <a:r>
              <a:rPr lang="en-US" sz="1200" baseline="30000" dirty="0">
                <a:effectLst/>
                <a:latin typeface="Times New Roman" panose="02020603050405020304" pitchFamily="18" charset="0"/>
                <a:ea typeface="Times New Roman" panose="02020603050405020304" pitchFamily="18" charset="0"/>
              </a:rPr>
              <a:t>nd</a:t>
            </a:r>
            <a:r>
              <a:rPr lang="en-US" sz="1200" dirty="0">
                <a:effectLst/>
                <a:latin typeface="Times New Roman" panose="02020603050405020304" pitchFamily="18" charset="0"/>
                <a:ea typeface="Times New Roman" panose="02020603050405020304" pitchFamily="18" charset="0"/>
              </a:rPr>
              <a:t> opinion”? Or if this data is to be looked at positively, they are getting benefitted and hence are not coming back for consultation beyond the first reported disease?</a:t>
            </a:r>
            <a:endParaRPr lang="en-US" sz="1200" dirty="0">
              <a:effectLst/>
              <a:latin typeface="Arial" panose="020B0604020202020204" pitchFamily="34" charset="0"/>
              <a:ea typeface="Calibri" panose="020F0502020204030204" pitchFamily="34" charset="0"/>
            </a:endParaRPr>
          </a:p>
          <a:p>
            <a:pPr marL="342900" marR="0" lvl="0" indent="-342900">
              <a:lnSpc>
                <a:spcPct val="106000"/>
              </a:lnSpc>
              <a:spcBef>
                <a:spcPts val="0"/>
              </a:spcBef>
              <a:spcAft>
                <a:spcPts val="0"/>
              </a:spcAft>
              <a:buFont typeface="+mj-lt"/>
              <a:buAutoNum type="arabicPeriod"/>
            </a:pPr>
            <a:r>
              <a:rPr lang="en-US" sz="1200" dirty="0">
                <a:effectLst/>
                <a:latin typeface="Times New Roman" panose="02020603050405020304" pitchFamily="18" charset="0"/>
                <a:ea typeface="Times New Roman" panose="02020603050405020304" pitchFamily="18" charset="0"/>
              </a:rPr>
              <a:t>The summary statistics for each of the category across number of diseases looks quite similar.</a:t>
            </a:r>
            <a:endParaRPr lang="en-US" sz="1200" dirty="0">
              <a:effectLst/>
              <a:latin typeface="Arial" panose="020B0604020202020204" pitchFamily="34" charset="0"/>
              <a:ea typeface="Calibri" panose="020F0502020204030204" pitchFamily="34" charset="0"/>
            </a:endParaRPr>
          </a:p>
          <a:p>
            <a:pPr marL="342900" marR="0" lvl="0" indent="-342900">
              <a:lnSpc>
                <a:spcPct val="106000"/>
              </a:lnSpc>
              <a:spcBef>
                <a:spcPts val="0"/>
              </a:spcBef>
              <a:spcAft>
                <a:spcPts val="0"/>
              </a:spcAft>
              <a:buFont typeface="+mj-lt"/>
              <a:buAutoNum type="arabicPeriod"/>
            </a:pPr>
            <a:r>
              <a:rPr lang="en-US" sz="1200" dirty="0">
                <a:effectLst/>
                <a:latin typeface="Times New Roman" panose="02020603050405020304" pitchFamily="18" charset="0"/>
                <a:ea typeface="Times New Roman" panose="02020603050405020304" pitchFamily="18" charset="0"/>
              </a:rPr>
              <a:t>Patients having more than 10 disease conditions. These patients could be having a lot of faith in Ayurvedic treatment, for them to continue on, they could have found the underlying treatment effective. The maximum age of the 108 is a possible data issue. While finding data issue was not a primary outcome of the analysis, there is this secondary usage available to the scientific community. Similar anomalies are seen in a few other groups, e.g., patients reporting 23 diseases, is this accurate or needs additional data checks?</a:t>
            </a:r>
            <a:endParaRPr lang="en-US" sz="12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992008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3A73A5-E307-49AE-B713-67FB3933783B}" type="slidenum">
              <a:rPr lang="en-IN" smtClean="0"/>
              <a:pPr/>
              <a:t>29</a:t>
            </a:fld>
            <a:endParaRPr lang="en-IN"/>
          </a:p>
        </p:txBody>
      </p:sp>
      <p:sp>
        <p:nvSpPr>
          <p:cNvPr id="6" name="Title 1"/>
          <p:cNvSpPr>
            <a:spLocks noGrp="1"/>
          </p:cNvSpPr>
          <p:nvPr>
            <p:ph type="title"/>
          </p:nvPr>
        </p:nvSpPr>
        <p:spPr>
          <a:xfrm>
            <a:off x="35496" y="130622"/>
            <a:ext cx="4104456" cy="418058"/>
          </a:xfrm>
        </p:spPr>
        <p:txBody>
          <a:bodyPr>
            <a:normAutofit fontScale="90000"/>
          </a:bodyPr>
          <a:lstStyle/>
          <a:p>
            <a:pPr algn="l"/>
            <a:r>
              <a:rPr lang="en-US" sz="1800" kern="0" dirty="0">
                <a:effectLst/>
                <a:latin typeface="Times New Roman" panose="02020603050405020304" pitchFamily="18" charset="0"/>
                <a:ea typeface="Calibri" panose="020F0502020204030204" pitchFamily="34" charset="0"/>
              </a:rPr>
              <a:t>A tabular representation of Patient visit duration for Disease categories by Gender</a:t>
            </a:r>
            <a:endParaRPr lang="en-US"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6512" y="6639163"/>
            <a:ext cx="763284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hlinkClick r:id="rId2"/>
              </a:rPr>
              <a:t>https://public.tableau.com/views/01RMSD_MET/01TotalPatRMSD_Metabolic?:display_count=y&amp;:origin=viz_share_link</a:t>
            </a:r>
            <a:endParaRPr lang="en-US" sz="10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504" y="692696"/>
            <a:ext cx="8077200" cy="3629025"/>
          </a:xfrm>
          <a:prstGeom prst="rect">
            <a:avLst/>
          </a:prstGeom>
        </p:spPr>
      </p:pic>
      <p:sp>
        <p:nvSpPr>
          <p:cNvPr id="8" name="TextBox 7"/>
          <p:cNvSpPr txBox="1"/>
          <p:nvPr/>
        </p:nvSpPr>
        <p:spPr>
          <a:xfrm>
            <a:off x="6012160" y="0"/>
            <a:ext cx="244827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Data version: 2011 to Oct 2016</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43D219E4-A15C-45BE-8D87-D3051BF37AE5}"/>
              </a:ext>
            </a:extLst>
          </p:cNvPr>
          <p:cNvSpPr txBox="1"/>
          <p:nvPr/>
        </p:nvSpPr>
        <p:spPr>
          <a:xfrm>
            <a:off x="-540568" y="6510984"/>
            <a:ext cx="9715273" cy="230384"/>
          </a:xfrm>
          <a:prstGeom prst="rect">
            <a:avLst/>
          </a:prstGeom>
          <a:noFill/>
        </p:spPr>
        <p:txBody>
          <a:bodyPr wrap="square">
            <a:spAutoFit/>
          </a:bodyPr>
          <a:lstStyle/>
          <a:p>
            <a:pPr marL="457200" marR="0">
              <a:lnSpc>
                <a:spcPct val="107000"/>
              </a:lnSpc>
              <a:spcBef>
                <a:spcPts val="0"/>
              </a:spcBef>
              <a:spcAft>
                <a:spcPts val="0"/>
              </a:spcAft>
            </a:pPr>
            <a:r>
              <a:rPr lang="en-US" sz="900" dirty="0">
                <a:effectLst/>
                <a:latin typeface="Times New Roman" panose="02020603050405020304" pitchFamily="18" charset="0"/>
                <a:ea typeface="Times New Roman" panose="02020603050405020304" pitchFamily="18" charset="0"/>
              </a:rPr>
              <a:t>1 = Patients with at least 1 metabolic diseases, 2 = Patients with at least 1 Rheumatic, Musculoskeletal (RMSD) diseases, 99 = Patients with at least one disease from each of the groups</a:t>
            </a:r>
            <a:endParaRPr lang="en-US" sz="600" dirty="0">
              <a:effectLst/>
              <a:latin typeface="Arial" panose="020B0604020202020204" pitchFamily="34" charset="0"/>
              <a:ea typeface="Calibri" panose="020F0502020204030204" pitchFamily="34" charset="0"/>
            </a:endParaRPr>
          </a:p>
        </p:txBody>
      </p:sp>
      <p:sp>
        <p:nvSpPr>
          <p:cNvPr id="14" name="TextBox 13">
            <a:extLst>
              <a:ext uri="{FF2B5EF4-FFF2-40B4-BE49-F238E27FC236}">
                <a16:creationId xmlns:a16="http://schemas.microsoft.com/office/drawing/2014/main" id="{4B7C79D4-8957-41B8-99F4-F303D96DF2F3}"/>
              </a:ext>
            </a:extLst>
          </p:cNvPr>
          <p:cNvSpPr txBox="1"/>
          <p:nvPr/>
        </p:nvSpPr>
        <p:spPr>
          <a:xfrm>
            <a:off x="179512" y="4373349"/>
            <a:ext cx="7632847" cy="2038700"/>
          </a:xfrm>
          <a:prstGeom prst="rect">
            <a:avLst/>
          </a:prstGeom>
          <a:noFill/>
        </p:spPr>
        <p:txBody>
          <a:bodyPr wrap="square">
            <a:spAutoFit/>
          </a:bodyPr>
          <a:lstStyle/>
          <a:p>
            <a:pPr marL="457200" marR="0">
              <a:lnSpc>
                <a:spcPct val="107000"/>
              </a:lnSpc>
              <a:spcBef>
                <a:spcPts val="1200"/>
              </a:spcBef>
              <a:spcAft>
                <a:spcPts val="0"/>
              </a:spcAft>
            </a:pPr>
            <a:r>
              <a:rPr lang="en-US" sz="1200" dirty="0">
                <a:effectLst/>
                <a:latin typeface="Times New Roman" panose="02020603050405020304" pitchFamily="18" charset="0"/>
                <a:ea typeface="Times New Roman" panose="02020603050405020304" pitchFamily="18" charset="0"/>
              </a:rPr>
              <a:t>Interpretation:</a:t>
            </a:r>
            <a:endParaRPr lang="en-US" sz="1200" dirty="0">
              <a:effectLst/>
              <a:latin typeface="Arial" panose="020B0604020202020204" pitchFamily="34" charset="0"/>
              <a:ea typeface="Calibri" panose="020F0502020204030204" pitchFamily="34" charset="0"/>
            </a:endParaRPr>
          </a:p>
          <a:p>
            <a:pPr marL="342900" marR="0" lvl="0" indent="-342900">
              <a:lnSpc>
                <a:spcPct val="106000"/>
              </a:lnSpc>
              <a:spcBef>
                <a:spcPts val="0"/>
              </a:spcBef>
              <a:spcAft>
                <a:spcPts val="0"/>
              </a:spcAft>
              <a:buFont typeface="+mj-lt"/>
              <a:buAutoNum type="arabicPeriod"/>
            </a:pPr>
            <a:r>
              <a:rPr lang="en-US" sz="1200" dirty="0">
                <a:effectLst/>
                <a:latin typeface="Times New Roman" panose="02020603050405020304" pitchFamily="18" charset="0"/>
                <a:ea typeface="Times New Roman" panose="02020603050405020304" pitchFamily="18" charset="0"/>
              </a:rPr>
              <a:t>This summarizes the duration of the patient and hospital association for 14000+ patients</a:t>
            </a:r>
            <a:endParaRPr lang="en-US" sz="1200" dirty="0">
              <a:effectLst/>
              <a:latin typeface="Arial" panose="020B0604020202020204" pitchFamily="34" charset="0"/>
              <a:ea typeface="Calibri" panose="020F0502020204030204" pitchFamily="34" charset="0"/>
            </a:endParaRPr>
          </a:p>
          <a:p>
            <a:pPr marL="342900" marR="0" lvl="0" indent="-342900">
              <a:lnSpc>
                <a:spcPct val="106000"/>
              </a:lnSpc>
              <a:spcBef>
                <a:spcPts val="0"/>
              </a:spcBef>
              <a:spcAft>
                <a:spcPts val="0"/>
              </a:spcAft>
              <a:buFont typeface="+mj-lt"/>
              <a:buAutoNum type="arabicPeriod"/>
            </a:pPr>
            <a:r>
              <a:rPr lang="en-US" sz="1200" dirty="0">
                <a:effectLst/>
                <a:latin typeface="Times New Roman" panose="02020603050405020304" pitchFamily="18" charset="0"/>
                <a:ea typeface="Times New Roman" panose="02020603050405020304" pitchFamily="18" charset="0"/>
              </a:rPr>
              <a:t>Patients from RMSD disease are more prevalent and ~15% patients visit the hospital after 1 year </a:t>
            </a:r>
            <a:endParaRPr lang="en-US" sz="1200" dirty="0">
              <a:effectLst/>
              <a:latin typeface="Arial" panose="020B0604020202020204" pitchFamily="34" charset="0"/>
              <a:ea typeface="Calibri" panose="020F0502020204030204" pitchFamily="34" charset="0"/>
            </a:endParaRPr>
          </a:p>
          <a:p>
            <a:pPr marL="342900" marR="0" lvl="0" indent="-342900">
              <a:lnSpc>
                <a:spcPct val="106000"/>
              </a:lnSpc>
              <a:spcBef>
                <a:spcPts val="0"/>
              </a:spcBef>
              <a:spcAft>
                <a:spcPts val="0"/>
              </a:spcAft>
              <a:buFont typeface="+mj-lt"/>
              <a:buAutoNum type="arabicPeriod"/>
            </a:pPr>
            <a:r>
              <a:rPr lang="en-US" sz="1200" dirty="0">
                <a:effectLst/>
                <a:latin typeface="Times New Roman" panose="02020603050405020304" pitchFamily="18" charset="0"/>
                <a:ea typeface="Times New Roman" panose="02020603050405020304" pitchFamily="18" charset="0"/>
              </a:rPr>
              <a:t>~ 38% patients come to hospital for more than 1 month. </a:t>
            </a:r>
            <a:endParaRPr lang="en-US" sz="1200" dirty="0">
              <a:effectLst/>
              <a:latin typeface="Arial" panose="020B0604020202020204" pitchFamily="34" charset="0"/>
              <a:ea typeface="Calibri" panose="020F0502020204030204" pitchFamily="34" charset="0"/>
            </a:endParaRPr>
          </a:p>
          <a:p>
            <a:pPr marL="342900" marR="0" lvl="0" indent="-342900">
              <a:lnSpc>
                <a:spcPct val="106000"/>
              </a:lnSpc>
              <a:spcBef>
                <a:spcPts val="0"/>
              </a:spcBef>
              <a:spcAft>
                <a:spcPts val="0"/>
              </a:spcAft>
              <a:buFont typeface="+mj-lt"/>
              <a:buAutoNum type="arabicPeriod"/>
            </a:pPr>
            <a:r>
              <a:rPr lang="en-US" sz="1200" dirty="0">
                <a:effectLst/>
                <a:latin typeface="Times New Roman" panose="02020603050405020304" pitchFamily="18" charset="0"/>
                <a:ea typeface="Times New Roman" panose="02020603050405020304" pitchFamily="18" charset="0"/>
              </a:rPr>
              <a:t>Smaller duration of patient and hospital association may mean either the patients are benefitted by the treatment or are not happy and hence discontinue the treatment.</a:t>
            </a:r>
            <a:endParaRPr lang="en-US" sz="1200" dirty="0">
              <a:effectLst/>
              <a:latin typeface="Arial" panose="020B0604020202020204" pitchFamily="34" charset="0"/>
              <a:ea typeface="Calibri" panose="020F0502020204030204" pitchFamily="34" charset="0"/>
            </a:endParaRPr>
          </a:p>
          <a:p>
            <a:pPr marL="342900" marR="0" lvl="0" indent="-342900">
              <a:lnSpc>
                <a:spcPct val="106000"/>
              </a:lnSpc>
              <a:spcBef>
                <a:spcPts val="0"/>
              </a:spcBef>
              <a:spcAft>
                <a:spcPts val="0"/>
              </a:spcAft>
              <a:buFont typeface="+mj-lt"/>
              <a:buAutoNum type="arabicPeriod"/>
            </a:pPr>
            <a:r>
              <a:rPr lang="en-US" sz="1200" dirty="0">
                <a:effectLst/>
                <a:latin typeface="Times New Roman" panose="02020603050405020304" pitchFamily="18" charset="0"/>
                <a:ea typeface="Times New Roman" panose="02020603050405020304" pitchFamily="18" charset="0"/>
              </a:rPr>
              <a:t>Longer duration of association may mean that the patient is receiving benefit and hence is coming for regular follow-ups for the same condition or the disease condition could be chronic in nature.</a:t>
            </a:r>
            <a:endParaRPr lang="en-US" sz="1200" dirty="0">
              <a:effectLst/>
              <a:latin typeface="Arial" panose="020B0604020202020204" pitchFamily="34" charset="0"/>
              <a:ea typeface="Calibri" panose="020F0502020204030204" pitchFamily="34" charset="0"/>
            </a:endParaRPr>
          </a:p>
          <a:p>
            <a:pPr marL="342900" marR="0" lvl="0" indent="-342900">
              <a:lnSpc>
                <a:spcPct val="106000"/>
              </a:lnSpc>
              <a:spcBef>
                <a:spcPts val="0"/>
              </a:spcBef>
              <a:spcAft>
                <a:spcPts val="800"/>
              </a:spcAft>
              <a:buFont typeface="+mj-lt"/>
              <a:buAutoNum type="arabicPeriod"/>
            </a:pPr>
            <a:r>
              <a:rPr lang="en-US" sz="1200" dirty="0">
                <a:effectLst/>
                <a:latin typeface="Times New Roman" panose="02020603050405020304" pitchFamily="18" charset="0"/>
                <a:ea typeface="Times New Roman" panose="02020603050405020304" pitchFamily="18" charset="0"/>
              </a:rPr>
              <a:t>More patients having reported at least one disease from each of the groups seem to continue for longer duration as compared to patients having either RMSD or metabolic diseases.</a:t>
            </a:r>
            <a:endParaRPr lang="en-US" sz="12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81558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229600" cy="1143000"/>
          </a:xfrm>
        </p:spPr>
        <p:txBody>
          <a:bodyPr>
            <a:normAutofit/>
          </a:bodyPr>
          <a:lstStyle/>
          <a:p>
            <a:r>
              <a:rPr lang="en-US" sz="2200" dirty="0">
                <a:latin typeface="Times New Roman" panose="02020603050405020304" pitchFamily="18" charset="0"/>
                <a:cs typeface="Times New Roman" panose="02020603050405020304" pitchFamily="18" charset="0"/>
              </a:rPr>
              <a:t>Analysis of hospital based Ayurvedic clinical practice to gain real world data knowledge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606760125"/>
              </p:ext>
            </p:extLst>
          </p:nvPr>
        </p:nvGraphicFramePr>
        <p:xfrm>
          <a:off x="365760" y="1447800"/>
          <a:ext cx="8305800" cy="2794000"/>
        </p:xfrm>
        <a:graphic>
          <a:graphicData uri="http://schemas.openxmlformats.org/drawingml/2006/table">
            <a:tbl>
              <a:tblPr>
                <a:tableStyleId>{5C22544A-7EE6-4342-B048-85BDC9FD1C3A}</a:tableStyleId>
              </a:tblPr>
              <a:tblGrid>
                <a:gridCol w="2015971">
                  <a:extLst>
                    <a:ext uri="{9D8B030D-6E8A-4147-A177-3AD203B41FA5}">
                      <a16:colId xmlns:a16="http://schemas.microsoft.com/office/drawing/2014/main" val="1166189217"/>
                    </a:ext>
                  </a:extLst>
                </a:gridCol>
                <a:gridCol w="6289829">
                  <a:extLst>
                    <a:ext uri="{9D8B030D-6E8A-4147-A177-3AD203B41FA5}">
                      <a16:colId xmlns:a16="http://schemas.microsoft.com/office/drawing/2014/main" val="31721110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PI-1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Dr. Ashwini Godbole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588917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PI-2 Name</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latin typeface="Times New Roman" panose="02020603050405020304" pitchFamily="18" charset="0"/>
                          <a:cs typeface="Times New Roman" panose="02020603050405020304" pitchFamily="18" charset="0"/>
                        </a:rPr>
                        <a:t>Vinay Mahajan</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14392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Co PI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Dr. Prasan Shankar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Dr. Poornima </a:t>
                      </a:r>
                      <a:r>
                        <a:rPr lang="en-US" sz="1800" dirty="0" err="1">
                          <a:latin typeface="Times New Roman" panose="02020603050405020304" pitchFamily="18" charset="0"/>
                          <a:cs typeface="Times New Roman" panose="02020603050405020304" pitchFamily="18" charset="0"/>
                        </a:rPr>
                        <a:t>Devkumar</a:t>
                      </a:r>
                      <a:r>
                        <a:rPr lang="en-US" sz="20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40799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Study Centre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IAIM hospital</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14502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Place of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University of Trans-disciplinary Health Sciences and Technology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735783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Advisors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latin typeface="Times New Roman" panose="02020603050405020304" pitchFamily="18" charset="0"/>
                          <a:cs typeface="Times New Roman" panose="02020603050405020304" pitchFamily="18" charset="0"/>
                        </a:rPr>
                        <a:t>Dr. Girish </a:t>
                      </a:r>
                      <a:r>
                        <a:rPr lang="en-US" sz="1800" dirty="0" err="1">
                          <a:latin typeface="Times New Roman" panose="02020603050405020304" pitchFamily="18" charset="0"/>
                          <a:cs typeface="Times New Roman" panose="02020603050405020304" pitchFamily="18" charset="0"/>
                        </a:rPr>
                        <a:t>Tillu</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Dr. Ashwini Mathur</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9566246"/>
                  </a:ext>
                </a:extLst>
              </a:tr>
            </a:tbl>
          </a:graphicData>
        </a:graphic>
      </p:graphicFrame>
    </p:spTree>
    <p:extLst>
      <p:ext uri="{BB962C8B-B14F-4D97-AF65-F5344CB8AC3E}">
        <p14:creationId xmlns:p14="http://schemas.microsoft.com/office/powerpoint/2010/main" val="552458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3A73A5-E307-49AE-B713-67FB3933783B}" type="slidenum">
              <a:rPr lang="en-IN" smtClean="0"/>
              <a:pPr/>
              <a:t>30</a:t>
            </a:fld>
            <a:endParaRPr lang="en-IN" dirty="0"/>
          </a:p>
        </p:txBody>
      </p:sp>
      <p:sp>
        <p:nvSpPr>
          <p:cNvPr id="5" name="Rectangle 4"/>
          <p:cNvSpPr/>
          <p:nvPr/>
        </p:nvSpPr>
        <p:spPr>
          <a:xfrm>
            <a:off x="107504" y="6525343"/>
            <a:ext cx="6336704" cy="246221"/>
          </a:xfrm>
          <a:prstGeom prst="rect">
            <a:avLst/>
          </a:prstGeom>
        </p:spPr>
        <p:txBody>
          <a:bodyPr wrap="square">
            <a:spAutoFit/>
          </a:bodyPr>
          <a:lstStyle/>
          <a:p>
            <a:r>
              <a:rPr lang="en-US" sz="1000" dirty="0">
                <a:hlinkClick r:id="rId2"/>
              </a:rPr>
              <a:t>https://public.tableau.com/views/01SQL_Dis_Med_Ser/MedicineByDay?:display_count=y&amp;:origin=viz_share_link</a:t>
            </a:r>
            <a:endParaRPr lang="en-US" sz="1000" dirty="0"/>
          </a:p>
        </p:txBody>
      </p:sp>
      <p:sp>
        <p:nvSpPr>
          <p:cNvPr id="7" name="TextBox 6"/>
          <p:cNvSpPr txBox="1"/>
          <p:nvPr/>
        </p:nvSpPr>
        <p:spPr>
          <a:xfrm>
            <a:off x="35496" y="44624"/>
            <a:ext cx="4392488" cy="646331"/>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Seasonal Variations within Metabolic and RMSD disease areas by Indian </a:t>
            </a:r>
            <a:r>
              <a:rPr lang="en-US" sz="1800" dirty="0" err="1">
                <a:effectLst/>
                <a:latin typeface="Times New Roman" panose="02020603050405020304" pitchFamily="18" charset="0"/>
                <a:ea typeface="Calibri" panose="020F0502020204030204" pitchFamily="34" charset="0"/>
              </a:rPr>
              <a:t>rutus</a:t>
            </a:r>
            <a:endParaRPr lang="en-US" dirty="0">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3"/>
          <a:stretch>
            <a:fillRect/>
          </a:stretch>
        </p:blipFill>
        <p:spPr>
          <a:xfrm>
            <a:off x="179512" y="764704"/>
            <a:ext cx="8624411" cy="4785836"/>
          </a:xfrm>
          <a:prstGeom prst="rect">
            <a:avLst/>
          </a:prstGeom>
        </p:spPr>
      </p:pic>
      <p:sp>
        <p:nvSpPr>
          <p:cNvPr id="9" name="TextBox 8"/>
          <p:cNvSpPr txBox="1"/>
          <p:nvPr/>
        </p:nvSpPr>
        <p:spPr>
          <a:xfrm>
            <a:off x="6012160" y="0"/>
            <a:ext cx="244827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Data version: 2011 to Oct 2017</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1B010A3E-8761-54B6-88D5-48CF0F8D5AA8}"/>
              </a:ext>
            </a:extLst>
          </p:cNvPr>
          <p:cNvSpPr txBox="1"/>
          <p:nvPr/>
        </p:nvSpPr>
        <p:spPr>
          <a:xfrm>
            <a:off x="107503" y="5622443"/>
            <a:ext cx="8696419" cy="461665"/>
          </a:xfrm>
          <a:prstGeom prst="rect">
            <a:avLst/>
          </a:prstGeom>
          <a:noFill/>
        </p:spPr>
        <p:txBody>
          <a:bodyPr wrap="square">
            <a:spAutoFit/>
          </a:bodyPr>
          <a:lstStyle/>
          <a:p>
            <a:r>
              <a:rPr lang="en-US" sz="1200" dirty="0" err="1">
                <a:effectLst/>
                <a:latin typeface="Times New Roman" panose="02020603050405020304" pitchFamily="18" charset="0"/>
                <a:ea typeface="Times New Roman" panose="02020603050405020304" pitchFamily="18" charset="0"/>
              </a:rPr>
              <a:t>Distype</a:t>
            </a:r>
            <a:r>
              <a:rPr lang="en-US" sz="1200" dirty="0">
                <a:effectLst/>
                <a:latin typeface="Times New Roman" panose="02020603050405020304" pitchFamily="18" charset="0"/>
                <a:ea typeface="Times New Roman" panose="02020603050405020304" pitchFamily="18" charset="0"/>
              </a:rPr>
              <a:t>: Metabolic and RMSD, Code: ACD disease code, Description: disease description, seasons are presented as: Vasant </a:t>
            </a:r>
            <a:r>
              <a:rPr lang="en-US" sz="1200" dirty="0" err="1">
                <a:effectLst/>
                <a:latin typeface="Times New Roman" panose="02020603050405020304" pitchFamily="18" charset="0"/>
                <a:ea typeface="Times New Roman" panose="02020603050405020304" pitchFamily="18" charset="0"/>
              </a:rPr>
              <a:t>rutu</a:t>
            </a:r>
            <a:r>
              <a:rPr lang="en-US" sz="1200" dirty="0">
                <a:effectLst/>
                <a:latin typeface="Times New Roman" panose="02020603050405020304" pitchFamily="18" charset="0"/>
                <a:ea typeface="Times New Roman" panose="02020603050405020304" pitchFamily="18" charset="0"/>
              </a:rPr>
              <a:t>, Grishma </a:t>
            </a:r>
            <a:r>
              <a:rPr lang="en-US" sz="1200" dirty="0" err="1">
                <a:effectLst/>
                <a:latin typeface="Times New Roman" panose="02020603050405020304" pitchFamily="18" charset="0"/>
                <a:ea typeface="Times New Roman" panose="02020603050405020304" pitchFamily="18" charset="0"/>
              </a:rPr>
              <a:t>rutu</a:t>
            </a:r>
            <a:r>
              <a:rPr lang="en-US" sz="1200" dirty="0">
                <a:effectLst/>
                <a:latin typeface="Times New Roman" panose="02020603050405020304" pitchFamily="18" charset="0"/>
                <a:ea typeface="Times New Roman" panose="02020603050405020304" pitchFamily="18" charset="0"/>
              </a:rPr>
              <a:t>, Varsha </a:t>
            </a:r>
            <a:r>
              <a:rPr lang="en-US" sz="1200" dirty="0" err="1">
                <a:effectLst/>
                <a:latin typeface="Times New Roman" panose="02020603050405020304" pitchFamily="18" charset="0"/>
                <a:ea typeface="Times New Roman" panose="02020603050405020304" pitchFamily="18" charset="0"/>
              </a:rPr>
              <a:t>rutu</a:t>
            </a:r>
            <a:r>
              <a:rPr lang="en-US" sz="1200" dirty="0">
                <a:effectLst/>
                <a:latin typeface="Times New Roman" panose="02020603050405020304" pitchFamily="18" charset="0"/>
                <a:ea typeface="Times New Roman" panose="02020603050405020304" pitchFamily="18" charset="0"/>
              </a:rPr>
              <a:t>, Sharad </a:t>
            </a:r>
            <a:r>
              <a:rPr lang="en-US" sz="1200" dirty="0" err="1">
                <a:effectLst/>
                <a:latin typeface="Times New Roman" panose="02020603050405020304" pitchFamily="18" charset="0"/>
                <a:ea typeface="Times New Roman" panose="02020603050405020304" pitchFamily="18" charset="0"/>
              </a:rPr>
              <a:t>rutu</a:t>
            </a:r>
            <a:r>
              <a:rPr lang="en-US" sz="1200" dirty="0">
                <a:effectLst/>
                <a:latin typeface="Times New Roman" panose="02020603050405020304" pitchFamily="18" charset="0"/>
                <a:ea typeface="Times New Roman" panose="02020603050405020304" pitchFamily="18" charset="0"/>
              </a:rPr>
              <a:t>, Hemant </a:t>
            </a:r>
            <a:r>
              <a:rPr lang="en-US" sz="1200" dirty="0" err="1">
                <a:effectLst/>
                <a:latin typeface="Times New Roman" panose="02020603050405020304" pitchFamily="18" charset="0"/>
                <a:ea typeface="Times New Roman" panose="02020603050405020304" pitchFamily="18" charset="0"/>
              </a:rPr>
              <a:t>rutu</a:t>
            </a:r>
            <a:r>
              <a:rPr lang="en-US" sz="1200" dirty="0">
                <a:effectLst/>
                <a:latin typeface="Times New Roman" panose="02020603050405020304" pitchFamily="18" charset="0"/>
                <a:ea typeface="Times New Roman" panose="02020603050405020304" pitchFamily="18" charset="0"/>
              </a:rPr>
              <a:t>, and Shishir </a:t>
            </a:r>
            <a:r>
              <a:rPr lang="en-US" sz="1200" dirty="0" err="1">
                <a:effectLst/>
                <a:latin typeface="Times New Roman" panose="02020603050405020304" pitchFamily="18" charset="0"/>
                <a:ea typeface="Times New Roman" panose="02020603050405020304" pitchFamily="18" charset="0"/>
              </a:rPr>
              <a:t>rutu</a:t>
            </a:r>
            <a:r>
              <a:rPr lang="en-US" sz="1200" dirty="0">
                <a:latin typeface="Times New Roman" panose="02020603050405020304" pitchFamily="18" charset="0"/>
                <a:ea typeface="Times New Roman" panose="02020603050405020304" pitchFamily="18" charset="0"/>
              </a:rPr>
              <a:t>.</a:t>
            </a:r>
            <a:r>
              <a:rPr lang="en-US" sz="1200" dirty="0">
                <a:effectLst/>
                <a:latin typeface="Times New Roman" panose="02020603050405020304" pitchFamily="18" charset="0"/>
                <a:ea typeface="Times New Roman" panose="02020603050405020304" pitchFamily="18" charset="0"/>
              </a:rPr>
              <a:t> Link to analysis: </a:t>
            </a:r>
            <a:r>
              <a:rPr lang="en-US" sz="1200" u="sng" dirty="0">
                <a:solidFill>
                  <a:srgbClr val="0563C1"/>
                </a:solidFill>
                <a:effectLst/>
                <a:latin typeface="Times New Roman" panose="02020603050405020304" pitchFamily="18" charset="0"/>
                <a:ea typeface="Times New Roman" panose="02020603050405020304" pitchFamily="18" charset="0"/>
                <a:hlinkClick r:id="rId4"/>
              </a:rPr>
              <a:t>Link</a:t>
            </a:r>
            <a:r>
              <a:rPr lang="en-US" sz="1200" dirty="0">
                <a:effectLst/>
                <a:latin typeface="Times New Roman" panose="02020603050405020304" pitchFamily="18" charset="0"/>
                <a:ea typeface="Times New Roman" panose="02020603050405020304" pitchFamily="18" charset="0"/>
              </a:rPr>
              <a:t> </a:t>
            </a:r>
            <a:endParaRPr lang="en-IN" sz="1200" dirty="0"/>
          </a:p>
        </p:txBody>
      </p:sp>
    </p:spTree>
    <p:extLst>
      <p:ext uri="{BB962C8B-B14F-4D97-AF65-F5344CB8AC3E}">
        <p14:creationId xmlns:p14="http://schemas.microsoft.com/office/powerpoint/2010/main" val="3056078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09800"/>
            <a:ext cx="8229600" cy="838200"/>
          </a:xfrm>
        </p:spPr>
        <p:txBody>
          <a:bodyPr>
            <a:normAutofit fontScale="90000"/>
          </a:bodyPr>
          <a:lstStyle/>
          <a:p>
            <a:r>
              <a:rPr lang="en-US" dirty="0">
                <a:latin typeface="Times New Roman" panose="02020603050405020304" pitchFamily="18" charset="0"/>
                <a:cs typeface="Times New Roman" panose="02020603050405020304" pitchFamily="18" charset="0"/>
              </a:rPr>
              <a:t>Results – Diagnostics and Interventions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600840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3A73A5-E307-49AE-B713-67FB3933783B}" type="slidenum">
              <a:rPr lang="en-IN" smtClean="0"/>
              <a:pPr/>
              <a:t>32</a:t>
            </a:fld>
            <a:endParaRPr lang="en-IN" dirty="0"/>
          </a:p>
        </p:txBody>
      </p:sp>
      <p:sp>
        <p:nvSpPr>
          <p:cNvPr id="5" name="Rectangle 4"/>
          <p:cNvSpPr/>
          <p:nvPr/>
        </p:nvSpPr>
        <p:spPr>
          <a:xfrm>
            <a:off x="107504" y="6525343"/>
            <a:ext cx="6336704" cy="246221"/>
          </a:xfrm>
          <a:prstGeom prst="rect">
            <a:avLst/>
          </a:prstGeom>
        </p:spPr>
        <p:txBody>
          <a:bodyPr wrap="square">
            <a:spAutoFit/>
          </a:bodyPr>
          <a:lstStyle/>
          <a:p>
            <a:r>
              <a:rPr lang="en-US" sz="1000" dirty="0">
                <a:hlinkClick r:id="rId2"/>
              </a:rPr>
              <a:t>https://public.tableau.com/views/01SQL_Dis_Med_Ser/MedicineByDay?:display_count=y&amp;:origin=viz_share_link</a:t>
            </a:r>
            <a:endParaRPr lang="en-US" sz="1000" dirty="0"/>
          </a:p>
        </p:txBody>
      </p:sp>
      <p:sp>
        <p:nvSpPr>
          <p:cNvPr id="7" name="TextBox 6"/>
          <p:cNvSpPr txBox="1"/>
          <p:nvPr/>
        </p:nvSpPr>
        <p:spPr>
          <a:xfrm>
            <a:off x="35496" y="44624"/>
            <a:ext cx="4392488"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RMSD and Metabolic disease group </a:t>
            </a:r>
          </a:p>
          <a:p>
            <a:r>
              <a:rPr lang="en-US" dirty="0">
                <a:latin typeface="Times New Roman" panose="02020603050405020304" pitchFamily="18" charset="0"/>
                <a:cs typeface="Times New Roman" panose="02020603050405020304" pitchFamily="18" charset="0"/>
              </a:rPr>
              <a:t>analysis – patient level data listing</a:t>
            </a:r>
          </a:p>
        </p:txBody>
      </p:sp>
      <p:pic>
        <p:nvPicPr>
          <p:cNvPr id="11" name="Picture 10"/>
          <p:cNvPicPr>
            <a:picLocks noChangeAspect="1"/>
          </p:cNvPicPr>
          <p:nvPr/>
        </p:nvPicPr>
        <p:blipFill>
          <a:blip r:embed="rId3"/>
          <a:stretch>
            <a:fillRect/>
          </a:stretch>
        </p:blipFill>
        <p:spPr>
          <a:xfrm>
            <a:off x="107504" y="1371600"/>
            <a:ext cx="8991600" cy="3657600"/>
          </a:xfrm>
          <a:prstGeom prst="rect">
            <a:avLst/>
          </a:prstGeom>
        </p:spPr>
      </p:pic>
      <p:sp>
        <p:nvSpPr>
          <p:cNvPr id="9" name="TextBox 8"/>
          <p:cNvSpPr txBox="1"/>
          <p:nvPr/>
        </p:nvSpPr>
        <p:spPr>
          <a:xfrm>
            <a:off x="6012160" y="0"/>
            <a:ext cx="244827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Data version: 2011 to Oct 2017</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8910D6BB-16FA-9BE5-A73E-C9CAA18693DE}"/>
              </a:ext>
            </a:extLst>
          </p:cNvPr>
          <p:cNvSpPr txBox="1"/>
          <p:nvPr/>
        </p:nvSpPr>
        <p:spPr>
          <a:xfrm>
            <a:off x="86722" y="5112603"/>
            <a:ext cx="8807896" cy="830997"/>
          </a:xfrm>
          <a:prstGeom prst="rect">
            <a:avLst/>
          </a:prstGeom>
          <a:noFill/>
        </p:spPr>
        <p:txBody>
          <a:bodyPr wrap="square">
            <a:spAutoFit/>
          </a:bodyPr>
          <a:lstStyle/>
          <a:p>
            <a:r>
              <a:rPr lang="en-US" sz="1200" dirty="0" err="1">
                <a:effectLst/>
                <a:latin typeface="Times New Roman" panose="02020603050405020304" pitchFamily="18" charset="0"/>
                <a:ea typeface="Calibri" panose="020F0502020204030204" pitchFamily="34" charset="0"/>
              </a:rPr>
              <a:t>Mr</a:t>
            </a:r>
            <a:r>
              <a:rPr lang="en-US" sz="1200" dirty="0">
                <a:effectLst/>
                <a:latin typeface="Times New Roman" panose="02020603050405020304" pitchFamily="18" charset="0"/>
                <a:ea typeface="Calibri" panose="020F0502020204030204" pitchFamily="34" charset="0"/>
              </a:rPr>
              <a:t> No: Patient ID, Patient gender, x-axis: duration of hospital visits, Orange bar: Out-patient visit, Blue bar: In-patient visit, Metabolic: when a metabolic disease is reported, RMSD: when a Rheumatic and Musculoskeletal disease is reported, OTHER: other diseases are reported. </a:t>
            </a:r>
            <a:r>
              <a:rPr lang="en-US" sz="1200" dirty="0">
                <a:latin typeface="Times New Roman" panose="02020603050405020304" pitchFamily="18" charset="0"/>
              </a:rPr>
              <a:t>Patients listed have at least one of the RMSD or metabolic diseases. Tooltip has a lot of information relevant to each visit. </a:t>
            </a:r>
            <a:r>
              <a:rPr lang="en-US" sz="1200" dirty="0">
                <a:effectLst/>
                <a:latin typeface="Times New Roman" panose="02020603050405020304" pitchFamily="18" charset="0"/>
                <a:ea typeface="Times New Roman" panose="02020603050405020304" pitchFamily="18" charset="0"/>
              </a:rPr>
              <a:t>Link to analysis: </a:t>
            </a:r>
            <a:r>
              <a:rPr lang="en-US" sz="1200" u="sng" dirty="0">
                <a:solidFill>
                  <a:srgbClr val="0563C1"/>
                </a:solidFill>
                <a:effectLst/>
                <a:latin typeface="Times New Roman" panose="02020603050405020304" pitchFamily="18" charset="0"/>
                <a:ea typeface="Times New Roman" panose="02020603050405020304" pitchFamily="18" charset="0"/>
                <a:hlinkClick r:id="rId4"/>
              </a:rPr>
              <a:t>Link</a:t>
            </a:r>
            <a:r>
              <a:rPr lang="en-US" sz="1200" dirty="0">
                <a:effectLst/>
                <a:latin typeface="Times New Roman" panose="02020603050405020304" pitchFamily="18" charset="0"/>
                <a:ea typeface="Times New Roman" panose="02020603050405020304" pitchFamily="18" charset="0"/>
              </a:rPr>
              <a:t> </a:t>
            </a:r>
            <a:endParaRPr lang="en-IN" sz="1200" dirty="0"/>
          </a:p>
        </p:txBody>
      </p:sp>
    </p:spTree>
    <p:extLst>
      <p:ext uri="{BB962C8B-B14F-4D97-AF65-F5344CB8AC3E}">
        <p14:creationId xmlns:p14="http://schemas.microsoft.com/office/powerpoint/2010/main" val="1379362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42880"/>
            <a:ext cx="4248472" cy="441348"/>
          </a:xfrm>
        </p:spPr>
        <p:txBody>
          <a:bodyPr>
            <a:normAutofit fontScale="90000"/>
          </a:bodyPr>
          <a:lstStyle/>
          <a:p>
            <a:pPr algn="l"/>
            <a:r>
              <a:rPr lang="en-US" sz="2100" dirty="0">
                <a:latin typeface="Times New Roman" panose="02020603050405020304" pitchFamily="18" charset="0"/>
                <a:cs typeface="Times New Roman" panose="02020603050405020304" pitchFamily="18" charset="0"/>
              </a:rPr>
              <a:t>Patient profile view of individual patient </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by disease and medicine</a:t>
            </a:r>
            <a:endParaRPr lang="en-IN" sz="21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91F777D-3D7E-4098-87B9-F0BD66693DB0}" type="slidenum">
              <a:rPr lang="en-US" smtClean="0"/>
              <a:pPr/>
              <a:t>33</a:t>
            </a:fld>
            <a:endParaRPr lang="en-US"/>
          </a:p>
        </p:txBody>
      </p:sp>
      <p:pic>
        <p:nvPicPr>
          <p:cNvPr id="5" name="Content Placeholder 4"/>
          <p:cNvPicPr>
            <a:picLocks noGrp="1"/>
          </p:cNvPicPr>
          <p:nvPr>
            <p:ph idx="1"/>
          </p:nvPr>
        </p:nvPicPr>
        <p:blipFill>
          <a:blip r:embed="rId2"/>
          <a:stretch>
            <a:fillRect/>
          </a:stretch>
        </p:blipFill>
        <p:spPr>
          <a:xfrm>
            <a:off x="266700" y="838200"/>
            <a:ext cx="7886700" cy="3068053"/>
          </a:xfrm>
          <a:prstGeom prst="rect">
            <a:avLst/>
          </a:prstGeom>
        </p:spPr>
      </p:pic>
      <p:sp>
        <p:nvSpPr>
          <p:cNvPr id="3" name="Rectangle 2"/>
          <p:cNvSpPr/>
          <p:nvPr/>
        </p:nvSpPr>
        <p:spPr>
          <a:xfrm>
            <a:off x="107504" y="6475254"/>
            <a:ext cx="7311250" cy="246221"/>
          </a:xfrm>
          <a:prstGeom prst="rect">
            <a:avLst/>
          </a:prstGeom>
        </p:spPr>
        <p:txBody>
          <a:bodyPr wrap="square">
            <a:spAutoFit/>
          </a:bodyPr>
          <a:lstStyle/>
          <a:p>
            <a:r>
              <a:rPr lang="en-US" sz="1000" dirty="0">
                <a:latin typeface="Times New Roman" panose="02020603050405020304" pitchFamily="18" charset="0"/>
                <a:cs typeface="Times New Roman" panose="02020603050405020304" pitchFamily="18" charset="0"/>
                <a:hlinkClick r:id="rId3"/>
              </a:rPr>
              <a:t>https://public.tableau.com/shared/HCSMCRXYP?:display_count=y&amp;:origin=viz_share_link</a:t>
            </a:r>
            <a:endParaRPr lang="en-US" sz="1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012160" y="0"/>
            <a:ext cx="244827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Data version: 2011 to Oct 2017</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8DDC500-7927-EAB6-CB09-43963FAFDA67}"/>
              </a:ext>
            </a:extLst>
          </p:cNvPr>
          <p:cNvSpPr txBox="1"/>
          <p:nvPr/>
        </p:nvSpPr>
        <p:spPr>
          <a:xfrm>
            <a:off x="152400" y="4057484"/>
            <a:ext cx="8346132" cy="646331"/>
          </a:xfrm>
          <a:prstGeom prst="rect">
            <a:avLst/>
          </a:prstGeom>
          <a:noFill/>
        </p:spPr>
        <p:txBody>
          <a:bodyPr wrap="square">
            <a:spAutoFit/>
          </a:bodyPr>
          <a:lstStyle/>
          <a:p>
            <a:r>
              <a:rPr lang="en-US" sz="1200" dirty="0" err="1">
                <a:effectLst/>
                <a:latin typeface="Times New Roman" panose="02020603050405020304" pitchFamily="18" charset="0"/>
                <a:ea typeface="Calibri" panose="020F0502020204030204" pitchFamily="34" charset="0"/>
              </a:rPr>
              <a:t>Mr</a:t>
            </a:r>
            <a:r>
              <a:rPr lang="en-US" sz="1200" dirty="0">
                <a:effectLst/>
                <a:latin typeface="Times New Roman" panose="02020603050405020304" pitchFamily="18" charset="0"/>
                <a:ea typeface="Calibri" panose="020F0502020204030204" pitchFamily="34" charset="0"/>
              </a:rPr>
              <a:t> No: Patient ID, Patient gender, </a:t>
            </a:r>
            <a:r>
              <a:rPr lang="en-US" sz="1200" dirty="0" err="1">
                <a:effectLst/>
                <a:latin typeface="Times New Roman" panose="02020603050405020304" pitchFamily="18" charset="0"/>
                <a:ea typeface="Calibri" panose="020F0502020204030204" pitchFamily="34" charset="0"/>
              </a:rPr>
              <a:t>baseage</a:t>
            </a:r>
            <a:r>
              <a:rPr lang="en-US" sz="1200" dirty="0">
                <a:effectLst/>
                <a:latin typeface="Times New Roman" panose="02020603050405020304" pitchFamily="18" charset="0"/>
                <a:ea typeface="Calibri" panose="020F0502020204030204" pitchFamily="34" charset="0"/>
              </a:rPr>
              <a:t> Age at the very first hospital visit, category: Disease and medicine, Code: ACD code, Description: disease description, x-axis: duration of disease and medicine, Tooltip has a lot of information relevant to each visit.</a:t>
            </a:r>
            <a:r>
              <a:rPr lang="en-US" sz="1200" dirty="0">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Times New Roman" panose="02020603050405020304" pitchFamily="18" charset="0"/>
              </a:rPr>
              <a:t>Link to analysis: </a:t>
            </a:r>
            <a:r>
              <a:rPr lang="en-US" sz="1200" u="sng" dirty="0">
                <a:solidFill>
                  <a:srgbClr val="0563C1"/>
                </a:solidFill>
                <a:effectLst/>
                <a:latin typeface="Times New Roman" panose="02020603050405020304" pitchFamily="18" charset="0"/>
                <a:ea typeface="Times New Roman" panose="02020603050405020304" pitchFamily="18" charset="0"/>
                <a:hlinkClick r:id="rId4"/>
              </a:rPr>
              <a:t>Link</a:t>
            </a:r>
            <a:r>
              <a:rPr lang="en-US" sz="1200" dirty="0">
                <a:effectLst/>
                <a:latin typeface="Times New Roman" panose="02020603050405020304" pitchFamily="18" charset="0"/>
                <a:ea typeface="Times New Roman" panose="02020603050405020304" pitchFamily="18" charset="0"/>
              </a:rPr>
              <a:t> to get the above display subset </a:t>
            </a:r>
            <a:r>
              <a:rPr lang="en-US" sz="1200" dirty="0" err="1">
                <a:effectLst/>
                <a:latin typeface="Times New Roman" panose="02020603050405020304" pitchFamily="18" charset="0"/>
                <a:ea typeface="Times New Roman" panose="02020603050405020304" pitchFamily="18" charset="0"/>
              </a:rPr>
              <a:t>Mr</a:t>
            </a:r>
            <a:r>
              <a:rPr lang="en-US" sz="1200" dirty="0">
                <a:effectLst/>
                <a:latin typeface="Times New Roman" panose="02020603050405020304" pitchFamily="18" charset="0"/>
                <a:ea typeface="Times New Roman" panose="02020603050405020304" pitchFamily="18" charset="0"/>
              </a:rPr>
              <a:t> No = MR000774</a:t>
            </a:r>
            <a:endParaRPr lang="en-IN" sz="1200" dirty="0"/>
          </a:p>
        </p:txBody>
      </p:sp>
    </p:spTree>
    <p:extLst>
      <p:ext uri="{BB962C8B-B14F-4D97-AF65-F5344CB8AC3E}">
        <p14:creationId xmlns:p14="http://schemas.microsoft.com/office/powerpoint/2010/main" val="2749880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00C88C-7522-ED2A-CC40-74E8B8338BA0}"/>
              </a:ext>
            </a:extLst>
          </p:cNvPr>
          <p:cNvSpPr>
            <a:spLocks noGrp="1"/>
          </p:cNvSpPr>
          <p:nvPr>
            <p:ph type="sldNum" sz="quarter" idx="12"/>
          </p:nvPr>
        </p:nvSpPr>
        <p:spPr/>
        <p:txBody>
          <a:bodyPr/>
          <a:lstStyle/>
          <a:p>
            <a:fld id="{B6F15528-21DE-4FAA-801E-634DDDAF4B2B}" type="slidenum">
              <a:rPr lang="en-US" smtClean="0"/>
              <a:pPr/>
              <a:t>34</a:t>
            </a:fld>
            <a:endParaRPr lang="en-US"/>
          </a:p>
        </p:txBody>
      </p:sp>
      <p:pic>
        <p:nvPicPr>
          <p:cNvPr id="5" name="Picture 4">
            <a:extLst>
              <a:ext uri="{FF2B5EF4-FFF2-40B4-BE49-F238E27FC236}">
                <a16:creationId xmlns:a16="http://schemas.microsoft.com/office/drawing/2014/main" id="{B43DD304-AF7A-2E5F-7689-38663AB782E4}"/>
              </a:ext>
            </a:extLst>
          </p:cNvPr>
          <p:cNvPicPr>
            <a:picLocks noChangeAspect="1"/>
          </p:cNvPicPr>
          <p:nvPr/>
        </p:nvPicPr>
        <p:blipFill>
          <a:blip r:embed="rId2"/>
          <a:stretch>
            <a:fillRect/>
          </a:stretch>
        </p:blipFill>
        <p:spPr>
          <a:xfrm>
            <a:off x="304800" y="1066800"/>
            <a:ext cx="5943600" cy="3601720"/>
          </a:xfrm>
          <a:prstGeom prst="rect">
            <a:avLst/>
          </a:prstGeom>
        </p:spPr>
      </p:pic>
      <p:sp>
        <p:nvSpPr>
          <p:cNvPr id="3" name="TextBox 2">
            <a:extLst>
              <a:ext uri="{FF2B5EF4-FFF2-40B4-BE49-F238E27FC236}">
                <a16:creationId xmlns:a16="http://schemas.microsoft.com/office/drawing/2014/main" id="{04565F70-7343-292F-2BF2-8BABA4CACCE0}"/>
              </a:ext>
            </a:extLst>
          </p:cNvPr>
          <p:cNvSpPr txBox="1"/>
          <p:nvPr/>
        </p:nvSpPr>
        <p:spPr>
          <a:xfrm>
            <a:off x="152400" y="4724400"/>
            <a:ext cx="8763000" cy="474232"/>
          </a:xfrm>
          <a:prstGeom prst="rect">
            <a:avLst/>
          </a:prstGeom>
          <a:noFill/>
        </p:spPr>
        <p:txBody>
          <a:bodyPr wrap="square">
            <a:spAutoFit/>
          </a:bodyPr>
          <a:lstStyle/>
          <a:p>
            <a:pPr>
              <a:lnSpc>
                <a:spcPct val="107000"/>
              </a:lnSpc>
              <a:spcAft>
                <a:spcPts val="800"/>
              </a:spcAft>
            </a:pPr>
            <a:r>
              <a:rPr lang="en-US" sz="1200" dirty="0">
                <a:effectLst/>
                <a:latin typeface="Times New Roman" panose="02020603050405020304" pitchFamily="18" charset="0"/>
                <a:ea typeface="Calibri" panose="020F0502020204030204" pitchFamily="34" charset="0"/>
              </a:rPr>
              <a:t>The report displays individual patient data. Panel on the left hand: absolute values of diseases and prescribed treatments till particular visits, panel on the right hand side: % values of diseases and prescribed treatments till particular visits, </a:t>
            </a:r>
            <a:r>
              <a:rPr lang="en-US" sz="1200" dirty="0">
                <a:effectLst/>
                <a:latin typeface="Times New Roman" panose="02020603050405020304" pitchFamily="18" charset="0"/>
                <a:ea typeface="Times New Roman" panose="02020603050405020304" pitchFamily="18" charset="0"/>
              </a:rPr>
              <a:t>Link to analysis: </a:t>
            </a:r>
            <a:r>
              <a:rPr lang="en-US" sz="1200" u="sng" dirty="0">
                <a:solidFill>
                  <a:srgbClr val="0563C1"/>
                </a:solidFill>
                <a:effectLst/>
                <a:latin typeface="Times New Roman" panose="02020603050405020304" pitchFamily="18" charset="0"/>
                <a:ea typeface="Times New Roman" panose="02020603050405020304" pitchFamily="18" charset="0"/>
                <a:hlinkClick r:id="rId3"/>
              </a:rPr>
              <a:t>Link</a:t>
            </a: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endParaRPr>
          </a:p>
        </p:txBody>
      </p:sp>
      <p:sp>
        <p:nvSpPr>
          <p:cNvPr id="6" name="TextBox 5">
            <a:extLst>
              <a:ext uri="{FF2B5EF4-FFF2-40B4-BE49-F238E27FC236}">
                <a16:creationId xmlns:a16="http://schemas.microsoft.com/office/drawing/2014/main" id="{918C8C84-EBFC-B3AE-1181-7C797E194526}"/>
              </a:ext>
            </a:extLst>
          </p:cNvPr>
          <p:cNvSpPr txBox="1"/>
          <p:nvPr/>
        </p:nvSpPr>
        <p:spPr>
          <a:xfrm>
            <a:off x="6012160" y="0"/>
            <a:ext cx="244827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Data version: 2011 to Oct 2017</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0C651FE-EBDC-D5F0-289E-10107E4FC6AF}"/>
              </a:ext>
            </a:extLst>
          </p:cNvPr>
          <p:cNvSpPr txBox="1"/>
          <p:nvPr/>
        </p:nvSpPr>
        <p:spPr>
          <a:xfrm>
            <a:off x="152400" y="40957"/>
            <a:ext cx="525780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In-depth review of individual patient disease journey</a:t>
            </a:r>
            <a:endParaRPr lang="en-IN" dirty="0"/>
          </a:p>
        </p:txBody>
      </p:sp>
      <p:sp>
        <p:nvSpPr>
          <p:cNvPr id="11" name="TextBox 10">
            <a:extLst>
              <a:ext uri="{FF2B5EF4-FFF2-40B4-BE49-F238E27FC236}">
                <a16:creationId xmlns:a16="http://schemas.microsoft.com/office/drawing/2014/main" id="{A0CBDF7F-7F30-BDC0-92DB-3E3517D2841C}"/>
              </a:ext>
            </a:extLst>
          </p:cNvPr>
          <p:cNvSpPr txBox="1"/>
          <p:nvPr/>
        </p:nvSpPr>
        <p:spPr>
          <a:xfrm>
            <a:off x="76200" y="6535579"/>
            <a:ext cx="7162800" cy="246221"/>
          </a:xfrm>
          <a:prstGeom prst="rect">
            <a:avLst/>
          </a:prstGeom>
          <a:noFill/>
        </p:spPr>
        <p:txBody>
          <a:bodyPr wrap="square">
            <a:spAutoFit/>
          </a:bodyPr>
          <a:lstStyle/>
          <a:p>
            <a:r>
              <a:rPr lang="fr-FR" sz="1000" dirty="0">
                <a:latin typeface="Times New Roman" panose="02020603050405020304" pitchFamily="18" charset="0"/>
                <a:cs typeface="Times New Roman" panose="02020603050405020304" pitchFamily="18" charset="0"/>
                <a:hlinkClick r:id="rId4"/>
              </a:rPr>
              <a:t>080_medicine_dis_repeat_prop_cumulative | Tableau Public</a:t>
            </a:r>
            <a:endParaRPr lang="en-IN"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550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104BD6A-D98C-43D1-B699-6CD60B7B8EED}" type="slidenum">
              <a:rPr lang="en-US" smtClean="0"/>
              <a:pPr/>
              <a:t>35</a:t>
            </a:fld>
            <a:endParaRPr lang="en-US"/>
          </a:p>
        </p:txBody>
      </p:sp>
      <p:pic>
        <p:nvPicPr>
          <p:cNvPr id="5" name="Picture 4"/>
          <p:cNvPicPr>
            <a:picLocks noChangeAspect="1"/>
          </p:cNvPicPr>
          <p:nvPr/>
        </p:nvPicPr>
        <p:blipFill>
          <a:blip r:embed="rId2"/>
          <a:stretch>
            <a:fillRect/>
          </a:stretch>
        </p:blipFill>
        <p:spPr>
          <a:xfrm>
            <a:off x="68580" y="1052736"/>
            <a:ext cx="9075420" cy="4086225"/>
          </a:xfrm>
          <a:prstGeom prst="rect">
            <a:avLst/>
          </a:prstGeom>
        </p:spPr>
      </p:pic>
      <p:sp>
        <p:nvSpPr>
          <p:cNvPr id="6" name="Rectangle 5"/>
          <p:cNvSpPr/>
          <p:nvPr/>
        </p:nvSpPr>
        <p:spPr>
          <a:xfrm>
            <a:off x="35496" y="44624"/>
            <a:ext cx="7164324" cy="300082"/>
          </a:xfrm>
          <a:prstGeom prst="rect">
            <a:avLst/>
          </a:prstGeom>
        </p:spPr>
        <p:txBody>
          <a:bodyPr wrap="square">
            <a:spAutoFit/>
          </a:bodyPr>
          <a:lstStyle/>
          <a:p>
            <a:r>
              <a:rPr lang="en-US" sz="1350" dirty="0">
                <a:latin typeface="Times New Roman" panose="02020603050405020304" pitchFamily="18" charset="0"/>
                <a:cs typeface="Times New Roman" panose="02020603050405020304" pitchFamily="18" charset="0"/>
              </a:rPr>
              <a:t>Co-morbidity analysis: Patients with </a:t>
            </a:r>
            <a:r>
              <a:rPr lang="en-US" sz="1350" dirty="0" err="1">
                <a:latin typeface="Times New Roman" panose="02020603050405020304" pitchFamily="18" charset="0"/>
                <a:cs typeface="Times New Roman" panose="02020603050405020304" pitchFamily="18" charset="0"/>
              </a:rPr>
              <a:t>Madhumeha</a:t>
            </a:r>
            <a:r>
              <a:rPr lang="en-US" sz="1350" dirty="0">
                <a:latin typeface="Times New Roman" panose="02020603050405020304" pitchFamily="18" charset="0"/>
                <a:cs typeface="Times New Roman" panose="02020603050405020304" pitchFamily="18" charset="0"/>
              </a:rPr>
              <a:t> and additional diseases reported</a:t>
            </a:r>
          </a:p>
        </p:txBody>
      </p:sp>
      <p:sp>
        <p:nvSpPr>
          <p:cNvPr id="2" name="Rectangle 1"/>
          <p:cNvSpPr/>
          <p:nvPr/>
        </p:nvSpPr>
        <p:spPr>
          <a:xfrm>
            <a:off x="21432" y="6477000"/>
            <a:ext cx="6912768" cy="246221"/>
          </a:xfrm>
          <a:prstGeom prst="rect">
            <a:avLst/>
          </a:prstGeom>
        </p:spPr>
        <p:txBody>
          <a:bodyPr wrap="square">
            <a:spAutoFit/>
          </a:bodyPr>
          <a:lstStyle/>
          <a:p>
            <a:r>
              <a:rPr lang="en-US" sz="1000" dirty="0">
                <a:latin typeface="Times New Roman" panose="02020603050405020304" pitchFamily="18" charset="0"/>
                <a:cs typeface="Times New Roman" panose="02020603050405020304" pitchFamily="18" charset="0"/>
                <a:hlinkClick r:id="rId3"/>
              </a:rPr>
              <a:t>https://public.tableau.com/views/Primary_disease_and_all_other_diseases/Dashboard2?:display_count=y&amp;:origin=viz_share_link</a:t>
            </a:r>
            <a:endParaRPr lang="en-US" sz="1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012160" y="0"/>
            <a:ext cx="244827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Data version: 2011 to Oct 2016</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B92A492D-F18C-FF49-42B5-4C3F7A8641BB}"/>
              </a:ext>
            </a:extLst>
          </p:cNvPr>
          <p:cNvSpPr txBox="1"/>
          <p:nvPr/>
        </p:nvSpPr>
        <p:spPr>
          <a:xfrm>
            <a:off x="0" y="5191422"/>
            <a:ext cx="8915400" cy="646331"/>
          </a:xfrm>
          <a:prstGeom prst="rect">
            <a:avLst/>
          </a:prstGeom>
          <a:noFill/>
        </p:spPr>
        <p:txBody>
          <a:bodyPr wrap="square">
            <a:spAutoFit/>
          </a:bodyPr>
          <a:lstStyle/>
          <a:p>
            <a:r>
              <a:rPr lang="en-US" sz="1200" dirty="0">
                <a:effectLst/>
                <a:latin typeface="Times New Roman" panose="02020603050405020304" pitchFamily="18" charset="0"/>
                <a:ea typeface="Times New Roman" panose="02020603050405020304" pitchFamily="18" charset="0"/>
              </a:rPr>
              <a:t>Summary stats section: descriptive statistics details by gender and other diseases reported, No of other disease: distinct number of other diseases reported by patients who had reported the primary disease, Bubble plot: frequency count of distinct patients by disease, Boxplot: age distribution by disease and gender</a:t>
            </a:r>
            <a:r>
              <a:rPr lang="en-US" sz="1200" dirty="0">
                <a:latin typeface="Times New Roman" panose="02020603050405020304" pitchFamily="18" charset="0"/>
                <a:ea typeface="Times New Roman" panose="02020603050405020304" pitchFamily="18" charset="0"/>
              </a:rPr>
              <a:t>.</a:t>
            </a:r>
            <a:r>
              <a:rPr lang="en-US" sz="1200" dirty="0">
                <a:effectLst/>
                <a:latin typeface="Times New Roman" panose="02020603050405020304" pitchFamily="18" charset="0"/>
                <a:ea typeface="Times New Roman" panose="02020603050405020304" pitchFamily="18" charset="0"/>
              </a:rPr>
              <a:t> Link to analysis: </a:t>
            </a:r>
            <a:r>
              <a:rPr lang="en-US" sz="1200" u="sng" dirty="0">
                <a:solidFill>
                  <a:srgbClr val="0563C1"/>
                </a:solidFill>
                <a:effectLst/>
                <a:latin typeface="Times New Roman" panose="02020603050405020304" pitchFamily="18" charset="0"/>
                <a:ea typeface="Times New Roman" panose="02020603050405020304" pitchFamily="18" charset="0"/>
                <a:hlinkClick r:id="rId3"/>
              </a:rPr>
              <a:t>Link</a:t>
            </a:r>
            <a:r>
              <a:rPr lang="en-US" sz="1200" dirty="0">
                <a:effectLst/>
                <a:latin typeface="Times New Roman" panose="02020603050405020304" pitchFamily="18" charset="0"/>
                <a:ea typeface="Times New Roman" panose="02020603050405020304" pitchFamily="18" charset="0"/>
              </a:rPr>
              <a:t> to get the above display subset </a:t>
            </a:r>
            <a:r>
              <a:rPr lang="en-US" sz="1200" dirty="0" err="1">
                <a:effectLst/>
                <a:latin typeface="Times New Roman" panose="02020603050405020304" pitchFamily="18" charset="0"/>
                <a:ea typeface="Times New Roman" panose="02020603050405020304" pitchFamily="18" charset="0"/>
              </a:rPr>
              <a:t>Primarycode</a:t>
            </a:r>
            <a:r>
              <a:rPr lang="en-US" sz="1200" dirty="0">
                <a:effectLst/>
                <a:latin typeface="Times New Roman" panose="02020603050405020304" pitchFamily="18" charset="0"/>
                <a:ea typeface="Times New Roman" panose="02020603050405020304" pitchFamily="18" charset="0"/>
              </a:rPr>
              <a:t> = M2.0</a:t>
            </a:r>
            <a:endParaRPr lang="en-IN" sz="1200" dirty="0"/>
          </a:p>
        </p:txBody>
      </p:sp>
    </p:spTree>
    <p:extLst>
      <p:ext uri="{BB962C8B-B14F-4D97-AF65-F5344CB8AC3E}">
        <p14:creationId xmlns:p14="http://schemas.microsoft.com/office/powerpoint/2010/main" val="3756234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19D1-02A2-617C-6138-1F4F53337598}"/>
              </a:ext>
            </a:extLst>
          </p:cNvPr>
          <p:cNvSpPr>
            <a:spLocks noGrp="1"/>
          </p:cNvSpPr>
          <p:nvPr>
            <p:ph type="title"/>
          </p:nvPr>
        </p:nvSpPr>
        <p:spPr>
          <a:xfrm>
            <a:off x="152400" y="136525"/>
            <a:ext cx="8229600" cy="563562"/>
          </a:xfrm>
        </p:spPr>
        <p:txBody>
          <a:bodyPr/>
          <a:lstStyle/>
          <a:p>
            <a:r>
              <a:rPr lang="en-US" sz="1800" dirty="0">
                <a:effectLst/>
                <a:latin typeface="Times New Roman" panose="02020603050405020304" pitchFamily="18" charset="0"/>
                <a:ea typeface="Calibri" panose="020F0502020204030204" pitchFamily="34" charset="0"/>
              </a:rPr>
              <a:t>Visit window table for Pre and post analysis</a:t>
            </a:r>
            <a:endParaRPr lang="en-IN" dirty="0"/>
          </a:p>
        </p:txBody>
      </p:sp>
      <p:sp>
        <p:nvSpPr>
          <p:cNvPr id="4" name="Slide Number Placeholder 3">
            <a:extLst>
              <a:ext uri="{FF2B5EF4-FFF2-40B4-BE49-F238E27FC236}">
                <a16:creationId xmlns:a16="http://schemas.microsoft.com/office/drawing/2014/main" id="{88819301-DA22-5F84-A99A-63BA1141DD74}"/>
              </a:ext>
            </a:extLst>
          </p:cNvPr>
          <p:cNvSpPr>
            <a:spLocks noGrp="1"/>
          </p:cNvSpPr>
          <p:nvPr>
            <p:ph type="sldNum" sz="quarter" idx="12"/>
          </p:nvPr>
        </p:nvSpPr>
        <p:spPr/>
        <p:txBody>
          <a:bodyPr/>
          <a:lstStyle/>
          <a:p>
            <a:fld id="{B6F15528-21DE-4FAA-801E-634DDDAF4B2B}" type="slidenum">
              <a:rPr lang="en-US" smtClean="0"/>
              <a:pPr/>
              <a:t>36</a:t>
            </a:fld>
            <a:endParaRPr lang="en-US"/>
          </a:p>
        </p:txBody>
      </p:sp>
      <p:graphicFrame>
        <p:nvGraphicFramePr>
          <p:cNvPr id="5" name="Table 4">
            <a:extLst>
              <a:ext uri="{FF2B5EF4-FFF2-40B4-BE49-F238E27FC236}">
                <a16:creationId xmlns:a16="http://schemas.microsoft.com/office/drawing/2014/main" id="{18171BCC-D139-5DFC-ADEF-B1E8C773160A}"/>
              </a:ext>
            </a:extLst>
          </p:cNvPr>
          <p:cNvGraphicFramePr>
            <a:graphicFrameLocks noGrp="1"/>
          </p:cNvGraphicFramePr>
          <p:nvPr>
            <p:extLst>
              <p:ext uri="{D42A27DB-BD31-4B8C-83A1-F6EECF244321}">
                <p14:modId xmlns:p14="http://schemas.microsoft.com/office/powerpoint/2010/main" val="3495275627"/>
              </p:ext>
            </p:extLst>
          </p:nvPr>
        </p:nvGraphicFramePr>
        <p:xfrm>
          <a:off x="304800" y="1417638"/>
          <a:ext cx="3268346" cy="2831406"/>
        </p:xfrm>
        <a:graphic>
          <a:graphicData uri="http://schemas.openxmlformats.org/drawingml/2006/table">
            <a:tbl>
              <a:tblPr firstRow="1" firstCol="1" bandRow="1">
                <a:tableStyleId>{5C22544A-7EE6-4342-B048-85BDC9FD1C3A}</a:tableStyleId>
              </a:tblPr>
              <a:tblGrid>
                <a:gridCol w="1634173">
                  <a:extLst>
                    <a:ext uri="{9D8B030D-6E8A-4147-A177-3AD203B41FA5}">
                      <a16:colId xmlns:a16="http://schemas.microsoft.com/office/drawing/2014/main" val="205371025"/>
                    </a:ext>
                  </a:extLst>
                </a:gridCol>
                <a:gridCol w="1634173">
                  <a:extLst>
                    <a:ext uri="{9D8B030D-6E8A-4147-A177-3AD203B41FA5}">
                      <a16:colId xmlns:a16="http://schemas.microsoft.com/office/drawing/2014/main" val="3796885240"/>
                    </a:ext>
                  </a:extLst>
                </a:gridCol>
              </a:tblGrid>
              <a:tr h="0">
                <a:tc>
                  <a:txBody>
                    <a:bodyPr/>
                    <a:lstStyle/>
                    <a:p>
                      <a:pPr algn="ctr">
                        <a:lnSpc>
                          <a:spcPct val="107000"/>
                        </a:lnSpc>
                        <a:spcAft>
                          <a:spcPts val="1200"/>
                        </a:spcAft>
                      </a:pPr>
                      <a:r>
                        <a:rPr lang="en-IN" sz="1100">
                          <a:effectLst/>
                          <a:latin typeface="Times New Roman" panose="02020603050405020304" pitchFamily="18" charset="0"/>
                          <a:cs typeface="Times New Roman" panose="02020603050405020304" pitchFamily="18" charset="0"/>
                        </a:rPr>
                        <a:t>Before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algn="ctr">
                        <a:lnSpc>
                          <a:spcPct val="107000"/>
                        </a:lnSpc>
                        <a:spcAft>
                          <a:spcPts val="1200"/>
                        </a:spcAft>
                      </a:pPr>
                      <a:r>
                        <a:rPr lang="en-IN" sz="1100">
                          <a:effectLst/>
                          <a:latin typeface="Times New Roman" panose="02020603050405020304" pitchFamily="18" charset="0"/>
                          <a:cs typeface="Times New Roman" panose="02020603050405020304" pitchFamily="18" charset="0"/>
                        </a:rPr>
                        <a:t>After</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1240574656"/>
                  </a:ext>
                </a:extLst>
              </a:tr>
              <a:tr h="0">
                <a:tc>
                  <a:txBody>
                    <a:bodyPr/>
                    <a:lstStyle/>
                    <a:p>
                      <a:pPr>
                        <a:lnSpc>
                          <a:spcPct val="107000"/>
                        </a:lnSpc>
                        <a:spcAft>
                          <a:spcPts val="1200"/>
                        </a:spcAft>
                      </a:pPr>
                      <a:r>
                        <a:rPr lang="en-IN" sz="1100">
                          <a:effectLst/>
                          <a:latin typeface="Times New Roman" panose="02020603050405020304" pitchFamily="18" charset="0"/>
                          <a:cs typeface="Times New Roman" panose="02020603050405020304" pitchFamily="18" charset="0"/>
                        </a:rPr>
                        <a:t>Day 1 as reference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pPr>
                      <a:endParaRPr lang="en-IN" sz="1200">
                        <a:effectLst/>
                        <a:latin typeface="Times New Roman" panose="02020603050405020304" pitchFamily="18"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570409565"/>
                  </a:ext>
                </a:extLst>
              </a:tr>
              <a:tr h="0">
                <a:tc>
                  <a:txBody>
                    <a:bodyPr/>
                    <a:lstStyle/>
                    <a:p>
                      <a:pPr>
                        <a:lnSpc>
                          <a:spcPct val="107000"/>
                        </a:lnSpc>
                        <a:spcAft>
                          <a:spcPts val="1200"/>
                        </a:spcAft>
                      </a:pPr>
                      <a:r>
                        <a:rPr lang="en-IN" sz="1100" dirty="0">
                          <a:effectLst/>
                          <a:latin typeface="Times New Roman" panose="02020603050405020304" pitchFamily="18" charset="0"/>
                          <a:cs typeface="Times New Roman" panose="02020603050405020304" pitchFamily="18" charset="0"/>
                        </a:rPr>
                        <a:t>Before 1 month</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1200"/>
                        </a:spcAft>
                      </a:pPr>
                      <a:r>
                        <a:rPr lang="en-IN" sz="1100">
                          <a:effectLst/>
                          <a:latin typeface="Times New Roman" panose="02020603050405020304" pitchFamily="18" charset="0"/>
                          <a:cs typeface="Times New Roman" panose="02020603050405020304" pitchFamily="18" charset="0"/>
                        </a:rPr>
                        <a:t>Within 1 month</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974605654"/>
                  </a:ext>
                </a:extLst>
              </a:tr>
              <a:tr h="0">
                <a:tc>
                  <a:txBody>
                    <a:bodyPr/>
                    <a:lstStyle/>
                    <a:p>
                      <a:pPr>
                        <a:lnSpc>
                          <a:spcPct val="107000"/>
                        </a:lnSpc>
                        <a:spcAft>
                          <a:spcPts val="1200"/>
                        </a:spcAft>
                      </a:pPr>
                      <a:r>
                        <a:rPr lang="en-IN" sz="1100">
                          <a:effectLst/>
                          <a:latin typeface="Times New Roman" panose="02020603050405020304" pitchFamily="18" charset="0"/>
                          <a:cs typeface="Times New Roman" panose="02020603050405020304" pitchFamily="18" charset="0"/>
                        </a:rPr>
                        <a:t>Before 2 months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1200"/>
                        </a:spcAft>
                      </a:pPr>
                      <a:r>
                        <a:rPr lang="en-IN" sz="1100">
                          <a:effectLst/>
                          <a:latin typeface="Times New Roman" panose="02020603050405020304" pitchFamily="18" charset="0"/>
                          <a:cs typeface="Times New Roman" panose="02020603050405020304" pitchFamily="18" charset="0"/>
                        </a:rPr>
                        <a:t>Within 2 months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4148753500"/>
                  </a:ext>
                </a:extLst>
              </a:tr>
              <a:tr h="0">
                <a:tc>
                  <a:txBody>
                    <a:bodyPr/>
                    <a:lstStyle/>
                    <a:p>
                      <a:pPr>
                        <a:lnSpc>
                          <a:spcPct val="107000"/>
                        </a:lnSpc>
                        <a:spcAft>
                          <a:spcPts val="1200"/>
                        </a:spcAft>
                      </a:pPr>
                      <a:r>
                        <a:rPr lang="en-IN" sz="1100">
                          <a:effectLst/>
                          <a:latin typeface="Times New Roman" panose="02020603050405020304" pitchFamily="18" charset="0"/>
                          <a:cs typeface="Times New Roman" panose="02020603050405020304" pitchFamily="18" charset="0"/>
                        </a:rPr>
                        <a:t>Before 3 to 6 months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1200"/>
                        </a:spcAft>
                      </a:pPr>
                      <a:r>
                        <a:rPr lang="en-IN" sz="1100">
                          <a:effectLst/>
                          <a:latin typeface="Times New Roman" panose="02020603050405020304" pitchFamily="18" charset="0"/>
                          <a:cs typeface="Times New Roman" panose="02020603050405020304" pitchFamily="18" charset="0"/>
                        </a:rPr>
                        <a:t>Within 3 to 6 months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1797725493"/>
                  </a:ext>
                </a:extLst>
              </a:tr>
              <a:tr h="0">
                <a:tc>
                  <a:txBody>
                    <a:bodyPr/>
                    <a:lstStyle/>
                    <a:p>
                      <a:pPr>
                        <a:lnSpc>
                          <a:spcPct val="107000"/>
                        </a:lnSpc>
                        <a:spcAft>
                          <a:spcPts val="1200"/>
                        </a:spcAft>
                      </a:pPr>
                      <a:r>
                        <a:rPr lang="en-IN" sz="1100">
                          <a:effectLst/>
                          <a:latin typeface="Times New Roman" panose="02020603050405020304" pitchFamily="18" charset="0"/>
                          <a:cs typeface="Times New Roman" panose="02020603050405020304" pitchFamily="18" charset="0"/>
                        </a:rPr>
                        <a:t>Before 7 to 12 months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1200"/>
                        </a:spcAft>
                      </a:pPr>
                      <a:r>
                        <a:rPr lang="en-IN" sz="1100">
                          <a:effectLst/>
                          <a:latin typeface="Times New Roman" panose="02020603050405020304" pitchFamily="18" charset="0"/>
                          <a:cs typeface="Times New Roman" panose="02020603050405020304" pitchFamily="18" charset="0"/>
                        </a:rPr>
                        <a:t>Within 7 to 12 months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095929258"/>
                  </a:ext>
                </a:extLst>
              </a:tr>
              <a:tr h="0">
                <a:tc>
                  <a:txBody>
                    <a:bodyPr/>
                    <a:lstStyle/>
                    <a:p>
                      <a:pPr>
                        <a:lnSpc>
                          <a:spcPct val="107000"/>
                        </a:lnSpc>
                        <a:spcAft>
                          <a:spcPts val="1200"/>
                        </a:spcAft>
                      </a:pPr>
                      <a:r>
                        <a:rPr lang="en-IN" sz="1100">
                          <a:effectLst/>
                          <a:latin typeface="Times New Roman" panose="02020603050405020304" pitchFamily="18" charset="0"/>
                          <a:cs typeface="Times New Roman" panose="02020603050405020304" pitchFamily="18" charset="0"/>
                        </a:rPr>
                        <a:t>Before 2nd year</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1200"/>
                        </a:spcAft>
                      </a:pPr>
                      <a:r>
                        <a:rPr lang="en-IN" sz="1100">
                          <a:effectLst/>
                          <a:latin typeface="Times New Roman" panose="02020603050405020304" pitchFamily="18" charset="0"/>
                          <a:cs typeface="Times New Roman" panose="02020603050405020304" pitchFamily="18" charset="0"/>
                        </a:rPr>
                        <a:t>Within 2nd year</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1322550376"/>
                  </a:ext>
                </a:extLst>
              </a:tr>
              <a:tr h="0">
                <a:tc>
                  <a:txBody>
                    <a:bodyPr/>
                    <a:lstStyle/>
                    <a:p>
                      <a:pPr>
                        <a:lnSpc>
                          <a:spcPct val="107000"/>
                        </a:lnSpc>
                        <a:spcAft>
                          <a:spcPts val="1200"/>
                        </a:spcAft>
                      </a:pPr>
                      <a:r>
                        <a:rPr lang="en-IN" sz="1100">
                          <a:effectLst/>
                          <a:latin typeface="Times New Roman" panose="02020603050405020304" pitchFamily="18" charset="0"/>
                          <a:cs typeface="Times New Roman" panose="02020603050405020304" pitchFamily="18" charset="0"/>
                        </a:rPr>
                        <a:t>Before 3rd year</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1200"/>
                        </a:spcAft>
                      </a:pPr>
                      <a:r>
                        <a:rPr lang="en-IN" sz="1100">
                          <a:effectLst/>
                          <a:latin typeface="Times New Roman" panose="02020603050405020304" pitchFamily="18" charset="0"/>
                          <a:cs typeface="Times New Roman" panose="02020603050405020304" pitchFamily="18" charset="0"/>
                        </a:rPr>
                        <a:t>Within 3rd year</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4236208447"/>
                  </a:ext>
                </a:extLst>
              </a:tr>
              <a:tr h="0">
                <a:tc>
                  <a:txBody>
                    <a:bodyPr/>
                    <a:lstStyle/>
                    <a:p>
                      <a:pPr>
                        <a:lnSpc>
                          <a:spcPct val="107000"/>
                        </a:lnSpc>
                        <a:spcAft>
                          <a:spcPts val="1200"/>
                        </a:spcAft>
                      </a:pPr>
                      <a:r>
                        <a:rPr lang="en-IN" sz="1100">
                          <a:effectLst/>
                          <a:latin typeface="Times New Roman" panose="02020603050405020304" pitchFamily="18" charset="0"/>
                          <a:cs typeface="Times New Roman" panose="02020603050405020304" pitchFamily="18" charset="0"/>
                        </a:rPr>
                        <a:t>Before 4th year</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1200"/>
                        </a:spcAft>
                      </a:pPr>
                      <a:r>
                        <a:rPr lang="en-IN" sz="1100">
                          <a:effectLst/>
                          <a:latin typeface="Times New Roman" panose="02020603050405020304" pitchFamily="18" charset="0"/>
                          <a:cs typeface="Times New Roman" panose="02020603050405020304" pitchFamily="18" charset="0"/>
                        </a:rPr>
                        <a:t>Within 4th year</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3585763483"/>
                  </a:ext>
                </a:extLst>
              </a:tr>
              <a:tr h="0">
                <a:tc>
                  <a:txBody>
                    <a:bodyPr/>
                    <a:lstStyle/>
                    <a:p>
                      <a:pPr>
                        <a:lnSpc>
                          <a:spcPct val="107000"/>
                        </a:lnSpc>
                        <a:spcAft>
                          <a:spcPts val="1200"/>
                        </a:spcAft>
                      </a:pPr>
                      <a:r>
                        <a:rPr lang="en-IN" sz="1100">
                          <a:effectLst/>
                          <a:latin typeface="Times New Roman" panose="02020603050405020304" pitchFamily="18" charset="0"/>
                          <a:cs typeface="Times New Roman" panose="02020603050405020304" pitchFamily="18" charset="0"/>
                        </a:rPr>
                        <a:t>Before 5 year</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1200"/>
                        </a:spcAft>
                      </a:pPr>
                      <a:r>
                        <a:rPr lang="en-IN" sz="1100" dirty="0">
                          <a:effectLst/>
                          <a:latin typeface="Times New Roman" panose="02020603050405020304" pitchFamily="18" charset="0"/>
                          <a:cs typeface="Times New Roman" panose="02020603050405020304" pitchFamily="18" charset="0"/>
                        </a:rPr>
                        <a:t>Within 5 year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894353223"/>
                  </a:ext>
                </a:extLst>
              </a:tr>
            </a:tbl>
          </a:graphicData>
        </a:graphic>
      </p:graphicFrame>
      <p:sp>
        <p:nvSpPr>
          <p:cNvPr id="7" name="TextBox 6">
            <a:extLst>
              <a:ext uri="{FF2B5EF4-FFF2-40B4-BE49-F238E27FC236}">
                <a16:creationId xmlns:a16="http://schemas.microsoft.com/office/drawing/2014/main" id="{BBBE4F3C-F795-5462-9B0F-9D4B551C8375}"/>
              </a:ext>
            </a:extLst>
          </p:cNvPr>
          <p:cNvSpPr txBox="1"/>
          <p:nvPr/>
        </p:nvSpPr>
        <p:spPr>
          <a:xfrm>
            <a:off x="4114800" y="1417638"/>
            <a:ext cx="4572000" cy="3139321"/>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The following analysis used first occurrence of any disease as day 1 for an individual patient. Using this as a reference day “before period” and “after period” was derived. </a:t>
            </a:r>
          </a:p>
          <a:p>
            <a:endParaRPr lang="en-US"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“Before period” provides significant amount of “baseline data”, </a:t>
            </a:r>
          </a:p>
          <a:p>
            <a:endParaRPr lang="en-US"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“after period” provides specific insights into what would happen after the onset of the reference disease.</a:t>
            </a:r>
            <a:endParaRPr lang="en-IN" dirty="0"/>
          </a:p>
        </p:txBody>
      </p:sp>
    </p:spTree>
    <p:extLst>
      <p:ext uri="{BB962C8B-B14F-4D97-AF65-F5344CB8AC3E}">
        <p14:creationId xmlns:p14="http://schemas.microsoft.com/office/powerpoint/2010/main" val="1352905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104BD6A-D98C-43D1-B699-6CD60B7B8EED}" type="slidenum">
              <a:rPr lang="en-US" smtClean="0"/>
              <a:pPr/>
              <a:t>37</a:t>
            </a:fld>
            <a:endParaRPr lang="en-US"/>
          </a:p>
        </p:txBody>
      </p:sp>
      <p:pic>
        <p:nvPicPr>
          <p:cNvPr id="5" name="Content Placeholder 4"/>
          <p:cNvPicPr>
            <a:picLocks noGrp="1"/>
          </p:cNvPicPr>
          <p:nvPr>
            <p:ph idx="1"/>
          </p:nvPr>
        </p:nvPicPr>
        <p:blipFill>
          <a:blip r:embed="rId2"/>
          <a:srcRect/>
          <a:stretch>
            <a:fillRect/>
          </a:stretch>
        </p:blipFill>
        <p:spPr bwMode="auto">
          <a:xfrm>
            <a:off x="236369" y="1373460"/>
            <a:ext cx="4878572" cy="2742857"/>
          </a:xfrm>
          <a:prstGeom prst="rect">
            <a:avLst/>
          </a:prstGeom>
          <a:noFill/>
          <a:ln w="9525">
            <a:noFill/>
            <a:miter lim="800000"/>
            <a:headEnd/>
            <a:tailEnd/>
          </a:ln>
        </p:spPr>
      </p:pic>
      <p:sp>
        <p:nvSpPr>
          <p:cNvPr id="7" name="Title 1"/>
          <p:cNvSpPr>
            <a:spLocks noGrp="1"/>
          </p:cNvSpPr>
          <p:nvPr>
            <p:ph type="title"/>
          </p:nvPr>
        </p:nvSpPr>
        <p:spPr>
          <a:xfrm>
            <a:off x="107504" y="116632"/>
            <a:ext cx="4993783" cy="446245"/>
          </a:xfrm>
        </p:spPr>
        <p:txBody>
          <a:bodyPr>
            <a:noAutofit/>
          </a:bodyPr>
          <a:lstStyle/>
          <a:p>
            <a:pPr algn="l"/>
            <a:r>
              <a:rPr lang="en-US" sz="2000" dirty="0">
                <a:latin typeface="Times New Roman" panose="02020603050405020304" pitchFamily="18" charset="0"/>
                <a:cs typeface="Times New Roman" panose="02020603050405020304" pitchFamily="18" charset="0"/>
              </a:rPr>
              <a:t>Circular view representation of disease and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medicine co-occurrences, pre and post</a:t>
            </a:r>
          </a:p>
        </p:txBody>
      </p:sp>
      <p:sp>
        <p:nvSpPr>
          <p:cNvPr id="8" name="TextBox 7"/>
          <p:cNvSpPr txBox="1"/>
          <p:nvPr/>
        </p:nvSpPr>
        <p:spPr>
          <a:xfrm>
            <a:off x="236370" y="4889754"/>
            <a:ext cx="3316075" cy="715581"/>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Visualization of </a:t>
            </a:r>
          </a:p>
          <a:p>
            <a:pPr marL="257175" indent="-257175">
              <a:buFont typeface="+mj-lt"/>
              <a:buAutoNum type="arabicPeriod"/>
            </a:pPr>
            <a:r>
              <a:rPr lang="en-US" sz="1350" dirty="0">
                <a:latin typeface="Times New Roman" panose="02020603050405020304" pitchFamily="18" charset="0"/>
                <a:cs typeface="Times New Roman" panose="02020603050405020304" pitchFamily="18" charset="0"/>
              </a:rPr>
              <a:t>Co-occurrences of disease and medicine</a:t>
            </a:r>
          </a:p>
          <a:p>
            <a:pPr marL="257175" indent="-257175">
              <a:buFont typeface="+mj-lt"/>
              <a:buAutoNum type="arabicPeriod"/>
            </a:pPr>
            <a:r>
              <a:rPr lang="en-US" sz="1350" dirty="0">
                <a:latin typeface="Times New Roman" panose="02020603050405020304" pitchFamily="18" charset="0"/>
                <a:cs typeface="Times New Roman" panose="02020603050405020304" pitchFamily="18" charset="0"/>
              </a:rPr>
              <a:t>Co-occurrences of disease and disease</a:t>
            </a:r>
          </a:p>
        </p:txBody>
      </p:sp>
      <p:sp>
        <p:nvSpPr>
          <p:cNvPr id="9" name="TextBox 8"/>
          <p:cNvSpPr txBox="1"/>
          <p:nvPr/>
        </p:nvSpPr>
        <p:spPr>
          <a:xfrm>
            <a:off x="5220072" y="1171573"/>
            <a:ext cx="2952328" cy="1131079"/>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Interpretation, Many green lines means:</a:t>
            </a:r>
          </a:p>
          <a:p>
            <a:pPr marL="257175" indent="-257175">
              <a:buFont typeface="+mj-lt"/>
              <a:buAutoNum type="arabicPeriod"/>
            </a:pPr>
            <a:r>
              <a:rPr lang="en-US" sz="1350" dirty="0">
                <a:latin typeface="Times New Roman" panose="02020603050405020304" pitchFamily="18" charset="0"/>
                <a:cs typeface="Times New Roman" panose="02020603050405020304" pitchFamily="18" charset="0"/>
              </a:rPr>
              <a:t>There is a greater chance of diseases reported by patients</a:t>
            </a:r>
          </a:p>
          <a:p>
            <a:pPr marL="257175" indent="-257175">
              <a:buFont typeface="+mj-lt"/>
              <a:buAutoNum type="arabicPeriod"/>
            </a:pPr>
            <a:r>
              <a:rPr lang="en-US" sz="1350" dirty="0">
                <a:latin typeface="Times New Roman" panose="02020603050405020304" pitchFamily="18" charset="0"/>
                <a:cs typeface="Times New Roman" panose="02020603050405020304" pitchFamily="18" charset="0"/>
              </a:rPr>
              <a:t>There is a greater chance of a medicine prescribed for a disease</a:t>
            </a:r>
          </a:p>
        </p:txBody>
      </p:sp>
      <p:pic>
        <p:nvPicPr>
          <p:cNvPr id="10" name="Picture 9"/>
          <p:cNvPicPr>
            <a:picLocks noChangeAspect="1"/>
          </p:cNvPicPr>
          <p:nvPr/>
        </p:nvPicPr>
        <p:blipFill>
          <a:blip r:embed="rId3"/>
          <a:stretch>
            <a:fillRect/>
          </a:stretch>
        </p:blipFill>
        <p:spPr>
          <a:xfrm>
            <a:off x="4042077" y="3120454"/>
            <a:ext cx="4989910" cy="2846785"/>
          </a:xfrm>
          <a:prstGeom prst="rect">
            <a:avLst/>
          </a:prstGeom>
        </p:spPr>
      </p:pic>
      <p:sp>
        <p:nvSpPr>
          <p:cNvPr id="3" name="Rectangle 2"/>
          <p:cNvSpPr/>
          <p:nvPr/>
        </p:nvSpPr>
        <p:spPr>
          <a:xfrm>
            <a:off x="4812" y="6495147"/>
            <a:ext cx="8167588" cy="246221"/>
          </a:xfrm>
          <a:prstGeom prst="rect">
            <a:avLst/>
          </a:prstGeom>
        </p:spPr>
        <p:txBody>
          <a:bodyPr wrap="square">
            <a:spAutoFit/>
          </a:bodyPr>
          <a:lstStyle/>
          <a:p>
            <a:r>
              <a:rPr lang="en-US" sz="1000" dirty="0">
                <a:latin typeface="Times New Roman" panose="02020603050405020304" pitchFamily="18" charset="0"/>
                <a:cs typeface="Times New Roman" panose="02020603050405020304" pitchFamily="18" charset="0"/>
                <a:hlinkClick r:id="rId4"/>
              </a:rPr>
              <a:t>https://public.tableau.com/views/085_dis_count_edges_3rd_byPeriod02try/PrimaryDis_relatedDisMed2?:display_count=y&amp;:origin=viz_share_link</a:t>
            </a:r>
            <a:endParaRPr lang="en-US" sz="1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012160" y="0"/>
            <a:ext cx="244827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Data version: 2011 to Oct 2017</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4C54937C-638C-3B5D-B70B-5C089A52E3B6}"/>
              </a:ext>
            </a:extLst>
          </p:cNvPr>
          <p:cNvSpPr txBox="1"/>
          <p:nvPr/>
        </p:nvSpPr>
        <p:spPr>
          <a:xfrm>
            <a:off x="257151" y="848380"/>
            <a:ext cx="4572000" cy="523220"/>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Combination of reference disease “V2.23: </a:t>
            </a:r>
            <a:r>
              <a:rPr lang="en-US" sz="1400" dirty="0" err="1">
                <a:effectLst/>
                <a:latin typeface="Times New Roman" panose="02020603050405020304" pitchFamily="18" charset="0"/>
                <a:ea typeface="Calibri" panose="020F0502020204030204" pitchFamily="34" charset="0"/>
              </a:rPr>
              <a:t>Vaatavyadhi</a:t>
            </a:r>
            <a:r>
              <a:rPr lang="en-US" sz="1400" dirty="0">
                <a:effectLst/>
                <a:latin typeface="Times New Roman" panose="02020603050405020304" pitchFamily="18" charset="0"/>
                <a:ea typeface="Calibri" panose="020F0502020204030204" pitchFamily="34" charset="0"/>
              </a:rPr>
              <a:t> – </a:t>
            </a:r>
            <a:r>
              <a:rPr lang="en-US" sz="1400" dirty="0" err="1">
                <a:effectLst/>
                <a:latin typeface="Times New Roman" panose="02020603050405020304" pitchFamily="18" charset="0"/>
                <a:ea typeface="Calibri" panose="020F0502020204030204" pitchFamily="34" charset="0"/>
              </a:rPr>
              <a:t>Gridhrasee</a:t>
            </a:r>
            <a:r>
              <a:rPr lang="en-US" sz="1400" dirty="0">
                <a:effectLst/>
                <a:latin typeface="Times New Roman" panose="02020603050405020304" pitchFamily="18" charset="0"/>
                <a:ea typeface="Calibri" panose="020F0502020204030204" pitchFamily="34" charset="0"/>
              </a:rPr>
              <a:t>” and disease “A6.0: </a:t>
            </a:r>
            <a:r>
              <a:rPr lang="en-US" sz="1400" dirty="0" err="1">
                <a:effectLst/>
                <a:latin typeface="Times New Roman" panose="02020603050405020304" pitchFamily="18" charset="0"/>
                <a:ea typeface="Calibri" panose="020F0502020204030204" pitchFamily="34" charset="0"/>
              </a:rPr>
              <a:t>Amlapitta</a:t>
            </a:r>
            <a:r>
              <a:rPr lang="en-US" sz="1400" dirty="0">
                <a:effectLst/>
                <a:latin typeface="Times New Roman" panose="02020603050405020304" pitchFamily="18" charset="0"/>
                <a:ea typeface="Calibri" panose="020F0502020204030204" pitchFamily="34" charset="0"/>
              </a:rPr>
              <a:t>”.</a:t>
            </a:r>
            <a:endParaRPr lang="en-IN" sz="1400" dirty="0"/>
          </a:p>
        </p:txBody>
      </p:sp>
    </p:spTree>
    <p:extLst>
      <p:ext uri="{BB962C8B-B14F-4D97-AF65-F5344CB8AC3E}">
        <p14:creationId xmlns:p14="http://schemas.microsoft.com/office/powerpoint/2010/main" val="977520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3A73A5-E307-49AE-B713-67FB3933783B}" type="slidenum">
              <a:rPr lang="en-IN" smtClean="0"/>
              <a:pPr/>
              <a:t>38</a:t>
            </a:fld>
            <a:endParaRPr lang="en-IN"/>
          </a:p>
        </p:txBody>
      </p:sp>
      <p:sp>
        <p:nvSpPr>
          <p:cNvPr id="7" name="Rectangle 6"/>
          <p:cNvSpPr/>
          <p:nvPr/>
        </p:nvSpPr>
        <p:spPr>
          <a:xfrm>
            <a:off x="77416" y="6495147"/>
            <a:ext cx="7014864" cy="246221"/>
          </a:xfrm>
          <a:prstGeom prst="rect">
            <a:avLst/>
          </a:prstGeom>
        </p:spPr>
        <p:txBody>
          <a:bodyPr wrap="square">
            <a:spAutoFit/>
          </a:bodyPr>
          <a:lstStyle/>
          <a:p>
            <a:r>
              <a:rPr lang="en-US" sz="1000" dirty="0">
                <a:latin typeface="Times New Roman" panose="02020603050405020304" pitchFamily="18" charset="0"/>
                <a:cs typeface="Times New Roman" panose="02020603050405020304" pitchFamily="18" charset="0"/>
                <a:hlinkClick r:id="rId2"/>
              </a:rPr>
              <a:t>https://public.tableau.com/views/DistanceMeasuresTimePeriod-086prgm/DiseaseMaxDist?:display_count=y&amp;:origin=viz_share_link</a:t>
            </a:r>
            <a:endParaRPr lang="en-US" sz="1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5496" y="44624"/>
            <a:ext cx="5527104"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RMSD and Metabolic disease group analysis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 and Post analysis for disease – Example </a:t>
            </a:r>
            <a:r>
              <a:rPr lang="en-US" dirty="0" err="1">
                <a:latin typeface="Times New Roman" panose="02020603050405020304" pitchFamily="18" charset="0"/>
                <a:cs typeface="Times New Roman" panose="02020603050405020304" pitchFamily="18" charset="0"/>
              </a:rPr>
              <a:t>Madhumeha</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012160" y="-27384"/>
            <a:ext cx="244827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Data version: 2011 to Oct 2017</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107504" y="4191000"/>
            <a:ext cx="3888432"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Disease trajectories are calculated as diseases reported chronologically for each reference disease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Pre-disease trajectory</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Post-disease trajectory</a:t>
            </a:r>
          </a:p>
        </p:txBody>
      </p:sp>
      <p:sp>
        <p:nvSpPr>
          <p:cNvPr id="11" name="TextBox 10"/>
          <p:cNvSpPr txBox="1"/>
          <p:nvPr/>
        </p:nvSpPr>
        <p:spPr>
          <a:xfrm>
            <a:off x="4067944" y="4239161"/>
            <a:ext cx="468052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Compare all trajectories using a mathematical distance (example used: </a:t>
            </a:r>
            <a:r>
              <a:rPr lang="en-US" sz="1600" dirty="0" err="1">
                <a:latin typeface="Times New Roman" panose="02020603050405020304" pitchFamily="18" charset="0"/>
                <a:cs typeface="Times New Roman" panose="02020603050405020304" pitchFamily="18" charset="0"/>
              </a:rPr>
              <a:t>Jaccard</a:t>
            </a:r>
            <a:r>
              <a:rPr lang="en-US" sz="1600" dirty="0">
                <a:latin typeface="Times New Roman" panose="02020603050405020304" pitchFamily="18" charset="0"/>
                <a:cs typeface="Times New Roman" panose="02020603050405020304" pitchFamily="18" charset="0"/>
              </a:rPr>
              <a:t> distance)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Find the most similar distance Pre and Post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0: least similar, 1: most similar</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Plot these as 0-0.25, 0.25-0.5, 0.5-0.75, 0.75-1</a:t>
            </a:r>
          </a:p>
        </p:txBody>
      </p:sp>
      <p:pic>
        <p:nvPicPr>
          <p:cNvPr id="3" name="Picture 2">
            <a:extLst>
              <a:ext uri="{FF2B5EF4-FFF2-40B4-BE49-F238E27FC236}">
                <a16:creationId xmlns:a16="http://schemas.microsoft.com/office/drawing/2014/main" id="{214E5193-8C8C-88B8-F8EF-236F1E84E693}"/>
              </a:ext>
            </a:extLst>
          </p:cNvPr>
          <p:cNvPicPr/>
          <p:nvPr/>
        </p:nvPicPr>
        <p:blipFill>
          <a:blip r:embed="rId3"/>
          <a:stretch>
            <a:fillRect/>
          </a:stretch>
        </p:blipFill>
        <p:spPr>
          <a:xfrm>
            <a:off x="381000" y="1221834"/>
            <a:ext cx="7467600" cy="1521366"/>
          </a:xfrm>
          <a:prstGeom prst="rect">
            <a:avLst/>
          </a:prstGeom>
        </p:spPr>
      </p:pic>
      <p:sp>
        <p:nvSpPr>
          <p:cNvPr id="13" name="TextBox 12">
            <a:extLst>
              <a:ext uri="{FF2B5EF4-FFF2-40B4-BE49-F238E27FC236}">
                <a16:creationId xmlns:a16="http://schemas.microsoft.com/office/drawing/2014/main" id="{A58BA0F3-2AE9-D4C4-B9E7-7391B5050928}"/>
              </a:ext>
            </a:extLst>
          </p:cNvPr>
          <p:cNvSpPr txBox="1"/>
          <p:nvPr/>
        </p:nvSpPr>
        <p:spPr>
          <a:xfrm>
            <a:off x="152400" y="2826603"/>
            <a:ext cx="8269932" cy="830997"/>
          </a:xfrm>
          <a:prstGeom prst="rect">
            <a:avLst/>
          </a:prstGeom>
          <a:noFill/>
        </p:spPr>
        <p:txBody>
          <a:bodyPr wrap="square">
            <a:spAutoFit/>
          </a:bodyPr>
          <a:lstStyle/>
          <a:p>
            <a:r>
              <a:rPr lang="en-US" sz="1200" dirty="0">
                <a:effectLst/>
                <a:latin typeface="Times New Roman" panose="02020603050405020304" pitchFamily="18" charset="0"/>
                <a:ea typeface="Times New Roman" panose="02020603050405020304" pitchFamily="18" charset="0"/>
              </a:rPr>
              <a:t>Butterfly plot display of pre and post distance analysis for disease trajectories. </a:t>
            </a:r>
            <a:r>
              <a:rPr lang="en-US" sz="1200" dirty="0" err="1">
                <a:effectLst/>
                <a:latin typeface="Times New Roman" panose="02020603050405020304" pitchFamily="18" charset="0"/>
                <a:ea typeface="Times New Roman" panose="02020603050405020304" pitchFamily="18" charset="0"/>
              </a:rPr>
              <a:t>Refcode</a:t>
            </a:r>
            <a:r>
              <a:rPr lang="en-US" sz="1200" dirty="0">
                <a:effectLst/>
                <a:latin typeface="Times New Roman" panose="02020603050405020304" pitchFamily="18" charset="0"/>
                <a:ea typeface="Times New Roman" panose="02020603050405020304" pitchFamily="18" charset="0"/>
              </a:rPr>
              <a:t>: reference disease, Patient gender, </a:t>
            </a:r>
            <a:r>
              <a:rPr lang="en-US" sz="1200" dirty="0" err="1">
                <a:effectLst/>
                <a:latin typeface="Times New Roman" panose="02020603050405020304" pitchFamily="18" charset="0"/>
                <a:ea typeface="Times New Roman" panose="02020603050405020304" pitchFamily="18" charset="0"/>
              </a:rPr>
              <a:t>Allcapn</a:t>
            </a:r>
            <a:r>
              <a:rPr lang="en-US" sz="1200" dirty="0">
                <a:effectLst/>
                <a:latin typeface="Times New Roman" panose="02020603050405020304" pitchFamily="18" charset="0"/>
                <a:ea typeface="Times New Roman" panose="02020603050405020304" pitchFamily="18" charset="0"/>
              </a:rPr>
              <a:t>: Total number of patients in each of the categories, Cut: Jaccard distance, </a:t>
            </a:r>
            <a:r>
              <a:rPr lang="en-US" sz="1200" dirty="0" err="1">
                <a:effectLst/>
                <a:latin typeface="Times New Roman" panose="02020603050405020304" pitchFamily="18" charset="0"/>
                <a:ea typeface="Times New Roman" panose="02020603050405020304" pitchFamily="18" charset="0"/>
              </a:rPr>
              <a:t>scr</a:t>
            </a:r>
            <a:r>
              <a:rPr lang="en-US" sz="1200" dirty="0">
                <a:effectLst/>
                <a:latin typeface="Times New Roman" panose="02020603050405020304" pitchFamily="18" charset="0"/>
                <a:ea typeface="Times New Roman" panose="02020603050405020304" pitchFamily="18" charset="0"/>
              </a:rPr>
              <a:t> Before: patients falling in a particular category before day 1 of reference disease, </a:t>
            </a:r>
            <a:r>
              <a:rPr lang="en-US" sz="1200" dirty="0" err="1">
                <a:effectLst/>
                <a:latin typeface="Times New Roman" panose="02020603050405020304" pitchFamily="18" charset="0"/>
                <a:ea typeface="Times New Roman" panose="02020603050405020304" pitchFamily="18" charset="0"/>
              </a:rPr>
              <a:t>scr</a:t>
            </a:r>
            <a:r>
              <a:rPr lang="en-US" sz="1200" dirty="0">
                <a:effectLst/>
                <a:latin typeface="Times New Roman" panose="02020603050405020304" pitchFamily="18" charset="0"/>
                <a:ea typeface="Times New Roman" panose="02020603050405020304" pitchFamily="18" charset="0"/>
              </a:rPr>
              <a:t> After: patients falling in a particular category after day 1 of reference disease. Link to analysis: </a:t>
            </a:r>
            <a:r>
              <a:rPr lang="en-US" sz="1200" u="sng" dirty="0">
                <a:solidFill>
                  <a:srgbClr val="0563C1"/>
                </a:solidFill>
                <a:effectLst/>
                <a:latin typeface="Times New Roman" panose="02020603050405020304" pitchFamily="18" charset="0"/>
                <a:ea typeface="Times New Roman" panose="02020603050405020304" pitchFamily="18" charset="0"/>
                <a:hlinkClick r:id="rId2"/>
              </a:rPr>
              <a:t>Link</a:t>
            </a:r>
            <a:r>
              <a:rPr lang="en-US" sz="1200" dirty="0">
                <a:effectLst/>
                <a:latin typeface="Times New Roman" panose="02020603050405020304" pitchFamily="18" charset="0"/>
                <a:ea typeface="Times New Roman" panose="02020603050405020304" pitchFamily="18" charset="0"/>
              </a:rPr>
              <a:t> to get the above display subset </a:t>
            </a:r>
            <a:r>
              <a:rPr lang="en-US" sz="1200" dirty="0" err="1">
                <a:effectLst/>
                <a:latin typeface="Times New Roman" panose="02020603050405020304" pitchFamily="18" charset="0"/>
                <a:ea typeface="Times New Roman" panose="02020603050405020304" pitchFamily="18" charset="0"/>
              </a:rPr>
              <a:t>Refcode</a:t>
            </a:r>
            <a:r>
              <a:rPr lang="en-US" sz="1200" dirty="0">
                <a:effectLst/>
                <a:latin typeface="Times New Roman" panose="02020603050405020304" pitchFamily="18" charset="0"/>
                <a:ea typeface="Times New Roman" panose="02020603050405020304" pitchFamily="18" charset="0"/>
              </a:rPr>
              <a:t> = M2.0</a:t>
            </a:r>
            <a:endParaRPr lang="en-IN" sz="1200" dirty="0"/>
          </a:p>
        </p:txBody>
      </p:sp>
    </p:spTree>
    <p:extLst>
      <p:ext uri="{BB962C8B-B14F-4D97-AF65-F5344CB8AC3E}">
        <p14:creationId xmlns:p14="http://schemas.microsoft.com/office/powerpoint/2010/main" val="199519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3A73A5-E307-49AE-B713-67FB3933783B}" type="slidenum">
              <a:rPr lang="en-IN" smtClean="0"/>
              <a:pPr/>
              <a:t>39</a:t>
            </a:fld>
            <a:endParaRPr lang="en-IN" dirty="0"/>
          </a:p>
        </p:txBody>
      </p:sp>
      <p:sp>
        <p:nvSpPr>
          <p:cNvPr id="5" name="Rectangle 4"/>
          <p:cNvSpPr/>
          <p:nvPr/>
        </p:nvSpPr>
        <p:spPr>
          <a:xfrm>
            <a:off x="107504" y="6453336"/>
            <a:ext cx="6912768" cy="246221"/>
          </a:xfrm>
          <a:prstGeom prst="rect">
            <a:avLst/>
          </a:prstGeom>
        </p:spPr>
        <p:txBody>
          <a:bodyPr wrap="square">
            <a:spAutoFit/>
          </a:bodyPr>
          <a:lstStyle/>
          <a:p>
            <a:r>
              <a:rPr lang="en-US" sz="1000" dirty="0">
                <a:latin typeface="Times New Roman" panose="02020603050405020304" pitchFamily="18" charset="0"/>
                <a:cs typeface="Times New Roman" panose="02020603050405020304" pitchFamily="18" charset="0"/>
                <a:hlinkClick r:id="rId2"/>
              </a:rPr>
              <a:t>https://public.tableau.com/views/DistanceMeasures-Medicines/MedicineMaxDist?:display_count=y&amp;:origin=viz_share_link</a:t>
            </a:r>
            <a:endParaRPr lang="en-US" sz="1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5496" y="44624"/>
            <a:ext cx="439248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RMSD and Metabolic disease group analysis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 and Post analysis for medicine</a:t>
            </a:r>
          </a:p>
        </p:txBody>
      </p:sp>
      <p:sp>
        <p:nvSpPr>
          <p:cNvPr id="9" name="TextBox 8"/>
          <p:cNvSpPr txBox="1"/>
          <p:nvPr/>
        </p:nvSpPr>
        <p:spPr>
          <a:xfrm>
            <a:off x="6012160" y="0"/>
            <a:ext cx="244827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Data version: 2011 to Oct 2017</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05DBC74D-289A-0FA1-5D69-7101843E6EA6}"/>
              </a:ext>
            </a:extLst>
          </p:cNvPr>
          <p:cNvPicPr/>
          <p:nvPr/>
        </p:nvPicPr>
        <p:blipFill>
          <a:blip r:embed="rId3"/>
          <a:stretch>
            <a:fillRect/>
          </a:stretch>
        </p:blipFill>
        <p:spPr>
          <a:xfrm>
            <a:off x="381000" y="1219200"/>
            <a:ext cx="7772400" cy="3352800"/>
          </a:xfrm>
          <a:prstGeom prst="rect">
            <a:avLst/>
          </a:prstGeom>
        </p:spPr>
      </p:pic>
      <p:sp>
        <p:nvSpPr>
          <p:cNvPr id="11" name="TextBox 10">
            <a:extLst>
              <a:ext uri="{FF2B5EF4-FFF2-40B4-BE49-F238E27FC236}">
                <a16:creationId xmlns:a16="http://schemas.microsoft.com/office/drawing/2014/main" id="{87E8F053-04C9-45F0-DE5E-F01E57D45705}"/>
              </a:ext>
            </a:extLst>
          </p:cNvPr>
          <p:cNvSpPr txBox="1"/>
          <p:nvPr/>
        </p:nvSpPr>
        <p:spPr>
          <a:xfrm>
            <a:off x="228600" y="4761637"/>
            <a:ext cx="8382000" cy="1015663"/>
          </a:xfrm>
          <a:prstGeom prst="rect">
            <a:avLst/>
          </a:prstGeom>
          <a:noFill/>
        </p:spPr>
        <p:txBody>
          <a:bodyPr wrap="square">
            <a:spAutoFit/>
          </a:bodyPr>
          <a:lstStyle/>
          <a:p>
            <a:r>
              <a:rPr lang="en-US" sz="1200" dirty="0">
                <a:effectLst/>
                <a:latin typeface="Times New Roman" panose="02020603050405020304" pitchFamily="18" charset="0"/>
                <a:ea typeface="Times New Roman" panose="02020603050405020304" pitchFamily="18" charset="0"/>
              </a:rPr>
              <a:t>Butterfly plot display of pre and post distance analysis for medicine trajectories. </a:t>
            </a:r>
            <a:r>
              <a:rPr lang="en-US" sz="1200" dirty="0" err="1">
                <a:effectLst/>
                <a:latin typeface="Times New Roman" panose="02020603050405020304" pitchFamily="18" charset="0"/>
                <a:ea typeface="Times New Roman" panose="02020603050405020304" pitchFamily="18" charset="0"/>
              </a:rPr>
              <a:t>Refcode</a:t>
            </a:r>
            <a:r>
              <a:rPr lang="en-US" sz="1200" dirty="0">
                <a:effectLst/>
                <a:latin typeface="Times New Roman" panose="02020603050405020304" pitchFamily="18" charset="0"/>
                <a:ea typeface="Times New Roman" panose="02020603050405020304" pitchFamily="18" charset="0"/>
              </a:rPr>
              <a:t>: reference disease, Patient gender, </a:t>
            </a:r>
            <a:r>
              <a:rPr lang="en-US" sz="1200" dirty="0" err="1">
                <a:effectLst/>
                <a:latin typeface="Times New Roman" panose="02020603050405020304" pitchFamily="18" charset="0"/>
                <a:ea typeface="Times New Roman" panose="02020603050405020304" pitchFamily="18" charset="0"/>
              </a:rPr>
              <a:t>Allcapn</a:t>
            </a:r>
            <a:r>
              <a:rPr lang="en-US" sz="1200" dirty="0">
                <a:effectLst/>
                <a:latin typeface="Times New Roman" panose="02020603050405020304" pitchFamily="18" charset="0"/>
                <a:ea typeface="Times New Roman" panose="02020603050405020304" pitchFamily="18" charset="0"/>
              </a:rPr>
              <a:t>: Total number of patients in each of the categories, Cut: Jaccard distance, </a:t>
            </a:r>
            <a:r>
              <a:rPr lang="en-US" sz="1200" dirty="0" err="1">
                <a:effectLst/>
                <a:latin typeface="Times New Roman" panose="02020603050405020304" pitchFamily="18" charset="0"/>
                <a:ea typeface="Times New Roman" panose="02020603050405020304" pitchFamily="18" charset="0"/>
              </a:rPr>
              <a:t>scr</a:t>
            </a:r>
            <a:r>
              <a:rPr lang="en-US" sz="1200" dirty="0">
                <a:effectLst/>
                <a:latin typeface="Times New Roman" panose="02020603050405020304" pitchFamily="18" charset="0"/>
                <a:ea typeface="Times New Roman" panose="02020603050405020304" pitchFamily="18" charset="0"/>
              </a:rPr>
              <a:t> Before: patients falling in a particular category before day 1 of reference disease, </a:t>
            </a:r>
            <a:r>
              <a:rPr lang="en-US" sz="1200" dirty="0" err="1">
                <a:effectLst/>
                <a:latin typeface="Times New Roman" panose="02020603050405020304" pitchFamily="18" charset="0"/>
                <a:ea typeface="Times New Roman" panose="02020603050405020304" pitchFamily="18" charset="0"/>
              </a:rPr>
              <a:t>scr</a:t>
            </a:r>
            <a:r>
              <a:rPr lang="en-US" sz="1200" dirty="0">
                <a:effectLst/>
                <a:latin typeface="Times New Roman" panose="02020603050405020304" pitchFamily="18" charset="0"/>
                <a:ea typeface="Times New Roman" panose="02020603050405020304" pitchFamily="18" charset="0"/>
              </a:rPr>
              <a:t> After: patients falling in a particular category after day 1 of reference disease. This distance calculation was done on the basis of trajectory of prescribed treatments. Link to analysis: </a:t>
            </a:r>
            <a:r>
              <a:rPr lang="en-US" sz="1200" u="sng" dirty="0">
                <a:solidFill>
                  <a:srgbClr val="0563C1"/>
                </a:solidFill>
                <a:effectLst/>
                <a:latin typeface="Times New Roman" panose="02020603050405020304" pitchFamily="18" charset="0"/>
                <a:ea typeface="Times New Roman" panose="02020603050405020304" pitchFamily="18" charset="0"/>
                <a:hlinkClick r:id="rId4"/>
              </a:rPr>
              <a:t>Link</a:t>
            </a:r>
            <a:r>
              <a:rPr lang="en-US" sz="1200" dirty="0">
                <a:effectLst/>
                <a:latin typeface="Times New Roman" panose="02020603050405020304" pitchFamily="18" charset="0"/>
                <a:ea typeface="Times New Roman" panose="02020603050405020304" pitchFamily="18" charset="0"/>
              </a:rPr>
              <a:t> to get the above display subset for </a:t>
            </a:r>
            <a:r>
              <a:rPr lang="en-US" sz="1200" dirty="0" err="1">
                <a:effectLst/>
                <a:latin typeface="Times New Roman" panose="02020603050405020304" pitchFamily="18" charset="0"/>
                <a:ea typeface="Times New Roman" panose="02020603050405020304" pitchFamily="18" charset="0"/>
              </a:rPr>
              <a:t>Refcode</a:t>
            </a:r>
            <a:r>
              <a:rPr lang="en-US" sz="1200" dirty="0">
                <a:effectLst/>
                <a:latin typeface="Times New Roman" panose="02020603050405020304" pitchFamily="18" charset="0"/>
                <a:ea typeface="Times New Roman" panose="02020603050405020304" pitchFamily="18" charset="0"/>
              </a:rPr>
              <a:t> in (P5.0, V2.23, V2.63)</a:t>
            </a:r>
            <a:endParaRPr lang="en-IN" sz="1200" dirty="0"/>
          </a:p>
        </p:txBody>
      </p:sp>
    </p:spTree>
    <p:extLst>
      <p:ext uri="{BB962C8B-B14F-4D97-AF65-F5344CB8AC3E}">
        <p14:creationId xmlns:p14="http://schemas.microsoft.com/office/powerpoint/2010/main" val="219903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09800"/>
            <a:ext cx="8229600" cy="838200"/>
          </a:xfrm>
        </p:spPr>
        <p:txBody>
          <a:bodyPr>
            <a:normAutofit fontScale="90000"/>
          </a:bodyPr>
          <a:lstStyle/>
          <a:p>
            <a:r>
              <a:rPr lang="en-US" dirty="0">
                <a:latin typeface="Times New Roman" panose="02020603050405020304" pitchFamily="18" charset="0"/>
                <a:cs typeface="Times New Roman" panose="02020603050405020304" pitchFamily="18" charset="0"/>
              </a:rPr>
              <a:t>Background and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Previous supporting research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6075614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107504" y="1340768"/>
            <a:ext cx="4336441" cy="4525963"/>
          </a:xfrm>
          <a:prstGeom prst="rect">
            <a:avLst/>
          </a:prstGeom>
        </p:spPr>
      </p:pic>
      <p:sp>
        <p:nvSpPr>
          <p:cNvPr id="4" name="Slide Number Placeholder 3"/>
          <p:cNvSpPr>
            <a:spLocks noGrp="1"/>
          </p:cNvSpPr>
          <p:nvPr>
            <p:ph type="sldNum" sz="quarter" idx="12"/>
          </p:nvPr>
        </p:nvSpPr>
        <p:spPr/>
        <p:txBody>
          <a:bodyPr/>
          <a:lstStyle/>
          <a:p>
            <a:fld id="{683A73A5-E307-49AE-B713-67FB3933783B}" type="slidenum">
              <a:rPr lang="en-IN" smtClean="0"/>
              <a:pPr/>
              <a:t>40</a:t>
            </a:fld>
            <a:endParaRPr lang="en-IN"/>
          </a:p>
        </p:txBody>
      </p:sp>
      <p:sp>
        <p:nvSpPr>
          <p:cNvPr id="5" name="Rectangle 4"/>
          <p:cNvSpPr/>
          <p:nvPr/>
        </p:nvSpPr>
        <p:spPr>
          <a:xfrm>
            <a:off x="35496" y="6453336"/>
            <a:ext cx="6174432" cy="400110"/>
          </a:xfrm>
          <a:prstGeom prst="rect">
            <a:avLst/>
          </a:prstGeom>
        </p:spPr>
        <p:txBody>
          <a:bodyPr wrap="square">
            <a:spAutoFit/>
          </a:bodyPr>
          <a:lstStyle/>
          <a:p>
            <a:r>
              <a:rPr lang="en-US" sz="1000" dirty="0">
                <a:latin typeface="Times New Roman" panose="02020603050405020304" pitchFamily="18" charset="0"/>
                <a:cs typeface="Times New Roman" panose="02020603050405020304" pitchFamily="18" charset="0"/>
                <a:hlinkClick r:id="rId3"/>
              </a:rPr>
              <a:t>https://public.tableau.com/views/300_radar_plot/Radar-Plot-trellis?:display_count=y&amp;:origin=viz_share_link</a:t>
            </a: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hlinkClick r:id="rId4"/>
              </a:rPr>
              <a:t>https://github.com/coursephd/PostgreSQL/blob/master/300_radar_plot_tableu.R</a:t>
            </a:r>
            <a:endParaRPr lang="en-US" sz="1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0" y="0"/>
            <a:ext cx="579120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Radar plot: visualize many parameters of a disease to see similarity / dis-similarity</a:t>
            </a:r>
          </a:p>
        </p:txBody>
      </p:sp>
      <p:sp>
        <p:nvSpPr>
          <p:cNvPr id="10" name="TextBox 9"/>
          <p:cNvSpPr txBox="1"/>
          <p:nvPr/>
        </p:nvSpPr>
        <p:spPr>
          <a:xfrm>
            <a:off x="6012160" y="0"/>
            <a:ext cx="244827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Data version: 2011 to Oct 2017</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p:cNvSpPr/>
          <p:nvPr/>
        </p:nvSpPr>
        <p:spPr>
          <a:xfrm>
            <a:off x="4572000" y="1484784"/>
            <a:ext cx="4572000" cy="4031873"/>
          </a:xfrm>
          <a:prstGeom prst="rect">
            <a:avLst/>
          </a:prstGeom>
        </p:spPr>
        <p:txBody>
          <a:bodyPr>
            <a:spAutoFit/>
          </a:bodyPr>
          <a:lstStyle/>
          <a:p>
            <a:r>
              <a:rPr lang="en-US" sz="1600" dirty="0">
                <a:latin typeface="Times New Roman" panose="02020603050405020304" pitchFamily="18" charset="0"/>
                <a:cs typeface="Times New Roman" panose="02020603050405020304" pitchFamily="18" charset="0"/>
              </a:rPr>
              <a:t>Each disease is visualized as a percentile for the following parameters:</a:t>
            </a:r>
          </a:p>
          <a:p>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Distinct number of patients</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Number of times a disease is reported</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Number for a specific disease (chronological number of disease reported by a patient)</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Number of diseases before the specific disease</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Number of diseases after the specific disease</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Number of treatments before the specific disease</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Number of treatments after the specific disease</a:t>
            </a: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 heptagon visualizes a disease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Differing shapes provide differences reported in the data</a:t>
            </a:r>
          </a:p>
        </p:txBody>
      </p:sp>
    </p:spTree>
    <p:extLst>
      <p:ext uri="{BB962C8B-B14F-4D97-AF65-F5344CB8AC3E}">
        <p14:creationId xmlns:p14="http://schemas.microsoft.com/office/powerpoint/2010/main" val="1507603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09800"/>
            <a:ext cx="8229600" cy="838200"/>
          </a:xfrm>
        </p:spPr>
        <p:txBody>
          <a:bodyPr>
            <a:normAutofit/>
          </a:bodyPr>
          <a:lstStyle/>
          <a:p>
            <a:r>
              <a:rPr lang="en-US" dirty="0">
                <a:latin typeface="Times New Roman" panose="02020603050405020304" pitchFamily="18" charset="0"/>
                <a:cs typeface="Times New Roman" panose="02020603050405020304" pitchFamily="18" charset="0"/>
              </a:rPr>
              <a:t>Conclusions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32603995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471-2288-6-29-2.jpg"/>
          <p:cNvPicPr/>
          <p:nvPr/>
        </p:nvPicPr>
        <p:blipFill>
          <a:blip r:embed="rId2"/>
          <a:stretch>
            <a:fillRect/>
          </a:stretch>
        </p:blipFill>
        <p:spPr>
          <a:xfrm>
            <a:off x="152400" y="457200"/>
            <a:ext cx="6219190" cy="6248399"/>
          </a:xfrm>
          <a:prstGeom prst="rect">
            <a:avLst/>
          </a:prstGeom>
        </p:spPr>
      </p:pic>
      <p:sp>
        <p:nvSpPr>
          <p:cNvPr id="5" name="TextBox 4"/>
          <p:cNvSpPr txBox="1"/>
          <p:nvPr/>
        </p:nvSpPr>
        <p:spPr>
          <a:xfrm>
            <a:off x="228600" y="0"/>
            <a:ext cx="4495800" cy="461665"/>
          </a:xfrm>
          <a:prstGeom prst="rect">
            <a:avLst/>
          </a:prstGeom>
          <a:noFill/>
        </p:spPr>
        <p:txBody>
          <a:bodyPr wrap="square" rtlCol="0">
            <a:spAutoFit/>
          </a:bodyPr>
          <a:lstStyle/>
          <a:p>
            <a:r>
              <a:rPr lang="en-US" sz="2400" dirty="0">
                <a:solidFill>
                  <a:srgbClr val="000099"/>
                </a:solidFill>
                <a:latin typeface="Times New Roman" panose="02020603050405020304" pitchFamily="18" charset="0"/>
                <a:cs typeface="Times New Roman" panose="02020603050405020304" pitchFamily="18" charset="0"/>
              </a:rPr>
              <a:t>Evidence: Proposed Approach</a:t>
            </a:r>
          </a:p>
        </p:txBody>
      </p:sp>
      <p:sp>
        <p:nvSpPr>
          <p:cNvPr id="6" name="Rectangle 5"/>
          <p:cNvSpPr/>
          <p:nvPr/>
        </p:nvSpPr>
        <p:spPr>
          <a:xfrm>
            <a:off x="35496" y="6611779"/>
            <a:ext cx="5181600" cy="246221"/>
          </a:xfrm>
          <a:prstGeom prst="rect">
            <a:avLst/>
          </a:prstGeom>
        </p:spPr>
        <p:txBody>
          <a:bodyPr wrap="square">
            <a:spAutoFit/>
          </a:bodyPr>
          <a:lstStyle/>
          <a:p>
            <a:r>
              <a:rPr lang="en-US" sz="1000" dirty="0" err="1">
                <a:solidFill>
                  <a:srgbClr val="0070C0"/>
                </a:solidFill>
                <a:latin typeface="Times New Roman" panose="02020603050405020304" pitchFamily="18" charset="0"/>
                <a:cs typeface="Times New Roman" panose="02020603050405020304" pitchFamily="18" charset="0"/>
              </a:rPr>
              <a:t>Walach</a:t>
            </a:r>
            <a:r>
              <a:rPr lang="en-US" sz="1000" dirty="0">
                <a:solidFill>
                  <a:srgbClr val="0070C0"/>
                </a:solidFill>
                <a:latin typeface="Times New Roman" panose="02020603050405020304" pitchFamily="18" charset="0"/>
                <a:cs typeface="Times New Roman" panose="02020603050405020304" pitchFamily="18" charset="0"/>
              </a:rPr>
              <a:t> H et al. BMC Med Res </a:t>
            </a:r>
            <a:r>
              <a:rPr lang="en-US" sz="1000" dirty="0" err="1">
                <a:solidFill>
                  <a:srgbClr val="0070C0"/>
                </a:solidFill>
                <a:latin typeface="Times New Roman" panose="02020603050405020304" pitchFamily="18" charset="0"/>
                <a:cs typeface="Times New Roman" panose="02020603050405020304" pitchFamily="18" charset="0"/>
              </a:rPr>
              <a:t>Methodol</a:t>
            </a:r>
            <a:r>
              <a:rPr lang="en-US" sz="1000" dirty="0">
                <a:solidFill>
                  <a:srgbClr val="0070C0"/>
                </a:solidFill>
                <a:latin typeface="Times New Roman" panose="02020603050405020304" pitchFamily="18" charset="0"/>
                <a:cs typeface="Times New Roman" panose="02020603050405020304" pitchFamily="18" charset="0"/>
              </a:rPr>
              <a:t>. 2006, 6:29, AYUSH website </a:t>
            </a:r>
          </a:p>
        </p:txBody>
      </p:sp>
      <p:sp>
        <p:nvSpPr>
          <p:cNvPr id="2" name="TextBox 1"/>
          <p:cNvSpPr txBox="1"/>
          <p:nvPr/>
        </p:nvSpPr>
        <p:spPr>
          <a:xfrm>
            <a:off x="6681426" y="105781"/>
            <a:ext cx="2677556" cy="1200329"/>
          </a:xfrm>
          <a:prstGeom prst="rect">
            <a:avLst/>
          </a:prstGeom>
          <a:noFill/>
        </p:spPr>
        <p:txBody>
          <a:bodyPr wrap="square" rtlCol="0">
            <a:spAutoFit/>
          </a:bodyPr>
          <a:lstStyle/>
          <a:p>
            <a:r>
              <a:rPr lang="en-US" sz="2400" dirty="0">
                <a:solidFill>
                  <a:srgbClr val="000099"/>
                </a:solidFill>
                <a:latin typeface="Times New Roman" panose="02020603050405020304" pitchFamily="18" charset="0"/>
                <a:cs typeface="Times New Roman" panose="02020603050405020304" pitchFamily="18" charset="0"/>
              </a:rPr>
              <a:t>Real world</a:t>
            </a:r>
          </a:p>
          <a:p>
            <a:r>
              <a:rPr lang="en-US" sz="2400" dirty="0">
                <a:solidFill>
                  <a:srgbClr val="000099"/>
                </a:solidFill>
                <a:latin typeface="Times New Roman" panose="02020603050405020304" pitchFamily="18" charset="0"/>
                <a:cs typeface="Times New Roman" panose="02020603050405020304" pitchFamily="18" charset="0"/>
              </a:rPr>
              <a:t>Clinical practice data analysis</a:t>
            </a:r>
          </a:p>
        </p:txBody>
      </p:sp>
      <p:sp>
        <p:nvSpPr>
          <p:cNvPr id="7" name="Plus 6"/>
          <p:cNvSpPr/>
          <p:nvPr/>
        </p:nvSpPr>
        <p:spPr>
          <a:xfrm>
            <a:off x="5398563" y="152401"/>
            <a:ext cx="720080" cy="79208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4058EC2-AB15-4A32-C029-E8F3B7986CF0}"/>
              </a:ext>
            </a:extLst>
          </p:cNvPr>
          <p:cNvSpPr txBox="1"/>
          <p:nvPr/>
        </p:nvSpPr>
        <p:spPr>
          <a:xfrm>
            <a:off x="6781800" y="1548348"/>
            <a:ext cx="2209800" cy="440120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As of 2020:</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4.5 lakhs registered ayurvedic practitioners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5% = 22,500 doctors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 new patients / day</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225 working days / year</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b="1" dirty="0">
                <a:solidFill>
                  <a:srgbClr val="0070C0"/>
                </a:solidFill>
                <a:latin typeface="Times New Roman" panose="02020603050405020304" pitchFamily="18" charset="0"/>
                <a:cs typeface="Times New Roman" panose="02020603050405020304" pitchFamily="18" charset="0"/>
              </a:rPr>
              <a:t>Potential of 50 lakh patient data / year</a:t>
            </a:r>
          </a:p>
          <a:p>
            <a:endParaRPr lang="en-US" b="1" dirty="0">
              <a:solidFill>
                <a:srgbClr val="0070C0"/>
              </a:solidFill>
              <a:latin typeface="Times New Roman" panose="02020603050405020304" pitchFamily="18" charset="0"/>
              <a:cs typeface="Times New Roman" panose="02020603050405020304" pitchFamily="18" charset="0"/>
            </a:endParaRPr>
          </a:p>
          <a:p>
            <a:r>
              <a:rPr lang="en-US" b="1" dirty="0">
                <a:solidFill>
                  <a:srgbClr val="0070C0"/>
                </a:solidFill>
                <a:latin typeface="Times New Roman" panose="02020603050405020304" pitchFamily="18" charset="0"/>
                <a:cs typeface="Times New Roman" panose="02020603050405020304" pitchFamily="18" charset="0"/>
              </a:rPr>
              <a:t>EMR solution</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8" name="Right Arrow 7">
            <a:extLst>
              <a:ext uri="{FF2B5EF4-FFF2-40B4-BE49-F238E27FC236}">
                <a16:creationId xmlns:a16="http://schemas.microsoft.com/office/drawing/2014/main" id="{967B2756-6C51-F8D2-E11B-602063C87AF5}"/>
              </a:ext>
            </a:extLst>
          </p:cNvPr>
          <p:cNvSpPr/>
          <p:nvPr/>
        </p:nvSpPr>
        <p:spPr>
          <a:xfrm rot="5400000">
            <a:off x="7568007" y="4230526"/>
            <a:ext cx="544831" cy="313380"/>
          </a:xfrm>
          <a:prstGeom prst="rightArrow">
            <a:avLst>
              <a:gd name="adj1" fmla="val 50000"/>
              <a:gd name="adj2" fmla="val 64737"/>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1350">
              <a:solidFill>
                <a:prstClr val="white"/>
              </a:solidFill>
              <a:latin typeface="Calibri"/>
            </a:endParaRPr>
          </a:p>
        </p:txBody>
      </p:sp>
      <p:sp>
        <p:nvSpPr>
          <p:cNvPr id="9" name="Slide Number Placeholder 8">
            <a:extLst>
              <a:ext uri="{FF2B5EF4-FFF2-40B4-BE49-F238E27FC236}">
                <a16:creationId xmlns:a16="http://schemas.microsoft.com/office/drawing/2014/main" id="{953D9593-84AD-0DC3-C947-01743DEA7EE1}"/>
              </a:ext>
            </a:extLst>
          </p:cNvPr>
          <p:cNvSpPr>
            <a:spLocks noGrp="1"/>
          </p:cNvSpPr>
          <p:nvPr>
            <p:ph type="sldNum" sz="quarter" idx="12"/>
          </p:nvPr>
        </p:nvSpPr>
        <p:spPr/>
        <p:txBody>
          <a:bodyPr/>
          <a:lstStyle/>
          <a:p>
            <a:fld id="{B6F15528-21DE-4FAA-801E-634DDDAF4B2B}" type="slidenum">
              <a:rPr lang="en-US" smtClean="0"/>
              <a:pPr/>
              <a:t>42</a:t>
            </a:fld>
            <a:endParaRPr lang="en-US" dirty="0"/>
          </a:p>
        </p:txBody>
      </p:sp>
    </p:spTree>
    <p:extLst>
      <p:ext uri="{BB962C8B-B14F-4D97-AF65-F5344CB8AC3E}">
        <p14:creationId xmlns:p14="http://schemas.microsoft.com/office/powerpoint/2010/main" val="40742752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4624"/>
            <a:ext cx="8075240" cy="706090"/>
          </a:xfrm>
        </p:spPr>
        <p:txBody>
          <a:bodyPr>
            <a:normAutofit/>
          </a:bodyPr>
          <a:lstStyle/>
          <a:p>
            <a:pPr algn="l"/>
            <a:r>
              <a:rPr lang="en-US" sz="2000" dirty="0">
                <a:latin typeface="Times New Roman" panose="02020603050405020304" pitchFamily="18" charset="0"/>
                <a:cs typeface="Times New Roman" panose="02020603050405020304" pitchFamily="18" charset="0"/>
              </a:rPr>
              <a:t>How does this study help?</a:t>
            </a:r>
          </a:p>
        </p:txBody>
      </p:sp>
      <p:sp>
        <p:nvSpPr>
          <p:cNvPr id="4" name="Slide Number Placeholder 3"/>
          <p:cNvSpPr>
            <a:spLocks noGrp="1"/>
          </p:cNvSpPr>
          <p:nvPr>
            <p:ph type="sldNum" sz="quarter" idx="12"/>
          </p:nvPr>
        </p:nvSpPr>
        <p:spPr/>
        <p:txBody>
          <a:bodyPr/>
          <a:lstStyle/>
          <a:p>
            <a:fld id="{683A73A5-E307-49AE-B713-67FB3933783B}" type="slidenum">
              <a:rPr lang="en-IN" smtClean="0"/>
              <a:pPr/>
              <a:t>43</a:t>
            </a:fld>
            <a:endParaRPr lang="en-IN" dirty="0"/>
          </a:p>
        </p:txBody>
      </p:sp>
      <p:sp>
        <p:nvSpPr>
          <p:cNvPr id="7" name="TextBox 6"/>
          <p:cNvSpPr txBox="1"/>
          <p:nvPr/>
        </p:nvSpPr>
        <p:spPr>
          <a:xfrm>
            <a:off x="213336" y="6042774"/>
            <a:ext cx="8473464" cy="338554"/>
          </a:xfrm>
          <a:prstGeom prst="rect">
            <a:avLst/>
          </a:prstGeom>
          <a:solidFill>
            <a:schemeClr val="accent3"/>
          </a:solidFill>
        </p:spPr>
        <p:txBody>
          <a:bodyPr wrap="square" rtlCol="0">
            <a:spAutoFit/>
          </a:bodyPr>
          <a:lstStyle/>
          <a:p>
            <a:r>
              <a:rPr lang="en-US" sz="1600" b="1" dirty="0">
                <a:latin typeface="Times New Roman" panose="02020603050405020304" pitchFamily="18" charset="0"/>
                <a:cs typeface="Times New Roman" panose="02020603050405020304" pitchFamily="18" charset="0"/>
              </a:rPr>
              <a:t>Pioneering effort and new contributions: as this kind of work was never done in ayurvedic area</a:t>
            </a:r>
          </a:p>
        </p:txBody>
      </p:sp>
      <p:sp>
        <p:nvSpPr>
          <p:cNvPr id="8" name="TextBox 7"/>
          <p:cNvSpPr txBox="1"/>
          <p:nvPr/>
        </p:nvSpPr>
        <p:spPr>
          <a:xfrm>
            <a:off x="213336" y="6453336"/>
            <a:ext cx="695095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our assumption, as no one has seen anything like this before within Ayurveda data analysis</a:t>
            </a:r>
          </a:p>
        </p:txBody>
      </p:sp>
      <p:sp>
        <p:nvSpPr>
          <p:cNvPr id="6" name="TextBox 5"/>
          <p:cNvSpPr txBox="1"/>
          <p:nvPr/>
        </p:nvSpPr>
        <p:spPr>
          <a:xfrm>
            <a:off x="395328" y="906764"/>
            <a:ext cx="266429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Clinical operations: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Operational efficiencies</a:t>
            </a:r>
          </a:p>
        </p:txBody>
      </p:sp>
      <p:sp>
        <p:nvSpPr>
          <p:cNvPr id="9" name="Rectangle 8"/>
          <p:cNvSpPr/>
          <p:nvPr/>
        </p:nvSpPr>
        <p:spPr>
          <a:xfrm>
            <a:off x="4282140" y="906764"/>
            <a:ext cx="4572000" cy="1477328"/>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R&amp;D: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Automated documentation for regulatory / audit needs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Clinical decision support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Reproducible research</a:t>
            </a:r>
          </a:p>
        </p:txBody>
      </p:sp>
      <p:sp>
        <p:nvSpPr>
          <p:cNvPr id="10" name="Rectangle 9"/>
          <p:cNvSpPr/>
          <p:nvPr/>
        </p:nvSpPr>
        <p:spPr>
          <a:xfrm>
            <a:off x="760148" y="4163110"/>
            <a:ext cx="6859852" cy="150810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New needs: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New needs never thought of in ayurvedic area so far*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Much more than excel subsets / pivot tables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Complex computing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Advanced visualizations </a:t>
            </a:r>
            <a:r>
              <a:rPr lang="en-US" sz="14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 picture</a:t>
            </a:r>
            <a:r>
              <a:rPr lang="en-US" sz="2000" dirty="0">
                <a:latin typeface="Times New Roman" panose="02020603050405020304" pitchFamily="18" charset="0"/>
                <a:cs typeface="Times New Roman" panose="02020603050405020304" pitchFamily="18" charset="0"/>
              </a:rPr>
              <a:t> is </a:t>
            </a:r>
            <a:r>
              <a:rPr lang="en-US" sz="2000" b="1" dirty="0">
                <a:latin typeface="Times New Roman" panose="02020603050405020304" pitchFamily="18" charset="0"/>
                <a:cs typeface="Times New Roman" panose="02020603050405020304" pitchFamily="18" charset="0"/>
              </a:rPr>
              <a:t>worth</a:t>
            </a:r>
            <a:r>
              <a:rPr lang="en-US" sz="2000" dirty="0">
                <a:latin typeface="Times New Roman" panose="02020603050405020304" pitchFamily="18" charset="0"/>
                <a:cs typeface="Times New Roman" panose="02020603050405020304" pitchFamily="18" charset="0"/>
              </a:rPr>
              <a:t> a thousand </a:t>
            </a:r>
            <a:r>
              <a:rPr lang="en-US" sz="2000" b="1" dirty="0">
                <a:latin typeface="Times New Roman" panose="02020603050405020304" pitchFamily="18" charset="0"/>
                <a:cs typeface="Times New Roman" panose="02020603050405020304" pitchFamily="18" charset="0"/>
              </a:rPr>
              <a:t>words</a:t>
            </a:r>
          </a:p>
        </p:txBody>
      </p:sp>
      <p:sp>
        <p:nvSpPr>
          <p:cNvPr id="12" name="TextBox 11"/>
          <p:cNvSpPr txBox="1"/>
          <p:nvPr/>
        </p:nvSpPr>
        <p:spPr>
          <a:xfrm>
            <a:off x="395328" y="1919416"/>
            <a:ext cx="3638584"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Public health:</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Patterns of diseases and medicines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Disease surveillance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Population health management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to actionable information</a:t>
            </a:r>
          </a:p>
        </p:txBody>
      </p:sp>
      <p:sp>
        <p:nvSpPr>
          <p:cNvPr id="13" name="TextBox 12"/>
          <p:cNvSpPr txBox="1"/>
          <p:nvPr/>
        </p:nvSpPr>
        <p:spPr>
          <a:xfrm>
            <a:off x="4450068" y="2736908"/>
            <a:ext cx="3506308"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Evidence based medicine: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Empirical evidence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Nature and context of disease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Analysis of clinical practice data</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77321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634082"/>
          </a:xfrm>
        </p:spPr>
        <p:txBody>
          <a:bodyPr>
            <a:normAutofit/>
          </a:bodyPr>
          <a:lstStyle/>
          <a:p>
            <a:r>
              <a:rPr lang="en-US" sz="2400" dirty="0">
                <a:latin typeface="Times New Roman" panose="02020603050405020304" pitchFamily="18" charset="0"/>
                <a:cs typeface="Times New Roman" panose="02020603050405020304" pitchFamily="18" charset="0"/>
              </a:rPr>
              <a:t>Questions (1/2)</a:t>
            </a:r>
          </a:p>
        </p:txBody>
      </p:sp>
      <p:graphicFrame>
        <p:nvGraphicFramePr>
          <p:cNvPr id="6" name="Content Placeholder 5"/>
          <p:cNvGraphicFramePr>
            <a:graphicFrameLocks noGrp="1"/>
          </p:cNvGraphicFramePr>
          <p:nvPr>
            <p:ph idx="1"/>
          </p:nvPr>
        </p:nvGraphicFramePr>
        <p:xfrm>
          <a:off x="251520" y="908720"/>
          <a:ext cx="8712969" cy="5125237"/>
        </p:xfrm>
        <a:graphic>
          <a:graphicData uri="http://schemas.openxmlformats.org/drawingml/2006/table">
            <a:tbl>
              <a:tblPr firstRow="1" bandRow="1">
                <a:tableStyleId>{5C22544A-7EE6-4342-B048-85BDC9FD1C3A}</a:tableStyleId>
              </a:tblPr>
              <a:tblGrid>
                <a:gridCol w="2904323">
                  <a:extLst>
                    <a:ext uri="{9D8B030D-6E8A-4147-A177-3AD203B41FA5}">
                      <a16:colId xmlns:a16="http://schemas.microsoft.com/office/drawing/2014/main" val="2459982095"/>
                    </a:ext>
                  </a:extLst>
                </a:gridCol>
                <a:gridCol w="2904323">
                  <a:extLst>
                    <a:ext uri="{9D8B030D-6E8A-4147-A177-3AD203B41FA5}">
                      <a16:colId xmlns:a16="http://schemas.microsoft.com/office/drawing/2014/main" val="3718975153"/>
                    </a:ext>
                  </a:extLst>
                </a:gridCol>
                <a:gridCol w="2904323">
                  <a:extLst>
                    <a:ext uri="{9D8B030D-6E8A-4147-A177-3AD203B41FA5}">
                      <a16:colId xmlns:a16="http://schemas.microsoft.com/office/drawing/2014/main" val="3359685210"/>
                    </a:ext>
                  </a:extLst>
                </a:gridCol>
              </a:tblGrid>
              <a:tr h="353091">
                <a:tc>
                  <a:txBody>
                    <a:bodyPr/>
                    <a:lstStyle/>
                    <a:p>
                      <a:r>
                        <a:rPr lang="en-US" dirty="0">
                          <a:latin typeface="Times New Roman" panose="02020603050405020304" pitchFamily="18" charset="0"/>
                          <a:cs typeface="Times New Roman" panose="02020603050405020304" pitchFamily="18" charset="0"/>
                        </a:rPr>
                        <a:t>Hospital</a:t>
                      </a:r>
                      <a:r>
                        <a:rPr lang="en-US" baseline="0" dirty="0">
                          <a:latin typeface="Times New Roman" panose="02020603050405020304" pitchFamily="18" charset="0"/>
                          <a:cs typeface="Times New Roman" panose="02020603050405020304" pitchFamily="18" charset="0"/>
                        </a:rPr>
                        <a:t> management</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Regulatory / insurance</a:t>
                      </a:r>
                    </a:p>
                  </a:txBody>
                  <a:tcPr>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Teaching</a:t>
                      </a:r>
                      <a:r>
                        <a:rPr lang="en-US" baseline="0" dirty="0">
                          <a:latin typeface="Times New Roman" panose="02020603050405020304" pitchFamily="18" charset="0"/>
                          <a:cs typeface="Times New Roman" panose="02020603050405020304" pitchFamily="18" charset="0"/>
                        </a:rPr>
                        <a:t>  / PhD / MD</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0780689"/>
                  </a:ext>
                </a:extLst>
              </a:tr>
              <a:tr h="4759477">
                <a:tc>
                  <a:txBody>
                    <a:bodyPr/>
                    <a:lstStyle/>
                    <a:p>
                      <a:pPr marL="342900" lvl="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Number of patients</a:t>
                      </a:r>
                    </a:p>
                    <a:p>
                      <a:pPr marL="342900" lvl="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Patient characteristics</a:t>
                      </a:r>
                    </a:p>
                    <a:p>
                      <a:pPr marL="342900" lvl="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 of males / females</a:t>
                      </a:r>
                    </a:p>
                    <a:p>
                      <a:pPr marL="342900" lvl="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The age groups</a:t>
                      </a:r>
                    </a:p>
                    <a:p>
                      <a:pPr marL="342900" lvl="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Countries, states, cities</a:t>
                      </a:r>
                    </a:p>
                    <a:p>
                      <a:pPr marL="342900" lvl="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Number of  visits</a:t>
                      </a:r>
                    </a:p>
                    <a:p>
                      <a:pPr marL="342900" lvl="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Visit patterns</a:t>
                      </a:r>
                    </a:p>
                    <a:p>
                      <a:pPr marL="342900" lvl="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Number of In / Out Patients</a:t>
                      </a:r>
                    </a:p>
                    <a:p>
                      <a:pPr marL="342900" lvl="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Assessments done at visit</a:t>
                      </a:r>
                    </a:p>
                    <a:p>
                      <a:pPr marL="342900" lvl="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Overall duration of visits</a:t>
                      </a:r>
                    </a:p>
                    <a:p>
                      <a:pPr marL="342900" lvl="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Reported diseases</a:t>
                      </a:r>
                    </a:p>
                    <a:p>
                      <a:pPr marL="342900" lvl="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Number of diseases</a:t>
                      </a:r>
                    </a:p>
                    <a:p>
                      <a:pPr marL="34290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Operational insights</a:t>
                      </a:r>
                    </a:p>
                    <a:p>
                      <a:pPr marL="34290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Pharmacy </a:t>
                      </a:r>
                      <a:endParaRPr lang="en-US"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Evidence base generation (EBM): integration of best research evidence with clinical expertise, patient and parents’ preferences</a:t>
                      </a:r>
                    </a:p>
                    <a:p>
                      <a:pPr marL="34290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Use these data as “secondary use”</a:t>
                      </a:r>
                    </a:p>
                    <a:p>
                      <a:pPr marL="34290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Labels of medicines and prescriptions in the database match each other</a:t>
                      </a:r>
                    </a:p>
                    <a:p>
                      <a:pPr marL="34290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Metal based treatments and related discussions</a:t>
                      </a:r>
                    </a:p>
                    <a:p>
                      <a:pPr marL="342900" indent="-342900">
                        <a:buFont typeface="+mj-lt"/>
                        <a:buAutoNum type="arabicPeriod"/>
                      </a:pPr>
                      <a:r>
                        <a:rPr lang="en-US" sz="1500" dirty="0">
                          <a:latin typeface="Times New Roman" panose="02020603050405020304" pitchFamily="18" charset="0"/>
                          <a:cs typeface="Times New Roman" panose="02020603050405020304" pitchFamily="18" charset="0"/>
                        </a:rPr>
                        <a:t>Initiation of “Ayurvedic</a:t>
                      </a:r>
                      <a:r>
                        <a:rPr lang="en-US" sz="1500" baseline="0" dirty="0">
                          <a:latin typeface="Times New Roman" panose="02020603050405020304" pitchFamily="18" charset="0"/>
                          <a:cs typeface="Times New Roman" panose="02020603050405020304" pitchFamily="18" charset="0"/>
                        </a:rPr>
                        <a:t> registry”</a:t>
                      </a:r>
                    </a:p>
                    <a:p>
                      <a:pPr marL="342900" indent="-342900">
                        <a:buFont typeface="+mj-lt"/>
                        <a:buAutoNum type="arabicPeriod"/>
                      </a:pPr>
                      <a:r>
                        <a:rPr lang="en-US" sz="1500" baseline="0" dirty="0">
                          <a:latin typeface="Times New Roman" panose="02020603050405020304" pitchFamily="18" charset="0"/>
                          <a:cs typeface="Times New Roman" panose="02020603050405020304" pitchFamily="18" charset="0"/>
                        </a:rPr>
                        <a:t>Cost per visit</a:t>
                      </a:r>
                      <a:endParaRPr lang="en-US"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Data as a supplementary material for PhD / MD</a:t>
                      </a:r>
                    </a:p>
                    <a:p>
                      <a:pPr marL="342900" indent="-342900">
                        <a:buFont typeface="+mj-lt"/>
                        <a:buAutoNum type="arabicPeriod"/>
                      </a:pPr>
                      <a:r>
                        <a:rPr lang="en-US" sz="1500" dirty="0">
                          <a:latin typeface="Times New Roman" panose="02020603050405020304" pitchFamily="18" charset="0"/>
                          <a:cs typeface="Times New Roman" panose="02020603050405020304" pitchFamily="18" charset="0"/>
                        </a:rPr>
                        <a:t>Data: as an additional teaching material</a:t>
                      </a:r>
                      <a:r>
                        <a:rPr lang="en-US" sz="1500" baseline="0" dirty="0">
                          <a:latin typeface="Times New Roman" panose="02020603050405020304" pitchFamily="18" charset="0"/>
                          <a:cs typeface="Times New Roman" panose="02020603050405020304" pitchFamily="18" charset="0"/>
                        </a:rPr>
                        <a:t> for college students</a:t>
                      </a:r>
                    </a:p>
                    <a:p>
                      <a:pPr marL="342900" indent="-342900">
                        <a:buFont typeface="+mj-lt"/>
                        <a:buAutoNum type="arabicPeriod"/>
                      </a:pPr>
                      <a:r>
                        <a:rPr lang="en-US" sz="1500" baseline="0" dirty="0">
                          <a:latin typeface="Times New Roman" panose="02020603050405020304" pitchFamily="18" charset="0"/>
                          <a:cs typeface="Times New Roman" panose="02020603050405020304" pitchFamily="18" charset="0"/>
                        </a:rPr>
                        <a:t>Rare disease identification</a:t>
                      </a:r>
                    </a:p>
                    <a:p>
                      <a:pPr marL="0" lvl="0" indent="0">
                        <a:buFont typeface="+mj-lt"/>
                        <a:buNone/>
                      </a:pPr>
                      <a:endParaRPr lang="en-US" sz="1500" kern="1200" dirty="0">
                        <a:solidFill>
                          <a:schemeClr val="dk1"/>
                        </a:solidFill>
                        <a:effectLst/>
                        <a:latin typeface="Times New Roman" panose="02020603050405020304" pitchFamily="18" charset="0"/>
                        <a:ea typeface="+mn-ea"/>
                        <a:cs typeface="Times New Roman" panose="02020603050405020304" pitchFamily="18" charset="0"/>
                      </a:endParaRPr>
                    </a:p>
                    <a:p>
                      <a:pPr marL="0" lvl="0" indent="0">
                        <a:buFont typeface="+mj-lt"/>
                        <a:buNone/>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Cohort</a:t>
                      </a:r>
                      <a:r>
                        <a:rPr lang="en-US" sz="1500" kern="1200" baseline="0" dirty="0">
                          <a:solidFill>
                            <a:schemeClr val="dk1"/>
                          </a:solidFill>
                          <a:effectLst/>
                          <a:latin typeface="Times New Roman" panose="02020603050405020304" pitchFamily="18" charset="0"/>
                          <a:ea typeface="+mn-ea"/>
                          <a:cs typeface="Times New Roman" panose="02020603050405020304" pitchFamily="18" charset="0"/>
                        </a:rPr>
                        <a:t> generation:</a:t>
                      </a:r>
                      <a:endParaRPr lang="en-US" sz="1500" kern="1200" dirty="0">
                        <a:solidFill>
                          <a:schemeClr val="dk1"/>
                        </a:solidFill>
                        <a:effectLst/>
                        <a:latin typeface="Times New Roman" panose="02020603050405020304" pitchFamily="18" charset="0"/>
                        <a:ea typeface="+mn-ea"/>
                        <a:cs typeface="Times New Roman" panose="02020603050405020304" pitchFamily="18" charset="0"/>
                      </a:endParaRPr>
                    </a:p>
                    <a:p>
                      <a:pPr marL="342900" lvl="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Understand the natural history</a:t>
                      </a:r>
                    </a:p>
                    <a:p>
                      <a:pPr marL="342900" lvl="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What is the meaning of cohort in </a:t>
                      </a:r>
                      <a:r>
                        <a:rPr lang="en-US" sz="1500" kern="1200" dirty="0" err="1">
                          <a:solidFill>
                            <a:schemeClr val="dk1"/>
                          </a:solidFill>
                          <a:effectLst/>
                          <a:latin typeface="Times New Roman" panose="02020603050405020304" pitchFamily="18" charset="0"/>
                          <a:ea typeface="+mn-ea"/>
                          <a:cs typeface="Times New Roman" panose="02020603050405020304" pitchFamily="18" charset="0"/>
                        </a:rPr>
                        <a:t>ayurvedic</a:t>
                      </a:r>
                      <a:r>
                        <a:rPr lang="en-US" sz="1500" kern="1200" dirty="0">
                          <a:solidFill>
                            <a:schemeClr val="dk1"/>
                          </a:solidFill>
                          <a:effectLst/>
                          <a:latin typeface="Times New Roman" panose="02020603050405020304" pitchFamily="18" charset="0"/>
                          <a:ea typeface="+mn-ea"/>
                          <a:cs typeface="Times New Roman" panose="02020603050405020304" pitchFamily="18" charset="0"/>
                        </a:rPr>
                        <a:t> area?</a:t>
                      </a:r>
                    </a:p>
                    <a:p>
                      <a:pPr marL="342900" lvl="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Predict any questions, trajectory of diseases, etc.</a:t>
                      </a:r>
                    </a:p>
                    <a:p>
                      <a:pPr marL="342900" lvl="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Predicting the next complication or next disease, when and what?</a:t>
                      </a:r>
                    </a:p>
                    <a:p>
                      <a:pPr marL="342900" lvl="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Quantifying the effect of intervention</a:t>
                      </a:r>
                    </a:p>
                    <a:p>
                      <a:pPr marL="342900"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Construct evidence based guidelines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7277503"/>
                  </a:ext>
                </a:extLst>
              </a:tr>
            </a:tbl>
          </a:graphicData>
        </a:graphic>
      </p:graphicFrame>
      <p:sp>
        <p:nvSpPr>
          <p:cNvPr id="4" name="Slide Number Placeholder 3"/>
          <p:cNvSpPr>
            <a:spLocks noGrp="1"/>
          </p:cNvSpPr>
          <p:nvPr>
            <p:ph type="sldNum" sz="quarter" idx="12"/>
          </p:nvPr>
        </p:nvSpPr>
        <p:spPr/>
        <p:txBody>
          <a:bodyPr/>
          <a:lstStyle/>
          <a:p>
            <a:fld id="{683A73A5-E307-49AE-B713-67FB3933783B}" type="slidenum">
              <a:rPr lang="en-IN" smtClean="0"/>
              <a:pPr/>
              <a:t>44</a:t>
            </a:fld>
            <a:endParaRPr lang="en-IN"/>
          </a:p>
        </p:txBody>
      </p:sp>
    </p:spTree>
    <p:extLst>
      <p:ext uri="{BB962C8B-B14F-4D97-AF65-F5344CB8AC3E}">
        <p14:creationId xmlns:p14="http://schemas.microsoft.com/office/powerpoint/2010/main" val="1217193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179512" y="764704"/>
          <a:ext cx="8856984" cy="5074920"/>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2459982095"/>
                    </a:ext>
                  </a:extLst>
                </a:gridCol>
                <a:gridCol w="2952328">
                  <a:extLst>
                    <a:ext uri="{9D8B030D-6E8A-4147-A177-3AD203B41FA5}">
                      <a16:colId xmlns:a16="http://schemas.microsoft.com/office/drawing/2014/main" val="3718975153"/>
                    </a:ext>
                  </a:extLst>
                </a:gridCol>
                <a:gridCol w="2952328">
                  <a:extLst>
                    <a:ext uri="{9D8B030D-6E8A-4147-A177-3AD203B41FA5}">
                      <a16:colId xmlns:a16="http://schemas.microsoft.com/office/drawing/2014/main" val="3359685210"/>
                    </a:ext>
                  </a:extLst>
                </a:gridCol>
              </a:tblGrid>
              <a:tr h="370840">
                <a:tc>
                  <a:txBody>
                    <a:bodyPr/>
                    <a:lstStyle/>
                    <a:p>
                      <a:r>
                        <a:rPr lang="en-US">
                          <a:latin typeface="Times New Roman" panose="02020603050405020304" pitchFamily="18" charset="0"/>
                          <a:cs typeface="Times New Roman" panose="02020603050405020304" pitchFamily="18" charset="0"/>
                        </a:rPr>
                        <a:t>Clinical</a:t>
                      </a:r>
                      <a:r>
                        <a:rPr lang="en-US" baseline="0">
                          <a:latin typeface="Times New Roman" panose="02020603050405020304" pitchFamily="18" charset="0"/>
                          <a:cs typeface="Times New Roman" panose="02020603050405020304" pitchFamily="18" charset="0"/>
                        </a:rPr>
                        <a:t> practitioners</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Publications / Research proposals</a:t>
                      </a:r>
                    </a:p>
                  </a:txBody>
                  <a:tcPr>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General</a:t>
                      </a:r>
                      <a:r>
                        <a:rPr lang="en-US" baseline="0" dirty="0">
                          <a:latin typeface="Times New Roman" panose="02020603050405020304" pitchFamily="18" charset="0"/>
                          <a:cs typeface="Times New Roman" panose="02020603050405020304" pitchFamily="18" charset="0"/>
                        </a:rPr>
                        <a:t> public / popular articles</a:t>
                      </a:r>
                      <a:endParaRPr lang="en-US"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0780689"/>
                  </a:ext>
                </a:extLst>
              </a:tr>
              <a:tr h="370840">
                <a:tc>
                  <a:txBody>
                    <a:bodyPr/>
                    <a:lstStyle/>
                    <a:p>
                      <a:pPr marL="342900" lvl="0" indent="-342900">
                        <a:buFont typeface="+mj-lt"/>
                        <a:buAutoNum type="arabicPeriod"/>
                      </a:pPr>
                      <a:r>
                        <a:rPr lang="en-US" sz="1500" dirty="0">
                          <a:latin typeface="Times New Roman" panose="02020603050405020304" pitchFamily="18" charset="0"/>
                          <a:cs typeface="Times New Roman" panose="02020603050405020304" pitchFamily="18" charset="0"/>
                        </a:rPr>
                        <a:t>Individual</a:t>
                      </a:r>
                      <a:r>
                        <a:rPr lang="en-US" sz="1500" baseline="0" dirty="0">
                          <a:latin typeface="Times New Roman" panose="02020603050405020304" pitchFamily="18" charset="0"/>
                          <a:cs typeface="Times New Roman" panose="02020603050405020304" pitchFamily="18" charset="0"/>
                        </a:rPr>
                        <a:t> patient data and how are the treatments prescribed</a:t>
                      </a:r>
                    </a:p>
                    <a:p>
                      <a:pPr marL="342900" lvl="0" indent="-342900">
                        <a:buFont typeface="+mj-lt"/>
                        <a:buAutoNum type="arabicPeriod"/>
                      </a:pPr>
                      <a:r>
                        <a:rPr lang="en-US" sz="1500" baseline="0" dirty="0">
                          <a:latin typeface="Times New Roman" panose="02020603050405020304" pitchFamily="18" charset="0"/>
                          <a:cs typeface="Times New Roman" panose="02020603050405020304" pitchFamily="18" charset="0"/>
                        </a:rPr>
                        <a:t>Diseases differences in gender, season, age group</a:t>
                      </a:r>
                    </a:p>
                    <a:p>
                      <a:pPr marL="342900" lvl="0" indent="-342900">
                        <a:buFont typeface="+mj-lt"/>
                        <a:buAutoNum type="arabicPeriod"/>
                      </a:pPr>
                      <a:r>
                        <a:rPr lang="en-US" sz="1500" baseline="0" dirty="0">
                          <a:latin typeface="Times New Roman" panose="02020603050405020304" pitchFamily="18" charset="0"/>
                          <a:cs typeface="Times New Roman" panose="02020603050405020304" pitchFamily="18" charset="0"/>
                        </a:rPr>
                        <a:t>Disease – disease combination</a:t>
                      </a:r>
                    </a:p>
                    <a:p>
                      <a:pPr marL="342900" lvl="0" indent="-342900">
                        <a:buFont typeface="+mj-lt"/>
                        <a:buAutoNum type="arabicPeriod"/>
                      </a:pPr>
                      <a:r>
                        <a:rPr lang="en-US" sz="1500" baseline="0" dirty="0">
                          <a:latin typeface="Times New Roman" panose="02020603050405020304" pitchFamily="18" charset="0"/>
                          <a:cs typeface="Times New Roman" panose="02020603050405020304" pitchFamily="18" charset="0"/>
                        </a:rPr>
                        <a:t>Higher / lower diseases and natural occurrences</a:t>
                      </a:r>
                    </a:p>
                    <a:p>
                      <a:pPr marL="342900" lvl="0" indent="-342900">
                        <a:buFont typeface="+mj-lt"/>
                        <a:buAutoNum type="arabicPeriod"/>
                      </a:pPr>
                      <a:r>
                        <a:rPr lang="en-US" sz="1500" baseline="0" dirty="0">
                          <a:latin typeface="Times New Roman" panose="02020603050405020304" pitchFamily="18" charset="0"/>
                          <a:cs typeface="Times New Roman" panose="02020603050405020304" pitchFamily="18" charset="0"/>
                        </a:rPr>
                        <a:t>Prescription of treatments</a:t>
                      </a:r>
                    </a:p>
                    <a:p>
                      <a:pPr marL="342900" lvl="0" indent="-342900">
                        <a:buFont typeface="+mj-lt"/>
                        <a:buAutoNum type="arabicPeriod"/>
                      </a:pPr>
                      <a:endParaRPr lang="en-US"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Font typeface="+mj-lt"/>
                        <a:buAutoNum type="arabicPeriod"/>
                      </a:pPr>
                      <a:r>
                        <a:rPr lang="en-US" sz="1500" dirty="0">
                          <a:latin typeface="Times New Roman" panose="02020603050405020304" pitchFamily="18" charset="0"/>
                          <a:cs typeface="Times New Roman" panose="02020603050405020304" pitchFamily="18" charset="0"/>
                        </a:rPr>
                        <a:t>Data</a:t>
                      </a:r>
                      <a:r>
                        <a:rPr lang="en-US" sz="1500" baseline="0" dirty="0">
                          <a:latin typeface="Times New Roman" panose="02020603050405020304" pitchFamily="18" charset="0"/>
                          <a:cs typeface="Times New Roman" panose="02020603050405020304" pitchFamily="18" charset="0"/>
                        </a:rPr>
                        <a:t> backed proposals for research grants</a:t>
                      </a:r>
                    </a:p>
                    <a:p>
                      <a:pPr marL="342900" indent="-342900">
                        <a:buFont typeface="+mj-lt"/>
                        <a:buAutoNum type="arabicPeriod"/>
                      </a:pPr>
                      <a:r>
                        <a:rPr lang="en-US" sz="1500" dirty="0">
                          <a:latin typeface="Times New Roman" panose="02020603050405020304" pitchFamily="18" charset="0"/>
                          <a:cs typeface="Times New Roman" panose="02020603050405020304" pitchFamily="18" charset="0"/>
                        </a:rPr>
                        <a:t>Case report / series</a:t>
                      </a:r>
                      <a:r>
                        <a:rPr lang="en-US" sz="1500" baseline="0" dirty="0">
                          <a:latin typeface="Times New Roman" panose="02020603050405020304" pitchFamily="18" charset="0"/>
                          <a:cs typeface="Times New Roman" panose="02020603050405020304" pitchFamily="18" charset="0"/>
                        </a:rPr>
                        <a:t> generation for publication</a:t>
                      </a:r>
                    </a:p>
                    <a:p>
                      <a:pPr marL="342900" indent="-342900">
                        <a:buFont typeface="+mj-lt"/>
                        <a:buAutoNum type="arabicPeriod"/>
                      </a:pPr>
                      <a:r>
                        <a:rPr lang="en-US" sz="1500" baseline="0" dirty="0">
                          <a:latin typeface="Times New Roman" panose="02020603050405020304" pitchFamily="18" charset="0"/>
                          <a:cs typeface="Times New Roman" panose="02020603050405020304" pitchFamily="18" charset="0"/>
                        </a:rPr>
                        <a:t>Validation of Ayurvedic treatment protocols</a:t>
                      </a:r>
                    </a:p>
                    <a:p>
                      <a:pPr marL="342900" indent="-342900">
                        <a:buFont typeface="+mj-lt"/>
                        <a:buAutoNum type="arabicPeriod"/>
                      </a:pPr>
                      <a:r>
                        <a:rPr lang="en-US" sz="1500" baseline="0" dirty="0">
                          <a:latin typeface="Times New Roman" panose="02020603050405020304" pitchFamily="18" charset="0"/>
                          <a:cs typeface="Times New Roman" panose="02020603050405020304" pitchFamily="18" charset="0"/>
                        </a:rPr>
                        <a:t>In absence of “hard clinical end point”</a:t>
                      </a:r>
                    </a:p>
                    <a:p>
                      <a:pPr marL="800100" lvl="1"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short term outcomes (intent adherence to the treatment)</a:t>
                      </a:r>
                    </a:p>
                    <a:p>
                      <a:pPr marL="800100" lvl="1"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intermediate term outcomes (actual adhere)</a:t>
                      </a:r>
                    </a:p>
                    <a:p>
                      <a:pPr marL="800100" lvl="1" indent="-342900">
                        <a:buFont typeface="+mj-lt"/>
                        <a:buAutoNum type="arabicPeriod"/>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long term outcomes (overall health)</a:t>
                      </a:r>
                      <a:endParaRPr lang="en-US" sz="1500" baseline="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500" dirty="0">
                          <a:latin typeface="Times New Roman" panose="02020603050405020304" pitchFamily="18" charset="0"/>
                          <a:cs typeface="Times New Roman" panose="02020603050405020304" pitchFamily="18" charset="0"/>
                        </a:rPr>
                        <a:t>Longitudinal / epidemiologic view</a:t>
                      </a:r>
                    </a:p>
                    <a:p>
                      <a:pPr marL="342900" indent="-342900">
                        <a:buFont typeface="+mj-lt"/>
                        <a:buAutoNum type="arabicPeriod"/>
                      </a:pPr>
                      <a:r>
                        <a:rPr lang="en-US" sz="1500" dirty="0">
                          <a:latin typeface="Times New Roman" panose="02020603050405020304" pitchFamily="18" charset="0"/>
                          <a:cs typeface="Times New Roman" panose="02020603050405020304" pitchFamily="18" charset="0"/>
                        </a:rPr>
                        <a:t>Pre and post analysis</a:t>
                      </a:r>
                    </a:p>
                    <a:p>
                      <a:pPr marL="342900" indent="-342900">
                        <a:buFont typeface="+mj-lt"/>
                        <a:buAutoNum type="arabicPeriod"/>
                      </a:pPr>
                      <a:r>
                        <a:rPr lang="en-US" sz="1500" dirty="0">
                          <a:latin typeface="Times New Roman" panose="02020603050405020304" pitchFamily="18" charset="0"/>
                          <a:cs typeface="Times New Roman" panose="02020603050405020304" pitchFamily="18" charset="0"/>
                        </a:rPr>
                        <a:t>Co-morbidity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Font typeface="+mj-lt"/>
                        <a:buAutoNum type="arabicPeriod"/>
                      </a:pPr>
                      <a:r>
                        <a:rPr lang="en-US" sz="1500" dirty="0">
                          <a:latin typeface="Times New Roman" panose="02020603050405020304" pitchFamily="18" charset="0"/>
                          <a:cs typeface="Times New Roman" panose="02020603050405020304" pitchFamily="18" charset="0"/>
                        </a:rPr>
                        <a:t>Weekly communications in local / national papers</a:t>
                      </a:r>
                    </a:p>
                    <a:p>
                      <a:pPr marL="342900" indent="-342900">
                        <a:buFont typeface="+mj-lt"/>
                        <a:buAutoNum type="arabicPeriod"/>
                      </a:pPr>
                      <a:r>
                        <a:rPr lang="en-US" sz="1500" dirty="0">
                          <a:latin typeface="Times New Roman" panose="02020603050405020304" pitchFamily="18" charset="0"/>
                          <a:cs typeface="Times New Roman" panose="02020603050405020304" pitchFamily="18" charset="0"/>
                        </a:rPr>
                        <a:t>Simple short stories to build image</a:t>
                      </a:r>
                      <a:r>
                        <a:rPr lang="en-US" sz="1500" baseline="0" dirty="0">
                          <a:latin typeface="Times New Roman" panose="02020603050405020304" pitchFamily="18" charset="0"/>
                          <a:cs typeface="Times New Roman" panose="02020603050405020304" pitchFamily="18" charset="0"/>
                        </a:rPr>
                        <a:t> of Ayurveda</a:t>
                      </a:r>
                    </a:p>
                    <a:p>
                      <a:pPr marL="342900" indent="-342900">
                        <a:buFont typeface="+mj-lt"/>
                        <a:buAutoNum type="arabicPeriod"/>
                      </a:pPr>
                      <a:r>
                        <a:rPr lang="en-US" sz="1500" baseline="0" dirty="0">
                          <a:latin typeface="Times New Roman" panose="02020603050405020304" pitchFamily="18" charset="0"/>
                          <a:cs typeface="Times New Roman" panose="02020603050405020304" pitchFamily="18" charset="0"/>
                        </a:rPr>
                        <a:t>Based on the seasonal diseases, provide simple preventive measures</a:t>
                      </a:r>
                    </a:p>
                    <a:p>
                      <a:pPr marL="342900" indent="-342900">
                        <a:buFont typeface="+mj-lt"/>
                        <a:buAutoNum type="arabicPeriod"/>
                      </a:pPr>
                      <a:endParaRPr lang="en-US" sz="1500" baseline="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7277503"/>
                  </a:ext>
                </a:extLst>
              </a:tr>
            </a:tbl>
          </a:graphicData>
        </a:graphic>
      </p:graphicFrame>
      <p:sp>
        <p:nvSpPr>
          <p:cNvPr id="4" name="Slide Number Placeholder 3"/>
          <p:cNvSpPr>
            <a:spLocks noGrp="1"/>
          </p:cNvSpPr>
          <p:nvPr>
            <p:ph type="sldNum" sz="quarter" idx="12"/>
          </p:nvPr>
        </p:nvSpPr>
        <p:spPr/>
        <p:txBody>
          <a:bodyPr/>
          <a:lstStyle/>
          <a:p>
            <a:fld id="{683A73A5-E307-49AE-B713-67FB3933783B}" type="slidenum">
              <a:rPr lang="en-IN" smtClean="0"/>
              <a:pPr/>
              <a:t>45</a:t>
            </a:fld>
            <a:endParaRPr lang="en-IN"/>
          </a:p>
        </p:txBody>
      </p:sp>
      <p:sp>
        <p:nvSpPr>
          <p:cNvPr id="5" name="Title 1"/>
          <p:cNvSpPr>
            <a:spLocks noGrp="1"/>
          </p:cNvSpPr>
          <p:nvPr>
            <p:ph type="title"/>
          </p:nvPr>
        </p:nvSpPr>
        <p:spPr>
          <a:xfrm>
            <a:off x="457200" y="44624"/>
            <a:ext cx="8229600" cy="634082"/>
          </a:xfrm>
        </p:spPr>
        <p:txBody>
          <a:bodyPr>
            <a:normAutofit/>
          </a:bodyPr>
          <a:lstStyle/>
          <a:p>
            <a:r>
              <a:rPr lang="en-US" sz="2400" dirty="0">
                <a:latin typeface="Times New Roman" panose="02020603050405020304" pitchFamily="18" charset="0"/>
                <a:cs typeface="Times New Roman" panose="02020603050405020304" pitchFamily="18" charset="0"/>
              </a:rPr>
              <a:t>Questions (2/2)</a:t>
            </a:r>
          </a:p>
        </p:txBody>
      </p:sp>
    </p:spTree>
    <p:extLst>
      <p:ext uri="{BB962C8B-B14F-4D97-AF65-F5344CB8AC3E}">
        <p14:creationId xmlns:p14="http://schemas.microsoft.com/office/powerpoint/2010/main" val="988551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4624"/>
            <a:ext cx="8075240" cy="706090"/>
          </a:xfrm>
        </p:spPr>
        <p:txBody>
          <a:bodyPr>
            <a:normAutofit/>
          </a:bodyPr>
          <a:lstStyle/>
          <a:p>
            <a:pPr algn="l"/>
            <a:r>
              <a:rPr lang="en-US" sz="2000" dirty="0">
                <a:latin typeface="Times New Roman" panose="02020603050405020304" pitchFamily="18" charset="0"/>
                <a:cs typeface="Times New Roman" panose="02020603050405020304" pitchFamily="18" charset="0"/>
              </a:rPr>
              <a:t>Statistical programming / Clinical programming / </a:t>
            </a:r>
            <a:r>
              <a:rPr lang="en-US" sz="2000" dirty="0" err="1">
                <a:latin typeface="Times New Roman" panose="02020603050405020304" pitchFamily="18" charset="0"/>
                <a:cs typeface="Times New Roman" panose="02020603050405020304" pitchFamily="18" charset="0"/>
              </a:rPr>
              <a:t>Ayur</a:t>
            </a:r>
            <a:r>
              <a:rPr lang="en-US" sz="2000" dirty="0" err="1"/>
              <a:t>d</a:t>
            </a:r>
            <a:r>
              <a:rPr lang="en-US" sz="2000" dirty="0" err="1">
                <a:latin typeface="Times New Roman" panose="02020603050405020304" pitchFamily="18" charset="0"/>
                <a:cs typeface="Times New Roman" panose="02020603050405020304" pitchFamily="18" charset="0"/>
              </a:rPr>
              <a:t>ata</a:t>
            </a:r>
            <a:r>
              <a:rPr lang="en-US" sz="2000" dirty="0">
                <a:latin typeface="Times New Roman" panose="02020603050405020304" pitchFamily="18" charset="0"/>
                <a:cs typeface="Times New Roman" panose="02020603050405020304" pitchFamily="18" charset="0"/>
              </a:rPr>
              <a:t> expert*</a:t>
            </a:r>
          </a:p>
        </p:txBody>
      </p:sp>
      <p:sp>
        <p:nvSpPr>
          <p:cNvPr id="3" name="Content Placeholder 2"/>
          <p:cNvSpPr>
            <a:spLocks noGrp="1"/>
          </p:cNvSpPr>
          <p:nvPr>
            <p:ph idx="1"/>
          </p:nvPr>
        </p:nvSpPr>
        <p:spPr>
          <a:xfrm>
            <a:off x="251520" y="692697"/>
            <a:ext cx="8229600" cy="3024335"/>
          </a:xfrm>
        </p:spPr>
        <p:txBody>
          <a:bodyPr>
            <a:normAutofit/>
          </a:bodyPr>
          <a:lstStyle/>
          <a:p>
            <a:r>
              <a:rPr lang="en-US" sz="2000" dirty="0">
                <a:latin typeface="Times New Roman" panose="02020603050405020304" pitchFamily="18" charset="0"/>
                <a:cs typeface="Times New Roman" panose="02020603050405020304" pitchFamily="18" charset="0"/>
              </a:rPr>
              <a:t>Statistical programmers play a key role in </a:t>
            </a:r>
          </a:p>
          <a:p>
            <a:pPr lvl="1"/>
            <a:r>
              <a:rPr lang="en-US" sz="1600" dirty="0">
                <a:latin typeface="Times New Roman" panose="02020603050405020304" pitchFamily="18" charset="0"/>
                <a:cs typeface="Times New Roman" panose="02020603050405020304" pitchFamily="18" charset="0"/>
              </a:rPr>
              <a:t>turning the data into knowledge and </a:t>
            </a:r>
          </a:p>
          <a:p>
            <a:pPr lvl="1"/>
            <a:r>
              <a:rPr lang="en-US" sz="1600" dirty="0">
                <a:latin typeface="Times New Roman" panose="02020603050405020304" pitchFamily="18" charset="0"/>
                <a:cs typeface="Times New Roman" panose="02020603050405020304" pitchFamily="18" charset="0"/>
              </a:rPr>
              <a:t>supporting the development of new medicines</a:t>
            </a:r>
          </a:p>
          <a:p>
            <a:r>
              <a:rPr lang="en-US" sz="2000" dirty="0">
                <a:latin typeface="Times New Roman" panose="02020603050405020304" pitchFamily="18" charset="0"/>
                <a:cs typeface="Times New Roman" panose="02020603050405020304" pitchFamily="18" charset="0"/>
              </a:rPr>
              <a:t>Statistical programmer </a:t>
            </a:r>
          </a:p>
          <a:p>
            <a:pPr lvl="1"/>
            <a:r>
              <a:rPr lang="en-US" sz="1600" dirty="0">
                <a:latin typeface="Times New Roman" panose="02020603050405020304" pitchFamily="18" charset="0"/>
                <a:cs typeface="Times New Roman" panose="02020603050405020304" pitchFamily="18" charset="0"/>
              </a:rPr>
              <a:t>Converts raw data to analyzable data</a:t>
            </a:r>
          </a:p>
          <a:p>
            <a:pPr lvl="1"/>
            <a:r>
              <a:rPr lang="en-US" sz="1600" dirty="0">
                <a:latin typeface="Times New Roman" panose="02020603050405020304" pitchFamily="18" charset="0"/>
                <a:cs typeface="Times New Roman" panose="02020603050405020304" pitchFamily="18" charset="0"/>
              </a:rPr>
              <a:t>Performs data checks </a:t>
            </a:r>
          </a:p>
          <a:p>
            <a:pPr lvl="1"/>
            <a:r>
              <a:rPr lang="en-US" sz="1600" dirty="0">
                <a:latin typeface="Times New Roman" panose="02020603050405020304" pitchFamily="18" charset="0"/>
                <a:cs typeface="Times New Roman" panose="02020603050405020304" pitchFamily="18" charset="0"/>
              </a:rPr>
              <a:t>Creates Tables, Listings, Figures (visualizations) </a:t>
            </a:r>
          </a:p>
          <a:p>
            <a:pPr lvl="1"/>
            <a:r>
              <a:rPr lang="en-US" sz="1600" dirty="0">
                <a:latin typeface="Times New Roman" panose="02020603050405020304" pitchFamily="18" charset="0"/>
                <a:cs typeface="Times New Roman" panose="02020603050405020304" pitchFamily="18" charset="0"/>
              </a:rPr>
              <a:t>Customizes the data to produce an output which displays the behavior of the data</a:t>
            </a:r>
          </a:p>
          <a:p>
            <a:r>
              <a:rPr lang="en-US" sz="2000" dirty="0">
                <a:latin typeface="Times New Roman" panose="02020603050405020304" pitchFamily="18" charset="0"/>
                <a:cs typeface="Times New Roman" panose="02020603050405020304" pitchFamily="18" charset="0"/>
              </a:rPr>
              <a:t>Inference of the data is done </a:t>
            </a:r>
            <a:r>
              <a:rPr lang="en-US" sz="2000" dirty="0"/>
              <a:t>using</a:t>
            </a:r>
            <a:r>
              <a:rPr lang="en-US" sz="2000" dirty="0">
                <a:latin typeface="Times New Roman" panose="02020603050405020304" pitchFamily="18" charset="0"/>
                <a:cs typeface="Times New Roman" panose="02020603050405020304" pitchFamily="18" charset="0"/>
              </a:rPr>
              <a:t> the TFLs</a:t>
            </a:r>
          </a:p>
        </p:txBody>
      </p:sp>
      <p:sp>
        <p:nvSpPr>
          <p:cNvPr id="4" name="Slide Number Placeholder 3"/>
          <p:cNvSpPr>
            <a:spLocks noGrp="1"/>
          </p:cNvSpPr>
          <p:nvPr>
            <p:ph type="sldNum" sz="quarter" idx="12"/>
          </p:nvPr>
        </p:nvSpPr>
        <p:spPr/>
        <p:txBody>
          <a:bodyPr/>
          <a:lstStyle/>
          <a:p>
            <a:fld id="{683A73A5-E307-49AE-B713-67FB3933783B}" type="slidenum">
              <a:rPr lang="en-IN" smtClean="0"/>
              <a:pPr/>
              <a:t>46</a:t>
            </a:fld>
            <a:endParaRPr lang="en-IN"/>
          </a:p>
        </p:txBody>
      </p:sp>
      <p:sp>
        <p:nvSpPr>
          <p:cNvPr id="5" name="TextBox 4"/>
          <p:cNvSpPr txBox="1"/>
          <p:nvPr/>
        </p:nvSpPr>
        <p:spPr>
          <a:xfrm>
            <a:off x="213336" y="3717032"/>
            <a:ext cx="4122112" cy="1200329"/>
          </a:xfrm>
          <a:prstGeom prst="rect">
            <a:avLst/>
          </a:prstGeom>
          <a:solidFill>
            <a:srgbClr val="C00000"/>
          </a:solid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Not an IT </a:t>
            </a:r>
            <a:r>
              <a:rPr lang="en-US" dirty="0" err="1">
                <a:solidFill>
                  <a:schemeClr val="bg1"/>
                </a:solidFill>
                <a:latin typeface="Times New Roman" panose="02020603050405020304" pitchFamily="18" charset="0"/>
                <a:cs typeface="Times New Roman" panose="02020603050405020304" pitchFamily="18" charset="0"/>
              </a:rPr>
              <a:t>profressional</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Not just a statistician</a:t>
            </a:r>
          </a:p>
          <a:p>
            <a:r>
              <a:rPr lang="en-US" dirty="0">
                <a:solidFill>
                  <a:schemeClr val="bg1"/>
                </a:solidFill>
                <a:latin typeface="Times New Roman" panose="02020603050405020304" pitchFamily="18" charset="0"/>
                <a:cs typeface="Times New Roman" panose="02020603050405020304" pitchFamily="18" charset="0"/>
              </a:rPr>
              <a:t>Not a data manager (cleaning the data)</a:t>
            </a:r>
          </a:p>
          <a:p>
            <a:r>
              <a:rPr lang="en-US" dirty="0">
                <a:solidFill>
                  <a:schemeClr val="bg1"/>
                </a:solidFill>
                <a:latin typeface="Times New Roman" panose="02020603050405020304" pitchFamily="18" charset="0"/>
                <a:cs typeface="Times New Roman" panose="02020603050405020304" pitchFamily="18" charset="0"/>
              </a:rPr>
              <a:t>Not a database developer to store the data</a:t>
            </a:r>
          </a:p>
        </p:txBody>
      </p:sp>
      <p:sp>
        <p:nvSpPr>
          <p:cNvPr id="6" name="TextBox 5"/>
          <p:cNvSpPr txBox="1"/>
          <p:nvPr/>
        </p:nvSpPr>
        <p:spPr>
          <a:xfrm>
            <a:off x="4492144" y="3717032"/>
            <a:ext cx="4122112" cy="2308324"/>
          </a:xfrm>
          <a:prstGeom prst="rect">
            <a:avLst/>
          </a:prstGeom>
          <a:solidFill>
            <a:schemeClr val="accent3"/>
          </a:solidFill>
        </p:spPr>
        <p:txBody>
          <a:bodyPr wrap="square" rtlCol="0">
            <a:spAutoFit/>
          </a:bodyPr>
          <a:lstStyle/>
          <a:p>
            <a:r>
              <a:rPr lang="en-US" dirty="0">
                <a:latin typeface="Times New Roman" panose="02020603050405020304" pitchFamily="18" charset="0"/>
                <a:cs typeface="Times New Roman" panose="02020603050405020304" pitchFamily="18" charset="0"/>
              </a:rPr>
              <a:t>Uses IT systems</a:t>
            </a:r>
          </a:p>
          <a:p>
            <a:r>
              <a:rPr lang="en-US" dirty="0">
                <a:latin typeface="Times New Roman" panose="02020603050405020304" pitchFamily="18" charset="0"/>
                <a:cs typeface="Times New Roman" panose="02020603050405020304" pitchFamily="18" charset="0"/>
              </a:rPr>
              <a:t>Uses statistician’s mind</a:t>
            </a:r>
          </a:p>
          <a:p>
            <a:r>
              <a:rPr lang="en-US" dirty="0">
                <a:latin typeface="Times New Roman" panose="02020603050405020304" pitchFamily="18" charset="0"/>
                <a:cs typeface="Times New Roman" panose="02020603050405020304" pitchFamily="18" charset="0"/>
              </a:rPr>
              <a:t>Provides insights into building database</a:t>
            </a:r>
          </a:p>
          <a:p>
            <a:r>
              <a:rPr lang="en-US" dirty="0">
                <a:latin typeface="Times New Roman" panose="02020603050405020304" pitchFamily="18" charset="0"/>
                <a:cs typeface="Times New Roman" panose="02020603050405020304" pitchFamily="18" charset="0"/>
              </a:rPr>
              <a:t>Scientific rigor</a:t>
            </a:r>
          </a:p>
          <a:p>
            <a:r>
              <a:rPr lang="en-US" dirty="0">
                <a:latin typeface="Times New Roman" panose="02020603050405020304" pitchFamily="18" charset="0"/>
                <a:cs typeface="Times New Roman" panose="02020603050405020304" pitchFamily="18" charset="0"/>
              </a:rPr>
              <a:t>Uses multiple technologies</a:t>
            </a:r>
          </a:p>
          <a:p>
            <a:r>
              <a:rPr lang="en-US" dirty="0">
                <a:latin typeface="Times New Roman" panose="02020603050405020304" pitchFamily="18" charset="0"/>
                <a:cs typeface="Times New Roman" panose="02020603050405020304" pitchFamily="18" charset="0"/>
              </a:rPr>
              <a:t>Uses ideas to convert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observation to summaries to Stories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Clinical insights w/o being a doctor</a:t>
            </a:r>
          </a:p>
        </p:txBody>
      </p:sp>
      <p:sp>
        <p:nvSpPr>
          <p:cNvPr id="7" name="TextBox 6"/>
          <p:cNvSpPr txBox="1"/>
          <p:nvPr/>
        </p:nvSpPr>
        <p:spPr>
          <a:xfrm>
            <a:off x="179512" y="6096000"/>
            <a:ext cx="8473464" cy="338554"/>
          </a:xfrm>
          <a:prstGeom prst="rect">
            <a:avLst/>
          </a:prstGeom>
          <a:solidFill>
            <a:schemeClr val="accent3"/>
          </a:solidFill>
        </p:spPr>
        <p:txBody>
          <a:bodyPr wrap="square" rtlCol="0">
            <a:spAutoFit/>
          </a:bodyPr>
          <a:lstStyle/>
          <a:p>
            <a:r>
              <a:rPr lang="en-US" sz="1600" b="1" dirty="0">
                <a:latin typeface="Times New Roman" panose="02020603050405020304" pitchFamily="18" charset="0"/>
                <a:cs typeface="Times New Roman" panose="02020603050405020304" pitchFamily="18" charset="0"/>
              </a:rPr>
              <a:t>Pioneering effort and new contributions: as this kind of work was never done in ayurvedic area</a:t>
            </a:r>
          </a:p>
        </p:txBody>
      </p:sp>
      <p:sp>
        <p:nvSpPr>
          <p:cNvPr id="8" name="TextBox 7"/>
          <p:cNvSpPr txBox="1"/>
          <p:nvPr/>
        </p:nvSpPr>
        <p:spPr>
          <a:xfrm>
            <a:off x="213336" y="6477000"/>
            <a:ext cx="263047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new skill</a:t>
            </a:r>
          </a:p>
        </p:txBody>
      </p:sp>
    </p:spTree>
    <p:extLst>
      <p:ext uri="{BB962C8B-B14F-4D97-AF65-F5344CB8AC3E}">
        <p14:creationId xmlns:p14="http://schemas.microsoft.com/office/powerpoint/2010/main" val="453347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A981-F571-459A-82FE-9EC3152D870D}"/>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Benefits</a:t>
            </a:r>
          </a:p>
        </p:txBody>
      </p:sp>
      <p:sp>
        <p:nvSpPr>
          <p:cNvPr id="3" name="Content Placeholder 2">
            <a:extLst>
              <a:ext uri="{FF2B5EF4-FFF2-40B4-BE49-F238E27FC236}">
                <a16:creationId xmlns:a16="http://schemas.microsoft.com/office/drawing/2014/main" id="{A57F405E-1A08-4B6E-B45E-609B27DB7EE3}"/>
              </a:ext>
            </a:extLst>
          </p:cNvPr>
          <p:cNvSpPr>
            <a:spLocks noGrp="1"/>
          </p:cNvSpPr>
          <p:nvPr>
            <p:ph idx="1"/>
          </p:nvPr>
        </p:nvSpPr>
        <p:spPr>
          <a:xfrm>
            <a:off x="457200" y="1268760"/>
            <a:ext cx="8229600" cy="4525963"/>
          </a:xfrm>
        </p:spPr>
        <p:txBody>
          <a:bodyPr>
            <a:normAutofit/>
          </a:bodyPr>
          <a:lstStyle/>
          <a:p>
            <a:r>
              <a:rPr lang="en-US" sz="2800" dirty="0">
                <a:latin typeface="Times New Roman" panose="02020603050405020304" pitchFamily="18" charset="0"/>
                <a:cs typeface="Times New Roman" panose="02020603050405020304" pitchFamily="18" charset="0"/>
              </a:rPr>
              <a:t>The database will be useful in publishing case studies, case series, etc. in a short period of time. This will help us gain more visibility in scientific world</a:t>
            </a:r>
          </a:p>
          <a:p>
            <a:r>
              <a:rPr lang="en-US" sz="2800" dirty="0">
                <a:latin typeface="Times New Roman" panose="02020603050405020304" pitchFamily="18" charset="0"/>
                <a:cs typeface="Times New Roman" panose="02020603050405020304" pitchFamily="18" charset="0"/>
              </a:rPr>
              <a:t>The database will become more searchable</a:t>
            </a:r>
          </a:p>
          <a:p>
            <a:r>
              <a:rPr lang="en-US" sz="2800" dirty="0">
                <a:latin typeface="Times New Roman" panose="02020603050405020304" pitchFamily="18" charset="0"/>
                <a:cs typeface="Times New Roman" panose="02020603050405020304" pitchFamily="18" charset="0"/>
              </a:rPr>
              <a:t>More empirical data will be available at our disposal</a:t>
            </a:r>
          </a:p>
          <a:p>
            <a:r>
              <a:rPr lang="en-US" sz="2800" dirty="0">
                <a:latin typeface="Times New Roman" panose="02020603050405020304" pitchFamily="18" charset="0"/>
                <a:cs typeface="Times New Roman" panose="02020603050405020304" pitchFamily="18" charset="0"/>
              </a:rPr>
              <a:t>The data will be closer to analysis ready format</a:t>
            </a:r>
          </a:p>
          <a:p>
            <a:r>
              <a:rPr lang="en-US" sz="2800" dirty="0">
                <a:latin typeface="Times New Roman" panose="02020603050405020304" pitchFamily="18" charset="0"/>
                <a:cs typeface="Times New Roman" panose="02020603050405020304" pitchFamily="18" charset="0"/>
              </a:rPr>
              <a:t>The database could become a model database for other Ayurvedic institutions to follow</a:t>
            </a:r>
          </a:p>
          <a:p>
            <a:endParaRPr 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9C31E3D-3091-44E3-BC78-CAC8E7A4A7DA}"/>
              </a:ext>
            </a:extLst>
          </p:cNvPr>
          <p:cNvSpPr>
            <a:spLocks noGrp="1"/>
          </p:cNvSpPr>
          <p:nvPr>
            <p:ph type="sldNum" sz="quarter" idx="12"/>
          </p:nvPr>
        </p:nvSpPr>
        <p:spPr/>
        <p:txBody>
          <a:bodyPr/>
          <a:lstStyle/>
          <a:p>
            <a:fld id="{683A73A5-E307-49AE-B713-67FB3933783B}" type="slidenum">
              <a:rPr lang="en-IN" smtClean="0"/>
              <a:pPr/>
              <a:t>47</a:t>
            </a:fld>
            <a:endParaRPr lang="en-IN"/>
          </a:p>
        </p:txBody>
      </p:sp>
    </p:spTree>
    <p:extLst>
      <p:ext uri="{BB962C8B-B14F-4D97-AF65-F5344CB8AC3E}">
        <p14:creationId xmlns:p14="http://schemas.microsoft.com/office/powerpoint/2010/main" val="291624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8509" y="2819400"/>
            <a:ext cx="6446982" cy="990600"/>
          </a:xfrm>
        </p:spPr>
        <p:txBody>
          <a:bodyPr>
            <a:normAutofit/>
          </a:bodyPr>
          <a:lstStyle/>
          <a:p>
            <a:pPr marL="0" indent="0">
              <a:buNone/>
            </a:pPr>
            <a:r>
              <a:rPr lang="en-US" b="1" dirty="0">
                <a:solidFill>
                  <a:srgbClr val="00B050"/>
                </a:solidFill>
                <a:latin typeface="Times New Roman" panose="02020603050405020304" pitchFamily="18" charset="0"/>
                <a:cs typeface="Times New Roman" panose="02020603050405020304" pitchFamily="18" charset="0"/>
              </a:rPr>
              <a:t>Data to knowledge to Wisdom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47773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A981-F571-459A-82FE-9EC3152D870D}"/>
              </a:ext>
            </a:extLst>
          </p:cNvPr>
          <p:cNvSpPr>
            <a:spLocks noGrp="1"/>
          </p:cNvSpPr>
          <p:nvPr>
            <p:ph type="title"/>
          </p:nvPr>
        </p:nvSpPr>
        <p:spPr>
          <a:xfrm>
            <a:off x="76200" y="329505"/>
            <a:ext cx="6172200" cy="432495"/>
          </a:xfrm>
        </p:spPr>
        <p:txBody>
          <a:bodyPr>
            <a:normAutofit fontScale="90000"/>
          </a:bodyPr>
          <a:lstStyle/>
          <a:p>
            <a:r>
              <a:rPr lang="en-US" sz="3200" dirty="0">
                <a:latin typeface="Times New Roman" panose="02020603050405020304" pitchFamily="18" charset="0"/>
                <a:cs typeface="Times New Roman" panose="02020603050405020304" pitchFamily="18" charset="0"/>
              </a:rPr>
              <a:t>Ongoing / future work</a:t>
            </a:r>
          </a:p>
        </p:txBody>
      </p:sp>
      <p:sp>
        <p:nvSpPr>
          <p:cNvPr id="3" name="Content Placeholder 2">
            <a:extLst>
              <a:ext uri="{FF2B5EF4-FFF2-40B4-BE49-F238E27FC236}">
                <a16:creationId xmlns:a16="http://schemas.microsoft.com/office/drawing/2014/main" id="{A57F405E-1A08-4B6E-B45E-609B27DB7EE3}"/>
              </a:ext>
            </a:extLst>
          </p:cNvPr>
          <p:cNvSpPr>
            <a:spLocks noGrp="1"/>
          </p:cNvSpPr>
          <p:nvPr>
            <p:ph idx="1"/>
          </p:nvPr>
        </p:nvSpPr>
        <p:spPr>
          <a:xfrm>
            <a:off x="457200" y="1268760"/>
            <a:ext cx="8229600" cy="4525963"/>
          </a:xfrm>
        </p:spPr>
        <p:txBody>
          <a:bodyPr>
            <a:normAutofit/>
          </a:bodyPr>
          <a:lstStyle/>
          <a:p>
            <a:pPr>
              <a:buAutoNum type="arabicParenBoth"/>
            </a:pPr>
            <a:r>
              <a:rPr lang="en-US" sz="1800" dirty="0">
                <a:effectLst/>
                <a:latin typeface="Times New Roman" panose="02020603050405020304" pitchFamily="18" charset="0"/>
                <a:ea typeface="Calibri" panose="020F0502020204030204" pitchFamily="34" charset="0"/>
              </a:rPr>
              <a:t>Work with the university and hospital management for updates to the data capture process, </a:t>
            </a:r>
          </a:p>
          <a:p>
            <a:pPr>
              <a:buAutoNum type="arabicParenBoth"/>
            </a:pPr>
            <a:r>
              <a:rPr lang="en-US" sz="1800" dirty="0">
                <a:effectLst/>
                <a:latin typeface="Times New Roman" panose="02020603050405020304" pitchFamily="18" charset="0"/>
                <a:ea typeface="Calibri" panose="020F0502020204030204" pitchFamily="34" charset="0"/>
              </a:rPr>
              <a:t>Attempt to work with other hospitals and carry out similar analysis, </a:t>
            </a:r>
          </a:p>
          <a:p>
            <a:pPr>
              <a:buAutoNum type="arabicParenBoth"/>
            </a:pPr>
            <a:r>
              <a:rPr lang="en-US" sz="1800" dirty="0">
                <a:effectLst/>
                <a:latin typeface="Times New Roman" panose="02020603050405020304" pitchFamily="18" charset="0"/>
                <a:ea typeface="Calibri" panose="020F0502020204030204" pitchFamily="34" charset="0"/>
              </a:rPr>
              <a:t>Use Sequential Pattern Mining library developed by Phillipe Fournier-</a:t>
            </a:r>
            <a:r>
              <a:rPr lang="en-US" sz="1800" dirty="0" err="1">
                <a:effectLst/>
                <a:latin typeface="Times New Roman" panose="02020603050405020304" pitchFamily="18" charset="0"/>
                <a:ea typeface="Calibri" panose="020F0502020204030204" pitchFamily="34" charset="0"/>
              </a:rPr>
              <a:t>Viger</a:t>
            </a:r>
            <a:r>
              <a:rPr lang="en-US" sz="1800" dirty="0">
                <a:effectLst/>
                <a:latin typeface="Times New Roman" panose="02020603050405020304" pitchFamily="18" charset="0"/>
                <a:ea typeface="Calibri" panose="020F0502020204030204" pitchFamily="34" charset="0"/>
              </a:rPr>
              <a:t>, having more than 100 algorithms to discover patterns in data, </a:t>
            </a:r>
          </a:p>
          <a:p>
            <a:pPr>
              <a:buAutoNum type="arabicParenBoth"/>
            </a:pPr>
            <a:r>
              <a:rPr lang="en-US" sz="1800" dirty="0">
                <a:effectLst/>
                <a:latin typeface="Times New Roman" panose="02020603050405020304" pitchFamily="18" charset="0"/>
                <a:ea typeface="Calibri" panose="020F0502020204030204" pitchFamily="34" charset="0"/>
              </a:rPr>
              <a:t>Use Co-morbidity package in R programming language to identify disease comorbidities using different statistical tests and metrics, </a:t>
            </a:r>
          </a:p>
          <a:p>
            <a:pPr>
              <a:buAutoNum type="arabicParenBoth"/>
            </a:pPr>
            <a:r>
              <a:rPr lang="en-US" sz="1800" dirty="0">
                <a:effectLst/>
                <a:latin typeface="Times New Roman" panose="02020603050405020304" pitchFamily="18" charset="0"/>
                <a:ea typeface="Calibri" panose="020F0502020204030204" pitchFamily="34" charset="0"/>
              </a:rPr>
              <a:t>Use Natural Language Processing approaches using tensor flow methodologies to discover underlying patterns in the data, </a:t>
            </a:r>
          </a:p>
          <a:p>
            <a:pPr>
              <a:buAutoNum type="arabicParenBoth"/>
            </a:pPr>
            <a:r>
              <a:rPr lang="en-US" sz="1800" dirty="0">
                <a:effectLst/>
                <a:latin typeface="Times New Roman" panose="02020603050405020304" pitchFamily="18" charset="0"/>
                <a:ea typeface="Calibri" panose="020F0502020204030204" pitchFamily="34" charset="0"/>
              </a:rPr>
              <a:t>Work with the ayurvedic physicians in the hospital on specific disease areas like Chronic Kidney Disease (CKD), and Parkinson disease data – these are the areas, hospital is working actively working on</a:t>
            </a:r>
          </a:p>
          <a:p>
            <a:pPr>
              <a:buAutoNum type="arabicParenBoth"/>
            </a:pPr>
            <a:r>
              <a:rPr lang="en-US" sz="1800" dirty="0">
                <a:latin typeface="Times New Roman" panose="02020603050405020304" pitchFamily="18" charset="0"/>
                <a:cs typeface="Times New Roman" panose="02020603050405020304" pitchFamily="18" charset="0"/>
              </a:rPr>
              <a:t>Latest addition as of 2023: use of ChatGPT type of approach within ayurvedic area</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9C31E3D-3091-44E3-BC78-CAC8E7A4A7DA}"/>
              </a:ext>
            </a:extLst>
          </p:cNvPr>
          <p:cNvSpPr>
            <a:spLocks noGrp="1"/>
          </p:cNvSpPr>
          <p:nvPr>
            <p:ph type="sldNum" sz="quarter" idx="12"/>
          </p:nvPr>
        </p:nvSpPr>
        <p:spPr/>
        <p:txBody>
          <a:bodyPr/>
          <a:lstStyle/>
          <a:p>
            <a:fld id="{683A73A5-E307-49AE-B713-67FB3933783B}" type="slidenum">
              <a:rPr lang="en-IN" smtClean="0"/>
              <a:pPr/>
              <a:t>49</a:t>
            </a:fld>
            <a:endParaRPr lang="en-IN"/>
          </a:p>
        </p:txBody>
      </p:sp>
    </p:spTree>
    <p:extLst>
      <p:ext uri="{BB962C8B-B14F-4D97-AF65-F5344CB8AC3E}">
        <p14:creationId xmlns:p14="http://schemas.microsoft.com/office/powerpoint/2010/main" val="110076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3A73A5-E307-49AE-B713-67FB3933783B}" type="slidenum">
              <a:rPr lang="en-IN" smtClean="0"/>
              <a:pPr/>
              <a:t>5</a:t>
            </a:fld>
            <a:endParaRPr lang="en-IN"/>
          </a:p>
        </p:txBody>
      </p:sp>
      <p:sp>
        <p:nvSpPr>
          <p:cNvPr id="5" name="TextBox 4"/>
          <p:cNvSpPr txBox="1"/>
          <p:nvPr/>
        </p:nvSpPr>
        <p:spPr>
          <a:xfrm>
            <a:off x="0" y="6350169"/>
            <a:ext cx="9102408" cy="507831"/>
          </a:xfrm>
          <a:prstGeom prst="rect">
            <a:avLst/>
          </a:prstGeom>
          <a:noFill/>
        </p:spPr>
        <p:txBody>
          <a:bodyPr wrap="square" rtlCol="0">
            <a:spAutoFit/>
          </a:bodyPr>
          <a:lstStyle/>
          <a:p>
            <a:r>
              <a:rPr lang="en-US" sz="900" dirty="0">
                <a:latin typeface="Times New Roman" panose="02020603050405020304" pitchFamily="18" charset="0"/>
                <a:cs typeface="Times New Roman" panose="02020603050405020304" pitchFamily="18" charset="0"/>
                <a:hlinkClick r:id="rId3"/>
              </a:rPr>
              <a:t>https://www.sciencedirect.com/science/article/pii/S0149291820301338</a:t>
            </a:r>
            <a:r>
              <a:rPr lang="en-US" sz="900" dirty="0">
                <a:latin typeface="Times New Roman" panose="02020603050405020304" pitchFamily="18" charset="0"/>
                <a:cs typeface="Times New Roman" panose="02020603050405020304" pitchFamily="18" charset="0"/>
              </a:rPr>
              <a:t> : </a:t>
            </a:r>
            <a:r>
              <a:rPr lang="en-US" sz="900" dirty="0">
                <a:solidFill>
                  <a:srgbClr val="0070C0"/>
                </a:solidFill>
                <a:latin typeface="Times New Roman" panose="02020603050405020304" pitchFamily="18" charset="0"/>
                <a:cs typeface="Times New Roman" panose="02020603050405020304" pitchFamily="18" charset="0"/>
              </a:rPr>
              <a:t>Study: </a:t>
            </a:r>
            <a:r>
              <a:rPr lang="en-US" sz="900" dirty="0" err="1">
                <a:solidFill>
                  <a:srgbClr val="0070C0"/>
                </a:solidFill>
                <a:latin typeface="Times New Roman" panose="02020603050405020304" pitchFamily="18" charset="0"/>
                <a:cs typeface="Times New Roman" panose="02020603050405020304" pitchFamily="18" charset="0"/>
              </a:rPr>
              <a:t>Clarivate</a:t>
            </a:r>
            <a:r>
              <a:rPr lang="en-US" sz="900" dirty="0">
                <a:solidFill>
                  <a:srgbClr val="0070C0"/>
                </a:solidFill>
                <a:latin typeface="Times New Roman" panose="02020603050405020304" pitchFamily="18" charset="0"/>
                <a:cs typeface="Times New Roman" panose="02020603050405020304" pitchFamily="18" charset="0"/>
              </a:rPr>
              <a:t> Analytics, USA (2019)</a:t>
            </a:r>
          </a:p>
          <a:p>
            <a:r>
              <a:rPr lang="en-IN" sz="900" dirty="0" err="1">
                <a:solidFill>
                  <a:srgbClr val="0070C0"/>
                </a:solidFill>
                <a:latin typeface="Times New Roman" panose="02020603050405020304" pitchFamily="18" charset="0"/>
                <a:cs typeface="Times New Roman" panose="02020603050405020304" pitchFamily="18" charset="0"/>
              </a:rPr>
              <a:t>Maissenhaelter</a:t>
            </a:r>
            <a:r>
              <a:rPr lang="en-IN" sz="900" dirty="0">
                <a:solidFill>
                  <a:srgbClr val="0070C0"/>
                </a:solidFill>
                <a:latin typeface="Times New Roman" panose="02020603050405020304" pitchFamily="18" charset="0"/>
                <a:cs typeface="Times New Roman" panose="02020603050405020304" pitchFamily="18" charset="0"/>
              </a:rPr>
              <a:t>, BE, </a:t>
            </a:r>
            <a:r>
              <a:rPr lang="en-IN" sz="900" dirty="0" err="1">
                <a:solidFill>
                  <a:srgbClr val="0070C0"/>
                </a:solidFill>
                <a:latin typeface="Times New Roman" panose="02020603050405020304" pitchFamily="18" charset="0"/>
                <a:cs typeface="Times New Roman" panose="02020603050405020304" pitchFamily="18" charset="0"/>
              </a:rPr>
              <a:t>Woolmore</a:t>
            </a:r>
            <a:r>
              <a:rPr lang="en-IN" sz="900" dirty="0">
                <a:solidFill>
                  <a:srgbClr val="0070C0"/>
                </a:solidFill>
                <a:latin typeface="Times New Roman" panose="02020603050405020304" pitchFamily="18" charset="0"/>
                <a:cs typeface="Times New Roman" panose="02020603050405020304" pitchFamily="18" charset="0"/>
              </a:rPr>
              <a:t>, AL, </a:t>
            </a:r>
            <a:r>
              <a:rPr lang="en-IN" sz="900" dirty="0" err="1">
                <a:solidFill>
                  <a:srgbClr val="0070C0"/>
                </a:solidFill>
                <a:latin typeface="Times New Roman" panose="02020603050405020304" pitchFamily="18" charset="0"/>
                <a:cs typeface="Times New Roman" panose="02020603050405020304" pitchFamily="18" charset="0"/>
              </a:rPr>
              <a:t>Schlag</a:t>
            </a:r>
            <a:r>
              <a:rPr lang="en-IN" sz="900" dirty="0">
                <a:solidFill>
                  <a:srgbClr val="0070C0"/>
                </a:solidFill>
                <a:latin typeface="Times New Roman" panose="02020603050405020304" pitchFamily="18" charset="0"/>
                <a:cs typeface="Times New Roman" panose="02020603050405020304" pitchFamily="18" charset="0"/>
              </a:rPr>
              <a:t>, PM. Real-world evidence research based on big data: motivation-challenges-success factors. </a:t>
            </a:r>
            <a:r>
              <a:rPr lang="en-IN" sz="900" dirty="0" err="1">
                <a:solidFill>
                  <a:srgbClr val="0070C0"/>
                </a:solidFill>
                <a:latin typeface="Times New Roman" panose="02020603050405020304" pitchFamily="18" charset="0"/>
                <a:cs typeface="Times New Roman" panose="02020603050405020304" pitchFamily="18" charset="0"/>
              </a:rPr>
              <a:t>Onkologe</a:t>
            </a:r>
            <a:r>
              <a:rPr lang="en-IN" sz="900" dirty="0">
                <a:solidFill>
                  <a:srgbClr val="0070C0"/>
                </a:solidFill>
                <a:latin typeface="Times New Roman" panose="02020603050405020304" pitchFamily="18" charset="0"/>
                <a:cs typeface="Times New Roman" panose="02020603050405020304" pitchFamily="18" charset="0"/>
              </a:rPr>
              <a:t> (</a:t>
            </a:r>
            <a:r>
              <a:rPr lang="en-IN" sz="900" dirty="0" err="1">
                <a:solidFill>
                  <a:srgbClr val="0070C0"/>
                </a:solidFill>
                <a:latin typeface="Times New Roman" panose="02020603050405020304" pitchFamily="18" charset="0"/>
                <a:cs typeface="Times New Roman" panose="02020603050405020304" pitchFamily="18" charset="0"/>
              </a:rPr>
              <a:t>Berl</a:t>
            </a:r>
            <a:r>
              <a:rPr lang="en-IN" sz="900" dirty="0">
                <a:solidFill>
                  <a:srgbClr val="0070C0"/>
                </a:solidFill>
                <a:latin typeface="Times New Roman" panose="02020603050405020304" pitchFamily="18" charset="0"/>
                <a:cs typeface="Times New Roman" panose="02020603050405020304" pitchFamily="18" charset="0"/>
              </a:rPr>
              <a:t>). 2018;24(</a:t>
            </a:r>
            <a:r>
              <a:rPr lang="en-IN" sz="900" dirty="0" err="1">
                <a:solidFill>
                  <a:srgbClr val="0070C0"/>
                </a:solidFill>
                <a:latin typeface="Times New Roman" panose="02020603050405020304" pitchFamily="18" charset="0"/>
                <a:cs typeface="Times New Roman" panose="02020603050405020304" pitchFamily="18" charset="0"/>
              </a:rPr>
              <a:t>suppl</a:t>
            </a:r>
            <a:r>
              <a:rPr lang="en-IN" sz="900" dirty="0">
                <a:solidFill>
                  <a:srgbClr val="0070C0"/>
                </a:solidFill>
                <a:latin typeface="Times New Roman" panose="02020603050405020304" pitchFamily="18" charset="0"/>
                <a:cs typeface="Times New Roman" panose="02020603050405020304" pitchFamily="18" charset="0"/>
              </a:rPr>
              <a:t> 2):91-98.</a:t>
            </a:r>
            <a:endParaRPr lang="en-US" sz="900" dirty="0">
              <a:solidFill>
                <a:srgbClr val="0070C0"/>
              </a:solidFill>
              <a:latin typeface="Times New Roman" panose="02020603050405020304" pitchFamily="18" charset="0"/>
              <a:cs typeface="Times New Roman" panose="02020603050405020304" pitchFamily="18" charset="0"/>
            </a:endParaRPr>
          </a:p>
          <a:p>
            <a:endParaRPr lang="en-US" sz="900" dirty="0">
              <a:solidFill>
                <a:srgbClr val="0070C0"/>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79512" y="749603"/>
            <a:ext cx="3744416" cy="2031325"/>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Explosion of data types and volumes</a:t>
            </a:r>
          </a:p>
          <a:p>
            <a:pPr marL="342900" indent="-342900">
              <a:buFont typeface="+mj-lt"/>
              <a:buAutoNum type="arabicPeriod"/>
            </a:pPr>
            <a:endParaRPr lang="en-US" dirty="0">
              <a:latin typeface="Times" panose="02020603050405020304" pitchFamily="18" charset="0"/>
              <a:cs typeface="Times" panose="02020603050405020304" pitchFamily="18" charset="0"/>
            </a:endParaRPr>
          </a:p>
          <a:p>
            <a:pPr marL="342900" indent="-342900">
              <a:buFont typeface="+mj-lt"/>
              <a:buAutoNum type="arabicPeriod"/>
            </a:pPr>
            <a:r>
              <a:rPr lang="en-US" dirty="0">
                <a:latin typeface="Times" panose="02020603050405020304" pitchFamily="18" charset="0"/>
                <a:cs typeface="Times" panose="02020603050405020304" pitchFamily="18" charset="0"/>
              </a:rPr>
              <a:t>Electronic media (EHR)</a:t>
            </a:r>
          </a:p>
          <a:p>
            <a:pPr marL="342900" indent="-342900">
              <a:buFont typeface="+mj-lt"/>
              <a:buAutoNum type="arabicPeriod"/>
            </a:pPr>
            <a:r>
              <a:rPr lang="en-US" dirty="0">
                <a:latin typeface="Times" panose="02020603050405020304" pitchFamily="18" charset="0"/>
                <a:cs typeface="Times" panose="02020603050405020304" pitchFamily="18" charset="0"/>
              </a:rPr>
              <a:t>Mobile devices</a:t>
            </a:r>
          </a:p>
          <a:p>
            <a:pPr marL="342900" indent="-342900">
              <a:buFont typeface="+mj-lt"/>
              <a:buAutoNum type="arabicPeriod"/>
            </a:pPr>
            <a:r>
              <a:rPr lang="en-US" dirty="0">
                <a:latin typeface="Times" panose="02020603050405020304" pitchFamily="18" charset="0"/>
                <a:cs typeface="Times" panose="02020603050405020304" pitchFamily="18" charset="0"/>
              </a:rPr>
              <a:t>Wearables</a:t>
            </a:r>
          </a:p>
          <a:p>
            <a:pPr marL="342900" indent="-342900">
              <a:buFont typeface="+mj-lt"/>
              <a:buAutoNum type="arabicPeriod"/>
            </a:pPr>
            <a:r>
              <a:rPr lang="en-US" dirty="0">
                <a:latin typeface="Times" panose="02020603050405020304" pitchFamily="18" charset="0"/>
                <a:cs typeface="Times" panose="02020603050405020304" pitchFamily="18" charset="0"/>
              </a:rPr>
              <a:t>Sensor data</a:t>
            </a:r>
          </a:p>
          <a:p>
            <a:endParaRPr lang="en-US" dirty="0">
              <a:latin typeface="Times" panose="02020603050405020304" pitchFamily="18" charset="0"/>
              <a:cs typeface="Times" panose="02020603050405020304" pitchFamily="18" charset="0"/>
            </a:endParaRPr>
          </a:p>
        </p:txBody>
      </p:sp>
      <p:sp>
        <p:nvSpPr>
          <p:cNvPr id="13" name="TextBox 12"/>
          <p:cNvSpPr txBox="1"/>
          <p:nvPr/>
        </p:nvSpPr>
        <p:spPr>
          <a:xfrm>
            <a:off x="2339752" y="2060848"/>
            <a:ext cx="3312368"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 of </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Technology</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Cutting edge analytical tools </a:t>
            </a:r>
          </a:p>
        </p:txBody>
      </p:sp>
      <p:sp>
        <p:nvSpPr>
          <p:cNvPr id="15" name="Right Arrow 14"/>
          <p:cNvSpPr/>
          <p:nvPr/>
        </p:nvSpPr>
        <p:spPr>
          <a:xfrm>
            <a:off x="4932040" y="2645296"/>
            <a:ext cx="720080" cy="2880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TextBox 15"/>
          <p:cNvSpPr txBox="1"/>
          <p:nvPr/>
        </p:nvSpPr>
        <p:spPr>
          <a:xfrm>
            <a:off x="5868144" y="2349366"/>
            <a:ext cx="3312368"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Allow </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Better design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Greater in-depth view of data as never before</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4319972" y="4554994"/>
            <a:ext cx="4680520"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Since 1998:</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27 (&lt;5% of all) drug approvals by major Health authorities (US FDA, EMA, PMDA, Health Canada)</a:t>
            </a:r>
          </a:p>
          <a:p>
            <a:endParaRPr lang="en-US" dirty="0">
              <a:latin typeface="Times New Roman" panose="02020603050405020304" pitchFamily="18" charset="0"/>
              <a:cs typeface="Times New Roman" panose="02020603050405020304" pitchFamily="18" charset="0"/>
            </a:endParaRPr>
          </a:p>
        </p:txBody>
      </p:sp>
      <p:sp>
        <p:nvSpPr>
          <p:cNvPr id="18" name="Down Arrow 17"/>
          <p:cNvSpPr/>
          <p:nvPr/>
        </p:nvSpPr>
        <p:spPr>
          <a:xfrm>
            <a:off x="7020272" y="3826455"/>
            <a:ext cx="216024" cy="52640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ight Arrow 18"/>
          <p:cNvSpPr/>
          <p:nvPr/>
        </p:nvSpPr>
        <p:spPr>
          <a:xfrm rot="10800000">
            <a:off x="3275856" y="4869160"/>
            <a:ext cx="720080" cy="2880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Rectangle 19"/>
          <p:cNvSpPr/>
          <p:nvPr/>
        </p:nvSpPr>
        <p:spPr>
          <a:xfrm>
            <a:off x="150565" y="4748951"/>
            <a:ext cx="2801254" cy="1200329"/>
          </a:xfrm>
          <a:prstGeom prst="rect">
            <a:avLst/>
          </a:prstGeom>
        </p:spPr>
        <p:txBody>
          <a:bodyPr wrap="square">
            <a:spAutoFit/>
          </a:bodyPr>
          <a:lstStyle/>
          <a:p>
            <a:r>
              <a:rPr lang="en-US" dirty="0">
                <a:solidFill>
                  <a:srgbClr val="00B050"/>
                </a:solidFill>
                <a:latin typeface="Times New Roman" panose="02020603050405020304" pitchFamily="18" charset="0"/>
                <a:ea typeface="Calibri" panose="020F0502020204030204" pitchFamily="34" charset="0"/>
              </a:rPr>
              <a:t>Increasing evidence of use of “naturally reported data” in drug approvals in modern biomedicine</a:t>
            </a:r>
            <a:endParaRPr lang="en-US" dirty="0"/>
          </a:p>
        </p:txBody>
      </p:sp>
      <p:sp>
        <p:nvSpPr>
          <p:cNvPr id="14" name="Title 1"/>
          <p:cNvSpPr>
            <a:spLocks noGrp="1"/>
          </p:cNvSpPr>
          <p:nvPr>
            <p:ph type="title"/>
          </p:nvPr>
        </p:nvSpPr>
        <p:spPr>
          <a:xfrm>
            <a:off x="76200" y="47526"/>
            <a:ext cx="8229600" cy="562074"/>
          </a:xfrm>
        </p:spPr>
        <p:txBody>
          <a:bodyPr>
            <a:noAutofit/>
          </a:bodyPr>
          <a:lstStyle/>
          <a:p>
            <a:pPr algn="l"/>
            <a:r>
              <a:rPr lang="en-US" sz="2800" dirty="0">
                <a:latin typeface="Times New Roman" panose="02020603050405020304" pitchFamily="18" charset="0"/>
                <a:cs typeface="Times New Roman" panose="02020603050405020304" pitchFamily="18" charset="0"/>
              </a:rPr>
              <a:t>Use of Real world data in pharmaceutical industry (1/3) </a:t>
            </a:r>
          </a:p>
        </p:txBody>
      </p:sp>
    </p:spTree>
    <p:extLst>
      <p:ext uri="{BB962C8B-B14F-4D97-AF65-F5344CB8AC3E}">
        <p14:creationId xmlns:p14="http://schemas.microsoft.com/office/powerpoint/2010/main" val="2740122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A981-F571-459A-82FE-9EC3152D870D}"/>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Thank </a:t>
            </a:r>
            <a:r>
              <a:rPr lang="en-US" sz="3600" dirty="0" err="1">
                <a:latin typeface="Times New Roman" panose="02020603050405020304" pitchFamily="18" charset="0"/>
                <a:cs typeface="Times New Roman" panose="02020603050405020304" pitchFamily="18" charset="0"/>
              </a:rPr>
              <a:t>you’s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7F405E-1A08-4B6E-B45E-609B27DB7EE3}"/>
              </a:ext>
            </a:extLst>
          </p:cNvPr>
          <p:cNvSpPr>
            <a:spLocks noGrp="1"/>
          </p:cNvSpPr>
          <p:nvPr>
            <p:ph idx="1"/>
          </p:nvPr>
        </p:nvSpPr>
        <p:spPr>
          <a:xfrm>
            <a:off x="457200" y="1341437"/>
            <a:ext cx="8229600" cy="4525963"/>
          </a:xfrm>
        </p:spPr>
        <p:txBody>
          <a:bodyPr>
            <a:normAutofit fontScale="92500" lnSpcReduction="20000"/>
          </a:bodyPr>
          <a:lstStyle/>
          <a:p>
            <a:r>
              <a:rPr lang="en-US" sz="2800" dirty="0">
                <a:latin typeface="Times New Roman" panose="02020603050405020304" pitchFamily="18" charset="0"/>
                <a:cs typeface="Times New Roman" panose="02020603050405020304" pitchFamily="18" charset="0"/>
              </a:rPr>
              <a:t>Ashwini Mathur</a:t>
            </a:r>
          </a:p>
          <a:p>
            <a:r>
              <a:rPr lang="en-US" sz="2800" dirty="0">
                <a:latin typeface="Times New Roman" panose="02020603050405020304" pitchFamily="18" charset="0"/>
                <a:cs typeface="Times New Roman" panose="02020603050405020304" pitchFamily="18" charset="0"/>
              </a:rPr>
              <a:t>Ashwini Godbole</a:t>
            </a:r>
          </a:p>
          <a:p>
            <a:r>
              <a:rPr lang="en-US" sz="2800" dirty="0">
                <a:latin typeface="Times New Roman" panose="02020603050405020304" pitchFamily="18" charset="0"/>
                <a:cs typeface="Times New Roman" panose="02020603050405020304" pitchFamily="18" charset="0"/>
              </a:rPr>
              <a:t>Girish </a:t>
            </a:r>
            <a:r>
              <a:rPr lang="en-US" sz="2800" dirty="0" err="1">
                <a:latin typeface="Times New Roman" panose="02020603050405020304" pitchFamily="18" charset="0"/>
                <a:cs typeface="Times New Roman" panose="02020603050405020304" pitchFamily="18" charset="0"/>
              </a:rPr>
              <a:t>Tillu</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Poornima </a:t>
            </a:r>
            <a:r>
              <a:rPr lang="en-US" sz="2800" dirty="0" err="1">
                <a:latin typeface="Times New Roman" panose="02020603050405020304" pitchFamily="18" charset="0"/>
                <a:cs typeface="Times New Roman" panose="02020603050405020304" pitchFamily="18" charset="0"/>
              </a:rPr>
              <a:t>Devkumar</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Prasan Shankar</a:t>
            </a:r>
          </a:p>
          <a:p>
            <a:r>
              <a:rPr lang="en-US" sz="2800" dirty="0">
                <a:latin typeface="Times New Roman" panose="02020603050405020304" pitchFamily="18" charset="0"/>
                <a:cs typeface="Times New Roman" panose="02020603050405020304" pitchFamily="18" charset="0"/>
              </a:rPr>
              <a:t>Darshan Shankar</a:t>
            </a:r>
          </a:p>
          <a:p>
            <a:r>
              <a:rPr lang="en-US" sz="2800" dirty="0">
                <a:latin typeface="Times New Roman" panose="02020603050405020304" pitchFamily="18" charset="0"/>
                <a:cs typeface="Times New Roman" panose="02020603050405020304" pitchFamily="18" charset="0"/>
              </a:rPr>
              <a:t>Ravi Kumar G</a:t>
            </a:r>
          </a:p>
          <a:p>
            <a:r>
              <a:rPr lang="en-US" sz="2800" dirty="0">
                <a:latin typeface="Times New Roman" panose="02020603050405020304" pitchFamily="18" charset="0"/>
                <a:cs typeface="Times New Roman" panose="02020603050405020304" pitchFamily="18" charset="0"/>
              </a:rPr>
              <a:t>Vivek Sanker </a:t>
            </a:r>
          </a:p>
          <a:p>
            <a:r>
              <a:rPr lang="en-US" sz="2800" dirty="0" err="1">
                <a:latin typeface="Times New Roman" panose="02020603050405020304" pitchFamily="18" charset="0"/>
                <a:cs typeface="Times New Roman" panose="02020603050405020304" pitchFamily="18" charset="0"/>
              </a:rPr>
              <a:t>Sriranjini</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TDU IT team</a:t>
            </a:r>
          </a:p>
          <a:p>
            <a:r>
              <a:rPr lang="en-US" sz="2800" dirty="0">
                <a:latin typeface="Times New Roman" panose="02020603050405020304" pitchFamily="18" charset="0"/>
                <a:cs typeface="Times New Roman" panose="02020603050405020304" pitchFamily="18" charset="0"/>
              </a:rPr>
              <a:t>Last but not the least family</a:t>
            </a:r>
          </a:p>
          <a:p>
            <a:endParaRPr 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9C31E3D-3091-44E3-BC78-CAC8E7A4A7DA}"/>
              </a:ext>
            </a:extLst>
          </p:cNvPr>
          <p:cNvSpPr>
            <a:spLocks noGrp="1"/>
          </p:cNvSpPr>
          <p:nvPr>
            <p:ph type="sldNum" sz="quarter" idx="12"/>
          </p:nvPr>
        </p:nvSpPr>
        <p:spPr/>
        <p:txBody>
          <a:bodyPr/>
          <a:lstStyle/>
          <a:p>
            <a:fld id="{683A73A5-E307-49AE-B713-67FB3933783B}" type="slidenum">
              <a:rPr lang="en-IN" smtClean="0"/>
              <a:pPr/>
              <a:t>50</a:t>
            </a:fld>
            <a:endParaRPr lang="en-IN"/>
          </a:p>
        </p:txBody>
      </p:sp>
    </p:spTree>
    <p:extLst>
      <p:ext uri="{BB962C8B-B14F-4D97-AF65-F5344CB8AC3E}">
        <p14:creationId xmlns:p14="http://schemas.microsoft.com/office/powerpoint/2010/main" val="2884956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6" name="Title 1"/>
          <p:cNvSpPr>
            <a:spLocks noGrp="1"/>
          </p:cNvSpPr>
          <p:nvPr>
            <p:ph type="title"/>
          </p:nvPr>
        </p:nvSpPr>
        <p:spPr>
          <a:xfrm>
            <a:off x="76200" y="47526"/>
            <a:ext cx="8229600" cy="562074"/>
          </a:xfrm>
        </p:spPr>
        <p:txBody>
          <a:bodyPr>
            <a:noAutofit/>
          </a:bodyPr>
          <a:lstStyle/>
          <a:p>
            <a:pPr algn="l"/>
            <a:r>
              <a:rPr lang="en-US" sz="2800" dirty="0">
                <a:latin typeface="Times New Roman" panose="02020603050405020304" pitchFamily="18" charset="0"/>
                <a:cs typeface="Times New Roman" panose="02020603050405020304" pitchFamily="18" charset="0"/>
              </a:rPr>
              <a:t>Use of Real world data in pharmaceutical industry (2/3) </a:t>
            </a:r>
          </a:p>
        </p:txBody>
      </p:sp>
      <p:pic>
        <p:nvPicPr>
          <p:cNvPr id="7" name="Picture 6"/>
          <p:cNvPicPr>
            <a:picLocks noChangeAspect="1"/>
          </p:cNvPicPr>
          <p:nvPr/>
        </p:nvPicPr>
        <p:blipFill>
          <a:blip r:embed="rId2"/>
          <a:stretch>
            <a:fillRect/>
          </a:stretch>
        </p:blipFill>
        <p:spPr>
          <a:xfrm>
            <a:off x="5562600" y="1524000"/>
            <a:ext cx="1866900" cy="2386013"/>
          </a:xfrm>
          <a:prstGeom prst="rect">
            <a:avLst/>
          </a:prstGeom>
        </p:spPr>
      </p:pic>
      <p:sp>
        <p:nvSpPr>
          <p:cNvPr id="8" name="Rectangle 7"/>
          <p:cNvSpPr/>
          <p:nvPr/>
        </p:nvSpPr>
        <p:spPr>
          <a:xfrm>
            <a:off x="0" y="6412468"/>
            <a:ext cx="9034272" cy="369332"/>
          </a:xfrm>
          <a:prstGeom prst="rect">
            <a:avLst/>
          </a:prstGeom>
        </p:spPr>
        <p:txBody>
          <a:bodyPr wrap="square">
            <a:spAutoFit/>
          </a:bodyPr>
          <a:lstStyle/>
          <a:p>
            <a:r>
              <a:rPr lang="en-US" sz="600" dirty="0">
                <a:hlinkClick r:id="rId3"/>
              </a:rPr>
              <a:t>https://www.google.com/url?sa=i&amp;url=https%3A%2F%2Fwww.empr.com%2Fdrug%2Fibrance%2F&amp;psig=AOvVaw3XbC_oNQivQ22-FXsjzmmA&amp;ust=1602667142686000&amp;source=images&amp;cd=vfe&amp;ved=0CAIQjRxqFwoTCPjRgMiesewCFQAAAAAdAAAAABAD</a:t>
            </a:r>
            <a:endParaRPr lang="en-US" sz="600" dirty="0"/>
          </a:p>
          <a:p>
            <a:r>
              <a:rPr lang="en-US" sz="600" dirty="0">
                <a:hlinkClick r:id="rId4"/>
              </a:rPr>
              <a:t>https://www.biopharmadive.com/news/pfizer-wins-expanded-ibrance-approval-using-real-world-data/552135/#:~:text=Pfizer%20on%20Thursday%20secured%20an,world%20use%20of%20the%20therapy</a:t>
            </a:r>
            <a:r>
              <a:rPr lang="en-US" sz="600" dirty="0"/>
              <a:t>.</a:t>
            </a:r>
          </a:p>
          <a:p>
            <a:endParaRPr lang="en-US" sz="600" dirty="0"/>
          </a:p>
        </p:txBody>
      </p:sp>
      <p:pic>
        <p:nvPicPr>
          <p:cNvPr id="9" name="Picture 8"/>
          <p:cNvPicPr>
            <a:picLocks noChangeAspect="1"/>
          </p:cNvPicPr>
          <p:nvPr/>
        </p:nvPicPr>
        <p:blipFill>
          <a:blip r:embed="rId5"/>
          <a:stretch>
            <a:fillRect/>
          </a:stretch>
        </p:blipFill>
        <p:spPr>
          <a:xfrm>
            <a:off x="304800" y="691084"/>
            <a:ext cx="4486275" cy="4920615"/>
          </a:xfrm>
          <a:prstGeom prst="rect">
            <a:avLst/>
          </a:prstGeom>
        </p:spPr>
      </p:pic>
    </p:spTree>
    <p:extLst>
      <p:ext uri="{BB962C8B-B14F-4D97-AF65-F5344CB8AC3E}">
        <p14:creationId xmlns:p14="http://schemas.microsoft.com/office/powerpoint/2010/main" val="1645159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6" name="Title 1"/>
          <p:cNvSpPr>
            <a:spLocks noGrp="1"/>
          </p:cNvSpPr>
          <p:nvPr>
            <p:ph type="title"/>
          </p:nvPr>
        </p:nvSpPr>
        <p:spPr>
          <a:xfrm>
            <a:off x="76200" y="47526"/>
            <a:ext cx="8229600" cy="562074"/>
          </a:xfrm>
        </p:spPr>
        <p:txBody>
          <a:bodyPr>
            <a:noAutofit/>
          </a:bodyPr>
          <a:lstStyle/>
          <a:p>
            <a:pPr algn="l"/>
            <a:r>
              <a:rPr lang="en-US" sz="2800" dirty="0">
                <a:latin typeface="Times New Roman" panose="02020603050405020304" pitchFamily="18" charset="0"/>
                <a:cs typeface="Times New Roman" panose="02020603050405020304" pitchFamily="18" charset="0"/>
              </a:rPr>
              <a:t>Use of Real world data in pharmaceutical industry (3/3) </a:t>
            </a:r>
          </a:p>
        </p:txBody>
      </p:sp>
      <p:sp>
        <p:nvSpPr>
          <p:cNvPr id="8" name="Rectangle 7"/>
          <p:cNvSpPr/>
          <p:nvPr/>
        </p:nvSpPr>
        <p:spPr>
          <a:xfrm>
            <a:off x="0" y="6474023"/>
            <a:ext cx="9034272" cy="307777"/>
          </a:xfrm>
          <a:prstGeom prst="rect">
            <a:avLst/>
          </a:prstGeom>
        </p:spPr>
        <p:txBody>
          <a:bodyPr wrap="square">
            <a:spAutoFit/>
          </a:bodyPr>
          <a:lstStyle/>
          <a:p>
            <a:r>
              <a:rPr lang="en-US" sz="600" dirty="0">
                <a:hlinkClick r:id="rId2"/>
              </a:rPr>
              <a:t>https://pharmaboardroom.com/articles/real-world-evidence-from-market-access-to-drug-approval/</a:t>
            </a:r>
            <a:endParaRPr lang="en-US" sz="600" dirty="0"/>
          </a:p>
          <a:p>
            <a:r>
              <a:rPr lang="en-IN" sz="800" dirty="0">
                <a:solidFill>
                  <a:srgbClr val="0070C0"/>
                </a:solidFill>
                <a:latin typeface="Times New Roman" panose="02020603050405020304" pitchFamily="18" charset="0"/>
                <a:cs typeface="Times New Roman" panose="02020603050405020304" pitchFamily="18" charset="0"/>
              </a:rPr>
              <a:t>Franklin, Jessica &amp; </a:t>
            </a:r>
            <a:r>
              <a:rPr lang="en-IN" sz="800" dirty="0" err="1">
                <a:solidFill>
                  <a:srgbClr val="0070C0"/>
                </a:solidFill>
                <a:latin typeface="Times New Roman" panose="02020603050405020304" pitchFamily="18" charset="0"/>
                <a:cs typeface="Times New Roman" panose="02020603050405020304" pitchFamily="18" charset="0"/>
              </a:rPr>
              <a:t>Schneeweiss</a:t>
            </a:r>
            <a:r>
              <a:rPr lang="en-IN" sz="800" dirty="0">
                <a:solidFill>
                  <a:srgbClr val="0070C0"/>
                </a:solidFill>
                <a:latin typeface="Times New Roman" panose="02020603050405020304" pitchFamily="18" charset="0"/>
                <a:cs typeface="Times New Roman" panose="02020603050405020304" pitchFamily="18" charset="0"/>
              </a:rPr>
              <a:t>, Sebastian. (2017). When and How Can Real World Data Analyses Substitute for Randomized Controlled Trials?. Clinical Pharmacology &amp; Therapeutics. 102. 10.1002/cpt.857</a:t>
            </a:r>
            <a:endParaRPr lang="en-US" sz="600" dirty="0">
              <a:solidFill>
                <a:srgbClr val="0070C0"/>
              </a:solidFill>
            </a:endParaRPr>
          </a:p>
        </p:txBody>
      </p:sp>
      <p:pic>
        <p:nvPicPr>
          <p:cNvPr id="2" name="Picture 1"/>
          <p:cNvPicPr>
            <a:picLocks noChangeAspect="1"/>
          </p:cNvPicPr>
          <p:nvPr/>
        </p:nvPicPr>
        <p:blipFill>
          <a:blip r:embed="rId3"/>
          <a:stretch>
            <a:fillRect/>
          </a:stretch>
        </p:blipFill>
        <p:spPr>
          <a:xfrm>
            <a:off x="169069" y="762000"/>
            <a:ext cx="8136731" cy="4879181"/>
          </a:xfrm>
          <a:prstGeom prst="rect">
            <a:avLst/>
          </a:prstGeom>
        </p:spPr>
      </p:pic>
      <p:sp>
        <p:nvSpPr>
          <p:cNvPr id="3" name="TextBox 2"/>
          <p:cNvSpPr txBox="1"/>
          <p:nvPr/>
        </p:nvSpPr>
        <p:spPr>
          <a:xfrm>
            <a:off x="169069" y="4572000"/>
            <a:ext cx="8212931" cy="1069181"/>
          </a:xfrm>
          <a:prstGeom prst="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Tree>
    <p:extLst>
      <p:ext uri="{BB962C8B-B14F-4D97-AF65-F5344CB8AC3E}">
        <p14:creationId xmlns:p14="http://schemas.microsoft.com/office/powerpoint/2010/main" val="651928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7436296" cy="562074"/>
          </a:xfrm>
        </p:spPr>
        <p:txBody>
          <a:bodyPr>
            <a:noAutofit/>
          </a:bodyPr>
          <a:lstStyle/>
          <a:p>
            <a:pPr algn="l"/>
            <a:r>
              <a:rPr lang="en-US" sz="2800" dirty="0">
                <a:latin typeface="Times New Roman" panose="02020603050405020304" pitchFamily="18" charset="0"/>
                <a:cs typeface="Times New Roman" panose="02020603050405020304" pitchFamily="18" charset="0"/>
              </a:rPr>
              <a:t>Need of the study</a:t>
            </a:r>
          </a:p>
        </p:txBody>
      </p:sp>
      <p:sp>
        <p:nvSpPr>
          <p:cNvPr id="3" name="Content Placeholder 2"/>
          <p:cNvSpPr>
            <a:spLocks noGrp="1"/>
          </p:cNvSpPr>
          <p:nvPr>
            <p:ph idx="1"/>
          </p:nvPr>
        </p:nvSpPr>
        <p:spPr>
          <a:xfrm>
            <a:off x="251520" y="764704"/>
            <a:ext cx="8568952" cy="452596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Ayurveda and its development: </a:t>
            </a:r>
          </a:p>
          <a:p>
            <a:r>
              <a:rPr lang="en-US" sz="2400" dirty="0">
                <a:latin typeface="Times New Roman" panose="02020603050405020304" pitchFamily="18" charset="0"/>
                <a:cs typeface="Times New Roman" panose="02020603050405020304" pitchFamily="18" charset="0"/>
              </a:rPr>
              <a:t>Conceptual developments: everyday observations and basic laws of nature (real world experience)</a:t>
            </a:r>
          </a:p>
          <a:p>
            <a:r>
              <a:rPr lang="en-US" sz="2400" dirty="0">
                <a:latin typeface="Times New Roman" panose="02020603050405020304" pitchFamily="18" charset="0"/>
                <a:cs typeface="Times New Roman" panose="02020603050405020304" pitchFamily="18" charset="0"/>
              </a:rPr>
              <a:t>Necessary adjustments as per the passage of time based on observations and experiences (real world experience)</a:t>
            </a:r>
          </a:p>
          <a:p>
            <a:r>
              <a:rPr lang="en-US" sz="2400" dirty="0">
                <a:latin typeface="Times New Roman" panose="02020603050405020304" pitchFamily="18" charset="0"/>
                <a:cs typeface="Times New Roman" panose="02020603050405020304" pitchFamily="18" charset="0"/>
              </a:rPr>
              <a:t>Ayurveda is practiced more in clinics (real world experience) than in clinical research setting, </a:t>
            </a:r>
          </a:p>
          <a:p>
            <a:r>
              <a:rPr lang="en-US" sz="2400" dirty="0">
                <a:latin typeface="Times New Roman" panose="02020603050405020304" pitchFamily="18" charset="0"/>
                <a:cs typeface="Times New Roman" panose="02020603050405020304" pitchFamily="18" charset="0"/>
              </a:rPr>
              <a:t>No artificial restrictions </a:t>
            </a:r>
          </a:p>
          <a:p>
            <a:pPr lvl="1"/>
            <a:r>
              <a:rPr lang="en-US" sz="2400" dirty="0">
                <a:latin typeface="Times New Roman" panose="02020603050405020304" pitchFamily="18" charset="0"/>
                <a:cs typeface="Times New Roman" panose="02020603050405020304" pitchFamily="18" charset="0"/>
              </a:rPr>
              <a:t>on usage of medicines </a:t>
            </a:r>
          </a:p>
          <a:p>
            <a:pPr lvl="1"/>
            <a:r>
              <a:rPr lang="en-US" sz="2400" dirty="0">
                <a:latin typeface="Times New Roman" panose="02020603050405020304" pitchFamily="18" charset="0"/>
                <a:cs typeface="Times New Roman" panose="02020603050405020304" pitchFamily="18" charset="0"/>
              </a:rPr>
              <a:t>duration of treatment or </a:t>
            </a:r>
          </a:p>
          <a:p>
            <a:pPr lvl="1"/>
            <a:r>
              <a:rPr lang="en-US" sz="2400" dirty="0">
                <a:latin typeface="Times New Roman" panose="02020603050405020304" pitchFamily="18" charset="0"/>
                <a:cs typeface="Times New Roman" panose="02020603050405020304" pitchFamily="18" charset="0"/>
              </a:rPr>
              <a:t>type of patients to treat</a:t>
            </a:r>
          </a:p>
          <a:p>
            <a:pPr marL="0" indent="0">
              <a:buNone/>
            </a:pPr>
            <a:r>
              <a:rPr lang="en-US" sz="2800" dirty="0">
                <a:latin typeface="Times New Roman" panose="02020603050405020304" pitchFamily="18" charset="0"/>
                <a:cs typeface="Times New Roman" panose="02020603050405020304" pitchFamily="18" charset="0"/>
              </a:rPr>
              <a:t>A big challenge in a protocol driven clinical trial setting</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83A73A5-E307-49AE-B713-67FB3933783B}" type="slidenum">
              <a:rPr lang="en-IN" smtClean="0"/>
              <a:pPr/>
              <a:t>8</a:t>
            </a:fld>
            <a:endParaRPr lang="en-IN"/>
          </a:p>
        </p:txBody>
      </p:sp>
      <p:sp>
        <p:nvSpPr>
          <p:cNvPr id="5" name="TextBox 4"/>
          <p:cNvSpPr txBox="1"/>
          <p:nvPr/>
        </p:nvSpPr>
        <p:spPr>
          <a:xfrm>
            <a:off x="35496" y="6567155"/>
            <a:ext cx="6624736" cy="246221"/>
          </a:xfrm>
          <a:prstGeom prst="rect">
            <a:avLst/>
          </a:prstGeom>
          <a:noFill/>
        </p:spPr>
        <p:txBody>
          <a:bodyPr wrap="square" rtlCol="0">
            <a:spAutoFit/>
          </a:bodyPr>
          <a:lstStyle/>
          <a:p>
            <a:r>
              <a:rPr lang="en-US" sz="1000" dirty="0">
                <a:solidFill>
                  <a:srgbClr val="0070C0"/>
                </a:solidFill>
                <a:latin typeface="Times New Roman" panose="02020603050405020304" pitchFamily="18" charset="0"/>
                <a:cs typeface="Times New Roman" panose="02020603050405020304" pitchFamily="18" charset="0"/>
              </a:rPr>
              <a:t>Based on imminent thought leaders in the field of </a:t>
            </a:r>
            <a:r>
              <a:rPr lang="en-US" sz="1000" dirty="0" err="1">
                <a:solidFill>
                  <a:srgbClr val="0070C0"/>
                </a:solidFill>
                <a:latin typeface="Times New Roman" panose="02020603050405020304" pitchFamily="18" charset="0"/>
                <a:cs typeface="Times New Roman" panose="02020603050405020304" pitchFamily="18" charset="0"/>
              </a:rPr>
              <a:t>ayurveda</a:t>
            </a:r>
            <a:r>
              <a:rPr lang="en-US" sz="1000" dirty="0">
                <a:solidFill>
                  <a:srgbClr val="0070C0"/>
                </a:solidFill>
                <a:latin typeface="Times New Roman" panose="02020603050405020304" pitchFamily="18" charset="0"/>
                <a:cs typeface="Times New Roman" panose="02020603050405020304" pitchFamily="18" charset="0"/>
              </a:rPr>
              <a:t> </a:t>
            </a:r>
          </a:p>
        </p:txBody>
      </p:sp>
      <p:sp>
        <p:nvSpPr>
          <p:cNvPr id="6" name="Freeform 5"/>
          <p:cNvSpPr/>
          <p:nvPr/>
        </p:nvSpPr>
        <p:spPr>
          <a:xfrm>
            <a:off x="5124450" y="1164099"/>
            <a:ext cx="154404" cy="207501"/>
          </a:xfrm>
          <a:custGeom>
            <a:avLst/>
            <a:gdLst>
              <a:gd name="connsiteX0" fmla="*/ 0 w 154404"/>
              <a:gd name="connsiteY0" fmla="*/ 207501 h 207501"/>
              <a:gd name="connsiteX1" fmla="*/ 19050 w 154404"/>
              <a:gd name="connsiteY1" fmla="*/ 159876 h 207501"/>
              <a:gd name="connsiteX2" fmla="*/ 47625 w 154404"/>
              <a:gd name="connsiteY2" fmla="*/ 131301 h 207501"/>
              <a:gd name="connsiteX3" fmla="*/ 57150 w 154404"/>
              <a:gd name="connsiteY3" fmla="*/ 93201 h 207501"/>
              <a:gd name="connsiteX4" fmla="*/ 66675 w 154404"/>
              <a:gd name="connsiteY4" fmla="*/ 64626 h 207501"/>
              <a:gd name="connsiteX5" fmla="*/ 95250 w 154404"/>
              <a:gd name="connsiteY5" fmla="*/ 36051 h 207501"/>
              <a:gd name="connsiteX6" fmla="*/ 104775 w 154404"/>
              <a:gd name="connsiteY6" fmla="*/ 112251 h 207501"/>
              <a:gd name="connsiteX7" fmla="*/ 114300 w 154404"/>
              <a:gd name="connsiteY7" fmla="*/ 140826 h 207501"/>
              <a:gd name="connsiteX8" fmla="*/ 142875 w 154404"/>
              <a:gd name="connsiteY8" fmla="*/ 150351 h 207501"/>
              <a:gd name="connsiteX9" fmla="*/ 142875 w 154404"/>
              <a:gd name="connsiteY9" fmla="*/ 178926 h 20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404" h="207501">
                <a:moveTo>
                  <a:pt x="0" y="207501"/>
                </a:moveTo>
                <a:cubicBezTo>
                  <a:pt x="6350" y="191626"/>
                  <a:pt x="9988" y="174375"/>
                  <a:pt x="19050" y="159876"/>
                </a:cubicBezTo>
                <a:cubicBezTo>
                  <a:pt x="26189" y="148453"/>
                  <a:pt x="40942" y="142997"/>
                  <a:pt x="47625" y="131301"/>
                </a:cubicBezTo>
                <a:cubicBezTo>
                  <a:pt x="54120" y="119935"/>
                  <a:pt x="53554" y="105788"/>
                  <a:pt x="57150" y="93201"/>
                </a:cubicBezTo>
                <a:cubicBezTo>
                  <a:pt x="59908" y="83547"/>
                  <a:pt x="61799" y="73403"/>
                  <a:pt x="66675" y="64626"/>
                </a:cubicBezTo>
                <a:cubicBezTo>
                  <a:pt x="121262" y="-33630"/>
                  <a:pt x="107228" y="118"/>
                  <a:pt x="95250" y="36051"/>
                </a:cubicBezTo>
                <a:cubicBezTo>
                  <a:pt x="98425" y="61451"/>
                  <a:pt x="100196" y="87066"/>
                  <a:pt x="104775" y="112251"/>
                </a:cubicBezTo>
                <a:cubicBezTo>
                  <a:pt x="106571" y="122129"/>
                  <a:pt x="107200" y="133726"/>
                  <a:pt x="114300" y="140826"/>
                </a:cubicBezTo>
                <a:cubicBezTo>
                  <a:pt x="121400" y="147926"/>
                  <a:pt x="133350" y="147176"/>
                  <a:pt x="142875" y="150351"/>
                </a:cubicBezTo>
                <a:cubicBezTo>
                  <a:pt x="153404" y="181938"/>
                  <a:pt x="162440" y="178926"/>
                  <a:pt x="142875" y="178926"/>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p:cNvSpPr txBox="1"/>
          <p:nvPr/>
        </p:nvSpPr>
        <p:spPr>
          <a:xfrm>
            <a:off x="5124450" y="908720"/>
            <a:ext cx="74369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a:t>
            </a:r>
          </a:p>
        </p:txBody>
      </p:sp>
      <p:sp>
        <p:nvSpPr>
          <p:cNvPr id="8" name="Freeform 7"/>
          <p:cNvSpPr/>
          <p:nvPr/>
        </p:nvSpPr>
        <p:spPr>
          <a:xfrm>
            <a:off x="7943850" y="2095500"/>
            <a:ext cx="371475" cy="248912"/>
          </a:xfrm>
          <a:custGeom>
            <a:avLst/>
            <a:gdLst>
              <a:gd name="connsiteX0" fmla="*/ 0 w 371475"/>
              <a:gd name="connsiteY0" fmla="*/ 0 h 248912"/>
              <a:gd name="connsiteX1" fmla="*/ 85725 w 371475"/>
              <a:gd name="connsiteY1" fmla="*/ 28575 h 248912"/>
              <a:gd name="connsiteX2" fmla="*/ 114300 w 371475"/>
              <a:gd name="connsiteY2" fmla="*/ 38100 h 248912"/>
              <a:gd name="connsiteX3" fmla="*/ 142875 w 371475"/>
              <a:gd name="connsiteY3" fmla="*/ 47625 h 248912"/>
              <a:gd name="connsiteX4" fmla="*/ 219075 w 371475"/>
              <a:gd name="connsiteY4" fmla="*/ 76200 h 248912"/>
              <a:gd name="connsiteX5" fmla="*/ 257175 w 371475"/>
              <a:gd name="connsiteY5" fmla="*/ 85725 h 248912"/>
              <a:gd name="connsiteX6" fmla="*/ 314325 w 371475"/>
              <a:gd name="connsiteY6" fmla="*/ 114300 h 248912"/>
              <a:gd name="connsiteX7" fmla="*/ 371475 w 371475"/>
              <a:gd name="connsiteY7" fmla="*/ 133350 h 248912"/>
              <a:gd name="connsiteX8" fmla="*/ 352425 w 371475"/>
              <a:gd name="connsiteY8" fmla="*/ 161925 h 248912"/>
              <a:gd name="connsiteX9" fmla="*/ 323850 w 371475"/>
              <a:gd name="connsiteY9" fmla="*/ 171450 h 248912"/>
              <a:gd name="connsiteX10" fmla="*/ 238125 w 371475"/>
              <a:gd name="connsiteY10" fmla="*/ 180975 h 248912"/>
              <a:gd name="connsiteX11" fmla="*/ 200025 w 371475"/>
              <a:gd name="connsiteY11" fmla="*/ 200025 h 248912"/>
              <a:gd name="connsiteX12" fmla="*/ 85725 w 371475"/>
              <a:gd name="connsiteY12" fmla="*/ 209550 h 248912"/>
              <a:gd name="connsiteX13" fmla="*/ 76200 w 371475"/>
              <a:gd name="connsiteY13" fmla="*/ 247650 h 248912"/>
              <a:gd name="connsiteX14" fmla="*/ 66675 w 371475"/>
              <a:gd name="connsiteY14" fmla="*/ 247650 h 24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1475" h="248912">
                <a:moveTo>
                  <a:pt x="0" y="0"/>
                </a:moveTo>
                <a:lnTo>
                  <a:pt x="85725" y="28575"/>
                </a:lnTo>
                <a:lnTo>
                  <a:pt x="114300" y="38100"/>
                </a:lnTo>
                <a:cubicBezTo>
                  <a:pt x="123825" y="41275"/>
                  <a:pt x="133553" y="43896"/>
                  <a:pt x="142875" y="47625"/>
                </a:cubicBezTo>
                <a:cubicBezTo>
                  <a:pt x="168037" y="57690"/>
                  <a:pt x="192944" y="68734"/>
                  <a:pt x="219075" y="76200"/>
                </a:cubicBezTo>
                <a:cubicBezTo>
                  <a:pt x="231662" y="79796"/>
                  <a:pt x="244588" y="82129"/>
                  <a:pt x="257175" y="85725"/>
                </a:cubicBezTo>
                <a:cubicBezTo>
                  <a:pt x="330124" y="106568"/>
                  <a:pt x="239184" y="80904"/>
                  <a:pt x="314325" y="114300"/>
                </a:cubicBezTo>
                <a:cubicBezTo>
                  <a:pt x="332675" y="122455"/>
                  <a:pt x="371475" y="133350"/>
                  <a:pt x="371475" y="133350"/>
                </a:cubicBezTo>
                <a:cubicBezTo>
                  <a:pt x="365125" y="142875"/>
                  <a:pt x="361364" y="154774"/>
                  <a:pt x="352425" y="161925"/>
                </a:cubicBezTo>
                <a:cubicBezTo>
                  <a:pt x="344585" y="168197"/>
                  <a:pt x="333754" y="169799"/>
                  <a:pt x="323850" y="171450"/>
                </a:cubicBezTo>
                <a:cubicBezTo>
                  <a:pt x="295490" y="176177"/>
                  <a:pt x="266700" y="177800"/>
                  <a:pt x="238125" y="180975"/>
                </a:cubicBezTo>
                <a:cubicBezTo>
                  <a:pt x="225425" y="187325"/>
                  <a:pt x="213981" y="197408"/>
                  <a:pt x="200025" y="200025"/>
                </a:cubicBezTo>
                <a:cubicBezTo>
                  <a:pt x="162448" y="207071"/>
                  <a:pt x="121409" y="195825"/>
                  <a:pt x="85725" y="209550"/>
                </a:cubicBezTo>
                <a:cubicBezTo>
                  <a:pt x="73507" y="214249"/>
                  <a:pt x="82054" y="235941"/>
                  <a:pt x="76200" y="247650"/>
                </a:cubicBezTo>
                <a:cubicBezTo>
                  <a:pt x="74780" y="250490"/>
                  <a:pt x="69850" y="247650"/>
                  <a:pt x="66675" y="2476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p:cNvSpPr txBox="1"/>
          <p:nvPr/>
        </p:nvSpPr>
        <p:spPr>
          <a:xfrm>
            <a:off x="8292802" y="2051556"/>
            <a:ext cx="74369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a:t>
            </a:r>
          </a:p>
        </p:txBody>
      </p:sp>
      <p:sp>
        <p:nvSpPr>
          <p:cNvPr id="10" name="TextBox 9"/>
          <p:cNvSpPr txBox="1"/>
          <p:nvPr/>
        </p:nvSpPr>
        <p:spPr>
          <a:xfrm>
            <a:off x="179512" y="6019800"/>
            <a:ext cx="8473464" cy="338554"/>
          </a:xfrm>
          <a:prstGeom prst="rect">
            <a:avLst/>
          </a:prstGeom>
          <a:solidFill>
            <a:schemeClr val="accent3"/>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Pioneering effort and new contributions: as this kind of work was never done in ayurvedic area</a:t>
            </a:r>
          </a:p>
        </p:txBody>
      </p:sp>
      <p:sp>
        <p:nvSpPr>
          <p:cNvPr id="11" name="Freeform 7">
            <a:extLst>
              <a:ext uri="{FF2B5EF4-FFF2-40B4-BE49-F238E27FC236}">
                <a16:creationId xmlns:a16="http://schemas.microsoft.com/office/drawing/2014/main" id="{00BB1E5E-1402-903E-FA97-80EF82647C3F}"/>
              </a:ext>
            </a:extLst>
          </p:cNvPr>
          <p:cNvSpPr/>
          <p:nvPr/>
        </p:nvSpPr>
        <p:spPr>
          <a:xfrm>
            <a:off x="8127554" y="2939544"/>
            <a:ext cx="371475" cy="248912"/>
          </a:xfrm>
          <a:custGeom>
            <a:avLst/>
            <a:gdLst>
              <a:gd name="connsiteX0" fmla="*/ 0 w 371475"/>
              <a:gd name="connsiteY0" fmla="*/ 0 h 248912"/>
              <a:gd name="connsiteX1" fmla="*/ 85725 w 371475"/>
              <a:gd name="connsiteY1" fmla="*/ 28575 h 248912"/>
              <a:gd name="connsiteX2" fmla="*/ 114300 w 371475"/>
              <a:gd name="connsiteY2" fmla="*/ 38100 h 248912"/>
              <a:gd name="connsiteX3" fmla="*/ 142875 w 371475"/>
              <a:gd name="connsiteY3" fmla="*/ 47625 h 248912"/>
              <a:gd name="connsiteX4" fmla="*/ 219075 w 371475"/>
              <a:gd name="connsiteY4" fmla="*/ 76200 h 248912"/>
              <a:gd name="connsiteX5" fmla="*/ 257175 w 371475"/>
              <a:gd name="connsiteY5" fmla="*/ 85725 h 248912"/>
              <a:gd name="connsiteX6" fmla="*/ 314325 w 371475"/>
              <a:gd name="connsiteY6" fmla="*/ 114300 h 248912"/>
              <a:gd name="connsiteX7" fmla="*/ 371475 w 371475"/>
              <a:gd name="connsiteY7" fmla="*/ 133350 h 248912"/>
              <a:gd name="connsiteX8" fmla="*/ 352425 w 371475"/>
              <a:gd name="connsiteY8" fmla="*/ 161925 h 248912"/>
              <a:gd name="connsiteX9" fmla="*/ 323850 w 371475"/>
              <a:gd name="connsiteY9" fmla="*/ 171450 h 248912"/>
              <a:gd name="connsiteX10" fmla="*/ 238125 w 371475"/>
              <a:gd name="connsiteY10" fmla="*/ 180975 h 248912"/>
              <a:gd name="connsiteX11" fmla="*/ 200025 w 371475"/>
              <a:gd name="connsiteY11" fmla="*/ 200025 h 248912"/>
              <a:gd name="connsiteX12" fmla="*/ 85725 w 371475"/>
              <a:gd name="connsiteY12" fmla="*/ 209550 h 248912"/>
              <a:gd name="connsiteX13" fmla="*/ 76200 w 371475"/>
              <a:gd name="connsiteY13" fmla="*/ 247650 h 248912"/>
              <a:gd name="connsiteX14" fmla="*/ 66675 w 371475"/>
              <a:gd name="connsiteY14" fmla="*/ 247650 h 24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1475" h="248912">
                <a:moveTo>
                  <a:pt x="0" y="0"/>
                </a:moveTo>
                <a:lnTo>
                  <a:pt x="85725" y="28575"/>
                </a:lnTo>
                <a:lnTo>
                  <a:pt x="114300" y="38100"/>
                </a:lnTo>
                <a:cubicBezTo>
                  <a:pt x="123825" y="41275"/>
                  <a:pt x="133553" y="43896"/>
                  <a:pt x="142875" y="47625"/>
                </a:cubicBezTo>
                <a:cubicBezTo>
                  <a:pt x="168037" y="57690"/>
                  <a:pt x="192944" y="68734"/>
                  <a:pt x="219075" y="76200"/>
                </a:cubicBezTo>
                <a:cubicBezTo>
                  <a:pt x="231662" y="79796"/>
                  <a:pt x="244588" y="82129"/>
                  <a:pt x="257175" y="85725"/>
                </a:cubicBezTo>
                <a:cubicBezTo>
                  <a:pt x="330124" y="106568"/>
                  <a:pt x="239184" y="80904"/>
                  <a:pt x="314325" y="114300"/>
                </a:cubicBezTo>
                <a:cubicBezTo>
                  <a:pt x="332675" y="122455"/>
                  <a:pt x="371475" y="133350"/>
                  <a:pt x="371475" y="133350"/>
                </a:cubicBezTo>
                <a:cubicBezTo>
                  <a:pt x="365125" y="142875"/>
                  <a:pt x="361364" y="154774"/>
                  <a:pt x="352425" y="161925"/>
                </a:cubicBezTo>
                <a:cubicBezTo>
                  <a:pt x="344585" y="168197"/>
                  <a:pt x="333754" y="169799"/>
                  <a:pt x="323850" y="171450"/>
                </a:cubicBezTo>
                <a:cubicBezTo>
                  <a:pt x="295490" y="176177"/>
                  <a:pt x="266700" y="177800"/>
                  <a:pt x="238125" y="180975"/>
                </a:cubicBezTo>
                <a:cubicBezTo>
                  <a:pt x="225425" y="187325"/>
                  <a:pt x="213981" y="197408"/>
                  <a:pt x="200025" y="200025"/>
                </a:cubicBezTo>
                <a:cubicBezTo>
                  <a:pt x="162448" y="207071"/>
                  <a:pt x="121409" y="195825"/>
                  <a:pt x="85725" y="209550"/>
                </a:cubicBezTo>
                <a:cubicBezTo>
                  <a:pt x="73507" y="214249"/>
                  <a:pt x="82054" y="235941"/>
                  <a:pt x="76200" y="247650"/>
                </a:cubicBezTo>
                <a:cubicBezTo>
                  <a:pt x="74780" y="250490"/>
                  <a:pt x="69850" y="247650"/>
                  <a:pt x="66675" y="2476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5DF45B70-F570-EB32-2A21-9148DEFC455B}"/>
              </a:ext>
            </a:extLst>
          </p:cNvPr>
          <p:cNvSpPr txBox="1"/>
          <p:nvPr/>
        </p:nvSpPr>
        <p:spPr>
          <a:xfrm>
            <a:off x="8476506" y="2895600"/>
            <a:ext cx="74369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a:t>
            </a:r>
          </a:p>
        </p:txBody>
      </p:sp>
    </p:spTree>
    <p:extLst>
      <p:ext uri="{BB962C8B-B14F-4D97-AF65-F5344CB8AC3E}">
        <p14:creationId xmlns:p14="http://schemas.microsoft.com/office/powerpoint/2010/main" val="3754742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a:latin typeface="Times New Roman" panose="02020603050405020304" pitchFamily="18" charset="0"/>
                <a:cs typeface="Times New Roman" panose="02020603050405020304" pitchFamily="18" charset="0"/>
              </a:rPr>
              <a:t>Methods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466509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1685</TotalTime>
  <Words>5656</Words>
  <Application>Microsoft Office PowerPoint</Application>
  <PresentationFormat>On-screen Show (4:3)</PresentationFormat>
  <Paragraphs>892</Paragraphs>
  <Slides>50</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50</vt:i4>
      </vt:variant>
    </vt:vector>
  </HeadingPairs>
  <TitlesOfParts>
    <vt:vector size="56" baseType="lpstr">
      <vt:lpstr>Arial</vt:lpstr>
      <vt:lpstr>Calibri</vt:lpstr>
      <vt:lpstr>Times</vt:lpstr>
      <vt:lpstr>Times New Roman</vt:lpstr>
      <vt:lpstr>Office Theme</vt:lpstr>
      <vt:lpstr>2_Office Theme</vt:lpstr>
      <vt:lpstr>Analysis of hospital based ayurvedic clinical practice to gain real world data knowledge</vt:lpstr>
      <vt:lpstr>Agenda</vt:lpstr>
      <vt:lpstr>Analysis of hospital based Ayurvedic clinical practice to gain real world data knowledge</vt:lpstr>
      <vt:lpstr>Background and Previous supporting research </vt:lpstr>
      <vt:lpstr>Use of Real world data in pharmaceutical industry (1/3) </vt:lpstr>
      <vt:lpstr>Use of Real world data in pharmaceutical industry (2/3) </vt:lpstr>
      <vt:lpstr>Use of Real world data in pharmaceutical industry (3/3) </vt:lpstr>
      <vt:lpstr>Need of the study</vt:lpstr>
      <vt:lpstr>Methods</vt:lpstr>
      <vt:lpstr>Study Aims and Objectives</vt:lpstr>
      <vt:lpstr>From a patient to ...</vt:lpstr>
      <vt:lpstr>Data flow</vt:lpstr>
      <vt:lpstr>PowerPoint Presentation</vt:lpstr>
      <vt:lpstr>Data observations into summaries, stories – technologies used</vt:lpstr>
      <vt:lpstr>Data collection tables in the source database (150+ tables out of 800)</vt:lpstr>
      <vt:lpstr>Data observations into summaries, stories</vt:lpstr>
      <vt:lpstr>Flow of steps: from source data to analyzable format, 1 example</vt:lpstr>
      <vt:lpstr>Flow of steps: from source data to analyzable format, 1 example</vt:lpstr>
      <vt:lpstr>Summary of methods</vt:lpstr>
      <vt:lpstr>Top 15 diseases treated*</vt:lpstr>
      <vt:lpstr>Metabolic, Rheumatic and Musculoskeletal (RMSD) diseases</vt:lpstr>
      <vt:lpstr>Results </vt:lpstr>
      <vt:lpstr>Results – Clinical data understanding </vt:lpstr>
      <vt:lpstr>PowerPoint Presentation</vt:lpstr>
      <vt:lpstr>A tabular summary of Blood group distribution by gender</vt:lpstr>
      <vt:lpstr>In-depth review of visit pattern analysis</vt:lpstr>
      <vt:lpstr>Results – Demographics and Patient specific factors </vt:lpstr>
      <vt:lpstr>In-depth review of number of diseases</vt:lpstr>
      <vt:lpstr>A tabular representation of Patient visit duration for Disease categories by Gender</vt:lpstr>
      <vt:lpstr>PowerPoint Presentation</vt:lpstr>
      <vt:lpstr>Results – Diagnostics and Interventions </vt:lpstr>
      <vt:lpstr>PowerPoint Presentation</vt:lpstr>
      <vt:lpstr>Patient profile view of individual patient  by disease and medicine</vt:lpstr>
      <vt:lpstr>PowerPoint Presentation</vt:lpstr>
      <vt:lpstr>PowerPoint Presentation</vt:lpstr>
      <vt:lpstr>Visit window table for Pre and post analysis</vt:lpstr>
      <vt:lpstr>Circular view representation of disease and  medicine co-occurrences, pre and post</vt:lpstr>
      <vt:lpstr>PowerPoint Presentation</vt:lpstr>
      <vt:lpstr>PowerPoint Presentation</vt:lpstr>
      <vt:lpstr>PowerPoint Presentation</vt:lpstr>
      <vt:lpstr>Conclusions</vt:lpstr>
      <vt:lpstr>PowerPoint Presentation</vt:lpstr>
      <vt:lpstr>How does this study help?</vt:lpstr>
      <vt:lpstr>Questions (1/2)</vt:lpstr>
      <vt:lpstr>Questions (2/2)</vt:lpstr>
      <vt:lpstr>Statistical programming / Clinical programming / Ayurdata expert*</vt:lpstr>
      <vt:lpstr>Benefits</vt:lpstr>
      <vt:lpstr>PowerPoint Presentation</vt:lpstr>
      <vt:lpstr>Ongoing / future work</vt:lpstr>
      <vt:lpstr>Thank you’s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Dr.Poornima</dc:creator>
  <cp:lastModifiedBy>Mahajan, Vinay</cp:lastModifiedBy>
  <cp:revision>197</cp:revision>
  <dcterms:created xsi:type="dcterms:W3CDTF">2006-08-16T00:00:00Z</dcterms:created>
  <dcterms:modified xsi:type="dcterms:W3CDTF">2023-08-24T06:19:55Z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c9bec58-8084-492e-8360-0e1cfe36408c_Enabled">
    <vt:lpwstr>true</vt:lpwstr>
  </property>
  <property fmtid="{D5CDD505-2E9C-101B-9397-08002B2CF9AE}" pid="3" name="MSIP_Label_3c9bec58-8084-492e-8360-0e1cfe36408c_SetDate">
    <vt:lpwstr>2023-08-21T15:07:41Z</vt:lpwstr>
  </property>
  <property fmtid="{D5CDD505-2E9C-101B-9397-08002B2CF9AE}" pid="4" name="MSIP_Label_3c9bec58-8084-492e-8360-0e1cfe36408c_Method">
    <vt:lpwstr>Standard</vt:lpwstr>
  </property>
  <property fmtid="{D5CDD505-2E9C-101B-9397-08002B2CF9AE}" pid="5" name="MSIP_Label_3c9bec58-8084-492e-8360-0e1cfe36408c_Name">
    <vt:lpwstr>Not Protected -Pilot</vt:lpwstr>
  </property>
  <property fmtid="{D5CDD505-2E9C-101B-9397-08002B2CF9AE}" pid="6" name="MSIP_Label_3c9bec58-8084-492e-8360-0e1cfe36408c_SiteId">
    <vt:lpwstr>f35a6974-607f-47d4-82d7-ff31d7dc53a5</vt:lpwstr>
  </property>
  <property fmtid="{D5CDD505-2E9C-101B-9397-08002B2CF9AE}" pid="7" name="MSIP_Label_3c9bec58-8084-492e-8360-0e1cfe36408c_ActionId">
    <vt:lpwstr>3140e7d9-ff10-4696-b527-9a764abeee39</vt:lpwstr>
  </property>
  <property fmtid="{D5CDD505-2E9C-101B-9397-08002B2CF9AE}" pid="8" name="MSIP_Label_3c9bec58-8084-492e-8360-0e1cfe36408c_ContentBits">
    <vt:lpwstr>0</vt:lpwstr>
  </property>
</Properties>
</file>