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83" r:id="rId3"/>
    <p:sldId id="384" r:id="rId4"/>
    <p:sldId id="406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5" r:id="rId13"/>
    <p:sldId id="401" r:id="rId14"/>
    <p:sldId id="402" r:id="rId15"/>
    <p:sldId id="403" r:id="rId16"/>
    <p:sldId id="404" r:id="rId17"/>
    <p:sldId id="387" r:id="rId18"/>
    <p:sldId id="388" r:id="rId19"/>
    <p:sldId id="389" r:id="rId20"/>
    <p:sldId id="385" r:id="rId21"/>
    <p:sldId id="386" r:id="rId22"/>
    <p:sldId id="390" r:id="rId23"/>
    <p:sldId id="391" r:id="rId24"/>
    <p:sldId id="392" r:id="rId25"/>
    <p:sldId id="407" r:id="rId26"/>
    <p:sldId id="408" r:id="rId27"/>
    <p:sldId id="40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jan, Vinay" initials="MV" lastIdx="1" clrIdx="0">
    <p:extLst>
      <p:ext uri="{19B8F6BF-5375-455C-9EA6-DF929625EA0E}">
        <p15:presenceInfo xmlns="" xmlns:p15="http://schemas.microsoft.com/office/powerpoint/2012/main" userId="S-1-5-21-220523388-1563985344-839522115-1791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952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5D08A-A3E7-468D-B25F-56A8C1A55FA4}" type="datetimeFigureOut">
              <a:rPr lang="en-US" smtClean="0"/>
              <a:pPr/>
              <a:t>7/9/2020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6FAA2-A010-41F0-B4C9-4874C6F66C1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907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6FAA2-A010-41F0-B4C9-4874C6F66C18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55443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097993FF-E98C-41B0-A089-972B3B5B2F2B}" type="slidenum">
              <a:rPr lang="de-DE" altLang="en-US"/>
              <a:pPr eaLnBrk="1" hangingPunct="1"/>
              <a:t>5</a:t>
            </a:fld>
            <a:endParaRPr lang="de-DE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39011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9C8386F7-BD33-4F8F-AD15-DE5A03385DE4}" type="slidenum">
              <a:rPr lang="de-DE" altLang="en-US"/>
              <a:pPr eaLnBrk="1" hangingPunct="1"/>
              <a:t>8</a:t>
            </a:fld>
            <a:endParaRPr lang="de-DE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98286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9C8386F7-BD33-4F8F-AD15-DE5A03385DE4}" type="slidenum">
              <a:rPr lang="de-DE" altLang="en-US"/>
              <a:pPr eaLnBrk="1" hangingPunct="1"/>
              <a:t>12</a:t>
            </a:fld>
            <a:endParaRPr lang="de-DE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741373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51476A-6BE8-4D38-A0CF-F96EC76CA69A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688975"/>
            <a:ext cx="4686300" cy="3514725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32300"/>
            <a:ext cx="5122863" cy="42005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bIns="0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09775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14C0-0590-4BCF-A2BF-D5E35D90D1B5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0199-58AE-4DE4-AFB2-A2ABA5EAB57B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125C-8A7E-41F9-8025-4D898F965B37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8DF2-98B6-4E80-9D38-36DC8001AE63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D402F-A897-41B7-941B-25AFD9808C21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4BED-0295-41A8-9054-0FE538EDCB73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22EF-18FB-4FFD-AA3E-9F4D8DC6AC34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A0A7-7DC9-4816-9A02-6F6419EF6406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B463-DDCC-4352-9C6D-7FCDD1CCAB89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C42-816E-4477-8DBF-F1FC6F173BD1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DE836-B689-4343-806B-EB82FF61CDC3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A612963-3B7B-414A-BB97-F26A9A038459}" type="datetime1">
              <a:rPr lang="en-US" smtClean="0"/>
              <a:pPr/>
              <a:t>7/9/2020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3A73A5-E307-49AE-B713-67FB3933783B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394129" y="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Evolution and Introduction to Statistics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143248"/>
            <a:ext cx="7086600" cy="1752600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Vinay Mahajan</a:t>
            </a:r>
          </a:p>
          <a:p>
            <a:r>
              <a:rPr lang="en-IN" dirty="0" smtClean="0"/>
              <a:t>Varsha Mahajan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statistics?</a:t>
            </a:r>
          </a:p>
          <a:p>
            <a:r>
              <a:rPr lang="en-IN" dirty="0" smtClean="0"/>
              <a:t>Evolution of Statistics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IN" dirty="0" smtClean="0"/>
              <a:t>applications and benefits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49BBC0EB-F52E-41AD-A249-FFB250B8EA2E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/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3. </a:t>
            </a:r>
            <a:r>
              <a:rPr lang="en-US" altLang="en-US" smtClean="0"/>
              <a:t>Inclusion/Exclusion criteria</a:t>
            </a:r>
          </a:p>
        </p:txBody>
      </p:sp>
      <p:sp>
        <p:nvSpPr>
          <p:cNvPr id="1638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42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mtClean="0"/>
              <a:t>Who were asked for their salary information?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Was it a survey? Or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Was the salary information obtained from the employers?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Was there an option given to opt out of the survey, if it was a survey?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Once the information was available, did some data get excluded?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Are the results going to be biased due to selection?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Did they go to all the Americans for the data? Census?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How did they choose on the sample?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Was it representative enough for the whole of the country?</a:t>
            </a:r>
          </a:p>
        </p:txBody>
      </p:sp>
    </p:spTree>
    <p:extLst>
      <p:ext uri="{BB962C8B-B14F-4D97-AF65-F5344CB8AC3E}">
        <p14:creationId xmlns="" xmlns:p14="http://schemas.microsoft.com/office/powerpoint/2010/main" val="11975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7BDD7E37-FBAE-4969-9510-15DD20FE2B81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>
            <a:normAutofit fontScale="90000"/>
          </a:bodyPr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4. </a:t>
            </a:r>
            <a:r>
              <a:rPr lang="en-US" altLang="en-US" smtClean="0"/>
              <a:t>Statistical methods to design the study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622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What kind of a design?</a:t>
            </a:r>
          </a:p>
          <a:p>
            <a:pPr eaLnBrk="1" hangingPunct="1">
              <a:defRPr/>
            </a:pPr>
            <a:r>
              <a:rPr lang="en-US" dirty="0" smtClean="0"/>
              <a:t>Was it a Survey?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Census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Sampling (convenient sampling, systematic sampling)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Open label study – the participants would have known the reasons for participation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5320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A526AACD-4537-4CCE-803B-0DF5365C2114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 smtClean="0"/>
              <a:t>HEADLINE </a:t>
            </a:r>
            <a:r>
              <a:rPr lang="en-US" altLang="en-US" dirty="0"/>
              <a:t>in a NEWS paper</a:t>
            </a:r>
            <a:br>
              <a:rPr lang="en-US" altLang="en-US" dirty="0"/>
            </a:br>
            <a:r>
              <a:rPr lang="en-US" altLang="en-US" dirty="0"/>
              <a:t>NRIs in US earn more than natives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51719"/>
            <a:ext cx="8229600" cy="1865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Let us add some more data, </a:t>
            </a:r>
          </a:p>
          <a:p>
            <a:pPr>
              <a:defRPr/>
            </a:pPr>
            <a:r>
              <a:rPr lang="en-US" dirty="0" smtClean="0"/>
              <a:t>What is getting compared:</a:t>
            </a:r>
            <a:r>
              <a:rPr lang="en-US" dirty="0">
                <a:solidFill>
                  <a:srgbClr val="FF0000"/>
                </a:solidFill>
              </a:rPr>
              <a:t> this data was collected in year </a:t>
            </a:r>
            <a:r>
              <a:rPr lang="en-US" sz="2400" dirty="0">
                <a:solidFill>
                  <a:srgbClr val="FF0000"/>
                </a:solidFill>
              </a:rPr>
              <a:t>2000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300" y="3835400"/>
          <a:ext cx="7239000" cy="2027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1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7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Salaries for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NRIs in USA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Americans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in USA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$60,093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$38,885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Population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1.68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millions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296 millions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543">
                <a:tc gridSpan="3">
                  <a:txBody>
                    <a:bodyPr/>
                    <a:lstStyle/>
                    <a:p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Very small section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in the whole country vs. the whole country</a:t>
                      </a:r>
                    </a:p>
                    <a:p>
                      <a:endParaRPr lang="en-US" sz="1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712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EF754434-DA68-4ED8-B6E3-F93B8E6B3791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417513"/>
            <a:ext cx="8877300" cy="1143000"/>
          </a:xfrm>
        </p:spPr>
        <p:txBody>
          <a:bodyPr>
            <a:normAutofit fontScale="90000"/>
          </a:bodyPr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5. </a:t>
            </a:r>
            <a:r>
              <a:rPr lang="en-US" altLang="en-US" smtClean="0"/>
              <a:t>Data collection &amp; statistical methods to analyze the data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endParaRPr lang="en-US" altLang="en-US" smtClean="0"/>
          </a:p>
        </p:txBody>
      </p:sp>
      <p:sp>
        <p:nvSpPr>
          <p:cNvPr id="1946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42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mtClean="0"/>
              <a:t>How to collect the data?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Background of participants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Education,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Number of years of experience,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Gender,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Age,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Type of occupation</a:t>
            </a:r>
            <a:endParaRPr lang="en-US" altLang="en-US" smtClean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Year 2000, the time for Y2K problem and a lot of IT companies were hiring programmers to fix the problem – is this one of the not so normal year to look at the salaries?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Did everyone contribute the correct information?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mtClean="0">
                <a:solidFill>
                  <a:srgbClr val="FF0000"/>
                </a:solidFill>
              </a:rPr>
              <a:t>Validity of the data</a:t>
            </a: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4176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42400" cy="5140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Now start analyzing: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 smtClean="0"/>
              <a:t>Who would typically go to the US from India and find jobs?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Students who have earned American degrees</a:t>
            </a:r>
          </a:p>
          <a:p>
            <a:pPr marL="401638" lvl="1" indent="-4572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IITians</a:t>
            </a:r>
          </a:p>
          <a:p>
            <a:pPr marL="401638" lvl="1" indent="-4572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IIM graduates</a:t>
            </a:r>
          </a:p>
          <a:p>
            <a:pPr marL="401638" lvl="1" indent="-4572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Masters/PhDs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Mostly we are talking about “people with above average IQ”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All of the Americans are certainly not above average IQ.</a:t>
            </a:r>
            <a:endParaRPr lang="en-US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Background is not truly comparable.</a:t>
            </a:r>
            <a:endParaRPr lang="en-US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C258482F-0F71-46AC-ACE7-3DDBB2CF8ACA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417513"/>
            <a:ext cx="8877300" cy="1143000"/>
          </a:xfrm>
        </p:spPr>
        <p:txBody>
          <a:bodyPr>
            <a:normAutofit fontScale="90000"/>
          </a:bodyPr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5. </a:t>
            </a:r>
            <a:r>
              <a:rPr lang="en-US" altLang="en-US" smtClean="0"/>
              <a:t>Data collection &amp; statistical methods to analyze the data, cont’d</a:t>
            </a:r>
            <a:r>
              <a:rPr lang="en-US" altLang="en-US" smtClean="0">
                <a:solidFill>
                  <a:schemeClr val="tx1"/>
                </a:solidFill>
              </a:rPr>
              <a:t> </a:t>
            </a: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5268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0078DFDF-FC31-45B1-ACB3-232C8B783453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/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6. </a:t>
            </a:r>
            <a:r>
              <a:rPr lang="en-US" altLang="en-US" smtClean="0"/>
              <a:t>Interpretation</a:t>
            </a:r>
          </a:p>
        </p:txBody>
      </p:sp>
      <p:sp>
        <p:nvSpPr>
          <p:cNvPr id="2150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407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mtClean="0"/>
              <a:t>NRIs are doing well in their adopted country</a:t>
            </a:r>
          </a:p>
          <a:p>
            <a:pPr eaLnBrk="1" hangingPunct="1"/>
            <a:r>
              <a:rPr lang="en-US" altLang="en-US" smtClean="0"/>
              <a:t>Adopted country is treating them well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Is this a fair comparison? OR was this an obvious result?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4072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1AA95B02-D3F1-46FA-8903-95FEBCB71006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470900" cy="1143000"/>
          </a:xfrm>
        </p:spPr>
        <p:txBody>
          <a:bodyPr>
            <a:normAutofit fontScale="90000"/>
          </a:bodyPr>
          <a:lstStyle/>
          <a:p>
            <a:pPr marL="342900" indent="-342900" algn="l" eaLnBrk="1" hangingPunct="1"/>
            <a:r>
              <a:rPr lang="en-US" altLang="en-US" smtClean="0">
                <a:solidFill>
                  <a:schemeClr val="tx1"/>
                </a:solidFill>
              </a:rPr>
              <a:t>7. </a:t>
            </a:r>
            <a:r>
              <a:rPr lang="en-US" altLang="en-US" smtClean="0"/>
              <a:t>Use of the results in subsequent experiments</a:t>
            </a:r>
          </a:p>
        </p:txBody>
      </p:sp>
      <p:sp>
        <p:nvSpPr>
          <p:cNvPr id="22532" name="Content Placeholder 1"/>
          <p:cNvSpPr>
            <a:spLocks noGrp="1"/>
          </p:cNvSpPr>
          <p:nvPr>
            <p:ph idx="1"/>
          </p:nvPr>
        </p:nvSpPr>
        <p:spPr>
          <a:xfrm>
            <a:off x="134938" y="1600200"/>
            <a:ext cx="8740775" cy="18161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mtClean="0"/>
              <a:t>As a researcher someone can come up with the following question: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To better understand the IT space and the salaries involved in USA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1064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792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Anecdotal evidence is unreliable </a:t>
            </a:r>
          </a:p>
        </p:txBody>
      </p:sp>
      <p:pic>
        <p:nvPicPr>
          <p:cNvPr id="13316" name="Picture 4" descr="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show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38400"/>
            <a:ext cx="2487613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04800" y="54864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</a:rPr>
              <a:t>Why does the phone always ring when you’re in the shower?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Why use </a:t>
            </a:r>
            <a:r>
              <a:rPr lang="en-US" dirty="0" smtClean="0"/>
              <a:t>Statistics?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12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 descr="d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6514"/>
            <a:ext cx="3794125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792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dirty="0">
                <a:latin typeface="Times New Roman" panose="02020603050405020304" pitchFamily="18" charset="0"/>
              </a:rPr>
              <a:t>Determining the difference between chance and real effects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Why use </a:t>
            </a:r>
            <a:r>
              <a:rPr lang="en-US" dirty="0" smtClean="0"/>
              <a:t>Statistics?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51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2075" y="1412875"/>
            <a:ext cx="4264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Data = Signal + Noise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Signal = What we’re trying to measure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Noise = Error in our measurement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79388" y="5900738"/>
            <a:ext cx="821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If noise is random, then as the sample size increases, noise tends to cancel, leaving only signal.</a:t>
            </a:r>
          </a:p>
        </p:txBody>
      </p:sp>
      <p:pic>
        <p:nvPicPr>
          <p:cNvPr id="15366" name="Picture 7" descr="expcla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1301750"/>
            <a:ext cx="47625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9" descr="expcla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4602163"/>
            <a:ext cx="952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1258888" y="4797425"/>
            <a:ext cx="738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In research, we want the signal to be high relative to the noise.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Signal and </a:t>
            </a:r>
            <a:r>
              <a:rPr lang="en-US" dirty="0" smtClean="0"/>
              <a:t>Noise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02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statistics has been derived from Latin word “Status” or the Italian word “Statista” </a:t>
            </a:r>
          </a:p>
          <a:p>
            <a:r>
              <a:rPr lang="en-US" dirty="0" smtClean="0"/>
              <a:t>Statistics was used by rulers and kings to gather information about Lands, agriculture, population of their states, military potential, their wealth, taxation and other  aspects of government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180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Empirical</a:t>
            </a:r>
          </a:p>
          <a:p>
            <a:pPr lvl="1"/>
            <a:r>
              <a:rPr lang="en-US" dirty="0" smtClean="0"/>
              <a:t>Reaction to Rationalism</a:t>
            </a:r>
          </a:p>
          <a:p>
            <a:pPr lvl="1"/>
            <a:r>
              <a:rPr lang="en-US" dirty="0" smtClean="0"/>
              <a:t>Rational and deductive</a:t>
            </a:r>
          </a:p>
          <a:p>
            <a:r>
              <a:rPr lang="en-US" dirty="0" smtClean="0"/>
              <a:t>Philosophy of science</a:t>
            </a:r>
          </a:p>
          <a:p>
            <a:pPr lvl="1"/>
            <a:r>
              <a:rPr lang="en-US" dirty="0" smtClean="0"/>
              <a:t>From specifics to general</a:t>
            </a:r>
          </a:p>
          <a:p>
            <a:pPr lvl="1"/>
            <a:r>
              <a:rPr lang="en-US" dirty="0" smtClean="0"/>
              <a:t>Start with theory , verify with research</a:t>
            </a:r>
          </a:p>
          <a:p>
            <a:pPr lvl="1"/>
            <a:r>
              <a:rPr lang="en-US" dirty="0" smtClean="0"/>
              <a:t>Theories can only be disproved</a:t>
            </a:r>
          </a:p>
          <a:p>
            <a:r>
              <a:rPr lang="en-US" dirty="0" smtClean="0"/>
              <a:t>Measureable and deducible change</a:t>
            </a:r>
          </a:p>
          <a:p>
            <a:pPr lvl="1"/>
            <a:r>
              <a:rPr lang="en-US" dirty="0" smtClean="0"/>
              <a:t>Science looks for change that can be measured</a:t>
            </a:r>
          </a:p>
          <a:p>
            <a:pPr lvl="1"/>
            <a:r>
              <a:rPr lang="en-US" dirty="0" smtClean="0"/>
              <a:t>Analyze and categorize tendencies to prove or disprove</a:t>
            </a:r>
          </a:p>
          <a:p>
            <a:pPr lvl="1"/>
            <a:r>
              <a:rPr lang="en-US" dirty="0" smtClean="0"/>
              <a:t>Summarize data so that it is manageable</a:t>
            </a:r>
          </a:p>
          <a:p>
            <a:r>
              <a:rPr lang="en-US" dirty="0" smtClean="0"/>
              <a:t>Hypotheses &gt;&gt; Theories &gt;&gt; Laws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34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and summarize data </a:t>
            </a:r>
          </a:p>
          <a:p>
            <a:r>
              <a:rPr lang="en-US" dirty="0" smtClean="0"/>
              <a:t>Describe a group based on characteristics</a:t>
            </a:r>
          </a:p>
          <a:p>
            <a:r>
              <a:rPr lang="en-US" dirty="0" smtClean="0"/>
              <a:t>Identify trends</a:t>
            </a:r>
          </a:p>
          <a:p>
            <a:r>
              <a:rPr lang="en-US" dirty="0" smtClean="0"/>
              <a:t>Measure of central tendency</a:t>
            </a:r>
          </a:p>
          <a:p>
            <a:pPr lvl="1"/>
            <a:r>
              <a:rPr lang="en-US" dirty="0" smtClean="0"/>
              <a:t>Mean, Median, Mode</a:t>
            </a:r>
          </a:p>
          <a:p>
            <a:r>
              <a:rPr lang="en-US" dirty="0" smtClean="0"/>
              <a:t>Measure of dispersion</a:t>
            </a:r>
          </a:p>
          <a:p>
            <a:pPr lvl="1"/>
            <a:r>
              <a:rPr lang="en-US" dirty="0" smtClean="0"/>
              <a:t>Range, Standard deviation,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69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judge statistical claims</a:t>
            </a:r>
          </a:p>
          <a:p>
            <a:r>
              <a:rPr lang="en-US" dirty="0" smtClean="0"/>
              <a:t>To confirm if results are due to chance</a:t>
            </a:r>
          </a:p>
          <a:p>
            <a:pPr lvl="1"/>
            <a:r>
              <a:rPr lang="en-US" dirty="0" smtClean="0"/>
              <a:t>Expressed in terms of probability (p-value)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 &lt;0.5 </a:t>
            </a:r>
            <a:r>
              <a:rPr lang="en-US" dirty="0" smtClean="0">
                <a:sym typeface="Wingdings" panose="05000000000000000000" pitchFamily="2" charset="2"/>
              </a:rPr>
              <a:t> probability less that 1 in 20 required to be significant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Tests to compare observed values with expected values to eliminate the concept of chance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79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Line 2"/>
          <p:cNvSpPr>
            <a:spLocks noChangeShapeType="1"/>
          </p:cNvSpPr>
          <p:nvPr/>
        </p:nvSpPr>
        <p:spPr bwMode="auto">
          <a:xfrm>
            <a:off x="7651750" y="1970088"/>
            <a:ext cx="457200" cy="10668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2317750" y="1970088"/>
            <a:ext cx="0" cy="9906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H="1">
            <a:off x="488950" y="1970088"/>
            <a:ext cx="762000" cy="9906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3384550" y="1970088"/>
            <a:ext cx="1066800" cy="10668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163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Types </a:t>
            </a:r>
            <a:r>
              <a:rPr lang="en-US" altLang="en-US" smtClean="0"/>
              <a:t>of Data: </a:t>
            </a:r>
            <a:r>
              <a:rPr lang="en-US" altLang="en-US" dirty="0" smtClean="0"/>
              <a:t>Overview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1098550" y="1360488"/>
            <a:ext cx="2514600" cy="60483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Categorical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899150" y="1360488"/>
            <a:ext cx="2667000" cy="60483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>
                <a:solidFill>
                  <a:srgbClr val="000000"/>
                </a:solidFill>
                <a:latin typeface="Times New Roman" panose="02020603050405020304" pitchFamily="18" charset="0"/>
              </a:rPr>
              <a:t>Quantitative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7346950" y="2960688"/>
            <a:ext cx="16764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continuous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5594350" y="2960688"/>
            <a:ext cx="13716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discrete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3765550" y="2960688"/>
            <a:ext cx="13716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ordinal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1860550" y="2960688"/>
            <a:ext cx="13716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nominal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107950" y="2960688"/>
            <a:ext cx="1143000" cy="420687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binary</a:t>
            </a:r>
            <a:endParaRPr lang="en-US" altLang="en-US" sz="4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H="1">
            <a:off x="6356350" y="1970088"/>
            <a:ext cx="457200" cy="990600"/>
          </a:xfrm>
          <a:prstGeom prst="line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sp>
        <p:nvSpPr>
          <p:cNvPr id="651279" name="Text Box 15"/>
          <p:cNvSpPr txBox="1">
            <a:spLocks noChangeArrowheads="1"/>
          </p:cNvSpPr>
          <p:nvPr/>
        </p:nvSpPr>
        <p:spPr bwMode="auto">
          <a:xfrm>
            <a:off x="107950" y="3600450"/>
            <a:ext cx="9144000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 categories +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           more categories +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             order matters +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			numerical  +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						 uninterrupted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</a:t>
            </a:r>
            <a:endParaRPr lang="en-US" altLang="en-US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1" name="Rectangle 19"/>
          <p:cNvSpPr>
            <a:spLocks noChangeArrowheads="1"/>
          </p:cNvSpPr>
          <p:nvPr/>
        </p:nvSpPr>
        <p:spPr bwMode="auto">
          <a:xfrm>
            <a:off x="3779838" y="1412875"/>
            <a:ext cx="1854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Treatment groups</a:t>
            </a:r>
          </a:p>
          <a:p>
            <a:pPr eaLnBrk="1" hangingPunct="1"/>
            <a:r>
              <a:rPr lang="en-US" altLang="en-US" sz="1200"/>
              <a:t>Exposure groups</a:t>
            </a:r>
          </a:p>
          <a:p>
            <a:pPr eaLnBrk="1" hangingPunct="1"/>
            <a:r>
              <a:rPr lang="en-US" altLang="en-US" sz="1200"/>
              <a:t>Disease status</a:t>
            </a:r>
          </a:p>
        </p:txBody>
      </p:sp>
      <p:sp>
        <p:nvSpPr>
          <p:cNvPr id="16402" name="Rectangle 20"/>
          <p:cNvSpPr>
            <a:spLocks noChangeArrowheads="1"/>
          </p:cNvSpPr>
          <p:nvPr/>
        </p:nvSpPr>
        <p:spPr bwMode="auto">
          <a:xfrm>
            <a:off x="0" y="4159250"/>
            <a:ext cx="1692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Dead/alive</a:t>
            </a:r>
          </a:p>
          <a:p>
            <a:pPr eaLnBrk="1" hangingPunct="1"/>
            <a:r>
              <a:rPr lang="en-US" altLang="en-US" sz="1200"/>
              <a:t>Treatment/placebo</a:t>
            </a:r>
          </a:p>
          <a:p>
            <a:pPr eaLnBrk="1" hangingPunct="1"/>
            <a:r>
              <a:rPr lang="en-US" altLang="en-US" sz="1200"/>
              <a:t>Disease/no disease</a:t>
            </a:r>
          </a:p>
          <a:p>
            <a:pPr eaLnBrk="1" hangingPunct="1"/>
            <a:r>
              <a:rPr lang="en-US" altLang="en-US" sz="1200"/>
              <a:t>Exposed/Unexposed</a:t>
            </a:r>
          </a:p>
        </p:txBody>
      </p:sp>
      <p:sp>
        <p:nvSpPr>
          <p:cNvPr id="16403" name="Rectangle 21"/>
          <p:cNvSpPr>
            <a:spLocks noChangeArrowheads="1"/>
          </p:cNvSpPr>
          <p:nvPr/>
        </p:nvSpPr>
        <p:spPr bwMode="auto">
          <a:xfrm>
            <a:off x="1763713" y="4868863"/>
            <a:ext cx="216058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Blood type (O, A, B, AB)</a:t>
            </a:r>
          </a:p>
          <a:p>
            <a:pPr eaLnBrk="1" hangingPunct="1"/>
            <a:r>
              <a:rPr lang="en-US" altLang="en-US" sz="1200"/>
              <a:t>Marital status</a:t>
            </a:r>
          </a:p>
          <a:p>
            <a:pPr eaLnBrk="1" hangingPunct="1"/>
            <a:r>
              <a:rPr lang="en-US" altLang="en-US" sz="1200"/>
              <a:t>Occupation</a:t>
            </a:r>
          </a:p>
        </p:txBody>
      </p:sp>
      <p:sp>
        <p:nvSpPr>
          <p:cNvPr id="16404" name="Rectangle 22"/>
          <p:cNvSpPr>
            <a:spLocks noChangeArrowheads="1"/>
          </p:cNvSpPr>
          <p:nvPr/>
        </p:nvSpPr>
        <p:spPr bwMode="auto">
          <a:xfrm>
            <a:off x="3436938" y="5373688"/>
            <a:ext cx="30067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Staging in cancer as I,II,III or IV</a:t>
            </a:r>
          </a:p>
          <a:p>
            <a:pPr eaLnBrk="1" hangingPunct="1"/>
            <a:r>
              <a:rPr lang="en-US" altLang="en-US" sz="1200"/>
              <a:t>Birth order—1st, 2nd, 3rd, etc.</a:t>
            </a:r>
          </a:p>
          <a:p>
            <a:pPr eaLnBrk="1" hangingPunct="1"/>
            <a:r>
              <a:rPr lang="en-US" altLang="en-US" sz="1200"/>
              <a:t>Letter grades (A, B, C, D, F)</a:t>
            </a:r>
          </a:p>
          <a:p>
            <a:pPr eaLnBrk="1" hangingPunct="1"/>
            <a:r>
              <a:rPr lang="en-US" altLang="en-US" sz="1200"/>
              <a:t>Ratings on a scale from 1-5</a:t>
            </a:r>
          </a:p>
          <a:p>
            <a:pPr eaLnBrk="1" hangingPunct="1"/>
            <a:r>
              <a:rPr lang="en-US" altLang="en-US" sz="1200"/>
              <a:t>Age in categories (10-20, 20-30, etc.)</a:t>
            </a:r>
          </a:p>
        </p:txBody>
      </p:sp>
      <p:sp>
        <p:nvSpPr>
          <p:cNvPr id="16405" name="Rectangle 23"/>
          <p:cNvSpPr>
            <a:spLocks noChangeArrowheads="1"/>
          </p:cNvSpPr>
          <p:nvPr/>
        </p:nvSpPr>
        <p:spPr bwMode="auto">
          <a:xfrm>
            <a:off x="5940425" y="3933825"/>
            <a:ext cx="846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Counts</a:t>
            </a:r>
          </a:p>
          <a:p>
            <a:pPr eaLnBrk="1" hangingPunct="1"/>
            <a:r>
              <a:rPr lang="en-US" altLang="en-US" sz="1200"/>
              <a:t>Time</a:t>
            </a:r>
          </a:p>
          <a:p>
            <a:pPr eaLnBrk="1" hangingPunct="1"/>
            <a:r>
              <a:rPr lang="en-US" altLang="en-US" sz="1200"/>
              <a:t>Age</a:t>
            </a:r>
          </a:p>
          <a:p>
            <a:pPr eaLnBrk="1" hangingPunct="1"/>
            <a:r>
              <a:rPr lang="en-US" altLang="en-US" sz="1200"/>
              <a:t>Height</a:t>
            </a:r>
          </a:p>
        </p:txBody>
      </p:sp>
      <p:sp>
        <p:nvSpPr>
          <p:cNvPr id="16406" name="Rectangle 25"/>
          <p:cNvSpPr>
            <a:spLocks noChangeArrowheads="1"/>
          </p:cNvSpPr>
          <p:nvPr/>
        </p:nvSpPr>
        <p:spPr bwMode="auto">
          <a:xfrm>
            <a:off x="7597775" y="4005263"/>
            <a:ext cx="1366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Blood counts</a:t>
            </a:r>
          </a:p>
          <a:p>
            <a:pPr eaLnBrk="1" hangingPunct="1"/>
            <a:r>
              <a:rPr lang="en-US" altLang="en-US" sz="1200"/>
              <a:t>Speed of a car</a:t>
            </a:r>
          </a:p>
          <a:p>
            <a:pPr eaLnBrk="1" hangingPunct="1"/>
            <a:r>
              <a:rPr lang="en-US" altLang="en-US" sz="1200"/>
              <a:t>Income</a:t>
            </a:r>
          </a:p>
          <a:p>
            <a:pPr eaLnBrk="1" hangingPunct="1"/>
            <a:r>
              <a:rPr lang="en-US" altLang="en-US" sz="1200"/>
              <a:t>Time to event</a:t>
            </a:r>
          </a:p>
        </p:txBody>
      </p:sp>
    </p:spTree>
    <p:extLst>
      <p:ext uri="{BB962C8B-B14F-4D97-AF65-F5344CB8AC3E}">
        <p14:creationId xmlns="" xmlns:p14="http://schemas.microsoft.com/office/powerpoint/2010/main" val="6463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5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51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Measures: Overview</a:t>
            </a:r>
          </a:p>
        </p:txBody>
      </p:sp>
      <p:grpSp>
        <p:nvGrpSpPr>
          <p:cNvPr id="18436" name="Group 3"/>
          <p:cNvGrpSpPr>
            <a:grpSpLocks noChangeAspect="1"/>
          </p:cNvGrpSpPr>
          <p:nvPr/>
        </p:nvGrpSpPr>
        <p:grpSpPr bwMode="auto">
          <a:xfrm>
            <a:off x="1116013" y="1839913"/>
            <a:ext cx="7200900" cy="5018087"/>
            <a:chOff x="3000" y="3825"/>
            <a:chExt cx="11307" cy="6411"/>
          </a:xfrm>
        </p:grpSpPr>
        <p:sp>
          <p:nvSpPr>
            <p:cNvPr id="18438" name="AutoShape 4"/>
            <p:cNvSpPr>
              <a:spLocks noChangeAspect="1" noChangeArrowheads="1"/>
            </p:cNvSpPr>
            <p:nvPr/>
          </p:nvSpPr>
          <p:spPr bwMode="auto">
            <a:xfrm>
              <a:off x="3000" y="3825"/>
              <a:ext cx="11307" cy="6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39" name="Line 5"/>
            <p:cNvSpPr>
              <a:spLocks noChangeShapeType="1"/>
            </p:cNvSpPr>
            <p:nvPr/>
          </p:nvSpPr>
          <p:spPr bwMode="auto">
            <a:xfrm>
              <a:off x="4400" y="4646"/>
              <a:ext cx="0" cy="7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Line 6"/>
            <p:cNvSpPr>
              <a:spLocks noChangeShapeType="1"/>
            </p:cNvSpPr>
            <p:nvPr/>
          </p:nvSpPr>
          <p:spPr bwMode="auto">
            <a:xfrm>
              <a:off x="8400" y="4234"/>
              <a:ext cx="0" cy="1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Rectangle 7"/>
            <p:cNvSpPr>
              <a:spLocks noChangeArrowheads="1"/>
            </p:cNvSpPr>
            <p:nvPr/>
          </p:nvSpPr>
          <p:spPr bwMode="auto">
            <a:xfrm>
              <a:off x="3000" y="5056"/>
              <a:ext cx="3496" cy="34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Center and Location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2" name="Line 8"/>
            <p:cNvSpPr>
              <a:spLocks noChangeShapeType="1"/>
            </p:cNvSpPr>
            <p:nvPr/>
          </p:nvSpPr>
          <p:spPr bwMode="auto">
            <a:xfrm>
              <a:off x="4400" y="4646"/>
              <a:ext cx="75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Rectangle 9"/>
            <p:cNvSpPr>
              <a:spLocks noChangeArrowheads="1"/>
            </p:cNvSpPr>
            <p:nvPr/>
          </p:nvSpPr>
          <p:spPr bwMode="auto">
            <a:xfrm>
              <a:off x="3471" y="6247"/>
              <a:ext cx="1227" cy="34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Mean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4" name="Rectangle 10"/>
            <p:cNvSpPr>
              <a:spLocks noChangeArrowheads="1"/>
            </p:cNvSpPr>
            <p:nvPr/>
          </p:nvSpPr>
          <p:spPr bwMode="auto">
            <a:xfrm>
              <a:off x="3471" y="6973"/>
              <a:ext cx="1498" cy="34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Median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5" name="Rectangle 11"/>
            <p:cNvSpPr>
              <a:spLocks noChangeArrowheads="1"/>
            </p:cNvSpPr>
            <p:nvPr/>
          </p:nvSpPr>
          <p:spPr bwMode="auto">
            <a:xfrm>
              <a:off x="3471" y="7942"/>
              <a:ext cx="1197" cy="34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Mode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6" name="Rectangle 12"/>
            <p:cNvSpPr>
              <a:spLocks noChangeArrowheads="1"/>
            </p:cNvSpPr>
            <p:nvPr/>
          </p:nvSpPr>
          <p:spPr bwMode="auto">
            <a:xfrm>
              <a:off x="7003" y="5058"/>
              <a:ext cx="2902" cy="5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Other Measures of Location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7" name="Rectangle 13"/>
            <p:cNvSpPr>
              <a:spLocks noChangeArrowheads="1"/>
            </p:cNvSpPr>
            <p:nvPr/>
          </p:nvSpPr>
          <p:spPr bwMode="auto">
            <a:xfrm>
              <a:off x="3472" y="8912"/>
              <a:ext cx="2702" cy="34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Weighted Mean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8" name="Rectangle 14"/>
            <p:cNvSpPr>
              <a:spLocks noChangeArrowheads="1"/>
            </p:cNvSpPr>
            <p:nvPr/>
          </p:nvSpPr>
          <p:spPr bwMode="auto">
            <a:xfrm>
              <a:off x="6105" y="3825"/>
              <a:ext cx="4796" cy="343"/>
            </a:xfrm>
            <a:prstGeom prst="rect">
              <a:avLst/>
            </a:prstGeom>
            <a:solidFill>
              <a:srgbClr val="FDE0BD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Describing Data Numerically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49" name="Line 15"/>
            <p:cNvSpPr>
              <a:spLocks noChangeShapeType="1"/>
            </p:cNvSpPr>
            <p:nvPr/>
          </p:nvSpPr>
          <p:spPr bwMode="auto">
            <a:xfrm>
              <a:off x="11900" y="4646"/>
              <a:ext cx="0" cy="6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Rectangle 16"/>
            <p:cNvSpPr>
              <a:spLocks noChangeArrowheads="1"/>
            </p:cNvSpPr>
            <p:nvPr/>
          </p:nvSpPr>
          <p:spPr bwMode="auto">
            <a:xfrm>
              <a:off x="10703" y="5058"/>
              <a:ext cx="1900" cy="343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Variation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1" name="Rectangle 17"/>
            <p:cNvSpPr>
              <a:spLocks noChangeArrowheads="1"/>
            </p:cNvSpPr>
            <p:nvPr/>
          </p:nvSpPr>
          <p:spPr bwMode="auto">
            <a:xfrm>
              <a:off x="11006" y="7942"/>
              <a:ext cx="1701" cy="727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Variance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2" name="Rectangle 18"/>
            <p:cNvSpPr>
              <a:spLocks noChangeArrowheads="1"/>
            </p:cNvSpPr>
            <p:nvPr/>
          </p:nvSpPr>
          <p:spPr bwMode="auto">
            <a:xfrm>
              <a:off x="11008" y="8912"/>
              <a:ext cx="3299" cy="342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Standard Deviation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3" name="Rectangle 19"/>
            <p:cNvSpPr>
              <a:spLocks noChangeArrowheads="1"/>
            </p:cNvSpPr>
            <p:nvPr/>
          </p:nvSpPr>
          <p:spPr bwMode="auto">
            <a:xfrm>
              <a:off x="11007" y="6005"/>
              <a:ext cx="1648" cy="343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Range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4" name="Rectangle 20"/>
            <p:cNvSpPr>
              <a:spLocks noChangeArrowheads="1"/>
            </p:cNvSpPr>
            <p:nvPr/>
          </p:nvSpPr>
          <p:spPr bwMode="auto">
            <a:xfrm>
              <a:off x="7402" y="6397"/>
              <a:ext cx="2100" cy="34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Percentiles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5" name="Rectangle 21"/>
            <p:cNvSpPr>
              <a:spLocks noChangeArrowheads="1"/>
            </p:cNvSpPr>
            <p:nvPr/>
          </p:nvSpPr>
          <p:spPr bwMode="auto">
            <a:xfrm>
              <a:off x="11005" y="6808"/>
              <a:ext cx="3299" cy="343"/>
            </a:xfrm>
            <a:prstGeom prst="rect">
              <a:avLst/>
            </a:prstGeom>
            <a:solidFill>
              <a:srgbClr val="E5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Interquartile Range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8456" name="Rectangle 22"/>
            <p:cNvSpPr>
              <a:spLocks noChangeArrowheads="1"/>
            </p:cNvSpPr>
            <p:nvPr/>
          </p:nvSpPr>
          <p:spPr bwMode="auto">
            <a:xfrm>
              <a:off x="7402" y="7220"/>
              <a:ext cx="1803" cy="34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lIns="57912" tIns="28448" rIns="57912" bIns="2844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en-US" sz="1300" b="1">
                  <a:solidFill>
                    <a:srgbClr val="000000"/>
                  </a:solidFill>
                  <a:ea typeface="SimSun" panose="02010600030101010101" pitchFamily="2" charset="-122"/>
                </a:rPr>
                <a:t>Quartiles</a:t>
              </a:r>
              <a:endParaRPr kumimoji="1" lang="en-US" altLang="en-US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8272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062162"/>
            <a:ext cx="4029075" cy="2733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702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names of 5 statisticians and their contributions to statistics</a:t>
            </a:r>
          </a:p>
          <a:p>
            <a:r>
              <a:rPr lang="en-US" dirty="0" smtClean="0"/>
              <a:t>Find different types of data in statistics and provide at least two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624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submit?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word document with the responses</a:t>
            </a:r>
          </a:p>
          <a:p>
            <a:r>
              <a:rPr lang="en-US" dirty="0" smtClean="0"/>
              <a:t>Save these with the following name “Day_1_assignment1_yourname.doc”</a:t>
            </a:r>
          </a:p>
          <a:p>
            <a:r>
              <a:rPr lang="en-US" dirty="0" smtClean="0"/>
              <a:t>Send it to the following email or save it in the </a:t>
            </a:r>
            <a:r>
              <a:rPr lang="en-US" dirty="0" err="1" smtClean="0"/>
              <a:t>github</a:t>
            </a:r>
            <a:r>
              <a:rPr lang="en-US" dirty="0" smtClean="0"/>
              <a:t> folder.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30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is a branch of Mathematics that deals with the scientific collection, organization, presentation, analysis and interpretation of data in order to obtain meaningful information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678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A73A5-E307-49AE-B713-67FB3933783B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433512"/>
            <a:ext cx="5114925" cy="39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74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C116B580-B934-47F2-A44C-F30A8172935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/>
              <a:t>HEADLINE in a NEWS </a:t>
            </a:r>
            <a:r>
              <a:rPr lang="en-US" altLang="en-US" dirty="0" smtClean="0"/>
              <a:t>paper</a:t>
            </a:r>
            <a:br>
              <a:rPr lang="en-US" altLang="en-US" dirty="0" smtClean="0"/>
            </a:br>
            <a:r>
              <a:rPr lang="en-US" altLang="en-US" dirty="0"/>
              <a:t>NRIs in US earn more than natives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80989"/>
            <a:ext cx="8229600" cy="212407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dirty="0" smtClean="0"/>
              <a:t>What are you thinking?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1871457"/>
            <a:ext cx="1399059" cy="13671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560" y="4005064"/>
            <a:ext cx="5204881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your reaction?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10" y="4540322"/>
            <a:ext cx="4002782" cy="8159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31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917700"/>
            <a:ext cx="8229600" cy="3540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/>
              <a:t>Oh wow, a very good news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But hold on...</a:t>
            </a:r>
          </a:p>
          <a:p>
            <a:pPr eaLnBrk="1" hangingPunct="1"/>
            <a:r>
              <a:rPr lang="en-US" altLang="en-US" smtClean="0"/>
              <a:t>Is this just another “Breaking News”?</a:t>
            </a:r>
          </a:p>
          <a:p>
            <a:pPr eaLnBrk="1" hangingPunct="1"/>
            <a:r>
              <a:rPr lang="en-US" altLang="en-US" smtClean="0"/>
              <a:t>What is the basis of this Headline?</a:t>
            </a:r>
          </a:p>
          <a:p>
            <a:pPr eaLnBrk="1" hangingPunct="1"/>
            <a:r>
              <a:rPr lang="en-US" altLang="en-US" smtClean="0"/>
              <a:t>Is this authentic?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26DE46FC-9559-4D21-BFC8-390398D98BB3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629816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/>
              <a:t>HEADLINE in a NEWS paper</a:t>
            </a:r>
            <a:br>
              <a:rPr lang="en-US" altLang="en-US" dirty="0"/>
            </a:br>
            <a:r>
              <a:rPr lang="en-US" altLang="en-US" dirty="0"/>
              <a:t>NRIs in US earn more than natives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412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1879600"/>
            <a:ext cx="8229600" cy="384651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Now start thinking about this as an experiment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What are we going to get out of it?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Comparison of salaries for the Americans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Reality check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Is this going to be used for the economic policies? 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R</a:t>
            </a:r>
            <a:r>
              <a:rPr lang="en-US" altLang="en-US" dirty="0" smtClean="0">
                <a:solidFill>
                  <a:srgbClr val="FF0000"/>
                </a:solidFill>
              </a:rPr>
              <a:t>eality check of AS IS situation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D</a:t>
            </a:r>
            <a:r>
              <a:rPr lang="en-US" altLang="en-US" dirty="0" smtClean="0">
                <a:solidFill>
                  <a:srgbClr val="FF0000"/>
                </a:solidFill>
              </a:rPr>
              <a:t>evelopment of future policies</a:t>
            </a:r>
            <a:endParaRPr lang="en-US" altLang="en-US" dirty="0" smtClean="0"/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One more economic indicator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6864A6CB-3B18-4389-9CC9-75AC450212DF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1. </a:t>
            </a:r>
            <a:r>
              <a:rPr lang="en-US" altLang="en-US" smtClean="0">
                <a:solidFill>
                  <a:srgbClr val="000000"/>
                </a:solidFill>
              </a:rPr>
              <a:t>What is the Rationale of the experiment</a:t>
            </a: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7994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A526AACD-4537-4CCE-803B-0DF5365C2114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 smtClean="0"/>
              <a:t>HEADLINE </a:t>
            </a:r>
            <a:r>
              <a:rPr lang="en-US" altLang="en-US" dirty="0"/>
              <a:t>in a NEWS paper</a:t>
            </a:r>
            <a:br>
              <a:rPr lang="en-US" altLang="en-US" dirty="0"/>
            </a:br>
            <a:r>
              <a:rPr lang="en-US" altLang="en-US" dirty="0"/>
              <a:t>NRIs in US earn more than natives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51719"/>
            <a:ext cx="8229600" cy="1865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Let us add some more data, </a:t>
            </a:r>
          </a:p>
          <a:p>
            <a:pPr eaLnBrk="1" hangingPunct="1">
              <a:defRPr/>
            </a:pPr>
            <a:r>
              <a:rPr lang="en-US" dirty="0" smtClean="0"/>
              <a:t>What is getting compared: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300" y="3835400"/>
          <a:ext cx="7239000" cy="20272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1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7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Salaries for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 NRIs in USA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Americans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in USA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$60,093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$38,885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Population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1.68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millions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296 millions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543">
                <a:tc gridSpan="3">
                  <a:txBody>
                    <a:bodyPr/>
                    <a:lstStyle/>
                    <a:p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Very small section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in the whole country vs. the whole country</a:t>
                      </a:r>
                    </a:p>
                    <a:p>
                      <a:endParaRPr lang="en-US" sz="1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87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anose="020B0503020103020203" pitchFamily="34" charset="0"/>
              </a:defRPr>
            </a:lvl9pPr>
          </a:lstStyle>
          <a:p>
            <a:pPr eaLnBrk="1" hangingPunct="1"/>
            <a:fld id="{7C9A9A82-3C81-4D81-BE41-6371464838B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>
            <a:normAutofit fontScale="90000"/>
          </a:bodyPr>
          <a:lstStyle/>
          <a:p>
            <a:pPr marL="342900" indent="-342900" eaLnBrk="1" hangingPunct="1"/>
            <a:r>
              <a:rPr lang="en-US" altLang="en-US" smtClean="0">
                <a:solidFill>
                  <a:schemeClr val="tx1"/>
                </a:solidFill>
              </a:rPr>
              <a:t>2. </a:t>
            </a:r>
            <a:r>
              <a:rPr lang="en-US" altLang="en-US" smtClean="0"/>
              <a:t>Primary objective to achieve at the end of the experiment</a:t>
            </a:r>
          </a:p>
        </p:txBody>
      </p:sp>
      <p:sp>
        <p:nvSpPr>
          <p:cNvPr id="15364" name="Content Placeholder 1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12620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the primary question getting answered?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07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Office PowerPoint</Application>
  <PresentationFormat>On-screen Show (4:3)</PresentationFormat>
  <Paragraphs>239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Evolution and Introduction to Statistics</vt:lpstr>
      <vt:lpstr>Origin of Statistics</vt:lpstr>
      <vt:lpstr>Definition of Statistics</vt:lpstr>
      <vt:lpstr>Slide 4</vt:lpstr>
      <vt:lpstr>HEADLINE in a NEWS paper NRIs in US earn more than natives </vt:lpstr>
      <vt:lpstr>HEADLINE in a NEWS paper NRIs in US earn more than natives </vt:lpstr>
      <vt:lpstr>1. What is the Rationale of the experiment</vt:lpstr>
      <vt:lpstr>HEADLINE in a NEWS paper NRIs in US earn more than natives</vt:lpstr>
      <vt:lpstr>2. Primary objective to achieve at the end of the experiment</vt:lpstr>
      <vt:lpstr>3. Inclusion/Exclusion criteria</vt:lpstr>
      <vt:lpstr>4. Statistical methods to design the study </vt:lpstr>
      <vt:lpstr>HEADLINE in a NEWS paper NRIs in US earn more than natives</vt:lpstr>
      <vt:lpstr>5. Data collection &amp; statistical methods to analyze the data </vt:lpstr>
      <vt:lpstr>5. Data collection &amp; statistical methods to analyze the data, cont’d </vt:lpstr>
      <vt:lpstr>6. Interpretation</vt:lpstr>
      <vt:lpstr>7. Use of the results in subsequent experiments</vt:lpstr>
      <vt:lpstr>Slide 17</vt:lpstr>
      <vt:lpstr>Slide 18</vt:lpstr>
      <vt:lpstr>Slide 19</vt:lpstr>
      <vt:lpstr>Evolution of Statistics</vt:lpstr>
      <vt:lpstr>Descriptive Statistics</vt:lpstr>
      <vt:lpstr>Inferential Statistics</vt:lpstr>
      <vt:lpstr>Types of Data: Overview</vt:lpstr>
      <vt:lpstr>Summary Measures: Overview</vt:lpstr>
      <vt:lpstr>Slide 25</vt:lpstr>
      <vt:lpstr>Assignment</vt:lpstr>
      <vt:lpstr>How to submit?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hospital based ayurvedic clinical practice to gain real world data knowledge</dc:title>
  <dc:creator>Windows User</dc:creator>
  <cp:lastModifiedBy>Windows User</cp:lastModifiedBy>
  <cp:revision>393</cp:revision>
  <dcterms:created xsi:type="dcterms:W3CDTF">2019-11-10T08:25:58Z</dcterms:created>
  <dcterms:modified xsi:type="dcterms:W3CDTF">2020-07-09T10:57:01Z</dcterms:modified>
</cp:coreProperties>
</file>