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410" r:id="rId3"/>
    <p:sldId id="383"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07" r:id="rId36"/>
    <p:sldId id="408" r:id="rId37"/>
    <p:sldId id="40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jan, Vinay" initials="MV" lastIdx="1" clrIdx="0">
    <p:extLst>
      <p:ext uri="{19B8F6BF-5375-455C-9EA6-DF929625EA0E}">
        <p15:presenceInfo xmlns="" xmlns:p15="http://schemas.microsoft.com/office/powerpoint/2012/main" userId="S-1-5-21-220523388-1563985344-839522115-1791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FF"/>
    <a:srgbClr val="4F81BD"/>
    <a:srgbClr val="E9ED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952"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7/16/2020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tisticsbyjim.com/glossary/ordinal-variab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1350EAC5-8790-4ACD-89D1-EB2DC2F24136}" type="slidenum">
              <a:rPr lang="en-US" altLang="en-US"/>
              <a:pPr/>
              <a:t>34</a:t>
            </a:fld>
            <a:endParaRPr lang="en-US" alt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31863">
              <a:defRPr sz="2400">
                <a:solidFill>
                  <a:schemeClr val="tx1"/>
                </a:solidFill>
                <a:latin typeface="Arial" panose="020B0604020202020204" pitchFamily="34" charset="0"/>
              </a:defRPr>
            </a:lvl1pPr>
            <a:lvl2pPr marL="742950" indent="-285750" defTabSz="931863">
              <a:defRPr sz="2400">
                <a:solidFill>
                  <a:schemeClr val="tx1"/>
                </a:solidFill>
                <a:latin typeface="Arial" panose="020B0604020202020204" pitchFamily="34" charset="0"/>
              </a:defRPr>
            </a:lvl2pPr>
            <a:lvl3pPr marL="1143000" indent="-228600" defTabSz="931863">
              <a:defRPr sz="2400">
                <a:solidFill>
                  <a:schemeClr val="tx1"/>
                </a:solidFill>
                <a:latin typeface="Arial" panose="020B0604020202020204" pitchFamily="34" charset="0"/>
              </a:defRPr>
            </a:lvl3pPr>
            <a:lvl4pPr marL="1600200" indent="-228600" defTabSz="931863">
              <a:defRPr sz="2400">
                <a:solidFill>
                  <a:schemeClr val="tx1"/>
                </a:solidFill>
                <a:latin typeface="Arial" panose="020B0604020202020204" pitchFamily="34" charset="0"/>
              </a:defRPr>
            </a:lvl4pPr>
            <a:lvl5pPr marL="2057400" indent="-228600" defTabSz="931863">
              <a:defRPr sz="24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defRPr>
            </a:lvl9pPr>
          </a:lstStyle>
          <a:p>
            <a:fld id="{5E51476A-6BE8-4D38-A0CF-F96EC76CA69A}" type="slidenum">
              <a:rPr lang="en-US" altLang="en-US" sz="1200"/>
              <a:pPr/>
              <a:t>2</a:t>
            </a:fld>
            <a:endParaRPr lang="en-US" altLang="en-US" sz="1200"/>
          </a:p>
        </p:txBody>
      </p:sp>
      <p:sp>
        <p:nvSpPr>
          <p:cNvPr id="17411" name="Rectangle 2"/>
          <p:cNvSpPr>
            <a:spLocks noGrp="1" noRot="1" noChangeAspect="1" noChangeArrowheads="1" noTextEdit="1"/>
          </p:cNvSpPr>
          <p:nvPr>
            <p:ph type="sldImg"/>
          </p:nvPr>
        </p:nvSpPr>
        <p:spPr>
          <a:xfrm>
            <a:off x="1136650" y="688975"/>
            <a:ext cx="4686300" cy="3514725"/>
          </a:xfrm>
          <a:ln/>
        </p:spPr>
      </p:sp>
      <p:sp>
        <p:nvSpPr>
          <p:cNvPr id="17412" name="Rectangle 3"/>
          <p:cNvSpPr>
            <a:spLocks noGrp="1" noChangeArrowheads="1"/>
          </p:cNvSpPr>
          <p:nvPr>
            <p:ph type="body" idx="1"/>
          </p:nvPr>
        </p:nvSpPr>
        <p:spPr>
          <a:xfrm>
            <a:off x="917575" y="4432300"/>
            <a:ext cx="5122863" cy="4200525"/>
          </a:xfrm>
          <a:noFill/>
          <a:extLst>
            <a:ext uri="{909E8E84-426E-40DD-AFC4-6F175D3DCCD1}">
              <a14:hiddenFill xmlns="" xmlns:a14="http://schemas.microsoft.com/office/drawing/2010/main">
                <a:solidFill>
                  <a:srgbClr val="000000"/>
                </a:solidFill>
              </a14:hiddenFill>
            </a:ext>
          </a:extLst>
        </p:spPr>
        <p:txBody>
          <a:bodyPr bIns="0"/>
          <a:lstStyle/>
          <a:p>
            <a:pPr eaLnBrk="1" hangingPunct="1"/>
            <a:endParaRPr lang="en-US" altLang="en-US" smtClean="0"/>
          </a:p>
        </p:txBody>
      </p:sp>
    </p:spTree>
    <p:extLst>
      <p:ext uri="{BB962C8B-B14F-4D97-AF65-F5344CB8AC3E}">
        <p14:creationId xmlns="" xmlns:p14="http://schemas.microsoft.com/office/powerpoint/2010/main" val="313505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3</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4</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When you have a symmetrical distribution for continuous data, the mean, median, and mode are equal. In this case, analysts tend to use the mean because it includes all of the data in the calculations. However, if you have a skewed distribution, the median is often the best measure of central tendency.</a:t>
            </a:r>
          </a:p>
          <a:p>
            <a:r>
              <a:rPr lang="en-IN" sz="1200" b="0" i="0" kern="1200" dirty="0" smtClean="0">
                <a:solidFill>
                  <a:schemeClr val="tx1"/>
                </a:solidFill>
                <a:latin typeface="+mn-lt"/>
                <a:ea typeface="+mn-ea"/>
                <a:cs typeface="+mn-cs"/>
              </a:rPr>
              <a:t>When you have </a:t>
            </a:r>
            <a:r>
              <a:rPr lang="en-IN" sz="1200" b="0" i="0" u="none" strike="noStrike" kern="1200" dirty="0" smtClean="0">
                <a:solidFill>
                  <a:schemeClr val="tx1"/>
                </a:solidFill>
                <a:latin typeface="+mn-lt"/>
                <a:ea typeface="+mn-ea"/>
                <a:cs typeface="+mn-cs"/>
                <a:hlinkClick r:id="rId3"/>
              </a:rPr>
              <a:t>ordinal data</a:t>
            </a:r>
            <a:r>
              <a:rPr lang="en-IN" sz="1200" b="0" i="0" kern="1200" dirty="0" smtClean="0">
                <a:solidFill>
                  <a:schemeClr val="tx1"/>
                </a:solidFill>
                <a:latin typeface="+mn-lt"/>
                <a:ea typeface="+mn-ea"/>
                <a:cs typeface="+mn-cs"/>
              </a:rPr>
              <a:t>, the median or mode is usually the best choice. For categorical data, you have to use the mode.</a:t>
            </a:r>
          </a:p>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13</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ECE1ACFA-DD87-453D-8EF1-0FCE6C550ED2}" type="slidenum">
              <a:rPr lang="en-US" altLang="en-US"/>
              <a:pPr/>
              <a:t>17</a:t>
            </a:fld>
            <a:endParaRPr lang="en-US" altLang="en-US"/>
          </a:p>
        </p:txBody>
      </p:sp>
      <p:sp>
        <p:nvSpPr>
          <p:cNvPr id="29699" name="Rectangle 2"/>
          <p:cNvSpPr>
            <a:spLocks noGrp="1" noChangeArrowheads="1"/>
          </p:cNvSpPr>
          <p:nvPr>
            <p:ph type="body" idx="1"/>
          </p:nvPr>
        </p:nvSpPr>
        <p:spPr>
          <a:xfrm>
            <a:off x="914711" y="4344025"/>
            <a:ext cx="5028579" cy="4114488"/>
          </a:xfrm>
          <a:noFill/>
        </p:spPr>
        <p:txBody>
          <a:bodyPr lIns="90483" tIns="44448" rIns="90483" bIns="44448"/>
          <a:lstStyle/>
          <a:p>
            <a:pPr eaLnBrk="1" hangingPunct="1"/>
            <a:endParaRPr lang="zh-TW" altLang="en-US" smtClean="0">
              <a:latin typeface="Arial" charset="0"/>
            </a:endParaRPr>
          </a:p>
        </p:txBody>
      </p:sp>
      <p:sp>
        <p:nvSpPr>
          <p:cNvPr id="29700"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32D2F09-DC77-4CA1-8B99-46EA03960655}" type="slidenum">
              <a:rPr lang="en-US" altLang="en-US"/>
              <a:pPr/>
              <a:t>25</a:t>
            </a:fld>
            <a:endParaRPr lang="en-US" altLang="en-US"/>
          </a:p>
        </p:txBody>
      </p:sp>
      <p:sp>
        <p:nvSpPr>
          <p:cNvPr id="38915" name="Rectangle 2"/>
          <p:cNvSpPr>
            <a:spLocks noGrp="1" noChangeArrowheads="1"/>
          </p:cNvSpPr>
          <p:nvPr>
            <p:ph type="body" idx="1"/>
          </p:nvPr>
        </p:nvSpPr>
        <p:spPr>
          <a:xfrm>
            <a:off x="914711" y="4344025"/>
            <a:ext cx="5028579" cy="4114488"/>
          </a:xfrm>
          <a:noFill/>
        </p:spPr>
        <p:txBody>
          <a:bodyPr lIns="90483" tIns="44448" rIns="90483" bIns="44448"/>
          <a:lstStyle/>
          <a:p>
            <a:pPr eaLnBrk="1" hangingPunct="1"/>
            <a:endParaRPr lang="zh-TW" altLang="en-US" smtClean="0">
              <a:latin typeface="Arial" charset="0"/>
            </a:endParaRPr>
          </a:p>
        </p:txBody>
      </p:sp>
      <p:sp>
        <p:nvSpPr>
          <p:cNvPr id="38916"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1584182B-5482-492A-9BE1-C26D0770DA4B}" type="slidenum">
              <a:rPr lang="en-US" altLang="en-US"/>
              <a:pPr/>
              <a:t>33</a:t>
            </a:fld>
            <a:endParaRPr lang="en-US" alt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7/16/2020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7/16/2020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7/16/2020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614363"/>
            <a:ext cx="828992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23875" y="1346200"/>
            <a:ext cx="4162425" cy="1730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346200"/>
            <a:ext cx="4162425" cy="1730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fld id="{935F82D4-91E5-4955-90F1-8D0A1EBDE185}" type="slidenum">
              <a:rPr lang="en-US" altLang="en-US"/>
              <a:pPr/>
              <a:t>‹#›</a:t>
            </a:fld>
            <a:r>
              <a:rPr lang="en-US" altLang="en-US"/>
              <a:t> | Presentation Title | Presenter Name | Date | Subject | Business Use Only</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614363"/>
            <a:ext cx="828992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23875" y="1346200"/>
            <a:ext cx="4162425" cy="1730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346200"/>
            <a:ext cx="4162425" cy="78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2287588"/>
            <a:ext cx="4162425" cy="7889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ftr" sz="quarter" idx="10"/>
          </p:nvPr>
        </p:nvSpPr>
        <p:spPr>
          <a:ln/>
        </p:spPr>
        <p:txBody>
          <a:bodyPr/>
          <a:lstStyle>
            <a:lvl1pPr>
              <a:defRPr/>
            </a:lvl1pPr>
          </a:lstStyle>
          <a:p>
            <a:fld id="{28973C1E-2FD9-4307-8FFA-508D9A23FAF5}" type="slidenum">
              <a:rPr lang="en-US" altLang="en-US"/>
              <a:pPr/>
              <a:t>‹#›</a:t>
            </a:fld>
            <a:r>
              <a:rPr lang="en-US" altLang="en-US"/>
              <a:t> | Presentation Title | Presenter Name | Date | Subject | Business Use Only</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7/16/2020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7/16/2020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7/16/2020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7/16/2020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7/16/2020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7/16/2020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7/16/2020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7/16/2020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A612963-3B7B-414A-BB97-F26A9A038459}" type="datetime1">
              <a:rPr lang="en-US" smtClean="0"/>
              <a:pPr/>
              <a:t>7/16/2020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5"/>
          <a:srcRect/>
          <a:stretch>
            <a:fillRect/>
          </a:stretch>
        </p:blipFill>
        <p:spPr bwMode="auto">
          <a:xfrm>
            <a:off x="8394129" y="0"/>
            <a:ext cx="714375" cy="4572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5.vml"/><Relationship Id="rId1" Type="http://schemas.openxmlformats.org/officeDocument/2006/relationships/themeOverride" Target="../theme/themeOverride1.xml"/><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a:bodyPr>
          <a:lstStyle/>
          <a:p>
            <a:r>
              <a:rPr lang="en-US" dirty="0" smtClean="0"/>
              <a:t>Why Statistics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5616" y="3143248"/>
            <a:ext cx="7086600" cy="1752600"/>
          </a:xfrm>
        </p:spPr>
        <p:txBody>
          <a:bodyPr>
            <a:normAutofit fontScale="55000" lnSpcReduction="20000"/>
          </a:bodyPr>
          <a:lstStyle/>
          <a:p>
            <a:r>
              <a:rPr lang="en-IN" dirty="0" smtClean="0">
                <a:latin typeface="Times New Roman" panose="02020603050405020304" pitchFamily="18" charset="0"/>
                <a:cs typeface="Times New Roman" panose="02020603050405020304" pitchFamily="18" charset="0"/>
              </a:rPr>
              <a:t>Vinay Mahajan</a:t>
            </a:r>
          </a:p>
          <a:p>
            <a:r>
              <a:rPr lang="en-IN" dirty="0" smtClean="0"/>
              <a:t>Varsha Mahajan</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Understand the data and its types</a:t>
            </a:r>
          </a:p>
          <a:p>
            <a:r>
              <a:rPr lang="en-IN" dirty="0" smtClean="0"/>
              <a:t>Usage of data</a:t>
            </a:r>
          </a:p>
          <a:p>
            <a:r>
              <a:rPr lang="en-IN" dirty="0" smtClean="0">
                <a:latin typeface="Times New Roman" panose="02020603050405020304" pitchFamily="18" charset="0"/>
                <a:cs typeface="Times New Roman" panose="02020603050405020304" pitchFamily="18" charset="0"/>
              </a:rPr>
              <a:t>Data collection source (primary – secondary – tertiary)</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vert="horz" lIns="91440" tIns="45720" rIns="91440" bIns="45720" rtlCol="0" anchor="ctr">
            <a:normAutofit fontScale="90000"/>
          </a:bodyPr>
          <a:lstStyle/>
          <a:p>
            <a:pPr>
              <a:lnSpc>
                <a:spcPct val="110000"/>
              </a:lnSpc>
            </a:pPr>
            <a:r>
              <a:rPr lang="en-US" altLang="en-US" sz="4000" dirty="0" smtClean="0"/>
              <a:t>1.1 Mean (Weighted Mean)</a:t>
            </a:r>
          </a:p>
        </p:txBody>
      </p:sp>
      <p:sp>
        <p:nvSpPr>
          <p:cNvPr id="21508" name="Rectangle 3"/>
          <p:cNvSpPr>
            <a:spLocks noGrp="1" noChangeArrowheads="1"/>
          </p:cNvSpPr>
          <p:nvPr>
            <p:ph type="body" sz="half" idx="1"/>
          </p:nvPr>
        </p:nvSpPr>
        <p:spPr>
          <a:xfrm>
            <a:off x="685800" y="1981200"/>
            <a:ext cx="8207375" cy="4114800"/>
          </a:xfrm>
        </p:spPr>
        <p:txBody>
          <a:bodyPr/>
          <a:lstStyle/>
          <a:p>
            <a:pPr marL="342900" indent="-342900" eaLnBrk="1" hangingPunct="1"/>
            <a:r>
              <a:rPr lang="en-US" altLang="en-US" sz="2600" smtClean="0">
                <a:solidFill>
                  <a:schemeClr val="accent2"/>
                </a:solidFill>
              </a:rPr>
              <a:t>Used when values are grouped by frequency or relative importance</a:t>
            </a:r>
          </a:p>
          <a:p>
            <a:pPr marL="342900" indent="-342900" eaLnBrk="1" hangingPunct="1">
              <a:buFont typeface="Wingdings" pitchFamily="2" charset="2"/>
              <a:buNone/>
            </a:pPr>
            <a:r>
              <a:rPr lang="en-US" altLang="en-US" sz="2200" smtClean="0">
                <a:solidFill>
                  <a:schemeClr val="accent2"/>
                </a:solidFill>
              </a:rPr>
              <a:t>   </a:t>
            </a:r>
          </a:p>
        </p:txBody>
      </p:sp>
      <p:pic>
        <p:nvPicPr>
          <p:cNvPr id="21509" name="Picture 4"/>
          <p:cNvPicPr>
            <a:picLocks noGrp="1" noChangeAspect="1" noChangeArrowheads="1"/>
          </p:cNvPicPr>
          <p:nvPr>
            <p:ph sz="half" idx="2"/>
          </p:nvPr>
        </p:nvPicPr>
        <p:blipFill>
          <a:blip r:embed="rId2"/>
          <a:srcRect/>
          <a:stretch>
            <a:fillRect/>
          </a:stretch>
        </p:blipFill>
        <p:spPr>
          <a:xfrm>
            <a:off x="1187450" y="3429000"/>
            <a:ext cx="7270750" cy="2808288"/>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9750" y="614363"/>
            <a:ext cx="8289925" cy="265112"/>
          </a:xfrm>
        </p:spPr>
        <p:txBody>
          <a:bodyPr vert="horz" lIns="91440" tIns="45720" rIns="91440" bIns="45720" rtlCol="0" anchor="ctr">
            <a:normAutofit fontScale="90000"/>
          </a:bodyPr>
          <a:lstStyle/>
          <a:p>
            <a:pPr>
              <a:lnSpc>
                <a:spcPct val="110000"/>
              </a:lnSpc>
            </a:pPr>
            <a:r>
              <a:rPr lang="en-US" altLang="zh-TW" sz="3600" dirty="0" smtClean="0"/>
              <a:t>1.2. Mode</a:t>
            </a:r>
          </a:p>
        </p:txBody>
      </p:sp>
      <p:sp>
        <p:nvSpPr>
          <p:cNvPr id="22532" name="Rectangle 3"/>
          <p:cNvSpPr>
            <a:spLocks noGrp="1" noChangeArrowheads="1"/>
          </p:cNvSpPr>
          <p:nvPr>
            <p:ph type="body" idx="1"/>
          </p:nvPr>
        </p:nvSpPr>
        <p:spPr>
          <a:xfrm>
            <a:off x="762000" y="1295400"/>
            <a:ext cx="8077200" cy="4760913"/>
          </a:xfrm>
        </p:spPr>
        <p:txBody>
          <a:bodyPr/>
          <a:lstStyle/>
          <a:p>
            <a:pPr marL="342900" indent="-342900" eaLnBrk="1" hangingPunct="1">
              <a:lnSpc>
                <a:spcPct val="90000"/>
              </a:lnSpc>
            </a:pPr>
            <a:r>
              <a:rPr lang="en-US" altLang="zh-TW" smtClean="0">
                <a:ea typeface="新細明體" pitchFamily="18" charset="-120"/>
              </a:rPr>
              <a:t>A measure of central tendency</a:t>
            </a:r>
          </a:p>
          <a:p>
            <a:pPr marL="342900" indent="-342900" eaLnBrk="1" hangingPunct="1">
              <a:lnSpc>
                <a:spcPct val="90000"/>
              </a:lnSpc>
            </a:pPr>
            <a:r>
              <a:rPr lang="en-US" altLang="zh-TW" smtClean="0">
                <a:ea typeface="新細明體" pitchFamily="18" charset="-120"/>
              </a:rPr>
              <a:t>Value that occurs </a:t>
            </a:r>
            <a:r>
              <a:rPr lang="en-US" altLang="zh-TW" smtClean="0">
                <a:solidFill>
                  <a:srgbClr val="FF3300"/>
                </a:solidFill>
                <a:ea typeface="新細明體" pitchFamily="18" charset="-120"/>
              </a:rPr>
              <a:t>most often</a:t>
            </a:r>
            <a:endParaRPr lang="en-US" altLang="zh-TW" smtClean="0">
              <a:ea typeface="新細明體" pitchFamily="18" charset="-120"/>
            </a:endParaRPr>
          </a:p>
          <a:p>
            <a:pPr marL="342900" indent="-342900" eaLnBrk="1" hangingPunct="1">
              <a:lnSpc>
                <a:spcPct val="90000"/>
              </a:lnSpc>
            </a:pPr>
            <a:r>
              <a:rPr lang="en-US" altLang="zh-TW" smtClean="0">
                <a:solidFill>
                  <a:srgbClr val="FF3300"/>
                </a:solidFill>
                <a:ea typeface="新細明體" pitchFamily="18" charset="-120"/>
              </a:rPr>
              <a:t>Not affected</a:t>
            </a:r>
            <a:r>
              <a:rPr lang="en-US" altLang="zh-TW" smtClean="0">
                <a:ea typeface="新細明體" pitchFamily="18" charset="-120"/>
              </a:rPr>
              <a:t> by extreme values</a:t>
            </a:r>
          </a:p>
          <a:p>
            <a:pPr marL="342900" indent="-342900" eaLnBrk="1" hangingPunct="1">
              <a:lnSpc>
                <a:spcPct val="90000"/>
              </a:lnSpc>
            </a:pPr>
            <a:r>
              <a:rPr lang="en-US" altLang="zh-TW" smtClean="0">
                <a:ea typeface="新細明體" pitchFamily="18" charset="-120"/>
              </a:rPr>
              <a:t>Used for either numerical or categorical data</a:t>
            </a:r>
          </a:p>
          <a:p>
            <a:pPr marL="342900" indent="-342900" eaLnBrk="1" hangingPunct="1">
              <a:lnSpc>
                <a:spcPct val="90000"/>
              </a:lnSpc>
            </a:pPr>
            <a:r>
              <a:rPr lang="en-US" altLang="zh-TW" smtClean="0">
                <a:ea typeface="新細明體" pitchFamily="18" charset="-120"/>
              </a:rPr>
              <a:t>There may be </a:t>
            </a:r>
            <a:r>
              <a:rPr lang="en-US" altLang="zh-TW" smtClean="0">
                <a:solidFill>
                  <a:srgbClr val="FF3300"/>
                </a:solidFill>
                <a:ea typeface="新細明體" pitchFamily="18" charset="-120"/>
              </a:rPr>
              <a:t>no mode</a:t>
            </a:r>
            <a:r>
              <a:rPr lang="en-US" altLang="zh-TW" smtClean="0">
                <a:ea typeface="新細明體" pitchFamily="18" charset="-120"/>
              </a:rPr>
              <a:t> or </a:t>
            </a:r>
            <a:r>
              <a:rPr lang="en-US" altLang="zh-TW" smtClean="0">
                <a:solidFill>
                  <a:srgbClr val="FF3300"/>
                </a:solidFill>
                <a:ea typeface="新細明體" pitchFamily="18" charset="-120"/>
              </a:rPr>
              <a:t>several modes</a:t>
            </a:r>
            <a:endParaRPr lang="zh-TW" altLang="en-US" sz="2000" smtClean="0">
              <a:ea typeface="新細明體" pitchFamily="18" charset="-120"/>
            </a:endParaRPr>
          </a:p>
        </p:txBody>
      </p:sp>
      <p:sp>
        <p:nvSpPr>
          <p:cNvPr id="22533" name="Line 4"/>
          <p:cNvSpPr>
            <a:spLocks noChangeShapeType="1"/>
          </p:cNvSpPr>
          <p:nvPr/>
        </p:nvSpPr>
        <p:spPr bwMode="auto">
          <a:xfrm>
            <a:off x="768350" y="5576888"/>
            <a:ext cx="3354388" cy="0"/>
          </a:xfrm>
          <a:prstGeom prst="line">
            <a:avLst/>
          </a:prstGeom>
          <a:noFill/>
          <a:ln w="12700">
            <a:solidFill>
              <a:schemeClr val="tx1"/>
            </a:solidFill>
            <a:round/>
            <a:headEnd/>
            <a:tailEnd/>
          </a:ln>
          <a:effectLst/>
        </p:spPr>
        <p:txBody>
          <a:bodyPr/>
          <a:lstStyle/>
          <a:p>
            <a:endParaRPr lang="en-IN"/>
          </a:p>
        </p:txBody>
      </p:sp>
      <p:sp>
        <p:nvSpPr>
          <p:cNvPr id="22534" name="Rectangle 5"/>
          <p:cNvSpPr>
            <a:spLocks noChangeArrowheads="1"/>
          </p:cNvSpPr>
          <p:nvPr/>
        </p:nvSpPr>
        <p:spPr bwMode="auto">
          <a:xfrm>
            <a:off x="592138" y="5570538"/>
            <a:ext cx="5508625" cy="363537"/>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1800" b="1">
                <a:latin typeface="Times New Roman" pitchFamily="18" charset="0"/>
                <a:ea typeface="SimSun" pitchFamily="2" charset="-122"/>
              </a:rPr>
              <a:t>0   1   2   3   4   5   6   7   8   9   10   11   12   13   14   </a:t>
            </a:r>
          </a:p>
        </p:txBody>
      </p:sp>
      <p:sp>
        <p:nvSpPr>
          <p:cNvPr id="22535" name="Oval 6"/>
          <p:cNvSpPr>
            <a:spLocks noChangeArrowheads="1"/>
          </p:cNvSpPr>
          <p:nvPr/>
        </p:nvSpPr>
        <p:spPr bwMode="auto">
          <a:xfrm>
            <a:off x="9032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36" name="Oval 7"/>
          <p:cNvSpPr>
            <a:spLocks noChangeArrowheads="1"/>
          </p:cNvSpPr>
          <p:nvPr/>
        </p:nvSpPr>
        <p:spPr bwMode="auto">
          <a:xfrm>
            <a:off x="15128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37" name="Oval 8"/>
          <p:cNvSpPr>
            <a:spLocks noChangeArrowheads="1"/>
          </p:cNvSpPr>
          <p:nvPr/>
        </p:nvSpPr>
        <p:spPr bwMode="auto">
          <a:xfrm>
            <a:off x="20462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38" name="Oval 9"/>
          <p:cNvSpPr>
            <a:spLocks noChangeArrowheads="1"/>
          </p:cNvSpPr>
          <p:nvPr/>
        </p:nvSpPr>
        <p:spPr bwMode="auto">
          <a:xfrm>
            <a:off x="26558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39" name="Oval 10"/>
          <p:cNvSpPr>
            <a:spLocks noChangeArrowheads="1"/>
          </p:cNvSpPr>
          <p:nvPr/>
        </p:nvSpPr>
        <p:spPr bwMode="auto">
          <a:xfrm>
            <a:off x="2046288" y="51196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0" name="Oval 11"/>
          <p:cNvSpPr>
            <a:spLocks noChangeArrowheads="1"/>
          </p:cNvSpPr>
          <p:nvPr/>
        </p:nvSpPr>
        <p:spPr bwMode="auto">
          <a:xfrm>
            <a:off x="31892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1" name="Oval 12"/>
          <p:cNvSpPr>
            <a:spLocks noChangeArrowheads="1"/>
          </p:cNvSpPr>
          <p:nvPr/>
        </p:nvSpPr>
        <p:spPr bwMode="auto">
          <a:xfrm>
            <a:off x="3189288" y="51196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2" name="Oval 13"/>
          <p:cNvSpPr>
            <a:spLocks noChangeArrowheads="1"/>
          </p:cNvSpPr>
          <p:nvPr/>
        </p:nvSpPr>
        <p:spPr bwMode="auto">
          <a:xfrm>
            <a:off x="3189288" y="4891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3" name="Rectangle 14"/>
          <p:cNvSpPr>
            <a:spLocks noChangeArrowheads="1"/>
          </p:cNvSpPr>
          <p:nvPr/>
        </p:nvSpPr>
        <p:spPr bwMode="auto">
          <a:xfrm>
            <a:off x="838200" y="4267200"/>
            <a:ext cx="1698625" cy="466725"/>
          </a:xfrm>
          <a:prstGeom prst="rect">
            <a:avLst/>
          </a:prstGeom>
          <a:solidFill>
            <a:srgbClr val="FAFBD9"/>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b="1">
                <a:latin typeface="Times New Roman" pitchFamily="18" charset="0"/>
                <a:ea typeface="SimSun" pitchFamily="2" charset="-122"/>
              </a:rPr>
              <a:t>Mode = 9</a:t>
            </a:r>
          </a:p>
        </p:txBody>
      </p:sp>
      <p:sp>
        <p:nvSpPr>
          <p:cNvPr id="22544" name="Oval 15"/>
          <p:cNvSpPr>
            <a:spLocks noChangeArrowheads="1"/>
          </p:cNvSpPr>
          <p:nvPr/>
        </p:nvSpPr>
        <p:spPr bwMode="auto">
          <a:xfrm>
            <a:off x="35702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5" name="AutoShape 16"/>
          <p:cNvSpPr>
            <a:spLocks noChangeArrowheads="1"/>
          </p:cNvSpPr>
          <p:nvPr/>
        </p:nvSpPr>
        <p:spPr bwMode="auto">
          <a:xfrm rot="-5400000">
            <a:off x="2974976" y="5867400"/>
            <a:ext cx="609600" cy="485775"/>
          </a:xfrm>
          <a:prstGeom prst="rightArrow">
            <a:avLst>
              <a:gd name="adj1" fmla="val 50000"/>
              <a:gd name="adj2" fmla="val 31605"/>
            </a:avLst>
          </a:prstGeom>
          <a:solidFill>
            <a:schemeClr val="hlink"/>
          </a:solidFill>
          <a:ln w="12700">
            <a:solidFill>
              <a:schemeClr val="tx1"/>
            </a:solidFill>
            <a:miter lim="800000"/>
            <a:headEnd/>
            <a:tailEnd/>
          </a:ln>
          <a:effectLst/>
        </p:spPr>
        <p:txBody>
          <a:bodyPr wrap="none" anchor="ctr"/>
          <a:lstStyle/>
          <a:p>
            <a:pPr eaLnBrk="1" hangingPunct="1"/>
            <a:endParaRPr lang="en-US"/>
          </a:p>
        </p:txBody>
      </p:sp>
      <p:sp>
        <p:nvSpPr>
          <p:cNvPr id="22546" name="Line 17"/>
          <p:cNvSpPr>
            <a:spLocks noChangeShapeType="1"/>
          </p:cNvSpPr>
          <p:nvPr/>
        </p:nvSpPr>
        <p:spPr bwMode="auto">
          <a:xfrm>
            <a:off x="3968750" y="5576888"/>
            <a:ext cx="1296988" cy="0"/>
          </a:xfrm>
          <a:prstGeom prst="line">
            <a:avLst/>
          </a:prstGeom>
          <a:noFill/>
          <a:ln w="12700">
            <a:solidFill>
              <a:schemeClr val="tx1"/>
            </a:solidFill>
            <a:round/>
            <a:headEnd/>
            <a:tailEnd/>
          </a:ln>
          <a:effectLst/>
        </p:spPr>
        <p:txBody>
          <a:bodyPr/>
          <a:lstStyle/>
          <a:p>
            <a:endParaRPr lang="en-IN"/>
          </a:p>
        </p:txBody>
      </p:sp>
      <p:sp>
        <p:nvSpPr>
          <p:cNvPr id="22547" name="Oval 18"/>
          <p:cNvSpPr>
            <a:spLocks noChangeArrowheads="1"/>
          </p:cNvSpPr>
          <p:nvPr/>
        </p:nvSpPr>
        <p:spPr bwMode="auto">
          <a:xfrm>
            <a:off x="43322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8" name="Oval 19"/>
          <p:cNvSpPr>
            <a:spLocks noChangeArrowheads="1"/>
          </p:cNvSpPr>
          <p:nvPr/>
        </p:nvSpPr>
        <p:spPr bwMode="auto">
          <a:xfrm>
            <a:off x="4332288" y="51196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49" name="Oval 20"/>
          <p:cNvSpPr>
            <a:spLocks noChangeArrowheads="1"/>
          </p:cNvSpPr>
          <p:nvPr/>
        </p:nvSpPr>
        <p:spPr bwMode="auto">
          <a:xfrm>
            <a:off x="47894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0" name="Oval 21"/>
          <p:cNvSpPr>
            <a:spLocks noChangeArrowheads="1"/>
          </p:cNvSpPr>
          <p:nvPr/>
        </p:nvSpPr>
        <p:spPr bwMode="auto">
          <a:xfrm>
            <a:off x="5170488" y="53482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1" name="Line 22"/>
          <p:cNvSpPr>
            <a:spLocks noChangeShapeType="1"/>
          </p:cNvSpPr>
          <p:nvPr/>
        </p:nvSpPr>
        <p:spPr bwMode="auto">
          <a:xfrm>
            <a:off x="6788150" y="5500688"/>
            <a:ext cx="1830388" cy="0"/>
          </a:xfrm>
          <a:prstGeom prst="line">
            <a:avLst/>
          </a:prstGeom>
          <a:noFill/>
          <a:ln w="12700">
            <a:solidFill>
              <a:schemeClr val="tx1"/>
            </a:solidFill>
            <a:round/>
            <a:headEnd/>
            <a:tailEnd/>
          </a:ln>
          <a:effectLst/>
        </p:spPr>
        <p:txBody>
          <a:bodyPr/>
          <a:lstStyle/>
          <a:p>
            <a:endParaRPr lang="en-IN"/>
          </a:p>
        </p:txBody>
      </p:sp>
      <p:sp>
        <p:nvSpPr>
          <p:cNvPr id="22552" name="Rectangle 23"/>
          <p:cNvSpPr>
            <a:spLocks noChangeArrowheads="1"/>
          </p:cNvSpPr>
          <p:nvPr/>
        </p:nvSpPr>
        <p:spPr bwMode="auto">
          <a:xfrm>
            <a:off x="6607175" y="5413375"/>
            <a:ext cx="2536825" cy="363538"/>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1800" b="1">
                <a:latin typeface="Times New Roman" pitchFamily="18" charset="0"/>
                <a:ea typeface="SimSun" pitchFamily="2" charset="-122"/>
              </a:rPr>
              <a:t>0   1   2   3   4   5   6</a:t>
            </a:r>
          </a:p>
        </p:txBody>
      </p:sp>
      <p:sp>
        <p:nvSpPr>
          <p:cNvPr id="22553" name="Oval 24"/>
          <p:cNvSpPr>
            <a:spLocks noChangeArrowheads="1"/>
          </p:cNvSpPr>
          <p:nvPr/>
        </p:nvSpPr>
        <p:spPr bwMode="auto">
          <a:xfrm>
            <a:off x="66182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4" name="Oval 25"/>
          <p:cNvSpPr>
            <a:spLocks noChangeArrowheads="1"/>
          </p:cNvSpPr>
          <p:nvPr/>
        </p:nvSpPr>
        <p:spPr bwMode="auto">
          <a:xfrm>
            <a:off x="69230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5" name="Oval 26"/>
          <p:cNvSpPr>
            <a:spLocks noChangeArrowheads="1"/>
          </p:cNvSpPr>
          <p:nvPr/>
        </p:nvSpPr>
        <p:spPr bwMode="auto">
          <a:xfrm>
            <a:off x="7239000" y="52578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6" name="Oval 27"/>
          <p:cNvSpPr>
            <a:spLocks noChangeArrowheads="1"/>
          </p:cNvSpPr>
          <p:nvPr/>
        </p:nvSpPr>
        <p:spPr bwMode="auto">
          <a:xfrm>
            <a:off x="74564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7" name="Oval 28"/>
          <p:cNvSpPr>
            <a:spLocks noChangeArrowheads="1"/>
          </p:cNvSpPr>
          <p:nvPr/>
        </p:nvSpPr>
        <p:spPr bwMode="auto">
          <a:xfrm>
            <a:off x="77612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8" name="Oval 29"/>
          <p:cNvSpPr>
            <a:spLocks noChangeArrowheads="1"/>
          </p:cNvSpPr>
          <p:nvPr/>
        </p:nvSpPr>
        <p:spPr bwMode="auto">
          <a:xfrm>
            <a:off x="80660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59" name="Oval 30"/>
          <p:cNvSpPr>
            <a:spLocks noChangeArrowheads="1"/>
          </p:cNvSpPr>
          <p:nvPr/>
        </p:nvSpPr>
        <p:spPr bwMode="auto">
          <a:xfrm>
            <a:off x="8370888" y="5272088"/>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2560" name="Rectangle 31"/>
          <p:cNvSpPr>
            <a:spLocks noChangeArrowheads="1"/>
          </p:cNvSpPr>
          <p:nvPr/>
        </p:nvSpPr>
        <p:spPr bwMode="auto">
          <a:xfrm>
            <a:off x="5715000" y="4343400"/>
            <a:ext cx="1622425" cy="466725"/>
          </a:xfrm>
          <a:prstGeom prst="rect">
            <a:avLst/>
          </a:prstGeom>
          <a:solidFill>
            <a:srgbClr val="FAFBD9"/>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b="1">
                <a:latin typeface="Times New Roman" pitchFamily="18" charset="0"/>
                <a:ea typeface="SimSun" pitchFamily="2" charset="-122"/>
              </a:rPr>
              <a:t>No Mode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39750" y="614363"/>
            <a:ext cx="8289925" cy="298450"/>
          </a:xfrm>
        </p:spPr>
        <p:txBody>
          <a:bodyPr vert="horz" lIns="91440" tIns="45720" rIns="91440" bIns="45720" rtlCol="0" anchor="ctr">
            <a:normAutofit fontScale="90000"/>
          </a:bodyPr>
          <a:lstStyle/>
          <a:p>
            <a:pPr>
              <a:lnSpc>
                <a:spcPct val="110000"/>
              </a:lnSpc>
            </a:pPr>
            <a:r>
              <a:rPr lang="en-US" altLang="zh-TW" sz="3200" dirty="0" smtClean="0"/>
              <a:t>1.3. Median</a:t>
            </a:r>
          </a:p>
        </p:txBody>
      </p:sp>
      <p:sp>
        <p:nvSpPr>
          <p:cNvPr id="23556" name="Rectangle 3"/>
          <p:cNvSpPr>
            <a:spLocks noGrp="1" noChangeArrowheads="1"/>
          </p:cNvSpPr>
          <p:nvPr>
            <p:ph type="body" idx="1"/>
          </p:nvPr>
        </p:nvSpPr>
        <p:spPr>
          <a:xfrm>
            <a:off x="533400" y="1371600"/>
            <a:ext cx="8153400" cy="4760913"/>
          </a:xfrm>
        </p:spPr>
        <p:txBody>
          <a:bodyPr/>
          <a:lstStyle/>
          <a:p>
            <a:pPr marL="342900" indent="-342900" eaLnBrk="1" hangingPunct="1">
              <a:lnSpc>
                <a:spcPct val="90000"/>
              </a:lnSpc>
            </a:pPr>
            <a:r>
              <a:rPr lang="en-US" altLang="zh-TW" smtClean="0">
                <a:solidFill>
                  <a:srgbClr val="FF3300"/>
                </a:solidFill>
                <a:ea typeface="新細明體" pitchFamily="18" charset="-120"/>
              </a:rPr>
              <a:t>Robust measure</a:t>
            </a:r>
            <a:r>
              <a:rPr lang="en-US" altLang="zh-TW" smtClean="0">
                <a:ea typeface="新細明體" pitchFamily="18" charset="-120"/>
              </a:rPr>
              <a:t> of central tendency</a:t>
            </a:r>
          </a:p>
          <a:p>
            <a:pPr marL="342900" indent="-342900" eaLnBrk="1" hangingPunct="1">
              <a:lnSpc>
                <a:spcPct val="90000"/>
              </a:lnSpc>
            </a:pPr>
            <a:r>
              <a:rPr lang="en-US" altLang="zh-TW" smtClean="0">
                <a:solidFill>
                  <a:srgbClr val="FF3300"/>
                </a:solidFill>
                <a:ea typeface="新細明體" pitchFamily="18" charset="-120"/>
              </a:rPr>
              <a:t>Not affected by</a:t>
            </a:r>
            <a:r>
              <a:rPr lang="en-US" altLang="zh-TW" smtClean="0">
                <a:ea typeface="新細明體" pitchFamily="18" charset="-120"/>
              </a:rPr>
              <a:t> extreme values</a:t>
            </a:r>
          </a:p>
          <a:p>
            <a:pPr marL="342900" indent="-342900" eaLnBrk="1" hangingPunct="1">
              <a:lnSpc>
                <a:spcPct val="90000"/>
              </a:lnSpc>
              <a:buFont typeface="Wingdings" pitchFamily="2" charset="2"/>
              <a:buNone/>
            </a:pPr>
            <a:r>
              <a:rPr lang="en-US" altLang="zh-TW" sz="2000" smtClean="0">
                <a:ea typeface="新細明體" pitchFamily="18" charset="-120"/>
              </a:rPr>
              <a:t> </a:t>
            </a:r>
          </a:p>
          <a:p>
            <a:pPr marL="342900" indent="-342900" eaLnBrk="1" hangingPunct="1">
              <a:lnSpc>
                <a:spcPct val="90000"/>
              </a:lnSpc>
              <a:buFont typeface="Wingdings" pitchFamily="2" charset="2"/>
              <a:buNone/>
            </a:pPr>
            <a:r>
              <a:rPr lang="en-US" altLang="zh-TW" sz="2000" smtClean="0">
                <a:ea typeface="新細明體" pitchFamily="18" charset="-120"/>
              </a:rPr>
              <a:t> </a:t>
            </a:r>
          </a:p>
          <a:p>
            <a:pPr marL="342900" indent="-342900" eaLnBrk="1" hangingPunct="1">
              <a:lnSpc>
                <a:spcPct val="90000"/>
              </a:lnSpc>
            </a:pPr>
            <a:endParaRPr lang="en-US" altLang="zh-TW" sz="2000" smtClean="0">
              <a:ea typeface="新細明體" pitchFamily="18" charset="-120"/>
            </a:endParaRPr>
          </a:p>
          <a:p>
            <a:pPr marL="342900" indent="-342900" eaLnBrk="1" hangingPunct="1">
              <a:lnSpc>
                <a:spcPct val="90000"/>
              </a:lnSpc>
              <a:spcBef>
                <a:spcPct val="50000"/>
              </a:spcBef>
            </a:pPr>
            <a:r>
              <a:rPr lang="en-US" altLang="zh-TW" smtClean="0">
                <a:ea typeface="新細明體" pitchFamily="18" charset="-120"/>
              </a:rPr>
              <a:t>In an ordered array, the median is the “</a:t>
            </a:r>
            <a:r>
              <a:rPr lang="en-US" altLang="zh-TW" smtClean="0">
                <a:solidFill>
                  <a:srgbClr val="FF3300"/>
                </a:solidFill>
                <a:ea typeface="新細明體" pitchFamily="18" charset="-120"/>
              </a:rPr>
              <a:t>middle</a:t>
            </a:r>
            <a:r>
              <a:rPr lang="en-US" altLang="zh-TW" smtClean="0">
                <a:ea typeface="新細明體" pitchFamily="18" charset="-120"/>
              </a:rPr>
              <a:t>” number</a:t>
            </a:r>
          </a:p>
          <a:p>
            <a:pPr marL="742950" lvl="1" indent="-285750" eaLnBrk="1" hangingPunct="1">
              <a:lnSpc>
                <a:spcPct val="90000"/>
              </a:lnSpc>
              <a:buFont typeface="Arial" charset="0"/>
              <a:buNone/>
            </a:pPr>
            <a:r>
              <a:rPr lang="en-US" altLang="zh-TW" smtClean="0">
                <a:ea typeface="新細明體" pitchFamily="18" charset="-120"/>
              </a:rPr>
              <a:t>If n or N is </a:t>
            </a:r>
            <a:r>
              <a:rPr lang="en-US" altLang="zh-TW" smtClean="0">
                <a:solidFill>
                  <a:srgbClr val="FF3300"/>
                </a:solidFill>
                <a:ea typeface="新細明體" pitchFamily="18" charset="-120"/>
              </a:rPr>
              <a:t>odd</a:t>
            </a:r>
            <a:r>
              <a:rPr lang="en-US" altLang="zh-TW" smtClean="0">
                <a:ea typeface="新細明體" pitchFamily="18" charset="-120"/>
              </a:rPr>
              <a:t>, the median is the </a:t>
            </a:r>
            <a:r>
              <a:rPr lang="en-US" altLang="zh-TW" smtClean="0">
                <a:solidFill>
                  <a:srgbClr val="FF3300"/>
                </a:solidFill>
                <a:ea typeface="新細明體" pitchFamily="18" charset="-120"/>
              </a:rPr>
              <a:t>middle number</a:t>
            </a:r>
            <a:endParaRPr lang="en-US" altLang="zh-TW" smtClean="0">
              <a:ea typeface="新細明體" pitchFamily="18" charset="-120"/>
            </a:endParaRPr>
          </a:p>
          <a:p>
            <a:pPr marL="742950" lvl="1" indent="-285750" eaLnBrk="1" hangingPunct="1">
              <a:lnSpc>
                <a:spcPct val="90000"/>
              </a:lnSpc>
              <a:buFont typeface="Arial" charset="0"/>
              <a:buNone/>
            </a:pPr>
            <a:r>
              <a:rPr lang="en-US" altLang="zh-TW" smtClean="0">
                <a:ea typeface="新細明體" pitchFamily="18" charset="-120"/>
              </a:rPr>
              <a:t>If n or N is </a:t>
            </a:r>
            <a:r>
              <a:rPr lang="en-US" altLang="zh-TW" smtClean="0">
                <a:solidFill>
                  <a:srgbClr val="FF3300"/>
                </a:solidFill>
                <a:ea typeface="新細明體" pitchFamily="18" charset="-120"/>
              </a:rPr>
              <a:t>even</a:t>
            </a:r>
            <a:r>
              <a:rPr lang="en-US" altLang="zh-TW" smtClean="0">
                <a:ea typeface="新細明體" pitchFamily="18" charset="-120"/>
              </a:rPr>
              <a:t>, the median is the </a:t>
            </a:r>
            <a:r>
              <a:rPr lang="en-US" altLang="zh-TW" smtClean="0">
                <a:solidFill>
                  <a:srgbClr val="FF3300"/>
                </a:solidFill>
                <a:ea typeface="新細明體" pitchFamily="18" charset="-120"/>
              </a:rPr>
              <a:t>average</a:t>
            </a:r>
            <a:r>
              <a:rPr lang="en-US" altLang="zh-TW" smtClean="0">
                <a:ea typeface="新細明體" pitchFamily="18" charset="-120"/>
              </a:rPr>
              <a:t> of the two middle numbers</a:t>
            </a:r>
          </a:p>
        </p:txBody>
      </p:sp>
      <p:sp>
        <p:nvSpPr>
          <p:cNvPr id="23557" name="AutoShape 4"/>
          <p:cNvSpPr>
            <a:spLocks noChangeArrowheads="1"/>
          </p:cNvSpPr>
          <p:nvPr/>
        </p:nvSpPr>
        <p:spPr bwMode="auto">
          <a:xfrm rot="-5400000">
            <a:off x="5876925" y="3352800"/>
            <a:ext cx="533400" cy="304800"/>
          </a:xfrm>
          <a:prstGeom prst="rightArrow">
            <a:avLst>
              <a:gd name="adj1" fmla="val 50000"/>
              <a:gd name="adj2" fmla="val 44074"/>
            </a:avLst>
          </a:prstGeom>
          <a:solidFill>
            <a:schemeClr val="hlink"/>
          </a:solidFill>
          <a:ln w="12700">
            <a:solidFill>
              <a:schemeClr val="tx1"/>
            </a:solidFill>
            <a:miter lim="800000"/>
            <a:headEnd/>
            <a:tailEnd/>
          </a:ln>
          <a:effectLst/>
        </p:spPr>
        <p:txBody>
          <a:bodyPr wrap="none" anchor="ctr"/>
          <a:lstStyle/>
          <a:p>
            <a:pPr eaLnBrk="1" hangingPunct="1"/>
            <a:endParaRPr lang="en-US"/>
          </a:p>
        </p:txBody>
      </p:sp>
      <p:sp>
        <p:nvSpPr>
          <p:cNvPr id="23558" name="Line 5"/>
          <p:cNvSpPr>
            <a:spLocks noChangeShapeType="1"/>
          </p:cNvSpPr>
          <p:nvPr/>
        </p:nvSpPr>
        <p:spPr bwMode="auto">
          <a:xfrm>
            <a:off x="779463" y="3048000"/>
            <a:ext cx="3354387" cy="0"/>
          </a:xfrm>
          <a:prstGeom prst="line">
            <a:avLst/>
          </a:prstGeom>
          <a:noFill/>
          <a:ln w="12700">
            <a:solidFill>
              <a:srgbClr val="FFFFCC"/>
            </a:solidFill>
            <a:round/>
            <a:headEnd/>
            <a:tailEnd/>
          </a:ln>
          <a:effectLst/>
        </p:spPr>
        <p:txBody>
          <a:bodyPr/>
          <a:lstStyle/>
          <a:p>
            <a:endParaRPr lang="en-IN"/>
          </a:p>
        </p:txBody>
      </p:sp>
      <p:sp>
        <p:nvSpPr>
          <p:cNvPr id="23559" name="Line 6"/>
          <p:cNvSpPr>
            <a:spLocks noChangeShapeType="1"/>
          </p:cNvSpPr>
          <p:nvPr/>
        </p:nvSpPr>
        <p:spPr bwMode="auto">
          <a:xfrm>
            <a:off x="4741863" y="3048000"/>
            <a:ext cx="3811587" cy="0"/>
          </a:xfrm>
          <a:prstGeom prst="line">
            <a:avLst/>
          </a:prstGeom>
          <a:noFill/>
          <a:ln w="12700">
            <a:solidFill>
              <a:srgbClr val="FFFFCC"/>
            </a:solidFill>
            <a:round/>
            <a:headEnd/>
            <a:tailEnd/>
          </a:ln>
          <a:effectLst/>
        </p:spPr>
        <p:txBody>
          <a:bodyPr/>
          <a:lstStyle/>
          <a:p>
            <a:endParaRPr lang="en-IN"/>
          </a:p>
        </p:txBody>
      </p:sp>
      <p:sp>
        <p:nvSpPr>
          <p:cNvPr id="23560" name="Rectangle 7"/>
          <p:cNvSpPr>
            <a:spLocks noChangeArrowheads="1"/>
          </p:cNvSpPr>
          <p:nvPr/>
        </p:nvSpPr>
        <p:spPr bwMode="auto">
          <a:xfrm>
            <a:off x="603250" y="2965450"/>
            <a:ext cx="3984625" cy="363538"/>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1800" b="1">
                <a:latin typeface="Times New Roman" pitchFamily="18" charset="0"/>
                <a:ea typeface="SimSun" pitchFamily="2" charset="-122"/>
              </a:rPr>
              <a:t>0   1   2   3   4   5   6   7   8   9   10</a:t>
            </a:r>
          </a:p>
        </p:txBody>
      </p:sp>
      <p:sp>
        <p:nvSpPr>
          <p:cNvPr id="23561" name="Rectangle 8"/>
          <p:cNvSpPr>
            <a:spLocks noChangeArrowheads="1"/>
          </p:cNvSpPr>
          <p:nvPr/>
        </p:nvSpPr>
        <p:spPr bwMode="auto">
          <a:xfrm>
            <a:off x="4565650" y="2965450"/>
            <a:ext cx="4289425" cy="363538"/>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1800" b="1">
                <a:latin typeface="Times New Roman" pitchFamily="18" charset="0"/>
                <a:ea typeface="SimSun" pitchFamily="2" charset="-122"/>
              </a:rPr>
              <a:t>0   1   2   3   4   5   6   7   8   9   10   12   14      </a:t>
            </a:r>
          </a:p>
        </p:txBody>
      </p:sp>
      <p:sp>
        <p:nvSpPr>
          <p:cNvPr id="23562" name="Oval 9"/>
          <p:cNvSpPr>
            <a:spLocks noChangeArrowheads="1"/>
          </p:cNvSpPr>
          <p:nvPr/>
        </p:nvSpPr>
        <p:spPr bwMode="auto">
          <a:xfrm>
            <a:off x="9144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3" name="Oval 10"/>
          <p:cNvSpPr>
            <a:spLocks noChangeArrowheads="1"/>
          </p:cNvSpPr>
          <p:nvPr/>
        </p:nvSpPr>
        <p:spPr bwMode="auto">
          <a:xfrm>
            <a:off x="15240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4" name="Oval 11"/>
          <p:cNvSpPr>
            <a:spLocks noChangeArrowheads="1"/>
          </p:cNvSpPr>
          <p:nvPr/>
        </p:nvSpPr>
        <p:spPr bwMode="auto">
          <a:xfrm>
            <a:off x="20574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5" name="Oval 12"/>
          <p:cNvSpPr>
            <a:spLocks noChangeArrowheads="1"/>
          </p:cNvSpPr>
          <p:nvPr/>
        </p:nvSpPr>
        <p:spPr bwMode="auto">
          <a:xfrm>
            <a:off x="26670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6" name="Oval 13"/>
          <p:cNvSpPr>
            <a:spLocks noChangeArrowheads="1"/>
          </p:cNvSpPr>
          <p:nvPr/>
        </p:nvSpPr>
        <p:spPr bwMode="auto">
          <a:xfrm>
            <a:off x="32004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7" name="Oval 14"/>
          <p:cNvSpPr>
            <a:spLocks noChangeArrowheads="1"/>
          </p:cNvSpPr>
          <p:nvPr/>
        </p:nvSpPr>
        <p:spPr bwMode="auto">
          <a:xfrm>
            <a:off x="48768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8" name="Oval 15"/>
          <p:cNvSpPr>
            <a:spLocks noChangeArrowheads="1"/>
          </p:cNvSpPr>
          <p:nvPr/>
        </p:nvSpPr>
        <p:spPr bwMode="auto">
          <a:xfrm>
            <a:off x="54102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69" name="Oval 16"/>
          <p:cNvSpPr>
            <a:spLocks noChangeArrowheads="1"/>
          </p:cNvSpPr>
          <p:nvPr/>
        </p:nvSpPr>
        <p:spPr bwMode="auto">
          <a:xfrm>
            <a:off x="60198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70" name="Oval 17"/>
          <p:cNvSpPr>
            <a:spLocks noChangeArrowheads="1"/>
          </p:cNvSpPr>
          <p:nvPr/>
        </p:nvSpPr>
        <p:spPr bwMode="auto">
          <a:xfrm>
            <a:off x="65532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71" name="Oval 18"/>
          <p:cNvSpPr>
            <a:spLocks noChangeArrowheads="1"/>
          </p:cNvSpPr>
          <p:nvPr/>
        </p:nvSpPr>
        <p:spPr bwMode="auto">
          <a:xfrm>
            <a:off x="8305800" y="2819400"/>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23572" name="AutoShape 19"/>
          <p:cNvSpPr>
            <a:spLocks noChangeArrowheads="1"/>
          </p:cNvSpPr>
          <p:nvPr/>
        </p:nvSpPr>
        <p:spPr bwMode="auto">
          <a:xfrm rot="-5400000">
            <a:off x="1943100" y="3314700"/>
            <a:ext cx="533400" cy="304800"/>
          </a:xfrm>
          <a:prstGeom prst="rightArrow">
            <a:avLst>
              <a:gd name="adj1" fmla="val 50000"/>
              <a:gd name="adj2" fmla="val 44074"/>
            </a:avLst>
          </a:prstGeom>
          <a:solidFill>
            <a:schemeClr val="hlink"/>
          </a:solidFill>
          <a:ln w="12700">
            <a:solidFill>
              <a:schemeClr val="tx1"/>
            </a:solidFill>
            <a:miter lim="800000"/>
            <a:headEnd/>
            <a:tailEnd/>
          </a:ln>
          <a:effectLst/>
        </p:spPr>
        <p:txBody>
          <a:bodyPr wrap="none" anchor="ctr"/>
          <a:lstStyle/>
          <a:p>
            <a:pPr eaLnBrk="1" hangingPunct="1"/>
            <a:endParaRPr lang="en-US"/>
          </a:p>
        </p:txBody>
      </p:sp>
      <p:sp>
        <p:nvSpPr>
          <p:cNvPr id="23573" name="Rectangle 20"/>
          <p:cNvSpPr>
            <a:spLocks noChangeArrowheads="1"/>
          </p:cNvSpPr>
          <p:nvPr/>
        </p:nvSpPr>
        <p:spPr bwMode="auto">
          <a:xfrm>
            <a:off x="2503488" y="3505200"/>
            <a:ext cx="1916112" cy="515938"/>
          </a:xfrm>
          <a:prstGeom prst="rect">
            <a:avLst/>
          </a:prstGeom>
          <a:solidFill>
            <a:srgbClr val="F4C7C6"/>
          </a:solidFill>
          <a:ln w="12700">
            <a:noFill/>
            <a:miter lim="800000"/>
            <a:headEnd/>
            <a:tailEnd/>
          </a:ln>
          <a:effectLst/>
        </p:spPr>
        <p:txBody>
          <a:bodyPr lIns="90488" tIns="44450" rIns="90488" bIns="44450">
            <a:spAutoFit/>
          </a:bodyPr>
          <a:lstStyle/>
          <a:p>
            <a:pPr eaLnBrk="1" hangingPunct="1">
              <a:spcBef>
                <a:spcPct val="50000"/>
              </a:spcBef>
            </a:pPr>
            <a:r>
              <a:rPr kumimoji="1" lang="en-US" altLang="zh-TW" sz="2800" b="1">
                <a:latin typeface="Times New Roman" pitchFamily="18" charset="0"/>
                <a:ea typeface="SimSun" pitchFamily="2" charset="-122"/>
              </a:rPr>
              <a:t>Median = 5</a:t>
            </a:r>
            <a:endParaRPr kumimoji="1" lang="en-US" altLang="zh-TW" b="1">
              <a:latin typeface="Times New Roman" pitchFamily="18" charset="0"/>
              <a:ea typeface="SimSun" pitchFamily="2" charset="-122"/>
            </a:endParaRPr>
          </a:p>
        </p:txBody>
      </p:sp>
      <p:sp>
        <p:nvSpPr>
          <p:cNvPr id="23574" name="Rectangle 21"/>
          <p:cNvSpPr>
            <a:spLocks noChangeArrowheads="1"/>
          </p:cNvSpPr>
          <p:nvPr/>
        </p:nvSpPr>
        <p:spPr bwMode="auto">
          <a:xfrm>
            <a:off x="6542088" y="3508375"/>
            <a:ext cx="1992312" cy="515938"/>
          </a:xfrm>
          <a:prstGeom prst="rect">
            <a:avLst/>
          </a:prstGeom>
          <a:solidFill>
            <a:srgbClr val="F4C7C6"/>
          </a:solidFill>
          <a:ln w="12700">
            <a:noFill/>
            <a:miter lim="800000"/>
            <a:headEnd/>
            <a:tailEnd/>
          </a:ln>
          <a:effectLst/>
        </p:spPr>
        <p:txBody>
          <a:bodyPr lIns="90488" tIns="44450" rIns="90488" bIns="44450">
            <a:spAutoFit/>
          </a:bodyPr>
          <a:lstStyle/>
          <a:p>
            <a:pPr eaLnBrk="1" hangingPunct="1">
              <a:spcBef>
                <a:spcPct val="50000"/>
              </a:spcBef>
            </a:pPr>
            <a:r>
              <a:rPr kumimoji="1" lang="en-US" altLang="zh-TW" sz="2800" b="1">
                <a:latin typeface="Times New Roman" pitchFamily="18" charset="0"/>
                <a:ea typeface="SimSun" pitchFamily="2" charset="-122"/>
              </a:rPr>
              <a:t>Median = 5</a:t>
            </a:r>
            <a:endParaRPr kumimoji="1" lang="en-US" altLang="zh-TW" b="1">
              <a:latin typeface="Times New Roman" pitchFamily="18" charset="0"/>
              <a:ea typeface="SimSun" pitchFamily="2" charset="-122"/>
            </a:endParaRPr>
          </a:p>
        </p:txBody>
      </p:sp>
      <p:sp>
        <p:nvSpPr>
          <p:cNvPr id="23575" name="Line 22"/>
          <p:cNvSpPr>
            <a:spLocks noChangeShapeType="1"/>
          </p:cNvSpPr>
          <p:nvPr/>
        </p:nvSpPr>
        <p:spPr bwMode="auto">
          <a:xfrm>
            <a:off x="533400" y="3048000"/>
            <a:ext cx="3429000" cy="0"/>
          </a:xfrm>
          <a:prstGeom prst="line">
            <a:avLst/>
          </a:prstGeom>
          <a:noFill/>
          <a:ln w="28575">
            <a:solidFill>
              <a:schemeClr val="tx1"/>
            </a:solidFill>
            <a:miter lim="800000"/>
            <a:headEnd/>
            <a:tailEnd/>
          </a:ln>
          <a:effectLst/>
        </p:spPr>
        <p:txBody>
          <a:bodyPr wrap="none"/>
          <a:lstStyle/>
          <a:p>
            <a:endParaRPr lang="en-IN"/>
          </a:p>
        </p:txBody>
      </p:sp>
      <p:sp>
        <p:nvSpPr>
          <p:cNvPr id="23576" name="Line 23"/>
          <p:cNvSpPr>
            <a:spLocks noChangeShapeType="1"/>
          </p:cNvSpPr>
          <p:nvPr/>
        </p:nvSpPr>
        <p:spPr bwMode="auto">
          <a:xfrm>
            <a:off x="4572000" y="3048000"/>
            <a:ext cx="4191000" cy="0"/>
          </a:xfrm>
          <a:prstGeom prst="line">
            <a:avLst/>
          </a:prstGeom>
          <a:noFill/>
          <a:ln w="28575">
            <a:solidFill>
              <a:schemeClr val="tx1"/>
            </a:solidFill>
            <a:miter lim="800000"/>
            <a:headEnd/>
            <a:tailEnd/>
          </a:ln>
          <a:effectLst/>
        </p:spPr>
        <p:txBody>
          <a:bodyPr wrap="none"/>
          <a:lstStyle/>
          <a:p>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vert="horz" lIns="91440" tIns="45720" rIns="91440" bIns="45720" rtlCol="0" anchor="ctr">
            <a:normAutofit fontScale="90000"/>
          </a:bodyPr>
          <a:lstStyle/>
          <a:p>
            <a:pPr>
              <a:lnSpc>
                <a:spcPct val="110000"/>
              </a:lnSpc>
            </a:pPr>
            <a:r>
              <a:rPr lang="en-US" altLang="en-US" dirty="0" smtClean="0"/>
              <a:t>1.4. Shape of a Distribution</a:t>
            </a:r>
          </a:p>
        </p:txBody>
      </p:sp>
      <p:sp>
        <p:nvSpPr>
          <p:cNvPr id="24580" name="Rectangle 3"/>
          <p:cNvSpPr>
            <a:spLocks noGrp="1" noChangeArrowheads="1"/>
          </p:cNvSpPr>
          <p:nvPr>
            <p:ph type="body" sz="half" idx="1"/>
          </p:nvPr>
        </p:nvSpPr>
        <p:spPr>
          <a:xfrm>
            <a:off x="685800" y="1981200"/>
            <a:ext cx="8062913" cy="4114800"/>
          </a:xfrm>
        </p:spPr>
        <p:txBody>
          <a:bodyPr/>
          <a:lstStyle/>
          <a:p>
            <a:pPr marL="342900" indent="-342900" eaLnBrk="1" hangingPunct="1"/>
            <a:r>
              <a:rPr lang="en-US" altLang="en-US" sz="3100" smtClean="0">
                <a:solidFill>
                  <a:schemeClr val="accent2"/>
                </a:solidFill>
              </a:rPr>
              <a:t>Describes how data is distributed</a:t>
            </a:r>
          </a:p>
          <a:p>
            <a:pPr marL="342900" indent="-342900" eaLnBrk="1" hangingPunct="1"/>
            <a:r>
              <a:rPr lang="en-US" altLang="en-US" sz="3100" smtClean="0">
                <a:solidFill>
                  <a:schemeClr val="accent2"/>
                </a:solidFill>
              </a:rPr>
              <a:t>Symmetric or skewed</a:t>
            </a:r>
          </a:p>
          <a:p>
            <a:pPr marL="342900" indent="-342900" eaLnBrk="1" hangingPunct="1"/>
            <a:endParaRPr lang="en-US" altLang="en-US" sz="3100" smtClean="0">
              <a:solidFill>
                <a:schemeClr val="accent2"/>
              </a:solidFill>
            </a:endParaRPr>
          </a:p>
        </p:txBody>
      </p:sp>
      <p:pic>
        <p:nvPicPr>
          <p:cNvPr id="24581" name="Picture 4"/>
          <p:cNvPicPr>
            <a:picLocks noGrp="1" noChangeAspect="1" noChangeArrowheads="1"/>
          </p:cNvPicPr>
          <p:nvPr>
            <p:ph sz="half" idx="2"/>
          </p:nvPr>
        </p:nvPicPr>
        <p:blipFill>
          <a:blip r:embed="rId3"/>
          <a:srcRect/>
          <a:stretch>
            <a:fillRect/>
          </a:stretch>
        </p:blipFill>
        <p:spPr>
          <a:xfrm>
            <a:off x="900113" y="3429000"/>
            <a:ext cx="7481887" cy="2808288"/>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vert="horz" lIns="91440" tIns="45720" rIns="91440" bIns="45720" rtlCol="0" anchor="ctr">
            <a:normAutofit/>
          </a:bodyPr>
          <a:lstStyle/>
          <a:p>
            <a:pPr>
              <a:lnSpc>
                <a:spcPct val="110000"/>
              </a:lnSpc>
            </a:pPr>
            <a:r>
              <a:rPr lang="en-US" altLang="en-US" sz="4000" dirty="0" smtClean="0"/>
              <a:t>2. Other Location Measures</a:t>
            </a:r>
          </a:p>
        </p:txBody>
      </p:sp>
      <p:pic>
        <p:nvPicPr>
          <p:cNvPr id="25604" name="Picture 3"/>
          <p:cNvPicPr>
            <a:picLocks noGrp="1" noChangeAspect="1" noChangeArrowheads="1"/>
          </p:cNvPicPr>
          <p:nvPr>
            <p:ph idx="1"/>
          </p:nvPr>
        </p:nvPicPr>
        <p:blipFill>
          <a:blip r:embed="rId2"/>
          <a:srcRect/>
          <a:stretch>
            <a:fillRect/>
          </a:stretch>
        </p:blipFill>
        <p:spPr>
          <a:xfrm>
            <a:off x="755650" y="1981200"/>
            <a:ext cx="7704138" cy="4256088"/>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539750" y="614363"/>
            <a:ext cx="8289925" cy="200025"/>
          </a:xfrm>
        </p:spPr>
        <p:txBody>
          <a:bodyPr vert="horz" lIns="91440" tIns="45720" rIns="91440" bIns="45720" rtlCol="0" anchor="ctr">
            <a:normAutofit fontScale="90000"/>
          </a:bodyPr>
          <a:lstStyle/>
          <a:p>
            <a:pPr>
              <a:lnSpc>
                <a:spcPct val="110000"/>
              </a:lnSpc>
            </a:pPr>
            <a:r>
              <a:rPr lang="en-US" altLang="zh-TW" sz="2900" dirty="0" smtClean="0"/>
              <a:t>2.1. Quartiles</a:t>
            </a:r>
          </a:p>
        </p:txBody>
      </p:sp>
      <p:sp>
        <p:nvSpPr>
          <p:cNvPr id="26628" name="Rectangle 3"/>
          <p:cNvSpPr>
            <a:spLocks noGrp="1" noChangeArrowheads="1"/>
          </p:cNvSpPr>
          <p:nvPr>
            <p:ph type="body" idx="1"/>
          </p:nvPr>
        </p:nvSpPr>
        <p:spPr>
          <a:xfrm>
            <a:off x="609600" y="1447800"/>
            <a:ext cx="8534400" cy="4648200"/>
          </a:xfrm>
          <a:noFill/>
        </p:spPr>
        <p:txBody>
          <a:bodyPr lIns="85342" tIns="42672" rIns="85342" bIns="42672"/>
          <a:lstStyle/>
          <a:p>
            <a:pPr marL="342900" indent="-342900" eaLnBrk="1" hangingPunct="1">
              <a:lnSpc>
                <a:spcPct val="90000"/>
              </a:lnSpc>
            </a:pPr>
            <a:r>
              <a:rPr lang="en-US" altLang="zh-TW" smtClean="0">
                <a:ea typeface="新細明體" pitchFamily="18" charset="-120"/>
              </a:rPr>
              <a:t>Split Ordered Data into </a:t>
            </a:r>
            <a:r>
              <a:rPr lang="en-US" altLang="zh-TW" smtClean="0">
                <a:solidFill>
                  <a:srgbClr val="FF3300"/>
                </a:solidFill>
                <a:ea typeface="新細明體" pitchFamily="18" charset="-120"/>
              </a:rPr>
              <a:t>4 Quarters</a:t>
            </a:r>
          </a:p>
          <a:p>
            <a:pPr marL="342900" indent="-342900" eaLnBrk="1" hangingPunct="1">
              <a:lnSpc>
                <a:spcPct val="90000"/>
              </a:lnSpc>
            </a:pPr>
            <a:endParaRPr lang="en-US" altLang="zh-TW" sz="1600" smtClean="0">
              <a:ea typeface="新細明體" pitchFamily="18" charset="-120"/>
            </a:endParaRPr>
          </a:p>
          <a:p>
            <a:pPr marL="342900" indent="-342900" eaLnBrk="1" hangingPunct="1">
              <a:lnSpc>
                <a:spcPct val="90000"/>
              </a:lnSpc>
            </a:pPr>
            <a:endParaRPr lang="en-US" altLang="zh-TW" sz="1600" smtClean="0">
              <a:ea typeface="新細明體" pitchFamily="18" charset="-120"/>
            </a:endParaRPr>
          </a:p>
          <a:p>
            <a:pPr marL="342900" indent="-342900" eaLnBrk="1" hangingPunct="1">
              <a:lnSpc>
                <a:spcPct val="210000"/>
              </a:lnSpc>
            </a:pPr>
            <a:endParaRPr lang="en-US" altLang="zh-TW" sz="1600" smtClean="0">
              <a:ea typeface="新細明體" pitchFamily="18" charset="-120"/>
            </a:endParaRPr>
          </a:p>
          <a:p>
            <a:pPr marL="342900" indent="-342900" eaLnBrk="1" hangingPunct="1">
              <a:lnSpc>
                <a:spcPct val="210000"/>
              </a:lnSpc>
            </a:pPr>
            <a:r>
              <a:rPr lang="en-US" altLang="zh-TW" smtClean="0">
                <a:solidFill>
                  <a:srgbClr val="FF3300"/>
                </a:solidFill>
                <a:ea typeface="新細明體" pitchFamily="18" charset="-120"/>
              </a:rPr>
              <a:t>Position </a:t>
            </a:r>
            <a:r>
              <a:rPr lang="en-US" altLang="zh-TW" smtClean="0">
                <a:ea typeface="新細明體" pitchFamily="18" charset="-120"/>
              </a:rPr>
              <a:t>of ith Quartile</a:t>
            </a:r>
            <a:r>
              <a:rPr lang="en-US" altLang="zh-TW" sz="1600" smtClean="0">
                <a:ea typeface="新細明體" pitchFamily="18" charset="-120"/>
              </a:rPr>
              <a:t>        </a:t>
            </a:r>
          </a:p>
          <a:p>
            <a:pPr marL="342900" indent="-342900" eaLnBrk="1" hangingPunct="1">
              <a:lnSpc>
                <a:spcPct val="170000"/>
              </a:lnSpc>
            </a:pPr>
            <a:endParaRPr lang="en-US" altLang="zh-TW" sz="1600" smtClean="0">
              <a:ea typeface="新細明體" pitchFamily="18" charset="-120"/>
            </a:endParaRPr>
          </a:p>
          <a:p>
            <a:pPr marL="342900" indent="-342900" eaLnBrk="1" hangingPunct="1">
              <a:lnSpc>
                <a:spcPct val="170000"/>
              </a:lnSpc>
            </a:pPr>
            <a:endParaRPr lang="en-US" altLang="zh-TW" sz="1600" smtClean="0">
              <a:ea typeface="新細明體" pitchFamily="18" charset="-120"/>
            </a:endParaRPr>
          </a:p>
          <a:p>
            <a:pPr marL="342900" indent="-342900" eaLnBrk="1" hangingPunct="1">
              <a:lnSpc>
                <a:spcPct val="30000"/>
              </a:lnSpc>
              <a:buFont typeface="Wingdings" pitchFamily="2" charset="2"/>
              <a:buNone/>
            </a:pPr>
            <a:r>
              <a:rPr lang="en-US" altLang="zh-TW" sz="1600" smtClean="0">
                <a:ea typeface="新細明體" pitchFamily="18" charset="-120"/>
              </a:rPr>
              <a:t>     </a:t>
            </a:r>
          </a:p>
        </p:txBody>
      </p:sp>
      <p:sp>
        <p:nvSpPr>
          <p:cNvPr id="26629" name="Rectangle 4"/>
          <p:cNvSpPr>
            <a:spLocks noChangeArrowheads="1"/>
          </p:cNvSpPr>
          <p:nvPr/>
        </p:nvSpPr>
        <p:spPr bwMode="auto">
          <a:xfrm>
            <a:off x="1524000" y="2057400"/>
            <a:ext cx="1371600" cy="609600"/>
          </a:xfrm>
          <a:prstGeom prst="rect">
            <a:avLst/>
          </a:prstGeom>
          <a:solidFill>
            <a:srgbClr val="FF99CC"/>
          </a:solidFill>
          <a:ln w="12700">
            <a:solidFill>
              <a:srgbClr val="000000"/>
            </a:solidFill>
            <a:miter lim="800000"/>
            <a:headEnd/>
            <a:tailEnd/>
          </a:ln>
          <a:effectLst/>
        </p:spPr>
        <p:txBody>
          <a:bodyPr wrap="none" anchor="ctr"/>
          <a:lstStyle/>
          <a:p>
            <a:pPr eaLnBrk="1" hangingPunct="1"/>
            <a:endParaRPr lang="en-US"/>
          </a:p>
        </p:txBody>
      </p:sp>
      <p:sp>
        <p:nvSpPr>
          <p:cNvPr id="26630" name="Rectangle 5"/>
          <p:cNvSpPr>
            <a:spLocks noChangeArrowheads="1"/>
          </p:cNvSpPr>
          <p:nvPr/>
        </p:nvSpPr>
        <p:spPr bwMode="auto">
          <a:xfrm>
            <a:off x="2895600" y="2057400"/>
            <a:ext cx="1371600" cy="609600"/>
          </a:xfrm>
          <a:prstGeom prst="rect">
            <a:avLst/>
          </a:prstGeom>
          <a:solidFill>
            <a:srgbClr val="FF9900"/>
          </a:solidFill>
          <a:ln w="12700">
            <a:solidFill>
              <a:srgbClr val="000000"/>
            </a:solidFill>
            <a:miter lim="800000"/>
            <a:headEnd/>
            <a:tailEnd/>
          </a:ln>
          <a:effectLst/>
        </p:spPr>
        <p:txBody>
          <a:bodyPr wrap="none" anchor="ctr"/>
          <a:lstStyle/>
          <a:p>
            <a:pPr eaLnBrk="1" hangingPunct="1"/>
            <a:endParaRPr lang="en-US"/>
          </a:p>
        </p:txBody>
      </p:sp>
      <p:sp>
        <p:nvSpPr>
          <p:cNvPr id="26631" name="Rectangle 6"/>
          <p:cNvSpPr>
            <a:spLocks noChangeArrowheads="1"/>
          </p:cNvSpPr>
          <p:nvPr/>
        </p:nvSpPr>
        <p:spPr bwMode="auto">
          <a:xfrm>
            <a:off x="4267200" y="2057400"/>
            <a:ext cx="1371600" cy="609600"/>
          </a:xfrm>
          <a:prstGeom prst="rect">
            <a:avLst/>
          </a:prstGeom>
          <a:solidFill>
            <a:srgbClr val="99CCFF"/>
          </a:solidFill>
          <a:ln w="12700">
            <a:solidFill>
              <a:srgbClr val="000000"/>
            </a:solidFill>
            <a:miter lim="800000"/>
            <a:headEnd/>
            <a:tailEnd/>
          </a:ln>
          <a:effectLst/>
        </p:spPr>
        <p:txBody>
          <a:bodyPr wrap="none" anchor="ctr"/>
          <a:lstStyle/>
          <a:p>
            <a:pPr eaLnBrk="1" hangingPunct="1"/>
            <a:endParaRPr lang="en-US"/>
          </a:p>
        </p:txBody>
      </p:sp>
      <p:sp>
        <p:nvSpPr>
          <p:cNvPr id="26632" name="Rectangle 7"/>
          <p:cNvSpPr>
            <a:spLocks noChangeArrowheads="1"/>
          </p:cNvSpPr>
          <p:nvPr/>
        </p:nvSpPr>
        <p:spPr bwMode="auto">
          <a:xfrm>
            <a:off x="5638800" y="2057400"/>
            <a:ext cx="1371600" cy="609600"/>
          </a:xfrm>
          <a:prstGeom prst="rect">
            <a:avLst/>
          </a:prstGeom>
          <a:solidFill>
            <a:srgbClr val="66FF33"/>
          </a:solidFill>
          <a:ln w="12700">
            <a:solidFill>
              <a:srgbClr val="000000"/>
            </a:solidFill>
            <a:miter lim="800000"/>
            <a:headEnd/>
            <a:tailEnd/>
          </a:ln>
          <a:effectLst/>
        </p:spPr>
        <p:txBody>
          <a:bodyPr wrap="none" anchor="ctr"/>
          <a:lstStyle/>
          <a:p>
            <a:pPr eaLnBrk="1" hangingPunct="1"/>
            <a:endParaRPr lang="en-US"/>
          </a:p>
        </p:txBody>
      </p:sp>
      <p:sp>
        <p:nvSpPr>
          <p:cNvPr id="26633" name="Rectangle 8"/>
          <p:cNvSpPr>
            <a:spLocks noChangeArrowheads="1"/>
          </p:cNvSpPr>
          <p:nvPr/>
        </p:nvSpPr>
        <p:spPr bwMode="auto">
          <a:xfrm>
            <a:off x="1822450" y="2203450"/>
            <a:ext cx="923925" cy="515938"/>
          </a:xfrm>
          <a:prstGeom prst="rect">
            <a:avLst/>
          </a:prstGeom>
          <a:noFill/>
          <a:ln w="12700">
            <a:noFill/>
            <a:miter lim="800000"/>
            <a:headEnd/>
            <a:tailEnd/>
          </a:ln>
          <a:effectLst/>
        </p:spPr>
        <p:txBody>
          <a:bodyPr lIns="90488" tIns="44450" rIns="90488" bIns="44450">
            <a:spAutoFit/>
          </a:bodyPr>
          <a:lstStyle/>
          <a:p>
            <a:pPr algn="ctr" eaLnBrk="1" hangingPunct="1">
              <a:spcBef>
                <a:spcPct val="50000"/>
              </a:spcBef>
            </a:pPr>
            <a:r>
              <a:rPr kumimoji="1" lang="zh-TW" altLang="en-US" sz="2800" b="1">
                <a:ea typeface="SimSun" pitchFamily="2" charset="-122"/>
              </a:rPr>
              <a:t>25%</a:t>
            </a:r>
          </a:p>
        </p:txBody>
      </p:sp>
      <p:sp>
        <p:nvSpPr>
          <p:cNvPr id="26634" name="Rectangle 9"/>
          <p:cNvSpPr>
            <a:spLocks noChangeArrowheads="1"/>
          </p:cNvSpPr>
          <p:nvPr/>
        </p:nvSpPr>
        <p:spPr bwMode="auto">
          <a:xfrm>
            <a:off x="3041650" y="2203450"/>
            <a:ext cx="923925" cy="515938"/>
          </a:xfrm>
          <a:prstGeom prst="rect">
            <a:avLst/>
          </a:prstGeom>
          <a:noFill/>
          <a:ln w="12700">
            <a:noFill/>
            <a:miter lim="800000"/>
            <a:headEnd/>
            <a:tailEnd/>
          </a:ln>
          <a:effectLst/>
        </p:spPr>
        <p:txBody>
          <a:bodyPr lIns="90488" tIns="44450" rIns="90488" bIns="44450">
            <a:spAutoFit/>
          </a:bodyPr>
          <a:lstStyle/>
          <a:p>
            <a:pPr algn="ctr" eaLnBrk="1" hangingPunct="1">
              <a:spcBef>
                <a:spcPct val="50000"/>
              </a:spcBef>
            </a:pPr>
            <a:r>
              <a:rPr kumimoji="1" lang="zh-TW" altLang="en-US" sz="2800" b="1">
                <a:ea typeface="SimSun" pitchFamily="2" charset="-122"/>
              </a:rPr>
              <a:t>25%</a:t>
            </a:r>
          </a:p>
        </p:txBody>
      </p:sp>
      <p:sp>
        <p:nvSpPr>
          <p:cNvPr id="26635" name="Rectangle 10"/>
          <p:cNvSpPr>
            <a:spLocks noChangeArrowheads="1"/>
          </p:cNvSpPr>
          <p:nvPr/>
        </p:nvSpPr>
        <p:spPr bwMode="auto">
          <a:xfrm>
            <a:off x="4489450" y="2203450"/>
            <a:ext cx="923925" cy="515938"/>
          </a:xfrm>
          <a:prstGeom prst="rect">
            <a:avLst/>
          </a:prstGeom>
          <a:noFill/>
          <a:ln w="12700">
            <a:noFill/>
            <a:miter lim="800000"/>
            <a:headEnd/>
            <a:tailEnd/>
          </a:ln>
          <a:effectLst/>
        </p:spPr>
        <p:txBody>
          <a:bodyPr lIns="90488" tIns="44450" rIns="90488" bIns="44450">
            <a:spAutoFit/>
          </a:bodyPr>
          <a:lstStyle/>
          <a:p>
            <a:pPr algn="ctr" eaLnBrk="1" hangingPunct="1">
              <a:spcBef>
                <a:spcPct val="50000"/>
              </a:spcBef>
            </a:pPr>
            <a:r>
              <a:rPr kumimoji="1" lang="zh-TW" altLang="en-US" sz="2800" b="1">
                <a:ea typeface="SimSun" pitchFamily="2" charset="-122"/>
              </a:rPr>
              <a:t>25%</a:t>
            </a:r>
          </a:p>
        </p:txBody>
      </p:sp>
      <p:sp>
        <p:nvSpPr>
          <p:cNvPr id="26636" name="Rectangle 11"/>
          <p:cNvSpPr>
            <a:spLocks noChangeArrowheads="1"/>
          </p:cNvSpPr>
          <p:nvPr/>
        </p:nvSpPr>
        <p:spPr bwMode="auto">
          <a:xfrm>
            <a:off x="5861050" y="2203450"/>
            <a:ext cx="923925" cy="515938"/>
          </a:xfrm>
          <a:prstGeom prst="rect">
            <a:avLst/>
          </a:prstGeom>
          <a:noFill/>
          <a:ln w="12700">
            <a:noFill/>
            <a:miter lim="800000"/>
            <a:headEnd/>
            <a:tailEnd/>
          </a:ln>
          <a:effectLst/>
        </p:spPr>
        <p:txBody>
          <a:bodyPr lIns="90488" tIns="44450" rIns="90488" bIns="44450">
            <a:spAutoFit/>
          </a:bodyPr>
          <a:lstStyle/>
          <a:p>
            <a:pPr algn="ctr" eaLnBrk="1" hangingPunct="1">
              <a:spcBef>
                <a:spcPct val="50000"/>
              </a:spcBef>
            </a:pPr>
            <a:r>
              <a:rPr kumimoji="1" lang="zh-TW" altLang="en-US" sz="2800" b="1">
                <a:ea typeface="SimSun" pitchFamily="2" charset="-122"/>
              </a:rPr>
              <a:t>25%</a:t>
            </a:r>
          </a:p>
        </p:txBody>
      </p:sp>
      <p:graphicFrame>
        <p:nvGraphicFramePr>
          <p:cNvPr id="26637" name="Object 12"/>
          <p:cNvGraphicFramePr>
            <a:graphicFrameLocks noChangeAspect="1"/>
          </p:cNvGraphicFramePr>
          <p:nvPr/>
        </p:nvGraphicFramePr>
        <p:xfrm>
          <a:off x="2484438" y="2852738"/>
          <a:ext cx="762000" cy="635000"/>
        </p:xfrm>
        <a:graphic>
          <a:graphicData uri="http://schemas.openxmlformats.org/presentationml/2006/ole">
            <p:oleObj spid="_x0000_s2050" name="Equation" r:id="rId3" imgW="304536" imgH="253780" progId="">
              <p:embed/>
            </p:oleObj>
          </a:graphicData>
        </a:graphic>
      </p:graphicFrame>
      <p:graphicFrame>
        <p:nvGraphicFramePr>
          <p:cNvPr id="26638" name="Object 13"/>
          <p:cNvGraphicFramePr>
            <a:graphicFrameLocks noChangeAspect="1"/>
          </p:cNvGraphicFramePr>
          <p:nvPr/>
        </p:nvGraphicFramePr>
        <p:xfrm>
          <a:off x="3924300" y="2924175"/>
          <a:ext cx="825500" cy="635000"/>
        </p:xfrm>
        <a:graphic>
          <a:graphicData uri="http://schemas.openxmlformats.org/presentationml/2006/ole">
            <p:oleObj spid="_x0000_s2051" name="Equation" r:id="rId4" imgW="330057" imgH="253890" progId="">
              <p:embed/>
            </p:oleObj>
          </a:graphicData>
        </a:graphic>
      </p:graphicFrame>
      <p:graphicFrame>
        <p:nvGraphicFramePr>
          <p:cNvPr id="26639" name="Object 14"/>
          <p:cNvGraphicFramePr>
            <a:graphicFrameLocks noChangeAspect="1"/>
          </p:cNvGraphicFramePr>
          <p:nvPr/>
        </p:nvGraphicFramePr>
        <p:xfrm>
          <a:off x="5318125" y="2871788"/>
          <a:ext cx="793750" cy="635000"/>
        </p:xfrm>
        <a:graphic>
          <a:graphicData uri="http://schemas.openxmlformats.org/presentationml/2006/ole">
            <p:oleObj spid="_x0000_s2052" name="Equation" r:id="rId5" imgW="317225" imgH="253780" progId="">
              <p:embed/>
            </p:oleObj>
          </a:graphicData>
        </a:graphic>
      </p:graphicFrame>
      <p:sp>
        <p:nvSpPr>
          <p:cNvPr id="26640" name="AutoShape 15"/>
          <p:cNvSpPr>
            <a:spLocks noChangeArrowheads="1"/>
          </p:cNvSpPr>
          <p:nvPr/>
        </p:nvSpPr>
        <p:spPr bwMode="auto">
          <a:xfrm rot="-5400000">
            <a:off x="4152900" y="2628900"/>
            <a:ext cx="228600" cy="457200"/>
          </a:xfrm>
          <a:prstGeom prst="rightArrow">
            <a:avLst>
              <a:gd name="adj1" fmla="val 50000"/>
              <a:gd name="adj2" fmla="val 25185"/>
            </a:avLst>
          </a:prstGeom>
          <a:solidFill>
            <a:srgbClr val="FF0000"/>
          </a:solidFill>
          <a:ln w="12700">
            <a:solidFill>
              <a:schemeClr val="tx1"/>
            </a:solidFill>
            <a:miter lim="800000"/>
            <a:headEnd/>
            <a:tailEnd/>
          </a:ln>
          <a:effectLst/>
        </p:spPr>
        <p:txBody>
          <a:bodyPr wrap="none" anchor="ctr"/>
          <a:lstStyle/>
          <a:p>
            <a:pPr eaLnBrk="1" hangingPunct="1"/>
            <a:endParaRPr lang="en-US"/>
          </a:p>
        </p:txBody>
      </p:sp>
      <p:sp>
        <p:nvSpPr>
          <p:cNvPr id="26641" name="AutoShape 16"/>
          <p:cNvSpPr>
            <a:spLocks noChangeArrowheads="1"/>
          </p:cNvSpPr>
          <p:nvPr/>
        </p:nvSpPr>
        <p:spPr bwMode="auto">
          <a:xfrm rot="-5400000">
            <a:off x="5524500" y="2628900"/>
            <a:ext cx="228600" cy="457200"/>
          </a:xfrm>
          <a:prstGeom prst="rightArrow">
            <a:avLst>
              <a:gd name="adj1" fmla="val 50000"/>
              <a:gd name="adj2" fmla="val 25185"/>
            </a:avLst>
          </a:prstGeom>
          <a:solidFill>
            <a:srgbClr val="FF0000"/>
          </a:solidFill>
          <a:ln w="12700">
            <a:solidFill>
              <a:schemeClr val="tx1"/>
            </a:solidFill>
            <a:miter lim="800000"/>
            <a:headEnd/>
            <a:tailEnd/>
          </a:ln>
          <a:effectLst/>
        </p:spPr>
        <p:txBody>
          <a:bodyPr wrap="none" anchor="ctr"/>
          <a:lstStyle/>
          <a:p>
            <a:pPr eaLnBrk="1" hangingPunct="1"/>
            <a:endParaRPr lang="en-US"/>
          </a:p>
        </p:txBody>
      </p:sp>
      <p:sp>
        <p:nvSpPr>
          <p:cNvPr id="26642" name="AutoShape 17"/>
          <p:cNvSpPr>
            <a:spLocks noChangeArrowheads="1"/>
          </p:cNvSpPr>
          <p:nvPr/>
        </p:nvSpPr>
        <p:spPr bwMode="auto">
          <a:xfrm rot="-5400000">
            <a:off x="2781300" y="2628900"/>
            <a:ext cx="228600" cy="457200"/>
          </a:xfrm>
          <a:prstGeom prst="rightArrow">
            <a:avLst>
              <a:gd name="adj1" fmla="val 50000"/>
              <a:gd name="adj2" fmla="val 25185"/>
            </a:avLst>
          </a:prstGeom>
          <a:solidFill>
            <a:srgbClr val="FF0000"/>
          </a:solidFill>
          <a:ln w="12700">
            <a:solidFill>
              <a:schemeClr val="tx1"/>
            </a:solidFill>
            <a:miter lim="800000"/>
            <a:headEnd/>
            <a:tailEnd/>
          </a:ln>
          <a:effectLst/>
        </p:spPr>
        <p:txBody>
          <a:bodyPr wrap="none" anchor="ctr"/>
          <a:lstStyle/>
          <a:p>
            <a:pPr eaLnBrk="1" hangingPunct="1"/>
            <a:endParaRPr lang="en-US"/>
          </a:p>
        </p:txBody>
      </p:sp>
      <p:graphicFrame>
        <p:nvGraphicFramePr>
          <p:cNvPr id="26643" name="Object 18"/>
          <p:cNvGraphicFramePr>
            <a:graphicFrameLocks noChangeAspect="1"/>
          </p:cNvGraphicFramePr>
          <p:nvPr/>
        </p:nvGraphicFramePr>
        <p:xfrm>
          <a:off x="4859338" y="3644900"/>
          <a:ext cx="3241675" cy="1033463"/>
        </p:xfrm>
        <a:graphic>
          <a:graphicData uri="http://schemas.openxmlformats.org/presentationml/2006/ole">
            <p:oleObj spid="_x0000_s2053" name="Equation" r:id="rId6" imgW="927100" imgH="41910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vert="horz" lIns="91440" tIns="45720" rIns="91440" bIns="45720" rtlCol="0" anchor="ctr">
            <a:normAutofit fontScale="90000"/>
          </a:bodyPr>
          <a:lstStyle/>
          <a:p>
            <a:pPr>
              <a:lnSpc>
                <a:spcPct val="110000"/>
              </a:lnSpc>
            </a:pPr>
            <a:r>
              <a:rPr lang="en-US" altLang="zh-TW" sz="4000" dirty="0" smtClean="0"/>
              <a:t>2.1. Quartiles (continued)</a:t>
            </a:r>
            <a:endParaRPr lang="en-US" altLang="en-US" sz="4000" dirty="0" smtClean="0"/>
          </a:p>
        </p:txBody>
      </p:sp>
      <p:sp>
        <p:nvSpPr>
          <p:cNvPr id="27652" name="Rectangle 3"/>
          <p:cNvSpPr>
            <a:spLocks noGrp="1" noChangeArrowheads="1"/>
          </p:cNvSpPr>
          <p:nvPr>
            <p:ph type="body" sz="half" idx="1"/>
          </p:nvPr>
        </p:nvSpPr>
        <p:spPr>
          <a:xfrm>
            <a:off x="684213" y="2205038"/>
            <a:ext cx="8281987" cy="576262"/>
          </a:xfrm>
          <a:solidFill>
            <a:srgbClr val="FFFF99"/>
          </a:solidFill>
        </p:spPr>
        <p:txBody>
          <a:bodyPr/>
          <a:lstStyle/>
          <a:p>
            <a:pPr marL="342900" indent="-342900" eaLnBrk="1" hangingPunct="1">
              <a:spcBef>
                <a:spcPct val="50000"/>
              </a:spcBef>
              <a:buFont typeface="Wingdings" pitchFamily="2" charset="2"/>
              <a:buNone/>
            </a:pPr>
            <a:r>
              <a:rPr lang="en-US" altLang="zh-TW" sz="2000" b="1" smtClean="0">
                <a:ea typeface="新細明體" pitchFamily="18" charset="-120"/>
              </a:rPr>
              <a:t>Data in Ordered Array:  11   12   13   16   16   17   17   18   21</a:t>
            </a:r>
            <a:r>
              <a:rPr lang="en-US" altLang="zh-TW" sz="2000" smtClean="0">
                <a:ea typeface="新細明體" pitchFamily="18" charset="-120"/>
              </a:rPr>
              <a:t> </a:t>
            </a:r>
          </a:p>
        </p:txBody>
      </p:sp>
      <p:graphicFrame>
        <p:nvGraphicFramePr>
          <p:cNvPr id="27653" name="Object 4"/>
          <p:cNvGraphicFramePr>
            <a:graphicFrameLocks noChangeAspect="1"/>
          </p:cNvGraphicFramePr>
          <p:nvPr>
            <p:ph sz="quarter" idx="2"/>
          </p:nvPr>
        </p:nvGraphicFramePr>
        <p:xfrm>
          <a:off x="971550" y="4221163"/>
          <a:ext cx="7848600" cy="863600"/>
        </p:xfrm>
        <a:graphic>
          <a:graphicData uri="http://schemas.openxmlformats.org/presentationml/2006/ole">
            <p:oleObj spid="_x0000_s3074" name="Equation" r:id="rId3" imgW="3378200" imgH="419100" progId="">
              <p:embed/>
            </p:oleObj>
          </a:graphicData>
        </a:graphic>
      </p:graphicFrame>
      <p:sp>
        <p:nvSpPr>
          <p:cNvPr id="27654" name="AutoShape 5"/>
          <p:cNvSpPr>
            <a:spLocks noChangeArrowheads="1"/>
          </p:cNvSpPr>
          <p:nvPr/>
        </p:nvSpPr>
        <p:spPr bwMode="auto">
          <a:xfrm rot="-5400000">
            <a:off x="4716463" y="2852737"/>
            <a:ext cx="503238" cy="360363"/>
          </a:xfrm>
          <a:prstGeom prst="rightArrow">
            <a:avLst>
              <a:gd name="adj1" fmla="val 50000"/>
              <a:gd name="adj2" fmla="val 35170"/>
            </a:avLst>
          </a:prstGeom>
          <a:solidFill>
            <a:srgbClr val="FF0000"/>
          </a:solidFill>
          <a:ln w="12700">
            <a:solidFill>
              <a:schemeClr val="tx1"/>
            </a:solidFill>
            <a:miter lim="800000"/>
            <a:headEnd/>
            <a:tailEnd/>
          </a:ln>
          <a:effectLst/>
        </p:spPr>
        <p:txBody>
          <a:bodyPr wrap="none" anchor="ctr"/>
          <a:lstStyle/>
          <a:p>
            <a:pPr eaLnBrk="1" hangingPunct="1"/>
            <a:endParaRPr lang="en-US"/>
          </a:p>
        </p:txBody>
      </p:sp>
      <p:sp>
        <p:nvSpPr>
          <p:cNvPr id="27655" name="AutoShape 6"/>
          <p:cNvSpPr>
            <a:spLocks noChangeArrowheads="1"/>
          </p:cNvSpPr>
          <p:nvPr/>
        </p:nvSpPr>
        <p:spPr bwMode="auto">
          <a:xfrm rot="-5400000">
            <a:off x="6270625" y="2738438"/>
            <a:ext cx="228600" cy="457200"/>
          </a:xfrm>
          <a:prstGeom prst="rightArrow">
            <a:avLst>
              <a:gd name="adj1" fmla="val 50000"/>
              <a:gd name="adj2" fmla="val 25185"/>
            </a:avLst>
          </a:prstGeom>
          <a:solidFill>
            <a:srgbClr val="FF0000"/>
          </a:solidFill>
          <a:ln w="12700">
            <a:solidFill>
              <a:schemeClr val="tx1"/>
            </a:solidFill>
            <a:miter lim="800000"/>
            <a:headEnd/>
            <a:tailEnd/>
          </a:ln>
          <a:effectLst/>
        </p:spPr>
        <p:txBody>
          <a:bodyPr wrap="none" anchor="ctr"/>
          <a:lstStyle/>
          <a:p>
            <a:pPr eaLnBrk="1" hangingPunct="1"/>
            <a:endParaRPr lang="en-US"/>
          </a:p>
        </p:txBody>
      </p:sp>
      <p:sp>
        <p:nvSpPr>
          <p:cNvPr id="27656" name="AutoShape 7"/>
          <p:cNvSpPr>
            <a:spLocks noChangeArrowheads="1"/>
          </p:cNvSpPr>
          <p:nvPr/>
        </p:nvSpPr>
        <p:spPr bwMode="auto">
          <a:xfrm rot="-5400000">
            <a:off x="7428706" y="2875757"/>
            <a:ext cx="503237" cy="457200"/>
          </a:xfrm>
          <a:prstGeom prst="rightArrow">
            <a:avLst>
              <a:gd name="adj1" fmla="val 50000"/>
              <a:gd name="adj2" fmla="val 27721"/>
            </a:avLst>
          </a:prstGeom>
          <a:solidFill>
            <a:srgbClr val="FF0000"/>
          </a:solidFill>
          <a:ln w="12700">
            <a:solidFill>
              <a:schemeClr val="tx1"/>
            </a:solidFill>
            <a:miter lim="800000"/>
            <a:headEnd/>
            <a:tailEnd/>
          </a:ln>
          <a:effectLst/>
        </p:spPr>
        <p:txBody>
          <a:bodyPr wrap="none" anchor="ctr"/>
          <a:lstStyle/>
          <a:p>
            <a:pPr eaLnBrk="1" hangingPunct="1"/>
            <a:endParaRPr lang="en-US"/>
          </a:p>
        </p:txBody>
      </p:sp>
      <p:sp>
        <p:nvSpPr>
          <p:cNvPr id="27657" name="Rectangle 8"/>
          <p:cNvSpPr>
            <a:spLocks noChangeArrowheads="1"/>
          </p:cNvSpPr>
          <p:nvPr/>
        </p:nvSpPr>
        <p:spPr bwMode="auto">
          <a:xfrm>
            <a:off x="2916238" y="5516563"/>
            <a:ext cx="2519362" cy="457200"/>
          </a:xfrm>
          <a:prstGeom prst="rect">
            <a:avLst/>
          </a:prstGeom>
          <a:noFill/>
          <a:ln w="9525">
            <a:noFill/>
            <a:miter lim="800000"/>
            <a:headEnd/>
            <a:tailEnd/>
          </a:ln>
          <a:effectLst/>
        </p:spPr>
        <p:txBody>
          <a:bodyPr>
            <a:spAutoFit/>
          </a:bodyPr>
          <a:lstStyle/>
          <a:p>
            <a:pPr eaLnBrk="1" hangingPunct="1"/>
            <a:r>
              <a:rPr kumimoji="1" lang="en-US" altLang="zh-TW">
                <a:latin typeface="Times New Roman" pitchFamily="18" charset="0"/>
                <a:ea typeface="SimSun" pitchFamily="2" charset="-122"/>
              </a:rPr>
              <a:t>= Median = 16</a:t>
            </a:r>
            <a:endParaRPr kumimoji="1" lang="en-US" altLang="en-US">
              <a:latin typeface="Times New Roman" pitchFamily="18" charset="0"/>
              <a:ea typeface="SimSun" pitchFamily="2" charset="-122"/>
            </a:endParaRPr>
          </a:p>
        </p:txBody>
      </p:sp>
      <p:graphicFrame>
        <p:nvGraphicFramePr>
          <p:cNvPr id="27658" name="Object 9"/>
          <p:cNvGraphicFramePr>
            <a:graphicFrameLocks noChangeAspect="1"/>
          </p:cNvGraphicFramePr>
          <p:nvPr>
            <p:ph sz="quarter" idx="3"/>
          </p:nvPr>
        </p:nvGraphicFramePr>
        <p:xfrm>
          <a:off x="2411413" y="5516563"/>
          <a:ext cx="547687" cy="450850"/>
        </p:xfrm>
        <a:graphic>
          <a:graphicData uri="http://schemas.openxmlformats.org/presentationml/2006/ole">
            <p:oleObj spid="_x0000_s3075" name="Equation" r:id="rId4" imgW="190335" imgH="215713" progId="">
              <p:embed/>
            </p:oleObj>
          </a:graphicData>
        </a:graphic>
      </p:graphicFrame>
      <p:sp>
        <p:nvSpPr>
          <p:cNvPr id="27659" name="Rectangle 10"/>
          <p:cNvSpPr>
            <a:spLocks noChangeArrowheads="1"/>
          </p:cNvSpPr>
          <p:nvPr/>
        </p:nvSpPr>
        <p:spPr bwMode="auto">
          <a:xfrm>
            <a:off x="5724525" y="5553075"/>
            <a:ext cx="719138" cy="457200"/>
          </a:xfrm>
          <a:prstGeom prst="rect">
            <a:avLst/>
          </a:prstGeom>
          <a:noFill/>
          <a:ln w="9525">
            <a:noFill/>
            <a:miter lim="800000"/>
            <a:headEnd/>
            <a:tailEnd/>
          </a:ln>
          <a:effectLst/>
        </p:spPr>
        <p:txBody>
          <a:bodyPr anchor="ctr">
            <a:spAutoFit/>
          </a:bodyPr>
          <a:lstStyle/>
          <a:p>
            <a:pPr eaLnBrk="1" hangingPunct="1"/>
            <a:r>
              <a:rPr kumimoji="1" lang="en-US" altLang="en-US">
                <a:solidFill>
                  <a:srgbClr val="FF3300"/>
                </a:solidFill>
                <a:latin typeface="Times New Roman" pitchFamily="18" charset="0"/>
                <a:ea typeface="SimSun" pitchFamily="2" charset="-122"/>
              </a:rPr>
              <a:t>Q3</a:t>
            </a:r>
            <a:r>
              <a:rPr kumimoji="1" lang="en-US" altLang="zh-CN">
                <a:solidFill>
                  <a:srgbClr val="FF3300"/>
                </a:solidFill>
                <a:latin typeface="Times New Roman" pitchFamily="18" charset="0"/>
                <a:ea typeface="SimSun" pitchFamily="2" charset="-122"/>
              </a:rPr>
              <a:t> </a:t>
            </a:r>
          </a:p>
        </p:txBody>
      </p:sp>
      <p:sp>
        <p:nvSpPr>
          <p:cNvPr id="27660" name="Rectangle 11"/>
          <p:cNvSpPr>
            <a:spLocks noChangeArrowheads="1"/>
          </p:cNvSpPr>
          <p:nvPr/>
        </p:nvSpPr>
        <p:spPr bwMode="auto">
          <a:xfrm>
            <a:off x="6300788" y="5589588"/>
            <a:ext cx="1943100" cy="457200"/>
          </a:xfrm>
          <a:prstGeom prst="rect">
            <a:avLst/>
          </a:prstGeom>
          <a:noFill/>
          <a:ln w="9525">
            <a:noFill/>
            <a:miter lim="800000"/>
            <a:headEnd/>
            <a:tailEnd/>
          </a:ln>
          <a:effectLst/>
        </p:spPr>
        <p:txBody>
          <a:bodyPr>
            <a:spAutoFit/>
          </a:bodyPr>
          <a:lstStyle/>
          <a:p>
            <a:pPr eaLnBrk="1" hangingPunct="1"/>
            <a:r>
              <a:rPr kumimoji="1" lang="en-US" altLang="zh-TW" dirty="0">
                <a:latin typeface="Times New Roman" pitchFamily="18" charset="0"/>
                <a:ea typeface="SimSun" pitchFamily="2" charset="-122"/>
              </a:rPr>
              <a:t>= 17,5</a:t>
            </a:r>
            <a:endParaRPr kumimoji="1" lang="en-US" altLang="en-US" dirty="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39750" y="614363"/>
            <a:ext cx="8289925" cy="398462"/>
          </a:xfrm>
        </p:spPr>
        <p:txBody>
          <a:bodyPr vert="horz" lIns="91440" tIns="45720" rIns="91440" bIns="45720" rtlCol="0" anchor="ctr">
            <a:normAutofit fontScale="90000"/>
          </a:bodyPr>
          <a:lstStyle/>
          <a:p>
            <a:pPr>
              <a:lnSpc>
                <a:spcPct val="110000"/>
              </a:lnSpc>
            </a:pPr>
            <a:r>
              <a:rPr lang="en-US" altLang="zh-CN" sz="3600" dirty="0" smtClean="0"/>
              <a:t>2.2. Box-and-Whisker Plot</a:t>
            </a:r>
          </a:p>
        </p:txBody>
      </p:sp>
      <p:sp>
        <p:nvSpPr>
          <p:cNvPr id="28676" name="Rectangle 3"/>
          <p:cNvSpPr>
            <a:spLocks noGrp="1" noChangeArrowheads="1"/>
          </p:cNvSpPr>
          <p:nvPr>
            <p:ph type="body" idx="1"/>
          </p:nvPr>
        </p:nvSpPr>
        <p:spPr>
          <a:xfrm>
            <a:off x="685800" y="1600200"/>
            <a:ext cx="7772400" cy="4495800"/>
          </a:xfrm>
          <a:noFill/>
        </p:spPr>
        <p:txBody>
          <a:bodyPr lIns="90488" tIns="44450" rIns="90488" bIns="44450"/>
          <a:lstStyle/>
          <a:p>
            <a:pPr marL="342900" indent="-342900" eaLnBrk="1" hangingPunct="1">
              <a:buFont typeface="Wingdings" pitchFamily="2" charset="2"/>
              <a:buNone/>
            </a:pPr>
            <a:r>
              <a:rPr lang="en-US" altLang="zh-CN" smtClean="0">
                <a:ea typeface="SimSun" pitchFamily="2" charset="-122"/>
              </a:rPr>
              <a:t>	</a:t>
            </a:r>
            <a:r>
              <a:rPr lang="en-US" altLang="zh-CN" sz="2800" smtClean="0">
                <a:solidFill>
                  <a:schemeClr val="accent2"/>
                </a:solidFill>
                <a:ea typeface="SimSun" pitchFamily="2" charset="-122"/>
              </a:rPr>
              <a:t>Graphical Display of Data Using 5-Number Summary:</a:t>
            </a:r>
            <a:r>
              <a:rPr lang="en-US" altLang="zh-CN" smtClean="0">
                <a:solidFill>
                  <a:schemeClr val="accent2"/>
                </a:solidFill>
                <a:ea typeface="SimSun" pitchFamily="2" charset="-122"/>
              </a:rPr>
              <a:t> </a:t>
            </a:r>
          </a:p>
        </p:txBody>
      </p:sp>
      <p:sp>
        <p:nvSpPr>
          <p:cNvPr id="28677" name="Freeform 4"/>
          <p:cNvSpPr>
            <a:spLocks/>
          </p:cNvSpPr>
          <p:nvPr/>
        </p:nvSpPr>
        <p:spPr bwMode="auto">
          <a:xfrm>
            <a:off x="2960688" y="4213225"/>
            <a:ext cx="2516187" cy="504825"/>
          </a:xfrm>
          <a:custGeom>
            <a:avLst/>
            <a:gdLst>
              <a:gd name="T0" fmla="*/ 0 w 1585"/>
              <a:gd name="T1" fmla="*/ 503238 h 318"/>
              <a:gd name="T2" fmla="*/ 2514600 w 1585"/>
              <a:gd name="T3" fmla="*/ 503238 h 318"/>
              <a:gd name="T4" fmla="*/ 2514600 w 1585"/>
              <a:gd name="T5" fmla="*/ 0 h 318"/>
              <a:gd name="T6" fmla="*/ 0 w 1585"/>
              <a:gd name="T7" fmla="*/ 0 h 318"/>
              <a:gd name="T8" fmla="*/ 0 w 1585"/>
              <a:gd name="T9" fmla="*/ 503238 h 3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5" h="318">
                <a:moveTo>
                  <a:pt x="0" y="317"/>
                </a:moveTo>
                <a:lnTo>
                  <a:pt x="1584" y="317"/>
                </a:lnTo>
                <a:lnTo>
                  <a:pt x="1584" y="0"/>
                </a:lnTo>
                <a:lnTo>
                  <a:pt x="0" y="0"/>
                </a:lnTo>
                <a:lnTo>
                  <a:pt x="0" y="317"/>
                </a:lnTo>
              </a:path>
            </a:pathLst>
          </a:custGeom>
          <a:noFill/>
          <a:ln w="25400" cap="rnd" cmpd="sng">
            <a:solidFill>
              <a:srgbClr val="9966FF"/>
            </a:solidFill>
            <a:prstDash val="solid"/>
            <a:round/>
            <a:headEnd type="none" w="med" len="med"/>
            <a:tailEnd type="none" w="med" len="med"/>
          </a:ln>
          <a:effectLst/>
        </p:spPr>
        <p:txBody>
          <a:bodyPr/>
          <a:lstStyle/>
          <a:p>
            <a:endParaRPr lang="en-IN"/>
          </a:p>
        </p:txBody>
      </p:sp>
      <p:sp>
        <p:nvSpPr>
          <p:cNvPr id="28678" name="Line 5"/>
          <p:cNvSpPr>
            <a:spLocks noChangeShapeType="1"/>
          </p:cNvSpPr>
          <p:nvPr/>
        </p:nvSpPr>
        <p:spPr bwMode="auto">
          <a:xfrm flipV="1">
            <a:off x="4217988" y="4200525"/>
            <a:ext cx="0" cy="528638"/>
          </a:xfrm>
          <a:prstGeom prst="line">
            <a:avLst/>
          </a:prstGeom>
          <a:noFill/>
          <a:ln w="25400">
            <a:solidFill>
              <a:srgbClr val="9966FF"/>
            </a:solidFill>
            <a:round/>
            <a:headEnd/>
            <a:tailEnd/>
          </a:ln>
          <a:effectLst/>
        </p:spPr>
        <p:txBody>
          <a:bodyPr wrap="none" anchor="ctr"/>
          <a:lstStyle/>
          <a:p>
            <a:endParaRPr lang="en-IN"/>
          </a:p>
        </p:txBody>
      </p:sp>
      <p:sp>
        <p:nvSpPr>
          <p:cNvPr id="28679" name="Line 6"/>
          <p:cNvSpPr>
            <a:spLocks noChangeShapeType="1"/>
          </p:cNvSpPr>
          <p:nvPr/>
        </p:nvSpPr>
        <p:spPr bwMode="auto">
          <a:xfrm>
            <a:off x="1463675" y="5218113"/>
            <a:ext cx="5751513" cy="0"/>
          </a:xfrm>
          <a:prstGeom prst="line">
            <a:avLst/>
          </a:prstGeom>
          <a:noFill/>
          <a:ln w="25400">
            <a:solidFill>
              <a:schemeClr val="bg2"/>
            </a:solidFill>
            <a:round/>
            <a:headEnd/>
            <a:tailEnd/>
          </a:ln>
          <a:effectLst/>
        </p:spPr>
        <p:txBody>
          <a:bodyPr wrap="none" anchor="ctr"/>
          <a:lstStyle/>
          <a:p>
            <a:endParaRPr lang="en-IN"/>
          </a:p>
        </p:txBody>
      </p:sp>
      <p:sp>
        <p:nvSpPr>
          <p:cNvPr id="28680" name="Freeform 7"/>
          <p:cNvSpPr>
            <a:spLocks/>
          </p:cNvSpPr>
          <p:nvPr/>
        </p:nvSpPr>
        <p:spPr bwMode="auto">
          <a:xfrm>
            <a:off x="7227888" y="5154613"/>
            <a:ext cx="123825" cy="122237"/>
          </a:xfrm>
          <a:custGeom>
            <a:avLst/>
            <a:gdLst>
              <a:gd name="T0" fmla="*/ 0 w 78"/>
              <a:gd name="T1" fmla="*/ 0 h 77"/>
              <a:gd name="T2" fmla="*/ 122238 w 78"/>
              <a:gd name="T3" fmla="*/ 58737 h 77"/>
              <a:gd name="T4" fmla="*/ 0 w 78"/>
              <a:gd name="T5" fmla="*/ 120650 h 77"/>
              <a:gd name="T6" fmla="*/ 0 w 78"/>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77">
                <a:moveTo>
                  <a:pt x="0" y="0"/>
                </a:moveTo>
                <a:lnTo>
                  <a:pt x="77" y="37"/>
                </a:lnTo>
                <a:lnTo>
                  <a:pt x="0" y="76"/>
                </a:lnTo>
                <a:lnTo>
                  <a:pt x="0" y="0"/>
                </a:lnTo>
              </a:path>
            </a:pathLst>
          </a:custGeom>
          <a:solidFill>
            <a:srgbClr val="CDCDCD"/>
          </a:solidFill>
          <a:ln w="12700" cap="rnd" cmpd="sng">
            <a:solidFill>
              <a:schemeClr val="bg2"/>
            </a:solidFill>
            <a:prstDash val="solid"/>
            <a:round/>
            <a:headEnd type="none" w="med" len="med"/>
            <a:tailEnd type="none" w="med" len="med"/>
          </a:ln>
          <a:effectLst/>
        </p:spPr>
        <p:txBody>
          <a:bodyPr/>
          <a:lstStyle/>
          <a:p>
            <a:endParaRPr lang="en-IN"/>
          </a:p>
        </p:txBody>
      </p:sp>
      <p:sp>
        <p:nvSpPr>
          <p:cNvPr id="28681" name="Rectangle 8"/>
          <p:cNvSpPr>
            <a:spLocks noChangeArrowheads="1"/>
          </p:cNvSpPr>
          <p:nvPr/>
        </p:nvSpPr>
        <p:spPr bwMode="auto">
          <a:xfrm>
            <a:off x="3436938" y="3475038"/>
            <a:ext cx="1557337" cy="592137"/>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rgbClr val="FF0000"/>
                </a:solidFill>
                <a:ea typeface="SimSun" pitchFamily="2" charset="-122"/>
              </a:rPr>
              <a:t>Median</a:t>
            </a:r>
          </a:p>
        </p:txBody>
      </p:sp>
      <p:sp>
        <p:nvSpPr>
          <p:cNvPr id="28682" name="Line 9"/>
          <p:cNvSpPr>
            <a:spLocks noChangeShapeType="1"/>
          </p:cNvSpPr>
          <p:nvPr/>
        </p:nvSpPr>
        <p:spPr bwMode="auto">
          <a:xfrm>
            <a:off x="5481638" y="4464050"/>
            <a:ext cx="928687" cy="0"/>
          </a:xfrm>
          <a:prstGeom prst="line">
            <a:avLst/>
          </a:prstGeom>
          <a:noFill/>
          <a:ln w="12700">
            <a:solidFill>
              <a:schemeClr val="bg2"/>
            </a:solidFill>
            <a:round/>
            <a:headEnd/>
            <a:tailEnd/>
          </a:ln>
          <a:effectLst/>
        </p:spPr>
        <p:txBody>
          <a:bodyPr wrap="none" anchor="ctr"/>
          <a:lstStyle/>
          <a:p>
            <a:endParaRPr lang="en-IN"/>
          </a:p>
        </p:txBody>
      </p:sp>
      <p:sp>
        <p:nvSpPr>
          <p:cNvPr id="28683" name="Line 10"/>
          <p:cNvSpPr>
            <a:spLocks noChangeShapeType="1"/>
          </p:cNvSpPr>
          <p:nvPr/>
        </p:nvSpPr>
        <p:spPr bwMode="auto">
          <a:xfrm>
            <a:off x="1960563" y="4464050"/>
            <a:ext cx="993775" cy="0"/>
          </a:xfrm>
          <a:prstGeom prst="line">
            <a:avLst/>
          </a:prstGeom>
          <a:noFill/>
          <a:ln w="12700">
            <a:solidFill>
              <a:schemeClr val="bg2"/>
            </a:solidFill>
            <a:round/>
            <a:headEnd/>
            <a:tailEnd/>
          </a:ln>
          <a:effectLst/>
        </p:spPr>
        <p:txBody>
          <a:bodyPr wrap="none" anchor="ctr"/>
          <a:lstStyle/>
          <a:p>
            <a:endParaRPr lang="en-IN"/>
          </a:p>
        </p:txBody>
      </p:sp>
      <p:sp>
        <p:nvSpPr>
          <p:cNvPr id="28684" name="Rectangle 11"/>
          <p:cNvSpPr>
            <a:spLocks noChangeArrowheads="1"/>
          </p:cNvSpPr>
          <p:nvPr/>
        </p:nvSpPr>
        <p:spPr bwMode="auto">
          <a:xfrm>
            <a:off x="1417638" y="5299075"/>
            <a:ext cx="414337" cy="592138"/>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chemeClr val="bg2"/>
                </a:solidFill>
                <a:ea typeface="SimSun" pitchFamily="2" charset="-122"/>
              </a:rPr>
              <a:t>4</a:t>
            </a:r>
          </a:p>
        </p:txBody>
      </p:sp>
      <p:sp>
        <p:nvSpPr>
          <p:cNvPr id="28685" name="Rectangle 12"/>
          <p:cNvSpPr>
            <a:spLocks noChangeArrowheads="1"/>
          </p:cNvSpPr>
          <p:nvPr/>
        </p:nvSpPr>
        <p:spPr bwMode="auto">
          <a:xfrm>
            <a:off x="2554288" y="5299075"/>
            <a:ext cx="414337" cy="592138"/>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chemeClr val="bg2"/>
                </a:solidFill>
                <a:ea typeface="SimSun" pitchFamily="2" charset="-122"/>
              </a:rPr>
              <a:t>6</a:t>
            </a:r>
          </a:p>
        </p:txBody>
      </p:sp>
      <p:sp>
        <p:nvSpPr>
          <p:cNvPr id="28686" name="Rectangle 13"/>
          <p:cNvSpPr>
            <a:spLocks noChangeArrowheads="1"/>
          </p:cNvSpPr>
          <p:nvPr/>
        </p:nvSpPr>
        <p:spPr bwMode="auto">
          <a:xfrm>
            <a:off x="3811588" y="5299075"/>
            <a:ext cx="414337" cy="592138"/>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chemeClr val="bg2"/>
                </a:solidFill>
                <a:ea typeface="SimSun" pitchFamily="2" charset="-122"/>
              </a:rPr>
              <a:t>8</a:t>
            </a:r>
          </a:p>
        </p:txBody>
      </p:sp>
      <p:sp>
        <p:nvSpPr>
          <p:cNvPr id="28687" name="Rectangle 14"/>
          <p:cNvSpPr>
            <a:spLocks noChangeArrowheads="1"/>
          </p:cNvSpPr>
          <p:nvPr/>
        </p:nvSpPr>
        <p:spPr bwMode="auto">
          <a:xfrm>
            <a:off x="4951413" y="5299075"/>
            <a:ext cx="647700" cy="592138"/>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chemeClr val="bg2"/>
                </a:solidFill>
                <a:ea typeface="SimSun" pitchFamily="2" charset="-122"/>
              </a:rPr>
              <a:t>10</a:t>
            </a:r>
          </a:p>
        </p:txBody>
      </p:sp>
      <p:sp>
        <p:nvSpPr>
          <p:cNvPr id="28688" name="Rectangle 15"/>
          <p:cNvSpPr>
            <a:spLocks noChangeArrowheads="1"/>
          </p:cNvSpPr>
          <p:nvPr/>
        </p:nvSpPr>
        <p:spPr bwMode="auto">
          <a:xfrm>
            <a:off x="6446838" y="5299075"/>
            <a:ext cx="647700" cy="592138"/>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a:solidFill>
                  <a:schemeClr val="bg2"/>
                </a:solidFill>
                <a:ea typeface="SimSun" pitchFamily="2" charset="-122"/>
              </a:rPr>
              <a:t>12</a:t>
            </a:r>
          </a:p>
        </p:txBody>
      </p:sp>
      <p:sp>
        <p:nvSpPr>
          <p:cNvPr id="28689" name="Line 16"/>
          <p:cNvSpPr>
            <a:spLocks noChangeShapeType="1"/>
          </p:cNvSpPr>
          <p:nvPr/>
        </p:nvSpPr>
        <p:spPr bwMode="auto">
          <a:xfrm flipV="1">
            <a:off x="6480175" y="4206875"/>
            <a:ext cx="0" cy="515938"/>
          </a:xfrm>
          <a:prstGeom prst="line">
            <a:avLst/>
          </a:prstGeom>
          <a:noFill/>
          <a:ln w="12700">
            <a:solidFill>
              <a:srgbClr val="9966FF"/>
            </a:solidFill>
            <a:round/>
            <a:headEnd/>
            <a:tailEnd/>
          </a:ln>
          <a:effectLst/>
        </p:spPr>
        <p:txBody>
          <a:bodyPr wrap="none" anchor="ctr"/>
          <a:lstStyle/>
          <a:p>
            <a:endParaRPr lang="en-IN"/>
          </a:p>
        </p:txBody>
      </p:sp>
      <p:sp>
        <p:nvSpPr>
          <p:cNvPr id="28690" name="Line 17"/>
          <p:cNvSpPr>
            <a:spLocks noChangeShapeType="1"/>
          </p:cNvSpPr>
          <p:nvPr/>
        </p:nvSpPr>
        <p:spPr bwMode="auto">
          <a:xfrm flipV="1">
            <a:off x="1954213" y="4206875"/>
            <a:ext cx="0" cy="515938"/>
          </a:xfrm>
          <a:prstGeom prst="line">
            <a:avLst/>
          </a:prstGeom>
          <a:noFill/>
          <a:ln w="12700">
            <a:solidFill>
              <a:srgbClr val="9966FF"/>
            </a:solidFill>
            <a:round/>
            <a:headEnd/>
            <a:tailEnd/>
          </a:ln>
          <a:effectLst/>
        </p:spPr>
        <p:txBody>
          <a:bodyPr wrap="none" anchor="ctr"/>
          <a:lstStyle/>
          <a:p>
            <a:endParaRPr lang="en-IN"/>
          </a:p>
        </p:txBody>
      </p:sp>
      <p:sp>
        <p:nvSpPr>
          <p:cNvPr id="28691" name="Rectangle 18"/>
          <p:cNvSpPr>
            <a:spLocks noChangeArrowheads="1"/>
          </p:cNvSpPr>
          <p:nvPr/>
        </p:nvSpPr>
        <p:spPr bwMode="auto">
          <a:xfrm>
            <a:off x="5143500" y="3475038"/>
            <a:ext cx="506413" cy="592137"/>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i="1">
                <a:solidFill>
                  <a:srgbClr val="FF0000"/>
                </a:solidFill>
                <a:ea typeface="SimSun" pitchFamily="2" charset="-122"/>
              </a:rPr>
              <a:t>Q</a:t>
            </a:r>
          </a:p>
        </p:txBody>
      </p:sp>
      <p:sp>
        <p:nvSpPr>
          <p:cNvPr id="28692" name="Rectangle 19"/>
          <p:cNvSpPr>
            <a:spLocks noChangeArrowheads="1"/>
          </p:cNvSpPr>
          <p:nvPr/>
        </p:nvSpPr>
        <p:spPr bwMode="auto">
          <a:xfrm>
            <a:off x="5468938" y="3743325"/>
            <a:ext cx="336550" cy="423863"/>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2200">
                <a:solidFill>
                  <a:srgbClr val="FF0000"/>
                </a:solidFill>
                <a:ea typeface="SimSun" pitchFamily="2" charset="-122"/>
              </a:rPr>
              <a:t>3</a:t>
            </a:r>
          </a:p>
        </p:txBody>
      </p:sp>
      <p:sp>
        <p:nvSpPr>
          <p:cNvPr id="28693" name="Rectangle 20"/>
          <p:cNvSpPr>
            <a:spLocks noChangeArrowheads="1"/>
          </p:cNvSpPr>
          <p:nvPr/>
        </p:nvSpPr>
        <p:spPr bwMode="auto">
          <a:xfrm>
            <a:off x="5621338" y="3992563"/>
            <a:ext cx="184150" cy="92075"/>
          </a:xfrm>
          <a:prstGeom prst="rect">
            <a:avLst/>
          </a:prstGeom>
          <a:noFill/>
          <a:ln w="12700">
            <a:noFill/>
            <a:miter lim="800000"/>
            <a:headEnd/>
            <a:tailEnd/>
          </a:ln>
          <a:effectLst/>
        </p:spPr>
        <p:txBody>
          <a:bodyPr wrap="none" anchor="ctr"/>
          <a:lstStyle/>
          <a:p>
            <a:pPr eaLnBrk="1" hangingPunct="1"/>
            <a:endParaRPr lang="en-US"/>
          </a:p>
        </p:txBody>
      </p:sp>
      <p:sp>
        <p:nvSpPr>
          <p:cNvPr id="28694" name="Rectangle 21"/>
          <p:cNvSpPr>
            <a:spLocks noChangeArrowheads="1"/>
          </p:cNvSpPr>
          <p:nvPr/>
        </p:nvSpPr>
        <p:spPr bwMode="auto">
          <a:xfrm>
            <a:off x="2628900" y="3475038"/>
            <a:ext cx="506413" cy="592137"/>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i="1">
                <a:solidFill>
                  <a:srgbClr val="FF0000"/>
                </a:solidFill>
                <a:ea typeface="SimSun" pitchFamily="2" charset="-122"/>
              </a:rPr>
              <a:t>Q</a:t>
            </a:r>
          </a:p>
        </p:txBody>
      </p:sp>
      <p:sp>
        <p:nvSpPr>
          <p:cNvPr id="28695" name="Rectangle 22"/>
          <p:cNvSpPr>
            <a:spLocks noChangeArrowheads="1"/>
          </p:cNvSpPr>
          <p:nvPr/>
        </p:nvSpPr>
        <p:spPr bwMode="auto">
          <a:xfrm>
            <a:off x="2954338" y="3743325"/>
            <a:ext cx="336550" cy="423863"/>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2200">
                <a:solidFill>
                  <a:srgbClr val="FF0000"/>
                </a:solidFill>
                <a:ea typeface="SimSun" pitchFamily="2" charset="-122"/>
              </a:rPr>
              <a:t>1</a:t>
            </a:r>
          </a:p>
        </p:txBody>
      </p:sp>
      <p:sp>
        <p:nvSpPr>
          <p:cNvPr id="28696" name="Rectangle 23"/>
          <p:cNvSpPr>
            <a:spLocks noChangeArrowheads="1"/>
          </p:cNvSpPr>
          <p:nvPr/>
        </p:nvSpPr>
        <p:spPr bwMode="auto">
          <a:xfrm>
            <a:off x="3106738" y="3992563"/>
            <a:ext cx="184150" cy="92075"/>
          </a:xfrm>
          <a:prstGeom prst="rect">
            <a:avLst/>
          </a:prstGeom>
          <a:noFill/>
          <a:ln w="12700">
            <a:noFill/>
            <a:miter lim="800000"/>
            <a:headEnd/>
            <a:tailEnd/>
          </a:ln>
          <a:effectLst/>
        </p:spPr>
        <p:txBody>
          <a:bodyPr wrap="none" anchor="ctr"/>
          <a:lstStyle/>
          <a:p>
            <a:pPr eaLnBrk="1" hangingPunct="1"/>
            <a:endParaRPr lang="en-US"/>
          </a:p>
        </p:txBody>
      </p:sp>
      <p:sp>
        <p:nvSpPr>
          <p:cNvPr id="28697" name="Rectangle 24"/>
          <p:cNvSpPr>
            <a:spLocks noChangeArrowheads="1"/>
          </p:cNvSpPr>
          <p:nvPr/>
        </p:nvSpPr>
        <p:spPr bwMode="auto">
          <a:xfrm>
            <a:off x="6337300" y="3475038"/>
            <a:ext cx="460375" cy="592137"/>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i="1">
                <a:solidFill>
                  <a:srgbClr val="FF0000"/>
                </a:solidFill>
                <a:ea typeface="SimSun" pitchFamily="2" charset="-122"/>
              </a:rPr>
              <a:t>X</a:t>
            </a:r>
          </a:p>
        </p:txBody>
      </p:sp>
      <p:sp>
        <p:nvSpPr>
          <p:cNvPr id="28698" name="Rectangle 25"/>
          <p:cNvSpPr>
            <a:spLocks noChangeArrowheads="1"/>
          </p:cNvSpPr>
          <p:nvPr/>
        </p:nvSpPr>
        <p:spPr bwMode="auto">
          <a:xfrm>
            <a:off x="6615113" y="3743325"/>
            <a:ext cx="1020762" cy="423863"/>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2200">
                <a:solidFill>
                  <a:srgbClr val="FF0000"/>
                </a:solidFill>
                <a:ea typeface="SimSun" pitchFamily="2" charset="-122"/>
              </a:rPr>
              <a:t>largest</a:t>
            </a:r>
          </a:p>
        </p:txBody>
      </p:sp>
      <p:sp>
        <p:nvSpPr>
          <p:cNvPr id="28699" name="Rectangle 26"/>
          <p:cNvSpPr>
            <a:spLocks noChangeArrowheads="1"/>
          </p:cNvSpPr>
          <p:nvPr/>
        </p:nvSpPr>
        <p:spPr bwMode="auto">
          <a:xfrm>
            <a:off x="7448550" y="3992563"/>
            <a:ext cx="184150" cy="92075"/>
          </a:xfrm>
          <a:prstGeom prst="rect">
            <a:avLst/>
          </a:prstGeom>
          <a:noFill/>
          <a:ln w="12700">
            <a:noFill/>
            <a:miter lim="800000"/>
            <a:headEnd/>
            <a:tailEnd/>
          </a:ln>
          <a:effectLst/>
        </p:spPr>
        <p:txBody>
          <a:bodyPr wrap="none" anchor="ctr"/>
          <a:lstStyle/>
          <a:p>
            <a:pPr eaLnBrk="1" hangingPunct="1"/>
            <a:endParaRPr lang="en-US"/>
          </a:p>
        </p:txBody>
      </p:sp>
      <p:sp>
        <p:nvSpPr>
          <p:cNvPr id="28700" name="Rectangle 27"/>
          <p:cNvSpPr>
            <a:spLocks noChangeArrowheads="1"/>
          </p:cNvSpPr>
          <p:nvPr/>
        </p:nvSpPr>
        <p:spPr bwMode="auto">
          <a:xfrm>
            <a:off x="1209675" y="3475038"/>
            <a:ext cx="460375" cy="592137"/>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3300" i="1">
                <a:solidFill>
                  <a:srgbClr val="FF0000"/>
                </a:solidFill>
                <a:ea typeface="SimSun" pitchFamily="2" charset="-122"/>
              </a:rPr>
              <a:t>X</a:t>
            </a:r>
          </a:p>
        </p:txBody>
      </p:sp>
      <p:sp>
        <p:nvSpPr>
          <p:cNvPr id="28701" name="Rectangle 28"/>
          <p:cNvSpPr>
            <a:spLocks noChangeArrowheads="1"/>
          </p:cNvSpPr>
          <p:nvPr/>
        </p:nvSpPr>
        <p:spPr bwMode="auto">
          <a:xfrm>
            <a:off x="1489075" y="3743325"/>
            <a:ext cx="1206500" cy="423863"/>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CN" sz="2200">
                <a:solidFill>
                  <a:srgbClr val="FF0000"/>
                </a:solidFill>
                <a:ea typeface="SimSun" pitchFamily="2" charset="-122"/>
              </a:rPr>
              <a:t>smallest</a:t>
            </a:r>
          </a:p>
        </p:txBody>
      </p:sp>
      <p:sp>
        <p:nvSpPr>
          <p:cNvPr id="28702" name="Rectangle 29"/>
          <p:cNvSpPr>
            <a:spLocks noChangeArrowheads="1"/>
          </p:cNvSpPr>
          <p:nvPr/>
        </p:nvSpPr>
        <p:spPr bwMode="auto">
          <a:xfrm>
            <a:off x="2513013" y="3992563"/>
            <a:ext cx="184150" cy="92075"/>
          </a:xfrm>
          <a:prstGeom prst="rect">
            <a:avLst/>
          </a:prstGeom>
          <a:noFill/>
          <a:ln w="12700">
            <a:noFill/>
            <a:miter lim="800000"/>
            <a:headEnd/>
            <a:tailEnd/>
          </a:ln>
          <a:effectLst/>
        </p:spPr>
        <p:txBody>
          <a:bodyPr wrap="none" anchor="ctr"/>
          <a:lstStyle/>
          <a:p>
            <a:pPr eaLnBrk="1" hangingPunct="1"/>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vert="horz" lIns="91440" tIns="45720" rIns="91440" bIns="45720" rtlCol="0" anchor="ctr">
            <a:normAutofit fontScale="90000"/>
          </a:bodyPr>
          <a:lstStyle/>
          <a:p>
            <a:pPr>
              <a:lnSpc>
                <a:spcPct val="110000"/>
              </a:lnSpc>
            </a:pPr>
            <a:r>
              <a:rPr lang="en-US" altLang="zh-TW" sz="3200" dirty="0" smtClean="0"/>
              <a:t>2.3. Distribution Shape and </a:t>
            </a:r>
            <a:br>
              <a:rPr lang="en-US" altLang="zh-TW" sz="3200" dirty="0" smtClean="0"/>
            </a:br>
            <a:r>
              <a:rPr lang="en-US" altLang="zh-TW" sz="3200" dirty="0" smtClean="0"/>
              <a:t>Box-and-Whisker Plot</a:t>
            </a:r>
          </a:p>
        </p:txBody>
      </p:sp>
      <p:sp>
        <p:nvSpPr>
          <p:cNvPr id="30724" name="Rectangle 3"/>
          <p:cNvSpPr>
            <a:spLocks noChangeArrowheads="1"/>
          </p:cNvSpPr>
          <p:nvPr/>
        </p:nvSpPr>
        <p:spPr bwMode="auto">
          <a:xfrm>
            <a:off x="6188075" y="2354263"/>
            <a:ext cx="2708275" cy="576262"/>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TW" sz="3200">
                <a:ea typeface="SimSun" pitchFamily="2" charset="-122"/>
              </a:rPr>
              <a:t>Right-Skewed</a:t>
            </a:r>
          </a:p>
        </p:txBody>
      </p:sp>
      <p:sp>
        <p:nvSpPr>
          <p:cNvPr id="30725" name="Rectangle 4"/>
          <p:cNvSpPr>
            <a:spLocks noChangeArrowheads="1"/>
          </p:cNvSpPr>
          <p:nvPr/>
        </p:nvSpPr>
        <p:spPr bwMode="auto">
          <a:xfrm>
            <a:off x="381000" y="2354263"/>
            <a:ext cx="2436813" cy="576262"/>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TW" sz="3200">
                <a:ea typeface="SimSun" pitchFamily="2" charset="-122"/>
              </a:rPr>
              <a:t>Left-Skewed</a:t>
            </a:r>
            <a:endParaRPr kumimoji="1" lang="en-US" altLang="zh-TW" sz="3200" b="1">
              <a:ea typeface="SimSun" pitchFamily="2" charset="-122"/>
            </a:endParaRPr>
          </a:p>
        </p:txBody>
      </p:sp>
      <p:sp>
        <p:nvSpPr>
          <p:cNvPr id="30726" name="Rectangle 5"/>
          <p:cNvSpPr>
            <a:spLocks noChangeArrowheads="1"/>
          </p:cNvSpPr>
          <p:nvPr/>
        </p:nvSpPr>
        <p:spPr bwMode="auto">
          <a:xfrm>
            <a:off x="3581400" y="2354263"/>
            <a:ext cx="2098675" cy="576262"/>
          </a:xfrm>
          <a:prstGeom prst="rect">
            <a:avLst/>
          </a:prstGeom>
          <a:noFill/>
          <a:ln w="12700">
            <a:noFill/>
            <a:miter lim="800000"/>
            <a:headEnd/>
            <a:tailEnd/>
          </a:ln>
          <a:effectLst/>
        </p:spPr>
        <p:txBody>
          <a:bodyPr wrap="none" lIns="90488" tIns="44450" rIns="90488" bIns="44450">
            <a:spAutoFit/>
          </a:bodyPr>
          <a:lstStyle/>
          <a:p>
            <a:pPr eaLnBrk="1" hangingPunct="1"/>
            <a:r>
              <a:rPr kumimoji="1" lang="en-US" altLang="zh-TW" sz="3200">
                <a:ea typeface="SimSun" pitchFamily="2" charset="-122"/>
              </a:rPr>
              <a:t>Symmetric</a:t>
            </a:r>
          </a:p>
        </p:txBody>
      </p:sp>
      <p:sp>
        <p:nvSpPr>
          <p:cNvPr id="30727" name="Line 6"/>
          <p:cNvSpPr>
            <a:spLocks noChangeShapeType="1"/>
          </p:cNvSpPr>
          <p:nvPr/>
        </p:nvSpPr>
        <p:spPr bwMode="auto">
          <a:xfrm>
            <a:off x="6705600" y="3733800"/>
            <a:ext cx="0" cy="609600"/>
          </a:xfrm>
          <a:prstGeom prst="line">
            <a:avLst/>
          </a:prstGeom>
          <a:noFill/>
          <a:ln w="25400">
            <a:solidFill>
              <a:schemeClr val="tx2"/>
            </a:solidFill>
            <a:round/>
            <a:headEnd/>
            <a:tailEnd/>
          </a:ln>
          <a:effectLst/>
        </p:spPr>
        <p:txBody>
          <a:bodyPr wrap="none" anchor="ctr"/>
          <a:lstStyle/>
          <a:p>
            <a:endParaRPr lang="en-IN"/>
          </a:p>
        </p:txBody>
      </p:sp>
      <p:sp>
        <p:nvSpPr>
          <p:cNvPr id="30728" name="Line 7"/>
          <p:cNvSpPr>
            <a:spLocks noChangeShapeType="1"/>
          </p:cNvSpPr>
          <p:nvPr/>
        </p:nvSpPr>
        <p:spPr bwMode="auto">
          <a:xfrm>
            <a:off x="7010400" y="3352800"/>
            <a:ext cx="0" cy="990600"/>
          </a:xfrm>
          <a:prstGeom prst="line">
            <a:avLst/>
          </a:prstGeom>
          <a:noFill/>
          <a:ln w="25400">
            <a:solidFill>
              <a:srgbClr val="9966FF"/>
            </a:solidFill>
            <a:round/>
            <a:headEnd/>
            <a:tailEnd/>
          </a:ln>
          <a:effectLst/>
        </p:spPr>
        <p:txBody>
          <a:bodyPr wrap="none" anchor="ctr"/>
          <a:lstStyle/>
          <a:p>
            <a:endParaRPr lang="en-IN"/>
          </a:p>
        </p:txBody>
      </p:sp>
      <p:sp>
        <p:nvSpPr>
          <p:cNvPr id="30729" name="Line 8"/>
          <p:cNvSpPr>
            <a:spLocks noChangeShapeType="1"/>
          </p:cNvSpPr>
          <p:nvPr/>
        </p:nvSpPr>
        <p:spPr bwMode="auto">
          <a:xfrm>
            <a:off x="7648575" y="4238625"/>
            <a:ext cx="0" cy="1588"/>
          </a:xfrm>
          <a:prstGeom prst="line">
            <a:avLst/>
          </a:prstGeom>
          <a:noFill/>
          <a:ln w="25400">
            <a:solidFill>
              <a:schemeClr val="tx2"/>
            </a:solidFill>
            <a:round/>
            <a:headEnd/>
            <a:tailEnd/>
          </a:ln>
          <a:effectLst/>
        </p:spPr>
        <p:txBody>
          <a:bodyPr wrap="none" anchor="ctr"/>
          <a:lstStyle/>
          <a:p>
            <a:endParaRPr lang="en-IN"/>
          </a:p>
        </p:txBody>
      </p:sp>
      <p:sp>
        <p:nvSpPr>
          <p:cNvPr id="30730" name="Line 9"/>
          <p:cNvSpPr>
            <a:spLocks noChangeShapeType="1"/>
          </p:cNvSpPr>
          <p:nvPr/>
        </p:nvSpPr>
        <p:spPr bwMode="auto">
          <a:xfrm>
            <a:off x="2209800" y="3505200"/>
            <a:ext cx="0" cy="800100"/>
          </a:xfrm>
          <a:prstGeom prst="line">
            <a:avLst/>
          </a:prstGeom>
          <a:noFill/>
          <a:ln w="25400">
            <a:solidFill>
              <a:srgbClr val="FF9900"/>
            </a:solidFill>
            <a:round/>
            <a:headEnd/>
            <a:tailEnd/>
          </a:ln>
          <a:effectLst/>
        </p:spPr>
        <p:txBody>
          <a:bodyPr wrap="none" anchor="ctr"/>
          <a:lstStyle/>
          <a:p>
            <a:endParaRPr lang="en-IN"/>
          </a:p>
        </p:txBody>
      </p:sp>
      <p:sp>
        <p:nvSpPr>
          <p:cNvPr id="30731" name="Line 10"/>
          <p:cNvSpPr>
            <a:spLocks noChangeShapeType="1"/>
          </p:cNvSpPr>
          <p:nvPr/>
        </p:nvSpPr>
        <p:spPr bwMode="auto">
          <a:xfrm>
            <a:off x="1905000" y="3429000"/>
            <a:ext cx="0" cy="914400"/>
          </a:xfrm>
          <a:prstGeom prst="line">
            <a:avLst/>
          </a:prstGeom>
          <a:noFill/>
          <a:ln w="25400">
            <a:solidFill>
              <a:srgbClr val="9966FF"/>
            </a:solidFill>
            <a:round/>
            <a:headEnd/>
            <a:tailEnd/>
          </a:ln>
          <a:effectLst/>
        </p:spPr>
        <p:txBody>
          <a:bodyPr wrap="none" anchor="ctr"/>
          <a:lstStyle/>
          <a:p>
            <a:endParaRPr lang="en-IN"/>
          </a:p>
        </p:txBody>
      </p:sp>
      <p:sp>
        <p:nvSpPr>
          <p:cNvPr id="30732" name="Line 11"/>
          <p:cNvSpPr>
            <a:spLocks noChangeShapeType="1"/>
          </p:cNvSpPr>
          <p:nvPr/>
        </p:nvSpPr>
        <p:spPr bwMode="auto">
          <a:xfrm>
            <a:off x="1219200" y="4191000"/>
            <a:ext cx="0" cy="152400"/>
          </a:xfrm>
          <a:prstGeom prst="line">
            <a:avLst/>
          </a:prstGeom>
          <a:noFill/>
          <a:ln w="25400">
            <a:solidFill>
              <a:schemeClr val="tx2"/>
            </a:solidFill>
            <a:round/>
            <a:headEnd/>
            <a:tailEnd/>
          </a:ln>
          <a:effectLst/>
        </p:spPr>
        <p:txBody>
          <a:bodyPr wrap="none" anchor="ctr"/>
          <a:lstStyle/>
          <a:p>
            <a:endParaRPr lang="en-IN"/>
          </a:p>
        </p:txBody>
      </p:sp>
      <p:sp>
        <p:nvSpPr>
          <p:cNvPr id="30733" name="Line 12"/>
          <p:cNvSpPr>
            <a:spLocks noChangeShapeType="1"/>
          </p:cNvSpPr>
          <p:nvPr/>
        </p:nvSpPr>
        <p:spPr bwMode="auto">
          <a:xfrm flipH="1">
            <a:off x="4572000" y="3276600"/>
            <a:ext cx="0" cy="1066800"/>
          </a:xfrm>
          <a:prstGeom prst="line">
            <a:avLst/>
          </a:prstGeom>
          <a:noFill/>
          <a:ln w="25400">
            <a:solidFill>
              <a:srgbClr val="9966FF"/>
            </a:solidFill>
            <a:round/>
            <a:headEnd/>
            <a:tailEnd/>
          </a:ln>
          <a:effectLst/>
        </p:spPr>
        <p:txBody>
          <a:bodyPr wrap="none" anchor="ctr"/>
          <a:lstStyle/>
          <a:p>
            <a:endParaRPr lang="en-IN"/>
          </a:p>
        </p:txBody>
      </p:sp>
      <p:sp>
        <p:nvSpPr>
          <p:cNvPr id="30734" name="Line 13"/>
          <p:cNvSpPr>
            <a:spLocks noChangeShapeType="1"/>
          </p:cNvSpPr>
          <p:nvPr/>
        </p:nvSpPr>
        <p:spPr bwMode="auto">
          <a:xfrm>
            <a:off x="4267200" y="4019550"/>
            <a:ext cx="0" cy="323850"/>
          </a:xfrm>
          <a:prstGeom prst="line">
            <a:avLst/>
          </a:prstGeom>
          <a:noFill/>
          <a:ln w="25400">
            <a:solidFill>
              <a:schemeClr val="tx2"/>
            </a:solidFill>
            <a:round/>
            <a:headEnd/>
            <a:tailEnd/>
          </a:ln>
          <a:effectLst/>
        </p:spPr>
        <p:txBody>
          <a:bodyPr wrap="none" anchor="ctr"/>
          <a:lstStyle/>
          <a:p>
            <a:endParaRPr lang="en-IN"/>
          </a:p>
        </p:txBody>
      </p:sp>
      <p:sp>
        <p:nvSpPr>
          <p:cNvPr id="30735" name="Line 14"/>
          <p:cNvSpPr>
            <a:spLocks noChangeShapeType="1"/>
          </p:cNvSpPr>
          <p:nvPr/>
        </p:nvSpPr>
        <p:spPr bwMode="auto">
          <a:xfrm>
            <a:off x="4800600" y="4019550"/>
            <a:ext cx="0" cy="323850"/>
          </a:xfrm>
          <a:prstGeom prst="line">
            <a:avLst/>
          </a:prstGeom>
          <a:noFill/>
          <a:ln w="25400">
            <a:solidFill>
              <a:srgbClr val="FF9900"/>
            </a:solidFill>
            <a:round/>
            <a:headEnd/>
            <a:tailEnd/>
          </a:ln>
          <a:effectLst/>
        </p:spPr>
        <p:txBody>
          <a:bodyPr wrap="none" anchor="ctr"/>
          <a:lstStyle/>
          <a:p>
            <a:endParaRPr lang="en-IN"/>
          </a:p>
        </p:txBody>
      </p:sp>
      <p:sp>
        <p:nvSpPr>
          <p:cNvPr id="30736" name="Freeform 15"/>
          <p:cNvSpPr>
            <a:spLocks/>
          </p:cNvSpPr>
          <p:nvPr/>
        </p:nvSpPr>
        <p:spPr bwMode="auto">
          <a:xfrm>
            <a:off x="2133600" y="3200400"/>
            <a:ext cx="461963" cy="1098550"/>
          </a:xfrm>
          <a:custGeom>
            <a:avLst/>
            <a:gdLst>
              <a:gd name="T0" fmla="*/ 460375 w 291"/>
              <a:gd name="T1" fmla="*/ 1096963 h 692"/>
              <a:gd name="T2" fmla="*/ 411163 w 291"/>
              <a:gd name="T3" fmla="*/ 1085850 h 692"/>
              <a:gd name="T4" fmla="*/ 385763 w 291"/>
              <a:gd name="T5" fmla="*/ 1073150 h 692"/>
              <a:gd name="T6" fmla="*/ 365125 w 291"/>
              <a:gd name="T7" fmla="*/ 1054100 h 692"/>
              <a:gd name="T8" fmla="*/ 339725 w 291"/>
              <a:gd name="T9" fmla="*/ 1030288 h 692"/>
              <a:gd name="T10" fmla="*/ 315913 w 291"/>
              <a:gd name="T11" fmla="*/ 995363 h 692"/>
              <a:gd name="T12" fmla="*/ 290513 w 291"/>
              <a:gd name="T13" fmla="*/ 949325 h 692"/>
              <a:gd name="T14" fmla="*/ 242888 w 291"/>
              <a:gd name="T15" fmla="*/ 823913 h 692"/>
              <a:gd name="T16" fmla="*/ 193675 w 291"/>
              <a:gd name="T17" fmla="*/ 644525 h 692"/>
              <a:gd name="T18" fmla="*/ 147638 w 291"/>
              <a:gd name="T19" fmla="*/ 428625 h 692"/>
              <a:gd name="T20" fmla="*/ 122238 w 291"/>
              <a:gd name="T21" fmla="*/ 320675 h 692"/>
              <a:gd name="T22" fmla="*/ 98425 w 291"/>
              <a:gd name="T23" fmla="*/ 215900 h 692"/>
              <a:gd name="T24" fmla="*/ 73025 w 291"/>
              <a:gd name="T25" fmla="*/ 127000 h 692"/>
              <a:gd name="T26" fmla="*/ 49213 w 291"/>
              <a:gd name="T27" fmla="*/ 58738 h 692"/>
              <a:gd name="T28" fmla="*/ 23813 w 291"/>
              <a:gd name="T29" fmla="*/ 15875 h 692"/>
              <a:gd name="T30" fmla="*/ 0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 h="692">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37" name="Freeform 16"/>
          <p:cNvSpPr>
            <a:spLocks/>
          </p:cNvSpPr>
          <p:nvPr/>
        </p:nvSpPr>
        <p:spPr bwMode="auto">
          <a:xfrm>
            <a:off x="762000" y="3200400"/>
            <a:ext cx="1384300" cy="1098550"/>
          </a:xfrm>
          <a:custGeom>
            <a:avLst/>
            <a:gdLst>
              <a:gd name="T0" fmla="*/ 0 w 872"/>
              <a:gd name="T1" fmla="*/ 1096963 h 692"/>
              <a:gd name="T2" fmla="*/ 147638 w 872"/>
              <a:gd name="T3" fmla="*/ 1085850 h 692"/>
              <a:gd name="T4" fmla="*/ 219075 w 872"/>
              <a:gd name="T5" fmla="*/ 1073150 h 692"/>
              <a:gd name="T6" fmla="*/ 292100 w 872"/>
              <a:gd name="T7" fmla="*/ 1054100 h 692"/>
              <a:gd name="T8" fmla="*/ 365125 w 872"/>
              <a:gd name="T9" fmla="*/ 1030288 h 692"/>
              <a:gd name="T10" fmla="*/ 436563 w 872"/>
              <a:gd name="T11" fmla="*/ 995363 h 692"/>
              <a:gd name="T12" fmla="*/ 509588 w 872"/>
              <a:gd name="T13" fmla="*/ 949325 h 692"/>
              <a:gd name="T14" fmla="*/ 654050 w 872"/>
              <a:gd name="T15" fmla="*/ 823913 h 692"/>
              <a:gd name="T16" fmla="*/ 801688 w 872"/>
              <a:gd name="T17" fmla="*/ 644525 h 692"/>
              <a:gd name="T18" fmla="*/ 946150 w 872"/>
              <a:gd name="T19" fmla="*/ 428625 h 692"/>
              <a:gd name="T20" fmla="*/ 1019175 w 872"/>
              <a:gd name="T21" fmla="*/ 320675 h 692"/>
              <a:gd name="T22" fmla="*/ 1093788 w 872"/>
              <a:gd name="T23" fmla="*/ 215900 h 692"/>
              <a:gd name="T24" fmla="*/ 1163638 w 872"/>
              <a:gd name="T25" fmla="*/ 127000 h 692"/>
              <a:gd name="T26" fmla="*/ 1238250 w 872"/>
              <a:gd name="T27" fmla="*/ 58738 h 692"/>
              <a:gd name="T28" fmla="*/ 1311275 w 872"/>
              <a:gd name="T29" fmla="*/ 15875 h 692"/>
              <a:gd name="T30" fmla="*/ 1382713 w 872"/>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2" h="692">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38" name="Freeform 17"/>
          <p:cNvSpPr>
            <a:spLocks/>
          </p:cNvSpPr>
          <p:nvPr/>
        </p:nvSpPr>
        <p:spPr bwMode="auto">
          <a:xfrm>
            <a:off x="4540250" y="3227388"/>
            <a:ext cx="633413" cy="1098550"/>
          </a:xfrm>
          <a:custGeom>
            <a:avLst/>
            <a:gdLst>
              <a:gd name="T0" fmla="*/ 631825 w 399"/>
              <a:gd name="T1" fmla="*/ 1096963 h 692"/>
              <a:gd name="T2" fmla="*/ 565150 w 399"/>
              <a:gd name="T3" fmla="*/ 1085850 h 692"/>
              <a:gd name="T4" fmla="*/ 531813 w 399"/>
              <a:gd name="T5" fmla="*/ 1073150 h 692"/>
              <a:gd name="T6" fmla="*/ 500063 w 399"/>
              <a:gd name="T7" fmla="*/ 1054100 h 692"/>
              <a:gd name="T8" fmla="*/ 466725 w 399"/>
              <a:gd name="T9" fmla="*/ 1030288 h 692"/>
              <a:gd name="T10" fmla="*/ 433388 w 399"/>
              <a:gd name="T11" fmla="*/ 995363 h 692"/>
              <a:gd name="T12" fmla="*/ 398463 w 399"/>
              <a:gd name="T13" fmla="*/ 949325 h 692"/>
              <a:gd name="T14" fmla="*/ 331788 w 399"/>
              <a:gd name="T15" fmla="*/ 823913 h 692"/>
              <a:gd name="T16" fmla="*/ 266700 w 399"/>
              <a:gd name="T17" fmla="*/ 644525 h 692"/>
              <a:gd name="T18" fmla="*/ 200025 w 399"/>
              <a:gd name="T19" fmla="*/ 428625 h 692"/>
              <a:gd name="T20" fmla="*/ 165100 w 399"/>
              <a:gd name="T21" fmla="*/ 320675 h 692"/>
              <a:gd name="T22" fmla="*/ 131763 w 399"/>
              <a:gd name="T23" fmla="*/ 215900 h 692"/>
              <a:gd name="T24" fmla="*/ 98425 w 399"/>
              <a:gd name="T25" fmla="*/ 127000 h 692"/>
              <a:gd name="T26" fmla="*/ 65088 w 399"/>
              <a:gd name="T27" fmla="*/ 58738 h 692"/>
              <a:gd name="T28" fmla="*/ 33338 w 399"/>
              <a:gd name="T29" fmla="*/ 15875 h 692"/>
              <a:gd name="T30" fmla="*/ 0 w 399"/>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9" h="692">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39" name="Freeform 18"/>
          <p:cNvSpPr>
            <a:spLocks/>
          </p:cNvSpPr>
          <p:nvPr/>
        </p:nvSpPr>
        <p:spPr bwMode="auto">
          <a:xfrm>
            <a:off x="3905250" y="3227388"/>
            <a:ext cx="636588" cy="1098550"/>
          </a:xfrm>
          <a:custGeom>
            <a:avLst/>
            <a:gdLst>
              <a:gd name="T0" fmla="*/ 0 w 401"/>
              <a:gd name="T1" fmla="*/ 1096963 h 692"/>
              <a:gd name="T2" fmla="*/ 66675 w 401"/>
              <a:gd name="T3" fmla="*/ 1085850 h 692"/>
              <a:gd name="T4" fmla="*/ 100013 w 401"/>
              <a:gd name="T5" fmla="*/ 1073150 h 692"/>
              <a:gd name="T6" fmla="*/ 134938 w 401"/>
              <a:gd name="T7" fmla="*/ 1054100 h 692"/>
              <a:gd name="T8" fmla="*/ 168275 w 401"/>
              <a:gd name="T9" fmla="*/ 1030288 h 692"/>
              <a:gd name="T10" fmla="*/ 201613 w 401"/>
              <a:gd name="T11" fmla="*/ 995363 h 692"/>
              <a:gd name="T12" fmla="*/ 233363 w 401"/>
              <a:gd name="T13" fmla="*/ 949325 h 692"/>
              <a:gd name="T14" fmla="*/ 300038 w 401"/>
              <a:gd name="T15" fmla="*/ 823913 h 692"/>
              <a:gd name="T16" fmla="*/ 368300 w 401"/>
              <a:gd name="T17" fmla="*/ 644525 h 692"/>
              <a:gd name="T18" fmla="*/ 434975 w 401"/>
              <a:gd name="T19" fmla="*/ 428625 h 692"/>
              <a:gd name="T20" fmla="*/ 466725 w 401"/>
              <a:gd name="T21" fmla="*/ 320675 h 692"/>
              <a:gd name="T22" fmla="*/ 500063 w 401"/>
              <a:gd name="T23" fmla="*/ 215900 h 692"/>
              <a:gd name="T24" fmla="*/ 533400 w 401"/>
              <a:gd name="T25" fmla="*/ 127000 h 692"/>
              <a:gd name="T26" fmla="*/ 566738 w 401"/>
              <a:gd name="T27" fmla="*/ 58738 h 692"/>
              <a:gd name="T28" fmla="*/ 601663 w 401"/>
              <a:gd name="T29" fmla="*/ 15875 h 692"/>
              <a:gd name="T30" fmla="*/ 635000 w 40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01" h="692">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40" name="Line 19"/>
          <p:cNvSpPr>
            <a:spLocks noChangeShapeType="1"/>
          </p:cNvSpPr>
          <p:nvPr/>
        </p:nvSpPr>
        <p:spPr bwMode="auto">
          <a:xfrm>
            <a:off x="762000" y="4343400"/>
            <a:ext cx="1863725" cy="0"/>
          </a:xfrm>
          <a:prstGeom prst="line">
            <a:avLst/>
          </a:prstGeom>
          <a:noFill/>
          <a:ln w="28575">
            <a:solidFill>
              <a:schemeClr val="tx2"/>
            </a:solidFill>
            <a:round/>
            <a:headEnd/>
            <a:tailEnd/>
          </a:ln>
          <a:effectLst/>
        </p:spPr>
        <p:txBody>
          <a:bodyPr wrap="none" anchor="ctr"/>
          <a:lstStyle/>
          <a:p>
            <a:endParaRPr lang="en-IN"/>
          </a:p>
        </p:txBody>
      </p:sp>
      <p:sp>
        <p:nvSpPr>
          <p:cNvPr id="30741" name="Freeform 20"/>
          <p:cNvSpPr>
            <a:spLocks/>
          </p:cNvSpPr>
          <p:nvPr/>
        </p:nvSpPr>
        <p:spPr bwMode="auto">
          <a:xfrm>
            <a:off x="6843713" y="3227388"/>
            <a:ext cx="1382712" cy="1098550"/>
          </a:xfrm>
          <a:custGeom>
            <a:avLst/>
            <a:gdLst>
              <a:gd name="T0" fmla="*/ 1381125 w 871"/>
              <a:gd name="T1" fmla="*/ 1096963 h 692"/>
              <a:gd name="T2" fmla="*/ 1233487 w 871"/>
              <a:gd name="T3" fmla="*/ 1085850 h 692"/>
              <a:gd name="T4" fmla="*/ 1163637 w 871"/>
              <a:gd name="T5" fmla="*/ 1073150 h 692"/>
              <a:gd name="T6" fmla="*/ 1089025 w 871"/>
              <a:gd name="T7" fmla="*/ 1054100 h 692"/>
              <a:gd name="T8" fmla="*/ 1016000 w 871"/>
              <a:gd name="T9" fmla="*/ 1030288 h 692"/>
              <a:gd name="T10" fmla="*/ 946150 w 871"/>
              <a:gd name="T11" fmla="*/ 995363 h 692"/>
              <a:gd name="T12" fmla="*/ 871537 w 871"/>
              <a:gd name="T13" fmla="*/ 949325 h 692"/>
              <a:gd name="T14" fmla="*/ 723900 w 871"/>
              <a:gd name="T15" fmla="*/ 823913 h 692"/>
              <a:gd name="T16" fmla="*/ 579437 w 871"/>
              <a:gd name="T17" fmla="*/ 644525 h 692"/>
              <a:gd name="T18" fmla="*/ 434975 w 871"/>
              <a:gd name="T19" fmla="*/ 428625 h 692"/>
              <a:gd name="T20" fmla="*/ 361950 w 871"/>
              <a:gd name="T21" fmla="*/ 320675 h 692"/>
              <a:gd name="T22" fmla="*/ 288925 w 871"/>
              <a:gd name="T23" fmla="*/ 215900 h 692"/>
              <a:gd name="T24" fmla="*/ 217487 w 871"/>
              <a:gd name="T25" fmla="*/ 127000 h 692"/>
              <a:gd name="T26" fmla="*/ 144462 w 871"/>
              <a:gd name="T27" fmla="*/ 58738 h 692"/>
              <a:gd name="T28" fmla="*/ 69850 w 871"/>
              <a:gd name="T29" fmla="*/ 15875 h 692"/>
              <a:gd name="T30" fmla="*/ 0 w 87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71" h="692">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42" name="Freeform 21"/>
          <p:cNvSpPr>
            <a:spLocks/>
          </p:cNvSpPr>
          <p:nvPr/>
        </p:nvSpPr>
        <p:spPr bwMode="auto">
          <a:xfrm>
            <a:off x="6383338" y="3227388"/>
            <a:ext cx="461962" cy="1098550"/>
          </a:xfrm>
          <a:custGeom>
            <a:avLst/>
            <a:gdLst>
              <a:gd name="T0" fmla="*/ 0 w 291"/>
              <a:gd name="T1" fmla="*/ 1096963 h 692"/>
              <a:gd name="T2" fmla="*/ 46037 w 291"/>
              <a:gd name="T3" fmla="*/ 1085850 h 692"/>
              <a:gd name="T4" fmla="*/ 69850 w 291"/>
              <a:gd name="T5" fmla="*/ 1073150 h 692"/>
              <a:gd name="T6" fmla="*/ 95250 w 291"/>
              <a:gd name="T7" fmla="*/ 1054100 h 692"/>
              <a:gd name="T8" fmla="*/ 119062 w 291"/>
              <a:gd name="T9" fmla="*/ 1030288 h 692"/>
              <a:gd name="T10" fmla="*/ 142875 w 291"/>
              <a:gd name="T11" fmla="*/ 995363 h 692"/>
              <a:gd name="T12" fmla="*/ 168275 w 291"/>
              <a:gd name="T13" fmla="*/ 949325 h 692"/>
              <a:gd name="T14" fmla="*/ 217487 w 291"/>
              <a:gd name="T15" fmla="*/ 823913 h 692"/>
              <a:gd name="T16" fmla="*/ 266700 w 291"/>
              <a:gd name="T17" fmla="*/ 644525 h 692"/>
              <a:gd name="T18" fmla="*/ 312737 w 291"/>
              <a:gd name="T19" fmla="*/ 428625 h 692"/>
              <a:gd name="T20" fmla="*/ 336550 w 291"/>
              <a:gd name="T21" fmla="*/ 320675 h 692"/>
              <a:gd name="T22" fmla="*/ 361950 w 291"/>
              <a:gd name="T23" fmla="*/ 215900 h 692"/>
              <a:gd name="T24" fmla="*/ 385762 w 291"/>
              <a:gd name="T25" fmla="*/ 127000 h 692"/>
              <a:gd name="T26" fmla="*/ 411162 w 291"/>
              <a:gd name="T27" fmla="*/ 58738 h 692"/>
              <a:gd name="T28" fmla="*/ 434975 w 291"/>
              <a:gd name="T29" fmla="*/ 15875 h 692"/>
              <a:gd name="T30" fmla="*/ 460375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 h="692">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cmpd="sng">
            <a:solidFill>
              <a:schemeClr val="tx2"/>
            </a:solidFill>
            <a:prstDash val="solid"/>
            <a:round/>
            <a:headEnd type="none" w="med" len="med"/>
            <a:tailEnd type="none" w="med" len="med"/>
          </a:ln>
          <a:effectLst/>
        </p:spPr>
        <p:txBody>
          <a:bodyPr/>
          <a:lstStyle/>
          <a:p>
            <a:endParaRPr lang="en-IN"/>
          </a:p>
        </p:txBody>
      </p:sp>
      <p:sp>
        <p:nvSpPr>
          <p:cNvPr id="30743" name="Freeform 22"/>
          <p:cNvSpPr>
            <a:spLocks/>
          </p:cNvSpPr>
          <p:nvPr/>
        </p:nvSpPr>
        <p:spPr bwMode="auto">
          <a:xfrm>
            <a:off x="1198563" y="5476875"/>
            <a:ext cx="1039812" cy="463550"/>
          </a:xfrm>
          <a:custGeom>
            <a:avLst/>
            <a:gdLst>
              <a:gd name="T0" fmla="*/ 0 w 655"/>
              <a:gd name="T1" fmla="*/ 461963 h 292"/>
              <a:gd name="T2" fmla="*/ 1038225 w 655"/>
              <a:gd name="T3" fmla="*/ 461963 h 292"/>
              <a:gd name="T4" fmla="*/ 1038225 w 655"/>
              <a:gd name="T5" fmla="*/ 0 h 292"/>
              <a:gd name="T6" fmla="*/ 0 w 655"/>
              <a:gd name="T7" fmla="*/ 0 h 292"/>
              <a:gd name="T8" fmla="*/ 0 w 655"/>
              <a:gd name="T9" fmla="*/ 461963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 h="292">
                <a:moveTo>
                  <a:pt x="0" y="291"/>
                </a:moveTo>
                <a:lnTo>
                  <a:pt x="654" y="291"/>
                </a:lnTo>
                <a:lnTo>
                  <a:pt x="654" y="0"/>
                </a:lnTo>
                <a:lnTo>
                  <a:pt x="0" y="0"/>
                </a:lnTo>
                <a:lnTo>
                  <a:pt x="0" y="291"/>
                </a:lnTo>
              </a:path>
            </a:pathLst>
          </a:custGeom>
          <a:noFill/>
          <a:ln w="28575" cap="rnd" cmpd="sng">
            <a:solidFill>
              <a:srgbClr val="9966FF"/>
            </a:solidFill>
            <a:prstDash val="solid"/>
            <a:round/>
            <a:headEnd type="none" w="med" len="med"/>
            <a:tailEnd type="none" w="med" len="med"/>
          </a:ln>
          <a:effectLst/>
        </p:spPr>
        <p:txBody>
          <a:bodyPr/>
          <a:lstStyle/>
          <a:p>
            <a:endParaRPr lang="en-IN"/>
          </a:p>
        </p:txBody>
      </p:sp>
      <p:sp>
        <p:nvSpPr>
          <p:cNvPr id="30744" name="Line 23"/>
          <p:cNvSpPr>
            <a:spLocks noChangeShapeType="1"/>
          </p:cNvSpPr>
          <p:nvPr/>
        </p:nvSpPr>
        <p:spPr bwMode="auto">
          <a:xfrm>
            <a:off x="1905000" y="5486400"/>
            <a:ext cx="0" cy="457200"/>
          </a:xfrm>
          <a:prstGeom prst="line">
            <a:avLst/>
          </a:prstGeom>
          <a:noFill/>
          <a:ln w="28575">
            <a:solidFill>
              <a:srgbClr val="9966FF"/>
            </a:solidFill>
            <a:round/>
            <a:headEnd/>
            <a:tailEnd/>
          </a:ln>
          <a:effectLst/>
        </p:spPr>
        <p:txBody>
          <a:bodyPr wrap="none" anchor="ctr"/>
          <a:lstStyle/>
          <a:p>
            <a:endParaRPr lang="en-IN"/>
          </a:p>
        </p:txBody>
      </p:sp>
      <p:sp>
        <p:nvSpPr>
          <p:cNvPr id="30745" name="Line 24"/>
          <p:cNvSpPr>
            <a:spLocks noChangeShapeType="1"/>
          </p:cNvSpPr>
          <p:nvPr/>
        </p:nvSpPr>
        <p:spPr bwMode="auto">
          <a:xfrm flipV="1">
            <a:off x="2286000" y="5715000"/>
            <a:ext cx="228600" cy="0"/>
          </a:xfrm>
          <a:prstGeom prst="line">
            <a:avLst/>
          </a:prstGeom>
          <a:noFill/>
          <a:ln w="28575">
            <a:solidFill>
              <a:schemeClr val="hlink"/>
            </a:solidFill>
            <a:round/>
            <a:headEnd/>
            <a:tailEnd/>
          </a:ln>
          <a:effectLst/>
        </p:spPr>
        <p:txBody>
          <a:bodyPr wrap="none" anchor="ctr"/>
          <a:lstStyle/>
          <a:p>
            <a:endParaRPr lang="en-IN"/>
          </a:p>
        </p:txBody>
      </p:sp>
      <p:sp>
        <p:nvSpPr>
          <p:cNvPr id="30746" name="Freeform 25"/>
          <p:cNvSpPr>
            <a:spLocks/>
          </p:cNvSpPr>
          <p:nvPr/>
        </p:nvSpPr>
        <p:spPr bwMode="auto">
          <a:xfrm>
            <a:off x="4267200" y="5486400"/>
            <a:ext cx="609600" cy="457200"/>
          </a:xfrm>
          <a:custGeom>
            <a:avLst/>
            <a:gdLst>
              <a:gd name="T0" fmla="*/ 0 w 288"/>
              <a:gd name="T1" fmla="*/ 455634 h 292"/>
              <a:gd name="T2" fmla="*/ 607483 w 288"/>
              <a:gd name="T3" fmla="*/ 455634 h 292"/>
              <a:gd name="T4" fmla="*/ 607483 w 288"/>
              <a:gd name="T5" fmla="*/ 0 h 292"/>
              <a:gd name="T6" fmla="*/ 0 w 288"/>
              <a:gd name="T7" fmla="*/ 0 h 292"/>
              <a:gd name="T8" fmla="*/ 0 w 288"/>
              <a:gd name="T9" fmla="*/ 455634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92">
                <a:moveTo>
                  <a:pt x="0" y="291"/>
                </a:moveTo>
                <a:lnTo>
                  <a:pt x="287" y="291"/>
                </a:lnTo>
                <a:lnTo>
                  <a:pt x="287" y="0"/>
                </a:lnTo>
                <a:lnTo>
                  <a:pt x="0" y="0"/>
                </a:lnTo>
                <a:lnTo>
                  <a:pt x="0" y="291"/>
                </a:lnTo>
              </a:path>
            </a:pathLst>
          </a:custGeom>
          <a:noFill/>
          <a:ln w="28575" cap="rnd" cmpd="sng">
            <a:solidFill>
              <a:srgbClr val="9966FF"/>
            </a:solidFill>
            <a:prstDash val="solid"/>
            <a:round/>
            <a:headEnd type="none" w="med" len="med"/>
            <a:tailEnd type="none" w="med" len="med"/>
          </a:ln>
          <a:effectLst/>
        </p:spPr>
        <p:txBody>
          <a:bodyPr/>
          <a:lstStyle/>
          <a:p>
            <a:endParaRPr lang="en-IN"/>
          </a:p>
        </p:txBody>
      </p:sp>
      <p:sp>
        <p:nvSpPr>
          <p:cNvPr id="30747" name="Freeform 26"/>
          <p:cNvSpPr>
            <a:spLocks/>
          </p:cNvSpPr>
          <p:nvPr/>
        </p:nvSpPr>
        <p:spPr bwMode="auto">
          <a:xfrm>
            <a:off x="6705600" y="5486400"/>
            <a:ext cx="914400" cy="457200"/>
          </a:xfrm>
          <a:custGeom>
            <a:avLst/>
            <a:gdLst>
              <a:gd name="T0" fmla="*/ 0 w 653"/>
              <a:gd name="T1" fmla="*/ 455634 h 292"/>
              <a:gd name="T2" fmla="*/ 913000 w 653"/>
              <a:gd name="T3" fmla="*/ 455634 h 292"/>
              <a:gd name="T4" fmla="*/ 913000 w 653"/>
              <a:gd name="T5" fmla="*/ 0 h 292"/>
              <a:gd name="T6" fmla="*/ 0 w 653"/>
              <a:gd name="T7" fmla="*/ 0 h 292"/>
              <a:gd name="T8" fmla="*/ 0 w 653"/>
              <a:gd name="T9" fmla="*/ 455634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3" h="292">
                <a:moveTo>
                  <a:pt x="0" y="291"/>
                </a:moveTo>
                <a:lnTo>
                  <a:pt x="652" y="291"/>
                </a:lnTo>
                <a:lnTo>
                  <a:pt x="652" y="0"/>
                </a:lnTo>
                <a:lnTo>
                  <a:pt x="0" y="0"/>
                </a:lnTo>
                <a:lnTo>
                  <a:pt x="0" y="291"/>
                </a:lnTo>
              </a:path>
            </a:pathLst>
          </a:custGeom>
          <a:noFill/>
          <a:ln w="28575" cap="rnd" cmpd="sng">
            <a:solidFill>
              <a:srgbClr val="9966FF"/>
            </a:solidFill>
            <a:prstDash val="solid"/>
            <a:round/>
            <a:headEnd type="none" w="med" len="med"/>
            <a:tailEnd type="none" w="med" len="med"/>
          </a:ln>
          <a:effectLst/>
        </p:spPr>
        <p:txBody>
          <a:bodyPr/>
          <a:lstStyle/>
          <a:p>
            <a:endParaRPr lang="en-IN"/>
          </a:p>
        </p:txBody>
      </p:sp>
      <p:sp>
        <p:nvSpPr>
          <p:cNvPr id="30748" name="Line 27"/>
          <p:cNvSpPr>
            <a:spLocks noChangeShapeType="1"/>
          </p:cNvSpPr>
          <p:nvPr/>
        </p:nvSpPr>
        <p:spPr bwMode="auto">
          <a:xfrm>
            <a:off x="7010400" y="5486400"/>
            <a:ext cx="0" cy="457200"/>
          </a:xfrm>
          <a:prstGeom prst="line">
            <a:avLst/>
          </a:prstGeom>
          <a:noFill/>
          <a:ln w="28575">
            <a:solidFill>
              <a:srgbClr val="9966FF"/>
            </a:solidFill>
            <a:round/>
            <a:headEnd/>
            <a:tailEnd/>
          </a:ln>
          <a:effectLst/>
        </p:spPr>
        <p:txBody>
          <a:bodyPr wrap="none" anchor="ctr"/>
          <a:lstStyle/>
          <a:p>
            <a:endParaRPr lang="en-IN"/>
          </a:p>
        </p:txBody>
      </p:sp>
      <p:sp>
        <p:nvSpPr>
          <p:cNvPr id="30749" name="Line 28"/>
          <p:cNvSpPr>
            <a:spLocks noChangeShapeType="1"/>
          </p:cNvSpPr>
          <p:nvPr/>
        </p:nvSpPr>
        <p:spPr bwMode="auto">
          <a:xfrm>
            <a:off x="609600" y="5715000"/>
            <a:ext cx="533400" cy="0"/>
          </a:xfrm>
          <a:prstGeom prst="line">
            <a:avLst/>
          </a:prstGeom>
          <a:noFill/>
          <a:ln w="28575">
            <a:solidFill>
              <a:schemeClr val="hlink"/>
            </a:solidFill>
            <a:round/>
            <a:headEnd/>
            <a:tailEnd/>
          </a:ln>
          <a:effectLst/>
        </p:spPr>
        <p:txBody>
          <a:bodyPr wrap="none" anchor="ctr"/>
          <a:lstStyle/>
          <a:p>
            <a:endParaRPr lang="en-IN"/>
          </a:p>
        </p:txBody>
      </p:sp>
      <p:sp>
        <p:nvSpPr>
          <p:cNvPr id="30750" name="Line 29"/>
          <p:cNvSpPr>
            <a:spLocks noChangeShapeType="1"/>
          </p:cNvSpPr>
          <p:nvPr/>
        </p:nvSpPr>
        <p:spPr bwMode="auto">
          <a:xfrm flipH="1">
            <a:off x="6400800" y="5562600"/>
            <a:ext cx="0" cy="304800"/>
          </a:xfrm>
          <a:prstGeom prst="line">
            <a:avLst/>
          </a:prstGeom>
          <a:noFill/>
          <a:ln w="28575">
            <a:solidFill>
              <a:srgbClr val="9966FF"/>
            </a:solidFill>
            <a:round/>
            <a:headEnd/>
            <a:tailEnd/>
          </a:ln>
          <a:effectLst/>
        </p:spPr>
        <p:txBody>
          <a:bodyPr wrap="none" anchor="ctr"/>
          <a:lstStyle/>
          <a:p>
            <a:endParaRPr lang="en-IN"/>
          </a:p>
        </p:txBody>
      </p:sp>
      <p:sp>
        <p:nvSpPr>
          <p:cNvPr id="30751" name="Line 30"/>
          <p:cNvSpPr>
            <a:spLocks noChangeShapeType="1"/>
          </p:cNvSpPr>
          <p:nvPr/>
        </p:nvSpPr>
        <p:spPr bwMode="auto">
          <a:xfrm flipV="1">
            <a:off x="3657600" y="5708650"/>
            <a:ext cx="615950" cy="6350"/>
          </a:xfrm>
          <a:prstGeom prst="line">
            <a:avLst/>
          </a:prstGeom>
          <a:noFill/>
          <a:ln w="28575">
            <a:solidFill>
              <a:schemeClr val="hlink"/>
            </a:solidFill>
            <a:round/>
            <a:headEnd/>
            <a:tailEnd/>
          </a:ln>
          <a:effectLst/>
        </p:spPr>
        <p:txBody>
          <a:bodyPr wrap="none" anchor="ctr"/>
          <a:lstStyle/>
          <a:p>
            <a:endParaRPr lang="en-IN"/>
          </a:p>
        </p:txBody>
      </p:sp>
      <p:sp>
        <p:nvSpPr>
          <p:cNvPr id="30752" name="Line 31"/>
          <p:cNvSpPr>
            <a:spLocks noChangeShapeType="1"/>
          </p:cNvSpPr>
          <p:nvPr/>
        </p:nvSpPr>
        <p:spPr bwMode="auto">
          <a:xfrm flipV="1">
            <a:off x="4876800" y="5715000"/>
            <a:ext cx="609600" cy="0"/>
          </a:xfrm>
          <a:prstGeom prst="line">
            <a:avLst/>
          </a:prstGeom>
          <a:noFill/>
          <a:ln w="28575">
            <a:solidFill>
              <a:schemeClr val="hlink"/>
            </a:solidFill>
            <a:round/>
            <a:headEnd/>
            <a:tailEnd/>
          </a:ln>
          <a:effectLst/>
        </p:spPr>
        <p:txBody>
          <a:bodyPr wrap="none" anchor="ctr"/>
          <a:lstStyle/>
          <a:p>
            <a:endParaRPr lang="en-IN"/>
          </a:p>
        </p:txBody>
      </p:sp>
      <p:sp>
        <p:nvSpPr>
          <p:cNvPr id="30753" name="Line 32"/>
          <p:cNvSpPr>
            <a:spLocks noChangeShapeType="1"/>
          </p:cNvSpPr>
          <p:nvPr/>
        </p:nvSpPr>
        <p:spPr bwMode="auto">
          <a:xfrm flipV="1">
            <a:off x="7620000" y="5715000"/>
            <a:ext cx="533400" cy="0"/>
          </a:xfrm>
          <a:prstGeom prst="line">
            <a:avLst/>
          </a:prstGeom>
          <a:noFill/>
          <a:ln w="28575">
            <a:solidFill>
              <a:schemeClr val="hlink"/>
            </a:solidFill>
            <a:round/>
            <a:headEnd/>
            <a:tailEnd/>
          </a:ln>
          <a:effectLst/>
        </p:spPr>
        <p:txBody>
          <a:bodyPr wrap="none" anchor="ctr"/>
          <a:lstStyle/>
          <a:p>
            <a:endParaRPr lang="en-IN"/>
          </a:p>
        </p:txBody>
      </p:sp>
      <p:sp>
        <p:nvSpPr>
          <p:cNvPr id="30754" name="Line 33"/>
          <p:cNvSpPr>
            <a:spLocks noChangeShapeType="1"/>
          </p:cNvSpPr>
          <p:nvPr/>
        </p:nvSpPr>
        <p:spPr bwMode="auto">
          <a:xfrm flipV="1">
            <a:off x="6400800" y="5715000"/>
            <a:ext cx="304800" cy="0"/>
          </a:xfrm>
          <a:prstGeom prst="line">
            <a:avLst/>
          </a:prstGeom>
          <a:noFill/>
          <a:ln w="28575">
            <a:solidFill>
              <a:schemeClr val="hlink"/>
            </a:solidFill>
            <a:round/>
            <a:headEnd/>
            <a:tailEnd/>
          </a:ln>
          <a:effectLst/>
        </p:spPr>
        <p:txBody>
          <a:bodyPr wrap="none" anchor="ctr"/>
          <a:lstStyle/>
          <a:p>
            <a:endParaRPr lang="en-IN"/>
          </a:p>
        </p:txBody>
      </p:sp>
      <p:sp>
        <p:nvSpPr>
          <p:cNvPr id="30755" name="Line 34"/>
          <p:cNvSpPr>
            <a:spLocks noChangeShapeType="1"/>
          </p:cNvSpPr>
          <p:nvPr/>
        </p:nvSpPr>
        <p:spPr bwMode="auto">
          <a:xfrm>
            <a:off x="4572000" y="5486400"/>
            <a:ext cx="0" cy="457200"/>
          </a:xfrm>
          <a:prstGeom prst="line">
            <a:avLst/>
          </a:prstGeom>
          <a:noFill/>
          <a:ln w="28575">
            <a:solidFill>
              <a:srgbClr val="9966FF"/>
            </a:solidFill>
            <a:round/>
            <a:headEnd/>
            <a:tailEnd/>
          </a:ln>
          <a:effectLst/>
        </p:spPr>
        <p:txBody>
          <a:bodyPr wrap="none" anchor="ctr"/>
          <a:lstStyle/>
          <a:p>
            <a:endParaRPr lang="en-IN"/>
          </a:p>
        </p:txBody>
      </p:sp>
      <p:sp>
        <p:nvSpPr>
          <p:cNvPr id="30756" name="Line 35"/>
          <p:cNvSpPr>
            <a:spLocks noChangeShapeType="1"/>
          </p:cNvSpPr>
          <p:nvPr/>
        </p:nvSpPr>
        <p:spPr bwMode="auto">
          <a:xfrm>
            <a:off x="7543800" y="4089400"/>
            <a:ext cx="0" cy="254000"/>
          </a:xfrm>
          <a:prstGeom prst="line">
            <a:avLst/>
          </a:prstGeom>
          <a:noFill/>
          <a:ln w="25400">
            <a:solidFill>
              <a:srgbClr val="FF9900"/>
            </a:solidFill>
            <a:round/>
            <a:headEnd/>
            <a:tailEnd/>
          </a:ln>
          <a:effectLst/>
        </p:spPr>
        <p:txBody>
          <a:bodyPr wrap="none" anchor="ctr"/>
          <a:lstStyle/>
          <a:p>
            <a:endParaRPr lang="en-IN"/>
          </a:p>
        </p:txBody>
      </p:sp>
      <p:sp>
        <p:nvSpPr>
          <p:cNvPr id="30757" name="Line 36"/>
          <p:cNvSpPr>
            <a:spLocks noChangeShapeType="1"/>
          </p:cNvSpPr>
          <p:nvPr/>
        </p:nvSpPr>
        <p:spPr bwMode="auto">
          <a:xfrm flipH="1">
            <a:off x="8153400" y="5562600"/>
            <a:ext cx="0" cy="304800"/>
          </a:xfrm>
          <a:prstGeom prst="line">
            <a:avLst/>
          </a:prstGeom>
          <a:noFill/>
          <a:ln w="28575">
            <a:solidFill>
              <a:srgbClr val="9966FF"/>
            </a:solidFill>
            <a:round/>
            <a:headEnd/>
            <a:tailEnd/>
          </a:ln>
          <a:effectLst/>
        </p:spPr>
        <p:txBody>
          <a:bodyPr wrap="none" anchor="ctr"/>
          <a:lstStyle/>
          <a:p>
            <a:endParaRPr lang="en-IN"/>
          </a:p>
        </p:txBody>
      </p:sp>
      <p:sp>
        <p:nvSpPr>
          <p:cNvPr id="30758" name="Line 37"/>
          <p:cNvSpPr>
            <a:spLocks noChangeShapeType="1"/>
          </p:cNvSpPr>
          <p:nvPr/>
        </p:nvSpPr>
        <p:spPr bwMode="auto">
          <a:xfrm flipH="1">
            <a:off x="5486400" y="5562600"/>
            <a:ext cx="0" cy="304800"/>
          </a:xfrm>
          <a:prstGeom prst="line">
            <a:avLst/>
          </a:prstGeom>
          <a:noFill/>
          <a:ln w="28575">
            <a:solidFill>
              <a:srgbClr val="9966FF"/>
            </a:solidFill>
            <a:round/>
            <a:headEnd/>
            <a:tailEnd/>
          </a:ln>
          <a:effectLst/>
        </p:spPr>
        <p:txBody>
          <a:bodyPr wrap="none" anchor="ctr"/>
          <a:lstStyle/>
          <a:p>
            <a:endParaRPr lang="en-IN"/>
          </a:p>
        </p:txBody>
      </p:sp>
      <p:sp>
        <p:nvSpPr>
          <p:cNvPr id="30759" name="Line 38"/>
          <p:cNvSpPr>
            <a:spLocks noChangeShapeType="1"/>
          </p:cNvSpPr>
          <p:nvPr/>
        </p:nvSpPr>
        <p:spPr bwMode="auto">
          <a:xfrm flipH="1">
            <a:off x="3657600" y="5562600"/>
            <a:ext cx="0" cy="304800"/>
          </a:xfrm>
          <a:prstGeom prst="line">
            <a:avLst/>
          </a:prstGeom>
          <a:noFill/>
          <a:ln w="28575">
            <a:solidFill>
              <a:srgbClr val="9966FF"/>
            </a:solidFill>
            <a:round/>
            <a:headEnd/>
            <a:tailEnd/>
          </a:ln>
          <a:effectLst/>
        </p:spPr>
        <p:txBody>
          <a:bodyPr wrap="none" anchor="ctr"/>
          <a:lstStyle/>
          <a:p>
            <a:endParaRPr lang="en-IN"/>
          </a:p>
        </p:txBody>
      </p:sp>
      <p:sp>
        <p:nvSpPr>
          <p:cNvPr id="30760" name="Line 39"/>
          <p:cNvSpPr>
            <a:spLocks noChangeShapeType="1"/>
          </p:cNvSpPr>
          <p:nvPr/>
        </p:nvSpPr>
        <p:spPr bwMode="auto">
          <a:xfrm flipH="1">
            <a:off x="2514600" y="5562600"/>
            <a:ext cx="0" cy="304800"/>
          </a:xfrm>
          <a:prstGeom prst="line">
            <a:avLst/>
          </a:prstGeom>
          <a:noFill/>
          <a:ln w="28575">
            <a:solidFill>
              <a:srgbClr val="9966FF"/>
            </a:solidFill>
            <a:round/>
            <a:headEnd/>
            <a:tailEnd/>
          </a:ln>
          <a:effectLst/>
        </p:spPr>
        <p:txBody>
          <a:bodyPr wrap="none" anchor="ctr"/>
          <a:lstStyle/>
          <a:p>
            <a:endParaRPr lang="en-IN"/>
          </a:p>
        </p:txBody>
      </p:sp>
      <p:sp>
        <p:nvSpPr>
          <p:cNvPr id="30761" name="Line 40"/>
          <p:cNvSpPr>
            <a:spLocks noChangeShapeType="1"/>
          </p:cNvSpPr>
          <p:nvPr/>
        </p:nvSpPr>
        <p:spPr bwMode="auto">
          <a:xfrm flipH="1">
            <a:off x="609600" y="5562600"/>
            <a:ext cx="0" cy="304800"/>
          </a:xfrm>
          <a:prstGeom prst="line">
            <a:avLst/>
          </a:prstGeom>
          <a:noFill/>
          <a:ln w="28575">
            <a:solidFill>
              <a:srgbClr val="9966FF"/>
            </a:solidFill>
            <a:round/>
            <a:headEnd/>
            <a:tailEnd/>
          </a:ln>
          <a:effectLst/>
        </p:spPr>
        <p:txBody>
          <a:bodyPr wrap="none" anchor="ctr"/>
          <a:lstStyle/>
          <a:p>
            <a:endParaRPr lang="en-IN"/>
          </a:p>
        </p:txBody>
      </p:sp>
      <p:graphicFrame>
        <p:nvGraphicFramePr>
          <p:cNvPr id="30762" name="Object 41"/>
          <p:cNvGraphicFramePr>
            <a:graphicFrameLocks noChangeAspect="1"/>
          </p:cNvGraphicFramePr>
          <p:nvPr/>
        </p:nvGraphicFramePr>
        <p:xfrm>
          <a:off x="971550" y="4724400"/>
          <a:ext cx="377825" cy="457200"/>
        </p:xfrm>
        <a:graphic>
          <a:graphicData uri="http://schemas.openxmlformats.org/presentationml/2006/ole">
            <p:oleObj spid="_x0000_s4098" name="Equation" r:id="rId3" imgW="177569" imgH="215619" progId="">
              <p:embed/>
            </p:oleObj>
          </a:graphicData>
        </a:graphic>
      </p:graphicFrame>
      <p:sp>
        <p:nvSpPr>
          <p:cNvPr id="30763" name="Line 42"/>
          <p:cNvSpPr>
            <a:spLocks noChangeShapeType="1"/>
          </p:cNvSpPr>
          <p:nvPr/>
        </p:nvSpPr>
        <p:spPr bwMode="auto">
          <a:xfrm>
            <a:off x="3810000" y="4343400"/>
            <a:ext cx="1635125" cy="0"/>
          </a:xfrm>
          <a:prstGeom prst="line">
            <a:avLst/>
          </a:prstGeom>
          <a:noFill/>
          <a:ln w="28575">
            <a:solidFill>
              <a:schemeClr val="tx2"/>
            </a:solidFill>
            <a:round/>
            <a:headEnd/>
            <a:tailEnd/>
          </a:ln>
          <a:effectLst/>
        </p:spPr>
        <p:txBody>
          <a:bodyPr wrap="none" anchor="ctr"/>
          <a:lstStyle/>
          <a:p>
            <a:endParaRPr lang="en-IN"/>
          </a:p>
        </p:txBody>
      </p:sp>
      <p:sp>
        <p:nvSpPr>
          <p:cNvPr id="30764" name="Line 43"/>
          <p:cNvSpPr>
            <a:spLocks noChangeShapeType="1"/>
          </p:cNvSpPr>
          <p:nvPr/>
        </p:nvSpPr>
        <p:spPr bwMode="auto">
          <a:xfrm>
            <a:off x="6477000" y="4343400"/>
            <a:ext cx="1635125" cy="0"/>
          </a:xfrm>
          <a:prstGeom prst="line">
            <a:avLst/>
          </a:prstGeom>
          <a:noFill/>
          <a:ln w="28575">
            <a:solidFill>
              <a:schemeClr val="tx2"/>
            </a:solidFill>
            <a:round/>
            <a:headEnd/>
            <a:tailEnd/>
          </a:ln>
          <a:effectLst/>
        </p:spPr>
        <p:txBody>
          <a:bodyPr wrap="none" anchor="ctr"/>
          <a:lstStyle/>
          <a:p>
            <a:endParaRPr lang="en-IN"/>
          </a:p>
        </p:txBody>
      </p:sp>
      <p:graphicFrame>
        <p:nvGraphicFramePr>
          <p:cNvPr id="30765" name="Object 44"/>
          <p:cNvGraphicFramePr>
            <a:graphicFrameLocks noChangeAspect="1"/>
          </p:cNvGraphicFramePr>
          <p:nvPr/>
        </p:nvGraphicFramePr>
        <p:xfrm>
          <a:off x="4038600" y="4724400"/>
          <a:ext cx="377825" cy="457200"/>
        </p:xfrm>
        <a:graphic>
          <a:graphicData uri="http://schemas.openxmlformats.org/presentationml/2006/ole">
            <p:oleObj spid="_x0000_s4099" name="Equation" r:id="rId4" imgW="177569" imgH="215619" progId="">
              <p:embed/>
            </p:oleObj>
          </a:graphicData>
        </a:graphic>
      </p:graphicFrame>
      <p:graphicFrame>
        <p:nvGraphicFramePr>
          <p:cNvPr id="30766" name="Object 45"/>
          <p:cNvGraphicFramePr>
            <a:graphicFrameLocks noChangeAspect="1"/>
          </p:cNvGraphicFramePr>
          <p:nvPr/>
        </p:nvGraphicFramePr>
        <p:xfrm>
          <a:off x="6480175" y="4724400"/>
          <a:ext cx="377825" cy="457200"/>
        </p:xfrm>
        <a:graphic>
          <a:graphicData uri="http://schemas.openxmlformats.org/presentationml/2006/ole">
            <p:oleObj spid="_x0000_s4100" name="Equation" r:id="rId5" imgW="177569" imgH="215619" progId="">
              <p:embed/>
            </p:oleObj>
          </a:graphicData>
        </a:graphic>
      </p:graphicFrame>
      <p:graphicFrame>
        <p:nvGraphicFramePr>
          <p:cNvPr id="30767" name="Object 46"/>
          <p:cNvGraphicFramePr>
            <a:graphicFrameLocks noChangeAspect="1"/>
          </p:cNvGraphicFramePr>
          <p:nvPr/>
        </p:nvGraphicFramePr>
        <p:xfrm>
          <a:off x="1666875" y="4724400"/>
          <a:ext cx="404813" cy="457200"/>
        </p:xfrm>
        <a:graphic>
          <a:graphicData uri="http://schemas.openxmlformats.org/presentationml/2006/ole">
            <p:oleObj spid="_x0000_s4101" name="Equation" r:id="rId6" imgW="190335" imgH="215713" progId="">
              <p:embed/>
            </p:oleObj>
          </a:graphicData>
        </a:graphic>
      </p:graphicFrame>
      <p:graphicFrame>
        <p:nvGraphicFramePr>
          <p:cNvPr id="30768" name="Object 47"/>
          <p:cNvGraphicFramePr>
            <a:graphicFrameLocks noChangeAspect="1"/>
          </p:cNvGraphicFramePr>
          <p:nvPr/>
        </p:nvGraphicFramePr>
        <p:xfrm>
          <a:off x="4343400" y="4724400"/>
          <a:ext cx="404813" cy="457200"/>
        </p:xfrm>
        <a:graphic>
          <a:graphicData uri="http://schemas.openxmlformats.org/presentationml/2006/ole">
            <p:oleObj spid="_x0000_s4102" name="Equation" r:id="rId7" imgW="190335" imgH="215713" progId="">
              <p:embed/>
            </p:oleObj>
          </a:graphicData>
        </a:graphic>
      </p:graphicFrame>
      <p:graphicFrame>
        <p:nvGraphicFramePr>
          <p:cNvPr id="30769" name="Object 48"/>
          <p:cNvGraphicFramePr>
            <a:graphicFrameLocks noChangeAspect="1"/>
          </p:cNvGraphicFramePr>
          <p:nvPr/>
        </p:nvGraphicFramePr>
        <p:xfrm>
          <a:off x="6834188" y="4724400"/>
          <a:ext cx="404812" cy="457200"/>
        </p:xfrm>
        <a:graphic>
          <a:graphicData uri="http://schemas.openxmlformats.org/presentationml/2006/ole">
            <p:oleObj spid="_x0000_s4103" name="Equation" r:id="rId8" imgW="190335" imgH="215713" progId="">
              <p:embed/>
            </p:oleObj>
          </a:graphicData>
        </a:graphic>
      </p:graphicFrame>
      <p:graphicFrame>
        <p:nvGraphicFramePr>
          <p:cNvPr id="30770" name="Object 49"/>
          <p:cNvGraphicFramePr>
            <a:graphicFrameLocks noChangeAspect="1"/>
          </p:cNvGraphicFramePr>
          <p:nvPr/>
        </p:nvGraphicFramePr>
        <p:xfrm>
          <a:off x="4648200" y="4711700"/>
          <a:ext cx="404813" cy="484188"/>
        </p:xfrm>
        <a:graphic>
          <a:graphicData uri="http://schemas.openxmlformats.org/presentationml/2006/ole">
            <p:oleObj spid="_x0000_s4104" name="Equation" r:id="rId9" imgW="190500" imgH="228600" progId="">
              <p:embed/>
            </p:oleObj>
          </a:graphicData>
        </a:graphic>
      </p:graphicFrame>
      <p:graphicFrame>
        <p:nvGraphicFramePr>
          <p:cNvPr id="30771" name="Object 50"/>
          <p:cNvGraphicFramePr>
            <a:graphicFrameLocks noChangeAspect="1"/>
          </p:cNvGraphicFramePr>
          <p:nvPr/>
        </p:nvGraphicFramePr>
        <p:xfrm>
          <a:off x="7443788" y="4724400"/>
          <a:ext cx="404812" cy="484188"/>
        </p:xfrm>
        <a:graphic>
          <a:graphicData uri="http://schemas.openxmlformats.org/presentationml/2006/ole">
            <p:oleObj spid="_x0000_s4105" name="Equation" r:id="rId10" imgW="190500" imgH="228600" progId="">
              <p:embed/>
            </p:oleObj>
          </a:graphicData>
        </a:graphic>
      </p:graphicFrame>
      <p:graphicFrame>
        <p:nvGraphicFramePr>
          <p:cNvPr id="30772" name="Object 51"/>
          <p:cNvGraphicFramePr>
            <a:graphicFrameLocks noChangeAspect="1"/>
          </p:cNvGraphicFramePr>
          <p:nvPr/>
        </p:nvGraphicFramePr>
        <p:xfrm>
          <a:off x="2057400" y="4724400"/>
          <a:ext cx="404813" cy="484188"/>
        </p:xfrm>
        <a:graphic>
          <a:graphicData uri="http://schemas.openxmlformats.org/presentationml/2006/ole">
            <p:oleObj spid="_x0000_s4106" name="Equation" r:id="rId11" imgW="190500" imgH="22860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Line 2"/>
          <p:cNvSpPr>
            <a:spLocks noChangeShapeType="1"/>
          </p:cNvSpPr>
          <p:nvPr/>
        </p:nvSpPr>
        <p:spPr bwMode="auto">
          <a:xfrm>
            <a:off x="685800" y="4191000"/>
            <a:ext cx="0" cy="1847850"/>
          </a:xfrm>
          <a:prstGeom prst="line">
            <a:avLst/>
          </a:prstGeom>
          <a:noFill/>
          <a:ln w="28575">
            <a:solidFill>
              <a:schemeClr val="tx1"/>
            </a:solidFill>
            <a:round/>
            <a:headEnd/>
            <a:tailEnd/>
          </a:ln>
          <a:effectLst/>
        </p:spPr>
        <p:txBody>
          <a:bodyPr/>
          <a:lstStyle/>
          <a:p>
            <a:endParaRPr lang="en-IN"/>
          </a:p>
        </p:txBody>
      </p:sp>
      <p:sp>
        <p:nvSpPr>
          <p:cNvPr id="31748" name="Rectangle 3"/>
          <p:cNvSpPr>
            <a:spLocks noGrp="1" noChangeArrowheads="1"/>
          </p:cNvSpPr>
          <p:nvPr>
            <p:ph type="title"/>
          </p:nvPr>
        </p:nvSpPr>
        <p:spPr>
          <a:xfrm>
            <a:off x="539750" y="614363"/>
            <a:ext cx="8289925" cy="331787"/>
          </a:xfrm>
        </p:spPr>
        <p:txBody>
          <a:bodyPr vert="horz" lIns="91440" tIns="45720" rIns="91440" bIns="45720" rtlCol="0" anchor="ctr">
            <a:normAutofit fontScale="90000"/>
          </a:bodyPr>
          <a:lstStyle/>
          <a:p>
            <a:pPr>
              <a:lnSpc>
                <a:spcPct val="110000"/>
              </a:lnSpc>
            </a:pPr>
            <a:r>
              <a:rPr lang="en-US" altLang="zh-TW" sz="4000" dirty="0" smtClean="0"/>
              <a:t>3. Measures of Variation</a:t>
            </a:r>
          </a:p>
        </p:txBody>
      </p:sp>
      <p:sp>
        <p:nvSpPr>
          <p:cNvPr id="31749" name="Line 4"/>
          <p:cNvSpPr>
            <a:spLocks noChangeShapeType="1"/>
          </p:cNvSpPr>
          <p:nvPr/>
        </p:nvSpPr>
        <p:spPr bwMode="auto">
          <a:xfrm>
            <a:off x="1676400" y="4267200"/>
            <a:ext cx="487363" cy="0"/>
          </a:xfrm>
          <a:prstGeom prst="line">
            <a:avLst/>
          </a:prstGeom>
          <a:noFill/>
          <a:ln w="28575">
            <a:solidFill>
              <a:schemeClr val="tx1"/>
            </a:solidFill>
            <a:round/>
            <a:headEnd/>
            <a:tailEnd/>
          </a:ln>
          <a:effectLst/>
        </p:spPr>
        <p:txBody>
          <a:bodyPr/>
          <a:lstStyle/>
          <a:p>
            <a:endParaRPr lang="en-IN"/>
          </a:p>
        </p:txBody>
      </p:sp>
      <p:sp>
        <p:nvSpPr>
          <p:cNvPr id="31750" name="Line 5"/>
          <p:cNvSpPr>
            <a:spLocks noChangeShapeType="1"/>
          </p:cNvSpPr>
          <p:nvPr/>
        </p:nvSpPr>
        <p:spPr bwMode="auto">
          <a:xfrm>
            <a:off x="685800" y="2590800"/>
            <a:ext cx="7086600" cy="0"/>
          </a:xfrm>
          <a:prstGeom prst="line">
            <a:avLst/>
          </a:prstGeom>
          <a:noFill/>
          <a:ln w="28575">
            <a:solidFill>
              <a:schemeClr val="tx1"/>
            </a:solidFill>
            <a:round/>
            <a:headEnd/>
            <a:tailEnd/>
          </a:ln>
          <a:effectLst/>
        </p:spPr>
        <p:txBody>
          <a:bodyPr/>
          <a:lstStyle/>
          <a:p>
            <a:endParaRPr lang="en-IN"/>
          </a:p>
        </p:txBody>
      </p:sp>
      <p:sp>
        <p:nvSpPr>
          <p:cNvPr id="31751" name="Line 6"/>
          <p:cNvSpPr>
            <a:spLocks noChangeShapeType="1"/>
          </p:cNvSpPr>
          <p:nvPr/>
        </p:nvSpPr>
        <p:spPr bwMode="auto">
          <a:xfrm>
            <a:off x="2057400" y="2571750"/>
            <a:ext cx="0" cy="476250"/>
          </a:xfrm>
          <a:prstGeom prst="line">
            <a:avLst/>
          </a:prstGeom>
          <a:noFill/>
          <a:ln w="28575">
            <a:solidFill>
              <a:schemeClr val="tx1"/>
            </a:solidFill>
            <a:round/>
            <a:headEnd/>
            <a:tailEnd/>
          </a:ln>
          <a:effectLst/>
        </p:spPr>
        <p:txBody>
          <a:bodyPr/>
          <a:lstStyle/>
          <a:p>
            <a:endParaRPr lang="en-IN"/>
          </a:p>
        </p:txBody>
      </p:sp>
      <p:sp>
        <p:nvSpPr>
          <p:cNvPr id="31752" name="Line 7"/>
          <p:cNvSpPr>
            <a:spLocks noChangeShapeType="1"/>
          </p:cNvSpPr>
          <p:nvPr/>
        </p:nvSpPr>
        <p:spPr bwMode="auto">
          <a:xfrm>
            <a:off x="4724400" y="2286000"/>
            <a:ext cx="0" cy="774700"/>
          </a:xfrm>
          <a:prstGeom prst="line">
            <a:avLst/>
          </a:prstGeom>
          <a:noFill/>
          <a:ln w="28575">
            <a:solidFill>
              <a:schemeClr val="tx1"/>
            </a:solidFill>
            <a:round/>
            <a:headEnd/>
            <a:tailEnd/>
          </a:ln>
          <a:effectLst/>
        </p:spPr>
        <p:txBody>
          <a:bodyPr/>
          <a:lstStyle/>
          <a:p>
            <a:endParaRPr lang="en-IN"/>
          </a:p>
        </p:txBody>
      </p:sp>
      <p:sp>
        <p:nvSpPr>
          <p:cNvPr id="31753" name="Line 8"/>
          <p:cNvSpPr>
            <a:spLocks noChangeShapeType="1"/>
          </p:cNvSpPr>
          <p:nvPr/>
        </p:nvSpPr>
        <p:spPr bwMode="auto">
          <a:xfrm>
            <a:off x="7772400" y="2590800"/>
            <a:ext cx="0" cy="457200"/>
          </a:xfrm>
          <a:prstGeom prst="line">
            <a:avLst/>
          </a:prstGeom>
          <a:noFill/>
          <a:ln w="28575">
            <a:solidFill>
              <a:schemeClr val="tx1"/>
            </a:solidFill>
            <a:round/>
            <a:headEnd/>
            <a:tailEnd/>
          </a:ln>
          <a:effectLst/>
        </p:spPr>
        <p:txBody>
          <a:bodyPr/>
          <a:lstStyle/>
          <a:p>
            <a:endParaRPr lang="en-IN"/>
          </a:p>
        </p:txBody>
      </p:sp>
      <p:sp>
        <p:nvSpPr>
          <p:cNvPr id="31754" name="Rectangle 9"/>
          <p:cNvSpPr>
            <a:spLocks noChangeArrowheads="1"/>
          </p:cNvSpPr>
          <p:nvPr/>
        </p:nvSpPr>
        <p:spPr bwMode="auto">
          <a:xfrm>
            <a:off x="3886200" y="1752600"/>
            <a:ext cx="1752600" cy="544513"/>
          </a:xfrm>
          <a:prstGeom prst="rect">
            <a:avLst/>
          </a:prstGeom>
          <a:solidFill>
            <a:srgbClr val="FAFBD9"/>
          </a:solidFill>
          <a:ln w="28575">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sz="2800" b="1">
                <a:solidFill>
                  <a:srgbClr val="000066"/>
                </a:solidFill>
                <a:latin typeface="Times New Roman" pitchFamily="18" charset="0"/>
                <a:ea typeface="SimSun" pitchFamily="2" charset="-122"/>
              </a:rPr>
              <a:t>Variation</a:t>
            </a:r>
          </a:p>
        </p:txBody>
      </p:sp>
      <p:sp>
        <p:nvSpPr>
          <p:cNvPr id="31755" name="Rectangle 10"/>
          <p:cNvSpPr>
            <a:spLocks noChangeArrowheads="1"/>
          </p:cNvSpPr>
          <p:nvPr/>
        </p:nvSpPr>
        <p:spPr bwMode="auto">
          <a:xfrm>
            <a:off x="1449388" y="3049588"/>
            <a:ext cx="1673225" cy="528637"/>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sz="2800" b="1">
                <a:solidFill>
                  <a:srgbClr val="000066"/>
                </a:solidFill>
                <a:latin typeface="Times New Roman" pitchFamily="18" charset="0"/>
                <a:ea typeface="SimSun" pitchFamily="2" charset="-122"/>
              </a:rPr>
              <a:t>Variance</a:t>
            </a:r>
          </a:p>
        </p:txBody>
      </p:sp>
      <p:sp>
        <p:nvSpPr>
          <p:cNvPr id="31756" name="Rectangle 11"/>
          <p:cNvSpPr>
            <a:spLocks noChangeArrowheads="1"/>
          </p:cNvSpPr>
          <p:nvPr/>
        </p:nvSpPr>
        <p:spPr bwMode="auto">
          <a:xfrm>
            <a:off x="3506788" y="3049588"/>
            <a:ext cx="3197225" cy="528637"/>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sz="2800" b="1">
                <a:solidFill>
                  <a:srgbClr val="000066"/>
                </a:solidFill>
                <a:latin typeface="Times New Roman" pitchFamily="18" charset="0"/>
                <a:ea typeface="SimSun" pitchFamily="2" charset="-122"/>
              </a:rPr>
              <a:t>Standard Deviation</a:t>
            </a:r>
          </a:p>
        </p:txBody>
      </p:sp>
      <p:sp>
        <p:nvSpPr>
          <p:cNvPr id="31757" name="Rectangle 12"/>
          <p:cNvSpPr>
            <a:spLocks noChangeArrowheads="1"/>
          </p:cNvSpPr>
          <p:nvPr/>
        </p:nvSpPr>
        <p:spPr bwMode="auto">
          <a:xfrm>
            <a:off x="6859588" y="3049588"/>
            <a:ext cx="2055812" cy="955675"/>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sz="2800" b="1">
                <a:solidFill>
                  <a:srgbClr val="000066"/>
                </a:solidFill>
                <a:latin typeface="Times New Roman" pitchFamily="18" charset="0"/>
                <a:ea typeface="SimSun" pitchFamily="2" charset="-122"/>
              </a:rPr>
              <a:t>Coefficient of Variation</a:t>
            </a:r>
          </a:p>
        </p:txBody>
      </p:sp>
      <p:sp>
        <p:nvSpPr>
          <p:cNvPr id="31758" name="Line 13"/>
          <p:cNvSpPr>
            <a:spLocks noChangeShapeType="1"/>
          </p:cNvSpPr>
          <p:nvPr/>
        </p:nvSpPr>
        <p:spPr bwMode="auto">
          <a:xfrm>
            <a:off x="1676400" y="3581400"/>
            <a:ext cx="0" cy="1739900"/>
          </a:xfrm>
          <a:prstGeom prst="line">
            <a:avLst/>
          </a:prstGeom>
          <a:noFill/>
          <a:ln w="28575">
            <a:solidFill>
              <a:schemeClr val="tx1"/>
            </a:solidFill>
            <a:round/>
            <a:headEnd/>
            <a:tailEnd/>
          </a:ln>
          <a:effectLst/>
        </p:spPr>
        <p:txBody>
          <a:bodyPr/>
          <a:lstStyle/>
          <a:p>
            <a:endParaRPr lang="en-IN"/>
          </a:p>
        </p:txBody>
      </p:sp>
      <p:sp>
        <p:nvSpPr>
          <p:cNvPr id="31759" name="Line 14"/>
          <p:cNvSpPr>
            <a:spLocks noChangeShapeType="1"/>
          </p:cNvSpPr>
          <p:nvPr/>
        </p:nvSpPr>
        <p:spPr bwMode="auto">
          <a:xfrm>
            <a:off x="3810000" y="4419600"/>
            <a:ext cx="322263" cy="0"/>
          </a:xfrm>
          <a:prstGeom prst="line">
            <a:avLst/>
          </a:prstGeom>
          <a:noFill/>
          <a:ln w="28575">
            <a:solidFill>
              <a:schemeClr val="tx1"/>
            </a:solidFill>
            <a:round/>
            <a:headEnd/>
            <a:tailEnd/>
          </a:ln>
          <a:effectLst/>
        </p:spPr>
        <p:txBody>
          <a:bodyPr/>
          <a:lstStyle/>
          <a:p>
            <a:endParaRPr lang="en-IN"/>
          </a:p>
        </p:txBody>
      </p:sp>
      <p:sp>
        <p:nvSpPr>
          <p:cNvPr id="31760" name="Rectangle 15"/>
          <p:cNvSpPr>
            <a:spLocks noChangeArrowheads="1"/>
          </p:cNvSpPr>
          <p:nvPr/>
        </p:nvSpPr>
        <p:spPr bwMode="auto">
          <a:xfrm>
            <a:off x="1905000" y="3810000"/>
            <a:ext cx="1673225" cy="758825"/>
          </a:xfrm>
          <a:prstGeom prst="rect">
            <a:avLst/>
          </a:prstGeom>
          <a:solidFill>
            <a:srgbClr val="F2F2FC"/>
          </a:solidFill>
          <a:ln w="12700">
            <a:solidFill>
              <a:schemeClr val="tx1"/>
            </a:solidFill>
            <a:miter lim="800000"/>
            <a:headEnd/>
            <a:tailEnd/>
          </a:ln>
          <a:effectLst/>
        </p:spPr>
        <p:txBody>
          <a:bodyPr lIns="90488" tIns="44450" rIns="90488" bIns="44450">
            <a:spAutoFit/>
          </a:bodyPr>
          <a:lstStyle/>
          <a:p>
            <a:pPr eaLnBrk="1" hangingPunct="1">
              <a:lnSpc>
                <a:spcPct val="80000"/>
              </a:lnSpc>
              <a:spcBef>
                <a:spcPct val="50000"/>
              </a:spcBef>
            </a:pPr>
            <a:r>
              <a:rPr kumimoji="1" lang="en-US" altLang="zh-TW" b="1">
                <a:solidFill>
                  <a:srgbClr val="000066"/>
                </a:solidFill>
                <a:latin typeface="Times New Roman" pitchFamily="18" charset="0"/>
                <a:ea typeface="SimSun" pitchFamily="2" charset="-122"/>
              </a:rPr>
              <a:t>Population</a:t>
            </a:r>
          </a:p>
          <a:p>
            <a:pPr eaLnBrk="1" hangingPunct="1">
              <a:lnSpc>
                <a:spcPct val="50000"/>
              </a:lnSpc>
              <a:spcBef>
                <a:spcPct val="50000"/>
              </a:spcBef>
            </a:pPr>
            <a:r>
              <a:rPr kumimoji="1" lang="en-US" altLang="zh-TW" b="1">
                <a:solidFill>
                  <a:srgbClr val="000066"/>
                </a:solidFill>
                <a:latin typeface="Times New Roman" pitchFamily="18" charset="0"/>
                <a:ea typeface="SimSun" pitchFamily="2" charset="-122"/>
              </a:rPr>
              <a:t>Variance</a:t>
            </a:r>
          </a:p>
        </p:txBody>
      </p:sp>
      <p:sp>
        <p:nvSpPr>
          <p:cNvPr id="31761" name="Line 16"/>
          <p:cNvSpPr>
            <a:spLocks noChangeShapeType="1"/>
          </p:cNvSpPr>
          <p:nvPr/>
        </p:nvSpPr>
        <p:spPr bwMode="auto">
          <a:xfrm>
            <a:off x="1600200" y="5334000"/>
            <a:ext cx="347663" cy="0"/>
          </a:xfrm>
          <a:prstGeom prst="line">
            <a:avLst/>
          </a:prstGeom>
          <a:noFill/>
          <a:ln w="28575">
            <a:solidFill>
              <a:schemeClr val="tx1"/>
            </a:solidFill>
            <a:round/>
            <a:headEnd/>
            <a:tailEnd/>
          </a:ln>
          <a:effectLst/>
        </p:spPr>
        <p:txBody>
          <a:bodyPr/>
          <a:lstStyle/>
          <a:p>
            <a:endParaRPr lang="en-IN"/>
          </a:p>
        </p:txBody>
      </p:sp>
      <p:sp>
        <p:nvSpPr>
          <p:cNvPr id="31762" name="Rectangle 17"/>
          <p:cNvSpPr>
            <a:spLocks noChangeArrowheads="1"/>
          </p:cNvSpPr>
          <p:nvPr/>
        </p:nvSpPr>
        <p:spPr bwMode="auto">
          <a:xfrm>
            <a:off x="1905000" y="4800600"/>
            <a:ext cx="1520825" cy="795338"/>
          </a:xfrm>
          <a:prstGeom prst="rect">
            <a:avLst/>
          </a:prstGeom>
          <a:solidFill>
            <a:srgbClr val="F2F2FC"/>
          </a:solidFill>
          <a:ln w="12700">
            <a:solidFill>
              <a:schemeClr val="tx1"/>
            </a:solidFill>
            <a:miter lim="800000"/>
            <a:headEnd/>
            <a:tailEnd/>
          </a:ln>
          <a:effectLst/>
        </p:spPr>
        <p:txBody>
          <a:bodyPr lIns="90488" tIns="44450" rIns="90488" bIns="44450">
            <a:spAutoFit/>
          </a:bodyPr>
          <a:lstStyle/>
          <a:p>
            <a:pPr eaLnBrk="1" hangingPunct="1">
              <a:lnSpc>
                <a:spcPct val="70000"/>
              </a:lnSpc>
              <a:spcBef>
                <a:spcPct val="50000"/>
              </a:spcBef>
            </a:pPr>
            <a:r>
              <a:rPr kumimoji="1" lang="en-US" altLang="zh-TW" b="1">
                <a:solidFill>
                  <a:srgbClr val="000066"/>
                </a:solidFill>
                <a:latin typeface="Times New Roman" pitchFamily="18" charset="0"/>
                <a:ea typeface="SimSun" pitchFamily="2" charset="-122"/>
              </a:rPr>
              <a:t>Sample </a:t>
            </a:r>
          </a:p>
          <a:p>
            <a:pPr eaLnBrk="1" hangingPunct="1">
              <a:lnSpc>
                <a:spcPct val="70000"/>
              </a:lnSpc>
              <a:spcBef>
                <a:spcPct val="50000"/>
              </a:spcBef>
            </a:pPr>
            <a:r>
              <a:rPr kumimoji="1" lang="en-US" altLang="zh-TW" b="1">
                <a:solidFill>
                  <a:srgbClr val="000066"/>
                </a:solidFill>
                <a:latin typeface="Times New Roman" pitchFamily="18" charset="0"/>
                <a:ea typeface="SimSun" pitchFamily="2" charset="-122"/>
              </a:rPr>
              <a:t>Variance</a:t>
            </a:r>
          </a:p>
        </p:txBody>
      </p:sp>
      <p:sp>
        <p:nvSpPr>
          <p:cNvPr id="31763" name="Line 18"/>
          <p:cNvSpPr>
            <a:spLocks noChangeShapeType="1"/>
          </p:cNvSpPr>
          <p:nvPr/>
        </p:nvSpPr>
        <p:spPr bwMode="auto">
          <a:xfrm>
            <a:off x="3810000" y="3598863"/>
            <a:ext cx="0" cy="1887537"/>
          </a:xfrm>
          <a:prstGeom prst="line">
            <a:avLst/>
          </a:prstGeom>
          <a:noFill/>
          <a:ln w="28575">
            <a:solidFill>
              <a:schemeClr val="tx1"/>
            </a:solidFill>
            <a:round/>
            <a:headEnd/>
            <a:tailEnd/>
          </a:ln>
          <a:effectLst/>
        </p:spPr>
        <p:txBody>
          <a:bodyPr/>
          <a:lstStyle/>
          <a:p>
            <a:endParaRPr lang="en-IN"/>
          </a:p>
        </p:txBody>
      </p:sp>
      <p:sp>
        <p:nvSpPr>
          <p:cNvPr id="31764" name="Line 19"/>
          <p:cNvSpPr>
            <a:spLocks noChangeShapeType="1"/>
          </p:cNvSpPr>
          <p:nvPr/>
        </p:nvSpPr>
        <p:spPr bwMode="auto">
          <a:xfrm>
            <a:off x="3810000" y="5486400"/>
            <a:ext cx="419100" cy="0"/>
          </a:xfrm>
          <a:prstGeom prst="line">
            <a:avLst/>
          </a:prstGeom>
          <a:noFill/>
          <a:ln w="28575">
            <a:solidFill>
              <a:schemeClr val="tx1"/>
            </a:solidFill>
            <a:round/>
            <a:headEnd/>
            <a:tailEnd/>
          </a:ln>
          <a:effectLst/>
        </p:spPr>
        <p:txBody>
          <a:bodyPr/>
          <a:lstStyle/>
          <a:p>
            <a:endParaRPr lang="en-IN"/>
          </a:p>
        </p:txBody>
      </p:sp>
      <p:sp>
        <p:nvSpPr>
          <p:cNvPr id="31765" name="Rectangle 20"/>
          <p:cNvSpPr>
            <a:spLocks noChangeArrowheads="1"/>
          </p:cNvSpPr>
          <p:nvPr/>
        </p:nvSpPr>
        <p:spPr bwMode="auto">
          <a:xfrm>
            <a:off x="4114800" y="3962400"/>
            <a:ext cx="1673225" cy="1123950"/>
          </a:xfrm>
          <a:prstGeom prst="rect">
            <a:avLst/>
          </a:prstGeom>
          <a:solidFill>
            <a:srgbClr val="F2F2FC"/>
          </a:solidFill>
          <a:ln w="12700">
            <a:solidFill>
              <a:schemeClr val="tx1"/>
            </a:solidFill>
            <a:miter lim="800000"/>
            <a:headEnd/>
            <a:tailEnd/>
          </a:ln>
          <a:effectLst/>
        </p:spPr>
        <p:txBody>
          <a:bodyPr lIns="90488" tIns="44450" rIns="90488" bIns="44450">
            <a:spAutoFit/>
          </a:bodyPr>
          <a:lstStyle/>
          <a:p>
            <a:pPr eaLnBrk="1" hangingPunct="1">
              <a:lnSpc>
                <a:spcPct val="80000"/>
              </a:lnSpc>
              <a:spcBef>
                <a:spcPct val="50000"/>
              </a:spcBef>
            </a:pPr>
            <a:r>
              <a:rPr kumimoji="1" lang="en-US" altLang="zh-TW" b="1">
                <a:solidFill>
                  <a:srgbClr val="000066"/>
                </a:solidFill>
                <a:latin typeface="Times New Roman" pitchFamily="18" charset="0"/>
                <a:ea typeface="SimSun" pitchFamily="2" charset="-122"/>
              </a:rPr>
              <a:t>Population</a:t>
            </a:r>
          </a:p>
          <a:p>
            <a:pPr eaLnBrk="1" hangingPunct="1">
              <a:lnSpc>
                <a:spcPct val="50000"/>
              </a:lnSpc>
              <a:spcBef>
                <a:spcPct val="50000"/>
              </a:spcBef>
            </a:pPr>
            <a:r>
              <a:rPr kumimoji="1" lang="en-US" altLang="zh-TW" b="1">
                <a:solidFill>
                  <a:srgbClr val="000066"/>
                </a:solidFill>
                <a:latin typeface="Times New Roman" pitchFamily="18" charset="0"/>
                <a:ea typeface="SimSun" pitchFamily="2" charset="-122"/>
              </a:rPr>
              <a:t>Standard</a:t>
            </a:r>
          </a:p>
          <a:p>
            <a:pPr eaLnBrk="1" hangingPunct="1">
              <a:lnSpc>
                <a:spcPct val="50000"/>
              </a:lnSpc>
              <a:spcBef>
                <a:spcPct val="50000"/>
              </a:spcBef>
            </a:pPr>
            <a:r>
              <a:rPr kumimoji="1" lang="en-US" altLang="zh-TW" b="1">
                <a:solidFill>
                  <a:srgbClr val="000066"/>
                </a:solidFill>
                <a:latin typeface="Times New Roman" pitchFamily="18" charset="0"/>
                <a:ea typeface="SimSun" pitchFamily="2" charset="-122"/>
              </a:rPr>
              <a:t>Deviation</a:t>
            </a:r>
          </a:p>
        </p:txBody>
      </p:sp>
      <p:sp>
        <p:nvSpPr>
          <p:cNvPr id="31766" name="Rectangle 21"/>
          <p:cNvSpPr>
            <a:spLocks noChangeArrowheads="1"/>
          </p:cNvSpPr>
          <p:nvPr/>
        </p:nvSpPr>
        <p:spPr bwMode="auto">
          <a:xfrm>
            <a:off x="4191000" y="5181600"/>
            <a:ext cx="1520825" cy="1233488"/>
          </a:xfrm>
          <a:prstGeom prst="rect">
            <a:avLst/>
          </a:prstGeom>
          <a:solidFill>
            <a:srgbClr val="F2F2FC"/>
          </a:solidFill>
          <a:ln w="12700">
            <a:solidFill>
              <a:schemeClr val="tx1"/>
            </a:solidFill>
            <a:miter lim="800000"/>
            <a:headEnd/>
            <a:tailEnd/>
          </a:ln>
          <a:effectLst/>
        </p:spPr>
        <p:txBody>
          <a:bodyPr lIns="90488" tIns="44450" rIns="90488" bIns="44450">
            <a:spAutoFit/>
          </a:bodyPr>
          <a:lstStyle/>
          <a:p>
            <a:pPr eaLnBrk="1" hangingPunct="1">
              <a:lnSpc>
                <a:spcPct val="70000"/>
              </a:lnSpc>
              <a:spcBef>
                <a:spcPct val="50000"/>
              </a:spcBef>
            </a:pPr>
            <a:r>
              <a:rPr kumimoji="1" lang="en-US" altLang="zh-TW" b="1">
                <a:solidFill>
                  <a:srgbClr val="000066"/>
                </a:solidFill>
                <a:latin typeface="Times New Roman" pitchFamily="18" charset="0"/>
                <a:ea typeface="SimSun" pitchFamily="2" charset="-122"/>
              </a:rPr>
              <a:t>Sample </a:t>
            </a:r>
          </a:p>
          <a:p>
            <a:pPr eaLnBrk="1" hangingPunct="1">
              <a:lnSpc>
                <a:spcPct val="70000"/>
              </a:lnSpc>
              <a:spcBef>
                <a:spcPct val="50000"/>
              </a:spcBef>
            </a:pPr>
            <a:r>
              <a:rPr kumimoji="1" lang="en-US" altLang="zh-TW" b="1">
                <a:solidFill>
                  <a:srgbClr val="000066"/>
                </a:solidFill>
                <a:latin typeface="Times New Roman" pitchFamily="18" charset="0"/>
                <a:ea typeface="SimSun" pitchFamily="2" charset="-122"/>
              </a:rPr>
              <a:t>Standard </a:t>
            </a:r>
          </a:p>
          <a:p>
            <a:pPr eaLnBrk="1" hangingPunct="1">
              <a:lnSpc>
                <a:spcPct val="70000"/>
              </a:lnSpc>
              <a:spcBef>
                <a:spcPct val="50000"/>
              </a:spcBef>
            </a:pPr>
            <a:r>
              <a:rPr kumimoji="1" lang="en-US" altLang="zh-TW" b="1">
                <a:solidFill>
                  <a:srgbClr val="000066"/>
                </a:solidFill>
                <a:latin typeface="Times New Roman" pitchFamily="18" charset="0"/>
                <a:ea typeface="SimSun" pitchFamily="2" charset="-122"/>
              </a:rPr>
              <a:t>Deviation</a:t>
            </a:r>
          </a:p>
        </p:txBody>
      </p:sp>
      <p:sp>
        <p:nvSpPr>
          <p:cNvPr id="31767" name="Line 22"/>
          <p:cNvSpPr>
            <a:spLocks noChangeShapeType="1"/>
          </p:cNvSpPr>
          <p:nvPr/>
        </p:nvSpPr>
        <p:spPr bwMode="auto">
          <a:xfrm>
            <a:off x="685800" y="2590800"/>
            <a:ext cx="0" cy="1187450"/>
          </a:xfrm>
          <a:prstGeom prst="line">
            <a:avLst/>
          </a:prstGeom>
          <a:noFill/>
          <a:ln w="28575">
            <a:solidFill>
              <a:schemeClr val="tx1"/>
            </a:solidFill>
            <a:round/>
            <a:headEnd/>
            <a:tailEnd/>
          </a:ln>
          <a:effectLst/>
        </p:spPr>
        <p:txBody>
          <a:bodyPr/>
          <a:lstStyle/>
          <a:p>
            <a:endParaRPr lang="en-IN"/>
          </a:p>
        </p:txBody>
      </p:sp>
      <p:sp>
        <p:nvSpPr>
          <p:cNvPr id="31768" name="Rectangle 23"/>
          <p:cNvSpPr>
            <a:spLocks noChangeArrowheads="1"/>
          </p:cNvSpPr>
          <p:nvPr/>
        </p:nvSpPr>
        <p:spPr bwMode="auto">
          <a:xfrm>
            <a:off x="230188" y="3735388"/>
            <a:ext cx="1216025" cy="528637"/>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sz="2800" b="1">
                <a:solidFill>
                  <a:srgbClr val="000066"/>
                </a:solidFill>
                <a:latin typeface="Times New Roman" pitchFamily="18" charset="0"/>
                <a:ea typeface="SimSun" pitchFamily="2" charset="-122"/>
              </a:rPr>
              <a:t>Range</a:t>
            </a:r>
          </a:p>
        </p:txBody>
      </p:sp>
      <p:sp>
        <p:nvSpPr>
          <p:cNvPr id="31769" name="Rectangle 24"/>
          <p:cNvSpPr>
            <a:spLocks noChangeArrowheads="1"/>
          </p:cNvSpPr>
          <p:nvPr/>
        </p:nvSpPr>
        <p:spPr bwMode="auto">
          <a:xfrm>
            <a:off x="155575" y="5791200"/>
            <a:ext cx="3121025" cy="466725"/>
          </a:xfrm>
          <a:prstGeom prst="rect">
            <a:avLst/>
          </a:prstGeom>
          <a:solidFill>
            <a:srgbClr val="F2F2FC"/>
          </a:solidFill>
          <a:ln w="12700">
            <a:solidFill>
              <a:schemeClr val="tx1"/>
            </a:solidFill>
            <a:miter lim="800000"/>
            <a:headEnd/>
            <a:tailEnd/>
          </a:ln>
          <a:effectLst/>
        </p:spPr>
        <p:txBody>
          <a:bodyPr lIns="90488" tIns="44450" rIns="90488" bIns="44450">
            <a:spAutoFit/>
          </a:bodyPr>
          <a:lstStyle/>
          <a:p>
            <a:pPr eaLnBrk="1" hangingPunct="1">
              <a:spcBef>
                <a:spcPct val="50000"/>
              </a:spcBef>
            </a:pPr>
            <a:r>
              <a:rPr kumimoji="1" lang="en-US" altLang="zh-TW" b="1">
                <a:solidFill>
                  <a:srgbClr val="000066"/>
                </a:solidFill>
                <a:latin typeface="Times New Roman" pitchFamily="18" charset="0"/>
                <a:ea typeface="SimSun" pitchFamily="2" charset="-122"/>
              </a:rPr>
              <a:t>Interquartile Range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Line 2"/>
          <p:cNvSpPr>
            <a:spLocks noChangeShapeType="1"/>
          </p:cNvSpPr>
          <p:nvPr/>
        </p:nvSpPr>
        <p:spPr bwMode="auto">
          <a:xfrm>
            <a:off x="7651750" y="1970088"/>
            <a:ext cx="457200" cy="1066800"/>
          </a:xfrm>
          <a:prstGeom prst="line">
            <a:avLst/>
          </a:prstGeom>
          <a:noFill/>
          <a:ln w="12700">
            <a:solidFill>
              <a:srgbClr val="FF99CC"/>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16388" name="Line 3"/>
          <p:cNvSpPr>
            <a:spLocks noChangeShapeType="1"/>
          </p:cNvSpPr>
          <p:nvPr/>
        </p:nvSpPr>
        <p:spPr bwMode="auto">
          <a:xfrm>
            <a:off x="2317750" y="1970088"/>
            <a:ext cx="0" cy="990600"/>
          </a:xfrm>
          <a:prstGeom prst="line">
            <a:avLst/>
          </a:prstGeom>
          <a:noFill/>
          <a:ln w="12700">
            <a:solidFill>
              <a:srgbClr val="FF99CC"/>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16389" name="Line 4"/>
          <p:cNvSpPr>
            <a:spLocks noChangeShapeType="1"/>
          </p:cNvSpPr>
          <p:nvPr/>
        </p:nvSpPr>
        <p:spPr bwMode="auto">
          <a:xfrm flipH="1">
            <a:off x="488950" y="1970088"/>
            <a:ext cx="762000" cy="990600"/>
          </a:xfrm>
          <a:prstGeom prst="line">
            <a:avLst/>
          </a:prstGeom>
          <a:noFill/>
          <a:ln w="12700">
            <a:solidFill>
              <a:srgbClr val="FF99CC"/>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16390" name="Line 5"/>
          <p:cNvSpPr>
            <a:spLocks noChangeShapeType="1"/>
          </p:cNvSpPr>
          <p:nvPr/>
        </p:nvSpPr>
        <p:spPr bwMode="auto">
          <a:xfrm>
            <a:off x="3384550" y="1970088"/>
            <a:ext cx="1066800" cy="1066800"/>
          </a:xfrm>
          <a:prstGeom prst="line">
            <a:avLst/>
          </a:prstGeom>
          <a:noFill/>
          <a:ln w="12700">
            <a:solidFill>
              <a:srgbClr val="FF99CC"/>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16391" name="Rectangle 6"/>
          <p:cNvSpPr>
            <a:spLocks noGrp="1" noChangeArrowheads="1"/>
          </p:cNvSpPr>
          <p:nvPr>
            <p:ph type="title"/>
          </p:nvPr>
        </p:nvSpPr>
        <p:spPr>
          <a:xfrm>
            <a:off x="457200" y="71414"/>
            <a:ext cx="8229600" cy="1143000"/>
          </a:xfrm>
        </p:spPr>
        <p:txBody>
          <a:bodyPr/>
          <a:lstStyle/>
          <a:p>
            <a:pPr eaLnBrk="1" hangingPunct="1"/>
            <a:r>
              <a:rPr lang="en-US" altLang="en-US" dirty="0" smtClean="0"/>
              <a:t>Types of Data</a:t>
            </a:r>
          </a:p>
        </p:txBody>
      </p:sp>
      <p:sp>
        <p:nvSpPr>
          <p:cNvPr id="16392" name="Text Box 7"/>
          <p:cNvSpPr txBox="1">
            <a:spLocks noChangeArrowheads="1"/>
          </p:cNvSpPr>
          <p:nvPr/>
        </p:nvSpPr>
        <p:spPr bwMode="auto">
          <a:xfrm>
            <a:off x="1098550" y="1360488"/>
            <a:ext cx="3352800" cy="1154162"/>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3600" b="1" dirty="0" smtClean="0">
                <a:solidFill>
                  <a:srgbClr val="000000"/>
                </a:solidFill>
                <a:latin typeface="Times New Roman" panose="02020603050405020304" pitchFamily="18" charset="0"/>
              </a:rPr>
              <a:t>Qualitative</a:t>
            </a:r>
          </a:p>
          <a:p>
            <a:pPr>
              <a:spcBef>
                <a:spcPct val="50000"/>
              </a:spcBef>
            </a:pPr>
            <a:r>
              <a:rPr lang="en-US" altLang="en-US" b="1" dirty="0" smtClean="0">
                <a:solidFill>
                  <a:srgbClr val="000000"/>
                </a:solidFill>
                <a:latin typeface="Times New Roman" panose="02020603050405020304" pitchFamily="18" charset="0"/>
              </a:rPr>
              <a:t>Categorical / Attributes</a:t>
            </a:r>
            <a:endParaRPr lang="en-US" altLang="en-US" b="1" dirty="0">
              <a:solidFill>
                <a:srgbClr val="000000"/>
              </a:solidFill>
              <a:latin typeface="Times New Roman" panose="02020603050405020304" pitchFamily="18" charset="0"/>
            </a:endParaRPr>
          </a:p>
        </p:txBody>
      </p:sp>
      <p:sp>
        <p:nvSpPr>
          <p:cNvPr id="16393" name="Text Box 8"/>
          <p:cNvSpPr txBox="1">
            <a:spLocks noChangeArrowheads="1"/>
          </p:cNvSpPr>
          <p:nvPr/>
        </p:nvSpPr>
        <p:spPr bwMode="auto">
          <a:xfrm>
            <a:off x="5899150" y="1360488"/>
            <a:ext cx="2667000" cy="1154162"/>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3600" b="1" dirty="0" smtClean="0">
                <a:solidFill>
                  <a:srgbClr val="000000"/>
                </a:solidFill>
                <a:latin typeface="Times New Roman" panose="02020603050405020304" pitchFamily="18" charset="0"/>
              </a:rPr>
              <a:t>Quantitative</a:t>
            </a:r>
          </a:p>
          <a:p>
            <a:pPr eaLnBrk="1" hangingPunct="1">
              <a:spcBef>
                <a:spcPct val="50000"/>
              </a:spcBef>
            </a:pPr>
            <a:r>
              <a:rPr lang="en-US" altLang="en-US" b="1" dirty="0" smtClean="0">
                <a:solidFill>
                  <a:srgbClr val="000000"/>
                </a:solidFill>
                <a:latin typeface="Times New Roman" panose="02020603050405020304" pitchFamily="18" charset="0"/>
              </a:rPr>
              <a:t>Numerical</a:t>
            </a:r>
            <a:endParaRPr lang="en-US" altLang="en-US" sz="4400" b="1" dirty="0">
              <a:solidFill>
                <a:schemeClr val="tx2"/>
              </a:solidFill>
              <a:latin typeface="Times New Roman" panose="02020603050405020304" pitchFamily="18" charset="0"/>
            </a:endParaRPr>
          </a:p>
        </p:txBody>
      </p:sp>
      <p:sp>
        <p:nvSpPr>
          <p:cNvPr id="16394" name="Text Box 9"/>
          <p:cNvSpPr txBox="1">
            <a:spLocks noChangeArrowheads="1"/>
          </p:cNvSpPr>
          <p:nvPr/>
        </p:nvSpPr>
        <p:spPr bwMode="auto">
          <a:xfrm>
            <a:off x="7346950" y="2960688"/>
            <a:ext cx="1676400" cy="420687"/>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000000"/>
                </a:solidFill>
                <a:latin typeface="Times New Roman" panose="02020603050405020304" pitchFamily="18" charset="0"/>
              </a:rPr>
              <a:t>continuous</a:t>
            </a:r>
            <a:endParaRPr lang="en-US" altLang="en-US" sz="4400" b="1">
              <a:solidFill>
                <a:schemeClr val="tx2"/>
              </a:solidFill>
              <a:latin typeface="Times New Roman" panose="02020603050405020304" pitchFamily="18" charset="0"/>
            </a:endParaRPr>
          </a:p>
        </p:txBody>
      </p:sp>
      <p:sp>
        <p:nvSpPr>
          <p:cNvPr id="16395" name="Text Box 10"/>
          <p:cNvSpPr txBox="1">
            <a:spLocks noChangeArrowheads="1"/>
          </p:cNvSpPr>
          <p:nvPr/>
        </p:nvSpPr>
        <p:spPr bwMode="auto">
          <a:xfrm>
            <a:off x="5594350" y="2960688"/>
            <a:ext cx="1371600" cy="420687"/>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000000"/>
                </a:solidFill>
                <a:latin typeface="Times New Roman" panose="02020603050405020304" pitchFamily="18" charset="0"/>
              </a:rPr>
              <a:t>discrete</a:t>
            </a:r>
            <a:endParaRPr lang="en-US" altLang="en-US" sz="4400" b="1">
              <a:solidFill>
                <a:schemeClr val="tx2"/>
              </a:solidFill>
              <a:latin typeface="Times New Roman" panose="02020603050405020304" pitchFamily="18" charset="0"/>
            </a:endParaRPr>
          </a:p>
        </p:txBody>
      </p:sp>
      <p:sp>
        <p:nvSpPr>
          <p:cNvPr id="16396" name="Text Box 11"/>
          <p:cNvSpPr txBox="1">
            <a:spLocks noChangeArrowheads="1"/>
          </p:cNvSpPr>
          <p:nvPr/>
        </p:nvSpPr>
        <p:spPr bwMode="auto">
          <a:xfrm>
            <a:off x="3765550" y="2960688"/>
            <a:ext cx="1371600" cy="420687"/>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000000"/>
                </a:solidFill>
                <a:latin typeface="Times New Roman" panose="02020603050405020304" pitchFamily="18" charset="0"/>
              </a:rPr>
              <a:t>ordinal</a:t>
            </a:r>
            <a:endParaRPr lang="en-US" altLang="en-US" sz="4400" b="1">
              <a:solidFill>
                <a:schemeClr val="tx2"/>
              </a:solidFill>
              <a:latin typeface="Times New Roman" panose="02020603050405020304" pitchFamily="18" charset="0"/>
            </a:endParaRPr>
          </a:p>
        </p:txBody>
      </p:sp>
      <p:sp>
        <p:nvSpPr>
          <p:cNvPr id="16397" name="Text Box 12"/>
          <p:cNvSpPr txBox="1">
            <a:spLocks noChangeArrowheads="1"/>
          </p:cNvSpPr>
          <p:nvPr/>
        </p:nvSpPr>
        <p:spPr bwMode="auto">
          <a:xfrm>
            <a:off x="1860550" y="2960688"/>
            <a:ext cx="1371600" cy="420687"/>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000000"/>
                </a:solidFill>
                <a:latin typeface="Times New Roman" panose="02020603050405020304" pitchFamily="18" charset="0"/>
              </a:rPr>
              <a:t>nominal</a:t>
            </a:r>
            <a:endParaRPr lang="en-US" altLang="en-US" sz="4400" b="1">
              <a:solidFill>
                <a:schemeClr val="tx2"/>
              </a:solidFill>
              <a:latin typeface="Times New Roman" panose="02020603050405020304" pitchFamily="18" charset="0"/>
            </a:endParaRPr>
          </a:p>
        </p:txBody>
      </p:sp>
      <p:sp>
        <p:nvSpPr>
          <p:cNvPr id="16398" name="Text Box 13"/>
          <p:cNvSpPr txBox="1">
            <a:spLocks noChangeArrowheads="1"/>
          </p:cNvSpPr>
          <p:nvPr/>
        </p:nvSpPr>
        <p:spPr bwMode="auto">
          <a:xfrm>
            <a:off x="107950" y="2960688"/>
            <a:ext cx="1143000" cy="420687"/>
          </a:xfrm>
          <a:prstGeom prst="rect">
            <a:avLst/>
          </a:prstGeom>
          <a:solidFill>
            <a:srgbClr val="FF99CC"/>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b="1">
                <a:solidFill>
                  <a:srgbClr val="000000"/>
                </a:solidFill>
                <a:latin typeface="Times New Roman" panose="02020603050405020304" pitchFamily="18" charset="0"/>
              </a:rPr>
              <a:t>binary</a:t>
            </a:r>
            <a:endParaRPr lang="en-US" altLang="en-US" sz="4400" b="1">
              <a:solidFill>
                <a:schemeClr val="tx2"/>
              </a:solidFill>
              <a:latin typeface="Times New Roman" panose="02020603050405020304" pitchFamily="18" charset="0"/>
            </a:endParaRPr>
          </a:p>
        </p:txBody>
      </p:sp>
      <p:sp>
        <p:nvSpPr>
          <p:cNvPr id="16399" name="Line 14"/>
          <p:cNvSpPr>
            <a:spLocks noChangeShapeType="1"/>
          </p:cNvSpPr>
          <p:nvPr/>
        </p:nvSpPr>
        <p:spPr bwMode="auto">
          <a:xfrm flipH="1">
            <a:off x="6356350" y="1970088"/>
            <a:ext cx="457200" cy="990600"/>
          </a:xfrm>
          <a:prstGeom prst="line">
            <a:avLst/>
          </a:prstGeom>
          <a:noFill/>
          <a:ln w="12700">
            <a:solidFill>
              <a:srgbClr val="FF99CC"/>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sp>
        <p:nvSpPr>
          <p:cNvPr id="651279" name="Text Box 15"/>
          <p:cNvSpPr txBox="1">
            <a:spLocks noChangeArrowheads="1"/>
          </p:cNvSpPr>
          <p:nvPr/>
        </p:nvSpPr>
        <p:spPr bwMode="auto">
          <a:xfrm>
            <a:off x="107950" y="3600450"/>
            <a:ext cx="9144000" cy="263683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000" b="1" dirty="0">
                <a:solidFill>
                  <a:schemeClr val="tx2"/>
                </a:solidFill>
                <a:latin typeface="Times New Roman" panose="02020603050405020304" pitchFamily="18" charset="0"/>
              </a:rPr>
              <a:t>2 categories +</a:t>
            </a:r>
          </a:p>
          <a:p>
            <a:pPr eaLnBrk="1" hangingPunct="1">
              <a:spcBef>
                <a:spcPct val="50000"/>
              </a:spcBef>
            </a:pPr>
            <a:r>
              <a:rPr lang="en-US" altLang="en-US" sz="2000" b="1" dirty="0">
                <a:solidFill>
                  <a:schemeClr val="tx2"/>
                </a:solidFill>
                <a:latin typeface="Times New Roman" panose="02020603050405020304" pitchFamily="18" charset="0"/>
              </a:rPr>
              <a:t>	           more categories +	</a:t>
            </a:r>
          </a:p>
          <a:p>
            <a:pPr eaLnBrk="1" hangingPunct="1">
              <a:spcBef>
                <a:spcPct val="50000"/>
              </a:spcBef>
            </a:pPr>
            <a:r>
              <a:rPr lang="en-US" altLang="en-US" sz="2000" b="1" dirty="0">
                <a:solidFill>
                  <a:schemeClr val="tx2"/>
                </a:solidFill>
                <a:latin typeface="Times New Roman" panose="02020603050405020304" pitchFamily="18" charset="0"/>
              </a:rPr>
              <a:t>			             order matters +</a:t>
            </a:r>
          </a:p>
          <a:p>
            <a:pPr eaLnBrk="1" hangingPunct="1">
              <a:spcBef>
                <a:spcPct val="50000"/>
              </a:spcBef>
            </a:pPr>
            <a:r>
              <a:rPr lang="en-US" altLang="en-US" sz="2000" b="1" dirty="0">
                <a:solidFill>
                  <a:schemeClr val="tx2"/>
                </a:solidFill>
                <a:latin typeface="Times New Roman" panose="02020603050405020304" pitchFamily="18" charset="0"/>
              </a:rPr>
              <a:t>						numerical  +</a:t>
            </a:r>
          </a:p>
          <a:p>
            <a:pPr eaLnBrk="1" hangingPunct="1">
              <a:spcBef>
                <a:spcPct val="50000"/>
              </a:spcBef>
            </a:pPr>
            <a:r>
              <a:rPr lang="en-US" altLang="en-US" sz="2000" b="1" dirty="0">
                <a:solidFill>
                  <a:schemeClr val="tx2"/>
                </a:solidFill>
                <a:latin typeface="Times New Roman" panose="02020603050405020304" pitchFamily="18" charset="0"/>
              </a:rPr>
              <a:t>								 uninterrupted</a:t>
            </a:r>
          </a:p>
          <a:p>
            <a:pPr eaLnBrk="1" hangingPunct="1">
              <a:spcBef>
                <a:spcPct val="50000"/>
              </a:spcBef>
            </a:pPr>
            <a:r>
              <a:rPr lang="en-US" altLang="en-US" sz="2000" b="1" dirty="0">
                <a:solidFill>
                  <a:schemeClr val="tx2"/>
                </a:solidFill>
                <a:latin typeface="Times New Roman" panose="02020603050405020304" pitchFamily="18" charset="0"/>
              </a:rPr>
              <a:t>		</a:t>
            </a:r>
            <a:endParaRPr lang="en-US" altLang="en-US" b="1" dirty="0">
              <a:solidFill>
                <a:schemeClr val="tx2"/>
              </a:solidFill>
              <a:latin typeface="Times New Roman" panose="02020603050405020304" pitchFamily="18" charset="0"/>
            </a:endParaRPr>
          </a:p>
        </p:txBody>
      </p:sp>
      <p:sp>
        <p:nvSpPr>
          <p:cNvPr id="16402" name="Rectangle 20"/>
          <p:cNvSpPr>
            <a:spLocks noChangeArrowheads="1"/>
          </p:cNvSpPr>
          <p:nvPr/>
        </p:nvSpPr>
        <p:spPr bwMode="auto">
          <a:xfrm>
            <a:off x="0" y="4159250"/>
            <a:ext cx="1692275" cy="82232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1905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Dead/alive</a:t>
            </a:r>
          </a:p>
          <a:p>
            <a:pPr eaLnBrk="1" hangingPunct="1"/>
            <a:r>
              <a:rPr lang="en-US" altLang="en-US" sz="1200"/>
              <a:t>Treatment/placebo</a:t>
            </a:r>
          </a:p>
          <a:p>
            <a:pPr eaLnBrk="1" hangingPunct="1"/>
            <a:r>
              <a:rPr lang="en-US" altLang="en-US" sz="1200"/>
              <a:t>Disease/no disease</a:t>
            </a:r>
          </a:p>
          <a:p>
            <a:pPr eaLnBrk="1" hangingPunct="1"/>
            <a:r>
              <a:rPr lang="en-US" altLang="en-US" sz="1200"/>
              <a:t>Exposed/Unexposed</a:t>
            </a:r>
          </a:p>
        </p:txBody>
      </p:sp>
      <p:sp>
        <p:nvSpPr>
          <p:cNvPr id="16403" name="Rectangle 21"/>
          <p:cNvSpPr>
            <a:spLocks noChangeArrowheads="1"/>
          </p:cNvSpPr>
          <p:nvPr/>
        </p:nvSpPr>
        <p:spPr bwMode="auto">
          <a:xfrm>
            <a:off x="1763713" y="4868863"/>
            <a:ext cx="2160587" cy="639762"/>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1905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Blood type (O, A, B, AB)</a:t>
            </a:r>
          </a:p>
          <a:p>
            <a:pPr eaLnBrk="1" hangingPunct="1"/>
            <a:r>
              <a:rPr lang="en-US" altLang="en-US" sz="1200"/>
              <a:t>Marital status</a:t>
            </a:r>
          </a:p>
          <a:p>
            <a:pPr eaLnBrk="1" hangingPunct="1"/>
            <a:r>
              <a:rPr lang="en-US" altLang="en-US" sz="1200"/>
              <a:t>Occupation</a:t>
            </a:r>
          </a:p>
        </p:txBody>
      </p:sp>
      <p:sp>
        <p:nvSpPr>
          <p:cNvPr id="16404" name="Rectangle 22"/>
          <p:cNvSpPr>
            <a:spLocks noChangeArrowheads="1"/>
          </p:cNvSpPr>
          <p:nvPr/>
        </p:nvSpPr>
        <p:spPr bwMode="auto">
          <a:xfrm>
            <a:off x="3436938" y="5373688"/>
            <a:ext cx="3006725" cy="100488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1905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Staging in cancer as I,II,III or IV</a:t>
            </a:r>
          </a:p>
          <a:p>
            <a:pPr eaLnBrk="1" hangingPunct="1"/>
            <a:r>
              <a:rPr lang="en-US" altLang="en-US" sz="1200"/>
              <a:t>Birth order—1st, 2nd, 3rd, etc.</a:t>
            </a:r>
          </a:p>
          <a:p>
            <a:pPr eaLnBrk="1" hangingPunct="1"/>
            <a:r>
              <a:rPr lang="en-US" altLang="en-US" sz="1200"/>
              <a:t>Letter grades (A, B, C, D, F)</a:t>
            </a:r>
          </a:p>
          <a:p>
            <a:pPr eaLnBrk="1" hangingPunct="1"/>
            <a:r>
              <a:rPr lang="en-US" altLang="en-US" sz="1200"/>
              <a:t>Ratings on a scale from 1-5</a:t>
            </a:r>
          </a:p>
          <a:p>
            <a:pPr eaLnBrk="1" hangingPunct="1"/>
            <a:r>
              <a:rPr lang="en-US" altLang="en-US" sz="1200"/>
              <a:t>Age in categories (10-20, 20-30, etc.)</a:t>
            </a:r>
          </a:p>
        </p:txBody>
      </p:sp>
      <p:sp>
        <p:nvSpPr>
          <p:cNvPr id="16405" name="Rectangle 23"/>
          <p:cNvSpPr>
            <a:spLocks noChangeArrowheads="1"/>
          </p:cNvSpPr>
          <p:nvPr/>
        </p:nvSpPr>
        <p:spPr bwMode="auto">
          <a:xfrm>
            <a:off x="5940425" y="3933825"/>
            <a:ext cx="846138" cy="82232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1905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Counts</a:t>
            </a:r>
          </a:p>
          <a:p>
            <a:pPr eaLnBrk="1" hangingPunct="1"/>
            <a:r>
              <a:rPr lang="en-US" altLang="en-US" sz="1200"/>
              <a:t>Time</a:t>
            </a:r>
          </a:p>
          <a:p>
            <a:pPr eaLnBrk="1" hangingPunct="1"/>
            <a:r>
              <a:rPr lang="en-US" altLang="en-US" sz="1200"/>
              <a:t>Age</a:t>
            </a:r>
          </a:p>
          <a:p>
            <a:pPr eaLnBrk="1" hangingPunct="1"/>
            <a:r>
              <a:rPr lang="en-US" altLang="en-US" sz="1200"/>
              <a:t>Height</a:t>
            </a:r>
          </a:p>
        </p:txBody>
      </p:sp>
      <p:sp>
        <p:nvSpPr>
          <p:cNvPr id="16406" name="Rectangle 25"/>
          <p:cNvSpPr>
            <a:spLocks noChangeArrowheads="1"/>
          </p:cNvSpPr>
          <p:nvPr/>
        </p:nvSpPr>
        <p:spPr bwMode="auto">
          <a:xfrm>
            <a:off x="7597775" y="4005263"/>
            <a:ext cx="1366838" cy="82232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1905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Blood counts</a:t>
            </a:r>
          </a:p>
          <a:p>
            <a:pPr eaLnBrk="1" hangingPunct="1"/>
            <a:r>
              <a:rPr lang="en-US" altLang="en-US" sz="1200"/>
              <a:t>Speed of a car</a:t>
            </a:r>
          </a:p>
          <a:p>
            <a:pPr eaLnBrk="1" hangingPunct="1"/>
            <a:r>
              <a:rPr lang="en-US" altLang="en-US" sz="1200"/>
              <a:t>Income</a:t>
            </a:r>
          </a:p>
          <a:p>
            <a:pPr eaLnBrk="1" hangingPunct="1"/>
            <a:r>
              <a:rPr lang="en-US" altLang="en-US" sz="1200"/>
              <a:t>Time to event</a:t>
            </a:r>
          </a:p>
        </p:txBody>
      </p:sp>
      <p:grpSp>
        <p:nvGrpSpPr>
          <p:cNvPr id="7" name="Group 6"/>
          <p:cNvGrpSpPr/>
          <p:nvPr/>
        </p:nvGrpSpPr>
        <p:grpSpPr>
          <a:xfrm>
            <a:off x="323528" y="5085184"/>
            <a:ext cx="2664296" cy="1654443"/>
            <a:chOff x="323528" y="5085184"/>
            <a:chExt cx="2664296" cy="1654443"/>
          </a:xfrm>
        </p:grpSpPr>
        <p:sp>
          <p:nvSpPr>
            <p:cNvPr id="3" name="TextBox 2"/>
            <p:cNvSpPr txBox="1"/>
            <p:nvPr/>
          </p:nvSpPr>
          <p:spPr>
            <a:xfrm>
              <a:off x="323528" y="6093296"/>
              <a:ext cx="2664296" cy="646331"/>
            </a:xfrm>
            <a:prstGeom prst="rect">
              <a:avLst/>
            </a:prstGeom>
            <a:noFill/>
          </p:spPr>
          <p:txBody>
            <a:bodyPr wrap="square" rtlCol="0">
              <a:spAutoFit/>
            </a:bodyPr>
            <a:lstStyle/>
            <a:p>
              <a:r>
                <a:rPr lang="en-US" dirty="0" smtClean="0"/>
                <a:t>Display data, calculate frequency</a:t>
              </a:r>
              <a:endParaRPr lang="en-US" dirty="0"/>
            </a:p>
          </p:txBody>
        </p:sp>
        <p:sp>
          <p:nvSpPr>
            <p:cNvPr id="6" name="Down Arrow 5"/>
            <p:cNvSpPr/>
            <p:nvPr/>
          </p:nvSpPr>
          <p:spPr>
            <a:xfrm>
              <a:off x="1098550" y="5085184"/>
              <a:ext cx="37710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156176" y="5085184"/>
            <a:ext cx="2987824" cy="1654443"/>
            <a:chOff x="107504" y="5085184"/>
            <a:chExt cx="2987824" cy="1654443"/>
          </a:xfrm>
        </p:grpSpPr>
        <p:sp>
          <p:nvSpPr>
            <p:cNvPr id="30" name="TextBox 29"/>
            <p:cNvSpPr txBox="1"/>
            <p:nvPr/>
          </p:nvSpPr>
          <p:spPr>
            <a:xfrm>
              <a:off x="107504" y="6093296"/>
              <a:ext cx="2987824" cy="646331"/>
            </a:xfrm>
            <a:prstGeom prst="rect">
              <a:avLst/>
            </a:prstGeom>
            <a:noFill/>
          </p:spPr>
          <p:txBody>
            <a:bodyPr wrap="square" rtlCol="0">
              <a:spAutoFit/>
            </a:bodyPr>
            <a:lstStyle/>
            <a:p>
              <a:r>
                <a:rPr lang="en-US" dirty="0" smtClean="0"/>
                <a:t>Calculate frequency, average, variability </a:t>
              </a:r>
              <a:r>
                <a:rPr lang="en-US" dirty="0" smtClean="0">
                  <a:sym typeface="Wingdings" panose="05000000000000000000" pitchFamily="2" charset="2"/>
                </a:rPr>
                <a:t> Parameters</a:t>
              </a:r>
            </a:p>
          </p:txBody>
        </p:sp>
        <p:sp>
          <p:nvSpPr>
            <p:cNvPr id="31" name="Down Arrow 30"/>
            <p:cNvSpPr/>
            <p:nvPr/>
          </p:nvSpPr>
          <p:spPr>
            <a:xfrm>
              <a:off x="1098550" y="5085184"/>
              <a:ext cx="37710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ular Callout 7"/>
          <p:cNvSpPr/>
          <p:nvPr/>
        </p:nvSpPr>
        <p:spPr>
          <a:xfrm>
            <a:off x="821234" y="545729"/>
            <a:ext cx="2160240" cy="64807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 parametric test</a:t>
            </a:r>
            <a:endParaRPr lang="en-US" dirty="0"/>
          </a:p>
        </p:txBody>
      </p:sp>
      <p:sp>
        <p:nvSpPr>
          <p:cNvPr id="33" name="Rounded Rectangular Callout 32"/>
          <p:cNvSpPr/>
          <p:nvPr/>
        </p:nvSpPr>
        <p:spPr>
          <a:xfrm>
            <a:off x="6769448" y="545729"/>
            <a:ext cx="2160240" cy="64807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dirty="0" smtClean="0"/>
              <a:t>arametric test</a:t>
            </a:r>
            <a:endParaRPr lang="en-US" dirty="0"/>
          </a:p>
        </p:txBody>
      </p:sp>
    </p:spTree>
    <p:extLst>
      <p:ext uri="{BB962C8B-B14F-4D97-AF65-F5344CB8AC3E}">
        <p14:creationId xmlns="" xmlns:p14="http://schemas.microsoft.com/office/powerpoint/2010/main" val="116311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wd">
                                    <p:tmPct val="100000"/>
                                  </p:iterate>
                                  <p:childTnLst>
                                    <p:set>
                                      <p:cBhvr>
                                        <p:cTn id="6" dur="1" fill="hold">
                                          <p:stCondLst>
                                            <p:cond delay="0"/>
                                          </p:stCondLst>
                                        </p:cTn>
                                        <p:tgtEl>
                                          <p:spTgt spid="651279"/>
                                        </p:tgtEl>
                                        <p:attrNameLst>
                                          <p:attrName>style.visibility</p:attrName>
                                        </p:attrNameLst>
                                      </p:cBhvr>
                                      <p:to>
                                        <p:strVal val="visible"/>
                                      </p:to>
                                    </p:set>
                                    <p:anim calcmode="lin" valueType="num">
                                      <p:cBhvr>
                                        <p:cTn id="7" dur="300" fill="hold"/>
                                        <p:tgtEl>
                                          <p:spTgt spid="651279"/>
                                        </p:tgtEl>
                                        <p:attrNameLst>
                                          <p:attrName>ppt_w</p:attrName>
                                        </p:attrNameLst>
                                      </p:cBhvr>
                                      <p:tavLst>
                                        <p:tav tm="0">
                                          <p:val>
                                            <p:strVal val="4*#ppt_w"/>
                                          </p:val>
                                        </p:tav>
                                        <p:tav tm="100000">
                                          <p:val>
                                            <p:strVal val="#ppt_w"/>
                                          </p:val>
                                        </p:tav>
                                      </p:tavLst>
                                    </p:anim>
                                    <p:anim calcmode="lin" valueType="num">
                                      <p:cBhvr>
                                        <p:cTn id="8" dur="300" fill="hold"/>
                                        <p:tgtEl>
                                          <p:spTgt spid="65127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79" grpId="0" autoUpdateAnimBg="0"/>
      <p:bldP spid="8"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5334000" y="4940300"/>
            <a:ext cx="2590800" cy="457200"/>
          </a:xfrm>
          <a:prstGeom prst="rect">
            <a:avLst/>
          </a:prstGeom>
          <a:solidFill>
            <a:srgbClr val="FFFF99"/>
          </a:solidFill>
          <a:ln w="9525">
            <a:solidFill>
              <a:schemeClr val="tx1"/>
            </a:solidFill>
            <a:miter lim="800000"/>
            <a:headEnd/>
            <a:tailEnd/>
          </a:ln>
          <a:effectLst/>
        </p:spPr>
        <p:txBody>
          <a:bodyPr wrap="none" anchor="ctr"/>
          <a:lstStyle/>
          <a:p>
            <a:pPr eaLnBrk="1" hangingPunct="1"/>
            <a:endParaRPr lang="en-US"/>
          </a:p>
        </p:txBody>
      </p:sp>
      <p:sp>
        <p:nvSpPr>
          <p:cNvPr id="32772" name="Rectangle 3"/>
          <p:cNvSpPr>
            <a:spLocks noChangeArrowheads="1"/>
          </p:cNvSpPr>
          <p:nvPr/>
        </p:nvSpPr>
        <p:spPr bwMode="auto">
          <a:xfrm>
            <a:off x="685800" y="4940300"/>
            <a:ext cx="2590800" cy="457200"/>
          </a:xfrm>
          <a:prstGeom prst="rect">
            <a:avLst/>
          </a:prstGeom>
          <a:solidFill>
            <a:srgbClr val="FFFF99"/>
          </a:solidFill>
          <a:ln w="9525">
            <a:solidFill>
              <a:schemeClr val="tx1"/>
            </a:solidFill>
            <a:miter lim="800000"/>
            <a:headEnd/>
            <a:tailEnd/>
          </a:ln>
          <a:effectLst/>
        </p:spPr>
        <p:txBody>
          <a:bodyPr wrap="none" anchor="ctr"/>
          <a:lstStyle/>
          <a:p>
            <a:pPr eaLnBrk="1" hangingPunct="1"/>
            <a:endParaRPr lang="en-US"/>
          </a:p>
        </p:txBody>
      </p:sp>
      <p:sp>
        <p:nvSpPr>
          <p:cNvPr id="32773" name="Rectangle 4"/>
          <p:cNvSpPr>
            <a:spLocks noChangeArrowheads="1"/>
          </p:cNvSpPr>
          <p:nvPr/>
        </p:nvSpPr>
        <p:spPr bwMode="auto">
          <a:xfrm>
            <a:off x="2057400" y="3505200"/>
            <a:ext cx="4495800" cy="685800"/>
          </a:xfrm>
          <a:prstGeom prst="rect">
            <a:avLst/>
          </a:prstGeom>
          <a:solidFill>
            <a:srgbClr val="FFFF99"/>
          </a:solidFill>
          <a:ln w="9525">
            <a:solidFill>
              <a:schemeClr val="tx1"/>
            </a:solidFill>
            <a:miter lim="800000"/>
            <a:headEnd/>
            <a:tailEnd/>
          </a:ln>
          <a:effectLst/>
        </p:spPr>
        <p:txBody>
          <a:bodyPr wrap="none" anchor="ctr"/>
          <a:lstStyle/>
          <a:p>
            <a:pPr eaLnBrk="1" hangingPunct="1"/>
            <a:endParaRPr lang="en-US"/>
          </a:p>
        </p:txBody>
      </p:sp>
      <p:sp>
        <p:nvSpPr>
          <p:cNvPr id="32774" name="Rectangle 5"/>
          <p:cNvSpPr>
            <a:spLocks noGrp="1" noChangeArrowheads="1"/>
          </p:cNvSpPr>
          <p:nvPr>
            <p:ph type="title"/>
          </p:nvPr>
        </p:nvSpPr>
        <p:spPr>
          <a:xfrm>
            <a:off x="539750" y="614363"/>
            <a:ext cx="8289925" cy="350837"/>
          </a:xfrm>
        </p:spPr>
        <p:txBody>
          <a:bodyPr vert="horz" lIns="91440" tIns="45720" rIns="91440" bIns="45720" rtlCol="0" anchor="ctr">
            <a:normAutofit fontScale="90000"/>
          </a:bodyPr>
          <a:lstStyle/>
          <a:p>
            <a:pPr>
              <a:lnSpc>
                <a:spcPct val="110000"/>
              </a:lnSpc>
            </a:pPr>
            <a:r>
              <a:rPr lang="en-US" altLang="zh-TW" sz="2900" dirty="0" smtClean="0"/>
              <a:t>3.1. Range</a:t>
            </a:r>
          </a:p>
        </p:txBody>
      </p:sp>
      <p:sp>
        <p:nvSpPr>
          <p:cNvPr id="32775" name="Rectangle 6"/>
          <p:cNvSpPr>
            <a:spLocks noGrp="1" noChangeArrowheads="1"/>
          </p:cNvSpPr>
          <p:nvPr>
            <p:ph idx="1"/>
          </p:nvPr>
        </p:nvSpPr>
        <p:spPr>
          <a:xfrm>
            <a:off x="685800" y="1600200"/>
            <a:ext cx="8001000" cy="4592638"/>
          </a:xfrm>
        </p:spPr>
        <p:txBody>
          <a:bodyPr/>
          <a:lstStyle/>
          <a:p>
            <a:pPr marL="342900" indent="-342900" eaLnBrk="1" hangingPunct="1"/>
            <a:r>
              <a:rPr lang="en-US" altLang="zh-TW" dirty="0" smtClean="0">
                <a:ea typeface="新細明體" pitchFamily="18" charset="-120"/>
              </a:rPr>
              <a:t>Measure of variation</a:t>
            </a:r>
          </a:p>
          <a:p>
            <a:pPr marL="342900" indent="-342900" eaLnBrk="1" hangingPunct="1"/>
            <a:r>
              <a:rPr lang="en-US" altLang="zh-TW" dirty="0" smtClean="0">
                <a:ea typeface="新細明體" pitchFamily="18" charset="-120"/>
              </a:rPr>
              <a:t>Difference between the </a:t>
            </a:r>
            <a:r>
              <a:rPr lang="en-US" altLang="zh-TW" dirty="0" smtClean="0">
                <a:solidFill>
                  <a:srgbClr val="FF3300"/>
                </a:solidFill>
                <a:ea typeface="新細明體" pitchFamily="18" charset="-120"/>
              </a:rPr>
              <a:t>largest</a:t>
            </a:r>
            <a:r>
              <a:rPr lang="en-US" altLang="zh-TW" dirty="0" smtClean="0">
                <a:ea typeface="新細明體" pitchFamily="18" charset="-120"/>
              </a:rPr>
              <a:t> and the </a:t>
            </a:r>
            <a:r>
              <a:rPr lang="en-US" altLang="zh-TW" dirty="0" smtClean="0">
                <a:solidFill>
                  <a:srgbClr val="FF3300"/>
                </a:solidFill>
                <a:ea typeface="新細明體" pitchFamily="18" charset="-120"/>
              </a:rPr>
              <a:t>smallest</a:t>
            </a:r>
            <a:r>
              <a:rPr lang="en-US" altLang="zh-TW" dirty="0" smtClean="0">
                <a:ea typeface="新細明體" pitchFamily="18" charset="-120"/>
              </a:rPr>
              <a:t> observations:</a:t>
            </a:r>
          </a:p>
          <a:p>
            <a:pPr marL="342900" indent="-342900" eaLnBrk="1" hangingPunct="1"/>
            <a:endParaRPr lang="en-US" altLang="zh-TW" dirty="0" smtClean="0">
              <a:ea typeface="新細明體" pitchFamily="18" charset="-120"/>
            </a:endParaRPr>
          </a:p>
          <a:p>
            <a:pPr marL="342900" indent="-342900" eaLnBrk="1" hangingPunct="1">
              <a:lnSpc>
                <a:spcPct val="110000"/>
              </a:lnSpc>
            </a:pPr>
            <a:endParaRPr lang="en-US" altLang="zh-TW" dirty="0" smtClean="0">
              <a:ea typeface="新細明體" pitchFamily="18" charset="-120"/>
            </a:endParaRPr>
          </a:p>
          <a:p>
            <a:pPr marL="342900" indent="-342900" eaLnBrk="1" hangingPunct="1">
              <a:lnSpc>
                <a:spcPct val="60000"/>
              </a:lnSpc>
            </a:pPr>
            <a:r>
              <a:rPr lang="en-US" altLang="zh-TW" dirty="0" smtClean="0">
                <a:ea typeface="新細明體" pitchFamily="18" charset="-120"/>
              </a:rPr>
              <a:t>Ignore the way in which data are distributed</a:t>
            </a:r>
          </a:p>
          <a:p>
            <a:pPr marL="342900" indent="-342900" eaLnBrk="1" hangingPunct="1">
              <a:buFont typeface="Wingdings" pitchFamily="2" charset="2"/>
              <a:buNone/>
            </a:pPr>
            <a:endParaRPr lang="en-US" altLang="zh-TW" dirty="0" smtClean="0">
              <a:ea typeface="新細明體" pitchFamily="18" charset="-120"/>
            </a:endParaRPr>
          </a:p>
          <a:p>
            <a:pPr marL="342900" indent="-342900" eaLnBrk="1" hangingPunct="1">
              <a:buFont typeface="Wingdings" pitchFamily="2" charset="2"/>
              <a:buNone/>
            </a:pPr>
            <a:endParaRPr lang="zh-TW" altLang="en-US" dirty="0" smtClean="0">
              <a:ea typeface="新細明體" pitchFamily="18" charset="-120"/>
            </a:endParaRPr>
          </a:p>
        </p:txBody>
      </p:sp>
      <p:graphicFrame>
        <p:nvGraphicFramePr>
          <p:cNvPr id="32776" name="Object 7"/>
          <p:cNvGraphicFramePr>
            <a:graphicFrameLocks noChangeAspect="1"/>
          </p:cNvGraphicFramePr>
          <p:nvPr/>
        </p:nvGraphicFramePr>
        <p:xfrm>
          <a:off x="2133600" y="3513138"/>
          <a:ext cx="4343400" cy="677862"/>
        </p:xfrm>
        <a:graphic>
          <a:graphicData uri="http://schemas.openxmlformats.org/presentationml/2006/ole">
            <p:oleObj spid="_x0000_s5122" name="Equation" r:id="rId4" imgW="1548728" imgH="241195" progId="">
              <p:embed/>
            </p:oleObj>
          </a:graphicData>
        </a:graphic>
      </p:graphicFrame>
      <p:sp>
        <p:nvSpPr>
          <p:cNvPr id="32777" name="Line 8"/>
          <p:cNvSpPr>
            <a:spLocks noChangeShapeType="1"/>
          </p:cNvSpPr>
          <p:nvPr/>
        </p:nvSpPr>
        <p:spPr bwMode="auto">
          <a:xfrm>
            <a:off x="703263" y="5778500"/>
            <a:ext cx="3049587" cy="0"/>
          </a:xfrm>
          <a:prstGeom prst="line">
            <a:avLst/>
          </a:prstGeom>
          <a:noFill/>
          <a:ln w="12700">
            <a:solidFill>
              <a:srgbClr val="FFFFCC"/>
            </a:solidFill>
            <a:round/>
            <a:headEnd/>
            <a:tailEnd/>
          </a:ln>
          <a:effectLst/>
        </p:spPr>
        <p:txBody>
          <a:bodyPr/>
          <a:lstStyle/>
          <a:p>
            <a:endParaRPr lang="en-IN"/>
          </a:p>
        </p:txBody>
      </p:sp>
      <p:sp>
        <p:nvSpPr>
          <p:cNvPr id="32778" name="Oval 9"/>
          <p:cNvSpPr>
            <a:spLocks noChangeArrowheads="1"/>
          </p:cNvSpPr>
          <p:nvPr/>
        </p:nvSpPr>
        <p:spPr bwMode="auto">
          <a:xfrm>
            <a:off x="762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79" name="Oval 10"/>
          <p:cNvSpPr>
            <a:spLocks noChangeArrowheads="1"/>
          </p:cNvSpPr>
          <p:nvPr/>
        </p:nvSpPr>
        <p:spPr bwMode="auto">
          <a:xfrm>
            <a:off x="17526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0" name="Oval 11"/>
          <p:cNvSpPr>
            <a:spLocks noChangeArrowheads="1"/>
          </p:cNvSpPr>
          <p:nvPr/>
        </p:nvSpPr>
        <p:spPr bwMode="auto">
          <a:xfrm>
            <a:off x="3429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1" name="Oval 12"/>
          <p:cNvSpPr>
            <a:spLocks noChangeArrowheads="1"/>
          </p:cNvSpPr>
          <p:nvPr/>
        </p:nvSpPr>
        <p:spPr bwMode="auto">
          <a:xfrm>
            <a:off x="2286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2" name="Oval 13"/>
          <p:cNvSpPr>
            <a:spLocks noChangeArrowheads="1"/>
          </p:cNvSpPr>
          <p:nvPr/>
        </p:nvSpPr>
        <p:spPr bwMode="auto">
          <a:xfrm>
            <a:off x="28956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3" name="Oval 14"/>
          <p:cNvSpPr>
            <a:spLocks noChangeArrowheads="1"/>
          </p:cNvSpPr>
          <p:nvPr/>
        </p:nvSpPr>
        <p:spPr bwMode="auto">
          <a:xfrm>
            <a:off x="12954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4" name="Rectangle 15"/>
          <p:cNvSpPr>
            <a:spLocks noChangeArrowheads="1"/>
          </p:cNvSpPr>
          <p:nvPr/>
        </p:nvSpPr>
        <p:spPr bwMode="auto">
          <a:xfrm>
            <a:off x="685800" y="5778500"/>
            <a:ext cx="3057525" cy="393700"/>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2000" b="1">
                <a:latin typeface="Times New Roman" pitchFamily="18" charset="0"/>
                <a:ea typeface="SimSun" pitchFamily="2" charset="-122"/>
              </a:rPr>
              <a:t>7      8      9     10     11     12</a:t>
            </a:r>
          </a:p>
        </p:txBody>
      </p:sp>
      <p:sp>
        <p:nvSpPr>
          <p:cNvPr id="32785" name="Rectangle 16"/>
          <p:cNvSpPr>
            <a:spLocks noChangeArrowheads="1"/>
          </p:cNvSpPr>
          <p:nvPr/>
        </p:nvSpPr>
        <p:spPr bwMode="auto">
          <a:xfrm>
            <a:off x="762000" y="4940300"/>
            <a:ext cx="3048000" cy="454025"/>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en-US" altLang="zh-TW" b="1" dirty="0">
                <a:latin typeface="Times New Roman" pitchFamily="18" charset="0"/>
                <a:ea typeface="SimSun" pitchFamily="2" charset="-122"/>
              </a:rPr>
              <a:t>Range = 12 - 7 = 5</a:t>
            </a:r>
          </a:p>
        </p:txBody>
      </p:sp>
      <p:sp>
        <p:nvSpPr>
          <p:cNvPr id="32786" name="Line 17"/>
          <p:cNvSpPr>
            <a:spLocks noChangeShapeType="1"/>
          </p:cNvSpPr>
          <p:nvPr/>
        </p:nvSpPr>
        <p:spPr bwMode="auto">
          <a:xfrm>
            <a:off x="5275263" y="5778500"/>
            <a:ext cx="3049587" cy="0"/>
          </a:xfrm>
          <a:prstGeom prst="line">
            <a:avLst/>
          </a:prstGeom>
          <a:noFill/>
          <a:ln w="12700">
            <a:solidFill>
              <a:srgbClr val="FFFFCC"/>
            </a:solidFill>
            <a:round/>
            <a:headEnd/>
            <a:tailEnd/>
          </a:ln>
          <a:effectLst/>
        </p:spPr>
        <p:txBody>
          <a:bodyPr/>
          <a:lstStyle/>
          <a:p>
            <a:endParaRPr lang="en-IN"/>
          </a:p>
        </p:txBody>
      </p:sp>
      <p:sp>
        <p:nvSpPr>
          <p:cNvPr id="32787" name="Rectangle 18"/>
          <p:cNvSpPr>
            <a:spLocks noChangeArrowheads="1"/>
          </p:cNvSpPr>
          <p:nvPr/>
        </p:nvSpPr>
        <p:spPr bwMode="auto">
          <a:xfrm>
            <a:off x="5253038" y="5773738"/>
            <a:ext cx="3057525" cy="393700"/>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zh-TW" altLang="en-US" sz="2000" b="1">
                <a:latin typeface="Times New Roman" pitchFamily="18" charset="0"/>
                <a:ea typeface="SimSun" pitchFamily="2" charset="-122"/>
              </a:rPr>
              <a:t>7      8      9     10     11     12</a:t>
            </a:r>
          </a:p>
        </p:txBody>
      </p:sp>
      <p:sp>
        <p:nvSpPr>
          <p:cNvPr id="32788" name="Oval 19"/>
          <p:cNvSpPr>
            <a:spLocks noChangeArrowheads="1"/>
          </p:cNvSpPr>
          <p:nvPr/>
        </p:nvSpPr>
        <p:spPr bwMode="auto">
          <a:xfrm>
            <a:off x="5334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89" name="Oval 20"/>
          <p:cNvSpPr>
            <a:spLocks noChangeArrowheads="1"/>
          </p:cNvSpPr>
          <p:nvPr/>
        </p:nvSpPr>
        <p:spPr bwMode="auto">
          <a:xfrm>
            <a:off x="6858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90" name="Oval 21"/>
          <p:cNvSpPr>
            <a:spLocks noChangeArrowheads="1"/>
          </p:cNvSpPr>
          <p:nvPr/>
        </p:nvSpPr>
        <p:spPr bwMode="auto">
          <a:xfrm>
            <a:off x="80010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91" name="Oval 22"/>
          <p:cNvSpPr>
            <a:spLocks noChangeArrowheads="1"/>
          </p:cNvSpPr>
          <p:nvPr/>
        </p:nvSpPr>
        <p:spPr bwMode="auto">
          <a:xfrm>
            <a:off x="7467600" y="56261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92" name="Oval 23"/>
          <p:cNvSpPr>
            <a:spLocks noChangeArrowheads="1"/>
          </p:cNvSpPr>
          <p:nvPr/>
        </p:nvSpPr>
        <p:spPr bwMode="auto">
          <a:xfrm>
            <a:off x="8001000" y="54737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93" name="Oval 24"/>
          <p:cNvSpPr>
            <a:spLocks noChangeArrowheads="1"/>
          </p:cNvSpPr>
          <p:nvPr/>
        </p:nvSpPr>
        <p:spPr bwMode="auto">
          <a:xfrm>
            <a:off x="8001000" y="5321300"/>
            <a:ext cx="152400" cy="152400"/>
          </a:xfrm>
          <a:prstGeom prst="ellipse">
            <a:avLst/>
          </a:prstGeom>
          <a:solidFill>
            <a:schemeClr val="hlink"/>
          </a:solidFill>
          <a:ln w="12700">
            <a:solidFill>
              <a:schemeClr val="tx1"/>
            </a:solidFill>
            <a:round/>
            <a:headEnd/>
            <a:tailEnd/>
          </a:ln>
          <a:effectLst/>
        </p:spPr>
        <p:txBody>
          <a:bodyPr wrap="none" anchor="ctr"/>
          <a:lstStyle/>
          <a:p>
            <a:pPr eaLnBrk="1" hangingPunct="1"/>
            <a:endParaRPr lang="en-US"/>
          </a:p>
        </p:txBody>
      </p:sp>
      <p:sp>
        <p:nvSpPr>
          <p:cNvPr id="32794" name="Rectangle 25"/>
          <p:cNvSpPr>
            <a:spLocks noChangeArrowheads="1"/>
          </p:cNvSpPr>
          <p:nvPr/>
        </p:nvSpPr>
        <p:spPr bwMode="auto">
          <a:xfrm>
            <a:off x="5410200" y="4787900"/>
            <a:ext cx="2381250" cy="457200"/>
          </a:xfrm>
          <a:prstGeom prst="rect">
            <a:avLst/>
          </a:prstGeom>
          <a:noFill/>
          <a:ln w="12700">
            <a:noFill/>
            <a:miter lim="800000"/>
            <a:headEnd/>
            <a:tailEnd/>
          </a:ln>
          <a:effectLst/>
        </p:spPr>
        <p:txBody>
          <a:bodyPr wrap="none" anchor="ctr"/>
          <a:lstStyle/>
          <a:p>
            <a:pPr eaLnBrk="1" hangingPunct="1"/>
            <a:endParaRPr lang="en-US"/>
          </a:p>
        </p:txBody>
      </p:sp>
      <p:sp>
        <p:nvSpPr>
          <p:cNvPr id="32795" name="Rectangle 26"/>
          <p:cNvSpPr>
            <a:spLocks noChangeArrowheads="1"/>
          </p:cNvSpPr>
          <p:nvPr/>
        </p:nvSpPr>
        <p:spPr bwMode="auto">
          <a:xfrm>
            <a:off x="5405438" y="4935538"/>
            <a:ext cx="2752725" cy="454025"/>
          </a:xfrm>
          <a:prstGeom prst="rect">
            <a:avLst/>
          </a:prstGeom>
          <a:noFill/>
          <a:ln w="12700">
            <a:noFill/>
            <a:miter lim="800000"/>
            <a:headEnd/>
            <a:tailEnd/>
          </a:ln>
          <a:effectLst/>
        </p:spPr>
        <p:txBody>
          <a:bodyPr lIns="90488" tIns="44450" rIns="90488" bIns="44450">
            <a:spAutoFit/>
          </a:bodyPr>
          <a:lstStyle/>
          <a:p>
            <a:pPr eaLnBrk="1" hangingPunct="1">
              <a:spcBef>
                <a:spcPct val="50000"/>
              </a:spcBef>
            </a:pPr>
            <a:r>
              <a:rPr kumimoji="1" lang="en-US" altLang="zh-TW" b="1">
                <a:latin typeface="Times New Roman" pitchFamily="18" charset="0"/>
                <a:ea typeface="SimSun" pitchFamily="2" charset="-122"/>
              </a:rPr>
              <a:t>Range = 12 - 7 = 5</a:t>
            </a:r>
          </a:p>
        </p:txBody>
      </p:sp>
      <p:sp>
        <p:nvSpPr>
          <p:cNvPr id="32796" name="Line 27"/>
          <p:cNvSpPr>
            <a:spLocks noChangeShapeType="1"/>
          </p:cNvSpPr>
          <p:nvPr/>
        </p:nvSpPr>
        <p:spPr bwMode="auto">
          <a:xfrm>
            <a:off x="609600" y="5778500"/>
            <a:ext cx="3124200" cy="0"/>
          </a:xfrm>
          <a:prstGeom prst="line">
            <a:avLst/>
          </a:prstGeom>
          <a:noFill/>
          <a:ln w="28575">
            <a:solidFill>
              <a:schemeClr val="tx1"/>
            </a:solidFill>
            <a:miter lim="800000"/>
            <a:headEnd/>
            <a:tailEnd/>
          </a:ln>
          <a:effectLst/>
        </p:spPr>
        <p:txBody>
          <a:bodyPr wrap="none"/>
          <a:lstStyle/>
          <a:p>
            <a:endParaRPr lang="en-IN"/>
          </a:p>
        </p:txBody>
      </p:sp>
      <p:sp>
        <p:nvSpPr>
          <p:cNvPr id="32797" name="Line 28"/>
          <p:cNvSpPr>
            <a:spLocks noChangeShapeType="1"/>
          </p:cNvSpPr>
          <p:nvPr/>
        </p:nvSpPr>
        <p:spPr bwMode="auto">
          <a:xfrm>
            <a:off x="5257800" y="5778500"/>
            <a:ext cx="3124200" cy="0"/>
          </a:xfrm>
          <a:prstGeom prst="line">
            <a:avLst/>
          </a:prstGeom>
          <a:noFill/>
          <a:ln w="28575">
            <a:solidFill>
              <a:schemeClr val="tx1"/>
            </a:solidFill>
            <a:miter lim="800000"/>
            <a:headEnd/>
            <a:tailEnd/>
          </a:ln>
          <a:effectLst/>
        </p:spPr>
        <p:txBody>
          <a:bodyPr wrap="none"/>
          <a:lstStyle/>
          <a:p>
            <a:endParaRPr lang="en-I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1258888" y="3357563"/>
            <a:ext cx="6705600" cy="503237"/>
          </a:xfrm>
          <a:prstGeom prst="rect">
            <a:avLst/>
          </a:prstGeom>
          <a:solidFill>
            <a:srgbClr val="FFFF99"/>
          </a:solidFill>
          <a:ln w="9525">
            <a:solidFill>
              <a:schemeClr val="accent2"/>
            </a:solidFill>
            <a:miter lim="800000"/>
            <a:headEnd/>
            <a:tailEnd/>
          </a:ln>
          <a:effectLst/>
        </p:spPr>
        <p:txBody>
          <a:bodyPr wrap="none" anchor="ctr"/>
          <a:lstStyle/>
          <a:p>
            <a:pPr eaLnBrk="1" hangingPunct="1"/>
            <a:endParaRPr lang="en-US"/>
          </a:p>
        </p:txBody>
      </p:sp>
      <p:sp>
        <p:nvSpPr>
          <p:cNvPr id="33796" name="Rectangle 3"/>
          <p:cNvSpPr>
            <a:spLocks noGrp="1" noChangeArrowheads="1"/>
          </p:cNvSpPr>
          <p:nvPr>
            <p:ph type="title"/>
          </p:nvPr>
        </p:nvSpPr>
        <p:spPr/>
        <p:txBody>
          <a:bodyPr vert="horz" lIns="91440" tIns="45720" rIns="91440" bIns="45720" rtlCol="0" anchor="ctr">
            <a:normAutofit fontScale="90000"/>
          </a:bodyPr>
          <a:lstStyle/>
          <a:p>
            <a:pPr>
              <a:lnSpc>
                <a:spcPct val="110000"/>
              </a:lnSpc>
            </a:pPr>
            <a:r>
              <a:rPr lang="en-US" altLang="zh-TW" sz="2600" dirty="0" smtClean="0"/>
              <a:t>3.2. </a:t>
            </a:r>
            <a:r>
              <a:rPr lang="en-US" altLang="zh-TW" sz="2600" dirty="0" err="1" smtClean="0"/>
              <a:t>Interquartile</a:t>
            </a:r>
            <a:r>
              <a:rPr lang="en-US" altLang="zh-TW" sz="2600" dirty="0" smtClean="0"/>
              <a:t> Range</a:t>
            </a:r>
          </a:p>
        </p:txBody>
      </p:sp>
      <p:sp>
        <p:nvSpPr>
          <p:cNvPr id="33797" name="Rectangle 4"/>
          <p:cNvSpPr>
            <a:spLocks noGrp="1" noChangeArrowheads="1"/>
          </p:cNvSpPr>
          <p:nvPr>
            <p:ph type="body" sz="half" idx="1"/>
          </p:nvPr>
        </p:nvSpPr>
        <p:spPr>
          <a:xfrm>
            <a:off x="468313" y="1981200"/>
            <a:ext cx="8351837" cy="4376758"/>
          </a:xfrm>
        </p:spPr>
        <p:txBody>
          <a:bodyPr/>
          <a:lstStyle/>
          <a:p>
            <a:pPr marL="342900" indent="-342900" eaLnBrk="1" hangingPunct="1"/>
            <a:r>
              <a:rPr lang="en-US" altLang="zh-TW" sz="2000" dirty="0" err="1" smtClean="0">
                <a:solidFill>
                  <a:srgbClr val="FF3300"/>
                </a:solidFill>
                <a:ea typeface="新細明體" pitchFamily="18" charset="-120"/>
              </a:rPr>
              <a:t>Interquartile</a:t>
            </a:r>
            <a:r>
              <a:rPr lang="en-US" altLang="zh-TW" sz="2000" dirty="0" smtClean="0">
                <a:solidFill>
                  <a:srgbClr val="FF3300"/>
                </a:solidFill>
                <a:ea typeface="新細明體" pitchFamily="18" charset="-120"/>
              </a:rPr>
              <a:t> range = 3rd quartile – 1st quartile</a:t>
            </a:r>
          </a:p>
          <a:p>
            <a:pPr marL="342900" indent="-342900" eaLnBrk="1" hangingPunct="1"/>
            <a:endParaRPr lang="en-US" altLang="zh-TW" sz="2200" dirty="0" smtClean="0">
              <a:ea typeface="新細明體" pitchFamily="18" charset="-120"/>
            </a:endParaRPr>
          </a:p>
          <a:p>
            <a:pPr marL="342900" indent="-342900" eaLnBrk="1" hangingPunct="1"/>
            <a:endParaRPr lang="en-US" altLang="zh-TW" sz="2200" dirty="0" smtClean="0">
              <a:ea typeface="新細明體" pitchFamily="18" charset="-120"/>
            </a:endParaRPr>
          </a:p>
          <a:p>
            <a:pPr marL="342900" indent="-342900" eaLnBrk="1" hangingPunct="1"/>
            <a:endParaRPr lang="en-US" altLang="zh-TW" sz="2200" dirty="0" smtClean="0">
              <a:ea typeface="新細明體" pitchFamily="18" charset="-120"/>
            </a:endParaRPr>
          </a:p>
        </p:txBody>
      </p:sp>
      <p:graphicFrame>
        <p:nvGraphicFramePr>
          <p:cNvPr id="33798" name="Object 5"/>
          <p:cNvGraphicFramePr>
            <a:graphicFrameLocks noChangeAspect="1"/>
          </p:cNvGraphicFramePr>
          <p:nvPr/>
        </p:nvGraphicFramePr>
        <p:xfrm>
          <a:off x="1331913" y="3357563"/>
          <a:ext cx="6553200" cy="503237"/>
        </p:xfrm>
        <a:graphic>
          <a:graphicData uri="http://schemas.openxmlformats.org/presentationml/2006/ole">
            <p:oleObj spid="_x0000_s6146" name="Equation" r:id="rId3" imgW="2806700" imgH="228600" progId="">
              <p:embed/>
            </p:oleObj>
          </a:graphicData>
        </a:graphic>
      </p:graphicFrame>
      <p:sp>
        <p:nvSpPr>
          <p:cNvPr id="33799" name="Rectangle 6"/>
          <p:cNvSpPr>
            <a:spLocks noChangeArrowheads="1"/>
          </p:cNvSpPr>
          <p:nvPr/>
        </p:nvSpPr>
        <p:spPr bwMode="auto">
          <a:xfrm>
            <a:off x="539750" y="2636838"/>
            <a:ext cx="8158163" cy="454025"/>
          </a:xfrm>
          <a:prstGeom prst="rect">
            <a:avLst/>
          </a:prstGeom>
          <a:solidFill>
            <a:srgbClr val="F2F2FC"/>
          </a:solidFill>
          <a:ln w="12700">
            <a:noFill/>
            <a:miter lim="800000"/>
            <a:headEnd/>
            <a:tailEnd/>
          </a:ln>
          <a:effectLst/>
        </p:spPr>
        <p:txBody>
          <a:bodyPr lIns="90488" tIns="44450" rIns="90488" bIns="44450">
            <a:spAutoFit/>
          </a:bodyPr>
          <a:lstStyle/>
          <a:p>
            <a:pPr eaLnBrk="1" hangingPunct="1">
              <a:spcBef>
                <a:spcPct val="50000"/>
              </a:spcBef>
            </a:pPr>
            <a:r>
              <a:rPr kumimoji="1" lang="en-US" altLang="zh-TW" b="1">
                <a:latin typeface="Times New Roman" pitchFamily="18" charset="0"/>
                <a:ea typeface="SimSun" pitchFamily="2" charset="-122"/>
              </a:rPr>
              <a:t>Data in Ordered Array:  11   12   13   16   16   17    17   18   21</a:t>
            </a:r>
          </a:p>
        </p:txBody>
      </p:sp>
      <p:pic>
        <p:nvPicPr>
          <p:cNvPr id="33800" name="Picture 7"/>
          <p:cNvPicPr>
            <a:picLocks noGrp="1" noChangeAspect="1" noChangeArrowheads="1"/>
          </p:cNvPicPr>
          <p:nvPr>
            <p:ph sz="half" idx="2"/>
          </p:nvPr>
        </p:nvPicPr>
        <p:blipFill>
          <a:blip r:embed="rId4"/>
          <a:srcRect/>
          <a:stretch>
            <a:fillRect/>
          </a:stretch>
        </p:blipFill>
        <p:spPr>
          <a:xfrm>
            <a:off x="468313" y="3979885"/>
            <a:ext cx="7989887" cy="2735263"/>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5943600" y="6019800"/>
            <a:ext cx="533400" cy="381000"/>
          </a:xfrm>
          <a:prstGeom prst="rect">
            <a:avLst/>
          </a:prstGeom>
          <a:solidFill>
            <a:srgbClr val="FFABAB"/>
          </a:solidFill>
          <a:ln w="9525">
            <a:noFill/>
            <a:miter lim="800000"/>
            <a:headEnd/>
            <a:tailEnd/>
          </a:ln>
          <a:effectLst/>
        </p:spPr>
        <p:txBody>
          <a:bodyPr wrap="none" anchor="ctr"/>
          <a:lstStyle/>
          <a:p>
            <a:pPr eaLnBrk="1" hangingPunct="1"/>
            <a:endParaRPr lang="en-US"/>
          </a:p>
        </p:txBody>
      </p:sp>
      <p:graphicFrame>
        <p:nvGraphicFramePr>
          <p:cNvPr id="34820" name="Object 3"/>
          <p:cNvGraphicFramePr>
            <a:graphicFrameLocks noChangeAspect="1"/>
          </p:cNvGraphicFramePr>
          <p:nvPr/>
        </p:nvGraphicFramePr>
        <p:xfrm>
          <a:off x="4343400" y="4876800"/>
          <a:ext cx="2895600" cy="1528763"/>
        </p:xfrm>
        <a:graphic>
          <a:graphicData uri="http://schemas.openxmlformats.org/presentationml/2006/ole">
            <p:oleObj spid="_x0000_s7170" name="Equation" r:id="rId3" imgW="1155700" imgH="609600" progId="">
              <p:embed/>
            </p:oleObj>
          </a:graphicData>
        </a:graphic>
      </p:graphicFrame>
      <p:sp>
        <p:nvSpPr>
          <p:cNvPr id="34821" name="Rectangle 4"/>
          <p:cNvSpPr>
            <a:spLocks noChangeArrowheads="1"/>
          </p:cNvSpPr>
          <p:nvPr/>
        </p:nvSpPr>
        <p:spPr bwMode="auto">
          <a:xfrm>
            <a:off x="5791200" y="4114800"/>
            <a:ext cx="838200" cy="381000"/>
          </a:xfrm>
          <a:prstGeom prst="rect">
            <a:avLst/>
          </a:prstGeom>
          <a:solidFill>
            <a:srgbClr val="FFABAB"/>
          </a:solidFill>
          <a:ln w="9525">
            <a:noFill/>
            <a:miter lim="800000"/>
            <a:headEnd/>
            <a:tailEnd/>
          </a:ln>
          <a:effectLst/>
        </p:spPr>
        <p:txBody>
          <a:bodyPr wrap="none" anchor="ctr"/>
          <a:lstStyle/>
          <a:p>
            <a:pPr eaLnBrk="1" hangingPunct="1"/>
            <a:endParaRPr lang="en-US"/>
          </a:p>
        </p:txBody>
      </p:sp>
      <p:sp>
        <p:nvSpPr>
          <p:cNvPr id="34822" name="Rectangle 5"/>
          <p:cNvSpPr>
            <a:spLocks noGrp="1" noChangeArrowheads="1"/>
          </p:cNvSpPr>
          <p:nvPr>
            <p:ph type="body" idx="1"/>
          </p:nvPr>
        </p:nvSpPr>
        <p:spPr>
          <a:xfrm>
            <a:off x="533400" y="1524000"/>
            <a:ext cx="7772400" cy="4648200"/>
          </a:xfrm>
        </p:spPr>
        <p:txBody>
          <a:bodyPr/>
          <a:lstStyle/>
          <a:p>
            <a:pPr marL="342900" indent="-342900" eaLnBrk="1" hangingPunct="1"/>
            <a:r>
              <a:rPr lang="en-US" altLang="zh-TW" sz="2800" smtClean="0">
                <a:ea typeface="新細明體" pitchFamily="18" charset="-120"/>
              </a:rPr>
              <a:t>Important measure of variation</a:t>
            </a:r>
          </a:p>
          <a:p>
            <a:pPr marL="342900" indent="-342900" eaLnBrk="1" hangingPunct="1"/>
            <a:r>
              <a:rPr lang="en-US" altLang="zh-TW" sz="2800" smtClean="0">
                <a:ea typeface="新細明體" pitchFamily="18" charset="-120"/>
              </a:rPr>
              <a:t>Shows variation about the mean</a:t>
            </a:r>
            <a:endParaRPr lang="en-US" altLang="zh-TW" smtClean="0">
              <a:ea typeface="新細明體" pitchFamily="18" charset="-120"/>
            </a:endParaRPr>
          </a:p>
          <a:p>
            <a:pPr marL="742950" lvl="1" indent="-285750" eaLnBrk="1" hangingPunct="1">
              <a:lnSpc>
                <a:spcPct val="140000"/>
              </a:lnSpc>
              <a:buFont typeface="Arial" charset="0"/>
              <a:buNone/>
            </a:pPr>
            <a:r>
              <a:rPr lang="en-US" altLang="zh-TW" sz="2400" smtClean="0">
                <a:solidFill>
                  <a:srgbClr val="FF3300"/>
                </a:solidFill>
                <a:ea typeface="新細明體" pitchFamily="18" charset="-120"/>
              </a:rPr>
              <a:t>Sample variance</a:t>
            </a:r>
            <a:r>
              <a:rPr lang="en-US" altLang="zh-TW" smtClean="0">
                <a:ea typeface="新細明體" pitchFamily="18" charset="-120"/>
              </a:rPr>
              <a:t>: </a:t>
            </a:r>
          </a:p>
          <a:p>
            <a:pPr marL="742950" lvl="1" indent="-285750" eaLnBrk="1" hangingPunct="1"/>
            <a:endParaRPr lang="en-US" altLang="zh-TW" smtClean="0">
              <a:ea typeface="新細明體" pitchFamily="18" charset="-120"/>
            </a:endParaRPr>
          </a:p>
          <a:p>
            <a:pPr marL="742950" lvl="1" indent="-285750" eaLnBrk="1" hangingPunct="1"/>
            <a:endParaRPr lang="en-US" altLang="zh-TW" smtClean="0">
              <a:ea typeface="新細明體" pitchFamily="18" charset="-120"/>
            </a:endParaRPr>
          </a:p>
          <a:p>
            <a:pPr marL="742950" lvl="1" indent="-285750" eaLnBrk="1" hangingPunct="1">
              <a:buFont typeface="Arial" charset="0"/>
              <a:buNone/>
            </a:pPr>
            <a:r>
              <a:rPr lang="en-US" altLang="zh-TW" sz="2400" smtClean="0">
                <a:solidFill>
                  <a:srgbClr val="FF3300"/>
                </a:solidFill>
                <a:ea typeface="新細明體" pitchFamily="18" charset="-120"/>
              </a:rPr>
              <a:t>Population variance</a:t>
            </a:r>
            <a:r>
              <a:rPr lang="en-US" altLang="zh-TW" sz="2400" smtClean="0">
                <a:ea typeface="新細明體" pitchFamily="18" charset="-120"/>
              </a:rPr>
              <a:t>:</a:t>
            </a:r>
            <a:endParaRPr lang="en-US" altLang="zh-TW" smtClean="0">
              <a:ea typeface="新細明體" pitchFamily="18" charset="-120"/>
            </a:endParaRPr>
          </a:p>
        </p:txBody>
      </p:sp>
      <p:graphicFrame>
        <p:nvGraphicFramePr>
          <p:cNvPr id="34823" name="Object 6"/>
          <p:cNvGraphicFramePr>
            <a:graphicFrameLocks noChangeAspect="1"/>
          </p:cNvGraphicFramePr>
          <p:nvPr/>
        </p:nvGraphicFramePr>
        <p:xfrm>
          <a:off x="4343400" y="2971800"/>
          <a:ext cx="2971800" cy="1549400"/>
        </p:xfrm>
        <a:graphic>
          <a:graphicData uri="http://schemas.openxmlformats.org/presentationml/2006/ole">
            <p:oleObj spid="_x0000_s7171" name="Equation" r:id="rId4" imgW="1168400" imgH="609600" progId="">
              <p:embed/>
            </p:oleObj>
          </a:graphicData>
        </a:graphic>
      </p:graphicFrame>
      <p:sp>
        <p:nvSpPr>
          <p:cNvPr id="34824" name="Rectangle 7"/>
          <p:cNvSpPr>
            <a:spLocks noGrp="1" noChangeArrowheads="1"/>
          </p:cNvSpPr>
          <p:nvPr>
            <p:ph type="title"/>
          </p:nvPr>
        </p:nvSpPr>
        <p:spPr>
          <a:xfrm>
            <a:off x="539750" y="614363"/>
            <a:ext cx="8289925" cy="265112"/>
          </a:xfrm>
        </p:spPr>
        <p:txBody>
          <a:bodyPr vert="horz" lIns="91440" tIns="45720" rIns="91440" bIns="45720" rtlCol="0" anchor="ctr">
            <a:normAutofit fontScale="90000"/>
          </a:bodyPr>
          <a:lstStyle/>
          <a:p>
            <a:pPr>
              <a:lnSpc>
                <a:spcPct val="110000"/>
              </a:lnSpc>
            </a:pPr>
            <a:r>
              <a:rPr lang="en-US" altLang="zh-TW" sz="2300" dirty="0" smtClean="0"/>
              <a:t>3.3.  </a:t>
            </a:r>
            <a:r>
              <a:rPr lang="en-US" altLang="zh-TW" sz="2700" dirty="0" smtClean="0"/>
              <a:t>Variance</a:t>
            </a:r>
            <a:endParaRPr lang="en-US" altLang="zh-TW" sz="23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39750" y="614363"/>
            <a:ext cx="8289925" cy="298450"/>
          </a:xfrm>
        </p:spPr>
        <p:txBody>
          <a:bodyPr vert="horz" lIns="91440" tIns="45720" rIns="91440" bIns="45720" rtlCol="0" anchor="ctr">
            <a:noAutofit/>
          </a:bodyPr>
          <a:lstStyle/>
          <a:p>
            <a:pPr>
              <a:lnSpc>
                <a:spcPct val="110000"/>
              </a:lnSpc>
            </a:pPr>
            <a:r>
              <a:rPr lang="en-US" altLang="zh-TW" sz="2400" dirty="0" smtClean="0"/>
              <a:t>3.4. Standard Deviation</a:t>
            </a:r>
          </a:p>
        </p:txBody>
      </p:sp>
      <p:sp>
        <p:nvSpPr>
          <p:cNvPr id="35844" name="Rectangle 3"/>
          <p:cNvSpPr>
            <a:spLocks noGrp="1" noChangeArrowheads="1"/>
          </p:cNvSpPr>
          <p:nvPr>
            <p:ph type="body" idx="1"/>
          </p:nvPr>
        </p:nvSpPr>
        <p:spPr>
          <a:xfrm>
            <a:off x="533400" y="1447800"/>
            <a:ext cx="8077200" cy="4532313"/>
          </a:xfrm>
        </p:spPr>
        <p:txBody>
          <a:bodyPr/>
          <a:lstStyle/>
          <a:p>
            <a:pPr marL="342900" indent="-342900" eaLnBrk="1" hangingPunct="1"/>
            <a:r>
              <a:rPr lang="en-US" altLang="zh-TW" smtClean="0">
                <a:ea typeface="新細明體" pitchFamily="18" charset="-120"/>
              </a:rPr>
              <a:t>Most important measure of variation</a:t>
            </a:r>
          </a:p>
          <a:p>
            <a:pPr marL="342900" indent="-342900" eaLnBrk="1" hangingPunct="1"/>
            <a:r>
              <a:rPr lang="en-US" altLang="zh-TW" smtClean="0">
                <a:ea typeface="新細明體" pitchFamily="18" charset="-120"/>
              </a:rPr>
              <a:t>Shows variation about the mean</a:t>
            </a:r>
          </a:p>
          <a:p>
            <a:pPr marL="342900" indent="-342900" eaLnBrk="1" hangingPunct="1"/>
            <a:endParaRPr lang="en-US" altLang="zh-TW" smtClean="0">
              <a:ea typeface="新細明體" pitchFamily="18" charset="-120"/>
            </a:endParaRPr>
          </a:p>
          <a:p>
            <a:pPr marL="742950" lvl="1" indent="-285750" eaLnBrk="1" hangingPunct="1">
              <a:buFont typeface="Arial" charset="0"/>
              <a:buNone/>
            </a:pPr>
            <a:r>
              <a:rPr lang="en-US" altLang="zh-TW" sz="2400" smtClean="0">
                <a:solidFill>
                  <a:srgbClr val="FF3300"/>
                </a:solidFill>
                <a:ea typeface="新細明體" pitchFamily="18" charset="-120"/>
              </a:rPr>
              <a:t>Sample standard deviation</a:t>
            </a:r>
            <a:r>
              <a:rPr lang="en-US" altLang="zh-TW" sz="2400" smtClean="0">
                <a:ea typeface="新細明體" pitchFamily="18" charset="-120"/>
              </a:rPr>
              <a:t>:</a:t>
            </a:r>
            <a:endParaRPr lang="en-US" altLang="zh-TW" smtClean="0">
              <a:ea typeface="新細明體" pitchFamily="18" charset="-120"/>
            </a:endParaRPr>
          </a:p>
          <a:p>
            <a:pPr marL="742950" lvl="1" indent="-285750" eaLnBrk="1" hangingPunct="1"/>
            <a:endParaRPr lang="en-US" altLang="zh-TW" smtClean="0">
              <a:ea typeface="新細明體" pitchFamily="18" charset="-120"/>
            </a:endParaRPr>
          </a:p>
          <a:p>
            <a:pPr marL="742950" lvl="1" indent="-285750" eaLnBrk="1" hangingPunct="1"/>
            <a:endParaRPr lang="en-US" altLang="zh-TW" smtClean="0">
              <a:ea typeface="新細明體" pitchFamily="18" charset="-120"/>
            </a:endParaRPr>
          </a:p>
          <a:p>
            <a:pPr marL="742950" lvl="1" indent="-285750" eaLnBrk="1" hangingPunct="1">
              <a:lnSpc>
                <a:spcPct val="80000"/>
              </a:lnSpc>
              <a:buFont typeface="Arial" charset="0"/>
              <a:buNone/>
            </a:pPr>
            <a:r>
              <a:rPr lang="en-US" altLang="zh-TW" sz="2400" smtClean="0">
                <a:solidFill>
                  <a:srgbClr val="FF3300"/>
                </a:solidFill>
                <a:ea typeface="新細明體" pitchFamily="18" charset="-120"/>
              </a:rPr>
              <a:t>Population standard deviation</a:t>
            </a:r>
            <a:r>
              <a:rPr lang="en-US" altLang="zh-TW" sz="2400" smtClean="0">
                <a:ea typeface="新細明體" pitchFamily="18" charset="-120"/>
              </a:rPr>
              <a:t>:</a:t>
            </a:r>
            <a:endParaRPr lang="en-US" altLang="zh-TW" smtClean="0">
              <a:ea typeface="新細明體" pitchFamily="18" charset="-120"/>
            </a:endParaRPr>
          </a:p>
        </p:txBody>
      </p:sp>
      <p:graphicFrame>
        <p:nvGraphicFramePr>
          <p:cNvPr id="35845" name="Object 4"/>
          <p:cNvGraphicFramePr>
            <a:graphicFrameLocks noChangeAspect="1"/>
          </p:cNvGraphicFramePr>
          <p:nvPr/>
        </p:nvGraphicFramePr>
        <p:xfrm>
          <a:off x="5410200" y="3276600"/>
          <a:ext cx="2895600" cy="1566863"/>
        </p:xfrm>
        <a:graphic>
          <a:graphicData uri="http://schemas.openxmlformats.org/presentationml/2006/ole">
            <p:oleObj spid="_x0000_s8194" name="Equation" r:id="rId3" imgW="1219200" imgH="660400" progId="">
              <p:embed/>
            </p:oleObj>
          </a:graphicData>
        </a:graphic>
      </p:graphicFrame>
      <p:graphicFrame>
        <p:nvGraphicFramePr>
          <p:cNvPr id="35846" name="Object 5"/>
          <p:cNvGraphicFramePr>
            <a:graphicFrameLocks noChangeAspect="1"/>
          </p:cNvGraphicFramePr>
          <p:nvPr/>
        </p:nvGraphicFramePr>
        <p:xfrm>
          <a:off x="5422900" y="5029200"/>
          <a:ext cx="2882900" cy="1579563"/>
        </p:xfrm>
        <a:graphic>
          <a:graphicData uri="http://schemas.openxmlformats.org/presentationml/2006/ole">
            <p:oleObj spid="_x0000_s8195" name="Equation" r:id="rId4" imgW="1206500" imgH="660400"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vert="horz" lIns="91440" tIns="45720" rIns="91440" bIns="45720" rtlCol="0" anchor="ctr">
            <a:noAutofit/>
          </a:bodyPr>
          <a:lstStyle/>
          <a:p>
            <a:pPr>
              <a:lnSpc>
                <a:spcPct val="110000"/>
              </a:lnSpc>
            </a:pPr>
            <a:r>
              <a:rPr lang="en-US" altLang="en-US" sz="2400" dirty="0" smtClean="0"/>
              <a:t>Comparing Standard Deviations</a:t>
            </a:r>
          </a:p>
        </p:txBody>
      </p:sp>
      <p:pic>
        <p:nvPicPr>
          <p:cNvPr id="36868" name="Picture 3"/>
          <p:cNvPicPr>
            <a:picLocks noGrp="1" noChangeAspect="1" noChangeArrowheads="1"/>
          </p:cNvPicPr>
          <p:nvPr>
            <p:ph idx="1"/>
          </p:nvPr>
        </p:nvPicPr>
        <p:blipFill>
          <a:blip r:embed="rId2"/>
          <a:srcRect/>
          <a:stretch>
            <a:fillRect/>
          </a:stretch>
        </p:blipFill>
        <p:spPr>
          <a:xfrm>
            <a:off x="523875" y="1347788"/>
            <a:ext cx="8477250" cy="4602162"/>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879616" y="620713"/>
            <a:ext cx="4978400" cy="492125"/>
          </a:xfrm>
        </p:spPr>
        <p:txBody>
          <a:bodyPr vert="horz" lIns="91440" tIns="45720" rIns="91440" bIns="45720" rtlCol="0" anchor="ctr">
            <a:normAutofit fontScale="90000"/>
          </a:bodyPr>
          <a:lstStyle/>
          <a:p>
            <a:pPr>
              <a:lnSpc>
                <a:spcPct val="110000"/>
              </a:lnSpc>
            </a:pPr>
            <a:r>
              <a:rPr lang="en-US" altLang="zh-CN" sz="3600" dirty="0" smtClean="0"/>
              <a:t>3.5.  Coefficient of Variation</a:t>
            </a:r>
          </a:p>
        </p:txBody>
      </p:sp>
      <p:sp>
        <p:nvSpPr>
          <p:cNvPr id="37892" name="Rectangle 3"/>
          <p:cNvSpPr>
            <a:spLocks noGrp="1" noChangeArrowheads="1"/>
          </p:cNvSpPr>
          <p:nvPr>
            <p:ph type="body" sz="half" idx="1"/>
          </p:nvPr>
        </p:nvSpPr>
        <p:spPr>
          <a:xfrm>
            <a:off x="685800" y="1981200"/>
            <a:ext cx="7773988" cy="4543425"/>
          </a:xfrm>
          <a:noFill/>
        </p:spPr>
        <p:txBody>
          <a:bodyPr lIns="90488" tIns="44450" rIns="90488" bIns="44450"/>
          <a:lstStyle/>
          <a:p>
            <a:pPr marL="342900" indent="-342900" eaLnBrk="1" hangingPunct="1">
              <a:lnSpc>
                <a:spcPct val="90000"/>
              </a:lnSpc>
            </a:pPr>
            <a:r>
              <a:rPr lang="en-US" altLang="zh-CN" sz="2600" smtClean="0">
                <a:ea typeface="SimSun" pitchFamily="2" charset="-122"/>
              </a:rPr>
              <a:t>Measure of Relative Dispersion</a:t>
            </a:r>
          </a:p>
          <a:p>
            <a:pPr marL="342900" indent="-342900" eaLnBrk="1" hangingPunct="1">
              <a:lnSpc>
                <a:spcPct val="90000"/>
              </a:lnSpc>
              <a:spcBef>
                <a:spcPct val="33000"/>
              </a:spcBef>
            </a:pPr>
            <a:r>
              <a:rPr lang="en-US" altLang="zh-CN" sz="2600" smtClean="0">
                <a:ea typeface="SimSun" pitchFamily="2" charset="-122"/>
              </a:rPr>
              <a:t>Always in %</a:t>
            </a:r>
          </a:p>
          <a:p>
            <a:pPr marL="342900" indent="-342900" eaLnBrk="1" hangingPunct="1">
              <a:lnSpc>
                <a:spcPct val="90000"/>
              </a:lnSpc>
              <a:spcBef>
                <a:spcPct val="33000"/>
              </a:spcBef>
            </a:pPr>
            <a:r>
              <a:rPr lang="en-US" altLang="zh-CN" sz="2600" smtClean="0">
                <a:ea typeface="SimSun" pitchFamily="2" charset="-122"/>
              </a:rPr>
              <a:t>Shows </a:t>
            </a:r>
            <a:r>
              <a:rPr lang="en-US" altLang="zh-CN" sz="2600" smtClean="0">
                <a:solidFill>
                  <a:srgbClr val="FF3300"/>
                </a:solidFill>
                <a:ea typeface="SimSun" pitchFamily="2" charset="-122"/>
              </a:rPr>
              <a:t>Variation Relative to Mean</a:t>
            </a:r>
            <a:endParaRPr lang="en-US" altLang="zh-CN" sz="2600" smtClean="0">
              <a:ea typeface="SimSun" pitchFamily="2" charset="-122"/>
            </a:endParaRPr>
          </a:p>
          <a:p>
            <a:pPr marL="342900" indent="-342900" eaLnBrk="1" hangingPunct="1">
              <a:lnSpc>
                <a:spcPct val="90000"/>
              </a:lnSpc>
              <a:spcBef>
                <a:spcPct val="33000"/>
              </a:spcBef>
            </a:pPr>
            <a:r>
              <a:rPr lang="en-US" altLang="zh-CN" sz="2600" smtClean="0">
                <a:ea typeface="SimSun" pitchFamily="2" charset="-122"/>
              </a:rPr>
              <a:t>Used to Compare 2 or More Groups</a:t>
            </a:r>
          </a:p>
          <a:p>
            <a:pPr marL="342900" indent="-342900" eaLnBrk="1" hangingPunct="1">
              <a:lnSpc>
                <a:spcPct val="90000"/>
              </a:lnSpc>
              <a:spcBef>
                <a:spcPct val="33000"/>
              </a:spcBef>
            </a:pPr>
            <a:r>
              <a:rPr lang="en-US" altLang="zh-CN" sz="2600" smtClean="0">
                <a:ea typeface="SimSun" pitchFamily="2" charset="-122"/>
              </a:rPr>
              <a:t>Formula: 	</a:t>
            </a:r>
          </a:p>
        </p:txBody>
      </p:sp>
      <p:graphicFrame>
        <p:nvGraphicFramePr>
          <p:cNvPr id="37893" name="Object 4"/>
          <p:cNvGraphicFramePr>
            <a:graphicFrameLocks/>
          </p:cNvGraphicFramePr>
          <p:nvPr>
            <p:ph sz="quarter" idx="2"/>
          </p:nvPr>
        </p:nvGraphicFramePr>
        <p:xfrm>
          <a:off x="2771775" y="5013325"/>
          <a:ext cx="2749550" cy="1079500"/>
        </p:xfrm>
        <a:graphic>
          <a:graphicData uri="http://schemas.openxmlformats.org/presentationml/2006/ole">
            <p:oleObj spid="_x0000_s9218" name="Equation" r:id="rId4" imgW="1079032" imgH="482391" progId="Equation.3">
              <p:embed/>
            </p:oleObj>
          </a:graphicData>
        </a:graphic>
      </p:graphicFrame>
      <p:sp>
        <p:nvSpPr>
          <p:cNvPr id="37894" name="Rectangle 5"/>
          <p:cNvSpPr>
            <a:spLocks noChangeArrowheads="1"/>
          </p:cNvSpPr>
          <p:nvPr/>
        </p:nvSpPr>
        <p:spPr bwMode="auto">
          <a:xfrm>
            <a:off x="3132138" y="4419600"/>
            <a:ext cx="5472112" cy="457200"/>
          </a:xfrm>
          <a:prstGeom prst="rect">
            <a:avLst/>
          </a:prstGeom>
          <a:noFill/>
          <a:ln w="9525">
            <a:noFill/>
            <a:miter lim="800000"/>
            <a:headEnd/>
            <a:tailEnd/>
          </a:ln>
          <a:effectLst/>
        </p:spPr>
        <p:txBody>
          <a:bodyPr anchor="ctr">
            <a:spAutoFit/>
          </a:bodyPr>
          <a:lstStyle/>
          <a:p>
            <a:pPr eaLnBrk="1" hangingPunct="1"/>
            <a:r>
              <a:rPr kumimoji="1" lang="en-US" altLang="zh-CN" b="1">
                <a:latin typeface="Times New Roman" pitchFamily="18" charset="0"/>
                <a:ea typeface="SimSun" pitchFamily="2" charset="-122"/>
              </a:rPr>
              <a:t>Population                                    Sample</a:t>
            </a:r>
          </a:p>
        </p:txBody>
      </p:sp>
      <p:graphicFrame>
        <p:nvGraphicFramePr>
          <p:cNvPr id="37895" name="Object 6"/>
          <p:cNvGraphicFramePr>
            <a:graphicFrameLocks/>
          </p:cNvGraphicFramePr>
          <p:nvPr>
            <p:ph sz="quarter" idx="3"/>
          </p:nvPr>
        </p:nvGraphicFramePr>
        <p:xfrm>
          <a:off x="6300788" y="5013325"/>
          <a:ext cx="2519362" cy="1152525"/>
        </p:xfrm>
        <a:graphic>
          <a:graphicData uri="http://schemas.openxmlformats.org/presentationml/2006/ole">
            <p:oleObj spid="_x0000_s9219" name="Equation" r:id="rId5" imgW="1091726" imgH="482391" progId="Equation.3">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381000" y="1412875"/>
            <a:ext cx="8458200" cy="946150"/>
          </a:xfrm>
          <a:prstGeom prst="rect">
            <a:avLst/>
          </a:prstGeom>
          <a:noFill/>
          <a:ln w="9525">
            <a:noFill/>
            <a:miter lim="800000"/>
            <a:headEnd/>
            <a:tailEnd/>
          </a:ln>
          <a:effectLst/>
        </p:spPr>
        <p:txBody>
          <a:bodyPr>
            <a:spAutoFit/>
          </a:bodyPr>
          <a:lstStyle/>
          <a:p>
            <a:pPr eaLnBrk="1" hangingPunct="1">
              <a:spcBef>
                <a:spcPct val="50000"/>
              </a:spcBef>
            </a:pPr>
            <a:r>
              <a:rPr lang="en-US" altLang="en-US" sz="2800">
                <a:latin typeface="Times New Roman" pitchFamily="18" charset="0"/>
              </a:rPr>
              <a:t>Correlation measures the strength/ predictability of a  relationship between two variables.</a:t>
            </a:r>
          </a:p>
        </p:txBody>
      </p:sp>
      <p:sp>
        <p:nvSpPr>
          <p:cNvPr id="6" name="Rectangle 2"/>
          <p:cNvSpPr txBox="1">
            <a:spLocks noChangeArrowheads="1"/>
          </p:cNvSpPr>
          <p:nvPr/>
        </p:nvSpPr>
        <p:spPr>
          <a:xfrm>
            <a:off x="1879616" y="620713"/>
            <a:ext cx="4978400" cy="492125"/>
          </a:xfrm>
          <a:prstGeom prst="rect">
            <a:avLst/>
          </a:prstGeom>
        </p:spPr>
        <p:txBody>
          <a:bodyPr vert="horz" lIns="91440" tIns="45720" rIns="91440" bIns="45720" rtlCol="0" anchor="ctr">
            <a:noAutofit/>
          </a:bodyPr>
          <a:lstStyle/>
          <a:p>
            <a:pPr algn="ctr">
              <a:lnSpc>
                <a:spcPct val="110000"/>
              </a:lnSpc>
              <a:spcBef>
                <a:spcPct val="0"/>
              </a:spcBef>
            </a:pPr>
            <a:r>
              <a:rPr lang="en-US" altLang="zh-CN" sz="3600" dirty="0" smtClean="0">
                <a:latin typeface="Times New Roman" panose="02020603050405020304" pitchFamily="18" charset="0"/>
                <a:ea typeface="+mj-ea"/>
                <a:cs typeface="Times New Roman" panose="02020603050405020304" pitchFamily="18" charset="0"/>
              </a:rPr>
              <a:t>The Correlation</a:t>
            </a:r>
            <a:endParaRPr kumimoji="0" lang="en-US" altLang="zh-CN"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body" idx="1"/>
          </p:nvPr>
        </p:nvSpPr>
        <p:spPr>
          <a:xfrm>
            <a:off x="457200" y="1268413"/>
            <a:ext cx="8458200" cy="2297112"/>
          </a:xfrm>
        </p:spPr>
        <p:txBody>
          <a:bodyPr/>
          <a:lstStyle/>
          <a:p>
            <a:pPr marL="342900" indent="-342900" eaLnBrk="1" hangingPunct="1">
              <a:lnSpc>
                <a:spcPct val="110000"/>
              </a:lnSpc>
              <a:spcBef>
                <a:spcPct val="60000"/>
              </a:spcBef>
              <a:buFont typeface="Wingdings" pitchFamily="2" charset="2"/>
              <a:buNone/>
            </a:pPr>
            <a:r>
              <a:rPr lang="en-US" altLang="en-US" sz="1800" smtClean="0">
                <a:sym typeface="Symbol" pitchFamily="18" charset="2"/>
              </a:rPr>
              <a:t>cov(X,Y) &gt; 0       X and Y are positively correlated</a:t>
            </a:r>
          </a:p>
          <a:p>
            <a:pPr marL="342900" indent="-342900" eaLnBrk="1" hangingPunct="1">
              <a:lnSpc>
                <a:spcPct val="110000"/>
              </a:lnSpc>
              <a:spcBef>
                <a:spcPct val="60000"/>
              </a:spcBef>
              <a:buFont typeface="Wingdings" pitchFamily="2" charset="2"/>
              <a:buNone/>
            </a:pPr>
            <a:r>
              <a:rPr lang="en-US" altLang="en-US" sz="1800" smtClean="0">
                <a:sym typeface="Symbol" pitchFamily="18" charset="2"/>
              </a:rPr>
              <a:t>cov(X,Y) &lt; 0       X and Y are inversely correlated</a:t>
            </a:r>
          </a:p>
          <a:p>
            <a:pPr marL="342900" indent="-342900" eaLnBrk="1" hangingPunct="1">
              <a:lnSpc>
                <a:spcPct val="110000"/>
              </a:lnSpc>
              <a:spcBef>
                <a:spcPct val="60000"/>
              </a:spcBef>
              <a:buFont typeface="Wingdings" pitchFamily="2" charset="2"/>
              <a:buNone/>
            </a:pPr>
            <a:r>
              <a:rPr lang="en-US" altLang="en-US" sz="1800" smtClean="0">
                <a:sym typeface="Symbol" pitchFamily="18" charset="2"/>
              </a:rPr>
              <a:t>cov(X,Y) = 0       X and Y are independent</a:t>
            </a:r>
          </a:p>
          <a:p>
            <a:pPr marL="342900" indent="-342900" eaLnBrk="1" hangingPunct="1">
              <a:lnSpc>
                <a:spcPct val="110000"/>
              </a:lnSpc>
              <a:spcBef>
                <a:spcPct val="60000"/>
              </a:spcBef>
              <a:buFont typeface="Wingdings" pitchFamily="2" charset="2"/>
              <a:buNone/>
            </a:pPr>
            <a:endParaRPr lang="en-US" altLang="en-US" sz="1800" smtClean="0">
              <a:sym typeface="Symbol" pitchFamily="18" charset="2"/>
            </a:endParaRPr>
          </a:p>
          <a:p>
            <a:pPr marL="342900" indent="-342900" eaLnBrk="1" hangingPunct="1">
              <a:lnSpc>
                <a:spcPct val="90000"/>
              </a:lnSpc>
              <a:buFont typeface="Wingdings" pitchFamily="2" charset="2"/>
              <a:buNone/>
            </a:pPr>
            <a:r>
              <a:rPr lang="en-US" altLang="en-US" sz="2000" smtClean="0">
                <a:sym typeface="Symbol" pitchFamily="18" charset="2"/>
              </a:rPr>
              <a:t>Pearson’s Correlation Coefficient is standardized covariance (unitless):</a:t>
            </a:r>
            <a:endParaRPr lang="en-US" altLang="en-US" sz="2000" smtClean="0"/>
          </a:p>
        </p:txBody>
      </p:sp>
      <p:sp>
        <p:nvSpPr>
          <p:cNvPr id="58372" name="Rectangle 3"/>
          <p:cNvSpPr>
            <a:spLocks noGrp="1" noChangeArrowheads="1"/>
          </p:cNvSpPr>
          <p:nvPr>
            <p:ph type="title"/>
          </p:nvPr>
        </p:nvSpPr>
        <p:spPr/>
        <p:txBody>
          <a:bodyPr/>
          <a:lstStyle/>
          <a:p>
            <a:pPr eaLnBrk="1" hangingPunct="1"/>
            <a:r>
              <a:rPr lang="en-US" altLang="en-US" dirty="0" smtClean="0"/>
              <a:t>Interpreting Covariance</a:t>
            </a:r>
          </a:p>
        </p:txBody>
      </p:sp>
      <p:sp>
        <p:nvSpPr>
          <p:cNvPr id="58373" name="Line 4"/>
          <p:cNvSpPr>
            <a:spLocks noChangeShapeType="1"/>
          </p:cNvSpPr>
          <p:nvPr/>
        </p:nvSpPr>
        <p:spPr bwMode="auto">
          <a:xfrm>
            <a:off x="1835150" y="2419350"/>
            <a:ext cx="381000" cy="0"/>
          </a:xfrm>
          <a:prstGeom prst="line">
            <a:avLst/>
          </a:prstGeom>
          <a:noFill/>
          <a:ln w="25400">
            <a:solidFill>
              <a:schemeClr val="hlink"/>
            </a:solidFill>
            <a:round/>
            <a:headEnd/>
            <a:tailEnd type="triangle" w="lg" len="med"/>
          </a:ln>
          <a:effectLst/>
        </p:spPr>
        <p:txBody>
          <a:bodyPr lIns="90488" tIns="44450" rIns="90488" bIns="44450">
            <a:spAutoFit/>
          </a:bodyPr>
          <a:lstStyle/>
          <a:p>
            <a:endParaRPr lang="en-IN"/>
          </a:p>
        </p:txBody>
      </p:sp>
      <p:sp>
        <p:nvSpPr>
          <p:cNvPr id="58374" name="Line 5"/>
          <p:cNvSpPr>
            <a:spLocks noChangeShapeType="1"/>
          </p:cNvSpPr>
          <p:nvPr/>
        </p:nvSpPr>
        <p:spPr bwMode="auto">
          <a:xfrm>
            <a:off x="1835150" y="1484313"/>
            <a:ext cx="381000" cy="0"/>
          </a:xfrm>
          <a:prstGeom prst="line">
            <a:avLst/>
          </a:prstGeom>
          <a:noFill/>
          <a:ln w="25400">
            <a:solidFill>
              <a:schemeClr val="hlink"/>
            </a:solidFill>
            <a:round/>
            <a:headEnd/>
            <a:tailEnd type="triangle" w="lg" len="med"/>
          </a:ln>
          <a:effectLst/>
        </p:spPr>
        <p:txBody>
          <a:bodyPr lIns="90488" tIns="44450" rIns="90488" bIns="44450">
            <a:spAutoFit/>
          </a:bodyPr>
          <a:lstStyle/>
          <a:p>
            <a:endParaRPr lang="en-IN"/>
          </a:p>
        </p:txBody>
      </p:sp>
      <p:sp>
        <p:nvSpPr>
          <p:cNvPr id="58375" name="Line 6"/>
          <p:cNvSpPr>
            <a:spLocks noChangeShapeType="1"/>
          </p:cNvSpPr>
          <p:nvPr/>
        </p:nvSpPr>
        <p:spPr bwMode="auto">
          <a:xfrm>
            <a:off x="1835150" y="1916113"/>
            <a:ext cx="381000" cy="0"/>
          </a:xfrm>
          <a:prstGeom prst="line">
            <a:avLst/>
          </a:prstGeom>
          <a:noFill/>
          <a:ln w="25400">
            <a:solidFill>
              <a:schemeClr val="hlink"/>
            </a:solidFill>
            <a:round/>
            <a:headEnd/>
            <a:tailEnd type="triangle" w="lg" len="med"/>
          </a:ln>
          <a:effectLst/>
        </p:spPr>
        <p:txBody>
          <a:bodyPr lIns="90488" tIns="44450" rIns="90488" bIns="44450">
            <a:spAutoFit/>
          </a:bodyPr>
          <a:lstStyle/>
          <a:p>
            <a:endParaRPr lang="en-IN"/>
          </a:p>
        </p:txBody>
      </p:sp>
      <p:graphicFrame>
        <p:nvGraphicFramePr>
          <p:cNvPr id="669703" name="Object 7"/>
          <p:cNvGraphicFramePr>
            <a:graphicFrameLocks noChangeAspect="1"/>
          </p:cNvGraphicFramePr>
          <p:nvPr/>
        </p:nvGraphicFramePr>
        <p:xfrm>
          <a:off x="6227763" y="3716338"/>
          <a:ext cx="2459037" cy="869950"/>
        </p:xfrm>
        <a:graphic>
          <a:graphicData uri="http://schemas.openxmlformats.org/presentationml/2006/ole">
            <p:oleObj spid="_x0000_s10242" name="Equation" r:id="rId3" imgW="1218671" imgH="431613" progId="Equation.3">
              <p:embed/>
            </p:oleObj>
          </a:graphicData>
        </a:graphic>
      </p:graphicFrame>
      <p:graphicFrame>
        <p:nvGraphicFramePr>
          <p:cNvPr id="669704" name="Object 8"/>
          <p:cNvGraphicFramePr>
            <a:graphicFrameLocks noChangeAspect="1"/>
          </p:cNvGraphicFramePr>
          <p:nvPr/>
        </p:nvGraphicFramePr>
        <p:xfrm>
          <a:off x="6011863" y="1292225"/>
          <a:ext cx="2906712" cy="912813"/>
        </p:xfrm>
        <a:graphic>
          <a:graphicData uri="http://schemas.openxmlformats.org/presentationml/2006/ole">
            <p:oleObj spid="_x0000_s10243" name="Equation" r:id="rId4" imgW="1943100" imgH="609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9703"/>
                                        </p:tgtEl>
                                        <p:attrNameLst>
                                          <p:attrName>style.visibility</p:attrName>
                                        </p:attrNameLst>
                                      </p:cBhvr>
                                      <p:to>
                                        <p:strVal val="visible"/>
                                      </p:to>
                                    </p:set>
                                    <p:anim calcmode="lin" valueType="num">
                                      <p:cBhvr additive="base">
                                        <p:cTn id="7" dur="500" fill="hold"/>
                                        <p:tgtEl>
                                          <p:spTgt spid="669703"/>
                                        </p:tgtEl>
                                        <p:attrNameLst>
                                          <p:attrName>ppt_x</p:attrName>
                                        </p:attrNameLst>
                                      </p:cBhvr>
                                      <p:tavLst>
                                        <p:tav tm="0">
                                          <p:val>
                                            <p:strVal val="0-#ppt_w/2"/>
                                          </p:val>
                                        </p:tav>
                                        <p:tav tm="100000">
                                          <p:val>
                                            <p:strVal val="#ppt_x"/>
                                          </p:val>
                                        </p:tav>
                                      </p:tavLst>
                                    </p:anim>
                                    <p:anim calcmode="lin" valueType="num">
                                      <p:cBhvr additive="base">
                                        <p:cTn id="8" dur="500" fill="hold"/>
                                        <p:tgtEl>
                                          <p:spTgt spid="6697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69704"/>
                                        </p:tgtEl>
                                        <p:attrNameLst>
                                          <p:attrName>style.visibility</p:attrName>
                                        </p:attrNameLst>
                                      </p:cBhvr>
                                      <p:to>
                                        <p:strVal val="visible"/>
                                      </p:to>
                                    </p:set>
                                    <p:anim calcmode="lin" valueType="num">
                                      <p:cBhvr additive="base">
                                        <p:cTn id="13" dur="500" fill="hold"/>
                                        <p:tgtEl>
                                          <p:spTgt spid="669704"/>
                                        </p:tgtEl>
                                        <p:attrNameLst>
                                          <p:attrName>ppt_x</p:attrName>
                                        </p:attrNameLst>
                                      </p:cBhvr>
                                      <p:tavLst>
                                        <p:tav tm="0">
                                          <p:val>
                                            <p:strVal val="0-#ppt_w/2"/>
                                          </p:val>
                                        </p:tav>
                                        <p:tav tm="100000">
                                          <p:val>
                                            <p:strVal val="#ppt_x"/>
                                          </p:val>
                                        </p:tav>
                                      </p:tavLst>
                                    </p:anim>
                                    <p:anim calcmode="lin" valueType="num">
                                      <p:cBhvr additive="base">
                                        <p:cTn id="14" dur="500" fill="hold"/>
                                        <p:tgtEl>
                                          <p:spTgt spid="6697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smtClean="0"/>
              <a:t>Correlation</a:t>
            </a:r>
          </a:p>
        </p:txBody>
      </p:sp>
      <p:sp>
        <p:nvSpPr>
          <p:cNvPr id="59396" name="Rectangle 3"/>
          <p:cNvSpPr>
            <a:spLocks noGrp="1" noChangeArrowheads="1"/>
          </p:cNvSpPr>
          <p:nvPr>
            <p:ph type="body" idx="1"/>
          </p:nvPr>
        </p:nvSpPr>
        <p:spPr>
          <a:xfrm>
            <a:off x="539750" y="1487488"/>
            <a:ext cx="8345488" cy="4094162"/>
          </a:xfrm>
        </p:spPr>
        <p:txBody>
          <a:bodyPr>
            <a:normAutofit fontScale="77500" lnSpcReduction="20000"/>
          </a:bodyPr>
          <a:lstStyle/>
          <a:p>
            <a:pPr marL="342900" indent="-342900" eaLnBrk="1" hangingPunct="1">
              <a:lnSpc>
                <a:spcPct val="120000"/>
              </a:lnSpc>
            </a:pPr>
            <a:r>
              <a:rPr lang="en-US" altLang="en-US" smtClean="0"/>
              <a:t>Unit-less</a:t>
            </a:r>
          </a:p>
          <a:p>
            <a:pPr marL="342900" indent="-342900" eaLnBrk="1" hangingPunct="1">
              <a:lnSpc>
                <a:spcPct val="120000"/>
              </a:lnSpc>
            </a:pPr>
            <a:r>
              <a:rPr lang="en-US" altLang="en-US" smtClean="0"/>
              <a:t>Ranges between –1 and 1</a:t>
            </a:r>
          </a:p>
          <a:p>
            <a:pPr marL="342900" indent="-342900" eaLnBrk="1" hangingPunct="1">
              <a:lnSpc>
                <a:spcPct val="120000"/>
              </a:lnSpc>
            </a:pPr>
            <a:r>
              <a:rPr lang="en-US" altLang="en-US" smtClean="0"/>
              <a:t>The closer to –1, the stronger the negative linear relationship</a:t>
            </a:r>
          </a:p>
          <a:p>
            <a:pPr marL="342900" indent="-342900" eaLnBrk="1" hangingPunct="1">
              <a:lnSpc>
                <a:spcPct val="120000"/>
              </a:lnSpc>
            </a:pPr>
            <a:r>
              <a:rPr lang="en-US" altLang="en-US" smtClean="0"/>
              <a:t>The closer to 1, the stronger the positive linear relationship</a:t>
            </a:r>
          </a:p>
          <a:p>
            <a:pPr marL="342900" indent="-342900" eaLnBrk="1" hangingPunct="1">
              <a:lnSpc>
                <a:spcPct val="120000"/>
              </a:lnSpc>
            </a:pPr>
            <a:r>
              <a:rPr lang="en-US" altLang="en-US" smtClean="0"/>
              <a:t>The closer to 0, the weaker any positive linear relationship</a:t>
            </a:r>
          </a:p>
          <a:p>
            <a:pPr marL="342900" indent="-342900" eaLnBrk="1" hangingPunct="1">
              <a:lnSpc>
                <a:spcPct val="120000"/>
              </a:lnSpc>
            </a:pPr>
            <a:r>
              <a:rPr lang="en-US" altLang="en-US" smtClean="0"/>
              <a:t>The two variables are treated as equals r</a:t>
            </a:r>
            <a:r>
              <a:rPr lang="en-US" altLang="en-US" baseline="-25000" smtClean="0"/>
              <a:t>xy</a:t>
            </a:r>
            <a:r>
              <a:rPr lang="en-US" altLang="en-US" smtClean="0"/>
              <a:t> = r</a:t>
            </a:r>
            <a:r>
              <a:rPr lang="en-US" altLang="en-US" baseline="-25000" smtClean="0"/>
              <a:t>yx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6400800" y="2373313"/>
            <a:ext cx="2286000" cy="0"/>
          </a:xfrm>
          <a:prstGeom prst="line">
            <a:avLst/>
          </a:prstGeom>
          <a:noFill/>
          <a:ln w="25400">
            <a:solidFill>
              <a:schemeClr val="tx1"/>
            </a:solidFill>
            <a:round/>
            <a:headEnd/>
            <a:tailEnd/>
          </a:ln>
          <a:effectLst/>
        </p:spPr>
        <p:txBody>
          <a:bodyPr wrap="none" anchor="ctr"/>
          <a:lstStyle/>
          <a:p>
            <a:endParaRPr lang="en-IN"/>
          </a:p>
        </p:txBody>
      </p:sp>
      <p:sp>
        <p:nvSpPr>
          <p:cNvPr id="60420" name="Line 3"/>
          <p:cNvSpPr>
            <a:spLocks noChangeShapeType="1"/>
          </p:cNvSpPr>
          <p:nvPr/>
        </p:nvSpPr>
        <p:spPr bwMode="auto">
          <a:xfrm>
            <a:off x="6394450" y="4964113"/>
            <a:ext cx="2286000" cy="0"/>
          </a:xfrm>
          <a:prstGeom prst="line">
            <a:avLst/>
          </a:prstGeom>
          <a:noFill/>
          <a:ln w="25400">
            <a:solidFill>
              <a:schemeClr val="tx1"/>
            </a:solidFill>
            <a:round/>
            <a:headEnd/>
            <a:tailEnd/>
          </a:ln>
          <a:effectLst/>
        </p:spPr>
        <p:txBody>
          <a:bodyPr wrap="none" anchor="ctr"/>
          <a:lstStyle/>
          <a:p>
            <a:endParaRPr lang="en-IN"/>
          </a:p>
        </p:txBody>
      </p:sp>
      <p:sp>
        <p:nvSpPr>
          <p:cNvPr id="60421" name="Rectangle 4"/>
          <p:cNvSpPr>
            <a:spLocks noGrp="1" noChangeArrowheads="1"/>
          </p:cNvSpPr>
          <p:nvPr>
            <p:ph type="title"/>
          </p:nvPr>
        </p:nvSpPr>
        <p:spPr>
          <a:xfrm>
            <a:off x="-36513" y="423845"/>
            <a:ext cx="9361488" cy="433387"/>
          </a:xfrm>
        </p:spPr>
        <p:txBody>
          <a:bodyPr>
            <a:normAutofit fontScale="90000"/>
          </a:bodyPr>
          <a:lstStyle/>
          <a:p>
            <a:pPr eaLnBrk="1" hangingPunct="1">
              <a:lnSpc>
                <a:spcPct val="80000"/>
              </a:lnSpc>
            </a:pPr>
            <a:r>
              <a:rPr lang="en-US" altLang="en-US" dirty="0" smtClean="0"/>
              <a:t>Scatter Plots of Data with Various Correlation coefficients</a:t>
            </a:r>
          </a:p>
        </p:txBody>
      </p:sp>
      <p:sp>
        <p:nvSpPr>
          <p:cNvPr id="60422" name="Line 5"/>
          <p:cNvSpPr>
            <a:spLocks noChangeShapeType="1"/>
          </p:cNvSpPr>
          <p:nvPr/>
        </p:nvSpPr>
        <p:spPr bwMode="auto">
          <a:xfrm>
            <a:off x="414338" y="1768475"/>
            <a:ext cx="0" cy="1519238"/>
          </a:xfrm>
          <a:prstGeom prst="line">
            <a:avLst/>
          </a:prstGeom>
          <a:noFill/>
          <a:ln w="25400">
            <a:solidFill>
              <a:schemeClr val="tx1"/>
            </a:solidFill>
            <a:round/>
            <a:headEnd/>
            <a:tailEnd/>
          </a:ln>
          <a:effectLst/>
        </p:spPr>
        <p:txBody>
          <a:bodyPr wrap="none" anchor="ctr"/>
          <a:lstStyle/>
          <a:p>
            <a:endParaRPr lang="en-IN"/>
          </a:p>
        </p:txBody>
      </p:sp>
      <p:sp>
        <p:nvSpPr>
          <p:cNvPr id="60423" name="Line 6"/>
          <p:cNvSpPr>
            <a:spLocks noChangeShapeType="1"/>
          </p:cNvSpPr>
          <p:nvPr/>
        </p:nvSpPr>
        <p:spPr bwMode="auto">
          <a:xfrm flipH="1" flipV="1">
            <a:off x="414338" y="1916113"/>
            <a:ext cx="2574925" cy="873125"/>
          </a:xfrm>
          <a:prstGeom prst="line">
            <a:avLst/>
          </a:prstGeom>
          <a:noFill/>
          <a:ln w="28575">
            <a:solidFill>
              <a:schemeClr val="tx1"/>
            </a:solidFill>
            <a:round/>
            <a:headEnd/>
            <a:tailEnd/>
          </a:ln>
          <a:effectLst/>
        </p:spPr>
        <p:txBody>
          <a:bodyPr wrap="none" anchor="ctr"/>
          <a:lstStyle/>
          <a:p>
            <a:endParaRPr lang="en-IN"/>
          </a:p>
        </p:txBody>
      </p:sp>
      <p:sp>
        <p:nvSpPr>
          <p:cNvPr id="60424" name="Oval 7"/>
          <p:cNvSpPr>
            <a:spLocks noChangeArrowheads="1"/>
          </p:cNvSpPr>
          <p:nvPr/>
        </p:nvSpPr>
        <p:spPr bwMode="auto">
          <a:xfrm rot="7282380" flipH="1">
            <a:off x="2532063" y="2601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25" name="Oval 8"/>
          <p:cNvSpPr>
            <a:spLocks noChangeArrowheads="1"/>
          </p:cNvSpPr>
          <p:nvPr/>
        </p:nvSpPr>
        <p:spPr bwMode="auto">
          <a:xfrm rot="7282380" flipH="1">
            <a:off x="1770063" y="2297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26" name="Oval 9"/>
          <p:cNvSpPr>
            <a:spLocks noChangeArrowheads="1"/>
          </p:cNvSpPr>
          <p:nvPr/>
        </p:nvSpPr>
        <p:spPr bwMode="auto">
          <a:xfrm rot="7282380" flipH="1">
            <a:off x="1465263" y="2220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27" name="Oval 10"/>
          <p:cNvSpPr>
            <a:spLocks noChangeArrowheads="1"/>
          </p:cNvSpPr>
          <p:nvPr/>
        </p:nvSpPr>
        <p:spPr bwMode="auto">
          <a:xfrm rot="7282380" flipH="1">
            <a:off x="474663" y="1839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28" name="Oval 11"/>
          <p:cNvSpPr>
            <a:spLocks noChangeArrowheads="1"/>
          </p:cNvSpPr>
          <p:nvPr/>
        </p:nvSpPr>
        <p:spPr bwMode="auto">
          <a:xfrm rot="7282380" flipH="1">
            <a:off x="855663" y="1992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29" name="Oval 12"/>
          <p:cNvSpPr>
            <a:spLocks noChangeArrowheads="1"/>
          </p:cNvSpPr>
          <p:nvPr/>
        </p:nvSpPr>
        <p:spPr bwMode="auto">
          <a:xfrm rot="7282380" flipH="1">
            <a:off x="1160463" y="2068513"/>
            <a:ext cx="228600" cy="228600"/>
          </a:xfrm>
          <a:prstGeom prst="ellipse">
            <a:avLst/>
          </a:prstGeom>
          <a:solidFill>
            <a:schemeClr val="folHlink"/>
          </a:solidFill>
          <a:ln w="12700">
            <a:solidFill>
              <a:schemeClr val="tx1"/>
            </a:solidFill>
            <a:round/>
            <a:headEnd/>
            <a:tailEnd/>
          </a:ln>
          <a:effectLst/>
        </p:spPr>
        <p:txBody>
          <a:bodyPr rot="10800000" vert="eaVert" wrap="none" anchor="ctr"/>
          <a:lstStyle/>
          <a:p>
            <a:pPr algn="ctr"/>
            <a:endParaRPr lang="en-US" altLang="en-US">
              <a:solidFill>
                <a:schemeClr val="tx2"/>
              </a:solidFill>
            </a:endParaRPr>
          </a:p>
        </p:txBody>
      </p:sp>
      <p:sp>
        <p:nvSpPr>
          <p:cNvPr id="60430" name="Text Box 13"/>
          <p:cNvSpPr txBox="1">
            <a:spLocks noChangeArrowheads="1"/>
          </p:cNvSpPr>
          <p:nvPr/>
        </p:nvSpPr>
        <p:spPr bwMode="auto">
          <a:xfrm>
            <a:off x="169863" y="13827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431" name="Line 14"/>
          <p:cNvSpPr>
            <a:spLocks noChangeShapeType="1"/>
          </p:cNvSpPr>
          <p:nvPr/>
        </p:nvSpPr>
        <p:spPr bwMode="auto">
          <a:xfrm>
            <a:off x="398463" y="3287713"/>
            <a:ext cx="2286000" cy="0"/>
          </a:xfrm>
          <a:prstGeom prst="line">
            <a:avLst/>
          </a:prstGeom>
          <a:noFill/>
          <a:ln w="25400">
            <a:solidFill>
              <a:schemeClr val="tx1"/>
            </a:solidFill>
            <a:round/>
            <a:headEnd/>
            <a:tailEnd/>
          </a:ln>
          <a:effectLst/>
        </p:spPr>
        <p:txBody>
          <a:bodyPr wrap="none" anchor="ctr"/>
          <a:lstStyle/>
          <a:p>
            <a:endParaRPr lang="en-IN"/>
          </a:p>
        </p:txBody>
      </p:sp>
      <p:sp>
        <p:nvSpPr>
          <p:cNvPr id="60432" name="Oval 15"/>
          <p:cNvSpPr>
            <a:spLocks noChangeArrowheads="1"/>
          </p:cNvSpPr>
          <p:nvPr/>
        </p:nvSpPr>
        <p:spPr bwMode="auto">
          <a:xfrm rot="7282380" flipH="1">
            <a:off x="2151063" y="2449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33" name="Text Box 16"/>
          <p:cNvSpPr txBox="1">
            <a:spLocks noChangeArrowheads="1"/>
          </p:cNvSpPr>
          <p:nvPr/>
        </p:nvSpPr>
        <p:spPr bwMode="auto">
          <a:xfrm>
            <a:off x="2660650" y="30591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434" name="Line 17"/>
          <p:cNvSpPr>
            <a:spLocks noChangeShapeType="1"/>
          </p:cNvSpPr>
          <p:nvPr/>
        </p:nvSpPr>
        <p:spPr bwMode="auto">
          <a:xfrm>
            <a:off x="3368675" y="1768475"/>
            <a:ext cx="0" cy="1519238"/>
          </a:xfrm>
          <a:prstGeom prst="line">
            <a:avLst/>
          </a:prstGeom>
          <a:noFill/>
          <a:ln w="25400">
            <a:solidFill>
              <a:schemeClr val="tx1"/>
            </a:solidFill>
            <a:round/>
            <a:headEnd/>
            <a:tailEnd/>
          </a:ln>
          <a:effectLst/>
        </p:spPr>
        <p:txBody>
          <a:bodyPr wrap="none" anchor="ctr"/>
          <a:lstStyle/>
          <a:p>
            <a:endParaRPr lang="en-IN"/>
          </a:p>
        </p:txBody>
      </p:sp>
      <p:sp>
        <p:nvSpPr>
          <p:cNvPr id="60435" name="Line 18"/>
          <p:cNvSpPr>
            <a:spLocks noChangeShapeType="1"/>
          </p:cNvSpPr>
          <p:nvPr/>
        </p:nvSpPr>
        <p:spPr bwMode="auto">
          <a:xfrm flipH="1" flipV="1">
            <a:off x="3368675" y="1916113"/>
            <a:ext cx="2574925" cy="873125"/>
          </a:xfrm>
          <a:prstGeom prst="line">
            <a:avLst/>
          </a:prstGeom>
          <a:noFill/>
          <a:ln w="28575">
            <a:solidFill>
              <a:schemeClr val="tx1"/>
            </a:solidFill>
            <a:round/>
            <a:headEnd/>
            <a:tailEnd/>
          </a:ln>
          <a:effectLst/>
        </p:spPr>
        <p:txBody>
          <a:bodyPr wrap="none" anchor="ctr"/>
          <a:lstStyle/>
          <a:p>
            <a:endParaRPr lang="en-IN"/>
          </a:p>
        </p:txBody>
      </p:sp>
      <p:sp>
        <p:nvSpPr>
          <p:cNvPr id="60436" name="Oval 19"/>
          <p:cNvSpPr>
            <a:spLocks noChangeArrowheads="1"/>
          </p:cNvSpPr>
          <p:nvPr/>
        </p:nvSpPr>
        <p:spPr bwMode="auto">
          <a:xfrm rot="-7282380">
            <a:off x="5486400" y="2906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37" name="Oval 20"/>
          <p:cNvSpPr>
            <a:spLocks noChangeArrowheads="1"/>
          </p:cNvSpPr>
          <p:nvPr/>
        </p:nvSpPr>
        <p:spPr bwMode="auto">
          <a:xfrm rot="-7282380">
            <a:off x="5410200" y="2525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38" name="Oval 21"/>
          <p:cNvSpPr>
            <a:spLocks noChangeArrowheads="1"/>
          </p:cNvSpPr>
          <p:nvPr/>
        </p:nvSpPr>
        <p:spPr bwMode="auto">
          <a:xfrm rot="-7282380">
            <a:off x="3581400" y="1535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39" name="Oval 22"/>
          <p:cNvSpPr>
            <a:spLocks noChangeArrowheads="1"/>
          </p:cNvSpPr>
          <p:nvPr/>
        </p:nvSpPr>
        <p:spPr bwMode="auto">
          <a:xfrm rot="-7282380">
            <a:off x="3733800" y="1916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0" name="Oval 23"/>
          <p:cNvSpPr>
            <a:spLocks noChangeArrowheads="1"/>
          </p:cNvSpPr>
          <p:nvPr/>
        </p:nvSpPr>
        <p:spPr bwMode="auto">
          <a:xfrm rot="-7282380">
            <a:off x="5105400" y="2754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1" name="Oval 24"/>
          <p:cNvSpPr>
            <a:spLocks noChangeArrowheads="1"/>
          </p:cNvSpPr>
          <p:nvPr/>
        </p:nvSpPr>
        <p:spPr bwMode="auto">
          <a:xfrm rot="-7282380">
            <a:off x="3429000" y="2220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2" name="Oval 25"/>
          <p:cNvSpPr>
            <a:spLocks noChangeArrowheads="1"/>
          </p:cNvSpPr>
          <p:nvPr/>
        </p:nvSpPr>
        <p:spPr bwMode="auto">
          <a:xfrm rot="-7282380">
            <a:off x="4724400" y="2525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3" name="Oval 26"/>
          <p:cNvSpPr>
            <a:spLocks noChangeArrowheads="1"/>
          </p:cNvSpPr>
          <p:nvPr/>
        </p:nvSpPr>
        <p:spPr bwMode="auto">
          <a:xfrm rot="-7282380">
            <a:off x="4191000" y="1916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4" name="Oval 27"/>
          <p:cNvSpPr>
            <a:spLocks noChangeArrowheads="1"/>
          </p:cNvSpPr>
          <p:nvPr/>
        </p:nvSpPr>
        <p:spPr bwMode="auto">
          <a:xfrm rot="-7282380">
            <a:off x="4419600" y="1763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5" name="Oval 28"/>
          <p:cNvSpPr>
            <a:spLocks noChangeArrowheads="1"/>
          </p:cNvSpPr>
          <p:nvPr/>
        </p:nvSpPr>
        <p:spPr bwMode="auto">
          <a:xfrm rot="-7282380">
            <a:off x="5257800" y="2297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6" name="Oval 29"/>
          <p:cNvSpPr>
            <a:spLocks noChangeArrowheads="1"/>
          </p:cNvSpPr>
          <p:nvPr/>
        </p:nvSpPr>
        <p:spPr bwMode="auto">
          <a:xfrm rot="-7282380">
            <a:off x="3810000" y="2220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7" name="Oval 30"/>
          <p:cNvSpPr>
            <a:spLocks noChangeArrowheads="1"/>
          </p:cNvSpPr>
          <p:nvPr/>
        </p:nvSpPr>
        <p:spPr bwMode="auto">
          <a:xfrm rot="-7282380">
            <a:off x="5029200" y="2068513"/>
            <a:ext cx="228600" cy="228600"/>
          </a:xfrm>
          <a:prstGeom prst="ellipse">
            <a:avLst/>
          </a:prstGeom>
          <a:solidFill>
            <a:schemeClr val="folHlink"/>
          </a:solidFill>
          <a:ln w="12700">
            <a:solidFill>
              <a:schemeClr val="tx1"/>
            </a:solidFill>
            <a:round/>
            <a:headEnd/>
            <a:tailEnd/>
          </a:ln>
          <a:effectLst/>
        </p:spPr>
        <p:txBody>
          <a:bodyPr vert="eaVert" wrap="none" anchor="ctr"/>
          <a:lstStyle/>
          <a:p>
            <a:pPr algn="ctr"/>
            <a:endParaRPr lang="en-US" altLang="en-US">
              <a:solidFill>
                <a:schemeClr val="tx2"/>
              </a:solidFill>
            </a:endParaRPr>
          </a:p>
        </p:txBody>
      </p:sp>
      <p:sp>
        <p:nvSpPr>
          <p:cNvPr id="60448" name="Oval 31"/>
          <p:cNvSpPr>
            <a:spLocks noChangeArrowheads="1"/>
          </p:cNvSpPr>
          <p:nvPr/>
        </p:nvSpPr>
        <p:spPr bwMode="auto">
          <a:xfrm rot="-7282380">
            <a:off x="4114800" y="2220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49" name="Oval 32"/>
          <p:cNvSpPr>
            <a:spLocks noChangeArrowheads="1"/>
          </p:cNvSpPr>
          <p:nvPr/>
        </p:nvSpPr>
        <p:spPr bwMode="auto">
          <a:xfrm rot="-7282380">
            <a:off x="4495800" y="2297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0" name="Oval 33"/>
          <p:cNvSpPr>
            <a:spLocks noChangeArrowheads="1"/>
          </p:cNvSpPr>
          <p:nvPr/>
        </p:nvSpPr>
        <p:spPr bwMode="auto">
          <a:xfrm rot="-7282380">
            <a:off x="4267200" y="2525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1" name="Text Box 34"/>
          <p:cNvSpPr txBox="1">
            <a:spLocks noChangeArrowheads="1"/>
          </p:cNvSpPr>
          <p:nvPr/>
        </p:nvSpPr>
        <p:spPr bwMode="auto">
          <a:xfrm>
            <a:off x="3124200" y="13065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452" name="Line 35"/>
          <p:cNvSpPr>
            <a:spLocks noChangeShapeType="1"/>
          </p:cNvSpPr>
          <p:nvPr/>
        </p:nvSpPr>
        <p:spPr bwMode="auto">
          <a:xfrm>
            <a:off x="3352800" y="3287713"/>
            <a:ext cx="2286000" cy="0"/>
          </a:xfrm>
          <a:prstGeom prst="line">
            <a:avLst/>
          </a:prstGeom>
          <a:noFill/>
          <a:ln w="25400">
            <a:solidFill>
              <a:schemeClr val="tx1"/>
            </a:solidFill>
            <a:round/>
            <a:headEnd/>
            <a:tailEnd/>
          </a:ln>
          <a:effectLst/>
        </p:spPr>
        <p:txBody>
          <a:bodyPr wrap="none" anchor="ctr"/>
          <a:lstStyle/>
          <a:p>
            <a:endParaRPr lang="en-IN"/>
          </a:p>
        </p:txBody>
      </p:sp>
      <p:sp>
        <p:nvSpPr>
          <p:cNvPr id="60453" name="Text Box 36"/>
          <p:cNvSpPr txBox="1">
            <a:spLocks noChangeArrowheads="1"/>
          </p:cNvSpPr>
          <p:nvPr/>
        </p:nvSpPr>
        <p:spPr bwMode="auto">
          <a:xfrm>
            <a:off x="5614988" y="30591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454" name="Line 37"/>
          <p:cNvSpPr>
            <a:spLocks noChangeShapeType="1"/>
          </p:cNvSpPr>
          <p:nvPr/>
        </p:nvSpPr>
        <p:spPr bwMode="auto">
          <a:xfrm>
            <a:off x="6364288" y="1768475"/>
            <a:ext cx="0" cy="1519238"/>
          </a:xfrm>
          <a:prstGeom prst="line">
            <a:avLst/>
          </a:prstGeom>
          <a:noFill/>
          <a:ln w="25400">
            <a:solidFill>
              <a:schemeClr val="tx1"/>
            </a:solidFill>
            <a:round/>
            <a:headEnd/>
            <a:tailEnd/>
          </a:ln>
          <a:effectLst/>
        </p:spPr>
        <p:txBody>
          <a:bodyPr wrap="none" anchor="ctr"/>
          <a:lstStyle/>
          <a:p>
            <a:endParaRPr lang="en-IN"/>
          </a:p>
        </p:txBody>
      </p:sp>
      <p:sp>
        <p:nvSpPr>
          <p:cNvPr id="60455" name="Oval 38"/>
          <p:cNvSpPr>
            <a:spLocks noChangeArrowheads="1"/>
          </p:cNvSpPr>
          <p:nvPr/>
        </p:nvSpPr>
        <p:spPr bwMode="auto">
          <a:xfrm rot="-7282380">
            <a:off x="6653213" y="2601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6" name="Oval 39"/>
          <p:cNvSpPr>
            <a:spLocks noChangeArrowheads="1"/>
          </p:cNvSpPr>
          <p:nvPr/>
        </p:nvSpPr>
        <p:spPr bwMode="auto">
          <a:xfrm rot="-7282380">
            <a:off x="8482013" y="1916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7" name="Oval 40"/>
          <p:cNvSpPr>
            <a:spLocks noChangeArrowheads="1"/>
          </p:cNvSpPr>
          <p:nvPr/>
        </p:nvSpPr>
        <p:spPr bwMode="auto">
          <a:xfrm rot="-7282380">
            <a:off x="8634413" y="2220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8" name="Oval 41"/>
          <p:cNvSpPr>
            <a:spLocks noChangeArrowheads="1"/>
          </p:cNvSpPr>
          <p:nvPr/>
        </p:nvSpPr>
        <p:spPr bwMode="auto">
          <a:xfrm rot="-7282380">
            <a:off x="7720013" y="2525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59" name="Oval 42"/>
          <p:cNvSpPr>
            <a:spLocks noChangeArrowheads="1"/>
          </p:cNvSpPr>
          <p:nvPr/>
        </p:nvSpPr>
        <p:spPr bwMode="auto">
          <a:xfrm rot="-7282380">
            <a:off x="7796213" y="1916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0" name="Oval 43"/>
          <p:cNvSpPr>
            <a:spLocks noChangeArrowheads="1"/>
          </p:cNvSpPr>
          <p:nvPr/>
        </p:nvSpPr>
        <p:spPr bwMode="auto">
          <a:xfrm rot="-7282380">
            <a:off x="7315200" y="1839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1" name="Oval 44"/>
          <p:cNvSpPr>
            <a:spLocks noChangeArrowheads="1"/>
          </p:cNvSpPr>
          <p:nvPr/>
        </p:nvSpPr>
        <p:spPr bwMode="auto">
          <a:xfrm rot="-7282380">
            <a:off x="6500813" y="1992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2" name="Oval 45"/>
          <p:cNvSpPr>
            <a:spLocks noChangeArrowheads="1"/>
          </p:cNvSpPr>
          <p:nvPr/>
        </p:nvSpPr>
        <p:spPr bwMode="auto">
          <a:xfrm rot="-7282380">
            <a:off x="6805613" y="2144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3" name="Oval 46"/>
          <p:cNvSpPr>
            <a:spLocks noChangeArrowheads="1"/>
          </p:cNvSpPr>
          <p:nvPr/>
        </p:nvSpPr>
        <p:spPr bwMode="auto">
          <a:xfrm rot="-7282380">
            <a:off x="7110413" y="2332038"/>
            <a:ext cx="228600" cy="228600"/>
          </a:xfrm>
          <a:prstGeom prst="ellipse">
            <a:avLst/>
          </a:prstGeom>
          <a:solidFill>
            <a:schemeClr val="folHlink"/>
          </a:solidFill>
          <a:ln w="12700">
            <a:solidFill>
              <a:schemeClr val="tx1"/>
            </a:solidFill>
            <a:round/>
            <a:headEnd/>
            <a:tailEnd/>
          </a:ln>
          <a:effectLst/>
        </p:spPr>
        <p:txBody>
          <a:bodyPr vert="eaVert" wrap="none" anchor="ctr"/>
          <a:lstStyle/>
          <a:p>
            <a:pPr algn="ctr"/>
            <a:endParaRPr lang="en-US" altLang="en-US">
              <a:solidFill>
                <a:schemeClr val="tx2"/>
              </a:solidFill>
            </a:endParaRPr>
          </a:p>
        </p:txBody>
      </p:sp>
      <p:sp>
        <p:nvSpPr>
          <p:cNvPr id="60464" name="Oval 47"/>
          <p:cNvSpPr>
            <a:spLocks noChangeArrowheads="1"/>
          </p:cNvSpPr>
          <p:nvPr/>
        </p:nvSpPr>
        <p:spPr bwMode="auto">
          <a:xfrm rot="-7282380">
            <a:off x="7491413" y="2297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5" name="Oval 48"/>
          <p:cNvSpPr>
            <a:spLocks noChangeArrowheads="1"/>
          </p:cNvSpPr>
          <p:nvPr/>
        </p:nvSpPr>
        <p:spPr bwMode="auto">
          <a:xfrm rot="-7282380">
            <a:off x="7262813" y="2601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6" name="Text Box 49"/>
          <p:cNvSpPr txBox="1">
            <a:spLocks noChangeArrowheads="1"/>
          </p:cNvSpPr>
          <p:nvPr/>
        </p:nvSpPr>
        <p:spPr bwMode="auto">
          <a:xfrm>
            <a:off x="6119813" y="13065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467" name="Line 50"/>
          <p:cNvSpPr>
            <a:spLocks noChangeShapeType="1"/>
          </p:cNvSpPr>
          <p:nvPr/>
        </p:nvSpPr>
        <p:spPr bwMode="auto">
          <a:xfrm>
            <a:off x="6348413" y="3287713"/>
            <a:ext cx="2286000" cy="0"/>
          </a:xfrm>
          <a:prstGeom prst="line">
            <a:avLst/>
          </a:prstGeom>
          <a:noFill/>
          <a:ln w="25400">
            <a:solidFill>
              <a:schemeClr val="tx1"/>
            </a:solidFill>
            <a:round/>
            <a:headEnd/>
            <a:tailEnd/>
          </a:ln>
          <a:effectLst/>
        </p:spPr>
        <p:txBody>
          <a:bodyPr wrap="none" anchor="ctr"/>
          <a:lstStyle/>
          <a:p>
            <a:endParaRPr lang="en-IN"/>
          </a:p>
        </p:txBody>
      </p:sp>
      <p:sp>
        <p:nvSpPr>
          <p:cNvPr id="60468" name="Oval 51"/>
          <p:cNvSpPr>
            <a:spLocks noChangeArrowheads="1"/>
          </p:cNvSpPr>
          <p:nvPr/>
        </p:nvSpPr>
        <p:spPr bwMode="auto">
          <a:xfrm rot="-7282380">
            <a:off x="8229600" y="2449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69" name="Text Box 52"/>
          <p:cNvSpPr txBox="1">
            <a:spLocks noChangeArrowheads="1"/>
          </p:cNvSpPr>
          <p:nvPr/>
        </p:nvSpPr>
        <p:spPr bwMode="auto">
          <a:xfrm>
            <a:off x="8610600" y="30591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470" name="Line 53"/>
          <p:cNvSpPr>
            <a:spLocks noChangeShapeType="1"/>
          </p:cNvSpPr>
          <p:nvPr/>
        </p:nvSpPr>
        <p:spPr bwMode="auto">
          <a:xfrm>
            <a:off x="3462338" y="4359275"/>
            <a:ext cx="0" cy="1519238"/>
          </a:xfrm>
          <a:prstGeom prst="line">
            <a:avLst/>
          </a:prstGeom>
          <a:noFill/>
          <a:ln w="25400">
            <a:solidFill>
              <a:schemeClr val="tx1"/>
            </a:solidFill>
            <a:round/>
            <a:headEnd/>
            <a:tailEnd/>
          </a:ln>
          <a:effectLst/>
        </p:spPr>
        <p:txBody>
          <a:bodyPr wrap="none" anchor="ctr"/>
          <a:lstStyle/>
          <a:p>
            <a:endParaRPr lang="en-IN"/>
          </a:p>
        </p:txBody>
      </p:sp>
      <p:sp>
        <p:nvSpPr>
          <p:cNvPr id="60471" name="Line 54"/>
          <p:cNvSpPr>
            <a:spLocks noChangeShapeType="1"/>
          </p:cNvSpPr>
          <p:nvPr/>
        </p:nvSpPr>
        <p:spPr bwMode="auto">
          <a:xfrm flipV="1">
            <a:off x="3462338" y="4506913"/>
            <a:ext cx="2574925" cy="873125"/>
          </a:xfrm>
          <a:prstGeom prst="line">
            <a:avLst/>
          </a:prstGeom>
          <a:noFill/>
          <a:ln w="28575">
            <a:solidFill>
              <a:schemeClr val="tx1"/>
            </a:solidFill>
            <a:round/>
            <a:headEnd/>
            <a:tailEnd/>
          </a:ln>
          <a:effectLst/>
        </p:spPr>
        <p:txBody>
          <a:bodyPr wrap="none" anchor="ctr"/>
          <a:lstStyle/>
          <a:p>
            <a:endParaRPr lang="en-IN"/>
          </a:p>
        </p:txBody>
      </p:sp>
      <p:sp>
        <p:nvSpPr>
          <p:cNvPr id="60472" name="Oval 55"/>
          <p:cNvSpPr>
            <a:spLocks noChangeArrowheads="1"/>
          </p:cNvSpPr>
          <p:nvPr/>
        </p:nvSpPr>
        <p:spPr bwMode="auto">
          <a:xfrm rot="-7282380">
            <a:off x="3522663" y="5497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3" name="Oval 56"/>
          <p:cNvSpPr>
            <a:spLocks noChangeArrowheads="1"/>
          </p:cNvSpPr>
          <p:nvPr/>
        </p:nvSpPr>
        <p:spPr bwMode="auto">
          <a:xfrm rot="-7282380">
            <a:off x="3751263" y="5192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4" name="Oval 57"/>
          <p:cNvSpPr>
            <a:spLocks noChangeArrowheads="1"/>
          </p:cNvSpPr>
          <p:nvPr/>
        </p:nvSpPr>
        <p:spPr bwMode="auto">
          <a:xfrm rot="-7282380">
            <a:off x="5410200" y="3897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5" name="Oval 58"/>
          <p:cNvSpPr>
            <a:spLocks noChangeArrowheads="1"/>
          </p:cNvSpPr>
          <p:nvPr/>
        </p:nvSpPr>
        <p:spPr bwMode="auto">
          <a:xfrm rot="-7282380">
            <a:off x="5580063" y="4506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6" name="Oval 59"/>
          <p:cNvSpPr>
            <a:spLocks noChangeArrowheads="1"/>
          </p:cNvSpPr>
          <p:nvPr/>
        </p:nvSpPr>
        <p:spPr bwMode="auto">
          <a:xfrm rot="-7282380">
            <a:off x="4038600" y="5497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7" name="Oval 60"/>
          <p:cNvSpPr>
            <a:spLocks noChangeArrowheads="1"/>
          </p:cNvSpPr>
          <p:nvPr/>
        </p:nvSpPr>
        <p:spPr bwMode="auto">
          <a:xfrm rot="-7282380">
            <a:off x="5791200" y="4964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8" name="Oval 61"/>
          <p:cNvSpPr>
            <a:spLocks noChangeArrowheads="1"/>
          </p:cNvSpPr>
          <p:nvPr/>
        </p:nvSpPr>
        <p:spPr bwMode="auto">
          <a:xfrm rot="-7282380">
            <a:off x="4953000" y="5345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79" name="Oval 62"/>
          <p:cNvSpPr>
            <a:spLocks noChangeArrowheads="1"/>
          </p:cNvSpPr>
          <p:nvPr/>
        </p:nvSpPr>
        <p:spPr bwMode="auto">
          <a:xfrm rot="-7282380">
            <a:off x="5029200" y="4202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0" name="Oval 63"/>
          <p:cNvSpPr>
            <a:spLocks noChangeArrowheads="1"/>
          </p:cNvSpPr>
          <p:nvPr/>
        </p:nvSpPr>
        <p:spPr bwMode="auto">
          <a:xfrm rot="-7282380">
            <a:off x="4419600" y="42021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1" name="Oval 64"/>
          <p:cNvSpPr>
            <a:spLocks noChangeArrowheads="1"/>
          </p:cNvSpPr>
          <p:nvPr/>
        </p:nvSpPr>
        <p:spPr bwMode="auto">
          <a:xfrm rot="-7282380">
            <a:off x="3581400" y="4811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2" name="Oval 65"/>
          <p:cNvSpPr>
            <a:spLocks noChangeArrowheads="1"/>
          </p:cNvSpPr>
          <p:nvPr/>
        </p:nvSpPr>
        <p:spPr bwMode="auto">
          <a:xfrm rot="-7282380">
            <a:off x="3810000" y="4354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3" name="Oval 66"/>
          <p:cNvSpPr>
            <a:spLocks noChangeArrowheads="1"/>
          </p:cNvSpPr>
          <p:nvPr/>
        </p:nvSpPr>
        <p:spPr bwMode="auto">
          <a:xfrm rot="-7282380">
            <a:off x="4191000" y="4735513"/>
            <a:ext cx="228600" cy="228600"/>
          </a:xfrm>
          <a:prstGeom prst="ellipse">
            <a:avLst/>
          </a:prstGeom>
          <a:solidFill>
            <a:schemeClr val="folHlink"/>
          </a:solidFill>
          <a:ln w="12700">
            <a:solidFill>
              <a:schemeClr val="tx1"/>
            </a:solidFill>
            <a:round/>
            <a:headEnd/>
            <a:tailEnd/>
          </a:ln>
          <a:effectLst/>
        </p:spPr>
        <p:txBody>
          <a:bodyPr vert="eaVert" wrap="none" anchor="ctr"/>
          <a:lstStyle/>
          <a:p>
            <a:pPr algn="ctr"/>
            <a:endParaRPr lang="en-US" altLang="en-US">
              <a:solidFill>
                <a:schemeClr val="tx2"/>
              </a:solidFill>
            </a:endParaRPr>
          </a:p>
        </p:txBody>
      </p:sp>
      <p:sp>
        <p:nvSpPr>
          <p:cNvPr id="60484" name="Oval 67"/>
          <p:cNvSpPr>
            <a:spLocks noChangeArrowheads="1"/>
          </p:cNvSpPr>
          <p:nvPr/>
        </p:nvSpPr>
        <p:spPr bwMode="auto">
          <a:xfrm rot="-7282380">
            <a:off x="53340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5" name="Oval 68"/>
          <p:cNvSpPr>
            <a:spLocks noChangeArrowheads="1"/>
          </p:cNvSpPr>
          <p:nvPr/>
        </p:nvSpPr>
        <p:spPr bwMode="auto">
          <a:xfrm rot="-7282380">
            <a:off x="4589463"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6" name="Oval 69"/>
          <p:cNvSpPr>
            <a:spLocks noChangeArrowheads="1"/>
          </p:cNvSpPr>
          <p:nvPr/>
        </p:nvSpPr>
        <p:spPr bwMode="auto">
          <a:xfrm rot="-7282380">
            <a:off x="4572000" y="5573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87" name="Text Box 70"/>
          <p:cNvSpPr txBox="1">
            <a:spLocks noChangeArrowheads="1"/>
          </p:cNvSpPr>
          <p:nvPr/>
        </p:nvSpPr>
        <p:spPr bwMode="auto">
          <a:xfrm>
            <a:off x="3194050" y="41259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488" name="Line 71"/>
          <p:cNvSpPr>
            <a:spLocks noChangeShapeType="1"/>
          </p:cNvSpPr>
          <p:nvPr/>
        </p:nvSpPr>
        <p:spPr bwMode="auto">
          <a:xfrm>
            <a:off x="3446463" y="5878513"/>
            <a:ext cx="2286000" cy="0"/>
          </a:xfrm>
          <a:prstGeom prst="line">
            <a:avLst/>
          </a:prstGeom>
          <a:noFill/>
          <a:ln w="25400">
            <a:solidFill>
              <a:schemeClr val="tx1"/>
            </a:solidFill>
            <a:round/>
            <a:headEnd/>
            <a:tailEnd/>
          </a:ln>
          <a:effectLst/>
        </p:spPr>
        <p:txBody>
          <a:bodyPr wrap="none" anchor="ctr"/>
          <a:lstStyle/>
          <a:p>
            <a:endParaRPr lang="en-IN"/>
          </a:p>
        </p:txBody>
      </p:sp>
      <p:sp>
        <p:nvSpPr>
          <p:cNvPr id="60489" name="Oval 72"/>
          <p:cNvSpPr>
            <a:spLocks noChangeArrowheads="1"/>
          </p:cNvSpPr>
          <p:nvPr/>
        </p:nvSpPr>
        <p:spPr bwMode="auto">
          <a:xfrm rot="-7282380">
            <a:off x="5334000" y="5268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0" name="Text Box 73"/>
          <p:cNvSpPr txBox="1">
            <a:spLocks noChangeArrowheads="1"/>
          </p:cNvSpPr>
          <p:nvPr/>
        </p:nvSpPr>
        <p:spPr bwMode="auto">
          <a:xfrm>
            <a:off x="5708650" y="56499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491" name="Line 74"/>
          <p:cNvSpPr>
            <a:spLocks noChangeShapeType="1"/>
          </p:cNvSpPr>
          <p:nvPr/>
        </p:nvSpPr>
        <p:spPr bwMode="auto">
          <a:xfrm>
            <a:off x="396875" y="4359275"/>
            <a:ext cx="0" cy="1519238"/>
          </a:xfrm>
          <a:prstGeom prst="line">
            <a:avLst/>
          </a:prstGeom>
          <a:noFill/>
          <a:ln w="25400">
            <a:solidFill>
              <a:schemeClr val="tx1"/>
            </a:solidFill>
            <a:round/>
            <a:headEnd/>
            <a:tailEnd/>
          </a:ln>
          <a:effectLst/>
        </p:spPr>
        <p:txBody>
          <a:bodyPr wrap="none" anchor="ctr"/>
          <a:lstStyle/>
          <a:p>
            <a:endParaRPr lang="en-IN"/>
          </a:p>
        </p:txBody>
      </p:sp>
      <p:sp>
        <p:nvSpPr>
          <p:cNvPr id="60492" name="Line 75"/>
          <p:cNvSpPr>
            <a:spLocks noChangeShapeType="1"/>
          </p:cNvSpPr>
          <p:nvPr/>
        </p:nvSpPr>
        <p:spPr bwMode="auto">
          <a:xfrm flipV="1">
            <a:off x="396875" y="4506913"/>
            <a:ext cx="2574925" cy="873125"/>
          </a:xfrm>
          <a:prstGeom prst="line">
            <a:avLst/>
          </a:prstGeom>
          <a:noFill/>
          <a:ln w="28575">
            <a:solidFill>
              <a:schemeClr val="tx1"/>
            </a:solidFill>
            <a:round/>
            <a:headEnd/>
            <a:tailEnd/>
          </a:ln>
          <a:effectLst/>
        </p:spPr>
        <p:txBody>
          <a:bodyPr wrap="none" anchor="ctr"/>
          <a:lstStyle/>
          <a:p>
            <a:endParaRPr lang="en-IN"/>
          </a:p>
        </p:txBody>
      </p:sp>
      <p:sp>
        <p:nvSpPr>
          <p:cNvPr id="60493" name="Oval 76"/>
          <p:cNvSpPr>
            <a:spLocks noChangeArrowheads="1"/>
          </p:cNvSpPr>
          <p:nvPr/>
        </p:nvSpPr>
        <p:spPr bwMode="auto">
          <a:xfrm rot="-7282380">
            <a:off x="457200" y="5192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4" name="Oval 77"/>
          <p:cNvSpPr>
            <a:spLocks noChangeArrowheads="1"/>
          </p:cNvSpPr>
          <p:nvPr/>
        </p:nvSpPr>
        <p:spPr bwMode="auto">
          <a:xfrm rot="-7282380">
            <a:off x="762000" y="5116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5" name="Oval 78"/>
          <p:cNvSpPr>
            <a:spLocks noChangeArrowheads="1"/>
          </p:cNvSpPr>
          <p:nvPr/>
        </p:nvSpPr>
        <p:spPr bwMode="auto">
          <a:xfrm rot="-7282380">
            <a:off x="2819400" y="44307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6" name="Oval 79"/>
          <p:cNvSpPr>
            <a:spLocks noChangeArrowheads="1"/>
          </p:cNvSpPr>
          <p:nvPr/>
        </p:nvSpPr>
        <p:spPr bwMode="auto">
          <a:xfrm rot="-7282380">
            <a:off x="2438400" y="4506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7" name="Oval 80"/>
          <p:cNvSpPr>
            <a:spLocks noChangeArrowheads="1"/>
          </p:cNvSpPr>
          <p:nvPr/>
        </p:nvSpPr>
        <p:spPr bwMode="auto">
          <a:xfrm rot="-7282380">
            <a:off x="1066800" y="4964113"/>
            <a:ext cx="228600" cy="228600"/>
          </a:xfrm>
          <a:prstGeom prst="ellipse">
            <a:avLst/>
          </a:prstGeom>
          <a:solidFill>
            <a:schemeClr val="folHlink"/>
          </a:solidFill>
          <a:ln w="12700">
            <a:solidFill>
              <a:schemeClr val="tx1"/>
            </a:solidFill>
            <a:round/>
            <a:headEnd/>
            <a:tailEnd/>
          </a:ln>
          <a:effectLst/>
        </p:spPr>
        <p:txBody>
          <a:bodyPr vert="eaVert" wrap="none" anchor="ctr"/>
          <a:lstStyle/>
          <a:p>
            <a:pPr algn="ctr"/>
            <a:endParaRPr lang="en-US" altLang="en-US">
              <a:solidFill>
                <a:schemeClr val="tx2"/>
              </a:solidFill>
            </a:endParaRPr>
          </a:p>
        </p:txBody>
      </p:sp>
      <p:sp>
        <p:nvSpPr>
          <p:cNvPr id="60498" name="Oval 81"/>
          <p:cNvSpPr>
            <a:spLocks noChangeArrowheads="1"/>
          </p:cNvSpPr>
          <p:nvPr/>
        </p:nvSpPr>
        <p:spPr bwMode="auto">
          <a:xfrm rot="-7282380">
            <a:off x="1752600" y="47355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499" name="Oval 82"/>
          <p:cNvSpPr>
            <a:spLocks noChangeArrowheads="1"/>
          </p:cNvSpPr>
          <p:nvPr/>
        </p:nvSpPr>
        <p:spPr bwMode="auto">
          <a:xfrm rot="-7282380">
            <a:off x="14478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00" name="Text Box 83"/>
          <p:cNvSpPr txBox="1">
            <a:spLocks noChangeArrowheads="1"/>
          </p:cNvSpPr>
          <p:nvPr/>
        </p:nvSpPr>
        <p:spPr bwMode="auto">
          <a:xfrm>
            <a:off x="52388" y="41259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501" name="Line 84"/>
          <p:cNvSpPr>
            <a:spLocks noChangeShapeType="1"/>
          </p:cNvSpPr>
          <p:nvPr/>
        </p:nvSpPr>
        <p:spPr bwMode="auto">
          <a:xfrm>
            <a:off x="381000" y="5878513"/>
            <a:ext cx="2286000" cy="0"/>
          </a:xfrm>
          <a:prstGeom prst="line">
            <a:avLst/>
          </a:prstGeom>
          <a:noFill/>
          <a:ln w="25400">
            <a:solidFill>
              <a:schemeClr val="tx1"/>
            </a:solidFill>
            <a:round/>
            <a:headEnd/>
            <a:tailEnd/>
          </a:ln>
          <a:effectLst/>
        </p:spPr>
        <p:txBody>
          <a:bodyPr wrap="none" anchor="ctr"/>
          <a:lstStyle/>
          <a:p>
            <a:endParaRPr lang="en-IN"/>
          </a:p>
        </p:txBody>
      </p:sp>
      <p:sp>
        <p:nvSpPr>
          <p:cNvPr id="60502" name="Oval 85"/>
          <p:cNvSpPr>
            <a:spLocks noChangeArrowheads="1"/>
          </p:cNvSpPr>
          <p:nvPr/>
        </p:nvSpPr>
        <p:spPr bwMode="auto">
          <a:xfrm rot="-7282380">
            <a:off x="2133600" y="4659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03" name="Text Box 86"/>
          <p:cNvSpPr txBox="1">
            <a:spLocks noChangeArrowheads="1"/>
          </p:cNvSpPr>
          <p:nvPr/>
        </p:nvSpPr>
        <p:spPr bwMode="auto">
          <a:xfrm>
            <a:off x="2643188" y="56499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504" name="Text Box 87"/>
          <p:cNvSpPr txBox="1">
            <a:spLocks noChangeArrowheads="1"/>
          </p:cNvSpPr>
          <p:nvPr/>
        </p:nvSpPr>
        <p:spPr bwMode="auto">
          <a:xfrm>
            <a:off x="1068388" y="3363913"/>
            <a:ext cx="915987"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-1</a:t>
            </a:r>
          </a:p>
        </p:txBody>
      </p:sp>
      <p:sp>
        <p:nvSpPr>
          <p:cNvPr id="60505" name="Text Box 88"/>
          <p:cNvSpPr txBox="1">
            <a:spLocks noChangeArrowheads="1"/>
          </p:cNvSpPr>
          <p:nvPr/>
        </p:nvSpPr>
        <p:spPr bwMode="auto">
          <a:xfrm>
            <a:off x="4029075" y="3373438"/>
            <a:ext cx="1000125"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-.6</a:t>
            </a:r>
          </a:p>
        </p:txBody>
      </p:sp>
      <p:sp>
        <p:nvSpPr>
          <p:cNvPr id="60506" name="Text Box 89"/>
          <p:cNvSpPr txBox="1">
            <a:spLocks noChangeArrowheads="1"/>
          </p:cNvSpPr>
          <p:nvPr/>
        </p:nvSpPr>
        <p:spPr bwMode="auto">
          <a:xfrm>
            <a:off x="7153275" y="3373438"/>
            <a:ext cx="814388"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0</a:t>
            </a:r>
          </a:p>
        </p:txBody>
      </p:sp>
      <p:sp>
        <p:nvSpPr>
          <p:cNvPr id="60507" name="Text Box 90"/>
          <p:cNvSpPr txBox="1">
            <a:spLocks noChangeArrowheads="1"/>
          </p:cNvSpPr>
          <p:nvPr/>
        </p:nvSpPr>
        <p:spPr bwMode="auto">
          <a:xfrm>
            <a:off x="4122738" y="5943600"/>
            <a:ext cx="1076325"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+.3</a:t>
            </a:r>
          </a:p>
        </p:txBody>
      </p:sp>
      <p:sp>
        <p:nvSpPr>
          <p:cNvPr id="60508" name="Text Box 91"/>
          <p:cNvSpPr txBox="1">
            <a:spLocks noChangeArrowheads="1"/>
          </p:cNvSpPr>
          <p:nvPr/>
        </p:nvSpPr>
        <p:spPr bwMode="auto">
          <a:xfrm>
            <a:off x="1057275" y="5929313"/>
            <a:ext cx="992188"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+1</a:t>
            </a:r>
          </a:p>
        </p:txBody>
      </p:sp>
      <p:sp>
        <p:nvSpPr>
          <p:cNvPr id="60509" name="Line 92"/>
          <p:cNvSpPr>
            <a:spLocks noChangeShapeType="1"/>
          </p:cNvSpPr>
          <p:nvPr/>
        </p:nvSpPr>
        <p:spPr bwMode="auto">
          <a:xfrm>
            <a:off x="6357938" y="4359275"/>
            <a:ext cx="0" cy="1519238"/>
          </a:xfrm>
          <a:prstGeom prst="line">
            <a:avLst/>
          </a:prstGeom>
          <a:noFill/>
          <a:ln w="25400">
            <a:solidFill>
              <a:schemeClr val="tx1"/>
            </a:solidFill>
            <a:round/>
            <a:headEnd/>
            <a:tailEnd/>
          </a:ln>
          <a:effectLst/>
        </p:spPr>
        <p:txBody>
          <a:bodyPr wrap="none" anchor="ctr"/>
          <a:lstStyle/>
          <a:p>
            <a:endParaRPr lang="en-IN"/>
          </a:p>
        </p:txBody>
      </p:sp>
      <p:sp>
        <p:nvSpPr>
          <p:cNvPr id="60510" name="Oval 93"/>
          <p:cNvSpPr>
            <a:spLocks noChangeArrowheads="1"/>
          </p:cNvSpPr>
          <p:nvPr/>
        </p:nvSpPr>
        <p:spPr bwMode="auto">
          <a:xfrm rot="-7282380">
            <a:off x="85344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11" name="Oval 94"/>
          <p:cNvSpPr>
            <a:spLocks noChangeArrowheads="1"/>
          </p:cNvSpPr>
          <p:nvPr/>
        </p:nvSpPr>
        <p:spPr bwMode="auto">
          <a:xfrm rot="-7282380">
            <a:off x="80010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12" name="Oval 95"/>
          <p:cNvSpPr>
            <a:spLocks noChangeArrowheads="1"/>
          </p:cNvSpPr>
          <p:nvPr/>
        </p:nvSpPr>
        <p:spPr bwMode="auto">
          <a:xfrm rot="-7282380">
            <a:off x="65532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13" name="Oval 96"/>
          <p:cNvSpPr>
            <a:spLocks noChangeArrowheads="1"/>
          </p:cNvSpPr>
          <p:nvPr/>
        </p:nvSpPr>
        <p:spPr bwMode="auto">
          <a:xfrm rot="-7282380">
            <a:off x="6858000"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14" name="Oval 97"/>
          <p:cNvSpPr>
            <a:spLocks noChangeArrowheads="1"/>
          </p:cNvSpPr>
          <p:nvPr/>
        </p:nvSpPr>
        <p:spPr bwMode="auto">
          <a:xfrm rot="-7282380">
            <a:off x="7162800" y="4887913"/>
            <a:ext cx="228600" cy="228600"/>
          </a:xfrm>
          <a:prstGeom prst="ellipse">
            <a:avLst/>
          </a:prstGeom>
          <a:solidFill>
            <a:schemeClr val="folHlink"/>
          </a:solidFill>
          <a:ln w="12700">
            <a:solidFill>
              <a:schemeClr val="tx1"/>
            </a:solidFill>
            <a:round/>
            <a:headEnd/>
            <a:tailEnd/>
          </a:ln>
          <a:effectLst/>
        </p:spPr>
        <p:txBody>
          <a:bodyPr vert="eaVert" wrap="none" anchor="ctr"/>
          <a:lstStyle/>
          <a:p>
            <a:pPr algn="ctr"/>
            <a:endParaRPr lang="en-US" altLang="en-US">
              <a:solidFill>
                <a:schemeClr val="tx2"/>
              </a:solidFill>
            </a:endParaRPr>
          </a:p>
        </p:txBody>
      </p:sp>
      <p:sp>
        <p:nvSpPr>
          <p:cNvPr id="60515" name="Oval 98"/>
          <p:cNvSpPr>
            <a:spLocks noChangeArrowheads="1"/>
          </p:cNvSpPr>
          <p:nvPr/>
        </p:nvSpPr>
        <p:spPr bwMode="auto">
          <a:xfrm rot="-7282380">
            <a:off x="7485063" y="4887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16" name="Text Box 99"/>
          <p:cNvSpPr txBox="1">
            <a:spLocks noChangeArrowheads="1"/>
          </p:cNvSpPr>
          <p:nvPr/>
        </p:nvSpPr>
        <p:spPr bwMode="auto">
          <a:xfrm>
            <a:off x="6113463" y="38973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Y</a:t>
            </a:r>
          </a:p>
        </p:txBody>
      </p:sp>
      <p:sp>
        <p:nvSpPr>
          <p:cNvPr id="60517" name="Line 100"/>
          <p:cNvSpPr>
            <a:spLocks noChangeShapeType="1"/>
          </p:cNvSpPr>
          <p:nvPr/>
        </p:nvSpPr>
        <p:spPr bwMode="auto">
          <a:xfrm>
            <a:off x="6342063" y="5878513"/>
            <a:ext cx="2286000" cy="0"/>
          </a:xfrm>
          <a:prstGeom prst="line">
            <a:avLst/>
          </a:prstGeom>
          <a:noFill/>
          <a:ln w="25400">
            <a:solidFill>
              <a:schemeClr val="tx1"/>
            </a:solidFill>
            <a:round/>
            <a:headEnd/>
            <a:tailEnd/>
          </a:ln>
          <a:effectLst/>
        </p:spPr>
        <p:txBody>
          <a:bodyPr wrap="none" anchor="ctr"/>
          <a:lstStyle/>
          <a:p>
            <a:endParaRPr lang="en-IN"/>
          </a:p>
        </p:txBody>
      </p:sp>
      <p:sp>
        <p:nvSpPr>
          <p:cNvPr id="60518" name="Text Box 101"/>
          <p:cNvSpPr txBox="1">
            <a:spLocks noChangeArrowheads="1"/>
          </p:cNvSpPr>
          <p:nvPr/>
        </p:nvSpPr>
        <p:spPr bwMode="auto">
          <a:xfrm>
            <a:off x="8604250" y="5649913"/>
            <a:ext cx="387350" cy="457200"/>
          </a:xfrm>
          <a:prstGeom prst="rect">
            <a:avLst/>
          </a:prstGeom>
          <a:noFill/>
          <a:ln w="12700">
            <a:noFill/>
            <a:miter lim="800000"/>
            <a:headEnd/>
            <a:tailEnd/>
          </a:ln>
          <a:effectLst/>
        </p:spPr>
        <p:txBody>
          <a:bodyPr wrap="none">
            <a:spAutoFit/>
          </a:bodyPr>
          <a:lstStyle/>
          <a:p>
            <a:r>
              <a:rPr lang="en-US" altLang="en-US" b="1">
                <a:solidFill>
                  <a:schemeClr val="tx2"/>
                </a:solidFill>
              </a:rPr>
              <a:t>X</a:t>
            </a:r>
          </a:p>
        </p:txBody>
      </p:sp>
      <p:sp>
        <p:nvSpPr>
          <p:cNvPr id="60519" name="Text Box 102"/>
          <p:cNvSpPr txBox="1">
            <a:spLocks noChangeArrowheads="1"/>
          </p:cNvSpPr>
          <p:nvPr/>
        </p:nvSpPr>
        <p:spPr bwMode="auto">
          <a:xfrm>
            <a:off x="7146925" y="5942013"/>
            <a:ext cx="814388" cy="469900"/>
          </a:xfrm>
          <a:prstGeom prst="rect">
            <a:avLst/>
          </a:prstGeom>
          <a:solidFill>
            <a:srgbClr val="FDE0BD"/>
          </a:solidFill>
          <a:ln w="12700">
            <a:solidFill>
              <a:schemeClr val="tx1"/>
            </a:solidFill>
            <a:miter lim="800000"/>
            <a:headEnd/>
            <a:tailEnd/>
          </a:ln>
          <a:effectLst/>
        </p:spPr>
        <p:txBody>
          <a:bodyPr wrap="none">
            <a:spAutoFit/>
          </a:bodyPr>
          <a:lstStyle/>
          <a:p>
            <a:r>
              <a:rPr lang="en-US" altLang="en-US">
                <a:solidFill>
                  <a:schemeClr val="tx2"/>
                </a:solidFill>
              </a:rPr>
              <a:t>r = 0</a:t>
            </a:r>
          </a:p>
        </p:txBody>
      </p:sp>
      <p:sp>
        <p:nvSpPr>
          <p:cNvPr id="60520" name="Oval 103"/>
          <p:cNvSpPr>
            <a:spLocks noChangeArrowheads="1"/>
          </p:cNvSpPr>
          <p:nvPr/>
        </p:nvSpPr>
        <p:spPr bwMode="auto">
          <a:xfrm rot="-7282380">
            <a:off x="4953000" y="4659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21" name="Oval 104"/>
          <p:cNvSpPr>
            <a:spLocks noChangeArrowheads="1"/>
          </p:cNvSpPr>
          <p:nvPr/>
        </p:nvSpPr>
        <p:spPr bwMode="auto">
          <a:xfrm rot="-7282380">
            <a:off x="4343400" y="52689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22" name="Oval 105"/>
          <p:cNvSpPr>
            <a:spLocks noChangeArrowheads="1"/>
          </p:cNvSpPr>
          <p:nvPr/>
        </p:nvSpPr>
        <p:spPr bwMode="auto">
          <a:xfrm rot="-7282380">
            <a:off x="4724400" y="4278313"/>
            <a:ext cx="228600" cy="228600"/>
          </a:xfrm>
          <a:prstGeom prst="ellipse">
            <a:avLst/>
          </a:prstGeom>
          <a:solidFill>
            <a:schemeClr val="folHlink"/>
          </a:solidFill>
          <a:ln w="12700">
            <a:solidFill>
              <a:schemeClr val="tx1"/>
            </a:solidFill>
            <a:round/>
            <a:headEnd/>
            <a:tailEnd/>
          </a:ln>
          <a:effectLst/>
        </p:spPr>
        <p:txBody>
          <a:bodyPr wrap="none" anchor="ctr"/>
          <a:lstStyle/>
          <a:p>
            <a:pPr eaLnBrk="1" hangingPunct="1"/>
            <a:endParaRPr lang="en-US"/>
          </a:p>
        </p:txBody>
      </p:sp>
      <p:sp>
        <p:nvSpPr>
          <p:cNvPr id="60523" name="Rectangle 106"/>
          <p:cNvSpPr>
            <a:spLocks noChangeArrowheads="1"/>
          </p:cNvSpPr>
          <p:nvPr/>
        </p:nvSpPr>
        <p:spPr bwMode="auto">
          <a:xfrm>
            <a:off x="0" y="6597650"/>
            <a:ext cx="5929313" cy="274638"/>
          </a:xfrm>
          <a:prstGeom prst="rect">
            <a:avLst/>
          </a:prstGeom>
          <a:noFill/>
          <a:ln w="9525">
            <a:noFill/>
            <a:miter lim="800000"/>
            <a:headEnd/>
            <a:tailEnd/>
          </a:ln>
          <a:effectLst/>
        </p:spPr>
        <p:txBody>
          <a:bodyPr wrap="none">
            <a:spAutoFit/>
          </a:bodyPr>
          <a:lstStyle/>
          <a:p>
            <a:pPr eaLnBrk="1" hangingPunct="1">
              <a:spcBef>
                <a:spcPct val="20000"/>
              </a:spcBef>
              <a:buClr>
                <a:schemeClr val="folHlink"/>
              </a:buClr>
              <a:buSzPct val="60000"/>
              <a:buFont typeface="Wingdings" pitchFamily="2" charset="2"/>
              <a:buChar char="n"/>
            </a:pPr>
            <a:r>
              <a:rPr lang="en-US" altLang="en-US" sz="1200">
                <a:latin typeface="Times New Roman" pitchFamily="18" charset="0"/>
              </a:rPr>
              <a:t>Slide from: Statistics for Managers Using Microsoft® Excel  4th Edition, 2004 Prentice-Hall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Primary data –</a:t>
            </a:r>
          </a:p>
          <a:p>
            <a:pPr lvl="1"/>
            <a:r>
              <a:rPr lang="en-US" dirty="0" smtClean="0"/>
              <a:t> First hand information</a:t>
            </a:r>
          </a:p>
          <a:p>
            <a:pPr lvl="1"/>
            <a:r>
              <a:rPr lang="en-US" dirty="0" smtClean="0"/>
              <a:t>Collected with a purpose</a:t>
            </a:r>
          </a:p>
          <a:p>
            <a:pPr lvl="1"/>
            <a:r>
              <a:rPr lang="en-US" dirty="0" smtClean="0"/>
              <a:t>Unadulterated</a:t>
            </a:r>
          </a:p>
          <a:p>
            <a:pPr lvl="1"/>
            <a:r>
              <a:rPr lang="en-US" dirty="0" smtClean="0"/>
              <a:t>Reliable, authentic and objective</a:t>
            </a:r>
          </a:p>
          <a:p>
            <a:pPr lvl="1"/>
            <a:r>
              <a:rPr lang="en-US" dirty="0" smtClean="0"/>
              <a:t>Can be further used for analysis and published</a:t>
            </a:r>
          </a:p>
          <a:p>
            <a:r>
              <a:rPr lang="en-US" dirty="0" smtClean="0"/>
              <a:t>Methods of collection – </a:t>
            </a:r>
          </a:p>
          <a:p>
            <a:pPr lvl="1"/>
            <a:r>
              <a:rPr lang="en-US" dirty="0" smtClean="0"/>
              <a:t>Personal investigation or via investigators (clinical trials)</a:t>
            </a:r>
          </a:p>
          <a:p>
            <a:pPr lvl="1"/>
            <a:r>
              <a:rPr lang="en-US" dirty="0" smtClean="0"/>
              <a:t>Sample surveys (questionnaires) or telephonic investigation</a:t>
            </a:r>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2"/>
          <p:cNvSpPr>
            <a:spLocks noChangeShapeType="1"/>
          </p:cNvSpPr>
          <p:nvPr/>
        </p:nvSpPr>
        <p:spPr bwMode="auto">
          <a:xfrm>
            <a:off x="1143000" y="4724400"/>
            <a:ext cx="0" cy="1447800"/>
          </a:xfrm>
          <a:prstGeom prst="line">
            <a:avLst/>
          </a:prstGeom>
          <a:noFill/>
          <a:ln w="25400">
            <a:solidFill>
              <a:schemeClr val="tx1"/>
            </a:solidFill>
            <a:round/>
            <a:headEnd/>
            <a:tailEnd/>
          </a:ln>
          <a:effectLst/>
        </p:spPr>
        <p:txBody>
          <a:bodyPr wrap="none" anchor="ctr"/>
          <a:lstStyle/>
          <a:p>
            <a:endParaRPr lang="en-IN"/>
          </a:p>
        </p:txBody>
      </p:sp>
      <p:sp>
        <p:nvSpPr>
          <p:cNvPr id="61444" name="Oval 3"/>
          <p:cNvSpPr>
            <a:spLocks noChangeArrowheads="1"/>
          </p:cNvSpPr>
          <p:nvPr/>
        </p:nvSpPr>
        <p:spPr bwMode="auto">
          <a:xfrm rot="-7282380">
            <a:off x="2667000" y="5867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45" name="Oval 4"/>
          <p:cNvSpPr>
            <a:spLocks noChangeArrowheads="1"/>
          </p:cNvSpPr>
          <p:nvPr/>
        </p:nvSpPr>
        <p:spPr bwMode="auto">
          <a:xfrm rot="-7282380">
            <a:off x="1371600" y="4953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46" name="Oval 5"/>
          <p:cNvSpPr>
            <a:spLocks noChangeArrowheads="1"/>
          </p:cNvSpPr>
          <p:nvPr/>
        </p:nvSpPr>
        <p:spPr bwMode="auto">
          <a:xfrm rot="-7282380">
            <a:off x="3124200" y="5791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47" name="Oval 6"/>
          <p:cNvSpPr>
            <a:spLocks noChangeArrowheads="1"/>
          </p:cNvSpPr>
          <p:nvPr/>
        </p:nvSpPr>
        <p:spPr bwMode="auto">
          <a:xfrm rot="-7282380">
            <a:off x="1752600" y="4800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48" name="Oval 7"/>
          <p:cNvSpPr>
            <a:spLocks noChangeArrowheads="1"/>
          </p:cNvSpPr>
          <p:nvPr/>
        </p:nvSpPr>
        <p:spPr bwMode="auto">
          <a:xfrm rot="-7282380">
            <a:off x="2514600" y="5486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49" name="Oval 8"/>
          <p:cNvSpPr>
            <a:spLocks noChangeArrowheads="1"/>
          </p:cNvSpPr>
          <p:nvPr/>
        </p:nvSpPr>
        <p:spPr bwMode="auto">
          <a:xfrm rot="-7282380">
            <a:off x="2819400" y="5638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0" name="Oval 9"/>
          <p:cNvSpPr>
            <a:spLocks noChangeArrowheads="1"/>
          </p:cNvSpPr>
          <p:nvPr/>
        </p:nvSpPr>
        <p:spPr bwMode="auto">
          <a:xfrm rot="-7282380">
            <a:off x="2057400" y="5029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1" name="Oval 10"/>
          <p:cNvSpPr>
            <a:spLocks noChangeArrowheads="1"/>
          </p:cNvSpPr>
          <p:nvPr/>
        </p:nvSpPr>
        <p:spPr bwMode="auto">
          <a:xfrm rot="-7282380">
            <a:off x="1295400" y="4724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2" name="Oval 11"/>
          <p:cNvSpPr>
            <a:spLocks noChangeArrowheads="1"/>
          </p:cNvSpPr>
          <p:nvPr/>
        </p:nvSpPr>
        <p:spPr bwMode="auto">
          <a:xfrm rot="-7282380">
            <a:off x="16002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3" name="Oval 12"/>
          <p:cNvSpPr>
            <a:spLocks noChangeArrowheads="1"/>
          </p:cNvSpPr>
          <p:nvPr/>
        </p:nvSpPr>
        <p:spPr bwMode="auto">
          <a:xfrm rot="-7282380">
            <a:off x="1828800" y="53340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1454" name="Oval 13"/>
          <p:cNvSpPr>
            <a:spLocks noChangeArrowheads="1"/>
          </p:cNvSpPr>
          <p:nvPr/>
        </p:nvSpPr>
        <p:spPr bwMode="auto">
          <a:xfrm rot="-7282380">
            <a:off x="2438400" y="5715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5" name="Oval 14"/>
          <p:cNvSpPr>
            <a:spLocks noChangeArrowheads="1"/>
          </p:cNvSpPr>
          <p:nvPr/>
        </p:nvSpPr>
        <p:spPr bwMode="auto">
          <a:xfrm rot="-7282380">
            <a:off x="2362200" y="5257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6" name="Oval 15"/>
          <p:cNvSpPr>
            <a:spLocks noChangeArrowheads="1"/>
          </p:cNvSpPr>
          <p:nvPr/>
        </p:nvSpPr>
        <p:spPr bwMode="auto">
          <a:xfrm rot="-7282380">
            <a:off x="2133600" y="5334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57" name="Text Box 16"/>
          <p:cNvSpPr txBox="1">
            <a:spLocks noChangeArrowheads="1"/>
          </p:cNvSpPr>
          <p:nvPr/>
        </p:nvSpPr>
        <p:spPr bwMode="auto">
          <a:xfrm>
            <a:off x="685800" y="44656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1458" name="Line 17"/>
          <p:cNvSpPr>
            <a:spLocks noChangeShapeType="1"/>
          </p:cNvSpPr>
          <p:nvPr/>
        </p:nvSpPr>
        <p:spPr bwMode="auto">
          <a:xfrm>
            <a:off x="1143000" y="6172200"/>
            <a:ext cx="2286000" cy="0"/>
          </a:xfrm>
          <a:prstGeom prst="line">
            <a:avLst/>
          </a:prstGeom>
          <a:noFill/>
          <a:ln w="25400">
            <a:solidFill>
              <a:schemeClr val="tx1"/>
            </a:solidFill>
            <a:round/>
            <a:headEnd/>
            <a:tailEnd/>
          </a:ln>
          <a:effectLst/>
        </p:spPr>
        <p:txBody>
          <a:bodyPr wrap="none" anchor="ctr"/>
          <a:lstStyle/>
          <a:p>
            <a:endParaRPr lang="en-IN"/>
          </a:p>
        </p:txBody>
      </p:sp>
      <p:sp>
        <p:nvSpPr>
          <p:cNvPr id="61459" name="Text Box 18"/>
          <p:cNvSpPr txBox="1">
            <a:spLocks noChangeArrowheads="1"/>
          </p:cNvSpPr>
          <p:nvPr/>
        </p:nvSpPr>
        <p:spPr bwMode="auto">
          <a:xfrm>
            <a:off x="3405188" y="60658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1460" name="Line 19"/>
          <p:cNvSpPr>
            <a:spLocks noChangeShapeType="1"/>
          </p:cNvSpPr>
          <p:nvPr/>
        </p:nvSpPr>
        <p:spPr bwMode="auto">
          <a:xfrm flipH="1">
            <a:off x="1143000" y="2438400"/>
            <a:ext cx="0" cy="1524000"/>
          </a:xfrm>
          <a:prstGeom prst="line">
            <a:avLst/>
          </a:prstGeom>
          <a:noFill/>
          <a:ln w="25400">
            <a:solidFill>
              <a:schemeClr val="tx1"/>
            </a:solidFill>
            <a:round/>
            <a:headEnd/>
            <a:tailEnd/>
          </a:ln>
          <a:effectLst/>
        </p:spPr>
        <p:txBody>
          <a:bodyPr wrap="none" anchor="ctr"/>
          <a:lstStyle/>
          <a:p>
            <a:endParaRPr lang="en-IN"/>
          </a:p>
        </p:txBody>
      </p:sp>
      <p:sp>
        <p:nvSpPr>
          <p:cNvPr id="61461" name="Oval 20"/>
          <p:cNvSpPr>
            <a:spLocks noChangeArrowheads="1"/>
          </p:cNvSpPr>
          <p:nvPr/>
        </p:nvSpPr>
        <p:spPr bwMode="auto">
          <a:xfrm rot="-7282380">
            <a:off x="1219200" y="3657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2" name="Oval 21"/>
          <p:cNvSpPr>
            <a:spLocks noChangeArrowheads="1"/>
          </p:cNvSpPr>
          <p:nvPr/>
        </p:nvSpPr>
        <p:spPr bwMode="auto">
          <a:xfrm rot="-7282380">
            <a:off x="14478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3" name="Oval 22"/>
          <p:cNvSpPr>
            <a:spLocks noChangeArrowheads="1"/>
          </p:cNvSpPr>
          <p:nvPr/>
        </p:nvSpPr>
        <p:spPr bwMode="auto">
          <a:xfrm rot="-7282380">
            <a:off x="3124200" y="2286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4" name="Oval 23"/>
          <p:cNvSpPr>
            <a:spLocks noChangeArrowheads="1"/>
          </p:cNvSpPr>
          <p:nvPr/>
        </p:nvSpPr>
        <p:spPr bwMode="auto">
          <a:xfrm rot="-7282380">
            <a:off x="32766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5" name="Oval 24"/>
          <p:cNvSpPr>
            <a:spLocks noChangeArrowheads="1"/>
          </p:cNvSpPr>
          <p:nvPr/>
        </p:nvSpPr>
        <p:spPr bwMode="auto">
          <a:xfrm rot="-7282380">
            <a:off x="1676400" y="3505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6" name="Oval 25"/>
          <p:cNvSpPr>
            <a:spLocks noChangeArrowheads="1"/>
          </p:cNvSpPr>
          <p:nvPr/>
        </p:nvSpPr>
        <p:spPr bwMode="auto">
          <a:xfrm rot="-7282380">
            <a:off x="28956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7" name="Oval 26"/>
          <p:cNvSpPr>
            <a:spLocks noChangeArrowheads="1"/>
          </p:cNvSpPr>
          <p:nvPr/>
        </p:nvSpPr>
        <p:spPr bwMode="auto">
          <a:xfrm rot="-7282380">
            <a:off x="25146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8" name="Oval 27"/>
          <p:cNvSpPr>
            <a:spLocks noChangeArrowheads="1"/>
          </p:cNvSpPr>
          <p:nvPr/>
        </p:nvSpPr>
        <p:spPr bwMode="auto">
          <a:xfrm rot="-7282380">
            <a:off x="25908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69" name="Oval 28"/>
          <p:cNvSpPr>
            <a:spLocks noChangeArrowheads="1"/>
          </p:cNvSpPr>
          <p:nvPr/>
        </p:nvSpPr>
        <p:spPr bwMode="auto">
          <a:xfrm rot="-7282380">
            <a:off x="2209800" y="2514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0" name="Oval 29"/>
          <p:cNvSpPr>
            <a:spLocks noChangeArrowheads="1"/>
          </p:cNvSpPr>
          <p:nvPr/>
        </p:nvSpPr>
        <p:spPr bwMode="auto">
          <a:xfrm rot="-7282380">
            <a:off x="12954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1" name="Oval 30"/>
          <p:cNvSpPr>
            <a:spLocks noChangeArrowheads="1"/>
          </p:cNvSpPr>
          <p:nvPr/>
        </p:nvSpPr>
        <p:spPr bwMode="auto">
          <a:xfrm rot="-7282380">
            <a:off x="1600200" y="2895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2" name="Oval 31"/>
          <p:cNvSpPr>
            <a:spLocks noChangeArrowheads="1"/>
          </p:cNvSpPr>
          <p:nvPr/>
        </p:nvSpPr>
        <p:spPr bwMode="auto">
          <a:xfrm rot="-7282380">
            <a:off x="1905000" y="3082925"/>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1473" name="Oval 32"/>
          <p:cNvSpPr>
            <a:spLocks noChangeArrowheads="1"/>
          </p:cNvSpPr>
          <p:nvPr/>
        </p:nvSpPr>
        <p:spPr bwMode="auto">
          <a:xfrm rot="-7282380">
            <a:off x="28194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4" name="Oval 33"/>
          <p:cNvSpPr>
            <a:spLocks noChangeArrowheads="1"/>
          </p:cNvSpPr>
          <p:nvPr/>
        </p:nvSpPr>
        <p:spPr bwMode="auto">
          <a:xfrm rot="-7282380">
            <a:off x="22860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5" name="Oval 34"/>
          <p:cNvSpPr>
            <a:spLocks noChangeArrowheads="1"/>
          </p:cNvSpPr>
          <p:nvPr/>
        </p:nvSpPr>
        <p:spPr bwMode="auto">
          <a:xfrm rot="-7282380">
            <a:off x="20574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6" name="Text Box 35"/>
          <p:cNvSpPr txBox="1">
            <a:spLocks noChangeArrowheads="1"/>
          </p:cNvSpPr>
          <p:nvPr/>
        </p:nvSpPr>
        <p:spPr bwMode="auto">
          <a:xfrm>
            <a:off x="685800" y="22558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1477" name="Line 36"/>
          <p:cNvSpPr>
            <a:spLocks noChangeShapeType="1"/>
          </p:cNvSpPr>
          <p:nvPr/>
        </p:nvSpPr>
        <p:spPr bwMode="auto">
          <a:xfrm>
            <a:off x="1143000" y="3962400"/>
            <a:ext cx="2286000" cy="0"/>
          </a:xfrm>
          <a:prstGeom prst="line">
            <a:avLst/>
          </a:prstGeom>
          <a:noFill/>
          <a:ln w="25400">
            <a:solidFill>
              <a:schemeClr val="tx1"/>
            </a:solidFill>
            <a:round/>
            <a:headEnd/>
            <a:tailEnd/>
          </a:ln>
          <a:effectLst/>
        </p:spPr>
        <p:txBody>
          <a:bodyPr wrap="none" anchor="ctr"/>
          <a:lstStyle/>
          <a:p>
            <a:endParaRPr lang="en-IN"/>
          </a:p>
        </p:txBody>
      </p:sp>
      <p:sp>
        <p:nvSpPr>
          <p:cNvPr id="61478" name="Oval 37"/>
          <p:cNvSpPr>
            <a:spLocks noChangeArrowheads="1"/>
          </p:cNvSpPr>
          <p:nvPr/>
        </p:nvSpPr>
        <p:spPr bwMode="auto">
          <a:xfrm rot="-7282380">
            <a:off x="31242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79" name="Text Box 38"/>
          <p:cNvSpPr txBox="1">
            <a:spLocks noChangeArrowheads="1"/>
          </p:cNvSpPr>
          <p:nvPr/>
        </p:nvSpPr>
        <p:spPr bwMode="auto">
          <a:xfrm>
            <a:off x="3405188" y="38560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1480" name="Rectangle 39"/>
          <p:cNvSpPr>
            <a:spLocks noChangeArrowheads="1"/>
          </p:cNvSpPr>
          <p:nvPr/>
        </p:nvSpPr>
        <p:spPr bwMode="auto">
          <a:xfrm>
            <a:off x="4343400" y="1371600"/>
            <a:ext cx="8077200" cy="4114800"/>
          </a:xfrm>
          <a:prstGeom prst="rect">
            <a:avLst/>
          </a:prstGeom>
          <a:noFill/>
          <a:ln w="9525">
            <a:noFill/>
            <a:miter lim="800000"/>
            <a:headEnd/>
            <a:tailEnd/>
          </a:ln>
          <a:effectLst/>
        </p:spPr>
        <p:txBody>
          <a:bodyPr lIns="85342" tIns="42672" rIns="85342" bIns="42672"/>
          <a:lstStyle/>
          <a:p>
            <a:pPr marL="342900" indent="-342900" eaLnBrk="1" hangingPunct="1">
              <a:lnSpc>
                <a:spcPct val="95000"/>
              </a:lnSpc>
              <a:spcBef>
                <a:spcPct val="75000"/>
              </a:spcBef>
              <a:buClr>
                <a:schemeClr val="accent1"/>
              </a:buClr>
              <a:buSzPct val="110000"/>
              <a:buFont typeface="Wingdings" pitchFamily="2" charset="2"/>
              <a:buChar char="§"/>
            </a:pPr>
            <a:endParaRPr lang="en-US" altLang="en-US">
              <a:latin typeface="Times New Roman" pitchFamily="18" charset="0"/>
            </a:endParaRPr>
          </a:p>
        </p:txBody>
      </p:sp>
      <p:sp>
        <p:nvSpPr>
          <p:cNvPr id="61481" name="Line 40"/>
          <p:cNvSpPr>
            <a:spLocks noChangeShapeType="1"/>
          </p:cNvSpPr>
          <p:nvPr/>
        </p:nvSpPr>
        <p:spPr bwMode="auto">
          <a:xfrm>
            <a:off x="5943600" y="4724400"/>
            <a:ext cx="0" cy="1447800"/>
          </a:xfrm>
          <a:prstGeom prst="line">
            <a:avLst/>
          </a:prstGeom>
          <a:noFill/>
          <a:ln w="25400">
            <a:solidFill>
              <a:schemeClr val="tx1"/>
            </a:solidFill>
            <a:round/>
            <a:headEnd/>
            <a:tailEnd/>
          </a:ln>
          <a:effectLst/>
        </p:spPr>
        <p:txBody>
          <a:bodyPr wrap="none" anchor="ctr"/>
          <a:lstStyle/>
          <a:p>
            <a:endParaRPr lang="en-IN"/>
          </a:p>
        </p:txBody>
      </p:sp>
      <p:sp>
        <p:nvSpPr>
          <p:cNvPr id="61482" name="Oval 41"/>
          <p:cNvSpPr>
            <a:spLocks noChangeArrowheads="1"/>
          </p:cNvSpPr>
          <p:nvPr/>
        </p:nvSpPr>
        <p:spPr bwMode="auto">
          <a:xfrm rot="-7282380">
            <a:off x="6019800" y="5715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3" name="Oval 42"/>
          <p:cNvSpPr>
            <a:spLocks noChangeArrowheads="1"/>
          </p:cNvSpPr>
          <p:nvPr/>
        </p:nvSpPr>
        <p:spPr bwMode="auto">
          <a:xfrm rot="-7282380">
            <a:off x="6324600" y="5562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4" name="Oval 43"/>
          <p:cNvSpPr>
            <a:spLocks noChangeArrowheads="1"/>
          </p:cNvSpPr>
          <p:nvPr/>
        </p:nvSpPr>
        <p:spPr bwMode="auto">
          <a:xfrm rot="-7282380">
            <a:off x="7848600" y="4495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5" name="Oval 44"/>
          <p:cNvSpPr>
            <a:spLocks noChangeArrowheads="1"/>
          </p:cNvSpPr>
          <p:nvPr/>
        </p:nvSpPr>
        <p:spPr bwMode="auto">
          <a:xfrm rot="-7282380">
            <a:off x="7772400" y="4800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6" name="Oval 45"/>
          <p:cNvSpPr>
            <a:spLocks noChangeArrowheads="1"/>
          </p:cNvSpPr>
          <p:nvPr/>
        </p:nvSpPr>
        <p:spPr bwMode="auto">
          <a:xfrm rot="-7282380">
            <a:off x="6400800" y="5791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7" name="Oval 46"/>
          <p:cNvSpPr>
            <a:spLocks noChangeArrowheads="1"/>
          </p:cNvSpPr>
          <p:nvPr/>
        </p:nvSpPr>
        <p:spPr bwMode="auto">
          <a:xfrm rot="-7282380">
            <a:off x="7467600" y="4648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8" name="Oval 47"/>
          <p:cNvSpPr>
            <a:spLocks noChangeArrowheads="1"/>
          </p:cNvSpPr>
          <p:nvPr/>
        </p:nvSpPr>
        <p:spPr bwMode="auto">
          <a:xfrm rot="-7282380">
            <a:off x="7391400" y="5410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89" name="Oval 48"/>
          <p:cNvSpPr>
            <a:spLocks noChangeArrowheads="1"/>
          </p:cNvSpPr>
          <p:nvPr/>
        </p:nvSpPr>
        <p:spPr bwMode="auto">
          <a:xfrm rot="-7282380">
            <a:off x="73152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0" name="Oval 49"/>
          <p:cNvSpPr>
            <a:spLocks noChangeArrowheads="1"/>
          </p:cNvSpPr>
          <p:nvPr/>
        </p:nvSpPr>
        <p:spPr bwMode="auto">
          <a:xfrm rot="-7282380">
            <a:off x="7620000" y="4343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1" name="Oval 50"/>
          <p:cNvSpPr>
            <a:spLocks noChangeArrowheads="1"/>
          </p:cNvSpPr>
          <p:nvPr/>
        </p:nvSpPr>
        <p:spPr bwMode="auto">
          <a:xfrm rot="-7282380">
            <a:off x="6629400" y="54864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1492" name="Oval 51"/>
          <p:cNvSpPr>
            <a:spLocks noChangeArrowheads="1"/>
          </p:cNvSpPr>
          <p:nvPr/>
        </p:nvSpPr>
        <p:spPr bwMode="auto">
          <a:xfrm rot="-7282380">
            <a:off x="76200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3" name="Oval 52"/>
          <p:cNvSpPr>
            <a:spLocks noChangeArrowheads="1"/>
          </p:cNvSpPr>
          <p:nvPr/>
        </p:nvSpPr>
        <p:spPr bwMode="auto">
          <a:xfrm rot="-7282380">
            <a:off x="7010400" y="5334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4" name="Oval 53"/>
          <p:cNvSpPr>
            <a:spLocks noChangeArrowheads="1"/>
          </p:cNvSpPr>
          <p:nvPr/>
        </p:nvSpPr>
        <p:spPr bwMode="auto">
          <a:xfrm rot="-7282380">
            <a:off x="6858000" y="5638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5" name="Text Box 54"/>
          <p:cNvSpPr txBox="1">
            <a:spLocks noChangeArrowheads="1"/>
          </p:cNvSpPr>
          <p:nvPr/>
        </p:nvSpPr>
        <p:spPr bwMode="auto">
          <a:xfrm>
            <a:off x="5486400" y="44656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1496" name="Line 55"/>
          <p:cNvSpPr>
            <a:spLocks noChangeShapeType="1"/>
          </p:cNvSpPr>
          <p:nvPr/>
        </p:nvSpPr>
        <p:spPr bwMode="auto">
          <a:xfrm>
            <a:off x="5943600" y="6172200"/>
            <a:ext cx="2286000" cy="0"/>
          </a:xfrm>
          <a:prstGeom prst="line">
            <a:avLst/>
          </a:prstGeom>
          <a:noFill/>
          <a:ln w="25400">
            <a:solidFill>
              <a:schemeClr val="tx1"/>
            </a:solidFill>
            <a:round/>
            <a:headEnd/>
            <a:tailEnd/>
          </a:ln>
          <a:effectLst/>
        </p:spPr>
        <p:txBody>
          <a:bodyPr wrap="none" anchor="ctr"/>
          <a:lstStyle/>
          <a:p>
            <a:endParaRPr lang="en-IN"/>
          </a:p>
        </p:txBody>
      </p:sp>
      <p:sp>
        <p:nvSpPr>
          <p:cNvPr id="61497"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p:spPr>
        <p:txBody>
          <a:bodyPr wrap="none" anchor="ctr"/>
          <a:lstStyle/>
          <a:p>
            <a:endParaRPr lang="en-IN"/>
          </a:p>
        </p:txBody>
      </p:sp>
      <p:sp>
        <p:nvSpPr>
          <p:cNvPr id="61498" name="Oval 57"/>
          <p:cNvSpPr>
            <a:spLocks noChangeArrowheads="1"/>
          </p:cNvSpPr>
          <p:nvPr/>
        </p:nvSpPr>
        <p:spPr bwMode="auto">
          <a:xfrm rot="-7282380">
            <a:off x="6019800" y="3657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499" name="Oval 58"/>
          <p:cNvSpPr>
            <a:spLocks noChangeArrowheads="1"/>
          </p:cNvSpPr>
          <p:nvPr/>
        </p:nvSpPr>
        <p:spPr bwMode="auto">
          <a:xfrm rot="-7282380">
            <a:off x="62484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0" name="Oval 59"/>
          <p:cNvSpPr>
            <a:spLocks noChangeArrowheads="1"/>
          </p:cNvSpPr>
          <p:nvPr/>
        </p:nvSpPr>
        <p:spPr bwMode="auto">
          <a:xfrm rot="-7282380">
            <a:off x="8153400" y="3200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1" name="Oval 60"/>
          <p:cNvSpPr>
            <a:spLocks noChangeArrowheads="1"/>
          </p:cNvSpPr>
          <p:nvPr/>
        </p:nvSpPr>
        <p:spPr bwMode="auto">
          <a:xfrm rot="-7282380">
            <a:off x="76962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2" name="Oval 61"/>
          <p:cNvSpPr>
            <a:spLocks noChangeArrowheads="1"/>
          </p:cNvSpPr>
          <p:nvPr/>
        </p:nvSpPr>
        <p:spPr bwMode="auto">
          <a:xfrm rot="-7282380">
            <a:off x="66294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3" name="Oval 62"/>
          <p:cNvSpPr>
            <a:spLocks noChangeArrowheads="1"/>
          </p:cNvSpPr>
          <p:nvPr/>
        </p:nvSpPr>
        <p:spPr bwMode="auto">
          <a:xfrm rot="-7282380">
            <a:off x="8153400" y="3505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4" name="Oval 63"/>
          <p:cNvSpPr>
            <a:spLocks noChangeArrowheads="1"/>
          </p:cNvSpPr>
          <p:nvPr/>
        </p:nvSpPr>
        <p:spPr bwMode="auto">
          <a:xfrm rot="-7282380">
            <a:off x="78486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5" name="Oval 64"/>
          <p:cNvSpPr>
            <a:spLocks noChangeArrowheads="1"/>
          </p:cNvSpPr>
          <p:nvPr/>
        </p:nvSpPr>
        <p:spPr bwMode="auto">
          <a:xfrm rot="-7282380">
            <a:off x="7391400" y="2743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6" name="Oval 65"/>
          <p:cNvSpPr>
            <a:spLocks noChangeArrowheads="1"/>
          </p:cNvSpPr>
          <p:nvPr/>
        </p:nvSpPr>
        <p:spPr bwMode="auto">
          <a:xfrm rot="-7282380">
            <a:off x="70104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7" name="Oval 66"/>
          <p:cNvSpPr>
            <a:spLocks noChangeArrowheads="1"/>
          </p:cNvSpPr>
          <p:nvPr/>
        </p:nvSpPr>
        <p:spPr bwMode="auto">
          <a:xfrm rot="-7282380">
            <a:off x="61722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8" name="Oval 67"/>
          <p:cNvSpPr>
            <a:spLocks noChangeArrowheads="1"/>
          </p:cNvSpPr>
          <p:nvPr/>
        </p:nvSpPr>
        <p:spPr bwMode="auto">
          <a:xfrm rot="-7282380">
            <a:off x="6400800" y="2895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09" name="Oval 68"/>
          <p:cNvSpPr>
            <a:spLocks noChangeArrowheads="1"/>
          </p:cNvSpPr>
          <p:nvPr/>
        </p:nvSpPr>
        <p:spPr bwMode="auto">
          <a:xfrm rot="-7282380">
            <a:off x="6705600" y="3082925"/>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1510" name="Oval 69"/>
          <p:cNvSpPr>
            <a:spLocks noChangeArrowheads="1"/>
          </p:cNvSpPr>
          <p:nvPr/>
        </p:nvSpPr>
        <p:spPr bwMode="auto">
          <a:xfrm rot="-7282380">
            <a:off x="76200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11" name="Oval 70"/>
          <p:cNvSpPr>
            <a:spLocks noChangeArrowheads="1"/>
          </p:cNvSpPr>
          <p:nvPr/>
        </p:nvSpPr>
        <p:spPr bwMode="auto">
          <a:xfrm rot="-7282380">
            <a:off x="7086600" y="2895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12" name="Oval 71"/>
          <p:cNvSpPr>
            <a:spLocks noChangeArrowheads="1"/>
          </p:cNvSpPr>
          <p:nvPr/>
        </p:nvSpPr>
        <p:spPr bwMode="auto">
          <a:xfrm rot="-7282380">
            <a:off x="7315200" y="2438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13" name="Text Box 72"/>
          <p:cNvSpPr txBox="1">
            <a:spLocks noChangeArrowheads="1"/>
          </p:cNvSpPr>
          <p:nvPr/>
        </p:nvSpPr>
        <p:spPr bwMode="auto">
          <a:xfrm>
            <a:off x="5486400" y="22558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1514" name="Line 73"/>
          <p:cNvSpPr>
            <a:spLocks noChangeShapeType="1"/>
          </p:cNvSpPr>
          <p:nvPr/>
        </p:nvSpPr>
        <p:spPr bwMode="auto">
          <a:xfrm>
            <a:off x="5943600" y="3962400"/>
            <a:ext cx="2286000" cy="0"/>
          </a:xfrm>
          <a:prstGeom prst="line">
            <a:avLst/>
          </a:prstGeom>
          <a:noFill/>
          <a:ln w="25400">
            <a:solidFill>
              <a:schemeClr val="tx1"/>
            </a:solidFill>
            <a:round/>
            <a:headEnd/>
            <a:tailEnd/>
          </a:ln>
          <a:effectLst/>
        </p:spPr>
        <p:txBody>
          <a:bodyPr wrap="none" anchor="ctr"/>
          <a:lstStyle/>
          <a:p>
            <a:endParaRPr lang="en-IN"/>
          </a:p>
        </p:txBody>
      </p:sp>
      <p:sp>
        <p:nvSpPr>
          <p:cNvPr id="61515" name="Oval 74"/>
          <p:cNvSpPr>
            <a:spLocks noChangeArrowheads="1"/>
          </p:cNvSpPr>
          <p:nvPr/>
        </p:nvSpPr>
        <p:spPr bwMode="auto">
          <a:xfrm rot="-7282380">
            <a:off x="79248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1516" name="Text Box 75"/>
          <p:cNvSpPr txBox="1">
            <a:spLocks noChangeArrowheads="1"/>
          </p:cNvSpPr>
          <p:nvPr/>
        </p:nvSpPr>
        <p:spPr bwMode="auto">
          <a:xfrm>
            <a:off x="8205788" y="38560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1517" name="Text Box 76"/>
          <p:cNvSpPr txBox="1">
            <a:spLocks noChangeArrowheads="1"/>
          </p:cNvSpPr>
          <p:nvPr/>
        </p:nvSpPr>
        <p:spPr bwMode="auto">
          <a:xfrm>
            <a:off x="8229600" y="6065838"/>
            <a:ext cx="354013" cy="396875"/>
          </a:xfrm>
          <a:prstGeom prst="rect">
            <a:avLst/>
          </a:prstGeom>
          <a:noFill/>
          <a:ln w="12700">
            <a:noFill/>
            <a:miter lim="800000"/>
            <a:headEnd/>
            <a:tailEnd/>
          </a:ln>
          <a:effectLst/>
        </p:spPr>
        <p:txBody>
          <a:bodyPr wrap="none">
            <a:spAutoFit/>
          </a:bodyPr>
          <a:lstStyle/>
          <a:p>
            <a:r>
              <a:rPr lang="en-US" altLang="en-US" sz="2000" b="1"/>
              <a:t>X</a:t>
            </a:r>
          </a:p>
        </p:txBody>
      </p:sp>
      <p:sp>
        <p:nvSpPr>
          <p:cNvPr id="61518" name="Text Box 77"/>
          <p:cNvSpPr txBox="1">
            <a:spLocks noChangeArrowheads="1"/>
          </p:cNvSpPr>
          <p:nvPr/>
        </p:nvSpPr>
        <p:spPr bwMode="auto">
          <a:xfrm>
            <a:off x="1143000" y="1676400"/>
            <a:ext cx="2667000" cy="409575"/>
          </a:xfrm>
          <a:prstGeom prst="rect">
            <a:avLst/>
          </a:prstGeom>
          <a:solidFill>
            <a:srgbClr val="FDE0BD"/>
          </a:solidFill>
          <a:ln w="12700">
            <a:solidFill>
              <a:schemeClr val="tx1"/>
            </a:solidFill>
            <a:miter lim="800000"/>
            <a:headEnd/>
            <a:tailEnd/>
          </a:ln>
          <a:effectLst/>
        </p:spPr>
        <p:txBody>
          <a:bodyPr>
            <a:spAutoFit/>
          </a:bodyPr>
          <a:lstStyle/>
          <a:p>
            <a:r>
              <a:rPr lang="en-US" altLang="en-US" sz="2000" b="1"/>
              <a:t>Linear relationships</a:t>
            </a:r>
          </a:p>
        </p:txBody>
      </p:sp>
      <p:sp>
        <p:nvSpPr>
          <p:cNvPr id="61519" name="Text Box 78"/>
          <p:cNvSpPr txBox="1">
            <a:spLocks noChangeArrowheads="1"/>
          </p:cNvSpPr>
          <p:nvPr/>
        </p:nvSpPr>
        <p:spPr bwMode="auto">
          <a:xfrm>
            <a:off x="5715000" y="1676400"/>
            <a:ext cx="3200400" cy="409575"/>
          </a:xfrm>
          <a:prstGeom prst="rect">
            <a:avLst/>
          </a:prstGeom>
          <a:solidFill>
            <a:srgbClr val="FDE0BD"/>
          </a:solidFill>
          <a:ln w="12700">
            <a:solidFill>
              <a:schemeClr val="tx1"/>
            </a:solidFill>
            <a:miter lim="800000"/>
            <a:headEnd/>
            <a:tailEnd/>
          </a:ln>
          <a:effectLst/>
        </p:spPr>
        <p:txBody>
          <a:bodyPr>
            <a:spAutoFit/>
          </a:bodyPr>
          <a:lstStyle/>
          <a:p>
            <a:r>
              <a:rPr lang="en-US" altLang="en-US" sz="2000" b="1"/>
              <a:t>Curvilinear relationships</a:t>
            </a:r>
          </a:p>
        </p:txBody>
      </p:sp>
      <p:sp>
        <p:nvSpPr>
          <p:cNvPr id="61520"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p:spPr>
        <p:txBody>
          <a:bodyPr wrap="none"/>
          <a:lstStyle/>
          <a:p>
            <a:endParaRPr lang="en-IN"/>
          </a:p>
        </p:txBody>
      </p:sp>
      <p:sp>
        <p:nvSpPr>
          <p:cNvPr id="61521" name="Line 80"/>
          <p:cNvSpPr>
            <a:spLocks noChangeShapeType="1"/>
          </p:cNvSpPr>
          <p:nvPr/>
        </p:nvSpPr>
        <p:spPr bwMode="auto">
          <a:xfrm flipV="1">
            <a:off x="1143000" y="2590800"/>
            <a:ext cx="2362200" cy="1143000"/>
          </a:xfrm>
          <a:prstGeom prst="line">
            <a:avLst/>
          </a:prstGeom>
          <a:noFill/>
          <a:ln w="19050">
            <a:solidFill>
              <a:schemeClr val="tx1"/>
            </a:solidFill>
            <a:miter lim="800000"/>
            <a:headEnd/>
            <a:tailEnd/>
          </a:ln>
          <a:effectLst/>
        </p:spPr>
        <p:txBody>
          <a:bodyPr wrap="none"/>
          <a:lstStyle/>
          <a:p>
            <a:endParaRPr lang="en-IN"/>
          </a:p>
        </p:txBody>
      </p:sp>
      <p:sp>
        <p:nvSpPr>
          <p:cNvPr id="61522" name="Line 81"/>
          <p:cNvSpPr>
            <a:spLocks noChangeShapeType="1"/>
          </p:cNvSpPr>
          <p:nvPr/>
        </p:nvSpPr>
        <p:spPr bwMode="auto">
          <a:xfrm>
            <a:off x="1295400" y="4724400"/>
            <a:ext cx="1828800" cy="1295400"/>
          </a:xfrm>
          <a:prstGeom prst="line">
            <a:avLst/>
          </a:prstGeom>
          <a:noFill/>
          <a:ln w="19050">
            <a:solidFill>
              <a:schemeClr val="tx1"/>
            </a:solidFill>
            <a:miter lim="800000"/>
            <a:headEnd/>
            <a:tailEnd/>
          </a:ln>
          <a:effectLst/>
        </p:spPr>
        <p:txBody>
          <a:bodyPr wrap="none"/>
          <a:lstStyle/>
          <a:p>
            <a:endParaRPr lang="en-IN"/>
          </a:p>
        </p:txBody>
      </p:sp>
      <p:sp>
        <p:nvSpPr>
          <p:cNvPr id="61523" name="Freeform 82"/>
          <p:cNvSpPr>
            <a:spLocks/>
          </p:cNvSpPr>
          <p:nvPr/>
        </p:nvSpPr>
        <p:spPr bwMode="auto">
          <a:xfrm>
            <a:off x="6096000" y="2692400"/>
            <a:ext cx="2209800" cy="1117600"/>
          </a:xfrm>
          <a:custGeom>
            <a:avLst/>
            <a:gdLst>
              <a:gd name="T0" fmla="*/ 0 w 1392"/>
              <a:gd name="T1" fmla="*/ 1117600 h 704"/>
              <a:gd name="T2" fmla="*/ 1143000 w 1392"/>
              <a:gd name="T3" fmla="*/ 50800 h 704"/>
              <a:gd name="T4" fmla="*/ 2209800 w 1392"/>
              <a:gd name="T5" fmla="*/ 812800 h 704"/>
              <a:gd name="T6" fmla="*/ 0 60000 65536"/>
              <a:gd name="T7" fmla="*/ 0 60000 65536"/>
              <a:gd name="T8" fmla="*/ 0 60000 65536"/>
            </a:gdLst>
            <a:ahLst/>
            <a:cxnLst>
              <a:cxn ang="T6">
                <a:pos x="T0" y="T1"/>
              </a:cxn>
              <a:cxn ang="T7">
                <a:pos x="T2" y="T3"/>
              </a:cxn>
              <a:cxn ang="T8">
                <a:pos x="T4" y="T5"/>
              </a:cxn>
            </a:cxnLst>
            <a:rect l="0" t="0" r="r" b="b"/>
            <a:pathLst>
              <a:path w="1392" h="704">
                <a:moveTo>
                  <a:pt x="0" y="704"/>
                </a:moveTo>
                <a:cubicBezTo>
                  <a:pt x="244" y="384"/>
                  <a:pt x="488" y="64"/>
                  <a:pt x="720" y="32"/>
                </a:cubicBezTo>
                <a:cubicBezTo>
                  <a:pt x="952" y="0"/>
                  <a:pt x="1172" y="256"/>
                  <a:pt x="1392" y="512"/>
                </a:cubicBezTo>
              </a:path>
            </a:pathLst>
          </a:custGeom>
          <a:noFill/>
          <a:ln w="19050" cap="flat" cmpd="sng">
            <a:solidFill>
              <a:schemeClr val="tx1"/>
            </a:solidFill>
            <a:prstDash val="solid"/>
            <a:miter lim="800000"/>
            <a:headEnd type="none" w="med" len="med"/>
            <a:tailEnd type="none" w="med" len="med"/>
          </a:ln>
          <a:effectLst/>
        </p:spPr>
        <p:txBody>
          <a:bodyPr wrap="none"/>
          <a:lstStyle/>
          <a:p>
            <a:endParaRPr lang="en-IN"/>
          </a:p>
        </p:txBody>
      </p:sp>
      <p:sp>
        <p:nvSpPr>
          <p:cNvPr id="61524" name="Freeform 83"/>
          <p:cNvSpPr>
            <a:spLocks/>
          </p:cNvSpPr>
          <p:nvPr/>
        </p:nvSpPr>
        <p:spPr bwMode="auto">
          <a:xfrm>
            <a:off x="6096000" y="4419600"/>
            <a:ext cx="1828800" cy="1447800"/>
          </a:xfrm>
          <a:custGeom>
            <a:avLst/>
            <a:gdLst>
              <a:gd name="T0" fmla="*/ 0 w 1152"/>
              <a:gd name="T1" fmla="*/ 1447800 h 912"/>
              <a:gd name="T2" fmla="*/ 1295400 w 1152"/>
              <a:gd name="T3" fmla="*/ 990600 h 912"/>
              <a:gd name="T4" fmla="*/ 1828800 w 1152"/>
              <a:gd name="T5" fmla="*/ 0 h 912"/>
              <a:gd name="T6" fmla="*/ 0 60000 65536"/>
              <a:gd name="T7" fmla="*/ 0 60000 65536"/>
              <a:gd name="T8" fmla="*/ 0 60000 65536"/>
            </a:gdLst>
            <a:ahLst/>
            <a:cxnLst>
              <a:cxn ang="T6">
                <a:pos x="T0" y="T1"/>
              </a:cxn>
              <a:cxn ang="T7">
                <a:pos x="T2" y="T3"/>
              </a:cxn>
              <a:cxn ang="T8">
                <a:pos x="T4" y="T5"/>
              </a:cxn>
            </a:cxnLst>
            <a:rect l="0" t="0" r="r" b="b"/>
            <a:pathLst>
              <a:path w="1152" h="912">
                <a:moveTo>
                  <a:pt x="0" y="912"/>
                </a:moveTo>
                <a:cubicBezTo>
                  <a:pt x="312" y="844"/>
                  <a:pt x="624" y="776"/>
                  <a:pt x="816" y="624"/>
                </a:cubicBezTo>
                <a:cubicBezTo>
                  <a:pt x="1008" y="472"/>
                  <a:pt x="1080" y="236"/>
                  <a:pt x="1152" y="0"/>
                </a:cubicBezTo>
              </a:path>
            </a:pathLst>
          </a:custGeom>
          <a:noFill/>
          <a:ln w="19050" cap="flat" cmpd="sng">
            <a:solidFill>
              <a:schemeClr val="tx1"/>
            </a:solidFill>
            <a:prstDash val="solid"/>
            <a:miter lim="800000"/>
            <a:headEnd type="none" w="med" len="med"/>
            <a:tailEnd type="none" w="med" len="med"/>
          </a:ln>
          <a:effectLst/>
        </p:spPr>
        <p:txBody>
          <a:bodyPr wrap="none"/>
          <a:lstStyle/>
          <a:p>
            <a:endParaRPr lang="en-IN"/>
          </a:p>
        </p:txBody>
      </p:sp>
      <p:sp>
        <p:nvSpPr>
          <p:cNvPr id="61525" name="Rectangle 84"/>
          <p:cNvSpPr>
            <a:spLocks noGrp="1" noChangeArrowheads="1"/>
          </p:cNvSpPr>
          <p:nvPr>
            <p:ph type="title"/>
          </p:nvPr>
        </p:nvSpPr>
        <p:spPr>
          <a:noFill/>
        </p:spPr>
        <p:txBody>
          <a:bodyPr/>
          <a:lstStyle/>
          <a:p>
            <a:pPr eaLnBrk="1" hangingPunct="1"/>
            <a:r>
              <a:rPr lang="en-US" altLang="en-US" smtClean="0"/>
              <a:t>Linear Correlation</a:t>
            </a:r>
          </a:p>
        </p:txBody>
      </p:sp>
      <p:sp>
        <p:nvSpPr>
          <p:cNvPr id="61526" name="Rectangle 85"/>
          <p:cNvSpPr>
            <a:spLocks noChangeArrowheads="1"/>
          </p:cNvSpPr>
          <p:nvPr/>
        </p:nvSpPr>
        <p:spPr bwMode="auto">
          <a:xfrm>
            <a:off x="0" y="6510338"/>
            <a:ext cx="7854950" cy="336550"/>
          </a:xfrm>
          <a:prstGeom prst="rect">
            <a:avLst/>
          </a:prstGeom>
          <a:noFill/>
          <a:ln w="9525">
            <a:noFill/>
            <a:miter lim="800000"/>
            <a:headEnd/>
            <a:tailEnd/>
          </a:ln>
          <a:effectLst/>
        </p:spPr>
        <p:txBody>
          <a:bodyPr wrap="none">
            <a:spAutoFit/>
          </a:bodyPr>
          <a:lstStyle/>
          <a:p>
            <a:pPr eaLnBrk="1" hangingPunct="1">
              <a:spcBef>
                <a:spcPct val="20000"/>
              </a:spcBef>
              <a:buClr>
                <a:schemeClr val="folHlink"/>
              </a:buClr>
              <a:buSzPct val="60000"/>
              <a:buFont typeface="Wingdings" pitchFamily="2" charset="2"/>
              <a:buChar char="n"/>
            </a:pPr>
            <a:r>
              <a:rPr lang="en-US" altLang="en-US" sz="1600">
                <a:latin typeface="Times New Roman" pitchFamily="18" charset="0"/>
              </a:rPr>
              <a:t>Slide from: Statistics for Managers Using Microsoft® Excel  4th Edition, 2004 Prentice-Hall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Line 2"/>
          <p:cNvSpPr>
            <a:spLocks noChangeShapeType="1"/>
          </p:cNvSpPr>
          <p:nvPr/>
        </p:nvSpPr>
        <p:spPr bwMode="auto">
          <a:xfrm>
            <a:off x="1143000" y="4724400"/>
            <a:ext cx="0" cy="1447800"/>
          </a:xfrm>
          <a:prstGeom prst="line">
            <a:avLst/>
          </a:prstGeom>
          <a:noFill/>
          <a:ln w="25400">
            <a:solidFill>
              <a:schemeClr val="tx1"/>
            </a:solidFill>
            <a:round/>
            <a:headEnd/>
            <a:tailEnd/>
          </a:ln>
          <a:effectLst/>
        </p:spPr>
        <p:txBody>
          <a:bodyPr wrap="none" anchor="ctr"/>
          <a:lstStyle/>
          <a:p>
            <a:endParaRPr lang="en-IN"/>
          </a:p>
        </p:txBody>
      </p:sp>
      <p:sp>
        <p:nvSpPr>
          <p:cNvPr id="62468" name="Oval 3"/>
          <p:cNvSpPr>
            <a:spLocks noChangeArrowheads="1"/>
          </p:cNvSpPr>
          <p:nvPr/>
        </p:nvSpPr>
        <p:spPr bwMode="auto">
          <a:xfrm rot="-7282380">
            <a:off x="2743200" y="5791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69" name="Oval 4"/>
          <p:cNvSpPr>
            <a:spLocks noChangeArrowheads="1"/>
          </p:cNvSpPr>
          <p:nvPr/>
        </p:nvSpPr>
        <p:spPr bwMode="auto">
          <a:xfrm rot="-7282380">
            <a:off x="1371600" y="4953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0" name="Oval 5"/>
          <p:cNvSpPr>
            <a:spLocks noChangeArrowheads="1"/>
          </p:cNvSpPr>
          <p:nvPr/>
        </p:nvSpPr>
        <p:spPr bwMode="auto">
          <a:xfrm rot="-7282380">
            <a:off x="3124200" y="5791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1" name="Oval 6"/>
          <p:cNvSpPr>
            <a:spLocks noChangeArrowheads="1"/>
          </p:cNvSpPr>
          <p:nvPr/>
        </p:nvSpPr>
        <p:spPr bwMode="auto">
          <a:xfrm rot="-7282380">
            <a:off x="1752600" y="4800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2" name="Oval 7"/>
          <p:cNvSpPr>
            <a:spLocks noChangeArrowheads="1"/>
          </p:cNvSpPr>
          <p:nvPr/>
        </p:nvSpPr>
        <p:spPr bwMode="auto">
          <a:xfrm rot="-7282380">
            <a:off x="2514600" y="5486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3" name="Oval 8"/>
          <p:cNvSpPr>
            <a:spLocks noChangeArrowheads="1"/>
          </p:cNvSpPr>
          <p:nvPr/>
        </p:nvSpPr>
        <p:spPr bwMode="auto">
          <a:xfrm rot="-7282380">
            <a:off x="2819400" y="5638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4" name="Oval 9"/>
          <p:cNvSpPr>
            <a:spLocks noChangeArrowheads="1"/>
          </p:cNvSpPr>
          <p:nvPr/>
        </p:nvSpPr>
        <p:spPr bwMode="auto">
          <a:xfrm rot="-7282380">
            <a:off x="21336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5" name="Oval 10"/>
          <p:cNvSpPr>
            <a:spLocks noChangeArrowheads="1"/>
          </p:cNvSpPr>
          <p:nvPr/>
        </p:nvSpPr>
        <p:spPr bwMode="auto">
          <a:xfrm rot="-7282380">
            <a:off x="1295400" y="4724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6" name="Oval 11"/>
          <p:cNvSpPr>
            <a:spLocks noChangeArrowheads="1"/>
          </p:cNvSpPr>
          <p:nvPr/>
        </p:nvSpPr>
        <p:spPr bwMode="auto">
          <a:xfrm rot="-7282380">
            <a:off x="16002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7" name="Oval 12"/>
          <p:cNvSpPr>
            <a:spLocks noChangeArrowheads="1"/>
          </p:cNvSpPr>
          <p:nvPr/>
        </p:nvSpPr>
        <p:spPr bwMode="auto">
          <a:xfrm rot="-7282380">
            <a:off x="1905000" y="51816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2478" name="Oval 13"/>
          <p:cNvSpPr>
            <a:spLocks noChangeArrowheads="1"/>
          </p:cNvSpPr>
          <p:nvPr/>
        </p:nvSpPr>
        <p:spPr bwMode="auto">
          <a:xfrm rot="-7282380">
            <a:off x="2438400" y="5715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79" name="Oval 14"/>
          <p:cNvSpPr>
            <a:spLocks noChangeArrowheads="1"/>
          </p:cNvSpPr>
          <p:nvPr/>
        </p:nvSpPr>
        <p:spPr bwMode="auto">
          <a:xfrm rot="-7282380">
            <a:off x="2362200" y="5257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0" name="Oval 15"/>
          <p:cNvSpPr>
            <a:spLocks noChangeArrowheads="1"/>
          </p:cNvSpPr>
          <p:nvPr/>
        </p:nvSpPr>
        <p:spPr bwMode="auto">
          <a:xfrm rot="-7282380">
            <a:off x="2133600" y="5410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1" name="Text Box 16"/>
          <p:cNvSpPr txBox="1">
            <a:spLocks noChangeArrowheads="1"/>
          </p:cNvSpPr>
          <p:nvPr/>
        </p:nvSpPr>
        <p:spPr bwMode="auto">
          <a:xfrm>
            <a:off x="685800" y="44656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2482" name="Line 17"/>
          <p:cNvSpPr>
            <a:spLocks noChangeShapeType="1"/>
          </p:cNvSpPr>
          <p:nvPr/>
        </p:nvSpPr>
        <p:spPr bwMode="auto">
          <a:xfrm>
            <a:off x="1143000" y="6172200"/>
            <a:ext cx="2286000" cy="0"/>
          </a:xfrm>
          <a:prstGeom prst="line">
            <a:avLst/>
          </a:prstGeom>
          <a:noFill/>
          <a:ln w="25400">
            <a:solidFill>
              <a:schemeClr val="tx1"/>
            </a:solidFill>
            <a:round/>
            <a:headEnd/>
            <a:tailEnd/>
          </a:ln>
          <a:effectLst/>
        </p:spPr>
        <p:txBody>
          <a:bodyPr wrap="none" anchor="ctr"/>
          <a:lstStyle/>
          <a:p>
            <a:endParaRPr lang="en-IN"/>
          </a:p>
        </p:txBody>
      </p:sp>
      <p:sp>
        <p:nvSpPr>
          <p:cNvPr id="62483" name="Text Box 18"/>
          <p:cNvSpPr txBox="1">
            <a:spLocks noChangeArrowheads="1"/>
          </p:cNvSpPr>
          <p:nvPr/>
        </p:nvSpPr>
        <p:spPr bwMode="auto">
          <a:xfrm>
            <a:off x="3405188" y="60658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2484" name="Line 19"/>
          <p:cNvSpPr>
            <a:spLocks noChangeShapeType="1"/>
          </p:cNvSpPr>
          <p:nvPr/>
        </p:nvSpPr>
        <p:spPr bwMode="auto">
          <a:xfrm flipH="1">
            <a:off x="1143000" y="2438400"/>
            <a:ext cx="0" cy="1524000"/>
          </a:xfrm>
          <a:prstGeom prst="line">
            <a:avLst/>
          </a:prstGeom>
          <a:noFill/>
          <a:ln w="25400">
            <a:solidFill>
              <a:schemeClr val="tx1"/>
            </a:solidFill>
            <a:round/>
            <a:headEnd/>
            <a:tailEnd/>
          </a:ln>
          <a:effectLst/>
        </p:spPr>
        <p:txBody>
          <a:bodyPr wrap="none" anchor="ctr"/>
          <a:lstStyle/>
          <a:p>
            <a:endParaRPr lang="en-IN"/>
          </a:p>
        </p:txBody>
      </p:sp>
      <p:sp>
        <p:nvSpPr>
          <p:cNvPr id="62485" name="Oval 20"/>
          <p:cNvSpPr>
            <a:spLocks noChangeArrowheads="1"/>
          </p:cNvSpPr>
          <p:nvPr/>
        </p:nvSpPr>
        <p:spPr bwMode="auto">
          <a:xfrm rot="-7282380">
            <a:off x="1219200" y="3657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6" name="Oval 21"/>
          <p:cNvSpPr>
            <a:spLocks noChangeArrowheads="1"/>
          </p:cNvSpPr>
          <p:nvPr/>
        </p:nvSpPr>
        <p:spPr bwMode="auto">
          <a:xfrm rot="-7282380">
            <a:off x="14478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7" name="Oval 22"/>
          <p:cNvSpPr>
            <a:spLocks noChangeArrowheads="1"/>
          </p:cNvSpPr>
          <p:nvPr/>
        </p:nvSpPr>
        <p:spPr bwMode="auto">
          <a:xfrm rot="-7282380">
            <a:off x="3124200" y="2286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8" name="Oval 23"/>
          <p:cNvSpPr>
            <a:spLocks noChangeArrowheads="1"/>
          </p:cNvSpPr>
          <p:nvPr/>
        </p:nvSpPr>
        <p:spPr bwMode="auto">
          <a:xfrm rot="-7282380">
            <a:off x="32766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89" name="Oval 24"/>
          <p:cNvSpPr>
            <a:spLocks noChangeArrowheads="1"/>
          </p:cNvSpPr>
          <p:nvPr/>
        </p:nvSpPr>
        <p:spPr bwMode="auto">
          <a:xfrm rot="-7282380">
            <a:off x="1676400" y="3505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0" name="Oval 25"/>
          <p:cNvSpPr>
            <a:spLocks noChangeArrowheads="1"/>
          </p:cNvSpPr>
          <p:nvPr/>
        </p:nvSpPr>
        <p:spPr bwMode="auto">
          <a:xfrm rot="-7282380">
            <a:off x="3429000" y="2438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1" name="Oval 26"/>
          <p:cNvSpPr>
            <a:spLocks noChangeArrowheads="1"/>
          </p:cNvSpPr>
          <p:nvPr/>
        </p:nvSpPr>
        <p:spPr bwMode="auto">
          <a:xfrm rot="-7282380">
            <a:off x="25908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2" name="Oval 27"/>
          <p:cNvSpPr>
            <a:spLocks noChangeArrowheads="1"/>
          </p:cNvSpPr>
          <p:nvPr/>
        </p:nvSpPr>
        <p:spPr bwMode="auto">
          <a:xfrm rot="-7282380">
            <a:off x="25908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3" name="Oval 28"/>
          <p:cNvSpPr>
            <a:spLocks noChangeArrowheads="1"/>
          </p:cNvSpPr>
          <p:nvPr/>
        </p:nvSpPr>
        <p:spPr bwMode="auto">
          <a:xfrm rot="-7282380">
            <a:off x="29718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4" name="Oval 29"/>
          <p:cNvSpPr>
            <a:spLocks noChangeArrowheads="1"/>
          </p:cNvSpPr>
          <p:nvPr/>
        </p:nvSpPr>
        <p:spPr bwMode="auto">
          <a:xfrm rot="-7282380">
            <a:off x="2286000" y="2819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5" name="Oval 30"/>
          <p:cNvSpPr>
            <a:spLocks noChangeArrowheads="1"/>
          </p:cNvSpPr>
          <p:nvPr/>
        </p:nvSpPr>
        <p:spPr bwMode="auto">
          <a:xfrm rot="-7282380">
            <a:off x="1676400" y="3200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6" name="Oval 31"/>
          <p:cNvSpPr>
            <a:spLocks noChangeArrowheads="1"/>
          </p:cNvSpPr>
          <p:nvPr/>
        </p:nvSpPr>
        <p:spPr bwMode="auto">
          <a:xfrm rot="-7282380">
            <a:off x="1905000" y="3082925"/>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2497" name="Oval 32"/>
          <p:cNvSpPr>
            <a:spLocks noChangeArrowheads="1"/>
          </p:cNvSpPr>
          <p:nvPr/>
        </p:nvSpPr>
        <p:spPr bwMode="auto">
          <a:xfrm rot="-7282380">
            <a:off x="28194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8" name="Oval 33"/>
          <p:cNvSpPr>
            <a:spLocks noChangeArrowheads="1"/>
          </p:cNvSpPr>
          <p:nvPr/>
        </p:nvSpPr>
        <p:spPr bwMode="auto">
          <a:xfrm rot="-7282380">
            <a:off x="22860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499" name="Oval 34"/>
          <p:cNvSpPr>
            <a:spLocks noChangeArrowheads="1"/>
          </p:cNvSpPr>
          <p:nvPr/>
        </p:nvSpPr>
        <p:spPr bwMode="auto">
          <a:xfrm rot="-7282380">
            <a:off x="20574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00" name="Text Box 35"/>
          <p:cNvSpPr txBox="1">
            <a:spLocks noChangeArrowheads="1"/>
          </p:cNvSpPr>
          <p:nvPr/>
        </p:nvSpPr>
        <p:spPr bwMode="auto">
          <a:xfrm>
            <a:off x="685800" y="22558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2501" name="Line 36"/>
          <p:cNvSpPr>
            <a:spLocks noChangeShapeType="1"/>
          </p:cNvSpPr>
          <p:nvPr/>
        </p:nvSpPr>
        <p:spPr bwMode="auto">
          <a:xfrm>
            <a:off x="1143000" y="3962400"/>
            <a:ext cx="2286000" cy="0"/>
          </a:xfrm>
          <a:prstGeom prst="line">
            <a:avLst/>
          </a:prstGeom>
          <a:noFill/>
          <a:ln w="25400">
            <a:solidFill>
              <a:schemeClr val="tx1"/>
            </a:solidFill>
            <a:round/>
            <a:headEnd/>
            <a:tailEnd/>
          </a:ln>
          <a:effectLst/>
        </p:spPr>
        <p:txBody>
          <a:bodyPr wrap="none" anchor="ctr"/>
          <a:lstStyle/>
          <a:p>
            <a:endParaRPr lang="en-IN"/>
          </a:p>
        </p:txBody>
      </p:sp>
      <p:sp>
        <p:nvSpPr>
          <p:cNvPr id="62502" name="Text Box 37"/>
          <p:cNvSpPr txBox="1">
            <a:spLocks noChangeArrowheads="1"/>
          </p:cNvSpPr>
          <p:nvPr/>
        </p:nvSpPr>
        <p:spPr bwMode="auto">
          <a:xfrm>
            <a:off x="3405188" y="38560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2503" name="Rectangle 38"/>
          <p:cNvSpPr>
            <a:spLocks noChangeArrowheads="1"/>
          </p:cNvSpPr>
          <p:nvPr/>
        </p:nvSpPr>
        <p:spPr bwMode="auto">
          <a:xfrm>
            <a:off x="4343400" y="1371600"/>
            <a:ext cx="8077200" cy="4114800"/>
          </a:xfrm>
          <a:prstGeom prst="rect">
            <a:avLst/>
          </a:prstGeom>
          <a:noFill/>
          <a:ln w="9525">
            <a:noFill/>
            <a:miter lim="800000"/>
            <a:headEnd/>
            <a:tailEnd/>
          </a:ln>
          <a:effectLst/>
        </p:spPr>
        <p:txBody>
          <a:bodyPr lIns="85342" tIns="42672" rIns="85342" bIns="42672"/>
          <a:lstStyle/>
          <a:p>
            <a:pPr marL="342900" indent="-342900" eaLnBrk="1" hangingPunct="1">
              <a:lnSpc>
                <a:spcPct val="95000"/>
              </a:lnSpc>
              <a:spcBef>
                <a:spcPct val="75000"/>
              </a:spcBef>
              <a:buClr>
                <a:schemeClr val="accent1"/>
              </a:buClr>
              <a:buSzPct val="110000"/>
              <a:buFont typeface="Wingdings" pitchFamily="2" charset="2"/>
              <a:buChar char="§"/>
            </a:pPr>
            <a:endParaRPr lang="en-US" altLang="en-US">
              <a:latin typeface="Times New Roman" pitchFamily="18" charset="0"/>
            </a:endParaRPr>
          </a:p>
        </p:txBody>
      </p:sp>
      <p:sp>
        <p:nvSpPr>
          <p:cNvPr id="62504" name="Line 39"/>
          <p:cNvSpPr>
            <a:spLocks noChangeShapeType="1"/>
          </p:cNvSpPr>
          <p:nvPr/>
        </p:nvSpPr>
        <p:spPr bwMode="auto">
          <a:xfrm>
            <a:off x="5943600" y="4724400"/>
            <a:ext cx="0" cy="1447800"/>
          </a:xfrm>
          <a:prstGeom prst="line">
            <a:avLst/>
          </a:prstGeom>
          <a:noFill/>
          <a:ln w="25400">
            <a:solidFill>
              <a:schemeClr val="tx1"/>
            </a:solidFill>
            <a:round/>
            <a:headEnd/>
            <a:tailEnd/>
          </a:ln>
          <a:effectLst/>
        </p:spPr>
        <p:txBody>
          <a:bodyPr wrap="none" anchor="ctr"/>
          <a:lstStyle/>
          <a:p>
            <a:endParaRPr lang="en-IN"/>
          </a:p>
        </p:txBody>
      </p:sp>
      <p:sp>
        <p:nvSpPr>
          <p:cNvPr id="62505" name="Oval 40"/>
          <p:cNvSpPr>
            <a:spLocks noChangeArrowheads="1"/>
          </p:cNvSpPr>
          <p:nvPr/>
        </p:nvSpPr>
        <p:spPr bwMode="auto">
          <a:xfrm rot="-7282380">
            <a:off x="60960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06" name="Oval 41"/>
          <p:cNvSpPr>
            <a:spLocks noChangeArrowheads="1"/>
          </p:cNvSpPr>
          <p:nvPr/>
        </p:nvSpPr>
        <p:spPr bwMode="auto">
          <a:xfrm rot="-7282380">
            <a:off x="6096000" y="4648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07" name="Oval 42"/>
          <p:cNvSpPr>
            <a:spLocks noChangeArrowheads="1"/>
          </p:cNvSpPr>
          <p:nvPr/>
        </p:nvSpPr>
        <p:spPr bwMode="auto">
          <a:xfrm rot="-7282380">
            <a:off x="6553200" y="5257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08" name="Oval 43"/>
          <p:cNvSpPr>
            <a:spLocks noChangeArrowheads="1"/>
          </p:cNvSpPr>
          <p:nvPr/>
        </p:nvSpPr>
        <p:spPr bwMode="auto">
          <a:xfrm rot="-7282380">
            <a:off x="7391400" y="5867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09" name="Oval 44"/>
          <p:cNvSpPr>
            <a:spLocks noChangeArrowheads="1"/>
          </p:cNvSpPr>
          <p:nvPr/>
        </p:nvSpPr>
        <p:spPr bwMode="auto">
          <a:xfrm rot="-7282380">
            <a:off x="6248400" y="5334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0" name="Oval 45"/>
          <p:cNvSpPr>
            <a:spLocks noChangeArrowheads="1"/>
          </p:cNvSpPr>
          <p:nvPr/>
        </p:nvSpPr>
        <p:spPr bwMode="auto">
          <a:xfrm rot="-7282380">
            <a:off x="6934200" y="4724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1" name="Oval 46"/>
          <p:cNvSpPr>
            <a:spLocks noChangeArrowheads="1"/>
          </p:cNvSpPr>
          <p:nvPr/>
        </p:nvSpPr>
        <p:spPr bwMode="auto">
          <a:xfrm rot="-7282380">
            <a:off x="7315200" y="5410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2" name="Oval 47"/>
          <p:cNvSpPr>
            <a:spLocks noChangeArrowheads="1"/>
          </p:cNvSpPr>
          <p:nvPr/>
        </p:nvSpPr>
        <p:spPr bwMode="auto">
          <a:xfrm rot="-7282380">
            <a:off x="7239000" y="5029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3" name="Oval 48"/>
          <p:cNvSpPr>
            <a:spLocks noChangeArrowheads="1"/>
          </p:cNvSpPr>
          <p:nvPr/>
        </p:nvSpPr>
        <p:spPr bwMode="auto">
          <a:xfrm rot="-7282380">
            <a:off x="6934200" y="5029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4" name="Oval 49"/>
          <p:cNvSpPr>
            <a:spLocks noChangeArrowheads="1"/>
          </p:cNvSpPr>
          <p:nvPr/>
        </p:nvSpPr>
        <p:spPr bwMode="auto">
          <a:xfrm rot="-7282380">
            <a:off x="6553200" y="48006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2515" name="Oval 50"/>
          <p:cNvSpPr>
            <a:spLocks noChangeArrowheads="1"/>
          </p:cNvSpPr>
          <p:nvPr/>
        </p:nvSpPr>
        <p:spPr bwMode="auto">
          <a:xfrm rot="-7282380">
            <a:off x="7543800" y="5029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6" name="Oval 51"/>
          <p:cNvSpPr>
            <a:spLocks noChangeArrowheads="1"/>
          </p:cNvSpPr>
          <p:nvPr/>
        </p:nvSpPr>
        <p:spPr bwMode="auto">
          <a:xfrm rot="-7282380">
            <a:off x="7010400" y="5334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7" name="Oval 52"/>
          <p:cNvSpPr>
            <a:spLocks noChangeArrowheads="1"/>
          </p:cNvSpPr>
          <p:nvPr/>
        </p:nvSpPr>
        <p:spPr bwMode="auto">
          <a:xfrm rot="-7282380">
            <a:off x="6781800" y="5715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18" name="Text Box 53"/>
          <p:cNvSpPr txBox="1">
            <a:spLocks noChangeArrowheads="1"/>
          </p:cNvSpPr>
          <p:nvPr/>
        </p:nvSpPr>
        <p:spPr bwMode="auto">
          <a:xfrm>
            <a:off x="5486400" y="44656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2519" name="Line 54"/>
          <p:cNvSpPr>
            <a:spLocks noChangeShapeType="1"/>
          </p:cNvSpPr>
          <p:nvPr/>
        </p:nvSpPr>
        <p:spPr bwMode="auto">
          <a:xfrm>
            <a:off x="5943600" y="6172200"/>
            <a:ext cx="2286000" cy="0"/>
          </a:xfrm>
          <a:prstGeom prst="line">
            <a:avLst/>
          </a:prstGeom>
          <a:noFill/>
          <a:ln w="25400">
            <a:solidFill>
              <a:schemeClr val="tx1"/>
            </a:solidFill>
            <a:round/>
            <a:headEnd/>
            <a:tailEnd/>
          </a:ln>
          <a:effectLst/>
        </p:spPr>
        <p:txBody>
          <a:bodyPr wrap="none" anchor="ctr"/>
          <a:lstStyle/>
          <a:p>
            <a:endParaRPr lang="en-IN"/>
          </a:p>
        </p:txBody>
      </p:sp>
      <p:sp>
        <p:nvSpPr>
          <p:cNvPr id="62520" name="Line 55"/>
          <p:cNvSpPr>
            <a:spLocks noChangeShapeType="1"/>
          </p:cNvSpPr>
          <p:nvPr/>
        </p:nvSpPr>
        <p:spPr bwMode="auto">
          <a:xfrm flipH="1">
            <a:off x="5943600" y="2438400"/>
            <a:ext cx="0" cy="1524000"/>
          </a:xfrm>
          <a:prstGeom prst="line">
            <a:avLst/>
          </a:prstGeom>
          <a:noFill/>
          <a:ln w="25400">
            <a:solidFill>
              <a:schemeClr val="tx1"/>
            </a:solidFill>
            <a:round/>
            <a:headEnd/>
            <a:tailEnd/>
          </a:ln>
          <a:effectLst/>
        </p:spPr>
        <p:txBody>
          <a:bodyPr wrap="none" anchor="ctr"/>
          <a:lstStyle/>
          <a:p>
            <a:endParaRPr lang="en-IN"/>
          </a:p>
        </p:txBody>
      </p:sp>
      <p:sp>
        <p:nvSpPr>
          <p:cNvPr id="62521" name="Oval 56"/>
          <p:cNvSpPr>
            <a:spLocks noChangeArrowheads="1"/>
          </p:cNvSpPr>
          <p:nvPr/>
        </p:nvSpPr>
        <p:spPr bwMode="auto">
          <a:xfrm rot="-7282380">
            <a:off x="7086600" y="2514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2" name="Oval 57"/>
          <p:cNvSpPr>
            <a:spLocks noChangeArrowheads="1"/>
          </p:cNvSpPr>
          <p:nvPr/>
        </p:nvSpPr>
        <p:spPr bwMode="auto">
          <a:xfrm rot="-7282380">
            <a:off x="6248400" y="3352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3" name="Oval 58"/>
          <p:cNvSpPr>
            <a:spLocks noChangeArrowheads="1"/>
          </p:cNvSpPr>
          <p:nvPr/>
        </p:nvSpPr>
        <p:spPr bwMode="auto">
          <a:xfrm rot="-7282380">
            <a:off x="73152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4" name="Oval 59"/>
          <p:cNvSpPr>
            <a:spLocks noChangeArrowheads="1"/>
          </p:cNvSpPr>
          <p:nvPr/>
        </p:nvSpPr>
        <p:spPr bwMode="auto">
          <a:xfrm rot="-7282380">
            <a:off x="76962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5" name="Oval 60"/>
          <p:cNvSpPr>
            <a:spLocks noChangeArrowheads="1"/>
          </p:cNvSpPr>
          <p:nvPr/>
        </p:nvSpPr>
        <p:spPr bwMode="auto">
          <a:xfrm rot="-7282380">
            <a:off x="65532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6" name="Oval 61"/>
          <p:cNvSpPr>
            <a:spLocks noChangeArrowheads="1"/>
          </p:cNvSpPr>
          <p:nvPr/>
        </p:nvSpPr>
        <p:spPr bwMode="auto">
          <a:xfrm rot="-7282380">
            <a:off x="6629400" y="3657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7" name="Oval 62"/>
          <p:cNvSpPr>
            <a:spLocks noChangeArrowheads="1"/>
          </p:cNvSpPr>
          <p:nvPr/>
        </p:nvSpPr>
        <p:spPr bwMode="auto">
          <a:xfrm rot="-7282380">
            <a:off x="68580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8" name="Oval 63"/>
          <p:cNvSpPr>
            <a:spLocks noChangeArrowheads="1"/>
          </p:cNvSpPr>
          <p:nvPr/>
        </p:nvSpPr>
        <p:spPr bwMode="auto">
          <a:xfrm rot="-7282380">
            <a:off x="73914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29" name="Oval 64"/>
          <p:cNvSpPr>
            <a:spLocks noChangeArrowheads="1"/>
          </p:cNvSpPr>
          <p:nvPr/>
        </p:nvSpPr>
        <p:spPr bwMode="auto">
          <a:xfrm rot="-7282380">
            <a:off x="6858000" y="2286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0" name="Oval 65"/>
          <p:cNvSpPr>
            <a:spLocks noChangeArrowheads="1"/>
          </p:cNvSpPr>
          <p:nvPr/>
        </p:nvSpPr>
        <p:spPr bwMode="auto">
          <a:xfrm rot="-7282380">
            <a:off x="62484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1" name="Oval 66"/>
          <p:cNvSpPr>
            <a:spLocks noChangeArrowheads="1"/>
          </p:cNvSpPr>
          <p:nvPr/>
        </p:nvSpPr>
        <p:spPr bwMode="auto">
          <a:xfrm rot="-7282380">
            <a:off x="61722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2" name="Oval 67"/>
          <p:cNvSpPr>
            <a:spLocks noChangeArrowheads="1"/>
          </p:cNvSpPr>
          <p:nvPr/>
        </p:nvSpPr>
        <p:spPr bwMode="auto">
          <a:xfrm rot="-7282380">
            <a:off x="6705600" y="29718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2533" name="Oval 68"/>
          <p:cNvSpPr>
            <a:spLocks noChangeArrowheads="1"/>
          </p:cNvSpPr>
          <p:nvPr/>
        </p:nvSpPr>
        <p:spPr bwMode="auto">
          <a:xfrm rot="-7282380">
            <a:off x="76200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4" name="Oval 69"/>
          <p:cNvSpPr>
            <a:spLocks noChangeArrowheads="1"/>
          </p:cNvSpPr>
          <p:nvPr/>
        </p:nvSpPr>
        <p:spPr bwMode="auto">
          <a:xfrm rot="-7282380">
            <a:off x="7086600" y="2895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5" name="Oval 70"/>
          <p:cNvSpPr>
            <a:spLocks noChangeArrowheads="1"/>
          </p:cNvSpPr>
          <p:nvPr/>
        </p:nvSpPr>
        <p:spPr bwMode="auto">
          <a:xfrm rot="-7282380">
            <a:off x="7315200" y="2133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6" name="Text Box 71"/>
          <p:cNvSpPr txBox="1">
            <a:spLocks noChangeArrowheads="1"/>
          </p:cNvSpPr>
          <p:nvPr/>
        </p:nvSpPr>
        <p:spPr bwMode="auto">
          <a:xfrm>
            <a:off x="5486400" y="22558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2537" name="Line 72"/>
          <p:cNvSpPr>
            <a:spLocks noChangeShapeType="1"/>
          </p:cNvSpPr>
          <p:nvPr/>
        </p:nvSpPr>
        <p:spPr bwMode="auto">
          <a:xfrm>
            <a:off x="5943600" y="3962400"/>
            <a:ext cx="2286000" cy="0"/>
          </a:xfrm>
          <a:prstGeom prst="line">
            <a:avLst/>
          </a:prstGeom>
          <a:noFill/>
          <a:ln w="25400">
            <a:solidFill>
              <a:schemeClr val="tx1"/>
            </a:solidFill>
            <a:round/>
            <a:headEnd/>
            <a:tailEnd/>
          </a:ln>
          <a:effectLst/>
        </p:spPr>
        <p:txBody>
          <a:bodyPr wrap="none" anchor="ctr"/>
          <a:lstStyle/>
          <a:p>
            <a:endParaRPr lang="en-IN"/>
          </a:p>
        </p:txBody>
      </p:sp>
      <p:sp>
        <p:nvSpPr>
          <p:cNvPr id="62538" name="Oval 73"/>
          <p:cNvSpPr>
            <a:spLocks noChangeArrowheads="1"/>
          </p:cNvSpPr>
          <p:nvPr/>
        </p:nvSpPr>
        <p:spPr bwMode="auto">
          <a:xfrm rot="-7282380">
            <a:off x="8153400" y="2362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39" name="Text Box 74"/>
          <p:cNvSpPr txBox="1">
            <a:spLocks noChangeArrowheads="1"/>
          </p:cNvSpPr>
          <p:nvPr/>
        </p:nvSpPr>
        <p:spPr bwMode="auto">
          <a:xfrm>
            <a:off x="8205788" y="38560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2540" name="Text Box 75"/>
          <p:cNvSpPr txBox="1">
            <a:spLocks noChangeArrowheads="1"/>
          </p:cNvSpPr>
          <p:nvPr/>
        </p:nvSpPr>
        <p:spPr bwMode="auto">
          <a:xfrm>
            <a:off x="8229600" y="6065838"/>
            <a:ext cx="354013" cy="396875"/>
          </a:xfrm>
          <a:prstGeom prst="rect">
            <a:avLst/>
          </a:prstGeom>
          <a:noFill/>
          <a:ln w="12700">
            <a:noFill/>
            <a:miter lim="800000"/>
            <a:headEnd/>
            <a:tailEnd/>
          </a:ln>
          <a:effectLst/>
        </p:spPr>
        <p:txBody>
          <a:bodyPr wrap="none">
            <a:spAutoFit/>
          </a:bodyPr>
          <a:lstStyle/>
          <a:p>
            <a:r>
              <a:rPr lang="en-US" altLang="en-US" sz="2000" b="1"/>
              <a:t>X</a:t>
            </a:r>
          </a:p>
        </p:txBody>
      </p:sp>
      <p:sp>
        <p:nvSpPr>
          <p:cNvPr id="62541" name="Text Box 76"/>
          <p:cNvSpPr txBox="1">
            <a:spLocks noChangeArrowheads="1"/>
          </p:cNvSpPr>
          <p:nvPr/>
        </p:nvSpPr>
        <p:spPr bwMode="auto">
          <a:xfrm>
            <a:off x="1143000" y="1676400"/>
            <a:ext cx="2667000" cy="409575"/>
          </a:xfrm>
          <a:prstGeom prst="rect">
            <a:avLst/>
          </a:prstGeom>
          <a:solidFill>
            <a:srgbClr val="FDE0BD"/>
          </a:solidFill>
          <a:ln w="12700">
            <a:solidFill>
              <a:schemeClr val="tx1"/>
            </a:solidFill>
            <a:miter lim="800000"/>
            <a:headEnd/>
            <a:tailEnd/>
          </a:ln>
          <a:effectLst/>
        </p:spPr>
        <p:txBody>
          <a:bodyPr>
            <a:spAutoFit/>
          </a:bodyPr>
          <a:lstStyle/>
          <a:p>
            <a:r>
              <a:rPr lang="en-US" altLang="en-US" sz="2000" b="1"/>
              <a:t>Strong relationships</a:t>
            </a:r>
          </a:p>
        </p:txBody>
      </p:sp>
      <p:sp>
        <p:nvSpPr>
          <p:cNvPr id="62542" name="Text Box 77"/>
          <p:cNvSpPr txBox="1">
            <a:spLocks noChangeArrowheads="1"/>
          </p:cNvSpPr>
          <p:nvPr/>
        </p:nvSpPr>
        <p:spPr bwMode="auto">
          <a:xfrm>
            <a:off x="6019800" y="1676400"/>
            <a:ext cx="2590800" cy="409575"/>
          </a:xfrm>
          <a:prstGeom prst="rect">
            <a:avLst/>
          </a:prstGeom>
          <a:solidFill>
            <a:srgbClr val="FDE0BD"/>
          </a:solidFill>
          <a:ln w="12700">
            <a:solidFill>
              <a:schemeClr val="tx1"/>
            </a:solidFill>
            <a:miter lim="800000"/>
            <a:headEnd/>
            <a:tailEnd/>
          </a:ln>
          <a:effectLst/>
        </p:spPr>
        <p:txBody>
          <a:bodyPr>
            <a:spAutoFit/>
          </a:bodyPr>
          <a:lstStyle/>
          <a:p>
            <a:r>
              <a:rPr lang="en-US" altLang="en-US" sz="2000" b="1"/>
              <a:t>Weak relationships</a:t>
            </a:r>
          </a:p>
        </p:txBody>
      </p:sp>
      <p:sp>
        <p:nvSpPr>
          <p:cNvPr id="62543" name="Line 78"/>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p:spPr>
        <p:txBody>
          <a:bodyPr wrap="none"/>
          <a:lstStyle/>
          <a:p>
            <a:endParaRPr lang="en-IN"/>
          </a:p>
        </p:txBody>
      </p:sp>
      <p:sp>
        <p:nvSpPr>
          <p:cNvPr id="62544" name="Oval 79"/>
          <p:cNvSpPr>
            <a:spLocks noChangeArrowheads="1"/>
          </p:cNvSpPr>
          <p:nvPr/>
        </p:nvSpPr>
        <p:spPr bwMode="auto">
          <a:xfrm rot="-7282380">
            <a:off x="8001000" y="2819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45" name="Oval 80"/>
          <p:cNvSpPr>
            <a:spLocks noChangeArrowheads="1"/>
          </p:cNvSpPr>
          <p:nvPr/>
        </p:nvSpPr>
        <p:spPr bwMode="auto">
          <a:xfrm rot="-7282380">
            <a:off x="7848600" y="2209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46" name="Oval 81"/>
          <p:cNvSpPr>
            <a:spLocks noChangeArrowheads="1"/>
          </p:cNvSpPr>
          <p:nvPr/>
        </p:nvSpPr>
        <p:spPr bwMode="auto">
          <a:xfrm rot="-7282380">
            <a:off x="7620000" y="5562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47" name="Oval 82"/>
          <p:cNvSpPr>
            <a:spLocks noChangeArrowheads="1"/>
          </p:cNvSpPr>
          <p:nvPr/>
        </p:nvSpPr>
        <p:spPr bwMode="auto">
          <a:xfrm rot="-7282380">
            <a:off x="8001000" y="5257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48" name="Oval 83"/>
          <p:cNvSpPr>
            <a:spLocks noChangeArrowheads="1"/>
          </p:cNvSpPr>
          <p:nvPr/>
        </p:nvSpPr>
        <p:spPr bwMode="auto">
          <a:xfrm rot="-7282380">
            <a:off x="7848600" y="4953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49" name="Oval 84"/>
          <p:cNvSpPr>
            <a:spLocks noChangeArrowheads="1"/>
          </p:cNvSpPr>
          <p:nvPr/>
        </p:nvSpPr>
        <p:spPr bwMode="auto">
          <a:xfrm rot="-7282380">
            <a:off x="8001000" y="5638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50" name="Oval 85"/>
          <p:cNvSpPr>
            <a:spLocks noChangeArrowheads="1"/>
          </p:cNvSpPr>
          <p:nvPr/>
        </p:nvSpPr>
        <p:spPr bwMode="auto">
          <a:xfrm rot="-7282380">
            <a:off x="7315200" y="4724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51" name="Oval 86"/>
          <p:cNvSpPr>
            <a:spLocks noChangeArrowheads="1"/>
          </p:cNvSpPr>
          <p:nvPr/>
        </p:nvSpPr>
        <p:spPr bwMode="auto">
          <a:xfrm rot="-7282380">
            <a:off x="6629400" y="4343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2552" name="Line 87"/>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p:spPr>
        <p:txBody>
          <a:bodyPr wrap="none"/>
          <a:lstStyle/>
          <a:p>
            <a:endParaRPr lang="en-IN"/>
          </a:p>
        </p:txBody>
      </p:sp>
      <p:sp>
        <p:nvSpPr>
          <p:cNvPr id="62553" name="Line 88"/>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p:spPr>
        <p:txBody>
          <a:bodyPr wrap="none"/>
          <a:lstStyle/>
          <a:p>
            <a:endParaRPr lang="en-IN"/>
          </a:p>
        </p:txBody>
      </p:sp>
      <p:sp>
        <p:nvSpPr>
          <p:cNvPr id="62554" name="Line 89"/>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p:spPr>
        <p:txBody>
          <a:bodyPr wrap="none"/>
          <a:lstStyle/>
          <a:p>
            <a:endParaRPr lang="en-IN"/>
          </a:p>
        </p:txBody>
      </p:sp>
      <p:sp>
        <p:nvSpPr>
          <p:cNvPr id="62555" name="Line 90"/>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p:spPr>
        <p:txBody>
          <a:bodyPr wrap="none"/>
          <a:lstStyle/>
          <a:p>
            <a:endParaRPr lang="en-IN"/>
          </a:p>
        </p:txBody>
      </p:sp>
      <p:sp>
        <p:nvSpPr>
          <p:cNvPr id="62556" name="Line 91"/>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p:spPr>
        <p:txBody>
          <a:bodyPr wrap="none"/>
          <a:lstStyle/>
          <a:p>
            <a:endParaRPr lang="en-IN"/>
          </a:p>
        </p:txBody>
      </p:sp>
      <p:sp>
        <p:nvSpPr>
          <p:cNvPr id="62557" name="Line 92"/>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p:spPr>
        <p:txBody>
          <a:bodyPr wrap="none"/>
          <a:lstStyle/>
          <a:p>
            <a:endParaRPr lang="en-IN"/>
          </a:p>
        </p:txBody>
      </p:sp>
      <p:sp>
        <p:nvSpPr>
          <p:cNvPr id="62558" name="Line 93"/>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p:spPr>
        <p:txBody>
          <a:bodyPr wrap="none"/>
          <a:lstStyle/>
          <a:p>
            <a:endParaRPr lang="en-IN"/>
          </a:p>
        </p:txBody>
      </p:sp>
      <p:sp>
        <p:nvSpPr>
          <p:cNvPr id="62559" name="Line 94"/>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p:spPr>
        <p:txBody>
          <a:bodyPr wrap="none"/>
          <a:lstStyle/>
          <a:p>
            <a:endParaRPr lang="en-IN"/>
          </a:p>
        </p:txBody>
      </p:sp>
      <p:sp>
        <p:nvSpPr>
          <p:cNvPr id="62560" name="Line 95"/>
          <p:cNvSpPr>
            <a:spLocks noChangeShapeType="1"/>
          </p:cNvSpPr>
          <p:nvPr/>
        </p:nvSpPr>
        <p:spPr bwMode="auto">
          <a:xfrm flipV="1">
            <a:off x="1371600" y="2514600"/>
            <a:ext cx="2057400" cy="1295400"/>
          </a:xfrm>
          <a:prstGeom prst="line">
            <a:avLst/>
          </a:prstGeom>
          <a:noFill/>
          <a:ln w="19050">
            <a:solidFill>
              <a:schemeClr val="tx1"/>
            </a:solidFill>
            <a:miter lim="800000"/>
            <a:headEnd/>
            <a:tailEnd/>
          </a:ln>
          <a:effectLst/>
        </p:spPr>
        <p:txBody>
          <a:bodyPr wrap="none"/>
          <a:lstStyle/>
          <a:p>
            <a:endParaRPr lang="en-IN"/>
          </a:p>
        </p:txBody>
      </p:sp>
      <p:sp>
        <p:nvSpPr>
          <p:cNvPr id="62561" name="Line 96"/>
          <p:cNvSpPr>
            <a:spLocks noChangeShapeType="1"/>
          </p:cNvSpPr>
          <p:nvPr/>
        </p:nvSpPr>
        <p:spPr bwMode="auto">
          <a:xfrm>
            <a:off x="1295400" y="4724400"/>
            <a:ext cx="1905000" cy="1371600"/>
          </a:xfrm>
          <a:prstGeom prst="line">
            <a:avLst/>
          </a:prstGeom>
          <a:noFill/>
          <a:ln w="19050">
            <a:solidFill>
              <a:schemeClr val="tx1"/>
            </a:solidFill>
            <a:miter lim="800000"/>
            <a:headEnd/>
            <a:tailEnd/>
          </a:ln>
          <a:effectLst/>
        </p:spPr>
        <p:txBody>
          <a:bodyPr wrap="none"/>
          <a:lstStyle/>
          <a:p>
            <a:endParaRPr lang="en-IN"/>
          </a:p>
        </p:txBody>
      </p:sp>
      <p:sp>
        <p:nvSpPr>
          <p:cNvPr id="62562" name="Line 97"/>
          <p:cNvSpPr>
            <a:spLocks noChangeShapeType="1"/>
          </p:cNvSpPr>
          <p:nvPr/>
        </p:nvSpPr>
        <p:spPr bwMode="auto">
          <a:xfrm flipV="1">
            <a:off x="6172200" y="2209800"/>
            <a:ext cx="2057400" cy="1295400"/>
          </a:xfrm>
          <a:prstGeom prst="line">
            <a:avLst/>
          </a:prstGeom>
          <a:noFill/>
          <a:ln w="19050">
            <a:solidFill>
              <a:schemeClr val="tx1"/>
            </a:solidFill>
            <a:miter lim="800000"/>
            <a:headEnd/>
            <a:tailEnd/>
          </a:ln>
          <a:effectLst/>
        </p:spPr>
        <p:txBody>
          <a:bodyPr wrap="none"/>
          <a:lstStyle/>
          <a:p>
            <a:endParaRPr lang="en-IN"/>
          </a:p>
        </p:txBody>
      </p:sp>
      <p:sp>
        <p:nvSpPr>
          <p:cNvPr id="62563" name="Line 98"/>
          <p:cNvSpPr>
            <a:spLocks noChangeShapeType="1"/>
          </p:cNvSpPr>
          <p:nvPr/>
        </p:nvSpPr>
        <p:spPr bwMode="auto">
          <a:xfrm>
            <a:off x="6324600" y="4724400"/>
            <a:ext cx="1752600" cy="1295400"/>
          </a:xfrm>
          <a:prstGeom prst="line">
            <a:avLst/>
          </a:prstGeom>
          <a:noFill/>
          <a:ln w="19050">
            <a:solidFill>
              <a:schemeClr val="tx1"/>
            </a:solidFill>
            <a:miter lim="800000"/>
            <a:headEnd/>
            <a:tailEnd/>
          </a:ln>
          <a:effectLst/>
        </p:spPr>
        <p:txBody>
          <a:bodyPr wrap="none"/>
          <a:lstStyle/>
          <a:p>
            <a:endParaRPr lang="en-IN"/>
          </a:p>
        </p:txBody>
      </p:sp>
      <p:sp>
        <p:nvSpPr>
          <p:cNvPr id="62564" name="Rectangle 99"/>
          <p:cNvSpPr>
            <a:spLocks noGrp="1" noChangeArrowheads="1"/>
          </p:cNvSpPr>
          <p:nvPr>
            <p:ph type="title"/>
          </p:nvPr>
        </p:nvSpPr>
        <p:spPr>
          <a:noFill/>
        </p:spPr>
        <p:txBody>
          <a:bodyPr/>
          <a:lstStyle/>
          <a:p>
            <a:pPr eaLnBrk="1" hangingPunct="1"/>
            <a:r>
              <a:rPr lang="en-US" altLang="en-US" smtClean="0"/>
              <a:t>Linear Correlation</a:t>
            </a:r>
          </a:p>
        </p:txBody>
      </p:sp>
      <p:sp>
        <p:nvSpPr>
          <p:cNvPr id="62565" name="Rectangle 100"/>
          <p:cNvSpPr>
            <a:spLocks noChangeArrowheads="1"/>
          </p:cNvSpPr>
          <p:nvPr/>
        </p:nvSpPr>
        <p:spPr bwMode="auto">
          <a:xfrm>
            <a:off x="0" y="6510338"/>
            <a:ext cx="7854950" cy="336550"/>
          </a:xfrm>
          <a:prstGeom prst="rect">
            <a:avLst/>
          </a:prstGeom>
          <a:noFill/>
          <a:ln w="9525">
            <a:noFill/>
            <a:miter lim="800000"/>
            <a:headEnd/>
            <a:tailEnd/>
          </a:ln>
          <a:effectLst/>
        </p:spPr>
        <p:txBody>
          <a:bodyPr wrap="none">
            <a:spAutoFit/>
          </a:bodyPr>
          <a:lstStyle/>
          <a:p>
            <a:pPr eaLnBrk="1" hangingPunct="1">
              <a:spcBef>
                <a:spcPct val="20000"/>
              </a:spcBef>
              <a:buClr>
                <a:schemeClr val="folHlink"/>
              </a:buClr>
              <a:buSzPct val="60000"/>
              <a:buFont typeface="Wingdings" pitchFamily="2" charset="2"/>
              <a:buChar char="n"/>
            </a:pPr>
            <a:r>
              <a:rPr lang="en-US" altLang="en-US" sz="1600">
                <a:latin typeface="Times New Roman" pitchFamily="18" charset="0"/>
              </a:rPr>
              <a:t>Slide from: Statistics for Managers Using Microsoft® Excel  4th Edition, 2004 Prentice-Hall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en-US" smtClean="0"/>
              <a:t>Linear Correlation</a:t>
            </a:r>
          </a:p>
        </p:txBody>
      </p:sp>
      <p:sp>
        <p:nvSpPr>
          <p:cNvPr id="63492" name="Line 3"/>
          <p:cNvSpPr>
            <a:spLocks noChangeShapeType="1"/>
          </p:cNvSpPr>
          <p:nvPr/>
        </p:nvSpPr>
        <p:spPr bwMode="auto">
          <a:xfrm>
            <a:off x="3429000" y="4648200"/>
            <a:ext cx="0" cy="1447800"/>
          </a:xfrm>
          <a:prstGeom prst="line">
            <a:avLst/>
          </a:prstGeom>
          <a:noFill/>
          <a:ln w="25400">
            <a:solidFill>
              <a:schemeClr val="tx1"/>
            </a:solidFill>
            <a:round/>
            <a:headEnd/>
            <a:tailEnd/>
          </a:ln>
          <a:effectLst/>
        </p:spPr>
        <p:txBody>
          <a:bodyPr wrap="none" anchor="ctr"/>
          <a:lstStyle/>
          <a:p>
            <a:endParaRPr lang="en-IN"/>
          </a:p>
        </p:txBody>
      </p:sp>
      <p:sp>
        <p:nvSpPr>
          <p:cNvPr id="63493" name="Oval 4"/>
          <p:cNvSpPr>
            <a:spLocks noChangeArrowheads="1"/>
          </p:cNvSpPr>
          <p:nvPr/>
        </p:nvSpPr>
        <p:spPr bwMode="auto">
          <a:xfrm rot="-7282380">
            <a:off x="5486400" y="5181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4" name="Oval 5"/>
          <p:cNvSpPr>
            <a:spLocks noChangeArrowheads="1"/>
          </p:cNvSpPr>
          <p:nvPr/>
        </p:nvSpPr>
        <p:spPr bwMode="auto">
          <a:xfrm rot="-7282380">
            <a:off x="38862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5" name="Oval 6"/>
          <p:cNvSpPr>
            <a:spLocks noChangeArrowheads="1"/>
          </p:cNvSpPr>
          <p:nvPr/>
        </p:nvSpPr>
        <p:spPr bwMode="auto">
          <a:xfrm rot="-7282380">
            <a:off x="5410200" y="4953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6" name="Oval 7"/>
          <p:cNvSpPr>
            <a:spLocks noChangeArrowheads="1"/>
          </p:cNvSpPr>
          <p:nvPr/>
        </p:nvSpPr>
        <p:spPr bwMode="auto">
          <a:xfrm rot="-7282380">
            <a:off x="4114800" y="4876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7" name="Oval 8"/>
          <p:cNvSpPr>
            <a:spLocks noChangeArrowheads="1"/>
          </p:cNvSpPr>
          <p:nvPr/>
        </p:nvSpPr>
        <p:spPr bwMode="auto">
          <a:xfrm rot="-7282380">
            <a:off x="5029200" y="4876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8" name="Oval 9"/>
          <p:cNvSpPr>
            <a:spLocks noChangeArrowheads="1"/>
          </p:cNvSpPr>
          <p:nvPr/>
        </p:nvSpPr>
        <p:spPr bwMode="auto">
          <a:xfrm rot="-7282380">
            <a:off x="51816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499" name="Oval 10"/>
          <p:cNvSpPr>
            <a:spLocks noChangeArrowheads="1"/>
          </p:cNvSpPr>
          <p:nvPr/>
        </p:nvSpPr>
        <p:spPr bwMode="auto">
          <a:xfrm rot="-7282380">
            <a:off x="4419600" y="5029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0" name="Oval 11"/>
          <p:cNvSpPr>
            <a:spLocks noChangeArrowheads="1"/>
          </p:cNvSpPr>
          <p:nvPr/>
        </p:nvSpPr>
        <p:spPr bwMode="auto">
          <a:xfrm rot="-7282380">
            <a:off x="3505200" y="5105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1" name="Oval 12"/>
          <p:cNvSpPr>
            <a:spLocks noChangeArrowheads="1"/>
          </p:cNvSpPr>
          <p:nvPr/>
        </p:nvSpPr>
        <p:spPr bwMode="auto">
          <a:xfrm rot="-7282380">
            <a:off x="3733800" y="4876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2" name="Oval 13"/>
          <p:cNvSpPr>
            <a:spLocks noChangeArrowheads="1"/>
          </p:cNvSpPr>
          <p:nvPr/>
        </p:nvSpPr>
        <p:spPr bwMode="auto">
          <a:xfrm rot="-7282380">
            <a:off x="4191000" y="51054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3503" name="Oval 14"/>
          <p:cNvSpPr>
            <a:spLocks noChangeArrowheads="1"/>
          </p:cNvSpPr>
          <p:nvPr/>
        </p:nvSpPr>
        <p:spPr bwMode="auto">
          <a:xfrm rot="-7282380">
            <a:off x="4876800" y="5181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4" name="Oval 15"/>
          <p:cNvSpPr>
            <a:spLocks noChangeArrowheads="1"/>
          </p:cNvSpPr>
          <p:nvPr/>
        </p:nvSpPr>
        <p:spPr bwMode="auto">
          <a:xfrm rot="-7282380">
            <a:off x="4648200" y="4953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5" name="Oval 16"/>
          <p:cNvSpPr>
            <a:spLocks noChangeArrowheads="1"/>
          </p:cNvSpPr>
          <p:nvPr/>
        </p:nvSpPr>
        <p:spPr bwMode="auto">
          <a:xfrm rot="-7282380">
            <a:off x="4572000" y="5181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06" name="Text Box 17"/>
          <p:cNvSpPr txBox="1">
            <a:spLocks noChangeArrowheads="1"/>
          </p:cNvSpPr>
          <p:nvPr/>
        </p:nvSpPr>
        <p:spPr bwMode="auto">
          <a:xfrm>
            <a:off x="2971800" y="43894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3507" name="Line 18"/>
          <p:cNvSpPr>
            <a:spLocks noChangeShapeType="1"/>
          </p:cNvSpPr>
          <p:nvPr/>
        </p:nvSpPr>
        <p:spPr bwMode="auto">
          <a:xfrm>
            <a:off x="3429000" y="6096000"/>
            <a:ext cx="2286000" cy="0"/>
          </a:xfrm>
          <a:prstGeom prst="line">
            <a:avLst/>
          </a:prstGeom>
          <a:noFill/>
          <a:ln w="25400">
            <a:solidFill>
              <a:schemeClr val="tx1"/>
            </a:solidFill>
            <a:round/>
            <a:headEnd/>
            <a:tailEnd/>
          </a:ln>
          <a:effectLst/>
        </p:spPr>
        <p:txBody>
          <a:bodyPr wrap="none" anchor="ctr"/>
          <a:lstStyle/>
          <a:p>
            <a:endParaRPr lang="en-IN"/>
          </a:p>
        </p:txBody>
      </p:sp>
      <p:sp>
        <p:nvSpPr>
          <p:cNvPr id="63508" name="Text Box 19"/>
          <p:cNvSpPr txBox="1">
            <a:spLocks noChangeArrowheads="1"/>
          </p:cNvSpPr>
          <p:nvPr/>
        </p:nvSpPr>
        <p:spPr bwMode="auto">
          <a:xfrm>
            <a:off x="5691188" y="59896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3509"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p:spPr>
        <p:txBody>
          <a:bodyPr wrap="none" anchor="ctr"/>
          <a:lstStyle/>
          <a:p>
            <a:endParaRPr lang="en-IN"/>
          </a:p>
        </p:txBody>
      </p:sp>
      <p:sp>
        <p:nvSpPr>
          <p:cNvPr id="63510" name="Oval 21"/>
          <p:cNvSpPr>
            <a:spLocks noChangeArrowheads="1"/>
          </p:cNvSpPr>
          <p:nvPr/>
        </p:nvSpPr>
        <p:spPr bwMode="auto">
          <a:xfrm rot="-7282380">
            <a:off x="4876800" y="2133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1" name="Oval 22"/>
          <p:cNvSpPr>
            <a:spLocks noChangeArrowheads="1"/>
          </p:cNvSpPr>
          <p:nvPr/>
        </p:nvSpPr>
        <p:spPr bwMode="auto">
          <a:xfrm rot="-7282380">
            <a:off x="3581400" y="3048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2" name="Oval 23"/>
          <p:cNvSpPr>
            <a:spLocks noChangeArrowheads="1"/>
          </p:cNvSpPr>
          <p:nvPr/>
        </p:nvSpPr>
        <p:spPr bwMode="auto">
          <a:xfrm rot="-7282380">
            <a:off x="54102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3" name="Oval 24"/>
          <p:cNvSpPr>
            <a:spLocks noChangeArrowheads="1"/>
          </p:cNvSpPr>
          <p:nvPr/>
        </p:nvSpPr>
        <p:spPr bwMode="auto">
          <a:xfrm rot="-7282380">
            <a:off x="5562600" y="2590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4" name="Oval 25"/>
          <p:cNvSpPr>
            <a:spLocks noChangeArrowheads="1"/>
          </p:cNvSpPr>
          <p:nvPr/>
        </p:nvSpPr>
        <p:spPr bwMode="auto">
          <a:xfrm rot="-7282380">
            <a:off x="3962400" y="3429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5" name="Oval 26"/>
          <p:cNvSpPr>
            <a:spLocks noChangeArrowheads="1"/>
          </p:cNvSpPr>
          <p:nvPr/>
        </p:nvSpPr>
        <p:spPr bwMode="auto">
          <a:xfrm rot="-7282380">
            <a:off x="4114800" y="2209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6" name="Oval 27"/>
          <p:cNvSpPr>
            <a:spLocks noChangeArrowheads="1"/>
          </p:cNvSpPr>
          <p:nvPr/>
        </p:nvSpPr>
        <p:spPr bwMode="auto">
          <a:xfrm rot="-7282380">
            <a:off x="4876800" y="2895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7" name="Oval 28"/>
          <p:cNvSpPr>
            <a:spLocks noChangeArrowheads="1"/>
          </p:cNvSpPr>
          <p:nvPr/>
        </p:nvSpPr>
        <p:spPr bwMode="auto">
          <a:xfrm rot="-7282380">
            <a:off x="5029200" y="2438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8" name="Oval 29"/>
          <p:cNvSpPr>
            <a:spLocks noChangeArrowheads="1"/>
          </p:cNvSpPr>
          <p:nvPr/>
        </p:nvSpPr>
        <p:spPr bwMode="auto">
          <a:xfrm rot="-7282380">
            <a:off x="5486400" y="2286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19" name="Oval 30"/>
          <p:cNvSpPr>
            <a:spLocks noChangeArrowheads="1"/>
          </p:cNvSpPr>
          <p:nvPr/>
        </p:nvSpPr>
        <p:spPr bwMode="auto">
          <a:xfrm rot="-7282380">
            <a:off x="4572000" y="2438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20" name="Oval 31"/>
          <p:cNvSpPr>
            <a:spLocks noChangeArrowheads="1"/>
          </p:cNvSpPr>
          <p:nvPr/>
        </p:nvSpPr>
        <p:spPr bwMode="auto">
          <a:xfrm rot="-7282380">
            <a:off x="3962400" y="31242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21" name="Oval 32"/>
          <p:cNvSpPr>
            <a:spLocks noChangeArrowheads="1"/>
          </p:cNvSpPr>
          <p:nvPr/>
        </p:nvSpPr>
        <p:spPr bwMode="auto">
          <a:xfrm rot="-7282380">
            <a:off x="4191000" y="2743200"/>
            <a:ext cx="228600" cy="228600"/>
          </a:xfrm>
          <a:prstGeom prst="ellipse">
            <a:avLst/>
          </a:prstGeom>
          <a:solidFill>
            <a:schemeClr val="folHlink"/>
          </a:solidFill>
          <a:ln w="12700">
            <a:noFill/>
            <a:round/>
            <a:headEnd/>
            <a:tailEnd/>
          </a:ln>
          <a:effectLst/>
        </p:spPr>
        <p:txBody>
          <a:bodyPr vert="eaVert" wrap="none" anchor="ctr"/>
          <a:lstStyle/>
          <a:p>
            <a:pPr algn="ctr"/>
            <a:endParaRPr lang="en-US" altLang="en-US"/>
          </a:p>
        </p:txBody>
      </p:sp>
      <p:sp>
        <p:nvSpPr>
          <p:cNvPr id="63522" name="Oval 33"/>
          <p:cNvSpPr>
            <a:spLocks noChangeArrowheads="1"/>
          </p:cNvSpPr>
          <p:nvPr/>
        </p:nvSpPr>
        <p:spPr bwMode="auto">
          <a:xfrm rot="-7282380">
            <a:off x="5181600" y="3429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23" name="Oval 34"/>
          <p:cNvSpPr>
            <a:spLocks noChangeArrowheads="1"/>
          </p:cNvSpPr>
          <p:nvPr/>
        </p:nvSpPr>
        <p:spPr bwMode="auto">
          <a:xfrm rot="-7282380">
            <a:off x="4572000" y="29718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24" name="Oval 35"/>
          <p:cNvSpPr>
            <a:spLocks noChangeArrowheads="1"/>
          </p:cNvSpPr>
          <p:nvPr/>
        </p:nvSpPr>
        <p:spPr bwMode="auto">
          <a:xfrm rot="-7282380">
            <a:off x="4343400" y="32766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25" name="Text Box 36"/>
          <p:cNvSpPr txBox="1">
            <a:spLocks noChangeArrowheads="1"/>
          </p:cNvSpPr>
          <p:nvPr/>
        </p:nvSpPr>
        <p:spPr bwMode="auto">
          <a:xfrm>
            <a:off x="2971800" y="2179638"/>
            <a:ext cx="354013" cy="396875"/>
          </a:xfrm>
          <a:prstGeom prst="rect">
            <a:avLst/>
          </a:prstGeom>
          <a:noFill/>
          <a:ln w="12700">
            <a:noFill/>
            <a:miter lim="800000"/>
            <a:headEnd/>
            <a:tailEnd/>
          </a:ln>
          <a:effectLst/>
        </p:spPr>
        <p:txBody>
          <a:bodyPr wrap="none">
            <a:spAutoFit/>
          </a:bodyPr>
          <a:lstStyle/>
          <a:p>
            <a:r>
              <a:rPr lang="en-US" altLang="en-US" sz="2000" b="1"/>
              <a:t>Y</a:t>
            </a:r>
          </a:p>
        </p:txBody>
      </p:sp>
      <p:sp>
        <p:nvSpPr>
          <p:cNvPr id="63526" name="Line 37"/>
          <p:cNvSpPr>
            <a:spLocks noChangeShapeType="1"/>
          </p:cNvSpPr>
          <p:nvPr/>
        </p:nvSpPr>
        <p:spPr bwMode="auto">
          <a:xfrm>
            <a:off x="3429000" y="3886200"/>
            <a:ext cx="2286000" cy="0"/>
          </a:xfrm>
          <a:prstGeom prst="line">
            <a:avLst/>
          </a:prstGeom>
          <a:noFill/>
          <a:ln w="25400">
            <a:solidFill>
              <a:schemeClr val="tx1"/>
            </a:solidFill>
            <a:round/>
            <a:headEnd/>
            <a:tailEnd/>
          </a:ln>
          <a:effectLst/>
        </p:spPr>
        <p:txBody>
          <a:bodyPr wrap="none" anchor="ctr"/>
          <a:lstStyle/>
          <a:p>
            <a:endParaRPr lang="en-IN"/>
          </a:p>
        </p:txBody>
      </p:sp>
      <p:sp>
        <p:nvSpPr>
          <p:cNvPr id="63527" name="Text Box 38"/>
          <p:cNvSpPr txBox="1">
            <a:spLocks noChangeArrowheads="1"/>
          </p:cNvSpPr>
          <p:nvPr/>
        </p:nvSpPr>
        <p:spPr bwMode="auto">
          <a:xfrm>
            <a:off x="5691188" y="3779838"/>
            <a:ext cx="354012" cy="396875"/>
          </a:xfrm>
          <a:prstGeom prst="rect">
            <a:avLst/>
          </a:prstGeom>
          <a:noFill/>
          <a:ln w="12700">
            <a:noFill/>
            <a:miter lim="800000"/>
            <a:headEnd/>
            <a:tailEnd/>
          </a:ln>
          <a:effectLst/>
        </p:spPr>
        <p:txBody>
          <a:bodyPr wrap="none">
            <a:spAutoFit/>
          </a:bodyPr>
          <a:lstStyle/>
          <a:p>
            <a:r>
              <a:rPr lang="en-US" altLang="en-US" sz="2000" b="1"/>
              <a:t>X</a:t>
            </a:r>
          </a:p>
        </p:txBody>
      </p:sp>
      <p:sp>
        <p:nvSpPr>
          <p:cNvPr id="63528" name="Rectangle 39"/>
          <p:cNvSpPr>
            <a:spLocks noChangeArrowheads="1"/>
          </p:cNvSpPr>
          <p:nvPr/>
        </p:nvSpPr>
        <p:spPr bwMode="auto">
          <a:xfrm>
            <a:off x="4343400" y="1371600"/>
            <a:ext cx="8077200" cy="4114800"/>
          </a:xfrm>
          <a:prstGeom prst="rect">
            <a:avLst/>
          </a:prstGeom>
          <a:noFill/>
          <a:ln w="9525">
            <a:noFill/>
            <a:miter lim="800000"/>
            <a:headEnd/>
            <a:tailEnd/>
          </a:ln>
          <a:effectLst/>
        </p:spPr>
        <p:txBody>
          <a:bodyPr lIns="85342" tIns="42672" rIns="85342" bIns="42672"/>
          <a:lstStyle/>
          <a:p>
            <a:pPr marL="342900" indent="-342900" eaLnBrk="1" hangingPunct="1">
              <a:lnSpc>
                <a:spcPct val="95000"/>
              </a:lnSpc>
              <a:spcBef>
                <a:spcPct val="75000"/>
              </a:spcBef>
              <a:buClr>
                <a:schemeClr val="accent1"/>
              </a:buClr>
              <a:buSzPct val="110000"/>
              <a:buFont typeface="Wingdings" pitchFamily="2" charset="2"/>
              <a:buChar char="§"/>
            </a:pPr>
            <a:endParaRPr lang="en-US" altLang="en-US">
              <a:latin typeface="Times New Roman" pitchFamily="18" charset="0"/>
            </a:endParaRPr>
          </a:p>
        </p:txBody>
      </p:sp>
      <p:sp>
        <p:nvSpPr>
          <p:cNvPr id="63529" name="Text Box 40"/>
          <p:cNvSpPr txBox="1">
            <a:spLocks noChangeArrowheads="1"/>
          </p:cNvSpPr>
          <p:nvPr/>
        </p:nvSpPr>
        <p:spPr bwMode="auto">
          <a:xfrm>
            <a:off x="3581400" y="1600200"/>
            <a:ext cx="2133600" cy="409575"/>
          </a:xfrm>
          <a:prstGeom prst="rect">
            <a:avLst/>
          </a:prstGeom>
          <a:solidFill>
            <a:srgbClr val="FDE0BD"/>
          </a:solidFill>
          <a:ln w="12700">
            <a:solidFill>
              <a:schemeClr val="tx1"/>
            </a:solidFill>
            <a:miter lim="800000"/>
            <a:headEnd/>
            <a:tailEnd/>
          </a:ln>
          <a:effectLst/>
        </p:spPr>
        <p:txBody>
          <a:bodyPr>
            <a:spAutoFit/>
          </a:bodyPr>
          <a:lstStyle/>
          <a:p>
            <a:r>
              <a:rPr lang="en-US" altLang="en-US" sz="2000" b="1"/>
              <a:t>No relationship</a:t>
            </a:r>
          </a:p>
        </p:txBody>
      </p:sp>
      <p:sp>
        <p:nvSpPr>
          <p:cNvPr id="63530" name="Oval 41"/>
          <p:cNvSpPr>
            <a:spLocks noChangeArrowheads="1"/>
          </p:cNvSpPr>
          <p:nvPr/>
        </p:nvSpPr>
        <p:spPr bwMode="auto">
          <a:xfrm rot="-7282380">
            <a:off x="3657600" y="2667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31" name="Oval 42"/>
          <p:cNvSpPr>
            <a:spLocks noChangeArrowheads="1"/>
          </p:cNvSpPr>
          <p:nvPr/>
        </p:nvSpPr>
        <p:spPr bwMode="auto">
          <a:xfrm rot="-7282380">
            <a:off x="4800600" y="34290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32" name="Oval 43"/>
          <p:cNvSpPr>
            <a:spLocks noChangeArrowheads="1"/>
          </p:cNvSpPr>
          <p:nvPr/>
        </p:nvSpPr>
        <p:spPr bwMode="auto">
          <a:xfrm rot="-7282380">
            <a:off x="5257800" y="2819400"/>
            <a:ext cx="228600" cy="228600"/>
          </a:xfrm>
          <a:prstGeom prst="ellipse">
            <a:avLst/>
          </a:prstGeom>
          <a:solidFill>
            <a:schemeClr val="folHlink"/>
          </a:solidFill>
          <a:ln w="12700">
            <a:noFill/>
            <a:round/>
            <a:headEnd/>
            <a:tailEnd/>
          </a:ln>
          <a:effectLst/>
        </p:spPr>
        <p:txBody>
          <a:bodyPr wrap="none" anchor="ctr"/>
          <a:lstStyle/>
          <a:p>
            <a:pPr eaLnBrk="1" hangingPunct="1"/>
            <a:endParaRPr lang="en-US"/>
          </a:p>
        </p:txBody>
      </p:sp>
      <p:sp>
        <p:nvSpPr>
          <p:cNvPr id="63533" name="Line 44"/>
          <p:cNvSpPr>
            <a:spLocks noChangeShapeType="1"/>
          </p:cNvSpPr>
          <p:nvPr/>
        </p:nvSpPr>
        <p:spPr bwMode="auto">
          <a:xfrm>
            <a:off x="3581400" y="2895600"/>
            <a:ext cx="2362200" cy="0"/>
          </a:xfrm>
          <a:prstGeom prst="line">
            <a:avLst/>
          </a:prstGeom>
          <a:noFill/>
          <a:ln w="19050">
            <a:solidFill>
              <a:schemeClr val="tx1"/>
            </a:solidFill>
            <a:miter lim="800000"/>
            <a:headEnd/>
            <a:tailEnd/>
          </a:ln>
          <a:effectLst/>
        </p:spPr>
        <p:txBody>
          <a:bodyPr wrap="none"/>
          <a:lstStyle/>
          <a:p>
            <a:endParaRPr lang="en-IN"/>
          </a:p>
        </p:txBody>
      </p:sp>
      <p:sp>
        <p:nvSpPr>
          <p:cNvPr id="63534" name="Line 45"/>
          <p:cNvSpPr>
            <a:spLocks noChangeShapeType="1"/>
          </p:cNvSpPr>
          <p:nvPr/>
        </p:nvSpPr>
        <p:spPr bwMode="auto">
          <a:xfrm>
            <a:off x="3505200" y="5181600"/>
            <a:ext cx="2362200" cy="0"/>
          </a:xfrm>
          <a:prstGeom prst="line">
            <a:avLst/>
          </a:prstGeom>
          <a:noFill/>
          <a:ln w="19050">
            <a:solidFill>
              <a:schemeClr val="tx1"/>
            </a:solidFill>
            <a:round/>
            <a:headEnd/>
            <a:tailEnd/>
          </a:ln>
          <a:effectLst/>
        </p:spPr>
        <p:txBody>
          <a:bodyPr wrap="none"/>
          <a:lstStyle/>
          <a:p>
            <a:endParaRPr lang="en-IN"/>
          </a:p>
        </p:txBody>
      </p:sp>
      <p:sp>
        <p:nvSpPr>
          <p:cNvPr id="63535" name="Rectangle 46"/>
          <p:cNvSpPr>
            <a:spLocks noChangeArrowheads="1"/>
          </p:cNvSpPr>
          <p:nvPr/>
        </p:nvSpPr>
        <p:spPr bwMode="auto">
          <a:xfrm>
            <a:off x="0" y="6510338"/>
            <a:ext cx="7854950" cy="336550"/>
          </a:xfrm>
          <a:prstGeom prst="rect">
            <a:avLst/>
          </a:prstGeom>
          <a:noFill/>
          <a:ln w="9525">
            <a:noFill/>
            <a:miter lim="800000"/>
            <a:headEnd/>
            <a:tailEnd/>
          </a:ln>
          <a:effectLst/>
        </p:spPr>
        <p:txBody>
          <a:bodyPr wrap="none">
            <a:spAutoFit/>
          </a:bodyPr>
          <a:lstStyle/>
          <a:p>
            <a:pPr eaLnBrk="1" hangingPunct="1">
              <a:spcBef>
                <a:spcPct val="20000"/>
              </a:spcBef>
              <a:buClr>
                <a:schemeClr val="folHlink"/>
              </a:buClr>
              <a:buSzPct val="60000"/>
              <a:buFont typeface="Wingdings" pitchFamily="2" charset="2"/>
              <a:buChar char="n"/>
            </a:pPr>
            <a:r>
              <a:rPr lang="en-US" altLang="en-US" sz="1600">
                <a:latin typeface="Times New Roman" pitchFamily="18" charset="0"/>
              </a:rPr>
              <a:t>Slide from: Statistics for Managers Using Microsoft® Excel  4th Edition, 2004 Prentice-Hall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ChangeArrowheads="1"/>
          </p:cNvSpPr>
          <p:nvPr/>
        </p:nvSpPr>
        <p:spPr bwMode="auto">
          <a:xfrm>
            <a:off x="323850" y="101600"/>
            <a:ext cx="2641600" cy="519113"/>
          </a:xfrm>
          <a:prstGeom prst="rect">
            <a:avLst/>
          </a:prstGeom>
          <a:noFill/>
          <a:ln w="19050">
            <a:noFill/>
            <a:miter lim="800000"/>
            <a:headEnd/>
            <a:tailEnd/>
          </a:ln>
          <a:effectLst/>
        </p:spPr>
        <p:txBody>
          <a:bodyPr wrap="none">
            <a:spAutoFit/>
          </a:bodyPr>
          <a:lstStyle/>
          <a:p>
            <a:pPr eaLnBrk="1" hangingPunct="1"/>
            <a:r>
              <a:rPr lang="en-US" altLang="en-US" sz="2800">
                <a:solidFill>
                  <a:schemeClr val="folHlink"/>
                </a:solidFill>
              </a:rPr>
              <a:t>The Correlation</a:t>
            </a:r>
          </a:p>
        </p:txBody>
      </p:sp>
      <p:sp>
        <p:nvSpPr>
          <p:cNvPr id="64516" name="Rectangle 3"/>
          <p:cNvSpPr>
            <a:spLocks noChangeArrowheads="1"/>
          </p:cNvSpPr>
          <p:nvPr/>
        </p:nvSpPr>
        <p:spPr bwMode="auto">
          <a:xfrm>
            <a:off x="334963" y="542925"/>
            <a:ext cx="13054012" cy="581025"/>
          </a:xfrm>
          <a:prstGeom prst="rect">
            <a:avLst/>
          </a:prstGeom>
          <a:noFill/>
          <a:ln w="19050">
            <a:noFill/>
            <a:miter lim="800000"/>
            <a:headEnd/>
            <a:tailEnd/>
          </a:ln>
          <a:effectLst/>
        </p:spPr>
        <p:txBody>
          <a:bodyPr anchor="ctr">
            <a:spAutoFit/>
          </a:bodyPr>
          <a:lstStyle/>
          <a:p>
            <a:pPr eaLnBrk="1" hangingPunct="1"/>
            <a:r>
              <a:rPr lang="en-US" altLang="en-US" sz="1600"/>
              <a:t>Anscombe's Quartet: to demonstrate both the importance of graphing data before analyzing it </a:t>
            </a:r>
          </a:p>
          <a:p>
            <a:pPr eaLnBrk="1" hangingPunct="1"/>
            <a:r>
              <a:rPr lang="en-US" altLang="en-US" sz="1600"/>
              <a:t>and the effect of outliers on statistical properties. </a:t>
            </a:r>
          </a:p>
        </p:txBody>
      </p:sp>
      <p:sp>
        <p:nvSpPr>
          <p:cNvPr id="64517" name="Rectangle 4"/>
          <p:cNvSpPr>
            <a:spLocks noChangeArrowheads="1"/>
          </p:cNvSpPr>
          <p:nvPr/>
        </p:nvSpPr>
        <p:spPr bwMode="auto">
          <a:xfrm>
            <a:off x="4643438" y="3068638"/>
            <a:ext cx="4249737" cy="304800"/>
          </a:xfrm>
          <a:prstGeom prst="rect">
            <a:avLst/>
          </a:prstGeom>
          <a:noFill/>
          <a:ln w="19050">
            <a:noFill/>
            <a:miter lim="800000"/>
            <a:headEnd/>
            <a:tailEnd/>
          </a:ln>
          <a:effectLst/>
        </p:spPr>
        <p:txBody>
          <a:bodyPr>
            <a:spAutoFit/>
          </a:bodyPr>
          <a:lstStyle/>
          <a:p>
            <a:pPr eaLnBrk="1" hangingPunct="1">
              <a:spcBef>
                <a:spcPct val="50000"/>
              </a:spcBef>
            </a:pPr>
            <a:r>
              <a:rPr lang="en-US" altLang="en-US" sz="1400"/>
              <a:t>Linear regression line in each case	: y = 3 + 0.5x</a:t>
            </a:r>
          </a:p>
        </p:txBody>
      </p:sp>
      <p:graphicFrame>
        <p:nvGraphicFramePr>
          <p:cNvPr id="904197" name="Group 5"/>
          <p:cNvGraphicFramePr>
            <a:graphicFrameLocks noGrp="1"/>
          </p:cNvGraphicFramePr>
          <p:nvPr/>
        </p:nvGraphicFramePr>
        <p:xfrm>
          <a:off x="65088" y="1268413"/>
          <a:ext cx="4291012" cy="4132268"/>
        </p:xfrm>
        <a:graphic>
          <a:graphicData uri="http://schemas.openxmlformats.org/drawingml/2006/table">
            <a:tbl>
              <a:tblPr/>
              <a:tblGrid>
                <a:gridCol w="490537">
                  <a:extLst>
                    <a:ext uri="{9D8B030D-6E8A-4147-A177-3AD203B41FA5}">
                      <a16:colId xmlns:a16="http://schemas.microsoft.com/office/drawing/2014/main" xmlns="" val="1052481487"/>
                    </a:ext>
                  </a:extLst>
                </a:gridCol>
                <a:gridCol w="344488">
                  <a:extLst>
                    <a:ext uri="{9D8B030D-6E8A-4147-A177-3AD203B41FA5}">
                      <a16:colId xmlns:a16="http://schemas.microsoft.com/office/drawing/2014/main" xmlns="" val="2179978369"/>
                    </a:ext>
                  </a:extLst>
                </a:gridCol>
                <a:gridCol w="493712">
                  <a:extLst>
                    <a:ext uri="{9D8B030D-6E8A-4147-A177-3AD203B41FA5}">
                      <a16:colId xmlns:a16="http://schemas.microsoft.com/office/drawing/2014/main" xmlns="" val="742342686"/>
                    </a:ext>
                  </a:extLst>
                </a:gridCol>
                <a:gridCol w="493713">
                  <a:extLst>
                    <a:ext uri="{9D8B030D-6E8A-4147-A177-3AD203B41FA5}">
                      <a16:colId xmlns:a16="http://schemas.microsoft.com/office/drawing/2014/main" xmlns="" val="1387329976"/>
                    </a:ext>
                  </a:extLst>
                </a:gridCol>
                <a:gridCol w="495300">
                  <a:extLst>
                    <a:ext uri="{9D8B030D-6E8A-4147-A177-3AD203B41FA5}">
                      <a16:colId xmlns:a16="http://schemas.microsoft.com/office/drawing/2014/main" xmlns="" val="1021111502"/>
                    </a:ext>
                  </a:extLst>
                </a:gridCol>
                <a:gridCol w="493712">
                  <a:extLst>
                    <a:ext uri="{9D8B030D-6E8A-4147-A177-3AD203B41FA5}">
                      <a16:colId xmlns:a16="http://schemas.microsoft.com/office/drawing/2014/main" xmlns="" val="1531951349"/>
                    </a:ext>
                  </a:extLst>
                </a:gridCol>
                <a:gridCol w="492125">
                  <a:extLst>
                    <a:ext uri="{9D8B030D-6E8A-4147-A177-3AD203B41FA5}">
                      <a16:colId xmlns:a16="http://schemas.microsoft.com/office/drawing/2014/main" xmlns="" val="1072787168"/>
                    </a:ext>
                  </a:extLst>
                </a:gridCol>
                <a:gridCol w="495300">
                  <a:extLst>
                    <a:ext uri="{9D8B030D-6E8A-4147-A177-3AD203B41FA5}">
                      <a16:colId xmlns:a16="http://schemas.microsoft.com/office/drawing/2014/main" xmlns="" val="2194016837"/>
                    </a:ext>
                  </a:extLst>
                </a:gridCol>
                <a:gridCol w="492125">
                  <a:extLst>
                    <a:ext uri="{9D8B030D-6E8A-4147-A177-3AD203B41FA5}">
                      <a16:colId xmlns:a16="http://schemas.microsoft.com/office/drawing/2014/main" xmlns="" val="1696303633"/>
                    </a:ext>
                  </a:extLst>
                </a:gridCol>
              </a:tblGrid>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2080531823"/>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x</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y</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x</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y</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x</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y</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x</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y</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61477564"/>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10</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8.04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10</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9.14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10</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7.46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6.58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3856376"/>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6.95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8.14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6.77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5.76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33706944"/>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7.58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8.74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12.74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7.71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1767857"/>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8.81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8.77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7.11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8.84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0754830"/>
                  </a:ext>
                </a:extLst>
              </a:tr>
              <a:tr h="311150">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8.33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9.26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7.81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8.47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24810577"/>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9.96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8.84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7.04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72606500"/>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7.24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6.13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6.08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5.25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67915219"/>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4.26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3.1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5.39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12.5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50824524"/>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12</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10.84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12</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9.13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12</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8.15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5.56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12261574"/>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4.82</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7.26</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6.42</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7.91</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23988025"/>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5.68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4.74</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5.73</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8</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s-ES" altLang="en-US" sz="1000" b="0" i="0" u="none" strike="noStrike" cap="none" normalizeH="0" baseline="0" smtClean="0">
                          <a:ln>
                            <a:noFill/>
                          </a:ln>
                          <a:solidFill>
                            <a:schemeClr val="tx1"/>
                          </a:solidFill>
                          <a:effectLst/>
                          <a:latin typeface="Times New Roman" panose="02020603050405020304" pitchFamily="18" charset="0"/>
                        </a:rPr>
                        <a:t>6.89</a:t>
                      </a:r>
                      <a:endParaRPr kumimoji="0" lang="en-US" altLang="en-US" sz="10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14611706"/>
                  </a:ext>
                </a:extLst>
              </a:tr>
            </a:tbl>
          </a:graphicData>
        </a:graphic>
      </p:graphicFrame>
      <p:graphicFrame>
        <p:nvGraphicFramePr>
          <p:cNvPr id="904335" name="Group 143"/>
          <p:cNvGraphicFramePr>
            <a:graphicFrameLocks noGrp="1"/>
          </p:cNvGraphicFramePr>
          <p:nvPr/>
        </p:nvGraphicFramePr>
        <p:xfrm>
          <a:off x="4602163" y="1770063"/>
          <a:ext cx="4291012" cy="938214"/>
        </p:xfrm>
        <a:graphic>
          <a:graphicData uri="http://schemas.openxmlformats.org/drawingml/2006/table">
            <a:tbl>
              <a:tblPr/>
              <a:tblGrid>
                <a:gridCol w="490537">
                  <a:extLst>
                    <a:ext uri="{9D8B030D-6E8A-4147-A177-3AD203B41FA5}">
                      <a16:colId xmlns:a16="http://schemas.microsoft.com/office/drawing/2014/main" xmlns="" val="315325231"/>
                    </a:ext>
                  </a:extLst>
                </a:gridCol>
                <a:gridCol w="344488">
                  <a:extLst>
                    <a:ext uri="{9D8B030D-6E8A-4147-A177-3AD203B41FA5}">
                      <a16:colId xmlns:a16="http://schemas.microsoft.com/office/drawing/2014/main" xmlns="" val="1447084015"/>
                    </a:ext>
                  </a:extLst>
                </a:gridCol>
                <a:gridCol w="493712">
                  <a:extLst>
                    <a:ext uri="{9D8B030D-6E8A-4147-A177-3AD203B41FA5}">
                      <a16:colId xmlns:a16="http://schemas.microsoft.com/office/drawing/2014/main" xmlns="" val="3771805928"/>
                    </a:ext>
                  </a:extLst>
                </a:gridCol>
                <a:gridCol w="493713">
                  <a:extLst>
                    <a:ext uri="{9D8B030D-6E8A-4147-A177-3AD203B41FA5}">
                      <a16:colId xmlns:a16="http://schemas.microsoft.com/office/drawing/2014/main" xmlns="" val="702542664"/>
                    </a:ext>
                  </a:extLst>
                </a:gridCol>
                <a:gridCol w="495300">
                  <a:extLst>
                    <a:ext uri="{9D8B030D-6E8A-4147-A177-3AD203B41FA5}">
                      <a16:colId xmlns:a16="http://schemas.microsoft.com/office/drawing/2014/main" xmlns="" val="77609165"/>
                    </a:ext>
                  </a:extLst>
                </a:gridCol>
                <a:gridCol w="493712">
                  <a:extLst>
                    <a:ext uri="{9D8B030D-6E8A-4147-A177-3AD203B41FA5}">
                      <a16:colId xmlns:a16="http://schemas.microsoft.com/office/drawing/2014/main" xmlns="" val="4186868232"/>
                    </a:ext>
                  </a:extLst>
                </a:gridCol>
                <a:gridCol w="492125">
                  <a:extLst>
                    <a:ext uri="{9D8B030D-6E8A-4147-A177-3AD203B41FA5}">
                      <a16:colId xmlns:a16="http://schemas.microsoft.com/office/drawing/2014/main" xmlns="" val="626469980"/>
                    </a:ext>
                  </a:extLst>
                </a:gridCol>
                <a:gridCol w="495300">
                  <a:extLst>
                    <a:ext uri="{9D8B030D-6E8A-4147-A177-3AD203B41FA5}">
                      <a16:colId xmlns:a16="http://schemas.microsoft.com/office/drawing/2014/main" xmlns="" val="2563400199"/>
                    </a:ext>
                  </a:extLst>
                </a:gridCol>
                <a:gridCol w="492125">
                  <a:extLst>
                    <a:ext uri="{9D8B030D-6E8A-4147-A177-3AD203B41FA5}">
                      <a16:colId xmlns:a16="http://schemas.microsoft.com/office/drawing/2014/main" xmlns="" val="405852786"/>
                    </a:ext>
                  </a:extLst>
                </a:gridCol>
              </a:tblGrid>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307272456"/>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Var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4.12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3878619467"/>
                  </a:ext>
                </a:extLst>
              </a:tr>
              <a:tr h="31273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Cor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0.816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0.816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0.816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gridSpan="2">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0.816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extLst>
                  <a:ext uri="{0D108BD9-81ED-4DB2-BD59-A6C34878D82A}">
                    <a16:rowId xmlns:a16="http://schemas.microsoft.com/office/drawing/2014/main" xmlns="" val="2787965237"/>
                  </a:ext>
                </a:extLst>
              </a:tr>
            </a:tbl>
          </a:graphicData>
        </a:graphic>
      </p:graphicFrame>
      <p:graphicFrame>
        <p:nvGraphicFramePr>
          <p:cNvPr id="904374" name="Group 182"/>
          <p:cNvGraphicFramePr>
            <a:graphicFrameLocks noGrp="1"/>
          </p:cNvGraphicFramePr>
          <p:nvPr/>
        </p:nvGraphicFramePr>
        <p:xfrm>
          <a:off x="4602163" y="1301750"/>
          <a:ext cx="4291012" cy="381000"/>
        </p:xfrm>
        <a:graphic>
          <a:graphicData uri="http://schemas.openxmlformats.org/drawingml/2006/table">
            <a:tbl>
              <a:tblPr/>
              <a:tblGrid>
                <a:gridCol w="490537">
                  <a:extLst>
                    <a:ext uri="{9D8B030D-6E8A-4147-A177-3AD203B41FA5}">
                      <a16:colId xmlns:a16="http://schemas.microsoft.com/office/drawing/2014/main" xmlns="" val="3146258540"/>
                    </a:ext>
                  </a:extLst>
                </a:gridCol>
                <a:gridCol w="838200">
                  <a:extLst>
                    <a:ext uri="{9D8B030D-6E8A-4147-A177-3AD203B41FA5}">
                      <a16:colId xmlns:a16="http://schemas.microsoft.com/office/drawing/2014/main" xmlns="" val="211186601"/>
                    </a:ext>
                  </a:extLst>
                </a:gridCol>
                <a:gridCol w="989013">
                  <a:extLst>
                    <a:ext uri="{9D8B030D-6E8A-4147-A177-3AD203B41FA5}">
                      <a16:colId xmlns:a16="http://schemas.microsoft.com/office/drawing/2014/main" xmlns="" val="107371466"/>
                    </a:ext>
                  </a:extLst>
                </a:gridCol>
                <a:gridCol w="985837">
                  <a:extLst>
                    <a:ext uri="{9D8B030D-6E8A-4147-A177-3AD203B41FA5}">
                      <a16:colId xmlns:a16="http://schemas.microsoft.com/office/drawing/2014/main" xmlns="" val="4274445049"/>
                    </a:ext>
                  </a:extLst>
                </a:gridCol>
                <a:gridCol w="987425">
                  <a:extLst>
                    <a:ext uri="{9D8B030D-6E8A-4147-A177-3AD203B41FA5}">
                      <a16:colId xmlns:a16="http://schemas.microsoft.com/office/drawing/2014/main" xmlns="" val="3784066028"/>
                    </a:ext>
                  </a:extLst>
                </a:gridCol>
              </a:tblGrid>
              <a:tr h="379413">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000" b="0" i="0" u="none" strike="noStrike" cap="none" normalizeH="0" baseline="0" smtClean="0">
                          <a:ln>
                            <a:noFill/>
                          </a:ln>
                          <a:solidFill>
                            <a:schemeClr val="tx1"/>
                          </a:solidFill>
                          <a:effectLst/>
                          <a:latin typeface="Times New Roman" panose="02020603050405020304" pitchFamily="18" charset="0"/>
                        </a:rPr>
                        <a:t>IV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01894558"/>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2"/>
          <p:cNvPicPr>
            <a:picLocks noChangeAspect="1" noChangeArrowheads="1"/>
          </p:cNvPicPr>
          <p:nvPr/>
        </p:nvPicPr>
        <p:blipFill>
          <a:blip r:embed="rId3"/>
          <a:srcRect/>
          <a:stretch>
            <a:fillRect/>
          </a:stretch>
        </p:blipFill>
        <p:spPr bwMode="auto">
          <a:xfrm>
            <a:off x="900113" y="1628775"/>
            <a:ext cx="7085012" cy="4370388"/>
          </a:xfrm>
          <a:prstGeom prst="rect">
            <a:avLst/>
          </a:prstGeom>
          <a:noFill/>
          <a:ln w="19050">
            <a:noFill/>
            <a:miter lim="800000"/>
            <a:headEnd/>
            <a:tailEnd/>
          </a:ln>
          <a:effectLst/>
        </p:spPr>
      </p:pic>
      <p:graphicFrame>
        <p:nvGraphicFramePr>
          <p:cNvPr id="906245" name="Group 5"/>
          <p:cNvGraphicFramePr>
            <a:graphicFrameLocks noGrp="1"/>
          </p:cNvGraphicFramePr>
          <p:nvPr/>
        </p:nvGraphicFramePr>
        <p:xfrm>
          <a:off x="466725" y="1273642"/>
          <a:ext cx="8497888" cy="5441506"/>
        </p:xfrm>
        <a:graphic>
          <a:graphicData uri="http://schemas.openxmlformats.org/drawingml/2006/table">
            <a:tbl>
              <a:tblPr/>
              <a:tblGrid>
                <a:gridCol w="4211638">
                  <a:extLst>
                    <a:ext uri="{9D8B030D-6E8A-4147-A177-3AD203B41FA5}">
                      <a16:colId xmlns:a16="http://schemas.microsoft.com/office/drawing/2014/main" xmlns="" val="3865487576"/>
                    </a:ext>
                  </a:extLst>
                </a:gridCol>
                <a:gridCol w="4286250">
                  <a:extLst>
                    <a:ext uri="{9D8B030D-6E8A-4147-A177-3AD203B41FA5}">
                      <a16:colId xmlns:a16="http://schemas.microsoft.com/office/drawing/2014/main" xmlns="" val="767044848"/>
                    </a:ext>
                  </a:extLst>
                </a:gridCol>
              </a:tblGrid>
              <a:tr h="259238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rPr>
                        <a:t>Normally distributed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rPr>
                        <a:t>Not distributed normally; while an obvious relationship between the two variables can be observed, it is not linear, and the Pearson correlation coefficient is not relevant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57039319"/>
                  </a:ext>
                </a:extLst>
              </a:tr>
              <a:tr h="2744788">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rPr>
                        <a:t>The distribution is linear, but with a different regression line, which is offset by the one outlier which exerts enough influence to alter the regression line and lower the correlation coefficient from 1 to 0.81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75000"/>
                        </a:spcBef>
                        <a:buClr>
                          <a:schemeClr val="accent1"/>
                        </a:buClr>
                        <a:buSzPct val="110000"/>
                        <a:buFont typeface="Wingdings" panose="05000000000000000000" pitchFamily="2" charset="2"/>
                        <a:defRPr sz="2000">
                          <a:solidFill>
                            <a:schemeClr val="tx1"/>
                          </a:solidFill>
                          <a:latin typeface="Times New Roman" panose="02020603050405020304" pitchFamily="18" charset="0"/>
                        </a:defRPr>
                      </a:lvl1pPr>
                      <a:lvl2pPr marL="234950">
                        <a:lnSpc>
                          <a:spcPct val="95000"/>
                        </a:lnSpc>
                        <a:spcBef>
                          <a:spcPct val="40000"/>
                        </a:spcBef>
                        <a:buClr>
                          <a:srgbClr val="917B69"/>
                        </a:buClr>
                        <a:buFont typeface="Arial" panose="020B0604020202020204" pitchFamily="34" charset="0"/>
                        <a:defRPr>
                          <a:solidFill>
                            <a:schemeClr val="tx1"/>
                          </a:solidFill>
                          <a:latin typeface="Times New Roman" panose="02020603050405020304" pitchFamily="18" charset="0"/>
                        </a:defRPr>
                      </a:lvl2pPr>
                      <a:lvl3pPr marL="400050">
                        <a:lnSpc>
                          <a:spcPct val="95000"/>
                        </a:lnSpc>
                        <a:spcBef>
                          <a:spcPct val="30000"/>
                        </a:spcBef>
                        <a:buClr>
                          <a:schemeClr val="tx1"/>
                        </a:buClr>
                        <a:buFont typeface="Arial" panose="020B0604020202020204" pitchFamily="34" charset="0"/>
                        <a:defRPr sz="1600">
                          <a:solidFill>
                            <a:schemeClr val="tx1"/>
                          </a:solidFill>
                          <a:latin typeface="Times New Roman" panose="02020603050405020304" pitchFamily="18" charset="0"/>
                        </a:defRPr>
                      </a:lvl3pPr>
                      <a:lvl4pPr marL="579438">
                        <a:lnSpc>
                          <a:spcPct val="95000"/>
                        </a:lnSpc>
                        <a:spcBef>
                          <a:spcPct val="20000"/>
                        </a:spcBef>
                        <a:buClr>
                          <a:schemeClr val="tx1"/>
                        </a:buClr>
                        <a:buFont typeface="Arial" panose="020B0604020202020204" pitchFamily="34" charset="0"/>
                        <a:defRPr sz="1400">
                          <a:solidFill>
                            <a:schemeClr val="tx1"/>
                          </a:solidFill>
                          <a:latin typeface="Times New Roman" panose="02020603050405020304" pitchFamily="18" charset="0"/>
                        </a:defRPr>
                      </a:lvl4pPr>
                      <a:lvl5pPr marL="754063">
                        <a:spcBef>
                          <a:spcPct val="20000"/>
                        </a:spcBef>
                        <a:defRPr sz="1200">
                          <a:solidFill>
                            <a:schemeClr val="tx1"/>
                          </a:solidFill>
                          <a:latin typeface="Times New Roman" panose="02020603050405020304" pitchFamily="18" charset="0"/>
                        </a:defRPr>
                      </a:lvl5pPr>
                      <a:lvl6pPr marL="1211263" fontAlgn="base">
                        <a:spcBef>
                          <a:spcPct val="20000"/>
                        </a:spcBef>
                        <a:spcAft>
                          <a:spcPct val="0"/>
                        </a:spcAft>
                        <a:defRPr sz="1200">
                          <a:solidFill>
                            <a:schemeClr val="tx1"/>
                          </a:solidFill>
                          <a:latin typeface="Times New Roman" panose="02020603050405020304" pitchFamily="18" charset="0"/>
                        </a:defRPr>
                      </a:lvl6pPr>
                      <a:lvl7pPr marL="1668463" fontAlgn="base">
                        <a:spcBef>
                          <a:spcPct val="20000"/>
                        </a:spcBef>
                        <a:spcAft>
                          <a:spcPct val="0"/>
                        </a:spcAft>
                        <a:defRPr sz="1200">
                          <a:solidFill>
                            <a:schemeClr val="tx1"/>
                          </a:solidFill>
                          <a:latin typeface="Times New Roman" panose="02020603050405020304" pitchFamily="18" charset="0"/>
                        </a:defRPr>
                      </a:lvl7pPr>
                      <a:lvl8pPr marL="2125663" fontAlgn="base">
                        <a:spcBef>
                          <a:spcPct val="20000"/>
                        </a:spcBef>
                        <a:spcAft>
                          <a:spcPct val="0"/>
                        </a:spcAft>
                        <a:defRPr sz="1200">
                          <a:solidFill>
                            <a:schemeClr val="tx1"/>
                          </a:solidFill>
                          <a:latin typeface="Times New Roman" panose="02020603050405020304" pitchFamily="18" charset="0"/>
                        </a:defRPr>
                      </a:lvl8pPr>
                      <a:lvl9pPr marL="2582863"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endParaRPr kumimoji="0" lang="en-US" altLang="en-US" sz="1100" b="0" i="0" u="none" strike="noStrike" cap="none" normalizeH="0" baseline="0" dirty="0" smtClean="0">
                        <a:ln>
                          <a:noFill/>
                        </a:ln>
                        <a:solidFill>
                          <a:srgbClr val="000000"/>
                        </a:solidFill>
                        <a:effectLst/>
                        <a:latin typeface="Times New Roman" panose="02020603050405020304" pitchFamily="18" charset="0"/>
                      </a:endParaRPr>
                    </a:p>
                    <a:p>
                      <a:pPr marL="0" marR="0" lvl="0" indent="0" algn="l" defTabSz="914400" rtl="0" eaLnBrk="1" fontAlgn="base" latinLnBrk="0" hangingPunct="1">
                        <a:lnSpc>
                          <a:spcPct val="95000"/>
                        </a:lnSpc>
                        <a:spcBef>
                          <a:spcPct val="75000"/>
                        </a:spcBef>
                        <a:spcAft>
                          <a:spcPct val="0"/>
                        </a:spcAft>
                        <a:buClr>
                          <a:schemeClr val="accent1"/>
                        </a:buClr>
                        <a:buSzPct val="110000"/>
                        <a:buFont typeface="Wingdings" panose="05000000000000000000" pitchFamily="2" charset="2"/>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rPr>
                        <a:t>One outlier is enough to produce a high correlation coefficient, even though the relationship between the two variables is not linear.</a:t>
                      </a:r>
                      <a:endParaRPr kumimoji="0" lang="en-US" altLang="en-US" sz="11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64771363"/>
                  </a:ext>
                </a:extLst>
              </a:tr>
            </a:tbl>
          </a:graphicData>
        </a:graphic>
      </p:graphicFrame>
      <p:sp>
        <p:nvSpPr>
          <p:cNvPr id="66575" name="Rectangle 16"/>
          <p:cNvSpPr>
            <a:spLocks noChangeArrowheads="1"/>
          </p:cNvSpPr>
          <p:nvPr/>
        </p:nvSpPr>
        <p:spPr bwMode="auto">
          <a:xfrm>
            <a:off x="323850" y="101600"/>
            <a:ext cx="2641600" cy="519113"/>
          </a:xfrm>
          <a:prstGeom prst="rect">
            <a:avLst/>
          </a:prstGeom>
          <a:noFill/>
          <a:ln w="19050">
            <a:noFill/>
            <a:miter lim="800000"/>
            <a:headEnd/>
            <a:tailEnd/>
          </a:ln>
          <a:effectLst/>
        </p:spPr>
        <p:txBody>
          <a:bodyPr wrap="none">
            <a:spAutoFit/>
          </a:bodyPr>
          <a:lstStyle/>
          <a:p>
            <a:pPr eaLnBrk="1" hangingPunct="1"/>
            <a:r>
              <a:rPr lang="en-US" altLang="en-US" sz="2800">
                <a:solidFill>
                  <a:schemeClr val="folHlink"/>
                </a:solidFill>
              </a:rPr>
              <a:t>The Correlation</a:t>
            </a:r>
          </a:p>
        </p:txBody>
      </p:sp>
      <p:sp>
        <p:nvSpPr>
          <p:cNvPr id="66576" name="Rectangle 17"/>
          <p:cNvSpPr>
            <a:spLocks noChangeArrowheads="1"/>
          </p:cNvSpPr>
          <p:nvPr/>
        </p:nvSpPr>
        <p:spPr bwMode="auto">
          <a:xfrm>
            <a:off x="334963" y="542925"/>
            <a:ext cx="13054012" cy="581025"/>
          </a:xfrm>
          <a:prstGeom prst="rect">
            <a:avLst/>
          </a:prstGeom>
          <a:noFill/>
          <a:ln w="19050">
            <a:noFill/>
            <a:miter lim="800000"/>
            <a:headEnd/>
            <a:tailEnd/>
          </a:ln>
          <a:effectLst/>
        </p:spPr>
        <p:txBody>
          <a:bodyPr anchor="ctr">
            <a:spAutoFit/>
          </a:bodyPr>
          <a:lstStyle/>
          <a:p>
            <a:pPr eaLnBrk="1" hangingPunct="1"/>
            <a:r>
              <a:rPr lang="en-US" altLang="en-US" sz="1600"/>
              <a:t>Anscombe's Quartet: to demonstrate both the importance of graphing data before analyzing it </a:t>
            </a:r>
          </a:p>
          <a:p>
            <a:pPr eaLnBrk="1" hangingPunct="1"/>
            <a:r>
              <a:rPr lang="en-US" altLang="en-US" sz="1600"/>
              <a:t>and the effect of outliers on statistical properties.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3A73A5-E307-49AE-B713-67FB3933783B}" type="slidenum">
              <a:rPr lang="en-IN" smtClean="0"/>
              <a:pPr/>
              <a:t>35</a:t>
            </a:fld>
            <a:endParaRPr lang="en-IN"/>
          </a:p>
        </p:txBody>
      </p:sp>
      <p:pic>
        <p:nvPicPr>
          <p:cNvPr id="3" name="Picture 2"/>
          <p:cNvPicPr>
            <a:picLocks noChangeAspect="1"/>
          </p:cNvPicPr>
          <p:nvPr/>
        </p:nvPicPr>
        <p:blipFill>
          <a:blip r:embed="rId2"/>
          <a:stretch>
            <a:fillRect/>
          </a:stretch>
        </p:blipFill>
        <p:spPr>
          <a:xfrm>
            <a:off x="2557462" y="2062162"/>
            <a:ext cx="4029075" cy="2733675"/>
          </a:xfrm>
          <a:prstGeom prst="rect">
            <a:avLst/>
          </a:prstGeom>
        </p:spPr>
      </p:pic>
    </p:spTree>
    <p:extLst>
      <p:ext uri="{BB962C8B-B14F-4D97-AF65-F5344CB8AC3E}">
        <p14:creationId xmlns="" xmlns:p14="http://schemas.microsoft.com/office/powerpoint/2010/main" val="3470260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36</a:t>
            </a:fld>
            <a:endParaRPr lang="en-IN"/>
          </a:p>
        </p:txBody>
      </p:sp>
      <p:graphicFrame>
        <p:nvGraphicFramePr>
          <p:cNvPr id="5" name="Group 261"/>
          <p:cNvGraphicFramePr>
            <a:graphicFrameLocks noGrp="1"/>
          </p:cNvGraphicFramePr>
          <p:nvPr/>
        </p:nvGraphicFramePr>
        <p:xfrm>
          <a:off x="500034" y="1357303"/>
          <a:ext cx="8143933" cy="5212080"/>
        </p:xfrm>
        <a:graphic>
          <a:graphicData uri="http://schemas.openxmlformats.org/drawingml/2006/table">
            <a:tbl>
              <a:tblPr/>
              <a:tblGrid>
                <a:gridCol w="738192"/>
                <a:gridCol w="1057964"/>
                <a:gridCol w="1057963"/>
                <a:gridCol w="1061364"/>
                <a:gridCol w="1057964"/>
                <a:gridCol w="1054561"/>
                <a:gridCol w="1061364"/>
                <a:gridCol w="1054561"/>
              </a:tblGrid>
              <a:tr h="380167">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Arial" pitchFamily="34" charset="0"/>
                        </a:rPr>
                        <a:t>Data 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Arial" pitchFamily="34" charset="0"/>
                        </a:rPr>
                        <a:t>Data II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Arial" pitchFamily="34" charset="0"/>
                        </a:rPr>
                        <a:t>Data III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cs typeface="Arial" pitchFamily="34" charset="0"/>
                        </a:rPr>
                        <a:t>Data IV</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tr>
              <a:tr h="438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dirty="0" smtClean="0">
                          <a:ln>
                            <a:noFill/>
                          </a:ln>
                          <a:solidFill>
                            <a:schemeClr val="tx1"/>
                          </a:solidFill>
                          <a:effectLst/>
                          <a:latin typeface="Times New Roman" pitchFamily="18" charset="0"/>
                          <a:cs typeface="Arial" pitchFamily="34" charset="0"/>
                        </a:rPr>
                        <a:t>x</a:t>
                      </a:r>
                      <a:endParaRPr kumimoji="0" lang="en-US" sz="2400" b="1"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dirty="0" smtClean="0">
                          <a:ln>
                            <a:noFill/>
                          </a:ln>
                          <a:solidFill>
                            <a:schemeClr val="tx1"/>
                          </a:solidFill>
                          <a:effectLst/>
                          <a:latin typeface="Times New Roman" pitchFamily="18" charset="0"/>
                          <a:cs typeface="Arial" pitchFamily="34" charset="0"/>
                        </a:rPr>
                        <a:t>y</a:t>
                      </a:r>
                      <a:endParaRPr kumimoji="0" lang="en-US" sz="2400" b="1"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smtClean="0">
                          <a:ln>
                            <a:noFill/>
                          </a:ln>
                          <a:solidFill>
                            <a:schemeClr val="tx1"/>
                          </a:solidFill>
                          <a:effectLst/>
                          <a:latin typeface="Times New Roman" pitchFamily="18" charset="0"/>
                          <a:cs typeface="Arial" pitchFamily="34" charset="0"/>
                        </a:rPr>
                        <a:t>x</a:t>
                      </a:r>
                      <a:endParaRPr kumimoji="0" lang="en-US" sz="2400" b="1"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dirty="0" smtClean="0">
                          <a:ln>
                            <a:noFill/>
                          </a:ln>
                          <a:solidFill>
                            <a:schemeClr val="tx1"/>
                          </a:solidFill>
                          <a:effectLst/>
                          <a:latin typeface="Times New Roman" pitchFamily="18" charset="0"/>
                          <a:cs typeface="Arial" pitchFamily="34" charset="0"/>
                        </a:rPr>
                        <a:t>y</a:t>
                      </a:r>
                      <a:endParaRPr kumimoji="0" lang="en-US" sz="2400" b="1"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smtClean="0">
                          <a:ln>
                            <a:noFill/>
                          </a:ln>
                          <a:solidFill>
                            <a:schemeClr val="tx1"/>
                          </a:solidFill>
                          <a:effectLst/>
                          <a:latin typeface="Times New Roman" pitchFamily="18" charset="0"/>
                          <a:cs typeface="Arial" pitchFamily="34" charset="0"/>
                        </a:rPr>
                        <a:t>x</a:t>
                      </a:r>
                      <a:endParaRPr kumimoji="0" lang="en-US" sz="2400" b="1"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dirty="0" smtClean="0">
                          <a:ln>
                            <a:noFill/>
                          </a:ln>
                          <a:solidFill>
                            <a:schemeClr val="tx1"/>
                          </a:solidFill>
                          <a:effectLst/>
                          <a:latin typeface="Times New Roman" pitchFamily="18" charset="0"/>
                          <a:cs typeface="Arial" pitchFamily="34" charset="0"/>
                        </a:rPr>
                        <a:t>y</a:t>
                      </a:r>
                      <a:endParaRPr kumimoji="0" lang="en-US" sz="2400" b="1"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smtClean="0">
                          <a:ln>
                            <a:noFill/>
                          </a:ln>
                          <a:solidFill>
                            <a:schemeClr val="tx1"/>
                          </a:solidFill>
                          <a:effectLst/>
                          <a:latin typeface="Times New Roman" pitchFamily="18" charset="0"/>
                          <a:cs typeface="Arial" pitchFamily="34" charset="0"/>
                        </a:rPr>
                        <a:t>x</a:t>
                      </a:r>
                      <a:endParaRPr kumimoji="0" lang="en-US" sz="2400" b="1"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400" b="1" i="0" u="none" strike="noStrike" cap="none" normalizeH="0" baseline="0" dirty="0" smtClean="0">
                          <a:ln>
                            <a:noFill/>
                          </a:ln>
                          <a:solidFill>
                            <a:schemeClr val="tx1"/>
                          </a:solidFill>
                          <a:effectLst/>
                          <a:latin typeface="Times New Roman" pitchFamily="18" charset="0"/>
                          <a:cs typeface="Arial" pitchFamily="34" charset="0"/>
                        </a:rPr>
                        <a:t>y</a:t>
                      </a:r>
                      <a:endParaRPr kumimoji="0" lang="en-US" sz="2400" b="1"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10</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8.04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10</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9.14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10</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7.46</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6.58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6.95</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8.14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6.77</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5.76</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13</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7.58</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13</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8.74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13</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12.74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7.71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9</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8.81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9</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8.77</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9</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7.11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8.84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11</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8.33</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11</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9.26</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11</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7.81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8.47</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9.96</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8.84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7.04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6</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7.24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6</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6.13</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6</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6.08</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5.25</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4.26</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3.1</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4</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5.39</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19</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12.5</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12</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10.84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12</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9.13</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12</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8.15</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5.56</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7</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4.82</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7</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7.26</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7</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6.42</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7.91</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16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5.68</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4.74</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5</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5.73</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0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 sz="2000" b="0" i="0" u="none" strike="noStrike" cap="none" normalizeH="0" baseline="0" dirty="0" smtClean="0">
                          <a:ln>
                            <a:noFill/>
                          </a:ln>
                          <a:solidFill>
                            <a:schemeClr val="tx1"/>
                          </a:solidFill>
                          <a:effectLst/>
                          <a:latin typeface="Times New Roman" pitchFamily="18" charset="0"/>
                          <a:cs typeface="Arial" pitchFamily="34" charset="0"/>
                        </a:rPr>
                        <a:t>6.89</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8624263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submit?</a:t>
            </a:r>
            <a:endParaRPr lang="en-US" dirty="0"/>
          </a:p>
        </p:txBody>
      </p:sp>
      <p:sp>
        <p:nvSpPr>
          <p:cNvPr id="3" name="Content Placeholder 2"/>
          <p:cNvSpPr>
            <a:spLocks noGrp="1"/>
          </p:cNvSpPr>
          <p:nvPr>
            <p:ph idx="1"/>
          </p:nvPr>
        </p:nvSpPr>
        <p:spPr/>
        <p:txBody>
          <a:bodyPr>
            <a:normAutofit/>
          </a:bodyPr>
          <a:lstStyle/>
          <a:p>
            <a:r>
              <a:rPr lang="en-US" dirty="0" smtClean="0"/>
              <a:t>Find the mean, variance, correlation and coefficient of variance for the 4 data sets and write your interpretation</a:t>
            </a:r>
          </a:p>
          <a:p>
            <a:r>
              <a:rPr lang="en-US" smtClean="0"/>
              <a:t>Plot </a:t>
            </a:r>
            <a:r>
              <a:rPr lang="en-US" dirty="0" smtClean="0"/>
              <a:t>these data points X and Y and summarize your observation</a:t>
            </a:r>
          </a:p>
          <a:p>
            <a:r>
              <a:rPr lang="en-US" dirty="0" smtClean="0"/>
              <a:t>Save these with the following name “Day_2_assignment2_yourname.doc”</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37</a:t>
            </a:fld>
            <a:endParaRPr lang="en-IN"/>
          </a:p>
        </p:txBody>
      </p:sp>
    </p:spTree>
    <p:extLst>
      <p:ext uri="{BB962C8B-B14F-4D97-AF65-F5344CB8AC3E}">
        <p14:creationId xmlns="" xmlns:p14="http://schemas.microsoft.com/office/powerpoint/2010/main" val="803098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Secondary data –</a:t>
            </a:r>
          </a:p>
          <a:p>
            <a:pPr lvl="1"/>
            <a:r>
              <a:rPr lang="en-US" dirty="0" smtClean="0"/>
              <a:t> Second hand information</a:t>
            </a:r>
          </a:p>
          <a:p>
            <a:pPr lvl="1"/>
            <a:r>
              <a:rPr lang="en-US" dirty="0" smtClean="0"/>
              <a:t>Not original, was collected with a different purpose</a:t>
            </a:r>
          </a:p>
          <a:p>
            <a:pPr lvl="1"/>
            <a:r>
              <a:rPr lang="en-US" dirty="0" smtClean="0"/>
              <a:t>Need to believe in the authenticity</a:t>
            </a:r>
          </a:p>
          <a:p>
            <a:pPr lvl="1"/>
            <a:r>
              <a:rPr lang="en-US" dirty="0" smtClean="0"/>
              <a:t>Some analysis or summary already done</a:t>
            </a:r>
          </a:p>
          <a:p>
            <a:pPr lvl="1"/>
            <a:r>
              <a:rPr lang="en-US" dirty="0" smtClean="0"/>
              <a:t>Already published </a:t>
            </a:r>
          </a:p>
          <a:p>
            <a:r>
              <a:rPr lang="en-US" dirty="0" smtClean="0"/>
              <a:t>Methods of collection – </a:t>
            </a:r>
          </a:p>
          <a:p>
            <a:pPr lvl="1"/>
            <a:r>
              <a:rPr lang="en-US" dirty="0" smtClean="0"/>
              <a:t>Literature review</a:t>
            </a:r>
          </a:p>
          <a:p>
            <a:pPr lvl="1"/>
            <a:r>
              <a:rPr lang="en-US" dirty="0" smtClean="0"/>
              <a:t>Data published in journals and newspaper</a:t>
            </a:r>
          </a:p>
          <a:p>
            <a:pPr lvl="1"/>
            <a:r>
              <a:rPr lang="en-US" dirty="0" smtClean="0"/>
              <a:t>Official / government database (e.g. census )</a:t>
            </a:r>
          </a:p>
          <a:p>
            <a:pPr lvl="1"/>
            <a:r>
              <a:rPr lang="en-US" dirty="0" smtClean="0"/>
              <a:t>Internet articles</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3A73A5-E307-49AE-B713-67FB3933783B}" type="slidenum">
              <a:rPr lang="en-IN" smtClean="0"/>
              <a:pPr/>
              <a:t>5</a:t>
            </a:fld>
            <a:endParaRPr lang="en-IN"/>
          </a:p>
        </p:txBody>
      </p:sp>
      <p:pic>
        <p:nvPicPr>
          <p:cNvPr id="3" name="Picture 2"/>
          <p:cNvPicPr>
            <a:picLocks noChangeAspect="1"/>
          </p:cNvPicPr>
          <p:nvPr/>
        </p:nvPicPr>
        <p:blipFill>
          <a:blip r:embed="rId2"/>
          <a:stretch>
            <a:fillRect/>
          </a:stretch>
        </p:blipFill>
        <p:spPr>
          <a:xfrm>
            <a:off x="2557462" y="2062162"/>
            <a:ext cx="4029075" cy="2733675"/>
          </a:xfrm>
          <a:prstGeom prst="rect">
            <a:avLst/>
          </a:prstGeom>
        </p:spPr>
      </p:pic>
    </p:spTree>
    <p:extLst>
      <p:ext uri="{BB962C8B-B14F-4D97-AF65-F5344CB8AC3E}">
        <p14:creationId xmlns="" xmlns:p14="http://schemas.microsoft.com/office/powerpoint/2010/main" val="347026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Find the different methods of primary and secondary data collection.</a:t>
            </a:r>
          </a:p>
          <a:p>
            <a:r>
              <a:rPr lang="en-US" dirty="0" smtClean="0"/>
              <a:t>Save these with the following name “Day_2_assignment1_yourname.doc”</a:t>
            </a: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6</a:t>
            </a:fld>
            <a:endParaRPr lang="en-IN"/>
          </a:p>
        </p:txBody>
      </p:sp>
    </p:spTree>
    <p:extLst>
      <p:ext uri="{BB962C8B-B14F-4D97-AF65-F5344CB8AC3E}">
        <p14:creationId xmlns="" xmlns:p14="http://schemas.microsoft.com/office/powerpoint/2010/main" val="3862426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t>Summary Measures: Overview</a:t>
            </a:r>
          </a:p>
        </p:txBody>
      </p:sp>
      <p:grpSp>
        <p:nvGrpSpPr>
          <p:cNvPr id="2" name="Group 3"/>
          <p:cNvGrpSpPr>
            <a:grpSpLocks noChangeAspect="1"/>
          </p:cNvGrpSpPr>
          <p:nvPr/>
        </p:nvGrpSpPr>
        <p:grpSpPr bwMode="auto">
          <a:xfrm>
            <a:off x="1116013" y="1839913"/>
            <a:ext cx="7200900" cy="5018087"/>
            <a:chOff x="3000" y="3825"/>
            <a:chExt cx="11307" cy="6411"/>
          </a:xfrm>
        </p:grpSpPr>
        <p:sp>
          <p:nvSpPr>
            <p:cNvPr id="18438" name="AutoShape 4"/>
            <p:cNvSpPr>
              <a:spLocks noChangeAspect="1" noChangeArrowheads="1"/>
            </p:cNvSpPr>
            <p:nvPr/>
          </p:nvSpPr>
          <p:spPr bwMode="auto">
            <a:xfrm>
              <a:off x="3000" y="3825"/>
              <a:ext cx="11307" cy="6411"/>
            </a:xfrm>
            <a:prstGeom prst="rect">
              <a:avLst/>
            </a:prstGeom>
            <a:noFill/>
            <a:ln w="9525">
              <a:noFill/>
              <a:miter lim="800000"/>
              <a:headEnd/>
              <a:tailEnd/>
            </a:ln>
          </p:spPr>
          <p:txBody>
            <a:bodyPr/>
            <a:lstStyle/>
            <a:p>
              <a:pPr eaLnBrk="1" hangingPunct="1"/>
              <a:endParaRPr lang="en-US"/>
            </a:p>
          </p:txBody>
        </p:sp>
        <p:sp>
          <p:nvSpPr>
            <p:cNvPr id="18439" name="Line 5"/>
            <p:cNvSpPr>
              <a:spLocks noChangeShapeType="1"/>
            </p:cNvSpPr>
            <p:nvPr/>
          </p:nvSpPr>
          <p:spPr bwMode="auto">
            <a:xfrm>
              <a:off x="4400" y="4646"/>
              <a:ext cx="0" cy="719"/>
            </a:xfrm>
            <a:prstGeom prst="line">
              <a:avLst/>
            </a:prstGeom>
            <a:noFill/>
            <a:ln w="28575">
              <a:solidFill>
                <a:srgbClr val="000000"/>
              </a:solidFill>
              <a:round/>
              <a:headEnd/>
              <a:tailEnd/>
            </a:ln>
            <a:effectLst/>
          </p:spPr>
          <p:txBody>
            <a:bodyPr/>
            <a:lstStyle/>
            <a:p>
              <a:endParaRPr lang="en-IN"/>
            </a:p>
          </p:txBody>
        </p:sp>
        <p:sp>
          <p:nvSpPr>
            <p:cNvPr id="18440" name="Line 6"/>
            <p:cNvSpPr>
              <a:spLocks noChangeShapeType="1"/>
            </p:cNvSpPr>
            <p:nvPr/>
          </p:nvSpPr>
          <p:spPr bwMode="auto">
            <a:xfrm>
              <a:off x="8400" y="4234"/>
              <a:ext cx="0" cy="1500"/>
            </a:xfrm>
            <a:prstGeom prst="line">
              <a:avLst/>
            </a:prstGeom>
            <a:noFill/>
            <a:ln w="28575">
              <a:solidFill>
                <a:srgbClr val="000000"/>
              </a:solidFill>
              <a:round/>
              <a:headEnd/>
              <a:tailEnd/>
            </a:ln>
            <a:effectLst/>
          </p:spPr>
          <p:txBody>
            <a:bodyPr/>
            <a:lstStyle/>
            <a:p>
              <a:endParaRPr lang="en-IN"/>
            </a:p>
          </p:txBody>
        </p:sp>
        <p:sp>
          <p:nvSpPr>
            <p:cNvPr id="18441" name="Rectangle 7"/>
            <p:cNvSpPr>
              <a:spLocks noChangeArrowheads="1"/>
            </p:cNvSpPr>
            <p:nvPr/>
          </p:nvSpPr>
          <p:spPr bwMode="auto">
            <a:xfrm>
              <a:off x="3000" y="5056"/>
              <a:ext cx="3496" cy="343"/>
            </a:xfrm>
            <a:prstGeom prst="rect">
              <a:avLst/>
            </a:prstGeom>
            <a:solidFill>
              <a:srgbClr val="FF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Center and Location</a:t>
              </a:r>
              <a:endParaRPr kumimoji="1" lang="en-US" altLang="en-US">
                <a:latin typeface="Times New Roman" pitchFamily="18" charset="0"/>
                <a:ea typeface="SimSun" pitchFamily="2" charset="-122"/>
              </a:endParaRPr>
            </a:p>
          </p:txBody>
        </p:sp>
        <p:sp>
          <p:nvSpPr>
            <p:cNvPr id="18442" name="Line 8"/>
            <p:cNvSpPr>
              <a:spLocks noChangeShapeType="1"/>
            </p:cNvSpPr>
            <p:nvPr/>
          </p:nvSpPr>
          <p:spPr bwMode="auto">
            <a:xfrm>
              <a:off x="4400" y="4646"/>
              <a:ext cx="7500" cy="0"/>
            </a:xfrm>
            <a:prstGeom prst="line">
              <a:avLst/>
            </a:prstGeom>
            <a:noFill/>
            <a:ln w="28575">
              <a:solidFill>
                <a:srgbClr val="000000"/>
              </a:solidFill>
              <a:round/>
              <a:headEnd/>
              <a:tailEnd/>
            </a:ln>
            <a:effectLst/>
          </p:spPr>
          <p:txBody>
            <a:bodyPr/>
            <a:lstStyle/>
            <a:p>
              <a:endParaRPr lang="en-IN"/>
            </a:p>
          </p:txBody>
        </p:sp>
        <p:sp>
          <p:nvSpPr>
            <p:cNvPr id="18443" name="Rectangle 9"/>
            <p:cNvSpPr>
              <a:spLocks noChangeArrowheads="1"/>
            </p:cNvSpPr>
            <p:nvPr/>
          </p:nvSpPr>
          <p:spPr bwMode="auto">
            <a:xfrm>
              <a:off x="3471" y="6247"/>
              <a:ext cx="1227" cy="342"/>
            </a:xfrm>
            <a:prstGeom prst="rect">
              <a:avLst/>
            </a:prstGeom>
            <a:solidFill>
              <a:srgbClr val="FF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Mean</a:t>
              </a:r>
              <a:endParaRPr kumimoji="1" lang="en-US" altLang="en-US">
                <a:latin typeface="Times New Roman" pitchFamily="18" charset="0"/>
                <a:ea typeface="SimSun" pitchFamily="2" charset="-122"/>
              </a:endParaRPr>
            </a:p>
          </p:txBody>
        </p:sp>
        <p:sp>
          <p:nvSpPr>
            <p:cNvPr id="18444" name="Rectangle 10"/>
            <p:cNvSpPr>
              <a:spLocks noChangeArrowheads="1"/>
            </p:cNvSpPr>
            <p:nvPr/>
          </p:nvSpPr>
          <p:spPr bwMode="auto">
            <a:xfrm>
              <a:off x="3471" y="6973"/>
              <a:ext cx="1498" cy="342"/>
            </a:xfrm>
            <a:prstGeom prst="rect">
              <a:avLst/>
            </a:prstGeom>
            <a:solidFill>
              <a:srgbClr val="FF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Median</a:t>
              </a:r>
              <a:endParaRPr kumimoji="1" lang="en-US" altLang="en-US">
                <a:latin typeface="Times New Roman" pitchFamily="18" charset="0"/>
                <a:ea typeface="SimSun" pitchFamily="2" charset="-122"/>
              </a:endParaRPr>
            </a:p>
          </p:txBody>
        </p:sp>
        <p:sp>
          <p:nvSpPr>
            <p:cNvPr id="18445" name="Rectangle 11"/>
            <p:cNvSpPr>
              <a:spLocks noChangeArrowheads="1"/>
            </p:cNvSpPr>
            <p:nvPr/>
          </p:nvSpPr>
          <p:spPr bwMode="auto">
            <a:xfrm>
              <a:off x="3471" y="7942"/>
              <a:ext cx="1197" cy="343"/>
            </a:xfrm>
            <a:prstGeom prst="rect">
              <a:avLst/>
            </a:prstGeom>
            <a:solidFill>
              <a:srgbClr val="FF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Mode</a:t>
              </a:r>
              <a:endParaRPr kumimoji="1" lang="en-US" altLang="en-US">
                <a:latin typeface="Times New Roman" pitchFamily="18" charset="0"/>
                <a:ea typeface="SimSun" pitchFamily="2" charset="-122"/>
              </a:endParaRPr>
            </a:p>
          </p:txBody>
        </p:sp>
        <p:sp>
          <p:nvSpPr>
            <p:cNvPr id="18446" name="Rectangle 12"/>
            <p:cNvSpPr>
              <a:spLocks noChangeArrowheads="1"/>
            </p:cNvSpPr>
            <p:nvPr/>
          </p:nvSpPr>
          <p:spPr bwMode="auto">
            <a:xfrm>
              <a:off x="7003" y="5058"/>
              <a:ext cx="2902" cy="596"/>
            </a:xfrm>
            <a:prstGeom prst="rect">
              <a:avLst/>
            </a:prstGeom>
            <a:solidFill>
              <a:srgbClr val="CC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Other Measures of Location</a:t>
              </a:r>
              <a:endParaRPr kumimoji="1" lang="en-US" altLang="en-US">
                <a:latin typeface="Times New Roman" pitchFamily="18" charset="0"/>
                <a:ea typeface="SimSun" pitchFamily="2" charset="-122"/>
              </a:endParaRPr>
            </a:p>
          </p:txBody>
        </p:sp>
        <p:sp>
          <p:nvSpPr>
            <p:cNvPr id="18447" name="Rectangle 13"/>
            <p:cNvSpPr>
              <a:spLocks noChangeArrowheads="1"/>
            </p:cNvSpPr>
            <p:nvPr/>
          </p:nvSpPr>
          <p:spPr bwMode="auto">
            <a:xfrm>
              <a:off x="3472" y="8912"/>
              <a:ext cx="2702" cy="342"/>
            </a:xfrm>
            <a:prstGeom prst="rect">
              <a:avLst/>
            </a:prstGeom>
            <a:solidFill>
              <a:srgbClr val="FF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Weighted Mean</a:t>
              </a:r>
              <a:endParaRPr kumimoji="1" lang="en-US" altLang="en-US">
                <a:latin typeface="Times New Roman" pitchFamily="18" charset="0"/>
                <a:ea typeface="SimSun" pitchFamily="2" charset="-122"/>
              </a:endParaRPr>
            </a:p>
          </p:txBody>
        </p:sp>
        <p:sp>
          <p:nvSpPr>
            <p:cNvPr id="18448" name="Rectangle 14"/>
            <p:cNvSpPr>
              <a:spLocks noChangeArrowheads="1"/>
            </p:cNvSpPr>
            <p:nvPr/>
          </p:nvSpPr>
          <p:spPr bwMode="auto">
            <a:xfrm>
              <a:off x="6105" y="3825"/>
              <a:ext cx="4796" cy="343"/>
            </a:xfrm>
            <a:prstGeom prst="rect">
              <a:avLst/>
            </a:prstGeom>
            <a:solidFill>
              <a:srgbClr val="FDE0BD"/>
            </a:solidFill>
            <a:ln w="12700">
              <a:solidFill>
                <a:srgbClr val="000066"/>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Describing Data Numerically</a:t>
              </a:r>
              <a:endParaRPr kumimoji="1" lang="en-US" altLang="en-US">
                <a:latin typeface="Times New Roman" pitchFamily="18" charset="0"/>
                <a:ea typeface="SimSun" pitchFamily="2" charset="-122"/>
              </a:endParaRPr>
            </a:p>
          </p:txBody>
        </p:sp>
        <p:sp>
          <p:nvSpPr>
            <p:cNvPr id="18449" name="Line 15"/>
            <p:cNvSpPr>
              <a:spLocks noChangeShapeType="1"/>
            </p:cNvSpPr>
            <p:nvPr/>
          </p:nvSpPr>
          <p:spPr bwMode="auto">
            <a:xfrm>
              <a:off x="11900" y="4646"/>
              <a:ext cx="0" cy="634"/>
            </a:xfrm>
            <a:prstGeom prst="line">
              <a:avLst/>
            </a:prstGeom>
            <a:noFill/>
            <a:ln w="28575">
              <a:solidFill>
                <a:srgbClr val="000000"/>
              </a:solidFill>
              <a:round/>
              <a:headEnd/>
              <a:tailEnd/>
            </a:ln>
            <a:effectLst/>
          </p:spPr>
          <p:txBody>
            <a:bodyPr/>
            <a:lstStyle/>
            <a:p>
              <a:endParaRPr lang="en-IN"/>
            </a:p>
          </p:txBody>
        </p:sp>
        <p:sp>
          <p:nvSpPr>
            <p:cNvPr id="18450" name="Rectangle 16"/>
            <p:cNvSpPr>
              <a:spLocks noChangeArrowheads="1"/>
            </p:cNvSpPr>
            <p:nvPr/>
          </p:nvSpPr>
          <p:spPr bwMode="auto">
            <a:xfrm>
              <a:off x="10703" y="5058"/>
              <a:ext cx="1900" cy="343"/>
            </a:xfrm>
            <a:prstGeom prst="rect">
              <a:avLst/>
            </a:prstGeom>
            <a:solidFill>
              <a:srgbClr val="E5FFFF"/>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Variation</a:t>
              </a:r>
              <a:endParaRPr kumimoji="1" lang="en-US" altLang="en-US">
                <a:latin typeface="Times New Roman" pitchFamily="18" charset="0"/>
                <a:ea typeface="SimSun" pitchFamily="2" charset="-122"/>
              </a:endParaRPr>
            </a:p>
          </p:txBody>
        </p:sp>
        <p:sp>
          <p:nvSpPr>
            <p:cNvPr id="18451" name="Rectangle 17"/>
            <p:cNvSpPr>
              <a:spLocks noChangeArrowheads="1"/>
            </p:cNvSpPr>
            <p:nvPr/>
          </p:nvSpPr>
          <p:spPr bwMode="auto">
            <a:xfrm>
              <a:off x="11006" y="7942"/>
              <a:ext cx="1701" cy="727"/>
            </a:xfrm>
            <a:prstGeom prst="rect">
              <a:avLst/>
            </a:prstGeom>
            <a:solidFill>
              <a:srgbClr val="E5FFFF"/>
            </a:solidFill>
            <a:ln w="12700">
              <a:solidFill>
                <a:srgbClr val="000000"/>
              </a:solidFill>
              <a:miter lim="800000"/>
              <a:headEnd/>
              <a:tailEnd/>
            </a:ln>
            <a:effectLst/>
          </p:spPr>
          <p:txBody>
            <a:bodyPr lIns="57912" tIns="28448" rIns="57912" bIns="28448"/>
            <a:lstStyle/>
            <a:p>
              <a:pPr eaLnBrk="1" hangingPunct="1"/>
              <a:r>
                <a:rPr kumimoji="1" lang="en-US" altLang="en-US" sz="1300" b="1">
                  <a:solidFill>
                    <a:srgbClr val="000000"/>
                  </a:solidFill>
                  <a:ea typeface="SimSun" pitchFamily="2" charset="-122"/>
                </a:rPr>
                <a:t>Variance</a:t>
              </a:r>
              <a:endParaRPr kumimoji="1" lang="en-US" altLang="en-US">
                <a:latin typeface="Times New Roman" pitchFamily="18" charset="0"/>
                <a:ea typeface="SimSun" pitchFamily="2" charset="-122"/>
              </a:endParaRPr>
            </a:p>
          </p:txBody>
        </p:sp>
        <p:sp>
          <p:nvSpPr>
            <p:cNvPr id="18452" name="Rectangle 18"/>
            <p:cNvSpPr>
              <a:spLocks noChangeArrowheads="1"/>
            </p:cNvSpPr>
            <p:nvPr/>
          </p:nvSpPr>
          <p:spPr bwMode="auto">
            <a:xfrm>
              <a:off x="11008" y="8912"/>
              <a:ext cx="3299" cy="342"/>
            </a:xfrm>
            <a:prstGeom prst="rect">
              <a:avLst/>
            </a:prstGeom>
            <a:solidFill>
              <a:srgbClr val="E5FFFF"/>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Standard Deviation</a:t>
              </a:r>
              <a:endParaRPr kumimoji="1" lang="en-US" altLang="en-US">
                <a:latin typeface="Times New Roman" pitchFamily="18" charset="0"/>
                <a:ea typeface="SimSun" pitchFamily="2" charset="-122"/>
              </a:endParaRPr>
            </a:p>
          </p:txBody>
        </p:sp>
        <p:sp>
          <p:nvSpPr>
            <p:cNvPr id="18453" name="Rectangle 19"/>
            <p:cNvSpPr>
              <a:spLocks noChangeArrowheads="1"/>
            </p:cNvSpPr>
            <p:nvPr/>
          </p:nvSpPr>
          <p:spPr bwMode="auto">
            <a:xfrm>
              <a:off x="11007" y="6005"/>
              <a:ext cx="1648" cy="343"/>
            </a:xfrm>
            <a:prstGeom prst="rect">
              <a:avLst/>
            </a:prstGeom>
            <a:solidFill>
              <a:srgbClr val="E5FFFF"/>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Range</a:t>
              </a:r>
              <a:endParaRPr kumimoji="1" lang="en-US" altLang="en-US">
                <a:latin typeface="Times New Roman" pitchFamily="18" charset="0"/>
                <a:ea typeface="SimSun" pitchFamily="2" charset="-122"/>
              </a:endParaRPr>
            </a:p>
          </p:txBody>
        </p:sp>
        <p:sp>
          <p:nvSpPr>
            <p:cNvPr id="18454" name="Rectangle 20"/>
            <p:cNvSpPr>
              <a:spLocks noChangeArrowheads="1"/>
            </p:cNvSpPr>
            <p:nvPr/>
          </p:nvSpPr>
          <p:spPr bwMode="auto">
            <a:xfrm>
              <a:off x="7402" y="6397"/>
              <a:ext cx="2100" cy="342"/>
            </a:xfrm>
            <a:prstGeom prst="rect">
              <a:avLst/>
            </a:prstGeom>
            <a:solidFill>
              <a:srgbClr val="CC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Percentiles</a:t>
              </a:r>
              <a:endParaRPr kumimoji="1" lang="en-US" altLang="en-US">
                <a:latin typeface="Times New Roman" pitchFamily="18" charset="0"/>
                <a:ea typeface="SimSun" pitchFamily="2" charset="-122"/>
              </a:endParaRPr>
            </a:p>
          </p:txBody>
        </p:sp>
        <p:sp>
          <p:nvSpPr>
            <p:cNvPr id="18455" name="Rectangle 21"/>
            <p:cNvSpPr>
              <a:spLocks noChangeArrowheads="1"/>
            </p:cNvSpPr>
            <p:nvPr/>
          </p:nvSpPr>
          <p:spPr bwMode="auto">
            <a:xfrm>
              <a:off x="11005" y="6808"/>
              <a:ext cx="3299" cy="343"/>
            </a:xfrm>
            <a:prstGeom prst="rect">
              <a:avLst/>
            </a:prstGeom>
            <a:solidFill>
              <a:srgbClr val="E5FFFF"/>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Interquartile Range</a:t>
              </a:r>
              <a:endParaRPr kumimoji="1" lang="en-US" altLang="en-US">
                <a:latin typeface="Times New Roman" pitchFamily="18" charset="0"/>
                <a:ea typeface="SimSun" pitchFamily="2" charset="-122"/>
              </a:endParaRPr>
            </a:p>
          </p:txBody>
        </p:sp>
        <p:sp>
          <p:nvSpPr>
            <p:cNvPr id="18456" name="Rectangle 22"/>
            <p:cNvSpPr>
              <a:spLocks noChangeArrowheads="1"/>
            </p:cNvSpPr>
            <p:nvPr/>
          </p:nvSpPr>
          <p:spPr bwMode="auto">
            <a:xfrm>
              <a:off x="7402" y="7220"/>
              <a:ext cx="1803" cy="343"/>
            </a:xfrm>
            <a:prstGeom prst="rect">
              <a:avLst/>
            </a:prstGeom>
            <a:solidFill>
              <a:srgbClr val="CCFFCC"/>
            </a:solidFill>
            <a:ln w="12700">
              <a:solidFill>
                <a:srgbClr val="000000"/>
              </a:solidFill>
              <a:miter lim="800000"/>
              <a:headEnd/>
              <a:tailEnd/>
            </a:ln>
            <a:effectLst/>
          </p:spPr>
          <p:txBody>
            <a:bodyPr lIns="57912" tIns="28448" rIns="57912" bIns="28448">
              <a:spAutoFit/>
            </a:bodyPr>
            <a:lstStyle/>
            <a:p>
              <a:pPr eaLnBrk="1" hangingPunct="1"/>
              <a:r>
                <a:rPr kumimoji="1" lang="en-US" altLang="en-US" sz="1300" b="1">
                  <a:solidFill>
                    <a:srgbClr val="000000"/>
                  </a:solidFill>
                  <a:ea typeface="SimSun" pitchFamily="2" charset="-122"/>
                </a:rPr>
                <a:t>Quartiles</a:t>
              </a:r>
              <a:endParaRPr kumimoji="1" lang="en-US" altLang="en-US">
                <a:latin typeface="Times New Roman" pitchFamily="18" charset="0"/>
                <a:ea typeface="SimSun"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vert="horz" lIns="91440" tIns="45720" rIns="91440" bIns="45720" rtlCol="0" anchor="ctr">
            <a:normAutofit/>
          </a:bodyPr>
          <a:lstStyle/>
          <a:p>
            <a:r>
              <a:rPr lang="en-US" altLang="zh-TW" dirty="0" smtClean="0"/>
              <a:t>1. Measures of Central Tendency</a:t>
            </a:r>
            <a:endParaRPr lang="en-US" altLang="en-US" dirty="0" smtClean="0"/>
          </a:p>
        </p:txBody>
      </p:sp>
      <p:pic>
        <p:nvPicPr>
          <p:cNvPr id="19460" name="Picture 3"/>
          <p:cNvPicPr>
            <a:picLocks noGrp="1" noChangeAspect="1" noChangeArrowheads="1"/>
          </p:cNvPicPr>
          <p:nvPr>
            <p:ph idx="1"/>
          </p:nvPr>
        </p:nvPicPr>
        <p:blipFill>
          <a:blip r:embed="rId3"/>
          <a:srcRect/>
          <a:stretch>
            <a:fillRect/>
          </a:stretch>
        </p:blipFill>
        <p:spPr>
          <a:xfrm>
            <a:off x="773113" y="1346200"/>
            <a:ext cx="7977187" cy="4314825"/>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614363"/>
            <a:ext cx="8289925" cy="381000"/>
          </a:xfrm>
        </p:spPr>
        <p:txBody>
          <a:bodyPr vert="horz" lIns="91440" tIns="45720" rIns="91440" bIns="45720" rtlCol="0" anchor="ctr">
            <a:normAutofit fontScale="90000"/>
          </a:bodyPr>
          <a:lstStyle/>
          <a:p>
            <a:pPr>
              <a:lnSpc>
                <a:spcPct val="110000"/>
              </a:lnSpc>
            </a:pPr>
            <a:r>
              <a:rPr lang="en-US" altLang="zh-TW" dirty="0" smtClean="0"/>
              <a:t>1.1. Mean (Arithmetic Mean)</a:t>
            </a:r>
          </a:p>
        </p:txBody>
      </p:sp>
      <p:sp>
        <p:nvSpPr>
          <p:cNvPr id="20484" name="Rectangle 3"/>
          <p:cNvSpPr>
            <a:spLocks noGrp="1" noChangeArrowheads="1"/>
          </p:cNvSpPr>
          <p:nvPr>
            <p:ph type="body" idx="1"/>
          </p:nvPr>
        </p:nvSpPr>
        <p:spPr>
          <a:xfrm>
            <a:off x="250825" y="2060575"/>
            <a:ext cx="7315200" cy="2459038"/>
          </a:xfrm>
        </p:spPr>
        <p:txBody>
          <a:bodyPr>
            <a:normAutofit fontScale="92500" lnSpcReduction="10000"/>
          </a:bodyPr>
          <a:lstStyle/>
          <a:p>
            <a:pPr marL="342900" indent="-342900" eaLnBrk="1" hangingPunct="1">
              <a:buFont typeface="Wingdings" pitchFamily="2" charset="2"/>
              <a:buNone/>
            </a:pPr>
            <a:r>
              <a:rPr lang="en-US" altLang="zh-TW" smtClean="0">
                <a:ea typeface="新細明體" pitchFamily="18" charset="-120"/>
              </a:rPr>
              <a:t>Mean </a:t>
            </a:r>
            <a:r>
              <a:rPr lang="en-US" altLang="zh-TW" smtClean="0">
                <a:solidFill>
                  <a:srgbClr val="9966FF"/>
                </a:solidFill>
                <a:ea typeface="新細明體" pitchFamily="18" charset="-120"/>
              </a:rPr>
              <a:t>(arithmetic mean)</a:t>
            </a:r>
            <a:r>
              <a:rPr lang="en-US" altLang="zh-TW" smtClean="0">
                <a:ea typeface="新細明體" pitchFamily="18" charset="-120"/>
              </a:rPr>
              <a:t> of data values</a:t>
            </a:r>
          </a:p>
          <a:p>
            <a:pPr marL="742950" lvl="1" indent="-285750" eaLnBrk="1" hangingPunct="1">
              <a:buFont typeface="Arial" charset="0"/>
              <a:buNone/>
            </a:pPr>
            <a:r>
              <a:rPr lang="en-US" altLang="zh-TW" sz="2400" smtClean="0">
                <a:solidFill>
                  <a:srgbClr val="FF3300"/>
                </a:solidFill>
                <a:ea typeface="新細明體" pitchFamily="18" charset="-120"/>
              </a:rPr>
              <a:t>Sample mean</a:t>
            </a:r>
            <a:endParaRPr lang="en-US" altLang="zh-TW" smtClean="0">
              <a:ea typeface="新細明體" pitchFamily="18" charset="-120"/>
            </a:endParaRPr>
          </a:p>
          <a:p>
            <a:pPr marL="742950" lvl="1" indent="-285750" eaLnBrk="1" hangingPunct="1">
              <a:buFont typeface="Arial" charset="0"/>
              <a:buNone/>
            </a:pPr>
            <a:endParaRPr lang="en-US" altLang="zh-TW" smtClean="0">
              <a:ea typeface="新細明體" pitchFamily="18" charset="-120"/>
            </a:endParaRPr>
          </a:p>
          <a:p>
            <a:pPr marL="742950" lvl="1" indent="-285750" eaLnBrk="1" hangingPunct="1">
              <a:buFont typeface="Arial" charset="0"/>
              <a:buNone/>
            </a:pPr>
            <a:endParaRPr lang="en-US" altLang="zh-TW" smtClean="0">
              <a:ea typeface="新細明體" pitchFamily="18" charset="-120"/>
            </a:endParaRPr>
          </a:p>
          <a:p>
            <a:pPr marL="742950" lvl="1" indent="-285750" eaLnBrk="1" hangingPunct="1">
              <a:buFont typeface="Arial" charset="0"/>
              <a:buNone/>
            </a:pPr>
            <a:endParaRPr lang="en-US" altLang="zh-TW" smtClean="0">
              <a:ea typeface="新細明體" pitchFamily="18" charset="-120"/>
            </a:endParaRPr>
          </a:p>
          <a:p>
            <a:pPr marL="742950" lvl="1" indent="-285750" eaLnBrk="1" hangingPunct="1">
              <a:lnSpc>
                <a:spcPct val="40000"/>
              </a:lnSpc>
              <a:buFont typeface="Arial" charset="0"/>
              <a:buNone/>
            </a:pPr>
            <a:r>
              <a:rPr lang="en-US" altLang="zh-TW" sz="2400" smtClean="0">
                <a:solidFill>
                  <a:srgbClr val="FF3300"/>
                </a:solidFill>
                <a:ea typeface="新細明體" pitchFamily="18" charset="-120"/>
              </a:rPr>
              <a:t>Population mean</a:t>
            </a:r>
            <a:endParaRPr lang="en-US" altLang="zh-TW" smtClean="0">
              <a:ea typeface="新細明體" pitchFamily="18" charset="-120"/>
            </a:endParaRPr>
          </a:p>
        </p:txBody>
      </p:sp>
      <p:graphicFrame>
        <p:nvGraphicFramePr>
          <p:cNvPr id="20485" name="Object 4"/>
          <p:cNvGraphicFramePr>
            <a:graphicFrameLocks noChangeAspect="1"/>
          </p:cNvGraphicFramePr>
          <p:nvPr/>
        </p:nvGraphicFramePr>
        <p:xfrm>
          <a:off x="2209800" y="2724150"/>
          <a:ext cx="5105400" cy="1603375"/>
        </p:xfrm>
        <a:graphic>
          <a:graphicData uri="http://schemas.openxmlformats.org/presentationml/2006/ole">
            <p:oleObj spid="_x0000_s1026" name="Equation" r:id="rId3" imgW="1943100" imgH="609600" progId="">
              <p:embed/>
            </p:oleObj>
          </a:graphicData>
        </a:graphic>
      </p:graphicFrame>
      <p:graphicFrame>
        <p:nvGraphicFramePr>
          <p:cNvPr id="20486" name="Object 5"/>
          <p:cNvGraphicFramePr>
            <a:graphicFrameLocks noChangeAspect="1"/>
          </p:cNvGraphicFramePr>
          <p:nvPr/>
        </p:nvGraphicFramePr>
        <p:xfrm>
          <a:off x="2209800" y="4800600"/>
          <a:ext cx="5181600" cy="1625600"/>
        </p:xfrm>
        <a:graphic>
          <a:graphicData uri="http://schemas.openxmlformats.org/presentationml/2006/ole">
            <p:oleObj spid="_x0000_s1027" name="Equation" r:id="rId4" imgW="1943100" imgH="609600" progId="">
              <p:embed/>
            </p:oleObj>
          </a:graphicData>
        </a:graphic>
      </p:graphicFrame>
      <p:sp>
        <p:nvSpPr>
          <p:cNvPr id="20487" name="Text Box 6"/>
          <p:cNvSpPr txBox="1">
            <a:spLocks noChangeArrowheads="1"/>
          </p:cNvSpPr>
          <p:nvPr/>
        </p:nvSpPr>
        <p:spPr bwMode="auto">
          <a:xfrm>
            <a:off x="4572000" y="2590800"/>
            <a:ext cx="2209800" cy="466725"/>
          </a:xfrm>
          <a:prstGeom prst="rect">
            <a:avLst/>
          </a:prstGeom>
          <a:solidFill>
            <a:srgbClr val="FAFBD9"/>
          </a:solidFill>
          <a:ln w="9525">
            <a:solidFill>
              <a:schemeClr val="folHlink"/>
            </a:solidFill>
            <a:miter lim="800000"/>
            <a:headEnd/>
            <a:tailEnd/>
          </a:ln>
          <a:effectLst/>
        </p:spPr>
        <p:txBody>
          <a:bodyPr>
            <a:spAutoFit/>
          </a:bodyPr>
          <a:lstStyle/>
          <a:p>
            <a:pPr eaLnBrk="1" hangingPunct="1">
              <a:spcBef>
                <a:spcPct val="50000"/>
              </a:spcBef>
            </a:pPr>
            <a:r>
              <a:rPr kumimoji="1" lang="en-US" altLang="zh-TW">
                <a:latin typeface="Tahoma" pitchFamily="34" charset="0"/>
                <a:ea typeface="SimSun" pitchFamily="2" charset="-122"/>
              </a:rPr>
              <a:t>Sample Size</a:t>
            </a:r>
          </a:p>
        </p:txBody>
      </p:sp>
      <p:sp>
        <p:nvSpPr>
          <p:cNvPr id="20488" name="Text Box 7"/>
          <p:cNvSpPr txBox="1">
            <a:spLocks noChangeArrowheads="1"/>
          </p:cNvSpPr>
          <p:nvPr/>
        </p:nvSpPr>
        <p:spPr bwMode="auto">
          <a:xfrm>
            <a:off x="4800600" y="4572000"/>
            <a:ext cx="2590800" cy="466725"/>
          </a:xfrm>
          <a:prstGeom prst="rect">
            <a:avLst/>
          </a:prstGeom>
          <a:solidFill>
            <a:srgbClr val="FAFBD9"/>
          </a:solidFill>
          <a:ln w="9525">
            <a:solidFill>
              <a:schemeClr val="folHlink"/>
            </a:solidFill>
            <a:miter lim="800000"/>
            <a:headEnd/>
            <a:tailEnd/>
          </a:ln>
          <a:effectLst/>
        </p:spPr>
        <p:txBody>
          <a:bodyPr>
            <a:spAutoFit/>
          </a:bodyPr>
          <a:lstStyle/>
          <a:p>
            <a:pPr eaLnBrk="1" hangingPunct="1">
              <a:spcBef>
                <a:spcPct val="50000"/>
              </a:spcBef>
            </a:pPr>
            <a:r>
              <a:rPr kumimoji="1" lang="en-US" altLang="zh-TW">
                <a:latin typeface="Tahoma" pitchFamily="34" charset="0"/>
                <a:ea typeface="SimSun" pitchFamily="2" charset="-122"/>
              </a:rPr>
              <a:t>Population Size</a:t>
            </a:r>
          </a:p>
        </p:txBody>
      </p:sp>
      <p:sp>
        <p:nvSpPr>
          <p:cNvPr id="20489" name="Line 8"/>
          <p:cNvSpPr>
            <a:spLocks noChangeShapeType="1"/>
          </p:cNvSpPr>
          <p:nvPr/>
        </p:nvSpPr>
        <p:spPr bwMode="auto">
          <a:xfrm flipH="1">
            <a:off x="3505200" y="2819400"/>
            <a:ext cx="914400" cy="76200"/>
          </a:xfrm>
          <a:prstGeom prst="line">
            <a:avLst/>
          </a:prstGeom>
          <a:noFill/>
          <a:ln w="9525">
            <a:solidFill>
              <a:srgbClr val="9966FF"/>
            </a:solidFill>
            <a:miter lim="800000"/>
            <a:headEnd/>
            <a:tailEnd type="triangle" w="med" len="med"/>
          </a:ln>
          <a:effectLst/>
        </p:spPr>
        <p:txBody>
          <a:bodyPr wrap="none"/>
          <a:lstStyle/>
          <a:p>
            <a:endParaRPr lang="en-IN"/>
          </a:p>
        </p:txBody>
      </p:sp>
      <p:sp>
        <p:nvSpPr>
          <p:cNvPr id="20490" name="Line 9"/>
          <p:cNvSpPr>
            <a:spLocks noChangeShapeType="1"/>
          </p:cNvSpPr>
          <p:nvPr/>
        </p:nvSpPr>
        <p:spPr bwMode="auto">
          <a:xfrm flipH="1">
            <a:off x="3352800" y="4876800"/>
            <a:ext cx="1295400" cy="76200"/>
          </a:xfrm>
          <a:prstGeom prst="line">
            <a:avLst/>
          </a:prstGeom>
          <a:noFill/>
          <a:ln w="12700">
            <a:solidFill>
              <a:srgbClr val="9966FF"/>
            </a:solidFill>
            <a:miter lim="800000"/>
            <a:headEnd/>
            <a:tailEnd type="triangle" w="med" len="med"/>
          </a:ln>
          <a:effectLst/>
        </p:spPr>
        <p:txBody>
          <a:bodyPr wrap="none"/>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93</TotalTime>
  <Words>1504</Words>
  <Application>Microsoft Office PowerPoint</Application>
  <PresentationFormat>On-screen Show (4:3)</PresentationFormat>
  <Paragraphs>565</Paragraphs>
  <Slides>37</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Why Statistics</vt:lpstr>
      <vt:lpstr>Types of Data</vt:lpstr>
      <vt:lpstr>Data Collection - Types</vt:lpstr>
      <vt:lpstr>Data Collection - Types</vt:lpstr>
      <vt:lpstr>Slide 5</vt:lpstr>
      <vt:lpstr>Assignment</vt:lpstr>
      <vt:lpstr>Summary Measures: Overview</vt:lpstr>
      <vt:lpstr>1. Measures of Central Tendency</vt:lpstr>
      <vt:lpstr>1.1. Mean (Arithmetic Mean)</vt:lpstr>
      <vt:lpstr>1.1 Mean (Weighted Mean)</vt:lpstr>
      <vt:lpstr>1.2. Mode</vt:lpstr>
      <vt:lpstr>1.3. Median</vt:lpstr>
      <vt:lpstr>1.4. Shape of a Distribution</vt:lpstr>
      <vt:lpstr>2. Other Location Measures</vt:lpstr>
      <vt:lpstr>2.1. Quartiles</vt:lpstr>
      <vt:lpstr>2.1. Quartiles (continued)</vt:lpstr>
      <vt:lpstr>2.2. Box-and-Whisker Plot</vt:lpstr>
      <vt:lpstr>2.3. Distribution Shape and  Box-and-Whisker Plot</vt:lpstr>
      <vt:lpstr>3. Measures of Variation</vt:lpstr>
      <vt:lpstr>3.1. Range</vt:lpstr>
      <vt:lpstr>3.2. Interquartile Range</vt:lpstr>
      <vt:lpstr>3.3.  Variance</vt:lpstr>
      <vt:lpstr>3.4. Standard Deviation</vt:lpstr>
      <vt:lpstr>Comparing Standard Deviations</vt:lpstr>
      <vt:lpstr>3.5.  Coefficient of Variation</vt:lpstr>
      <vt:lpstr>Slide 26</vt:lpstr>
      <vt:lpstr>Interpreting Covariance</vt:lpstr>
      <vt:lpstr>Correlation</vt:lpstr>
      <vt:lpstr>Scatter Plots of Data with Various Correlation coefficients</vt:lpstr>
      <vt:lpstr>Linear Correlation</vt:lpstr>
      <vt:lpstr>Linear Correlation</vt:lpstr>
      <vt:lpstr>Linear Correlation</vt:lpstr>
      <vt:lpstr>Slide 33</vt:lpstr>
      <vt:lpstr>Slide 34</vt:lpstr>
      <vt:lpstr>Slide 35</vt:lpstr>
      <vt:lpstr>Assignment</vt:lpstr>
      <vt:lpstr>How to submit?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404</cp:revision>
  <dcterms:created xsi:type="dcterms:W3CDTF">2019-11-10T08:25:58Z</dcterms:created>
  <dcterms:modified xsi:type="dcterms:W3CDTF">2020-07-16T10:49:28Z</dcterms:modified>
</cp:coreProperties>
</file>