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83" r:id="rId3"/>
    <p:sldId id="396" r:id="rId4"/>
    <p:sldId id="398" r:id="rId5"/>
    <p:sldId id="399" r:id="rId6"/>
    <p:sldId id="400" r:id="rId7"/>
    <p:sldId id="401" r:id="rId8"/>
    <p:sldId id="406" r:id="rId9"/>
    <p:sldId id="402" r:id="rId10"/>
    <p:sldId id="407" r:id="rId11"/>
    <p:sldId id="403" r:id="rId12"/>
    <p:sldId id="405" r:id="rId13"/>
    <p:sldId id="404" r:id="rId14"/>
    <p:sldId id="395" r:id="rId15"/>
    <p:sldId id="384" r:id="rId16"/>
    <p:sldId id="387" r:id="rId17"/>
    <p:sldId id="388" r:id="rId18"/>
    <p:sldId id="408" r:id="rId19"/>
    <p:sldId id="385" r:id="rId20"/>
    <p:sldId id="389" r:id="rId21"/>
    <p:sldId id="390" r:id="rId22"/>
    <p:sldId id="391" r:id="rId23"/>
    <p:sldId id="392" r:id="rId24"/>
    <p:sldId id="393" r:id="rId25"/>
    <p:sldId id="39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jan, Vinay" initials="MV" lastIdx="1" clrIdx="0">
    <p:extLst>
      <p:ext uri="{19B8F6BF-5375-455C-9EA6-DF929625EA0E}">
        <p15:presenceInfo xmlns="" xmlns:p15="http://schemas.microsoft.com/office/powerpoint/2012/main" userId="S-1-5-21-220523388-1563985344-839522115-1791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9EDF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952" autoAdjust="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5D08A-A3E7-468D-B25F-56A8C1A55FA4}" type="datetimeFigureOut">
              <a:rPr lang="en-US" smtClean="0"/>
              <a:pPr/>
              <a:t>8/1/2020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6FAA2-A010-41F0-B4C9-4874C6F66C1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10</a:t>
            </a:fld>
            <a:endParaRPr lang="en-IN"/>
          </a:p>
        </p:txBody>
      </p:sp>
    </p:spTree>
    <p:extLst>
      <p:ext uri="{BB962C8B-B14F-4D97-AF65-F5344CB8AC3E}">
        <p14:creationId xmlns="" xmlns:p14="http://schemas.microsoft.com/office/powerpoint/2010/main" val="2299071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14</a:t>
            </a:fld>
            <a:endParaRPr lang="en-IN"/>
          </a:p>
        </p:txBody>
      </p:sp>
    </p:spTree>
    <p:extLst>
      <p:ext uri="{BB962C8B-B14F-4D97-AF65-F5344CB8AC3E}">
        <p14:creationId xmlns="" xmlns:p14="http://schemas.microsoft.com/office/powerpoint/2010/main" val="2299071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15</a:t>
            </a:fld>
            <a:endParaRPr lang="en-IN"/>
          </a:p>
        </p:txBody>
      </p:sp>
    </p:spTree>
    <p:extLst>
      <p:ext uri="{BB962C8B-B14F-4D97-AF65-F5344CB8AC3E}">
        <p14:creationId xmlns="" xmlns:p14="http://schemas.microsoft.com/office/powerpoint/2010/main" val="1055443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16</a:t>
            </a:fld>
            <a:endParaRPr lang="en-IN"/>
          </a:p>
        </p:txBody>
      </p:sp>
    </p:spTree>
    <p:extLst>
      <p:ext uri="{BB962C8B-B14F-4D97-AF65-F5344CB8AC3E}">
        <p14:creationId xmlns="" xmlns:p14="http://schemas.microsoft.com/office/powerpoint/2010/main" val="1055443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17</a:t>
            </a:fld>
            <a:endParaRPr lang="en-IN"/>
          </a:p>
        </p:txBody>
      </p:sp>
    </p:spTree>
    <p:extLst>
      <p:ext uri="{BB962C8B-B14F-4D97-AF65-F5344CB8AC3E}">
        <p14:creationId xmlns="" xmlns:p14="http://schemas.microsoft.com/office/powerpoint/2010/main" val="1055443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Both divide observations into subgroups. However, they are not the same. Blocking is associated with experimental design, and stratification is associated with survey sampling.</a:t>
            </a:r>
            <a:endParaRPr lang="en-US" dirty="0" smtClean="0"/>
          </a:p>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20</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21</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The advantages of Latin square designs </a:t>
            </a:r>
            <a:r>
              <a:rPr lang="en-IN" sz="1200" b="0" i="0" kern="1200" dirty="0" err="1" smtClean="0">
                <a:solidFill>
                  <a:schemeClr val="tx1"/>
                </a:solidFill>
                <a:latin typeface="+mn-lt"/>
                <a:ea typeface="+mn-ea"/>
                <a:cs typeface="+mn-cs"/>
              </a:rPr>
              <a:t>are:They</a:t>
            </a:r>
            <a:r>
              <a:rPr lang="en-IN" sz="1200" b="0" i="0" kern="1200" dirty="0" smtClean="0">
                <a:solidFill>
                  <a:schemeClr val="tx1"/>
                </a:solidFill>
                <a:latin typeface="+mn-lt"/>
                <a:ea typeface="+mn-ea"/>
                <a:cs typeface="+mn-cs"/>
              </a:rPr>
              <a:t> handle the case when we have several nuisance factors and we either cannot combine them into a single factor or we wish to keep them separate.</a:t>
            </a:r>
          </a:p>
          <a:p>
            <a:r>
              <a:rPr lang="en-IN" sz="1200" b="0" i="0" kern="1200" dirty="0" smtClean="0">
                <a:solidFill>
                  <a:schemeClr val="tx1"/>
                </a:solidFill>
                <a:latin typeface="+mn-lt"/>
                <a:ea typeface="+mn-ea"/>
                <a:cs typeface="+mn-cs"/>
              </a:rPr>
              <a:t>They allow experiments with a relatively small number of runs.</a:t>
            </a:r>
          </a:p>
          <a:p>
            <a:r>
              <a:rPr lang="en-IN" sz="1200" b="0" i="0" kern="1200" dirty="0" smtClean="0">
                <a:solidFill>
                  <a:schemeClr val="tx1"/>
                </a:solidFill>
                <a:latin typeface="+mn-lt"/>
                <a:ea typeface="+mn-ea"/>
                <a:cs typeface="+mn-cs"/>
              </a:rPr>
              <a:t>The disadvantages </a:t>
            </a:r>
            <a:r>
              <a:rPr lang="en-IN" sz="1200" b="0" i="0" kern="1200" dirty="0" err="1" smtClean="0">
                <a:solidFill>
                  <a:schemeClr val="tx1"/>
                </a:solidFill>
                <a:latin typeface="+mn-lt"/>
                <a:ea typeface="+mn-ea"/>
                <a:cs typeface="+mn-cs"/>
              </a:rPr>
              <a:t>are:The</a:t>
            </a:r>
            <a:r>
              <a:rPr lang="en-IN" sz="1200" b="0" i="0" kern="1200" dirty="0" smtClean="0">
                <a:solidFill>
                  <a:schemeClr val="tx1"/>
                </a:solidFill>
                <a:latin typeface="+mn-lt"/>
                <a:ea typeface="+mn-ea"/>
                <a:cs typeface="+mn-cs"/>
              </a:rPr>
              <a:t> number of levels of each blocking variable must equal the number of levels of the treatment factor.</a:t>
            </a:r>
          </a:p>
          <a:p>
            <a:r>
              <a:rPr lang="en-IN" sz="1200" b="0" i="0" kern="1200" dirty="0" smtClean="0">
                <a:solidFill>
                  <a:schemeClr val="tx1"/>
                </a:solidFill>
                <a:latin typeface="+mn-lt"/>
                <a:ea typeface="+mn-ea"/>
                <a:cs typeface="+mn-cs"/>
              </a:rPr>
              <a:t>The Latin square model assumes that there are no interactions between the blocking variables or between the treatment variable and the blocking variable.</a:t>
            </a:r>
          </a:p>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22</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23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2</a:t>
            </a:fld>
            <a:endParaRPr lang="en-IN"/>
          </a:p>
        </p:txBody>
      </p:sp>
    </p:spTree>
    <p:extLst>
      <p:ext uri="{BB962C8B-B14F-4D97-AF65-F5344CB8AC3E}">
        <p14:creationId xmlns="" xmlns:p14="http://schemas.microsoft.com/office/powerpoint/2010/main" val="2299071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3</a:t>
            </a:fld>
            <a:endParaRPr lang="en-IN"/>
          </a:p>
        </p:txBody>
      </p:sp>
    </p:spTree>
    <p:extLst>
      <p:ext uri="{BB962C8B-B14F-4D97-AF65-F5344CB8AC3E}">
        <p14:creationId xmlns="" xmlns:p14="http://schemas.microsoft.com/office/powerpoint/2010/main" val="2299071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4</a:t>
            </a:fld>
            <a:endParaRPr lang="en-IN"/>
          </a:p>
        </p:txBody>
      </p:sp>
    </p:spTree>
    <p:extLst>
      <p:ext uri="{BB962C8B-B14F-4D97-AF65-F5344CB8AC3E}">
        <p14:creationId xmlns="" xmlns:p14="http://schemas.microsoft.com/office/powerpoint/2010/main" val="229907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5</a:t>
            </a:fld>
            <a:endParaRPr lang="en-IN"/>
          </a:p>
        </p:txBody>
      </p:sp>
    </p:spTree>
    <p:extLst>
      <p:ext uri="{BB962C8B-B14F-4D97-AF65-F5344CB8AC3E}">
        <p14:creationId xmlns="" xmlns:p14="http://schemas.microsoft.com/office/powerpoint/2010/main" val="2299071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6</a:t>
            </a:fld>
            <a:endParaRPr lang="en-IN"/>
          </a:p>
        </p:txBody>
      </p:sp>
    </p:spTree>
    <p:extLst>
      <p:ext uri="{BB962C8B-B14F-4D97-AF65-F5344CB8AC3E}">
        <p14:creationId xmlns="" xmlns:p14="http://schemas.microsoft.com/office/powerpoint/2010/main" val="2299071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7</a:t>
            </a:fld>
            <a:endParaRPr lang="en-IN"/>
          </a:p>
        </p:txBody>
      </p:sp>
    </p:spTree>
    <p:extLst>
      <p:ext uri="{BB962C8B-B14F-4D97-AF65-F5344CB8AC3E}">
        <p14:creationId xmlns="" xmlns:p14="http://schemas.microsoft.com/office/powerpoint/2010/main" val="2299071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8</a:t>
            </a:fld>
            <a:endParaRPr lang="en-IN"/>
          </a:p>
        </p:txBody>
      </p:sp>
    </p:spTree>
    <p:extLst>
      <p:ext uri="{BB962C8B-B14F-4D97-AF65-F5344CB8AC3E}">
        <p14:creationId xmlns="" xmlns:p14="http://schemas.microsoft.com/office/powerpoint/2010/main" val="2299071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9</a:t>
            </a:fld>
            <a:endParaRPr lang="en-IN"/>
          </a:p>
        </p:txBody>
      </p:sp>
    </p:spTree>
    <p:extLst>
      <p:ext uri="{BB962C8B-B14F-4D97-AF65-F5344CB8AC3E}">
        <p14:creationId xmlns="" xmlns:p14="http://schemas.microsoft.com/office/powerpoint/2010/main" val="229907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ED14C0-0590-4BCF-A2BF-D5E35D90D1B5}" type="datetime1">
              <a:rPr lang="en-US" smtClean="0"/>
              <a:pPr/>
              <a:t>8/1/2020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A0199-58AE-4DE4-AFB2-A2ABA5EAB57B}" type="datetime1">
              <a:rPr lang="en-US" smtClean="0"/>
              <a:pPr/>
              <a:t>8/1/2020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0B125C-8A7E-41F9-8025-4D898F965B37}" type="datetime1">
              <a:rPr lang="en-US" smtClean="0"/>
              <a:pPr/>
              <a:t>8/1/2020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CD8DF2-98B6-4E80-9D38-36DC8001AE63}" type="datetime1">
              <a:rPr lang="en-US" smtClean="0"/>
              <a:pPr/>
              <a:t>8/1/2020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1D402F-A897-41B7-941B-25AFD9808C21}" type="datetime1">
              <a:rPr lang="en-US" smtClean="0"/>
              <a:pPr/>
              <a:t>8/1/2020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084BED-0295-41A8-9054-0FE538EDCB73}" type="datetime1">
              <a:rPr lang="en-US" smtClean="0"/>
              <a:pPr/>
              <a:t>8/1/2020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1922EF-18FB-4FFD-AA3E-9F4D8DC6AC34}" type="datetime1">
              <a:rPr lang="en-US" smtClean="0"/>
              <a:pPr/>
              <a:t>8/1/2020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A7A0A7-7DC9-4816-9A02-6F6419EF6406}" type="datetime1">
              <a:rPr lang="en-US" smtClean="0"/>
              <a:pPr/>
              <a:t>8/1/2020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2B463-DDCC-4352-9C6D-7FCDD1CCAB89}" type="datetime1">
              <a:rPr lang="en-US" smtClean="0"/>
              <a:pPr/>
              <a:t>8/1/2020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9ACC42-816E-4477-8DBF-F1FC6F173BD1}" type="datetime1">
              <a:rPr lang="en-US" smtClean="0"/>
              <a:pPr/>
              <a:t>8/1/2020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DE836-B689-4343-806B-EB82FF61CDC3}" type="datetime1">
              <a:rPr lang="en-US" smtClean="0"/>
              <a:pPr/>
              <a:t>8/1/2020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9A612963-3B7B-414A-BB97-F26A9A038459}" type="datetime1">
              <a:rPr lang="en-US" smtClean="0"/>
              <a:pPr/>
              <a:t>8/1/2020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13"/>
          <a:srcRect/>
          <a:stretch>
            <a:fillRect/>
          </a:stretch>
        </p:blipFill>
        <p:spPr bwMode="auto">
          <a:xfrm>
            <a:off x="8394129" y="0"/>
            <a:ext cx="714375" cy="4572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Cluster_sampl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oresteam.com/toolbox/design-of-experiments.cf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wisdomjobs.com/e-university/research-methodology-tutorial-355/different-types-of-sample-designs-11471.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luster_sampl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84"/>
            <a:ext cx="7772400" cy="1470025"/>
          </a:xfrm>
        </p:spPr>
        <p:txBody>
          <a:bodyPr>
            <a:normAutofit/>
          </a:bodyPr>
          <a:lstStyle/>
          <a:p>
            <a:r>
              <a:rPr lang="en-US" dirty="0" smtClean="0">
                <a:latin typeface="Times New Roman" panose="02020603050405020304" pitchFamily="18" charset="0"/>
                <a:cs typeface="Times New Roman" panose="02020603050405020304" pitchFamily="18" charset="0"/>
              </a:rPr>
              <a:t>How to apply statistics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5616" y="3143248"/>
            <a:ext cx="7086600" cy="1752600"/>
          </a:xfrm>
        </p:spPr>
        <p:txBody>
          <a:bodyPr>
            <a:normAutofit fontScale="70000" lnSpcReduction="20000"/>
          </a:bodyPr>
          <a:lstStyle/>
          <a:p>
            <a:r>
              <a:rPr lang="en-IN" dirty="0" smtClean="0">
                <a:latin typeface="Times New Roman" panose="02020603050405020304" pitchFamily="18" charset="0"/>
                <a:cs typeface="Times New Roman" panose="02020603050405020304" pitchFamily="18" charset="0"/>
              </a:rPr>
              <a:t>Vinay Mahajan</a:t>
            </a:r>
          </a:p>
          <a:p>
            <a:r>
              <a:rPr lang="en-IN" dirty="0" smtClean="0"/>
              <a:t>Varsha Mahajan</a:t>
            </a:r>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smtClean="0"/>
              <a:t>Sampling Theory</a:t>
            </a:r>
          </a:p>
          <a:p>
            <a:r>
              <a:rPr lang="en-IN" dirty="0" smtClean="0">
                <a:latin typeface="Times New Roman" panose="02020603050405020304" pitchFamily="18" charset="0"/>
                <a:cs typeface="Times New Roman" panose="02020603050405020304" pitchFamily="18" charset="0"/>
              </a:rPr>
              <a:t>Design of Experiments</a:t>
            </a:r>
          </a:p>
        </p:txBody>
      </p:sp>
      <p:sp>
        <p:nvSpPr>
          <p:cNvPr id="5" name="Slide Number Placeholder 4"/>
          <p:cNvSpPr>
            <a:spLocks noGrp="1"/>
          </p:cNvSpPr>
          <p:nvPr>
            <p:ph type="sldNum" sz="quarter" idx="12"/>
          </p:nvPr>
        </p:nvSpPr>
        <p:spPr/>
        <p:txBody>
          <a:bodyPr/>
          <a:lstStyle/>
          <a:p>
            <a:fld id="{683A73A5-E307-49AE-B713-67FB3933783B}"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Cluster Sampling</a:t>
            </a:r>
            <a:endParaRPr lang="en-US" dirty="0"/>
          </a:p>
        </p:txBody>
      </p:sp>
      <p:sp>
        <p:nvSpPr>
          <p:cNvPr id="3" name="Content Placeholder 2"/>
          <p:cNvSpPr>
            <a:spLocks noGrp="1"/>
          </p:cNvSpPr>
          <p:nvPr>
            <p:ph idx="1"/>
          </p:nvPr>
        </p:nvSpPr>
        <p:spPr>
          <a:xfrm>
            <a:off x="457200" y="1617681"/>
            <a:ext cx="8229600" cy="4525963"/>
          </a:xfrm>
        </p:spPr>
        <p:txBody>
          <a:bodyPr vert="horz" lIns="91440" tIns="45720" rIns="91440" bIns="45720" rtlCol="0">
            <a:noAutofit/>
          </a:bodyPr>
          <a:lstStyle/>
          <a:p>
            <a:pPr>
              <a:lnSpc>
                <a:spcPct val="80000"/>
              </a:lnSpc>
            </a:pPr>
            <a:r>
              <a:rPr lang="en-IN" sz="2400" dirty="0" smtClean="0"/>
              <a:t>All elements in each sampled cluster are sampled, then this is referred to as a “one-stage” cluster sampling plan</a:t>
            </a:r>
          </a:p>
          <a:p>
            <a:pPr>
              <a:lnSpc>
                <a:spcPct val="80000"/>
              </a:lnSpc>
            </a:pPr>
            <a:r>
              <a:rPr lang="en-IN" sz="2400" dirty="0" smtClean="0"/>
              <a:t>A simple random subsample of elements is selected within each of these groups, this is referred to as a “two-stage” cluster sampling plan.</a:t>
            </a:r>
          </a:p>
          <a:p>
            <a:pPr>
              <a:lnSpc>
                <a:spcPct val="80000"/>
              </a:lnSpc>
            </a:pPr>
            <a:r>
              <a:rPr lang="en-IN" sz="2400" dirty="0" smtClean="0"/>
              <a:t>An example of cluster sampling is area sampling or geographical cluster sampling. Each cluster is a geographical area. Because a geographically dispersed population can be expensive to survey, greater economy than simple random sampling can be achieved by grouping several respondents within a local area into a cluster. It is usually necessary to increase the total sample size to achieve equivalent precision in the estimators, but cost savings may make such an increase in sample size feasible.</a:t>
            </a:r>
            <a:endParaRPr lang="en-US" sz="24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10</a:t>
            </a:fld>
            <a:endParaRPr lang="en-IN" dirty="0"/>
          </a:p>
        </p:txBody>
      </p:sp>
      <p:sp>
        <p:nvSpPr>
          <p:cNvPr id="5" name="Rectangle 4"/>
          <p:cNvSpPr/>
          <p:nvPr/>
        </p:nvSpPr>
        <p:spPr>
          <a:xfrm>
            <a:off x="571472" y="6540365"/>
            <a:ext cx="7929618" cy="246221"/>
          </a:xfrm>
          <a:prstGeom prst="rect">
            <a:avLst/>
          </a:prstGeom>
        </p:spPr>
        <p:txBody>
          <a:bodyPr wrap="square">
            <a:spAutoFit/>
          </a:bodyPr>
          <a:lstStyle/>
          <a:p>
            <a:r>
              <a:rPr lang="en-IN" sz="1000" dirty="0" smtClean="0">
                <a:latin typeface="Times New Roman" pitchFamily="18" charset="0"/>
                <a:cs typeface="Times New Roman" pitchFamily="18" charset="0"/>
                <a:hlinkClick r:id="rId3"/>
              </a:rPr>
              <a:t>https://en.wikipedia.org/wiki/Cluster_sampling#Applications_of_cluster_sampling</a:t>
            </a:r>
            <a:endParaRPr lang="en-IN" sz="1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18009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3A73A5-E307-49AE-B713-67FB3933783B}" type="slidenum">
              <a:rPr lang="en-IN" smtClean="0"/>
              <a:pPr/>
              <a:t>11</a:t>
            </a:fld>
            <a:endParaRPr lang="en-IN"/>
          </a:p>
        </p:txBody>
      </p:sp>
      <p:pic>
        <p:nvPicPr>
          <p:cNvPr id="3" name="Picture 2"/>
          <p:cNvPicPr>
            <a:picLocks noChangeAspect="1"/>
          </p:cNvPicPr>
          <p:nvPr/>
        </p:nvPicPr>
        <p:blipFill>
          <a:blip r:embed="rId2"/>
          <a:stretch>
            <a:fillRect/>
          </a:stretch>
        </p:blipFill>
        <p:spPr>
          <a:xfrm>
            <a:off x="2557462" y="2062162"/>
            <a:ext cx="4029075" cy="2733675"/>
          </a:xfrm>
          <a:prstGeom prst="rect">
            <a:avLst/>
          </a:prstGeom>
        </p:spPr>
      </p:pic>
    </p:spTree>
    <p:extLst>
      <p:ext uri="{BB962C8B-B14F-4D97-AF65-F5344CB8AC3E}">
        <p14:creationId xmlns="" xmlns:p14="http://schemas.microsoft.com/office/powerpoint/2010/main" val="3470260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457200" y="1600200"/>
            <a:ext cx="8258204" cy="4525963"/>
          </a:xfrm>
        </p:spPr>
        <p:txBody>
          <a:bodyPr>
            <a:normAutofit fontScale="85000" lnSpcReduction="20000"/>
          </a:bodyPr>
          <a:lstStyle/>
          <a:p>
            <a:r>
              <a:rPr lang="en-US" dirty="0" smtClean="0"/>
              <a:t>Use the Acupuncture data of 401 patients.</a:t>
            </a:r>
          </a:p>
          <a:p>
            <a:r>
              <a:rPr lang="en-US" dirty="0" smtClean="0"/>
              <a:t>Consider this as your population</a:t>
            </a:r>
          </a:p>
          <a:p>
            <a:r>
              <a:rPr lang="en-US" dirty="0" smtClean="0"/>
              <a:t>Randomly choose 25 patients from the population for each of the treatment groups and check if the summary is close to the population statistics as shown below</a:t>
            </a:r>
          </a:p>
          <a:p>
            <a:endParaRPr lang="en-US" dirty="0" smtClean="0"/>
          </a:p>
          <a:p>
            <a:endParaRPr lang="en-US" dirty="0" smtClean="0"/>
          </a:p>
          <a:p>
            <a:pPr>
              <a:buNone/>
            </a:pPr>
            <a:endParaRPr lang="en-US" dirty="0" smtClean="0"/>
          </a:p>
          <a:p>
            <a:endParaRPr lang="en-US" dirty="0" smtClean="0"/>
          </a:p>
          <a:p>
            <a:r>
              <a:rPr lang="en-US" dirty="0" smtClean="0"/>
              <a:t>Save the calculation with the following name “Day_5&amp;6_assignment1_yourname.doc”</a:t>
            </a:r>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12</a:t>
            </a:fld>
            <a:endParaRPr lang="en-IN"/>
          </a:p>
        </p:txBody>
      </p:sp>
      <p:pic>
        <p:nvPicPr>
          <p:cNvPr id="1028" name="Picture 4"/>
          <p:cNvPicPr>
            <a:picLocks noChangeAspect="1" noChangeArrowheads="1"/>
          </p:cNvPicPr>
          <p:nvPr/>
        </p:nvPicPr>
        <p:blipFill>
          <a:blip r:embed="rId2"/>
          <a:srcRect/>
          <a:stretch>
            <a:fillRect/>
          </a:stretch>
        </p:blipFill>
        <p:spPr bwMode="auto">
          <a:xfrm>
            <a:off x="928662" y="3500438"/>
            <a:ext cx="7143800" cy="1581150"/>
          </a:xfrm>
          <a:prstGeom prst="rect">
            <a:avLst/>
          </a:prstGeom>
          <a:noFill/>
          <a:ln w="9525">
            <a:noFill/>
            <a:miter lim="800000"/>
            <a:headEnd/>
            <a:tailEnd/>
          </a:ln>
          <a:effectLst/>
        </p:spPr>
      </p:pic>
    </p:spTree>
    <p:extLst>
      <p:ext uri="{BB962C8B-B14F-4D97-AF65-F5344CB8AC3E}">
        <p14:creationId xmlns="" xmlns:p14="http://schemas.microsoft.com/office/powerpoint/2010/main" val="3862426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Use the Acupuncture data calculate the summary statistics (mean, </a:t>
            </a:r>
            <a:r>
              <a:rPr lang="en-US" dirty="0" err="1" smtClean="0"/>
              <a:t>sd</a:t>
            </a:r>
            <a:r>
              <a:rPr lang="en-US" dirty="0" smtClean="0"/>
              <a:t>, n and change from baseline at one year) for the headache score for both the treatment group and the control group.</a:t>
            </a:r>
          </a:p>
          <a:p>
            <a:r>
              <a:rPr lang="en-US" dirty="0" smtClean="0"/>
              <a:t>Save these with the following name “Day_5&amp;6_assignment2_yourname.doc”</a:t>
            </a:r>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13</a:t>
            </a:fld>
            <a:endParaRPr lang="en-IN"/>
          </a:p>
        </p:txBody>
      </p:sp>
    </p:spTree>
    <p:extLst>
      <p:ext uri="{BB962C8B-B14F-4D97-AF65-F5344CB8AC3E}">
        <p14:creationId xmlns="" xmlns:p14="http://schemas.microsoft.com/office/powerpoint/2010/main" val="3862426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of Experiment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DOE is an applied branch of statistics</a:t>
            </a:r>
          </a:p>
          <a:p>
            <a:r>
              <a:rPr lang="en-US" dirty="0" smtClean="0"/>
              <a:t>Deals with planning, conducting, analyzing and interpreting tests </a:t>
            </a:r>
          </a:p>
          <a:p>
            <a:r>
              <a:rPr lang="en-US" dirty="0" smtClean="0"/>
              <a:t>Is a systematic method to determine the relationship between factors affecting a process and the output of that process</a:t>
            </a:r>
          </a:p>
          <a:p>
            <a:r>
              <a:rPr lang="en-US" dirty="0" smtClean="0"/>
              <a:t>It is a process to optimize the output</a:t>
            </a:r>
          </a:p>
          <a:p>
            <a:r>
              <a:rPr lang="en-US" dirty="0" smtClean="0"/>
              <a:t>Used in various fields like agriculture, medicine, biology, marketing, sales, research, industry, governmental organization and many more…</a:t>
            </a:r>
          </a:p>
          <a:p>
            <a:endParaRPr lang="en-US" dirty="0" smtClean="0">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14</a:t>
            </a:fld>
            <a:endParaRPr lang="en-IN"/>
          </a:p>
        </p:txBody>
      </p:sp>
    </p:spTree>
    <p:extLst>
      <p:ext uri="{BB962C8B-B14F-4D97-AF65-F5344CB8AC3E}">
        <p14:creationId xmlns="" xmlns:p14="http://schemas.microsoft.com/office/powerpoint/2010/main" val="1818009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experimental designs</a:t>
            </a:r>
            <a:endParaRPr lang="en-US" dirty="0"/>
          </a:p>
        </p:txBody>
      </p:sp>
      <p:sp>
        <p:nvSpPr>
          <p:cNvPr id="3" name="Content Placeholder 2"/>
          <p:cNvSpPr>
            <a:spLocks noGrp="1"/>
          </p:cNvSpPr>
          <p:nvPr>
            <p:ph idx="1"/>
          </p:nvPr>
        </p:nvSpPr>
        <p:spPr/>
        <p:txBody>
          <a:bodyPr/>
          <a:lstStyle/>
          <a:p>
            <a:r>
              <a:rPr lang="en-US" dirty="0" smtClean="0"/>
              <a:t>Replication / Repetition – to provide an estimate of experimental error</a:t>
            </a:r>
          </a:p>
          <a:p>
            <a:r>
              <a:rPr lang="en-US" dirty="0" smtClean="0"/>
              <a:t>Randomization – to ensure that this estimate is statistically valid</a:t>
            </a:r>
          </a:p>
          <a:p>
            <a:r>
              <a:rPr lang="en-US" dirty="0" smtClean="0"/>
              <a:t>Local control – to reduce experimental error by making the experiment more efficient</a:t>
            </a:r>
          </a:p>
          <a:p>
            <a:pPr marL="0" indent="0">
              <a:buNone/>
            </a:pPr>
            <a:endParaRPr lang="en-US" dirty="0" smtClean="0"/>
          </a:p>
          <a:p>
            <a:endParaRPr lang="en-US" dirty="0" smtClean="0">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15</a:t>
            </a:fld>
            <a:endParaRPr lang="en-IN"/>
          </a:p>
        </p:txBody>
      </p:sp>
    </p:spTree>
    <p:extLst>
      <p:ext uri="{BB962C8B-B14F-4D97-AF65-F5344CB8AC3E}">
        <p14:creationId xmlns="" xmlns:p14="http://schemas.microsoft.com/office/powerpoint/2010/main" val="4067803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of experimental design</a:t>
            </a:r>
            <a:endParaRPr lang="en-US" dirty="0"/>
          </a:p>
        </p:txBody>
      </p:sp>
      <p:sp>
        <p:nvSpPr>
          <p:cNvPr id="3" name="Content Placeholder 2"/>
          <p:cNvSpPr>
            <a:spLocks noGrp="1"/>
          </p:cNvSpPr>
          <p:nvPr>
            <p:ph idx="1"/>
          </p:nvPr>
        </p:nvSpPr>
        <p:spPr/>
        <p:txBody>
          <a:bodyPr>
            <a:normAutofit/>
          </a:bodyPr>
          <a:lstStyle/>
          <a:p>
            <a:r>
              <a:rPr lang="en-US" dirty="0" smtClean="0"/>
              <a:t>Variable/s of interest – a changing quantity which can be measured</a:t>
            </a:r>
          </a:p>
          <a:p>
            <a:pPr lvl="1"/>
            <a:r>
              <a:rPr lang="en-US" dirty="0" smtClean="0"/>
              <a:t>Factors –</a:t>
            </a:r>
          </a:p>
          <a:p>
            <a:pPr lvl="2"/>
            <a:r>
              <a:rPr lang="en-US" dirty="0" smtClean="0"/>
              <a:t>These  are the influencers</a:t>
            </a:r>
          </a:p>
          <a:p>
            <a:pPr lvl="2"/>
            <a:r>
              <a:rPr lang="en-US" dirty="0" smtClean="0"/>
              <a:t>These are controlled to obtain a response</a:t>
            </a:r>
          </a:p>
          <a:p>
            <a:pPr lvl="2"/>
            <a:r>
              <a:rPr lang="en-US" dirty="0" smtClean="0"/>
              <a:t>These are independent of each other</a:t>
            </a:r>
          </a:p>
          <a:p>
            <a:pPr lvl="1"/>
            <a:r>
              <a:rPr lang="en-US" dirty="0" smtClean="0"/>
              <a:t>Response variable/s</a:t>
            </a:r>
          </a:p>
          <a:p>
            <a:pPr lvl="2"/>
            <a:r>
              <a:rPr lang="en-US" dirty="0" smtClean="0"/>
              <a:t>These are the effects or responses</a:t>
            </a:r>
          </a:p>
          <a:p>
            <a:pPr lvl="2"/>
            <a:r>
              <a:rPr lang="en-US" dirty="0" smtClean="0"/>
              <a:t>These are dependent on the factors</a:t>
            </a:r>
          </a:p>
          <a:p>
            <a:endParaRPr lang="en-US" dirty="0" smtClean="0"/>
          </a:p>
          <a:p>
            <a:pPr lvl="1"/>
            <a:endParaRPr lang="en-US" dirty="0" smtClean="0"/>
          </a:p>
          <a:p>
            <a:pPr marL="0" indent="0">
              <a:buNone/>
            </a:pPr>
            <a:endParaRPr lang="en-US" dirty="0" smtClean="0"/>
          </a:p>
          <a:p>
            <a:endParaRPr lang="en-US" dirty="0" smtClean="0">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16</a:t>
            </a:fld>
            <a:endParaRPr lang="en-IN"/>
          </a:p>
        </p:txBody>
      </p:sp>
    </p:spTree>
    <p:extLst>
      <p:ext uri="{BB962C8B-B14F-4D97-AF65-F5344CB8AC3E}">
        <p14:creationId xmlns="" xmlns:p14="http://schemas.microsoft.com/office/powerpoint/2010/main" val="4067803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Expectations from a good experimental design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Causation </a:t>
            </a:r>
          </a:p>
          <a:p>
            <a:pPr lvl="1"/>
            <a:r>
              <a:rPr lang="en-US" dirty="0" smtClean="0"/>
              <a:t>Allows the experimenter to make causal relationship between independent variables and dependent variable</a:t>
            </a:r>
          </a:p>
          <a:p>
            <a:r>
              <a:rPr lang="en-US" dirty="0" smtClean="0"/>
              <a:t>Control</a:t>
            </a:r>
          </a:p>
          <a:p>
            <a:pPr lvl="1"/>
            <a:r>
              <a:rPr lang="en-US" dirty="0" smtClean="0"/>
              <a:t>Allows the experimenter to rule out any confounding effects from extraneous variables</a:t>
            </a:r>
          </a:p>
          <a:p>
            <a:r>
              <a:rPr lang="en-US" dirty="0" smtClean="0"/>
              <a:t>Variability</a:t>
            </a:r>
          </a:p>
          <a:p>
            <a:pPr lvl="1"/>
            <a:r>
              <a:rPr lang="en-US" dirty="0" smtClean="0"/>
              <a:t>It reduces variability within treatment conditions, which makes it easier to detect differences in treatment outcomes</a:t>
            </a:r>
          </a:p>
          <a:p>
            <a:endParaRPr lang="en-US" dirty="0" smtClean="0"/>
          </a:p>
          <a:p>
            <a:pPr lvl="1"/>
            <a:endParaRPr lang="en-US" dirty="0" smtClean="0"/>
          </a:p>
          <a:p>
            <a:pPr marL="0" indent="0">
              <a:buNone/>
            </a:pPr>
            <a:endParaRPr lang="en-US" dirty="0" smtClean="0"/>
          </a:p>
          <a:p>
            <a:endParaRPr lang="en-US" dirty="0" smtClean="0">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17</a:t>
            </a:fld>
            <a:endParaRPr lang="en-IN"/>
          </a:p>
        </p:txBody>
      </p:sp>
    </p:spTree>
    <p:extLst>
      <p:ext uri="{BB962C8B-B14F-4D97-AF65-F5344CB8AC3E}">
        <p14:creationId xmlns="" xmlns:p14="http://schemas.microsoft.com/office/powerpoint/2010/main" val="4067803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6" y="131762"/>
            <a:ext cx="6643702" cy="725470"/>
          </a:xfrm>
        </p:spPr>
        <p:txBody>
          <a:bodyPr vert="horz" lIns="91440" tIns="45720" rIns="91440" bIns="45720" rtlCol="0" anchor="ctr">
            <a:normAutofit/>
          </a:bodyPr>
          <a:lstStyle/>
          <a:p>
            <a:r>
              <a:rPr lang="en-IN" sz="4000" dirty="0" smtClean="0"/>
              <a:t>Cake baking experiment</a:t>
            </a:r>
            <a:endParaRPr lang="en-IN" sz="40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18</a:t>
            </a:fld>
            <a:endParaRPr lang="en-IN"/>
          </a:p>
        </p:txBody>
      </p:sp>
      <p:sp>
        <p:nvSpPr>
          <p:cNvPr id="5" name="Rectangle 4"/>
          <p:cNvSpPr/>
          <p:nvPr/>
        </p:nvSpPr>
        <p:spPr>
          <a:xfrm>
            <a:off x="0" y="6611779"/>
            <a:ext cx="4572000" cy="246221"/>
          </a:xfrm>
          <a:prstGeom prst="rect">
            <a:avLst/>
          </a:prstGeom>
        </p:spPr>
        <p:txBody>
          <a:bodyPr>
            <a:spAutoFit/>
          </a:bodyPr>
          <a:lstStyle/>
          <a:p>
            <a:r>
              <a:rPr lang="en-IN" sz="1000" dirty="0" smtClean="0">
                <a:latin typeface="Times New Roman" pitchFamily="18" charset="0"/>
                <a:cs typeface="Times New Roman" pitchFamily="18" charset="0"/>
                <a:hlinkClick r:id="rId2"/>
              </a:rPr>
              <a:t>https://www.moresteam.com/toolbox/design-of-experiments.cfm</a:t>
            </a:r>
            <a:endParaRPr lang="en-IN" sz="1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214282" y="955040"/>
            <a:ext cx="5191125" cy="2867025"/>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214282" y="3955436"/>
          <a:ext cx="8215371" cy="2473960"/>
        </p:xfrm>
        <a:graphic>
          <a:graphicData uri="http://schemas.openxmlformats.org/drawingml/2006/table">
            <a:tbl>
              <a:tblPr firstRow="1" bandRow="1">
                <a:tableStyleId>{5C22544A-7EE6-4342-B048-85BDC9FD1C3A}</a:tableStyleId>
              </a:tblPr>
              <a:tblGrid>
                <a:gridCol w="2738457"/>
                <a:gridCol w="2738457"/>
                <a:gridCol w="2738457"/>
              </a:tblGrid>
              <a:tr h="370840">
                <a:tc>
                  <a:txBody>
                    <a:bodyPr/>
                    <a:lstStyle/>
                    <a:p>
                      <a:pPr algn="ctr"/>
                      <a:r>
                        <a:rPr lang="en-IN" dirty="0" smtClean="0">
                          <a:latin typeface="Times New Roman" pitchFamily="18" charset="0"/>
                          <a:cs typeface="Times New Roman" pitchFamily="18" charset="0"/>
                        </a:rPr>
                        <a:t>Factors</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Levels</a:t>
                      </a:r>
                      <a:endParaRPr lang="en-IN" dirty="0">
                        <a:latin typeface="Times New Roman" pitchFamily="18" charset="0"/>
                        <a:cs typeface="Times New Roman" pitchFamily="18" charset="0"/>
                      </a:endParaRPr>
                    </a:p>
                  </a:txBody>
                  <a:tcPr/>
                </a:tc>
                <a:tc>
                  <a:txBody>
                    <a:bodyPr/>
                    <a:lstStyle/>
                    <a:p>
                      <a:pPr algn="ctr"/>
                      <a:r>
                        <a:rPr lang="en-IN" dirty="0" smtClean="0">
                          <a:latin typeface="Times New Roman" pitchFamily="18" charset="0"/>
                          <a:cs typeface="Times New Roman" pitchFamily="18" charset="0"/>
                        </a:rPr>
                        <a:t>Responses</a:t>
                      </a:r>
                      <a:endParaRPr lang="en-IN" dirty="0">
                        <a:latin typeface="Times New Roman" pitchFamily="18" charset="0"/>
                        <a:cs typeface="Times New Roman" pitchFamily="18" charset="0"/>
                      </a:endParaRPr>
                    </a:p>
                  </a:txBody>
                  <a:tcPr/>
                </a:tc>
              </a:tr>
              <a:tr h="370840">
                <a:tc>
                  <a:txBody>
                    <a:bodyPr/>
                    <a:lstStyle/>
                    <a:p>
                      <a:pPr algn="l"/>
                      <a:r>
                        <a:rPr lang="en-IN" dirty="0" smtClean="0">
                          <a:latin typeface="Times New Roman" pitchFamily="18" charset="0"/>
                          <a:cs typeface="Times New Roman" pitchFamily="18" charset="0"/>
                        </a:rPr>
                        <a:t>Controllable / Uncontrollable</a:t>
                      </a:r>
                      <a:endParaRPr lang="en-IN" dirty="0">
                        <a:latin typeface="Times New Roman" pitchFamily="18" charset="0"/>
                        <a:cs typeface="Times New Roman" pitchFamily="18" charset="0"/>
                      </a:endParaRPr>
                    </a:p>
                  </a:txBody>
                  <a:tcPr/>
                </a:tc>
                <a:tc>
                  <a:txBody>
                    <a:bodyPr/>
                    <a:lstStyle/>
                    <a:p>
                      <a:pPr algn="l"/>
                      <a:endParaRPr lang="en-IN" dirty="0">
                        <a:latin typeface="Times New Roman" pitchFamily="18" charset="0"/>
                        <a:cs typeface="Times New Roman" pitchFamily="18" charset="0"/>
                      </a:endParaRPr>
                    </a:p>
                  </a:txBody>
                  <a:tcPr/>
                </a:tc>
                <a:tc>
                  <a:txBody>
                    <a:bodyPr/>
                    <a:lstStyle/>
                    <a:p>
                      <a:pPr algn="l"/>
                      <a:r>
                        <a:rPr lang="en-IN" dirty="0" smtClean="0">
                          <a:latin typeface="Times New Roman" pitchFamily="18" charset="0"/>
                          <a:cs typeface="Times New Roman" pitchFamily="18" charset="0"/>
                        </a:rPr>
                        <a:t>Outcome variable</a:t>
                      </a:r>
                      <a:endParaRPr lang="en-IN" dirty="0">
                        <a:latin typeface="Times New Roman" pitchFamily="18" charset="0"/>
                        <a:cs typeface="Times New Roman" pitchFamily="18" charset="0"/>
                      </a:endParaRPr>
                    </a:p>
                  </a:txBody>
                  <a:tcPr/>
                </a:tc>
              </a:tr>
              <a:tr h="370840">
                <a:tc>
                  <a:txBody>
                    <a:bodyPr/>
                    <a:lstStyle/>
                    <a:p>
                      <a:pPr marL="342900" indent="-342900" algn="l">
                        <a:buFont typeface="+mj-lt"/>
                        <a:buAutoNum type="arabicPeriod"/>
                      </a:pPr>
                      <a:r>
                        <a:rPr lang="en-IN" dirty="0" smtClean="0">
                          <a:latin typeface="Times New Roman" pitchFamily="18" charset="0"/>
                          <a:cs typeface="Times New Roman" pitchFamily="18" charset="0"/>
                        </a:rPr>
                        <a:t>Mixing</a:t>
                      </a:r>
                      <a:r>
                        <a:rPr lang="en-IN" baseline="0" dirty="0" smtClean="0">
                          <a:latin typeface="Times New Roman" pitchFamily="18" charset="0"/>
                          <a:cs typeface="Times New Roman" pitchFamily="18" charset="0"/>
                        </a:rPr>
                        <a:t> method</a:t>
                      </a:r>
                    </a:p>
                    <a:p>
                      <a:pPr marL="342900" indent="-342900" algn="l">
                        <a:buFont typeface="+mj-lt"/>
                        <a:buAutoNum type="arabicPeriod"/>
                      </a:pPr>
                      <a:r>
                        <a:rPr lang="en-IN" baseline="0" dirty="0" smtClean="0">
                          <a:latin typeface="Times New Roman" pitchFamily="18" charset="0"/>
                          <a:cs typeface="Times New Roman" pitchFamily="18" charset="0"/>
                        </a:rPr>
                        <a:t>Tools</a:t>
                      </a:r>
                    </a:p>
                    <a:p>
                      <a:pPr marL="342900" indent="-342900" algn="l">
                        <a:buFont typeface="+mj-lt"/>
                        <a:buAutoNum type="arabicPeriod"/>
                      </a:pPr>
                      <a:r>
                        <a:rPr lang="en-IN" baseline="0" dirty="0" smtClean="0">
                          <a:latin typeface="Times New Roman" pitchFamily="18" charset="0"/>
                          <a:cs typeface="Times New Roman" pitchFamily="18" charset="0"/>
                        </a:rPr>
                        <a:t>The sequence of mixing</a:t>
                      </a:r>
                    </a:p>
                    <a:p>
                      <a:pPr marL="342900" indent="-342900" algn="l">
                        <a:buFont typeface="+mj-lt"/>
                        <a:buAutoNum type="arabicPeriod"/>
                      </a:pPr>
                      <a:r>
                        <a:rPr lang="en-IN" baseline="0" dirty="0" smtClean="0">
                          <a:latin typeface="Times New Roman" pitchFamily="18" charset="0"/>
                          <a:cs typeface="Times New Roman" pitchFamily="18" charset="0"/>
                        </a:rPr>
                        <a:t>People involved (Noise)</a:t>
                      </a:r>
                      <a:endParaRPr lang="en-IN" dirty="0">
                        <a:latin typeface="Times New Roman" pitchFamily="18" charset="0"/>
                        <a:cs typeface="Times New Roman" pitchFamily="18" charset="0"/>
                      </a:endParaRPr>
                    </a:p>
                  </a:txBody>
                  <a:tcPr/>
                </a:tc>
                <a:tc>
                  <a:txBody>
                    <a:bodyPr/>
                    <a:lstStyle/>
                    <a:p>
                      <a:pPr marL="342900" indent="-342900" algn="l">
                        <a:buFont typeface="+mj-lt"/>
                        <a:buAutoNum type="arabicPeriod"/>
                      </a:pPr>
                      <a:r>
                        <a:rPr lang="en-IN" dirty="0" smtClean="0">
                          <a:latin typeface="Times New Roman" pitchFamily="18" charset="0"/>
                          <a:cs typeface="Times New Roman" pitchFamily="18" charset="0"/>
                        </a:rPr>
                        <a:t>Temperature</a:t>
                      </a:r>
                      <a:r>
                        <a:rPr lang="en-IN" baseline="0" dirty="0" smtClean="0">
                          <a:latin typeface="Times New Roman" pitchFamily="18" charset="0"/>
                          <a:cs typeface="Times New Roman" pitchFamily="18" charset="0"/>
                        </a:rPr>
                        <a:t> setting</a:t>
                      </a:r>
                    </a:p>
                    <a:p>
                      <a:pPr marL="342900" indent="-342900" algn="l">
                        <a:buFont typeface="+mj-lt"/>
                        <a:buAutoNum type="arabicPeriod"/>
                      </a:pPr>
                      <a:r>
                        <a:rPr lang="en-IN" baseline="0" dirty="0" smtClean="0">
                          <a:latin typeface="Times New Roman" pitchFamily="18" charset="0"/>
                          <a:cs typeface="Times New Roman" pitchFamily="18" charset="0"/>
                        </a:rPr>
                        <a:t>Sugar content</a:t>
                      </a:r>
                    </a:p>
                    <a:p>
                      <a:pPr marL="342900" indent="-342900" algn="l">
                        <a:buFont typeface="+mj-lt"/>
                        <a:buAutoNum type="arabicPeriod"/>
                      </a:pPr>
                      <a:r>
                        <a:rPr lang="en-IN" baseline="0" dirty="0" smtClean="0">
                          <a:latin typeface="Times New Roman" pitchFamily="18" charset="0"/>
                          <a:cs typeface="Times New Roman" pitchFamily="18" charset="0"/>
                        </a:rPr>
                        <a:t>Flour</a:t>
                      </a:r>
                    </a:p>
                    <a:p>
                      <a:pPr marL="342900" indent="-342900" algn="l">
                        <a:buFont typeface="+mj-lt"/>
                        <a:buAutoNum type="arabicPeriod"/>
                      </a:pPr>
                      <a:r>
                        <a:rPr lang="en-IN" baseline="0" dirty="0" smtClean="0">
                          <a:latin typeface="Times New Roman" pitchFamily="18" charset="0"/>
                          <a:cs typeface="Times New Roman" pitchFamily="18" charset="0"/>
                        </a:rPr>
                        <a:t>Eggs</a:t>
                      </a:r>
                      <a:endParaRPr lang="en-IN" dirty="0">
                        <a:latin typeface="Times New Roman" pitchFamily="18" charset="0"/>
                        <a:cs typeface="Times New Roman" pitchFamily="18" charset="0"/>
                      </a:endParaRPr>
                    </a:p>
                  </a:txBody>
                  <a:tcPr/>
                </a:tc>
                <a:tc>
                  <a:txBody>
                    <a:bodyPr/>
                    <a:lstStyle/>
                    <a:p>
                      <a:pPr algn="l"/>
                      <a:endParaRPr lang="en-IN" dirty="0">
                        <a:latin typeface="Times New Roman" pitchFamily="18" charset="0"/>
                        <a:cs typeface="Times New Roman" pitchFamily="18" charset="0"/>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Completely Randomized Design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Completely Randomized Design</a:t>
            </a:r>
          </a:p>
          <a:p>
            <a:pPr lvl="1"/>
            <a:r>
              <a:rPr lang="en-US" dirty="0" smtClean="0"/>
              <a:t>Randomly assigning participants to one of the treatments being compared</a:t>
            </a:r>
          </a:p>
          <a:p>
            <a:pPr lvl="1"/>
            <a:r>
              <a:rPr lang="en-US" dirty="0" smtClean="0"/>
              <a:t>Relies on randomization to control the effects of  </a:t>
            </a:r>
            <a:r>
              <a:rPr lang="en-IN" dirty="0" smtClean="0"/>
              <a:t>potential causal variables that were not included explicitly in the study (lurking variables)</a:t>
            </a:r>
          </a:p>
          <a:p>
            <a:pPr lvl="1"/>
            <a:r>
              <a:rPr lang="en-IN" dirty="0" smtClean="0"/>
              <a:t>Based on the assumption that randomly assigning subjects will make the operating condition similar between the testing arms; make the arms homogeneous</a:t>
            </a:r>
          </a:p>
          <a:p>
            <a:pPr lvl="1"/>
            <a:r>
              <a:rPr lang="en-IN" dirty="0" smtClean="0"/>
              <a:t>E.g. parallel design</a:t>
            </a:r>
          </a:p>
          <a:p>
            <a:pPr lvl="1">
              <a:buNone/>
            </a:pPr>
            <a:r>
              <a:rPr lang="en-IN" dirty="0" smtClean="0"/>
              <a:t>Cons:</a:t>
            </a:r>
          </a:p>
          <a:p>
            <a:pPr lvl="2"/>
            <a:r>
              <a:rPr lang="en-IN" dirty="0" smtClean="0"/>
              <a:t>Will yield less precise results when factors not accounted for by the experimenter affect the response variable</a:t>
            </a:r>
          </a:p>
          <a:p>
            <a:pPr lvl="2"/>
            <a:r>
              <a:rPr lang="en-IN" dirty="0" smtClean="0"/>
              <a:t>There is a lot left to the chance if not planned well and the results may be confounded</a:t>
            </a:r>
            <a:endParaRPr lang="en-US" dirty="0" smtClean="0"/>
          </a:p>
        </p:txBody>
      </p:sp>
      <p:sp>
        <p:nvSpPr>
          <p:cNvPr id="4" name="Slide Number Placeholder 3"/>
          <p:cNvSpPr>
            <a:spLocks noGrp="1"/>
          </p:cNvSpPr>
          <p:nvPr>
            <p:ph type="sldNum" sz="quarter" idx="12"/>
          </p:nvPr>
        </p:nvSpPr>
        <p:spPr/>
        <p:txBody>
          <a:bodyPr/>
          <a:lstStyle/>
          <a:p>
            <a:fld id="{683A73A5-E307-49AE-B713-67FB3933783B}" type="slidenum">
              <a:rPr lang="en-IN" smtClean="0"/>
              <a:pPr/>
              <a:t>19</a:t>
            </a:fld>
            <a:endParaRPr lang="en-IN"/>
          </a:p>
        </p:txBody>
      </p:sp>
    </p:spTree>
    <p:extLst>
      <p:ext uri="{BB962C8B-B14F-4D97-AF65-F5344CB8AC3E}">
        <p14:creationId xmlns="" xmlns:p14="http://schemas.microsoft.com/office/powerpoint/2010/main" val="230340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Sampling Theory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Study of understanding relationship between Samples drawn and the population</a:t>
            </a:r>
          </a:p>
          <a:p>
            <a:r>
              <a:rPr lang="en-US" dirty="0" smtClean="0"/>
              <a:t>Sampling theory is designed for the following:</a:t>
            </a:r>
          </a:p>
          <a:p>
            <a:pPr lvl="1"/>
            <a:r>
              <a:rPr lang="en-US" dirty="0" smtClean="0"/>
              <a:t>Statistical estimation</a:t>
            </a:r>
          </a:p>
          <a:p>
            <a:pPr lvl="2"/>
            <a:r>
              <a:rPr lang="en-US" dirty="0" smtClean="0"/>
              <a:t>Supports in estimating unknown population parameters</a:t>
            </a:r>
          </a:p>
          <a:p>
            <a:pPr lvl="2"/>
            <a:r>
              <a:rPr lang="en-US" dirty="0" smtClean="0"/>
              <a:t>Estimate can be a single value – point estimate</a:t>
            </a:r>
          </a:p>
          <a:p>
            <a:pPr lvl="2"/>
            <a:r>
              <a:rPr lang="en-US" dirty="0" smtClean="0"/>
              <a:t>Estimate can be expressed as a value in an interval – interval estimate</a:t>
            </a:r>
          </a:p>
          <a:p>
            <a:pPr lvl="3"/>
            <a:r>
              <a:rPr lang="en-US" dirty="0" smtClean="0"/>
              <a:t>Interval estimate has two limits; upper limit and lower limit within which the parameter value may lie in </a:t>
            </a:r>
          </a:p>
          <a:p>
            <a:pPr lvl="1"/>
            <a:r>
              <a:rPr lang="en-US" dirty="0" smtClean="0"/>
              <a:t>Testing of hypothesis</a:t>
            </a:r>
          </a:p>
          <a:p>
            <a:pPr lvl="2"/>
            <a:r>
              <a:rPr lang="en-US" dirty="0" smtClean="0"/>
              <a:t>Based on the statistical estimation; sampling theory helps us deduce whether we reject or accept the defined hypothesis</a:t>
            </a:r>
          </a:p>
          <a:p>
            <a:pPr lvl="2"/>
            <a:r>
              <a:rPr lang="en-US" dirty="0" smtClean="0"/>
              <a:t>Whether the observed difference is by chance or is significant</a:t>
            </a:r>
          </a:p>
          <a:p>
            <a:pPr lvl="1"/>
            <a:r>
              <a:rPr lang="en-US" dirty="0" smtClean="0"/>
              <a:t>Statistical inference</a:t>
            </a:r>
          </a:p>
          <a:p>
            <a:pPr lvl="2"/>
            <a:r>
              <a:rPr lang="en-US" dirty="0" smtClean="0"/>
              <a:t>Helps in making a generalized conclusions about the population from the  studies  based on the samples drawn from them</a:t>
            </a:r>
          </a:p>
          <a:p>
            <a:endParaRPr lang="en-US" dirty="0" smtClean="0">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2</a:t>
            </a:fld>
            <a:endParaRPr lang="en-IN"/>
          </a:p>
        </p:txBody>
      </p:sp>
    </p:spTree>
    <p:extLst>
      <p:ext uri="{BB962C8B-B14F-4D97-AF65-F5344CB8AC3E}">
        <p14:creationId xmlns="" xmlns:p14="http://schemas.microsoft.com/office/powerpoint/2010/main" val="1818009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Randomized Block Design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Randomized Block Design</a:t>
            </a:r>
          </a:p>
          <a:p>
            <a:pPr lvl="1"/>
            <a:r>
              <a:rPr lang="en-IN" sz="2900" dirty="0" smtClean="0"/>
              <a:t>Is equivalent to stratified random sampling</a:t>
            </a:r>
          </a:p>
          <a:p>
            <a:pPr lvl="1"/>
            <a:r>
              <a:rPr lang="en-IN" sz="2900" dirty="0" smtClean="0"/>
              <a:t>The researcher divides the sample in to relatively homogeneous subgroups or blocks (analogous with “strata” in stratified sampling)</a:t>
            </a:r>
          </a:p>
          <a:p>
            <a:pPr lvl="1"/>
            <a:r>
              <a:rPr lang="en-IN" sz="2900" dirty="0" smtClean="0"/>
              <a:t>Participants within each block are randomly assigned to treatment conditions</a:t>
            </a:r>
          </a:p>
          <a:p>
            <a:pPr lvl="1"/>
            <a:r>
              <a:rPr lang="en-IN" sz="2900" dirty="0" smtClean="0"/>
              <a:t>Reduces variability and potential confounding</a:t>
            </a:r>
            <a:endParaRPr lang="en-US" sz="2900" dirty="0" smtClean="0"/>
          </a:p>
          <a:p>
            <a:pPr lvl="1"/>
            <a:r>
              <a:rPr lang="en-US" dirty="0" smtClean="0"/>
              <a:t>The treatment effect estimates are stronger within each block </a:t>
            </a:r>
          </a:p>
          <a:p>
            <a:r>
              <a:rPr lang="en-IN" dirty="0" smtClean="0"/>
              <a:t>In some blocking designs, individual participants may receive multiple treatments. This is called using the participant as his own control.</a:t>
            </a:r>
          </a:p>
          <a:p>
            <a:pPr lvl="1"/>
            <a:r>
              <a:rPr lang="en-IN" dirty="0" smtClean="0"/>
              <a:t>E.g. cross-over design in clinical trials</a:t>
            </a:r>
            <a:endParaRPr lang="en-US" dirty="0" smtClean="0"/>
          </a:p>
          <a:p>
            <a:r>
              <a:rPr lang="en-IN" dirty="0" smtClean="0"/>
              <a:t>Blocks perform a similar function in experimental design as strata perform in sampling. </a:t>
            </a:r>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20</a:t>
            </a:fld>
            <a:endParaRPr lang="en-IN"/>
          </a:p>
        </p:txBody>
      </p:sp>
    </p:spTree>
    <p:extLst>
      <p:ext uri="{BB962C8B-B14F-4D97-AF65-F5344CB8AC3E}">
        <p14:creationId xmlns="" xmlns:p14="http://schemas.microsoft.com/office/powerpoint/2010/main" val="2303405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Matched Pair Design</a:t>
            </a:r>
            <a:endParaRPr lang="en-US" dirty="0"/>
          </a:p>
        </p:txBody>
      </p:sp>
      <p:sp>
        <p:nvSpPr>
          <p:cNvPr id="3" name="Content Placeholder 2"/>
          <p:cNvSpPr>
            <a:spLocks noGrp="1"/>
          </p:cNvSpPr>
          <p:nvPr>
            <p:ph idx="1"/>
          </p:nvPr>
        </p:nvSpPr>
        <p:spPr/>
        <p:txBody>
          <a:bodyPr>
            <a:noAutofit/>
          </a:bodyPr>
          <a:lstStyle/>
          <a:p>
            <a:r>
              <a:rPr lang="en-US" sz="1800" dirty="0" smtClean="0"/>
              <a:t>Matched Pairs Design</a:t>
            </a:r>
          </a:p>
          <a:p>
            <a:pPr lvl="1"/>
            <a:r>
              <a:rPr lang="en-US" sz="1800" dirty="0" smtClean="0"/>
              <a:t>Special case of a Randomized Block Design</a:t>
            </a:r>
          </a:p>
          <a:p>
            <a:pPr lvl="1"/>
            <a:r>
              <a:rPr lang="en-US" sz="1800" dirty="0" smtClean="0"/>
              <a:t>Can be used only when there are two experimental arms</a:t>
            </a:r>
          </a:p>
          <a:p>
            <a:pPr lvl="1"/>
            <a:r>
              <a:rPr lang="en-IN" sz="1800" dirty="0" smtClean="0"/>
              <a:t>Subjects are grouped in pairs based on some blocking variable e.g. age and gender etc.</a:t>
            </a:r>
          </a:p>
          <a:p>
            <a:pPr lvl="1"/>
            <a:r>
              <a:rPr lang="en-IN" sz="1800" dirty="0" smtClean="0"/>
              <a:t>Within each pair the subjects are randomly assigned to different treatments</a:t>
            </a:r>
          </a:p>
          <a:p>
            <a:pPr lvl="1"/>
            <a:r>
              <a:rPr lang="en-IN" sz="1800" dirty="0" smtClean="0"/>
              <a:t>The goal of </a:t>
            </a:r>
            <a:r>
              <a:rPr lang="en-IN" sz="1800" b="1" dirty="0" smtClean="0"/>
              <a:t>matched pair design</a:t>
            </a:r>
            <a:r>
              <a:rPr lang="en-IN" sz="1800" dirty="0" smtClean="0"/>
              <a:t> is to reduce the chance of an accidental bias that might occur with a completely random selection from a population.</a:t>
            </a:r>
          </a:p>
          <a:p>
            <a:pPr lvl="1"/>
            <a:r>
              <a:rPr lang="en-IN" sz="1800" dirty="0" smtClean="0"/>
              <a:t>Explicitly controls the confounding effects of the no. of lurking variables used in the block.</a:t>
            </a:r>
          </a:p>
          <a:p>
            <a:pPr lvl="1"/>
            <a:r>
              <a:rPr lang="en-IN" sz="1800" dirty="0" smtClean="0"/>
              <a:t>Advantages</a:t>
            </a:r>
          </a:p>
          <a:p>
            <a:pPr lvl="2"/>
            <a:r>
              <a:rPr lang="en-IN" sz="1400" dirty="0" smtClean="0"/>
              <a:t>Reduces participant variability </a:t>
            </a:r>
          </a:p>
          <a:p>
            <a:pPr lvl="2"/>
            <a:r>
              <a:rPr lang="en-IN" sz="1400" dirty="0" smtClean="0"/>
              <a:t>Avoids order effects</a:t>
            </a:r>
          </a:p>
          <a:p>
            <a:pPr lvl="1"/>
            <a:r>
              <a:rPr lang="en-IN" sz="1800" dirty="0" smtClean="0"/>
              <a:t>Disadvantages</a:t>
            </a:r>
          </a:p>
          <a:p>
            <a:pPr lvl="2"/>
            <a:r>
              <a:rPr lang="en-IN" sz="1400" dirty="0" smtClean="0"/>
              <a:t>Very time consuming to find exact matches</a:t>
            </a:r>
          </a:p>
          <a:p>
            <a:pPr lvl="2"/>
            <a:endParaRPr lang="en-US" sz="14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21</a:t>
            </a:fld>
            <a:endParaRPr lang="en-IN"/>
          </a:p>
        </p:txBody>
      </p:sp>
    </p:spTree>
    <p:extLst>
      <p:ext uri="{BB962C8B-B14F-4D97-AF65-F5344CB8AC3E}">
        <p14:creationId xmlns="" xmlns:p14="http://schemas.microsoft.com/office/powerpoint/2010/main" val="2303405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Latin Square Design</a:t>
            </a:r>
            <a:endParaRPr lang="en-US" dirty="0"/>
          </a:p>
        </p:txBody>
      </p:sp>
      <p:sp>
        <p:nvSpPr>
          <p:cNvPr id="3" name="Content Placeholder 2"/>
          <p:cNvSpPr>
            <a:spLocks noGrp="1"/>
          </p:cNvSpPr>
          <p:nvPr>
            <p:ph idx="1"/>
          </p:nvPr>
        </p:nvSpPr>
        <p:spPr>
          <a:xfrm>
            <a:off x="457200" y="1357298"/>
            <a:ext cx="8229600" cy="4525963"/>
          </a:xfrm>
        </p:spPr>
        <p:txBody>
          <a:bodyPr>
            <a:noAutofit/>
          </a:bodyPr>
          <a:lstStyle/>
          <a:p>
            <a:r>
              <a:rPr lang="en-US" sz="2000" dirty="0" smtClean="0"/>
              <a:t>Latin Square Design</a:t>
            </a:r>
          </a:p>
          <a:p>
            <a:pPr lvl="1"/>
            <a:r>
              <a:rPr lang="en-US" sz="1600" dirty="0" smtClean="0"/>
              <a:t>It is a block design</a:t>
            </a:r>
          </a:p>
          <a:p>
            <a:pPr lvl="1"/>
            <a:r>
              <a:rPr lang="en-US" sz="1600" dirty="0" smtClean="0"/>
              <a:t>It is the case where there are same no. of experimental runs as the number of treatment conditions</a:t>
            </a:r>
          </a:p>
          <a:p>
            <a:pPr lvl="1"/>
            <a:r>
              <a:rPr lang="en-IN" sz="1600" dirty="0" smtClean="0"/>
              <a:t>Latin Square Designs are used when time is thought to have a major impact on the experiment result</a:t>
            </a:r>
          </a:p>
          <a:p>
            <a:pPr lvl="1"/>
            <a:r>
              <a:rPr lang="en-IN" sz="1600" dirty="0" smtClean="0"/>
              <a:t>Suppose we have 3 treatments A, B and C</a:t>
            </a:r>
          </a:p>
          <a:p>
            <a:pPr lvl="1">
              <a:buNone/>
            </a:pPr>
            <a:r>
              <a:rPr lang="en-IN" sz="1600" dirty="0" smtClean="0"/>
              <a:t>The design would be</a:t>
            </a:r>
          </a:p>
          <a:p>
            <a:pPr lvl="1">
              <a:buNone/>
            </a:pPr>
            <a:r>
              <a:rPr lang="en-IN" sz="1600" b="1" u="sng" dirty="0" smtClean="0"/>
              <a:t>Days		Subject 1		Subject 2		Subject 3	</a:t>
            </a:r>
          </a:p>
          <a:p>
            <a:pPr lvl="1">
              <a:buNone/>
            </a:pPr>
            <a:r>
              <a:rPr lang="en-US" sz="1600" dirty="0" smtClean="0"/>
              <a:t>Day 1	treat A		treat B		treat C</a:t>
            </a:r>
          </a:p>
          <a:p>
            <a:pPr lvl="1">
              <a:buNone/>
            </a:pPr>
            <a:r>
              <a:rPr lang="en-US" sz="1600" dirty="0" smtClean="0"/>
              <a:t>Day 2	treat B		treat C		treat A</a:t>
            </a:r>
          </a:p>
          <a:p>
            <a:pPr lvl="1">
              <a:buNone/>
            </a:pPr>
            <a:r>
              <a:rPr lang="en-US" sz="1600" dirty="0" smtClean="0"/>
              <a:t>Day 3	treat C		treat A		treat B</a:t>
            </a:r>
          </a:p>
          <a:p>
            <a:pPr lvl="1"/>
            <a:r>
              <a:rPr lang="en-US" sz="1600" dirty="0" smtClean="0"/>
              <a:t>Controls variation from different treatments and different sequence</a:t>
            </a:r>
          </a:p>
          <a:p>
            <a:pPr lvl="1"/>
            <a:r>
              <a:rPr lang="en-US" sz="1600" dirty="0" smtClean="0"/>
              <a:t>Allows spread and control of additional factors from an equal number of blocks and treatments</a:t>
            </a:r>
          </a:p>
          <a:p>
            <a:pPr lvl="1"/>
            <a:r>
              <a:rPr lang="en-US" sz="1600" dirty="0" smtClean="0"/>
              <a:t>With more than 3 blocks and treatments; a number of Latin Square Designs are possible</a:t>
            </a:r>
          </a:p>
          <a:p>
            <a:pPr lvl="1"/>
            <a:r>
              <a:rPr lang="en-US" sz="1600" dirty="0" smtClean="0"/>
              <a:t>Latin Square Designs are equivalent to specific fractional Factorial designs</a:t>
            </a:r>
          </a:p>
          <a:p>
            <a:pPr lvl="1"/>
            <a:r>
              <a:rPr lang="en-US" sz="1600" dirty="0" smtClean="0"/>
              <a:t>They allow experiments with relatively small number of runs</a:t>
            </a:r>
            <a:endParaRPr lang="en-US" sz="16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22</a:t>
            </a:fld>
            <a:endParaRPr lang="en-IN" dirty="0"/>
          </a:p>
        </p:txBody>
      </p:sp>
    </p:spTree>
    <p:extLst>
      <p:ext uri="{BB962C8B-B14F-4D97-AF65-F5344CB8AC3E}">
        <p14:creationId xmlns="" xmlns:p14="http://schemas.microsoft.com/office/powerpoint/2010/main" val="2303405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Factorial Experiments </a:t>
            </a:r>
            <a:endParaRPr lang="en-US" dirty="0"/>
          </a:p>
        </p:txBody>
      </p:sp>
      <p:sp>
        <p:nvSpPr>
          <p:cNvPr id="3" name="Content Placeholder 2"/>
          <p:cNvSpPr>
            <a:spLocks noGrp="1"/>
          </p:cNvSpPr>
          <p:nvPr>
            <p:ph idx="1"/>
          </p:nvPr>
        </p:nvSpPr>
        <p:spPr/>
        <p:txBody>
          <a:bodyPr>
            <a:noAutofit/>
          </a:bodyPr>
          <a:lstStyle/>
          <a:p>
            <a:r>
              <a:rPr lang="en-IN" sz="1900" dirty="0" smtClean="0"/>
              <a:t>Factorial experiments are designed to draw conclusions about more than one factor, or variable. </a:t>
            </a:r>
          </a:p>
          <a:p>
            <a:r>
              <a:rPr lang="en-IN" sz="1900" dirty="0" smtClean="0"/>
              <a:t>The term factorial is used to indicate all possible combinations of the factors are considered. </a:t>
            </a:r>
          </a:p>
          <a:p>
            <a:r>
              <a:rPr lang="en-IN" sz="1900" dirty="0" smtClean="0"/>
              <a:t>E.g. if there are two factors with ”a” levels for factor 1 and ”b” levels for factor 2, the experiment will involve collecting data on ”</a:t>
            </a:r>
            <a:r>
              <a:rPr lang="en-IN" sz="1900" dirty="0" err="1" smtClean="0"/>
              <a:t>ab</a:t>
            </a:r>
            <a:r>
              <a:rPr lang="en-IN" sz="1900" dirty="0" smtClean="0"/>
              <a:t>” treatment combinations. </a:t>
            </a:r>
          </a:p>
          <a:p>
            <a:r>
              <a:rPr lang="en-IN" sz="1900" dirty="0" smtClean="0"/>
              <a:t>The factorial design can be extended to experiments involving more than two factors and experiments involving partial factorial designs.</a:t>
            </a:r>
          </a:p>
          <a:p>
            <a:r>
              <a:rPr lang="en-IN" sz="1900" dirty="0" smtClean="0"/>
              <a:t>A factorial design allows the effect of several factors and even interactions between them to be determined with the same number of trials as are necessary to determine any one of the effects by itself with the same degree of accuracy.</a:t>
            </a:r>
          </a:p>
          <a:p>
            <a:r>
              <a:rPr lang="en-IN" sz="1900" dirty="0" smtClean="0"/>
              <a:t>In a </a:t>
            </a:r>
            <a:r>
              <a:rPr lang="en-IN" sz="1900" b="1" dirty="0" smtClean="0"/>
              <a:t>factorial design</a:t>
            </a:r>
            <a:r>
              <a:rPr lang="en-IN" sz="1900" dirty="0" smtClean="0"/>
              <a:t>, the </a:t>
            </a:r>
            <a:r>
              <a:rPr lang="en-IN" sz="1900" b="1" dirty="0" smtClean="0"/>
              <a:t>main effect</a:t>
            </a:r>
            <a:r>
              <a:rPr lang="en-IN" sz="1900" dirty="0" smtClean="0"/>
              <a:t> of an independent variable is its overall </a:t>
            </a:r>
            <a:r>
              <a:rPr lang="en-IN" sz="1900" b="1" dirty="0" smtClean="0"/>
              <a:t>effect</a:t>
            </a:r>
            <a:r>
              <a:rPr lang="en-IN" sz="1900" dirty="0" smtClean="0"/>
              <a:t> averaged across all other independent variables. There is one </a:t>
            </a:r>
            <a:r>
              <a:rPr lang="en-IN" sz="1900" b="1" dirty="0" smtClean="0"/>
              <a:t>main effect</a:t>
            </a:r>
            <a:r>
              <a:rPr lang="en-IN" sz="1900" dirty="0" smtClean="0"/>
              <a:t> for each independent variable. There is an interaction between two independent variables when the </a:t>
            </a:r>
            <a:r>
              <a:rPr lang="en-IN" sz="1900" b="1" dirty="0" smtClean="0"/>
              <a:t>effect</a:t>
            </a:r>
            <a:r>
              <a:rPr lang="en-IN" sz="1900" dirty="0" smtClean="0"/>
              <a:t> of one depends on the level of the other.</a:t>
            </a:r>
            <a:endParaRPr lang="en-US" sz="19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23</a:t>
            </a:fld>
            <a:endParaRPr lang="en-IN"/>
          </a:p>
        </p:txBody>
      </p:sp>
    </p:spTree>
    <p:extLst>
      <p:ext uri="{BB962C8B-B14F-4D97-AF65-F5344CB8AC3E}">
        <p14:creationId xmlns="" xmlns:p14="http://schemas.microsoft.com/office/powerpoint/2010/main" val="230340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3A73A5-E307-49AE-B713-67FB3933783B}" type="slidenum">
              <a:rPr lang="en-IN" smtClean="0"/>
              <a:pPr/>
              <a:t>24</a:t>
            </a:fld>
            <a:endParaRPr lang="en-IN"/>
          </a:p>
        </p:txBody>
      </p:sp>
      <p:pic>
        <p:nvPicPr>
          <p:cNvPr id="3" name="Picture 2"/>
          <p:cNvPicPr>
            <a:picLocks noChangeAspect="1"/>
          </p:cNvPicPr>
          <p:nvPr/>
        </p:nvPicPr>
        <p:blipFill>
          <a:blip r:embed="rId2"/>
          <a:stretch>
            <a:fillRect/>
          </a:stretch>
        </p:blipFill>
        <p:spPr>
          <a:xfrm>
            <a:off x="2557462" y="2062162"/>
            <a:ext cx="4029075" cy="2733675"/>
          </a:xfrm>
          <a:prstGeom prst="rect">
            <a:avLst/>
          </a:prstGeom>
        </p:spPr>
      </p:pic>
    </p:spTree>
    <p:extLst>
      <p:ext uri="{BB962C8B-B14F-4D97-AF65-F5344CB8AC3E}">
        <p14:creationId xmlns="" xmlns:p14="http://schemas.microsoft.com/office/powerpoint/2010/main" val="3470260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457200" y="1617681"/>
            <a:ext cx="8229600" cy="4525963"/>
          </a:xfrm>
        </p:spPr>
        <p:txBody>
          <a:bodyPr>
            <a:normAutofit fontScale="92500" lnSpcReduction="10000"/>
          </a:bodyPr>
          <a:lstStyle/>
          <a:p>
            <a:r>
              <a:rPr lang="en-US" dirty="0" smtClean="0"/>
              <a:t>Identify </a:t>
            </a:r>
            <a:r>
              <a:rPr lang="en-US" dirty="0" smtClean="0"/>
              <a:t>two examples related to your area of research and </a:t>
            </a:r>
            <a:r>
              <a:rPr lang="en-US" dirty="0" smtClean="0"/>
              <a:t>use the appropriate design to plan the experiment and summarize </a:t>
            </a:r>
            <a:r>
              <a:rPr lang="en-US" dirty="0" smtClean="0"/>
              <a:t>them</a:t>
            </a:r>
            <a:r>
              <a:rPr lang="en-US" dirty="0" smtClean="0"/>
              <a:t>. </a:t>
            </a:r>
            <a:endParaRPr lang="en-US" smtClean="0"/>
          </a:p>
          <a:p>
            <a:r>
              <a:rPr lang="en-US" smtClean="0"/>
              <a:t>Explain </a:t>
            </a:r>
            <a:r>
              <a:rPr lang="en-US" dirty="0" smtClean="0"/>
              <a:t>why did you choose the particular design or mix of designs and also the explain the independent factors and the response variables</a:t>
            </a:r>
          </a:p>
          <a:p>
            <a:r>
              <a:rPr lang="en-US" dirty="0" smtClean="0"/>
              <a:t>Do you foresee any confounding effect which you may have not considered?</a:t>
            </a:r>
            <a:r>
              <a:rPr lang="en-US" dirty="0" smtClean="0"/>
              <a:t> </a:t>
            </a:r>
            <a:endParaRPr lang="en-US" dirty="0" smtClean="0"/>
          </a:p>
          <a:p>
            <a:r>
              <a:rPr lang="en-US" dirty="0" smtClean="0"/>
              <a:t>Save these with the following name “Day_5&amp;6_assignment3_yourname.doc”</a:t>
            </a:r>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25</a:t>
            </a:fld>
            <a:endParaRPr lang="en-IN"/>
          </a:p>
        </p:txBody>
      </p:sp>
    </p:spTree>
    <p:extLst>
      <p:ext uri="{BB962C8B-B14F-4D97-AF65-F5344CB8AC3E}">
        <p14:creationId xmlns="" xmlns:p14="http://schemas.microsoft.com/office/powerpoint/2010/main" val="3862426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4"/>
            <a:ext cx="8229600" cy="1143000"/>
          </a:xfrm>
        </p:spPr>
        <p:txBody>
          <a:bodyPr>
            <a:normAutofit/>
          </a:bodyPr>
          <a:lstStyle/>
          <a:p>
            <a:r>
              <a:rPr lang="en-US" dirty="0" smtClean="0"/>
              <a:t>Sampling Theory</a:t>
            </a:r>
            <a:endParaRPr lang="en-US" dirty="0"/>
          </a:p>
        </p:txBody>
      </p:sp>
      <p:sp>
        <p:nvSpPr>
          <p:cNvPr id="3" name="Content Placeholder 2"/>
          <p:cNvSpPr>
            <a:spLocks noGrp="1"/>
          </p:cNvSpPr>
          <p:nvPr>
            <p:ph idx="1"/>
          </p:nvPr>
        </p:nvSpPr>
        <p:spPr>
          <a:xfrm>
            <a:off x="457200" y="1071546"/>
            <a:ext cx="8229600" cy="4525963"/>
          </a:xfrm>
        </p:spPr>
        <p:txBody>
          <a:bodyPr>
            <a:normAutofit fontScale="85000" lnSpcReduction="10000"/>
          </a:bodyPr>
          <a:lstStyle/>
          <a:p>
            <a:r>
              <a:rPr lang="en-IN" dirty="0" smtClean="0"/>
              <a:t>The parameter value may be given and it is only to be tested if an observed ‘statistic’ is its estimate.</a:t>
            </a:r>
          </a:p>
          <a:p>
            <a:r>
              <a:rPr lang="en-IN" dirty="0" smtClean="0"/>
              <a:t>The parameter value is not known and we have to estimate it from the sample.</a:t>
            </a:r>
          </a:p>
          <a:p>
            <a:r>
              <a:rPr lang="en-IN" dirty="0" smtClean="0"/>
              <a:t>To compare the observed and expected values and ascribe the difference to the fluctuations of sampling</a:t>
            </a:r>
          </a:p>
          <a:p>
            <a:r>
              <a:rPr lang="en-IN" dirty="0" smtClean="0"/>
              <a:t>Estimate the population parameter from the sample</a:t>
            </a:r>
          </a:p>
          <a:p>
            <a:r>
              <a:rPr lang="en-IN" dirty="0" smtClean="0"/>
              <a:t>To find the degree of reliability of the estimate; Examination of the reliability of the estimate i.e., the problem of finding out how far the estimate is expected to deviate from the true value for the population.</a:t>
            </a:r>
            <a:endParaRPr lang="en-US" dirty="0" smtClean="0"/>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3</a:t>
            </a:fld>
            <a:endParaRPr lang="en-IN"/>
          </a:p>
        </p:txBody>
      </p:sp>
    </p:spTree>
    <p:extLst>
      <p:ext uri="{BB962C8B-B14F-4D97-AF65-F5344CB8AC3E}">
        <p14:creationId xmlns="" xmlns:p14="http://schemas.microsoft.com/office/powerpoint/2010/main" val="181800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Sampling Design</a:t>
            </a:r>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4</a:t>
            </a:fld>
            <a:endParaRPr lang="en-IN"/>
          </a:p>
        </p:txBody>
      </p:sp>
      <p:pic>
        <p:nvPicPr>
          <p:cNvPr id="1026" name="Picture 2"/>
          <p:cNvPicPr>
            <a:picLocks noGrp="1" noChangeAspect="1" noChangeArrowheads="1"/>
          </p:cNvPicPr>
          <p:nvPr>
            <p:ph idx="1"/>
          </p:nvPr>
        </p:nvPicPr>
        <p:blipFill>
          <a:blip r:embed="rId3"/>
          <a:srcRect/>
          <a:stretch>
            <a:fillRect/>
          </a:stretch>
        </p:blipFill>
        <p:spPr bwMode="auto">
          <a:xfrm>
            <a:off x="214282" y="1285860"/>
            <a:ext cx="8501122" cy="2928958"/>
          </a:xfrm>
          <a:prstGeom prst="rect">
            <a:avLst/>
          </a:prstGeom>
          <a:noFill/>
          <a:ln w="9525">
            <a:noFill/>
            <a:miter lim="800000"/>
            <a:headEnd/>
            <a:tailEnd/>
          </a:ln>
          <a:effectLst/>
        </p:spPr>
      </p:pic>
      <p:sp>
        <p:nvSpPr>
          <p:cNvPr id="6" name="TextBox 5"/>
          <p:cNvSpPr txBox="1"/>
          <p:nvPr/>
        </p:nvSpPr>
        <p:spPr>
          <a:xfrm>
            <a:off x="2643174" y="4542076"/>
            <a:ext cx="2786082" cy="1815882"/>
          </a:xfrm>
          <a:prstGeom prst="rect">
            <a:avLst/>
          </a:prstGeom>
          <a:noFill/>
          <a:ln>
            <a:solidFill>
              <a:schemeClr val="tx1"/>
            </a:solidFill>
          </a:ln>
        </p:spPr>
        <p:txBody>
          <a:bodyPr wrap="square" rtlCol="0">
            <a:spAutoFit/>
          </a:bodyPr>
          <a:lstStyle/>
          <a:p>
            <a:pPr>
              <a:buFont typeface="Arial" pitchFamily="34" charset="0"/>
              <a:buChar char="•"/>
            </a:pPr>
            <a:r>
              <a:rPr lang="en-IN" sz="1400" dirty="0" smtClean="0">
                <a:latin typeface="Times New Roman" pitchFamily="18" charset="0"/>
                <a:cs typeface="Times New Roman" pitchFamily="18" charset="0"/>
              </a:rPr>
              <a:t>Random and chance probability</a:t>
            </a:r>
          </a:p>
          <a:p>
            <a:pPr>
              <a:buFont typeface="Arial" pitchFamily="34" charset="0"/>
              <a:buChar char="•"/>
            </a:pPr>
            <a:r>
              <a:rPr lang="en-IN" sz="1400" dirty="0" smtClean="0">
                <a:latin typeface="Times New Roman" pitchFamily="18" charset="0"/>
                <a:cs typeface="Times New Roman" pitchFamily="18" charset="0"/>
              </a:rPr>
              <a:t>Ensures blind</a:t>
            </a:r>
          </a:p>
          <a:p>
            <a:pPr>
              <a:buFont typeface="Arial" pitchFamily="34" charset="0"/>
              <a:buChar char="•"/>
            </a:pPr>
            <a:r>
              <a:rPr lang="en-IN" sz="1400" dirty="0" smtClean="0">
                <a:latin typeface="Times New Roman" pitchFamily="18" charset="0"/>
                <a:cs typeface="Times New Roman" pitchFamily="18" charset="0"/>
              </a:rPr>
              <a:t>Equal chance for all the factors to be  included</a:t>
            </a:r>
          </a:p>
          <a:p>
            <a:pPr>
              <a:buFont typeface="Arial" pitchFamily="34" charset="0"/>
              <a:buChar char="•"/>
            </a:pPr>
            <a:r>
              <a:rPr lang="en-IN" sz="1400" dirty="0" smtClean="0">
                <a:latin typeface="Times New Roman" pitchFamily="18" charset="0"/>
                <a:cs typeface="Times New Roman" pitchFamily="18" charset="0"/>
              </a:rPr>
              <a:t>Can measure the errors of estimation and significance</a:t>
            </a:r>
          </a:p>
          <a:p>
            <a:pPr>
              <a:buFont typeface="Arial" pitchFamily="34" charset="0"/>
              <a:buChar char="•"/>
            </a:pPr>
            <a:r>
              <a:rPr lang="en-IN" sz="1400" dirty="0" smtClean="0">
                <a:latin typeface="Times New Roman" pitchFamily="18" charset="0"/>
                <a:cs typeface="Times New Roman" pitchFamily="18" charset="0"/>
              </a:rPr>
              <a:t>Ensures Statistical Regularity</a:t>
            </a:r>
          </a:p>
          <a:p>
            <a:pPr>
              <a:buFont typeface="Arial" pitchFamily="34" charset="0"/>
              <a:buChar char="•"/>
            </a:pPr>
            <a:r>
              <a:rPr lang="en-IN" sz="1400" dirty="0" smtClean="0">
                <a:latin typeface="Times New Roman" pitchFamily="18" charset="0"/>
                <a:cs typeface="Times New Roman" pitchFamily="18" charset="0"/>
              </a:rPr>
              <a:t>No personal bias </a:t>
            </a:r>
            <a:endParaRPr lang="en-IN" sz="1400" dirty="0">
              <a:latin typeface="Times New Roman" pitchFamily="18" charset="0"/>
              <a:cs typeface="Times New Roman" pitchFamily="18" charset="0"/>
            </a:endParaRPr>
          </a:p>
        </p:txBody>
      </p:sp>
      <p:sp>
        <p:nvSpPr>
          <p:cNvPr id="7" name="TextBox 6"/>
          <p:cNvSpPr txBox="1"/>
          <p:nvPr/>
        </p:nvSpPr>
        <p:spPr>
          <a:xfrm>
            <a:off x="5500694" y="4542076"/>
            <a:ext cx="3357586" cy="1815882"/>
          </a:xfrm>
          <a:prstGeom prst="rect">
            <a:avLst/>
          </a:prstGeom>
          <a:noFill/>
          <a:ln>
            <a:solidFill>
              <a:schemeClr val="tx1"/>
            </a:solidFill>
          </a:ln>
        </p:spPr>
        <p:txBody>
          <a:bodyPr wrap="square" rtlCol="0">
            <a:spAutoFit/>
          </a:bodyPr>
          <a:lstStyle/>
          <a:p>
            <a:pPr>
              <a:buFont typeface="Arial" pitchFamily="34" charset="0"/>
              <a:buChar char="•"/>
            </a:pPr>
            <a:r>
              <a:rPr lang="en-IN" sz="1400" dirty="0" smtClean="0">
                <a:latin typeface="Times New Roman" pitchFamily="18" charset="0"/>
                <a:cs typeface="Times New Roman" pitchFamily="18" charset="0"/>
              </a:rPr>
              <a:t>Personal element entering leading to bias</a:t>
            </a:r>
          </a:p>
          <a:p>
            <a:pPr>
              <a:buFont typeface="Arial" pitchFamily="34" charset="0"/>
              <a:buChar char="•"/>
            </a:pPr>
            <a:r>
              <a:rPr lang="en-IN" sz="1400" dirty="0" smtClean="0">
                <a:latin typeface="Times New Roman" pitchFamily="18" charset="0"/>
                <a:cs typeface="Times New Roman" pitchFamily="18" charset="0"/>
              </a:rPr>
              <a:t>No possibility of equal chance for all the factors to be  included</a:t>
            </a:r>
          </a:p>
          <a:p>
            <a:pPr>
              <a:buFont typeface="Arial" pitchFamily="34" charset="0"/>
              <a:buChar char="•"/>
            </a:pPr>
            <a:r>
              <a:rPr lang="en-IN" sz="1400" dirty="0" smtClean="0">
                <a:latin typeface="Times New Roman" pitchFamily="18" charset="0"/>
                <a:cs typeface="Times New Roman" pitchFamily="18" charset="0"/>
              </a:rPr>
              <a:t>Cannot measure sampling error due to high bias</a:t>
            </a:r>
          </a:p>
          <a:p>
            <a:pPr>
              <a:buFont typeface="Arial" pitchFamily="34" charset="0"/>
              <a:buChar char="•"/>
            </a:pPr>
            <a:r>
              <a:rPr lang="en-IN" sz="1400" dirty="0" smtClean="0">
                <a:latin typeface="Times New Roman" pitchFamily="18" charset="0"/>
                <a:cs typeface="Times New Roman" pitchFamily="18" charset="0"/>
              </a:rPr>
              <a:t>Small inquiries and measures can be used due to advantage of time and money</a:t>
            </a:r>
          </a:p>
          <a:p>
            <a:pPr>
              <a:buFont typeface="Arial" pitchFamily="34" charset="0"/>
              <a:buChar char="•"/>
            </a:pPr>
            <a:r>
              <a:rPr lang="en-IN" sz="1400" dirty="0" smtClean="0">
                <a:latin typeface="Times New Roman" pitchFamily="18" charset="0"/>
                <a:cs typeface="Times New Roman" pitchFamily="18" charset="0"/>
              </a:rPr>
              <a:t>Convenient and relatively inexpensive</a:t>
            </a:r>
            <a:endParaRPr lang="en-IN" sz="1400" dirty="0">
              <a:latin typeface="Times New Roman" pitchFamily="18" charset="0"/>
              <a:cs typeface="Times New Roman" pitchFamily="18" charset="0"/>
            </a:endParaRPr>
          </a:p>
        </p:txBody>
      </p:sp>
      <p:sp>
        <p:nvSpPr>
          <p:cNvPr id="8" name="Rectangle 7"/>
          <p:cNvSpPr/>
          <p:nvPr/>
        </p:nvSpPr>
        <p:spPr>
          <a:xfrm>
            <a:off x="357190" y="6540365"/>
            <a:ext cx="8143900" cy="246221"/>
          </a:xfrm>
          <a:prstGeom prst="rect">
            <a:avLst/>
          </a:prstGeom>
        </p:spPr>
        <p:txBody>
          <a:bodyPr wrap="square">
            <a:spAutoFit/>
          </a:bodyPr>
          <a:lstStyle/>
          <a:p>
            <a:r>
              <a:rPr lang="en-IN" sz="1000" dirty="0" smtClean="0">
                <a:latin typeface="Times New Roman" pitchFamily="18" charset="0"/>
                <a:cs typeface="Times New Roman" pitchFamily="18" charset="0"/>
                <a:hlinkClick r:id="rId4"/>
              </a:rPr>
              <a:t>https://www.wisdomjobs.com/e-university/research-methodology-tutorial-355/different-types-of-sample-designs-11471.html</a:t>
            </a:r>
            <a:endParaRPr lang="en-IN" sz="1000" dirty="0">
              <a:latin typeface="Times New Roman" pitchFamily="18" charset="0"/>
              <a:cs typeface="Times New Roman" pitchFamily="18" charset="0"/>
            </a:endParaRPr>
          </a:p>
        </p:txBody>
      </p:sp>
      <p:sp>
        <p:nvSpPr>
          <p:cNvPr id="9" name="Down Arrow 8"/>
          <p:cNvSpPr/>
          <p:nvPr/>
        </p:nvSpPr>
        <p:spPr>
          <a:xfrm>
            <a:off x="3643306" y="4143380"/>
            <a:ext cx="14287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6786578" y="4143380"/>
            <a:ext cx="14287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81800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Random Sampling</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A sampling technique where every item in the population has an even chance and likelihood of being selected in the sample. Here the selection of items completely depends on chance or by probability and therefore this sampling technique is also sometimes known as a method of chances.</a:t>
            </a:r>
          </a:p>
          <a:p>
            <a:r>
              <a:rPr lang="en-IN" dirty="0" smtClean="0"/>
              <a:t>It gives each element in the population an equal probability of getting into the sample; and all choices are independent of one another.</a:t>
            </a:r>
          </a:p>
          <a:p>
            <a:r>
              <a:rPr lang="en-IN" dirty="0" smtClean="0"/>
              <a:t>It gives each possible sample combination an equal probability of being chosen.</a:t>
            </a:r>
          </a:p>
          <a:p>
            <a:r>
              <a:rPr lang="en-US" dirty="0" smtClean="0"/>
              <a:t>The above principles apply to sampling without replacement.</a:t>
            </a:r>
          </a:p>
          <a:p>
            <a:r>
              <a:rPr lang="en-US" dirty="0" smtClean="0"/>
              <a:t>In case of sampling with replacement, each element has equal probability of getting picked up in every turn even before the next new item is picked.</a:t>
            </a:r>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5</a:t>
            </a:fld>
            <a:endParaRPr lang="en-IN"/>
          </a:p>
        </p:txBody>
      </p:sp>
    </p:spTree>
    <p:extLst>
      <p:ext uri="{BB962C8B-B14F-4D97-AF65-F5344CB8AC3E}">
        <p14:creationId xmlns="" xmlns:p14="http://schemas.microsoft.com/office/powerpoint/2010/main" val="181800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Systematic Random Sampling</a:t>
            </a: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Systematic sampling is a statistical method involving the selection of elements from an ordered sampling frame.</a:t>
            </a:r>
          </a:p>
          <a:p>
            <a:r>
              <a:rPr lang="en-IN" dirty="0" smtClean="0"/>
              <a:t>The sampling starts by selecting an element from the list at random and then every </a:t>
            </a:r>
            <a:r>
              <a:rPr lang="en-IN" i="1" dirty="0" err="1" smtClean="0"/>
              <a:t>k</a:t>
            </a:r>
            <a:r>
              <a:rPr lang="en-IN" baseline="30000" dirty="0" err="1" smtClean="0"/>
              <a:t>th</a:t>
            </a:r>
            <a:r>
              <a:rPr lang="en-IN" dirty="0" smtClean="0"/>
              <a:t> element in the frame is selected, where </a:t>
            </a:r>
            <a:r>
              <a:rPr lang="en-IN" i="1" dirty="0" smtClean="0"/>
              <a:t>k</a:t>
            </a:r>
            <a:r>
              <a:rPr lang="en-IN" dirty="0" smtClean="0"/>
              <a:t>, is the sampling interval </a:t>
            </a:r>
          </a:p>
          <a:p>
            <a:pPr lvl="1">
              <a:buNone/>
            </a:pPr>
            <a:r>
              <a:rPr lang="en-IN" i="1" dirty="0" smtClean="0"/>
              <a:t>k=N/n</a:t>
            </a:r>
          </a:p>
          <a:p>
            <a:pPr lvl="1">
              <a:buNone/>
            </a:pPr>
            <a:r>
              <a:rPr lang="en-IN" dirty="0" smtClean="0"/>
              <a:t>where </a:t>
            </a:r>
            <a:r>
              <a:rPr lang="en-IN" i="1" dirty="0" smtClean="0"/>
              <a:t>n</a:t>
            </a:r>
            <a:r>
              <a:rPr lang="en-IN" dirty="0" smtClean="0"/>
              <a:t> is the sample size, and </a:t>
            </a:r>
            <a:r>
              <a:rPr lang="en-IN" i="1" dirty="0" smtClean="0"/>
              <a:t>N</a:t>
            </a:r>
            <a:r>
              <a:rPr lang="en-IN" dirty="0" smtClean="0"/>
              <a:t> is the population size.</a:t>
            </a:r>
          </a:p>
          <a:p>
            <a:r>
              <a:rPr lang="en-IN" dirty="0" smtClean="0"/>
              <a:t>It is not the same as SRS because not every possible sample of a certain size has an equal chance of being chosen</a:t>
            </a:r>
          </a:p>
          <a:p>
            <a:r>
              <a:rPr lang="en-IN" dirty="0" smtClean="0"/>
              <a:t>Systematic sampling is to be applied only if the given population is logically homogeneous, because systematic sample units are uniformly distributed over the population. </a:t>
            </a:r>
          </a:p>
          <a:p>
            <a:r>
              <a:rPr lang="en-IN" dirty="0" smtClean="0"/>
              <a:t>The researcher must ensure that the chosen sampling interval does not hide a pattern. </a:t>
            </a:r>
          </a:p>
          <a:p>
            <a:r>
              <a:rPr lang="en-IN" dirty="0" smtClean="0"/>
              <a:t>Systematic sampling may also be used with non-equal selection probabilities.</a:t>
            </a:r>
          </a:p>
          <a:p>
            <a:endParaRPr lang="en-US"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6</a:t>
            </a:fld>
            <a:endParaRPr lang="en-IN"/>
          </a:p>
        </p:txBody>
      </p:sp>
    </p:spTree>
    <p:extLst>
      <p:ext uri="{BB962C8B-B14F-4D97-AF65-F5344CB8AC3E}">
        <p14:creationId xmlns="" xmlns:p14="http://schemas.microsoft.com/office/powerpoint/2010/main" val="181800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Stratified Sampling</a:t>
            </a:r>
            <a:endParaRPr lang="en-US" dirty="0"/>
          </a:p>
        </p:txBody>
      </p:sp>
      <p:sp>
        <p:nvSpPr>
          <p:cNvPr id="3" name="Content Placeholder 2"/>
          <p:cNvSpPr>
            <a:spLocks noGrp="1"/>
          </p:cNvSpPr>
          <p:nvPr>
            <p:ph idx="1"/>
          </p:nvPr>
        </p:nvSpPr>
        <p:spPr/>
        <p:txBody>
          <a:bodyPr vert="horz" lIns="91440" tIns="45720" rIns="91440" bIns="45720" rtlCol="0">
            <a:noAutofit/>
          </a:bodyPr>
          <a:lstStyle/>
          <a:p>
            <a:pPr>
              <a:lnSpc>
                <a:spcPct val="80000"/>
              </a:lnSpc>
            </a:pPr>
            <a:r>
              <a:rPr lang="en-IN" sz="2800" dirty="0" smtClean="0"/>
              <a:t>Stratification is a method of element selection from the population by dividing it in to partitions or subgroups</a:t>
            </a:r>
          </a:p>
          <a:p>
            <a:pPr>
              <a:lnSpc>
                <a:spcPct val="80000"/>
              </a:lnSpc>
            </a:pPr>
            <a:r>
              <a:rPr lang="en-IN" sz="2800" dirty="0" smtClean="0"/>
              <a:t>Stratification is the process of dividing members of the population into homogeneous subgroups before sampling. </a:t>
            </a:r>
          </a:p>
          <a:p>
            <a:pPr>
              <a:lnSpc>
                <a:spcPct val="80000"/>
              </a:lnSpc>
            </a:pPr>
            <a:r>
              <a:rPr lang="en-IN" sz="2800" dirty="0" smtClean="0"/>
              <a:t>The strata should define a partition of the population.</a:t>
            </a:r>
          </a:p>
          <a:p>
            <a:pPr>
              <a:lnSpc>
                <a:spcPct val="80000"/>
              </a:lnSpc>
            </a:pPr>
            <a:r>
              <a:rPr lang="en-IN" sz="2800" dirty="0" smtClean="0"/>
              <a:t>Within the strata Simple random sampling or stratified sampling can be applied for element selection</a:t>
            </a:r>
          </a:p>
          <a:p>
            <a:pPr>
              <a:lnSpc>
                <a:spcPct val="80000"/>
              </a:lnSpc>
            </a:pPr>
            <a:r>
              <a:rPr lang="en-IN" sz="2800" dirty="0" smtClean="0"/>
              <a:t>The objective is to improve the precision of the sample by reducing sampling error</a:t>
            </a:r>
          </a:p>
        </p:txBody>
      </p:sp>
      <p:sp>
        <p:nvSpPr>
          <p:cNvPr id="4" name="Slide Number Placeholder 3"/>
          <p:cNvSpPr>
            <a:spLocks noGrp="1"/>
          </p:cNvSpPr>
          <p:nvPr>
            <p:ph type="sldNum" sz="quarter" idx="12"/>
          </p:nvPr>
        </p:nvSpPr>
        <p:spPr/>
        <p:txBody>
          <a:bodyPr/>
          <a:lstStyle/>
          <a:p>
            <a:fld id="{683A73A5-E307-49AE-B713-67FB3933783B}" type="slidenum">
              <a:rPr lang="en-IN" smtClean="0"/>
              <a:pPr/>
              <a:t>7</a:t>
            </a:fld>
            <a:endParaRPr lang="en-IN"/>
          </a:p>
        </p:txBody>
      </p:sp>
    </p:spTree>
    <p:extLst>
      <p:ext uri="{BB962C8B-B14F-4D97-AF65-F5344CB8AC3E}">
        <p14:creationId xmlns="" xmlns:p14="http://schemas.microsoft.com/office/powerpoint/2010/main" val="1818009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Stratified Sampling</a:t>
            </a:r>
            <a:endParaRPr lang="en-US" dirty="0"/>
          </a:p>
        </p:txBody>
      </p:sp>
      <p:sp>
        <p:nvSpPr>
          <p:cNvPr id="3" name="Content Placeholder 2"/>
          <p:cNvSpPr>
            <a:spLocks noGrp="1"/>
          </p:cNvSpPr>
          <p:nvPr>
            <p:ph idx="1"/>
          </p:nvPr>
        </p:nvSpPr>
        <p:spPr/>
        <p:txBody>
          <a:bodyPr vert="horz" lIns="91440" tIns="45720" rIns="91440" bIns="45720" rtlCol="0">
            <a:noAutofit/>
          </a:bodyPr>
          <a:lstStyle/>
          <a:p>
            <a:pPr>
              <a:lnSpc>
                <a:spcPct val="80000"/>
              </a:lnSpc>
            </a:pPr>
            <a:r>
              <a:rPr lang="en-IN" sz="2800" dirty="0" smtClean="0"/>
              <a:t>The objective of stratification is</a:t>
            </a:r>
          </a:p>
          <a:p>
            <a:pPr lvl="1">
              <a:lnSpc>
                <a:spcPct val="80000"/>
              </a:lnSpc>
            </a:pPr>
            <a:r>
              <a:rPr lang="en-IN" sz="2000" dirty="0" smtClean="0"/>
              <a:t>Collective exhaustive: every element in the population is a part of the selection process</a:t>
            </a:r>
          </a:p>
          <a:p>
            <a:pPr lvl="1">
              <a:lnSpc>
                <a:spcPct val="80000"/>
              </a:lnSpc>
            </a:pPr>
            <a:r>
              <a:rPr lang="en-IN" sz="2000" dirty="0" smtClean="0"/>
              <a:t>Mutually exclusive: each and every element is a part of only one stratum</a:t>
            </a:r>
          </a:p>
          <a:p>
            <a:pPr>
              <a:lnSpc>
                <a:spcPct val="80000"/>
              </a:lnSpc>
            </a:pPr>
            <a:r>
              <a:rPr lang="en-IN" sz="2800" dirty="0" smtClean="0"/>
              <a:t>Stratified sampling strategies:</a:t>
            </a:r>
          </a:p>
          <a:p>
            <a:pPr lvl="1">
              <a:lnSpc>
                <a:spcPct val="80000"/>
              </a:lnSpc>
            </a:pPr>
            <a:r>
              <a:rPr lang="en-IN" sz="2000" dirty="0" smtClean="0"/>
              <a:t>Proportionate allocation: each strata is proportional to the total population</a:t>
            </a:r>
          </a:p>
          <a:p>
            <a:pPr lvl="2">
              <a:lnSpc>
                <a:spcPct val="80000"/>
              </a:lnSpc>
            </a:pPr>
            <a:r>
              <a:rPr lang="en-IN" sz="1600" dirty="0" smtClean="0"/>
              <a:t>E.g. “m” smokers, “n” non-smokers (</a:t>
            </a:r>
            <a:r>
              <a:rPr lang="en-IN" sz="1600" dirty="0" err="1" smtClean="0"/>
              <a:t>m+n</a:t>
            </a:r>
            <a:r>
              <a:rPr lang="en-IN" sz="1600" dirty="0" smtClean="0"/>
              <a:t>=N ; total population); the samples in the two strata would be proportional to m/M and n/M respectively</a:t>
            </a:r>
          </a:p>
          <a:p>
            <a:pPr lvl="1">
              <a:lnSpc>
                <a:spcPct val="80000"/>
              </a:lnSpc>
            </a:pPr>
            <a:r>
              <a:rPr lang="en-IN" sz="2000" dirty="0" smtClean="0"/>
              <a:t>Optimum allocation (disproportionate allocation): The sampling fraction of each stratum is proportionate to both the proportion (as above) and the standard deviation of the distribution of the variable. Larger samples are taken in the strata with the greatest variability to generate the least possible overall sampling variance.</a:t>
            </a:r>
            <a:endParaRPr lang="en-US" sz="20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8</a:t>
            </a:fld>
            <a:endParaRPr lang="en-IN" dirty="0"/>
          </a:p>
        </p:txBody>
      </p:sp>
    </p:spTree>
    <p:extLst>
      <p:ext uri="{BB962C8B-B14F-4D97-AF65-F5344CB8AC3E}">
        <p14:creationId xmlns="" xmlns:p14="http://schemas.microsoft.com/office/powerpoint/2010/main" val="1818009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Cluster Sampling</a:t>
            </a:r>
            <a:endParaRPr lang="en-US" dirty="0"/>
          </a:p>
        </p:txBody>
      </p:sp>
      <p:sp>
        <p:nvSpPr>
          <p:cNvPr id="3" name="Content Placeholder 2"/>
          <p:cNvSpPr>
            <a:spLocks noGrp="1"/>
          </p:cNvSpPr>
          <p:nvPr>
            <p:ph idx="1"/>
          </p:nvPr>
        </p:nvSpPr>
        <p:spPr/>
        <p:txBody>
          <a:bodyPr vert="horz" lIns="91440" tIns="45720" rIns="91440" bIns="45720" rtlCol="0">
            <a:noAutofit/>
          </a:bodyPr>
          <a:lstStyle/>
          <a:p>
            <a:pPr>
              <a:lnSpc>
                <a:spcPct val="80000"/>
              </a:lnSpc>
            </a:pPr>
            <a:r>
              <a:rPr lang="en-IN" sz="2400" dirty="0" smtClean="0"/>
              <a:t>Cluster sampling involves dividing the population into subgroups, </a:t>
            </a:r>
          </a:p>
          <a:p>
            <a:pPr>
              <a:lnSpc>
                <a:spcPct val="80000"/>
              </a:lnSpc>
            </a:pPr>
            <a:r>
              <a:rPr lang="en-IN" sz="2400" dirty="0" smtClean="0"/>
              <a:t>Each subgroup should have similar characteristics to the whole sample. </a:t>
            </a:r>
          </a:p>
          <a:p>
            <a:pPr>
              <a:lnSpc>
                <a:spcPct val="80000"/>
              </a:lnSpc>
            </a:pPr>
            <a:r>
              <a:rPr lang="en-IN" sz="2400" dirty="0" smtClean="0"/>
              <a:t>Instead of sampling individuals from each subgroup, you randomly select entire subgroups.</a:t>
            </a:r>
          </a:p>
          <a:p>
            <a:pPr>
              <a:lnSpc>
                <a:spcPct val="80000"/>
              </a:lnSpc>
            </a:pPr>
            <a:r>
              <a:rPr lang="en-IN" sz="2400" dirty="0" smtClean="0"/>
              <a:t>Cluster sampling is a sampling plan used when mutually homogeneous yet internally heterogeneous groupings are evident in a statistical population.</a:t>
            </a:r>
          </a:p>
          <a:p>
            <a:pPr>
              <a:lnSpc>
                <a:spcPct val="80000"/>
              </a:lnSpc>
            </a:pPr>
            <a:r>
              <a:rPr lang="en-IN" sz="2400" dirty="0" smtClean="0"/>
              <a:t> In this sampling plan, the total population is divided into these groups (known as clusters) </a:t>
            </a:r>
          </a:p>
          <a:p>
            <a:pPr>
              <a:lnSpc>
                <a:spcPct val="80000"/>
              </a:lnSpc>
            </a:pPr>
            <a:r>
              <a:rPr lang="en-IN" sz="2400" dirty="0" smtClean="0"/>
              <a:t>A simple random sample of the groups is selected. The elements in each cluster are then sampled.</a:t>
            </a:r>
          </a:p>
        </p:txBody>
      </p:sp>
      <p:sp>
        <p:nvSpPr>
          <p:cNvPr id="4" name="Slide Number Placeholder 3"/>
          <p:cNvSpPr>
            <a:spLocks noGrp="1"/>
          </p:cNvSpPr>
          <p:nvPr>
            <p:ph type="sldNum" sz="quarter" idx="12"/>
          </p:nvPr>
        </p:nvSpPr>
        <p:spPr/>
        <p:txBody>
          <a:bodyPr/>
          <a:lstStyle/>
          <a:p>
            <a:fld id="{683A73A5-E307-49AE-B713-67FB3933783B}" type="slidenum">
              <a:rPr lang="en-IN" smtClean="0"/>
              <a:pPr/>
              <a:t>9</a:t>
            </a:fld>
            <a:endParaRPr lang="en-IN"/>
          </a:p>
        </p:txBody>
      </p:sp>
      <p:sp>
        <p:nvSpPr>
          <p:cNvPr id="5" name="Rectangle 4"/>
          <p:cNvSpPr/>
          <p:nvPr/>
        </p:nvSpPr>
        <p:spPr>
          <a:xfrm>
            <a:off x="571472" y="6540365"/>
            <a:ext cx="7929618" cy="246221"/>
          </a:xfrm>
          <a:prstGeom prst="rect">
            <a:avLst/>
          </a:prstGeom>
        </p:spPr>
        <p:txBody>
          <a:bodyPr wrap="square">
            <a:spAutoFit/>
          </a:bodyPr>
          <a:lstStyle/>
          <a:p>
            <a:r>
              <a:rPr lang="en-IN" sz="1000" dirty="0" smtClean="0">
                <a:latin typeface="Times New Roman" pitchFamily="18" charset="0"/>
                <a:cs typeface="Times New Roman" pitchFamily="18" charset="0"/>
                <a:hlinkClick r:id="rId3"/>
              </a:rPr>
              <a:t>https://en.wikipedia.org/wiki/Cluster_sampling#Applications_of_cluster_sampling</a:t>
            </a:r>
            <a:endParaRPr lang="en-IN" sz="1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18009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2262</TotalTime>
  <Words>1460</Words>
  <Application>Microsoft Office PowerPoint</Application>
  <PresentationFormat>On-screen Show (4:3)</PresentationFormat>
  <Paragraphs>248</Paragraphs>
  <Slides>25</Slides>
  <Notes>18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How to apply statistics</vt:lpstr>
      <vt:lpstr>Sampling Theory</vt:lpstr>
      <vt:lpstr>Sampling Theory</vt:lpstr>
      <vt:lpstr>Sampling Design</vt:lpstr>
      <vt:lpstr>Simple Random Sampling</vt:lpstr>
      <vt:lpstr>Systematic Random Sampling</vt:lpstr>
      <vt:lpstr>Stratified Sampling</vt:lpstr>
      <vt:lpstr>Stratified Sampling</vt:lpstr>
      <vt:lpstr>Cluster Sampling</vt:lpstr>
      <vt:lpstr>Cluster Sampling</vt:lpstr>
      <vt:lpstr>Slide 11</vt:lpstr>
      <vt:lpstr>Assignment</vt:lpstr>
      <vt:lpstr>Assignment</vt:lpstr>
      <vt:lpstr>Design of Experiment</vt:lpstr>
      <vt:lpstr>Principles of experimental designs</vt:lpstr>
      <vt:lpstr>Needs of experimental design</vt:lpstr>
      <vt:lpstr>Expectations from a good experimental design</vt:lpstr>
      <vt:lpstr>Cake baking experiment</vt:lpstr>
      <vt:lpstr>Completely Randomized Design</vt:lpstr>
      <vt:lpstr>Randomized Block Design</vt:lpstr>
      <vt:lpstr>Matched Pair Design</vt:lpstr>
      <vt:lpstr>Latin Square Design</vt:lpstr>
      <vt:lpstr>Factorial Experiments </vt:lpstr>
      <vt:lpstr>Slide 24</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hospital based ayurvedic clinical practice to gain real world data knowledge</dc:title>
  <dc:creator>Windows User</dc:creator>
  <cp:lastModifiedBy>Windows User</cp:lastModifiedBy>
  <cp:revision>438</cp:revision>
  <dcterms:created xsi:type="dcterms:W3CDTF">2019-11-10T08:25:58Z</dcterms:created>
  <dcterms:modified xsi:type="dcterms:W3CDTF">2020-08-01T04:03:51Z</dcterms:modified>
</cp:coreProperties>
</file>