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422" r:id="rId3"/>
    <p:sldId id="387" r:id="rId4"/>
    <p:sldId id="388" r:id="rId5"/>
    <p:sldId id="423" r:id="rId6"/>
    <p:sldId id="424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16" r:id="rId35"/>
    <p:sldId id="417" r:id="rId36"/>
    <p:sldId id="418" r:id="rId37"/>
    <p:sldId id="419" r:id="rId38"/>
    <p:sldId id="420" r:id="rId39"/>
    <p:sldId id="421" r:id="rId40"/>
    <p:sldId id="425" r:id="rId41"/>
    <p:sldId id="426" r:id="rId42"/>
    <p:sldId id="427" r:id="rId43"/>
    <p:sldId id="42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ajan, Vinay" initials="MV" lastIdx="1" clrIdx="0">
    <p:extLst>
      <p:ext uri="{19B8F6BF-5375-455C-9EA6-DF929625EA0E}">
        <p15:presenceInfo xmlns="" xmlns:p15="http://schemas.microsoft.com/office/powerpoint/2012/main" userId="S-1-5-21-220523388-1563985344-839522115-1791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9EDF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9952" autoAdjust="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5D08A-A3E7-468D-B25F-56A8C1A55FA4}" type="datetimeFigureOut">
              <a:rPr lang="en-US" smtClean="0"/>
              <a:pPr/>
              <a:t>8/7/2020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6FAA2-A010-41F0-B4C9-4874C6F66C1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6FAA2-A010-41F0-B4C9-4874C6F66C18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584182B-5482-492A-9BE1-C26D0770DA4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E54D794-3A03-48EC-B5A1-618E11D52ECA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</a:rPr>
              <a:t>Similarities between ANOVA and regression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475849C-2EA7-45DA-B99F-96D91907B4A5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</a:rPr>
              <a:t>Short cut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65A4490-1503-49FE-ACF4-54F314596524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09571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pPr eaLnBrk="1" hangingPunct="1"/>
            <a:endParaRPr lang="en-US"/>
          </a:p>
        </p:txBody>
      </p:sp>
      <p:sp>
        <p:nvSpPr>
          <p:cNvPr id="109572" name="Rectangle 3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pPr eaLnBrk="1" hangingPunct="1"/>
            <a:endParaRPr lang="en-US"/>
          </a:p>
        </p:txBody>
      </p:sp>
      <p:sp>
        <p:nvSpPr>
          <p:cNvPr id="109573" name="Rectangle 4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730" tIns="44865" rIns="89730" bIns="44865" anchor="ctr"/>
          <a:lstStyle/>
          <a:p>
            <a:pPr eaLnBrk="1" hangingPunct="1"/>
            <a:endParaRPr lang="en-US"/>
          </a:p>
        </p:txBody>
      </p:sp>
      <p:sp>
        <p:nvSpPr>
          <p:cNvPr id="10957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711" y="4418976"/>
            <a:ext cx="5028579" cy="4039537"/>
          </a:xfrm>
          <a:noFill/>
        </p:spPr>
        <p:txBody>
          <a:bodyPr lIns="89968" tIns="44195" rIns="89968" bIns="44195"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  <p:sp>
        <p:nvSpPr>
          <p:cNvPr id="10957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E451615-58C7-411F-B61E-F614248E68D4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696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14C0-0590-4BCF-A2BF-D5E35D90D1B5}" type="datetime1">
              <a:rPr lang="en-US" smtClean="0"/>
              <a:pPr/>
              <a:t>8/7/2020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0199-58AE-4DE4-AFB2-A2ABA5EAB57B}" type="datetime1">
              <a:rPr lang="en-US" smtClean="0"/>
              <a:pPr/>
              <a:t>8/7/2020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125C-8A7E-41F9-8025-4D898F965B37}" type="datetime1">
              <a:rPr lang="en-US" smtClean="0"/>
              <a:pPr/>
              <a:t>8/7/2020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614363"/>
            <a:ext cx="8289925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3875" y="1346200"/>
            <a:ext cx="4162425" cy="17303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346200"/>
            <a:ext cx="4162425" cy="17303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DCCD6F-1A54-45E9-949E-3B611C4347D1}" type="slidenum">
              <a:rPr lang="en-US" altLang="en-US"/>
              <a:pPr/>
              <a:t>‹#›</a:t>
            </a:fld>
            <a:r>
              <a:rPr lang="en-US" altLang="en-US"/>
              <a:t> | Presentation Title | Presenter Name | Date | Subject | Business Use Only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614363"/>
            <a:ext cx="8289925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23875" y="1346200"/>
            <a:ext cx="8477250" cy="173037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6CD99F-8034-4212-9E0B-F707C2F96272}" type="slidenum">
              <a:rPr lang="en-US" altLang="en-US"/>
              <a:pPr/>
              <a:t>‹#›</a:t>
            </a:fld>
            <a:r>
              <a:rPr lang="en-US" altLang="en-US"/>
              <a:t> | Presentation Title | Presenter Name | Date | Subject | Business Use Only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614363"/>
            <a:ext cx="8289925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3875" y="1346200"/>
            <a:ext cx="4162425" cy="17303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38700" y="1346200"/>
            <a:ext cx="4162425" cy="173037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25C399-FC85-495F-A13A-3AB8293BB416}" type="slidenum">
              <a:rPr lang="en-US" altLang="en-US"/>
              <a:pPr/>
              <a:t>‹#›</a:t>
            </a:fld>
            <a:r>
              <a:rPr lang="en-US" altLang="en-US"/>
              <a:t> | Presentation Title | Presenter Name | Date | Subject | Business Use Only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39750" y="614363"/>
            <a:ext cx="8289925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23875" y="1346200"/>
            <a:ext cx="4162425" cy="78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38700" y="1346200"/>
            <a:ext cx="4162425" cy="78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3875" y="2287588"/>
            <a:ext cx="4162425" cy="7889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8700" y="2287588"/>
            <a:ext cx="4162425" cy="7889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9933B9-6C05-4E2E-9C36-EECDF2ED87E2}" type="slidenum">
              <a:rPr lang="en-US" altLang="en-US"/>
              <a:pPr/>
              <a:t>‹#›</a:t>
            </a:fld>
            <a:r>
              <a:rPr lang="en-US" altLang="en-US"/>
              <a:t> | Presentation Title | Presenter Name | Date | Subject | Business Use Only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8DF2-98B6-4E80-9D38-36DC8001AE63}" type="datetime1">
              <a:rPr lang="en-US" smtClean="0"/>
              <a:pPr/>
              <a:t>8/7/2020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D402F-A897-41B7-941B-25AFD9808C21}" type="datetime1">
              <a:rPr lang="en-US" smtClean="0"/>
              <a:pPr/>
              <a:t>8/7/2020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4BED-0295-41A8-9054-0FE538EDCB73}" type="datetime1">
              <a:rPr lang="en-US" smtClean="0"/>
              <a:pPr/>
              <a:t>8/7/2020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22EF-18FB-4FFD-AA3E-9F4D8DC6AC34}" type="datetime1">
              <a:rPr lang="en-US" smtClean="0"/>
              <a:pPr/>
              <a:t>8/7/2020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A0A7-7DC9-4816-9A02-6F6419EF6406}" type="datetime1">
              <a:rPr lang="en-US" smtClean="0"/>
              <a:pPr/>
              <a:t>8/7/2020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B463-DDCC-4352-9C6D-7FCDD1CCAB89}" type="datetime1">
              <a:rPr lang="en-US" smtClean="0"/>
              <a:pPr/>
              <a:t>8/7/2020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CC42-816E-4477-8DBF-F1FC6F173BD1}" type="datetime1">
              <a:rPr lang="en-US" smtClean="0"/>
              <a:pPr/>
              <a:t>8/7/2020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E836-B689-4343-806B-EB82FF61CDC3}" type="datetime1">
              <a:rPr lang="en-US" smtClean="0"/>
              <a:pPr/>
              <a:t>8/7/2020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A612963-3B7B-414A-BB97-F26A9A038459}" type="datetime1">
              <a:rPr lang="en-US" smtClean="0"/>
              <a:pPr/>
              <a:t>8/7/2020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8394129" y="0"/>
            <a:ext cx="714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4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thecalculatorsite.com/images/health/bmi-formula.png?ezimgfmt=ng:webp/ngcb20" TargetMode="External"/><Relationship Id="rId7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ectronics-notes.com/images/ohms-law-triangle-02.svg" TargetMode="External"/><Relationship Id="rId5" Type="http://schemas.openxmlformats.org/officeDocument/2006/relationships/hyperlink" Target="https://www.wikihow.com/images/thumb/d/d4/Convert-Radians-to-Degrees-Step-1-Version-4.jpg/v4-460px-Convert-Radians-to-Degrees-Step-1-Version-4.jpg.webp" TargetMode="External"/><Relationship Id="rId4" Type="http://schemas.openxmlformats.org/officeDocument/2006/relationships/hyperlink" Target="https://study.com/cimages/multimages/16/velocity_eqn.jpg" TargetMode="Externa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9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.xls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4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phweb.bumc.bu.edu/otlt/MPH-Modules/PH717-QuantCore/PH717-Module1A-Populations/PH717-Module1A-Populations6.html" TargetMode="External"/><Relationship Id="rId2" Type="http://schemas.openxmlformats.org/officeDocument/2006/relationships/hyperlink" Target="https://online.stat.psu.edu/stat462/node/91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984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apply statistics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3143248"/>
            <a:ext cx="7086600" cy="175260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Vinay Mahajan</a:t>
            </a:r>
          </a:p>
          <a:p>
            <a:r>
              <a:rPr lang="en-IN" dirty="0" smtClean="0"/>
              <a:t>Varsha Mahajan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Theory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Calculation of Regression Line</a:t>
            </a:r>
          </a:p>
        </p:txBody>
      </p:sp>
      <p:sp>
        <p:nvSpPr>
          <p:cNvPr id="77828" name="WordArt 3"/>
          <p:cNvSpPr>
            <a:spLocks noChangeArrowheads="1" noChangeShapeType="1" noTextEdit="1"/>
          </p:cNvSpPr>
          <p:nvPr/>
        </p:nvSpPr>
        <p:spPr bwMode="auto">
          <a:xfrm>
            <a:off x="6457950" y="152400"/>
            <a:ext cx="2533650" cy="14573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IN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Arial Black"/>
              </a:rPr>
              <a:t>Continued</a:t>
            </a:r>
          </a:p>
        </p:txBody>
      </p:sp>
      <p:sp>
        <p:nvSpPr>
          <p:cNvPr id="77829" name="AutoShape 4"/>
          <p:cNvSpPr>
            <a:spLocks noChangeArrowheads="1"/>
          </p:cNvSpPr>
          <p:nvPr/>
        </p:nvSpPr>
        <p:spPr bwMode="auto">
          <a:xfrm flipH="1">
            <a:off x="5334000" y="1828800"/>
            <a:ext cx="2819400" cy="4038600"/>
          </a:xfrm>
          <a:custGeom>
            <a:avLst/>
            <a:gdLst>
              <a:gd name="T0" fmla="*/ 2114550 w 21600"/>
              <a:gd name="T1" fmla="*/ 0 h 21600"/>
              <a:gd name="T2" fmla="*/ 0 w 21600"/>
              <a:gd name="T3" fmla="*/ 2019300 h 21600"/>
              <a:gd name="T4" fmla="*/ 2114550 w 21600"/>
              <a:gd name="T5" fmla="*/ 4038600 h 21600"/>
              <a:gd name="T6" fmla="*/ 2819400 w 21600"/>
              <a:gd name="T7" fmla="*/ 20193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200">
                <a:latin typeface="Garamond" pitchFamily="18" charset="0"/>
              </a:rPr>
              <a:t>Calculate</a:t>
            </a:r>
          </a:p>
          <a:p>
            <a:pPr algn="ctr"/>
            <a:r>
              <a:rPr lang="en-US" altLang="en-US" sz="3200">
                <a:latin typeface="Garamond" pitchFamily="18" charset="0"/>
              </a:rPr>
              <a:t>deviation </a:t>
            </a:r>
          </a:p>
          <a:p>
            <a:pPr algn="ctr"/>
            <a:r>
              <a:rPr lang="en-US" altLang="en-US" sz="3200">
                <a:latin typeface="Garamond" pitchFamily="18" charset="0"/>
              </a:rPr>
              <a:t>from </a:t>
            </a:r>
            <a:br>
              <a:rPr lang="en-US" altLang="en-US" sz="3200">
                <a:latin typeface="Garamond" pitchFamily="18" charset="0"/>
              </a:rPr>
            </a:br>
            <a:r>
              <a:rPr lang="en-US" altLang="en-US" sz="3200">
                <a:latin typeface="Garamond" pitchFamily="18" charset="0"/>
              </a:rPr>
              <a:t>average Y</a:t>
            </a:r>
          </a:p>
        </p:txBody>
      </p:sp>
      <p:pic>
        <p:nvPicPr>
          <p:cNvPr id="77830" name="Picture 5"/>
          <p:cNvPicPr>
            <a:picLocks noChangeAspect="1" noChangeArrowheads="1"/>
          </p:cNvPicPr>
          <p:nvPr/>
        </p:nvPicPr>
        <p:blipFill>
          <a:blip r:embed="rId2"/>
          <a:srcRect r="47339"/>
          <a:stretch>
            <a:fillRect/>
          </a:stretch>
        </p:blipFill>
        <p:spPr bwMode="auto">
          <a:xfrm>
            <a:off x="914400" y="1733550"/>
            <a:ext cx="35814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1" name="Picture 2"/>
          <p:cNvPicPr>
            <a:picLocks noChangeAspect="1" noChangeArrowheads="1"/>
          </p:cNvPicPr>
          <p:nvPr/>
        </p:nvPicPr>
        <p:blipFill>
          <a:blip r:embed="rId2"/>
          <a:srcRect r="17087"/>
          <a:stretch>
            <a:fillRect/>
          </a:stretch>
        </p:blipFill>
        <p:spPr bwMode="auto">
          <a:xfrm>
            <a:off x="914400" y="1733550"/>
            <a:ext cx="56388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85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Calculation of Regression Line</a:t>
            </a:r>
          </a:p>
        </p:txBody>
      </p:sp>
      <p:sp>
        <p:nvSpPr>
          <p:cNvPr id="78853" name="WordArt 4"/>
          <p:cNvSpPr>
            <a:spLocks noChangeArrowheads="1" noChangeShapeType="1" noTextEdit="1"/>
          </p:cNvSpPr>
          <p:nvPr/>
        </p:nvSpPr>
        <p:spPr bwMode="auto">
          <a:xfrm>
            <a:off x="6457950" y="152400"/>
            <a:ext cx="2533650" cy="14573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IN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Arial Black"/>
              </a:rPr>
              <a:t>Continued</a:t>
            </a:r>
          </a:p>
        </p:txBody>
      </p:sp>
      <p:sp>
        <p:nvSpPr>
          <p:cNvPr id="78854" name="AutoShape 5"/>
          <p:cNvSpPr>
            <a:spLocks noChangeArrowheads="1"/>
          </p:cNvSpPr>
          <p:nvPr/>
        </p:nvSpPr>
        <p:spPr bwMode="auto">
          <a:xfrm flipH="1">
            <a:off x="6248400" y="1905000"/>
            <a:ext cx="2819400" cy="4038600"/>
          </a:xfrm>
          <a:custGeom>
            <a:avLst/>
            <a:gdLst>
              <a:gd name="T0" fmla="*/ 2114550 w 21600"/>
              <a:gd name="T1" fmla="*/ 0 h 21600"/>
              <a:gd name="T2" fmla="*/ 0 w 21600"/>
              <a:gd name="T3" fmla="*/ 2019300 h 21600"/>
              <a:gd name="T4" fmla="*/ 2114550 w 21600"/>
              <a:gd name="T5" fmla="*/ 4038600 h 21600"/>
              <a:gd name="T6" fmla="*/ 2819400 w 21600"/>
              <a:gd name="T7" fmla="*/ 20193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200">
                <a:latin typeface="Garamond" pitchFamily="18" charset="0"/>
              </a:rPr>
              <a:t>Calculate</a:t>
            </a:r>
          </a:p>
          <a:p>
            <a:pPr algn="ctr"/>
            <a:r>
              <a:rPr lang="en-US" altLang="en-US" sz="3200">
                <a:latin typeface="Garamond" pitchFamily="18" charset="0"/>
              </a:rPr>
              <a:t>deviation </a:t>
            </a:r>
          </a:p>
          <a:p>
            <a:pPr algn="ctr"/>
            <a:r>
              <a:rPr lang="en-US" altLang="en-US" sz="3200">
                <a:latin typeface="Garamond" pitchFamily="18" charset="0"/>
              </a:rPr>
              <a:t>from </a:t>
            </a:r>
            <a:br>
              <a:rPr lang="en-US" altLang="en-US" sz="3200">
                <a:latin typeface="Garamond" pitchFamily="18" charset="0"/>
              </a:rPr>
            </a:br>
            <a:r>
              <a:rPr lang="en-US" altLang="en-US" sz="3200">
                <a:latin typeface="Garamond" pitchFamily="18" charset="0"/>
              </a:rPr>
              <a:t>average 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3"/>
          <a:srcRect r="21992"/>
          <a:stretch>
            <a:fillRect/>
          </a:stretch>
        </p:blipFill>
        <p:spPr bwMode="auto">
          <a:xfrm>
            <a:off x="904875" y="1743075"/>
            <a:ext cx="679132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2743200" y="1752600"/>
            <a:ext cx="480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3810000" y="1981200"/>
          <a:ext cx="533400" cy="241300"/>
        </p:xfrm>
        <a:graphic>
          <a:graphicData uri="http://schemas.openxmlformats.org/presentationml/2006/ole">
            <p:oleObj spid="_x0000_s15362" name="Equation" r:id="rId4" imgW="533169" imgH="241195" progId="Equation.3">
              <p:embed/>
            </p:oleObj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5683250" y="1968500"/>
          <a:ext cx="596900" cy="241300"/>
        </p:xfrm>
        <a:graphic>
          <a:graphicData uri="http://schemas.openxmlformats.org/presentationml/2006/ole">
            <p:oleObj spid="_x0000_s15363" name="Equation" r:id="rId5" imgW="596900" imgH="241300" progId="Equation.3">
              <p:embed/>
            </p:oleObj>
          </a:graphicData>
        </a:graphic>
      </p:graphicFrame>
      <p:graphicFrame>
        <p:nvGraphicFramePr>
          <p:cNvPr id="79879" name="Object 7"/>
          <p:cNvGraphicFramePr>
            <a:graphicFrameLocks noChangeAspect="1"/>
          </p:cNvGraphicFramePr>
          <p:nvPr/>
        </p:nvGraphicFramePr>
        <p:xfrm>
          <a:off x="4800600" y="2000250"/>
          <a:ext cx="444500" cy="203200"/>
        </p:xfrm>
        <a:graphic>
          <a:graphicData uri="http://schemas.openxmlformats.org/presentationml/2006/ole">
            <p:oleObj spid="_x0000_s15364" name="Equation" r:id="rId6" imgW="444307" imgH="203112" progId="Equation.3">
              <p:embed/>
            </p:oleObj>
          </a:graphicData>
        </a:graphic>
      </p:graphicFrame>
      <p:graphicFrame>
        <p:nvGraphicFramePr>
          <p:cNvPr id="79880" name="Object 8"/>
          <p:cNvGraphicFramePr>
            <a:graphicFrameLocks noChangeAspect="1"/>
          </p:cNvGraphicFramePr>
          <p:nvPr/>
        </p:nvGraphicFramePr>
        <p:xfrm>
          <a:off x="6743700" y="1752600"/>
          <a:ext cx="546100" cy="241300"/>
        </p:xfrm>
        <a:graphic>
          <a:graphicData uri="http://schemas.openxmlformats.org/presentationml/2006/ole">
            <p:oleObj spid="_x0000_s15365" name="Equation" r:id="rId7" imgW="545863" imgH="241195" progId="Equation.3">
              <p:embed/>
            </p:oleObj>
          </a:graphicData>
        </a:graphic>
      </p:graphicFrame>
      <p:graphicFrame>
        <p:nvGraphicFramePr>
          <p:cNvPr id="79881" name="Object 9"/>
          <p:cNvGraphicFramePr>
            <a:graphicFrameLocks noChangeAspect="1"/>
          </p:cNvGraphicFramePr>
          <p:nvPr/>
        </p:nvGraphicFramePr>
        <p:xfrm>
          <a:off x="6769100" y="1968500"/>
          <a:ext cx="469900" cy="241300"/>
        </p:xfrm>
        <a:graphic>
          <a:graphicData uri="http://schemas.openxmlformats.org/presentationml/2006/ole">
            <p:oleObj spid="_x0000_s15366" name="Equation" r:id="rId8" imgW="469696" imgH="241195" progId="Equation.3">
              <p:embed/>
            </p:oleObj>
          </a:graphicData>
        </a:graphic>
      </p:graphicFrame>
      <p:graphicFrame>
        <p:nvGraphicFramePr>
          <p:cNvPr id="79882" name="Object 10"/>
          <p:cNvGraphicFramePr>
            <a:graphicFrameLocks noChangeAspect="1"/>
          </p:cNvGraphicFramePr>
          <p:nvPr/>
        </p:nvGraphicFramePr>
        <p:xfrm>
          <a:off x="2933700" y="1981200"/>
          <a:ext cx="368300" cy="203200"/>
        </p:xfrm>
        <a:graphic>
          <a:graphicData uri="http://schemas.openxmlformats.org/presentationml/2006/ole">
            <p:oleObj spid="_x0000_s15367" name="Equation" r:id="rId9" imgW="368140" imgH="203112" progId="Equation.3">
              <p:embed/>
            </p:oleObj>
          </a:graphicData>
        </a:graphic>
      </p:graphicFrame>
      <p:sp>
        <p:nvSpPr>
          <p:cNvPr id="7988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Calculation of Regression Line</a:t>
            </a:r>
          </a:p>
        </p:txBody>
      </p:sp>
      <p:sp>
        <p:nvSpPr>
          <p:cNvPr id="79884" name="WordArt 12"/>
          <p:cNvSpPr>
            <a:spLocks noChangeArrowheads="1" noChangeShapeType="1" noTextEdit="1"/>
          </p:cNvSpPr>
          <p:nvPr/>
        </p:nvSpPr>
        <p:spPr bwMode="auto">
          <a:xfrm>
            <a:off x="6457950" y="152400"/>
            <a:ext cx="2533650" cy="14573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IN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Arial Black"/>
              </a:rPr>
              <a:t>Continued</a:t>
            </a:r>
          </a:p>
        </p:txBody>
      </p:sp>
      <p:sp>
        <p:nvSpPr>
          <p:cNvPr id="79885" name="AutoShape 13"/>
          <p:cNvSpPr>
            <a:spLocks noChangeArrowheads="1"/>
          </p:cNvSpPr>
          <p:nvPr/>
        </p:nvSpPr>
        <p:spPr bwMode="auto">
          <a:xfrm>
            <a:off x="3048000" y="1905000"/>
            <a:ext cx="3505200" cy="4038600"/>
          </a:xfrm>
          <a:custGeom>
            <a:avLst/>
            <a:gdLst>
              <a:gd name="T0" fmla="*/ 2628900 w 21600"/>
              <a:gd name="T1" fmla="*/ 0 h 21600"/>
              <a:gd name="T2" fmla="*/ 0 w 21600"/>
              <a:gd name="T3" fmla="*/ 2019300 h 21600"/>
              <a:gd name="T4" fmla="*/ 2628900 w 21600"/>
              <a:gd name="T5" fmla="*/ 4038600 h 21600"/>
              <a:gd name="T6" fmla="*/ 3505200 w 21600"/>
              <a:gd name="T7" fmla="*/ 20193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200">
                <a:latin typeface="Garamond" pitchFamily="18" charset="0"/>
              </a:rPr>
              <a:t>Calculate</a:t>
            </a:r>
          </a:p>
          <a:p>
            <a:pPr algn="ctr"/>
            <a:r>
              <a:rPr lang="en-US" altLang="en-US" sz="3200">
                <a:latin typeface="Garamond" pitchFamily="18" charset="0"/>
              </a:rPr>
              <a:t>product of </a:t>
            </a:r>
            <a:br>
              <a:rPr lang="en-US" altLang="en-US" sz="3200">
                <a:latin typeface="Garamond" pitchFamily="18" charset="0"/>
              </a:rPr>
            </a:br>
            <a:r>
              <a:rPr lang="en-US" altLang="en-US" sz="3200">
                <a:latin typeface="Garamond" pitchFamily="18" charset="0"/>
              </a:rPr>
              <a:t>deviation from </a:t>
            </a:r>
            <a:br>
              <a:rPr lang="en-US" altLang="en-US" sz="3200">
                <a:latin typeface="Garamond" pitchFamily="18" charset="0"/>
              </a:rPr>
            </a:br>
            <a:r>
              <a:rPr lang="en-US" altLang="en-US" sz="3200">
                <a:latin typeface="Garamond" pitchFamily="18" charset="0"/>
              </a:rPr>
              <a:t>X and 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Calculation of Regression Line</a:t>
            </a:r>
          </a:p>
        </p:txBody>
      </p:sp>
      <p:sp>
        <p:nvSpPr>
          <p:cNvPr id="80900" name="WordArt 3"/>
          <p:cNvSpPr>
            <a:spLocks noChangeArrowheads="1" noChangeShapeType="1" noTextEdit="1"/>
          </p:cNvSpPr>
          <p:nvPr/>
        </p:nvSpPr>
        <p:spPr bwMode="auto">
          <a:xfrm>
            <a:off x="6457950" y="152400"/>
            <a:ext cx="2533650" cy="14573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IN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Arial Black"/>
              </a:rPr>
              <a:t>Continued</a:t>
            </a:r>
          </a:p>
        </p:txBody>
      </p:sp>
      <p:pic>
        <p:nvPicPr>
          <p:cNvPr id="80901" name="Picture 4"/>
          <p:cNvPicPr>
            <a:picLocks noChangeAspect="1" noChangeArrowheads="1"/>
          </p:cNvPicPr>
          <p:nvPr/>
        </p:nvPicPr>
        <p:blipFill>
          <a:blip r:embed="rId3"/>
          <a:srcRect l="35023" b="57275"/>
          <a:stretch>
            <a:fillRect/>
          </a:stretch>
        </p:blipFill>
        <p:spPr bwMode="auto">
          <a:xfrm>
            <a:off x="1143000" y="3352800"/>
            <a:ext cx="4724400" cy="153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0902" name="Object 5"/>
          <p:cNvGraphicFramePr>
            <a:graphicFrameLocks noChangeAspect="1"/>
          </p:cNvGraphicFramePr>
          <p:nvPr/>
        </p:nvGraphicFramePr>
        <p:xfrm>
          <a:off x="1143000" y="1371600"/>
          <a:ext cx="4724400" cy="2206625"/>
        </p:xfrm>
        <a:graphic>
          <a:graphicData uri="http://schemas.openxmlformats.org/presentationml/2006/ole">
            <p:oleObj spid="_x0000_s16386" name="Equation" r:id="rId4" imgW="1473200" imgH="711200" progId="Equation.3">
              <p:embed/>
            </p:oleObj>
          </a:graphicData>
        </a:graphic>
      </p:graphicFrame>
      <p:pic>
        <p:nvPicPr>
          <p:cNvPr id="80903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67400" y="4648200"/>
            <a:ext cx="3324225" cy="220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Calculation of Regression Line</a:t>
            </a:r>
          </a:p>
        </p:txBody>
      </p:sp>
      <p:sp>
        <p:nvSpPr>
          <p:cNvPr id="81924" name="WordArt 3"/>
          <p:cNvSpPr>
            <a:spLocks noChangeArrowheads="1" noChangeShapeType="1" noTextEdit="1"/>
          </p:cNvSpPr>
          <p:nvPr/>
        </p:nvSpPr>
        <p:spPr bwMode="auto">
          <a:xfrm>
            <a:off x="6457950" y="152400"/>
            <a:ext cx="2533650" cy="14573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IN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Arial Black"/>
              </a:rPr>
              <a:t>Continued</a:t>
            </a:r>
          </a:p>
        </p:txBody>
      </p:sp>
      <p:pic>
        <p:nvPicPr>
          <p:cNvPr id="81925" name="Picture 4"/>
          <p:cNvPicPr>
            <a:picLocks noChangeAspect="1" noChangeArrowheads="1"/>
          </p:cNvPicPr>
          <p:nvPr/>
        </p:nvPicPr>
        <p:blipFill>
          <a:blip r:embed="rId2"/>
          <a:srcRect r="71249" b="59969"/>
          <a:stretch>
            <a:fillRect/>
          </a:stretch>
        </p:blipFill>
        <p:spPr bwMode="auto">
          <a:xfrm>
            <a:off x="3581400" y="2286000"/>
            <a:ext cx="175260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2229" name="Picture 5"/>
          <p:cNvPicPr>
            <a:picLocks noChangeAspect="1" noChangeArrowheads="1"/>
          </p:cNvPicPr>
          <p:nvPr/>
        </p:nvPicPr>
        <p:blipFill>
          <a:blip r:embed="rId3"/>
          <a:srcRect l="27499"/>
          <a:stretch>
            <a:fillRect/>
          </a:stretch>
        </p:blipFill>
        <p:spPr bwMode="auto">
          <a:xfrm>
            <a:off x="2286000" y="4343400"/>
            <a:ext cx="44196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276600" y="1143000"/>
            <a:ext cx="3581400" cy="3886200"/>
            <a:chOff x="2064" y="720"/>
            <a:chExt cx="2256" cy="2448"/>
          </a:xfrm>
        </p:grpSpPr>
        <p:sp>
          <p:nvSpPr>
            <p:cNvPr id="81929" name="AutoShape 7"/>
            <p:cNvSpPr>
              <a:spLocks noChangeArrowheads="1"/>
            </p:cNvSpPr>
            <p:nvPr/>
          </p:nvSpPr>
          <p:spPr bwMode="auto">
            <a:xfrm rot="20083962" flipH="1">
              <a:off x="2976" y="720"/>
              <a:ext cx="1296" cy="1104"/>
            </a:xfrm>
            <a:custGeom>
              <a:avLst/>
              <a:gdLst>
                <a:gd name="T0" fmla="*/ 972 w 21600"/>
                <a:gd name="T1" fmla="*/ 0 h 21600"/>
                <a:gd name="T2" fmla="*/ 0 w 21600"/>
                <a:gd name="T3" fmla="*/ 552 h 21600"/>
                <a:gd name="T4" fmla="*/ 972 w 21600"/>
                <a:gd name="T5" fmla="*/ 1104 h 21600"/>
                <a:gd name="T6" fmla="*/ 1296 w 21600"/>
                <a:gd name="T7" fmla="*/ 5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3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800">
                  <a:latin typeface="Garamond" pitchFamily="18" charset="0"/>
                </a:rPr>
                <a:t>Standard</a:t>
              </a:r>
            </a:p>
            <a:p>
              <a:pPr algn="ctr"/>
              <a:r>
                <a:rPr lang="en-US" altLang="en-US" sz="1800">
                  <a:latin typeface="Garamond" pitchFamily="18" charset="0"/>
                </a:rPr>
                <a:t>Deviation of Y</a:t>
              </a:r>
            </a:p>
          </p:txBody>
        </p:sp>
        <p:sp>
          <p:nvSpPr>
            <p:cNvPr id="81930" name="AutoShape 8"/>
            <p:cNvSpPr>
              <a:spLocks noChangeArrowheads="1"/>
            </p:cNvSpPr>
            <p:nvPr/>
          </p:nvSpPr>
          <p:spPr bwMode="auto">
            <a:xfrm rot="1157518" flipH="1">
              <a:off x="3024" y="1632"/>
              <a:ext cx="1296" cy="1104"/>
            </a:xfrm>
            <a:custGeom>
              <a:avLst/>
              <a:gdLst>
                <a:gd name="T0" fmla="*/ 972 w 21600"/>
                <a:gd name="T1" fmla="*/ 0 h 21600"/>
                <a:gd name="T2" fmla="*/ 0 w 21600"/>
                <a:gd name="T3" fmla="*/ 552 h 21600"/>
                <a:gd name="T4" fmla="*/ 972 w 21600"/>
                <a:gd name="T5" fmla="*/ 1104 h 21600"/>
                <a:gd name="T6" fmla="*/ 1296 w 21600"/>
                <a:gd name="T7" fmla="*/ 5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3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800">
                  <a:latin typeface="Garamond" pitchFamily="18" charset="0"/>
                </a:rPr>
                <a:t>Standard</a:t>
              </a:r>
            </a:p>
            <a:p>
              <a:pPr algn="ctr"/>
              <a:r>
                <a:rPr lang="en-US" altLang="en-US" sz="1800">
                  <a:latin typeface="Garamond" pitchFamily="18" charset="0"/>
                </a:rPr>
                <a:t>Deviation of X</a:t>
              </a:r>
            </a:p>
          </p:txBody>
        </p:sp>
        <p:sp>
          <p:nvSpPr>
            <p:cNvPr id="81931" name="AutoShape 9"/>
            <p:cNvSpPr>
              <a:spLocks noChangeArrowheads="1"/>
            </p:cNvSpPr>
            <p:nvPr/>
          </p:nvSpPr>
          <p:spPr bwMode="auto">
            <a:xfrm rot="5279967" flipH="1">
              <a:off x="1968" y="1968"/>
              <a:ext cx="1296" cy="1104"/>
            </a:xfrm>
            <a:custGeom>
              <a:avLst/>
              <a:gdLst>
                <a:gd name="T0" fmla="*/ 972 w 21600"/>
                <a:gd name="T1" fmla="*/ 0 h 21600"/>
                <a:gd name="T2" fmla="*/ 0 w 21600"/>
                <a:gd name="T3" fmla="*/ 552 h 21600"/>
                <a:gd name="T4" fmla="*/ 972 w 21600"/>
                <a:gd name="T5" fmla="*/ 1104 h 21600"/>
                <a:gd name="T6" fmla="*/ 1296 w 21600"/>
                <a:gd name="T7" fmla="*/ 5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3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800">
                  <a:latin typeface="Garamond" pitchFamily="18" charset="0"/>
                </a:rPr>
                <a:t>Correlation </a:t>
              </a:r>
              <a:br>
                <a:rPr lang="en-US" altLang="en-US" sz="1800">
                  <a:latin typeface="Garamond" pitchFamily="18" charset="0"/>
                </a:rPr>
              </a:br>
              <a:r>
                <a:rPr lang="en-US" altLang="en-US" sz="1800">
                  <a:latin typeface="Garamond" pitchFamily="18" charset="0"/>
                </a:rPr>
                <a:t>of X &amp; 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Calculation of Regression Line</a:t>
            </a:r>
          </a:p>
        </p:txBody>
      </p:sp>
      <p:sp>
        <p:nvSpPr>
          <p:cNvPr id="82948" name="WordArt 3"/>
          <p:cNvSpPr>
            <a:spLocks noChangeArrowheads="1" noChangeShapeType="1" noTextEdit="1"/>
          </p:cNvSpPr>
          <p:nvPr/>
        </p:nvSpPr>
        <p:spPr bwMode="auto">
          <a:xfrm>
            <a:off x="6457950" y="152400"/>
            <a:ext cx="2533650" cy="14573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IN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Arial Black"/>
              </a:rPr>
              <a:t>Continued</a:t>
            </a:r>
          </a:p>
        </p:txBody>
      </p:sp>
      <p:pic>
        <p:nvPicPr>
          <p:cNvPr id="82949" name="Picture 4"/>
          <p:cNvPicPr>
            <a:picLocks noChangeAspect="1" noChangeArrowheads="1"/>
          </p:cNvPicPr>
          <p:nvPr/>
        </p:nvPicPr>
        <p:blipFill>
          <a:blip r:embed="rId2"/>
          <a:srcRect t="45201" b="25078"/>
          <a:stretch>
            <a:fillRect/>
          </a:stretch>
        </p:blipFill>
        <p:spPr bwMode="auto">
          <a:xfrm>
            <a:off x="914400" y="2133600"/>
            <a:ext cx="61055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Calculation of Regression Line</a:t>
            </a:r>
          </a:p>
        </p:txBody>
      </p:sp>
      <p:sp>
        <p:nvSpPr>
          <p:cNvPr id="83972" name="WordArt 3"/>
          <p:cNvSpPr>
            <a:spLocks noChangeArrowheads="1" noChangeShapeType="1" noTextEdit="1"/>
          </p:cNvSpPr>
          <p:nvPr/>
        </p:nvSpPr>
        <p:spPr bwMode="auto">
          <a:xfrm>
            <a:off x="6457950" y="152400"/>
            <a:ext cx="2533650" cy="14573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IN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Arial Black"/>
              </a:rPr>
              <a:t>Continued</a:t>
            </a:r>
          </a:p>
        </p:txBody>
      </p:sp>
      <p:sp>
        <p:nvSpPr>
          <p:cNvPr id="83973" name="Rectangle 4"/>
          <p:cNvSpPr>
            <a:spLocks noChangeArrowheads="1"/>
          </p:cNvSpPr>
          <p:nvPr/>
        </p:nvSpPr>
        <p:spPr bwMode="auto">
          <a:xfrm>
            <a:off x="914400" y="2819400"/>
            <a:ext cx="70866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200">
                <a:latin typeface="Garamond" pitchFamily="18" charset="0"/>
              </a:rPr>
              <a:t>a = 1.42</a:t>
            </a:r>
          </a:p>
          <a:p>
            <a:pPr algn="ctr"/>
            <a:r>
              <a:rPr lang="en-US" altLang="en-US" sz="3200">
                <a:latin typeface="Garamond" pitchFamily="18" charset="0"/>
              </a:rPr>
              <a:t>b = .0021</a:t>
            </a:r>
          </a:p>
          <a:p>
            <a:pPr algn="ctr"/>
            <a:r>
              <a:rPr lang="en-US" altLang="en-US" sz="3200">
                <a:latin typeface="Garamond" pitchFamily="18" charset="0"/>
              </a:rPr>
              <a:t>Y’ = 1.42 + .0021 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5383" name="Group 87"/>
          <p:cNvGraphicFramePr>
            <a:graphicFrameLocks noGrp="1"/>
          </p:cNvGraphicFramePr>
          <p:nvPr/>
        </p:nvGraphicFramePr>
        <p:xfrm>
          <a:off x="1600200" y="1445912"/>
          <a:ext cx="5956300" cy="4411980"/>
        </p:xfrm>
        <a:graphic>
          <a:graphicData uri="http://schemas.openxmlformats.org/drawingml/2006/table">
            <a:tbl>
              <a:tblPr/>
              <a:tblGrid>
                <a:gridCol w="1203325">
                  <a:extLst>
                    <a:ext uri="{9D8B030D-6E8A-4147-A177-3AD203B41FA5}">
                      <a16:colId xmlns="" xmlns:a16="http://schemas.microsoft.com/office/drawing/2014/main" val="3652493182"/>
                    </a:ext>
                  </a:extLst>
                </a:gridCol>
                <a:gridCol w="1074738">
                  <a:extLst>
                    <a:ext uri="{9D8B030D-6E8A-4147-A177-3AD203B41FA5}">
                      <a16:colId xmlns="" xmlns:a16="http://schemas.microsoft.com/office/drawing/2014/main" val="396278270"/>
                    </a:ext>
                  </a:extLst>
                </a:gridCol>
                <a:gridCol w="1125537">
                  <a:extLst>
                    <a:ext uri="{9D8B030D-6E8A-4147-A177-3AD203B41FA5}">
                      <a16:colId xmlns="" xmlns:a16="http://schemas.microsoft.com/office/drawing/2014/main" val="2704407649"/>
                    </a:ext>
                  </a:extLst>
                </a:gridCol>
                <a:gridCol w="1187450">
                  <a:extLst>
                    <a:ext uri="{9D8B030D-6E8A-4147-A177-3AD203B41FA5}">
                      <a16:colId xmlns="" xmlns:a16="http://schemas.microsoft.com/office/drawing/2014/main" val="1099392671"/>
                    </a:ext>
                  </a:extLst>
                </a:gridCol>
                <a:gridCol w="1365250">
                  <a:extLst>
                    <a:ext uri="{9D8B030D-6E8A-4147-A177-3AD203B41FA5}">
                      <a16:colId xmlns="" xmlns:a16="http://schemas.microsoft.com/office/drawing/2014/main" val="2189190089"/>
                    </a:ext>
                  </a:extLst>
                </a:gridCol>
              </a:tblGrid>
              <a:tr h="244475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 (GPA)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(SAT)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Y’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Y-Y’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33393923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1.60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400.00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2.26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-0.66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4613195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2.00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350.00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2.16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-0.16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5704372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2.20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500.00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2.47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-0.27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6866248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2.80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400.00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2.26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0.54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8068506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2.80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450.00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2.37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0.43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6942971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2.60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550.00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2.58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43978252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3.20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550.00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2.58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0.62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39179476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2.00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600.00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2.68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-0.68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0120273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2.40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650.00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2.78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-0.38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11732881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3.40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650.00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2.78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0.62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41222504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2.80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700.00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2.89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-0.09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95609895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3.00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750.00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2.99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91355448"/>
                  </a:ext>
                </a:extLst>
              </a:tr>
              <a:tr h="244475"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30.80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6550.00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30.80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1611017"/>
                  </a:ext>
                </a:extLst>
              </a:tr>
              <a:tr h="244475"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2.57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545.83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2.57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8833125"/>
                  </a:ext>
                </a:extLst>
              </a:tr>
            </a:tbl>
          </a:graphicData>
        </a:graphic>
      </p:graphicFrame>
      <p:sp>
        <p:nvSpPr>
          <p:cNvPr id="85071" name="Rectangle 82"/>
          <p:cNvSpPr>
            <a:spLocks noGrp="1" noChangeArrowheads="1"/>
          </p:cNvSpPr>
          <p:nvPr>
            <p:ph type="title"/>
          </p:nvPr>
        </p:nvSpPr>
        <p:spPr>
          <a:xfrm>
            <a:off x="214282" y="612775"/>
            <a:ext cx="8686800" cy="439738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 smtClean="0"/>
              <a:t>Calculation of Predicted Values and Residuals</a:t>
            </a:r>
          </a:p>
        </p:txBody>
      </p:sp>
      <p:sp>
        <p:nvSpPr>
          <p:cNvPr id="85072" name="Rectangle 83"/>
          <p:cNvSpPr>
            <a:spLocks noChangeArrowheads="1"/>
          </p:cNvSpPr>
          <p:nvPr/>
        </p:nvSpPr>
        <p:spPr bwMode="auto">
          <a:xfrm>
            <a:off x="4953000" y="6096000"/>
            <a:ext cx="4191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200">
                <a:latin typeface="Garamond" pitchFamily="18" charset="0"/>
              </a:rPr>
              <a:t>Y’ = 1.42 + .0021 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3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Plot of Data</a:t>
            </a:r>
          </a:p>
        </p:txBody>
      </p:sp>
      <p:pic>
        <p:nvPicPr>
          <p:cNvPr id="8602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109788"/>
            <a:ext cx="6910388" cy="375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Plot of Data</a:t>
            </a:r>
          </a:p>
        </p:txBody>
      </p:sp>
      <p:graphicFrame>
        <p:nvGraphicFramePr>
          <p:cNvPr id="87044" name="Object 3"/>
          <p:cNvGraphicFramePr>
            <a:graphicFrameLocks noChangeAspect="1"/>
          </p:cNvGraphicFramePr>
          <p:nvPr/>
        </p:nvGraphicFramePr>
        <p:xfrm>
          <a:off x="914400" y="1981200"/>
          <a:ext cx="7162800" cy="3889375"/>
        </p:xfrm>
        <a:graphic>
          <a:graphicData uri="http://schemas.openxmlformats.org/presentationml/2006/ole">
            <p:oleObj spid="_x0000_s17410" name="Chart" r:id="rId3" imgW="4667402" imgH="2390851" progId="Excel.Sheet.8">
              <p:embed/>
            </p:oleObj>
          </a:graphicData>
        </a:graphic>
      </p:graphicFrame>
      <p:sp>
        <p:nvSpPr>
          <p:cNvPr id="697348" name="AutoShape 4"/>
          <p:cNvSpPr>
            <a:spLocks noChangeArrowheads="1"/>
          </p:cNvSpPr>
          <p:nvPr/>
        </p:nvSpPr>
        <p:spPr bwMode="auto">
          <a:xfrm rot="-5400000">
            <a:off x="723900" y="4114800"/>
            <a:ext cx="2590800" cy="2362200"/>
          </a:xfrm>
          <a:custGeom>
            <a:avLst/>
            <a:gdLst>
              <a:gd name="T0" fmla="*/ 1943100 w 21600"/>
              <a:gd name="T1" fmla="*/ 0 h 21600"/>
              <a:gd name="T2" fmla="*/ 0 w 21600"/>
              <a:gd name="T3" fmla="*/ 1181100 h 21600"/>
              <a:gd name="T4" fmla="*/ 1943100 w 21600"/>
              <a:gd name="T5" fmla="*/ 2362200 h 21600"/>
              <a:gd name="T6" fmla="*/ 2590800 w 21600"/>
              <a:gd name="T7" fmla="*/ 11811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200">
                <a:latin typeface="Garamond" pitchFamily="18" charset="0"/>
              </a:rPr>
              <a:t>Intercept</a:t>
            </a:r>
          </a:p>
        </p:txBody>
      </p:sp>
      <p:sp>
        <p:nvSpPr>
          <p:cNvPr id="697349" name="AutoShape 5"/>
          <p:cNvSpPr>
            <a:spLocks noChangeArrowheads="1"/>
          </p:cNvSpPr>
          <p:nvPr/>
        </p:nvSpPr>
        <p:spPr bwMode="auto">
          <a:xfrm rot="10759716" flipV="1">
            <a:off x="5938838" y="760413"/>
            <a:ext cx="3048000" cy="4954587"/>
          </a:xfrm>
          <a:custGeom>
            <a:avLst/>
            <a:gdLst>
              <a:gd name="T0" fmla="*/ 2286000 w 21600"/>
              <a:gd name="T1" fmla="*/ 0 h 21600"/>
              <a:gd name="T2" fmla="*/ 0 w 21600"/>
              <a:gd name="T3" fmla="*/ 2477294 h 21600"/>
              <a:gd name="T4" fmla="*/ 2286000 w 21600"/>
              <a:gd name="T5" fmla="*/ 4954587 h 21600"/>
              <a:gd name="T6" fmla="*/ 3048000 w 21600"/>
              <a:gd name="T7" fmla="*/ 2477294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800">
                <a:latin typeface="Garamond" pitchFamily="18" charset="0"/>
              </a:rPr>
              <a:t>Slope shows</a:t>
            </a:r>
            <a:br>
              <a:rPr lang="en-US" altLang="en-US" sz="2800">
                <a:latin typeface="Garamond" pitchFamily="18" charset="0"/>
              </a:rPr>
            </a:br>
            <a:r>
              <a:rPr lang="en-US" altLang="en-US" sz="2800">
                <a:latin typeface="Garamond" pitchFamily="18" charset="0"/>
              </a:rPr>
              <a:t>change in Y</a:t>
            </a:r>
          </a:p>
          <a:p>
            <a:pPr algn="ctr"/>
            <a:r>
              <a:rPr lang="en-US" altLang="en-US" sz="2800">
                <a:latin typeface="Garamond" pitchFamily="18" charset="0"/>
              </a:rPr>
              <a:t>associated to </a:t>
            </a:r>
          </a:p>
          <a:p>
            <a:pPr algn="ctr"/>
            <a:r>
              <a:rPr lang="en-US" altLang="en-US" sz="2800">
                <a:latin typeface="Garamond" pitchFamily="18" charset="0"/>
              </a:rPr>
              <a:t>to change </a:t>
            </a:r>
          </a:p>
          <a:p>
            <a:pPr algn="ctr"/>
            <a:r>
              <a:rPr lang="en-US" altLang="en-US" sz="2800">
                <a:latin typeface="Garamond" pitchFamily="18" charset="0"/>
              </a:rPr>
              <a:t>in one unit of X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62000" y="3429000"/>
            <a:ext cx="8180388" cy="3276600"/>
            <a:chOff x="480" y="2160"/>
            <a:chExt cx="5153" cy="2064"/>
          </a:xfrm>
        </p:grpSpPr>
        <p:sp>
          <p:nvSpPr>
            <p:cNvPr id="87049" name="Rectangle 7"/>
            <p:cNvSpPr>
              <a:spLocks noChangeArrowheads="1"/>
            </p:cNvSpPr>
            <p:nvPr/>
          </p:nvSpPr>
          <p:spPr bwMode="auto">
            <a:xfrm>
              <a:off x="480" y="3024"/>
              <a:ext cx="5153" cy="1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3200" b="1">
                  <a:solidFill>
                    <a:srgbClr val="FF0000"/>
                  </a:solidFill>
                  <a:latin typeface="Garamond" pitchFamily="18" charset="0"/>
                </a:rPr>
                <a:t>Regression line shows </a:t>
              </a:r>
            </a:p>
            <a:p>
              <a:pPr algn="ctr"/>
              <a:r>
                <a:rPr lang="en-US" altLang="en-US" sz="3200" b="1">
                  <a:solidFill>
                    <a:srgbClr val="FF0000"/>
                  </a:solidFill>
                  <a:latin typeface="Garamond" pitchFamily="18" charset="0"/>
                </a:rPr>
                <a:t>predicted values.  Difference</a:t>
              </a:r>
              <a:br>
                <a:rPr lang="en-US" altLang="en-US" sz="3200" b="1">
                  <a:solidFill>
                    <a:srgbClr val="FF0000"/>
                  </a:solidFill>
                  <a:latin typeface="Garamond" pitchFamily="18" charset="0"/>
                </a:rPr>
              </a:br>
              <a:r>
                <a:rPr lang="en-US" altLang="en-US" sz="3200" b="1">
                  <a:solidFill>
                    <a:srgbClr val="FF0000"/>
                  </a:solidFill>
                  <a:latin typeface="Garamond" pitchFamily="18" charset="0"/>
                </a:rPr>
                <a:t>between predicted &amp; observed</a:t>
              </a:r>
              <a:br>
                <a:rPr lang="en-US" altLang="en-US" sz="3200" b="1">
                  <a:solidFill>
                    <a:srgbClr val="FF0000"/>
                  </a:solidFill>
                  <a:latin typeface="Garamond" pitchFamily="18" charset="0"/>
                </a:rPr>
              </a:br>
              <a:r>
                <a:rPr lang="en-US" altLang="en-US" sz="3200" b="1">
                  <a:solidFill>
                    <a:srgbClr val="FF0000"/>
                  </a:solidFill>
                  <a:latin typeface="Garamond" pitchFamily="18" charset="0"/>
                </a:rPr>
                <a:t> is the residual</a:t>
              </a:r>
            </a:p>
          </p:txBody>
        </p:sp>
        <p:sp>
          <p:nvSpPr>
            <p:cNvPr id="87050" name="Line 8"/>
            <p:cNvSpPr>
              <a:spLocks noChangeShapeType="1"/>
            </p:cNvSpPr>
            <p:nvPr/>
          </p:nvSpPr>
          <p:spPr bwMode="auto">
            <a:xfrm>
              <a:off x="3024" y="2160"/>
              <a:ext cx="0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48" grpId="0" animBg="1"/>
      <p:bldP spid="697349" grpId="0" animBg="1"/>
      <p:bldP spid="69734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686172" cy="868346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/>
              <a:t>Relation between variables</a:t>
            </a:r>
            <a:endParaRPr lang="en-IN" sz="2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57158" y="2643182"/>
          <a:ext cx="82296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16"/>
                <a:gridCol w="594358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Deterministic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Statistical (not perfect)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BMI formula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More amount of study – more marks</a:t>
                      </a:r>
                    </a:p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Less amount of study – less marks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Velocity formula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More exercise – better health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Radians to degree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High smoking –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cancer / lung disease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smoking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Ohm’s law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High calorie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intake - weight</a:t>
                      </a:r>
                    </a:p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calorie intake – weight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...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71684" name="AutoShape 4" descr="BMI Formula - How To Use The BMI Formu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1686" name="AutoShape 6" descr="BMI Formula - How To Use The BMI Formu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1688" name="AutoShape 8" descr="BMI Formula - How To Use The BMI Formu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1690" name="AutoShape 10" descr="BMI Formula - How To Use The BMI Formu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1692" name="AutoShape 12" descr="How to calculate Body Mass Index (BMI) - YouTub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1694" name="AutoShape 14" descr="BMI Formula - How To Use The BMI Formu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1695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928670"/>
            <a:ext cx="1680210" cy="96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71406" y="6201811"/>
            <a:ext cx="85011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https://www.thecalculatorsite.com/images/health/bmi-formula.png?ezimgfmt=ng:webp/ngcb20</a:t>
            </a:r>
            <a:endParaRPr lang="en-IN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800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https://study.com/cimages/multimages/16/velocity_eqn.jpg</a:t>
            </a:r>
            <a:endParaRPr lang="en-IN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800" dirty="0" smtClean="0">
                <a:latin typeface="Times New Roman" pitchFamily="18" charset="0"/>
                <a:cs typeface="Times New Roman" pitchFamily="18" charset="0"/>
                <a:hlinkClick r:id="rId5"/>
              </a:rPr>
              <a:t>https://www.wikihow.com/images/thumb/d/d4/Convert-Radians-to-Degrees-Step-1-Version-4.jpg/v4-460px-Convert-Radians-to-Degrees-Step-1-Version-4.jpg.webp</a:t>
            </a:r>
            <a:endParaRPr lang="en-IN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800" dirty="0" smtClean="0">
                <a:latin typeface="Times New Roman" pitchFamily="18" charset="0"/>
                <a:cs typeface="Times New Roman" pitchFamily="18" charset="0"/>
                <a:hlinkClick r:id="rId6"/>
              </a:rPr>
              <a:t>https://www.electronics-notes.com/images/ohms-law-triangle-02.svg</a:t>
            </a:r>
            <a:endParaRPr lang="en-IN" sz="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697" name="Picture 17" descr="Linear vs. Rotational Velocity: Definitions &amp; Equations | Study.com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643174" y="928670"/>
            <a:ext cx="814388" cy="1033463"/>
          </a:xfrm>
          <a:prstGeom prst="rect">
            <a:avLst/>
          </a:prstGeom>
          <a:noFill/>
        </p:spPr>
      </p:pic>
      <p:sp>
        <p:nvSpPr>
          <p:cNvPr id="71699" name="AutoShape 19" descr="How to Convert Radians to Degrees: 4 Steps (with Pictures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1701" name="AutoShape 21" descr="How to Convert Radians to Degrees: 4 Steps (with Pictures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1702" name="Picture 2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000496" y="928670"/>
            <a:ext cx="1767840" cy="1322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704" name="AutoShape 24" descr="What is Ohms Law - formula equation » Electronics No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1705" name="Picture 2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286512" y="1000108"/>
            <a:ext cx="2232660" cy="87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7" name="Object 2"/>
          <p:cNvGraphicFramePr>
            <a:graphicFrameLocks noChangeAspect="1"/>
          </p:cNvGraphicFramePr>
          <p:nvPr/>
        </p:nvGraphicFramePr>
        <p:xfrm>
          <a:off x="1835150" y="1668485"/>
          <a:ext cx="4313238" cy="4495800"/>
        </p:xfrm>
        <a:graphic>
          <a:graphicData uri="http://schemas.openxmlformats.org/presentationml/2006/ole">
            <p:oleObj spid="_x0000_s18434" name="Equation" r:id="rId3" imgW="1219200" imgH="1600200" progId="Equation.3">
              <p:embed/>
            </p:oleObj>
          </a:graphicData>
        </a:graphic>
      </p:graphicFrame>
      <p:sp>
        <p:nvSpPr>
          <p:cNvPr id="88068" name="Text Box 3"/>
          <p:cNvSpPr txBox="1">
            <a:spLocks noChangeArrowheads="1"/>
          </p:cNvSpPr>
          <p:nvPr/>
        </p:nvSpPr>
        <p:spPr bwMode="auto">
          <a:xfrm>
            <a:off x="2057400" y="6276998"/>
            <a:ext cx="4489450" cy="36671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>
                <a:solidFill>
                  <a:schemeClr val="bg2"/>
                </a:solidFill>
              </a:rPr>
              <a:t>Predicted weight = 811 + 9 Gestation days</a:t>
            </a:r>
          </a:p>
        </p:txBody>
      </p:sp>
      <p:sp>
        <p:nvSpPr>
          <p:cNvPr id="88069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571480"/>
            <a:ext cx="8229600" cy="43973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en-US" sz="4000" dirty="0" smtClean="0"/>
              <a:t>Calculation of Regression Line Using Standard Deviations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92150"/>
            <a:ext cx="8229600" cy="4984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Relationship between Weight &amp; Gestation Days</a:t>
            </a:r>
          </a:p>
        </p:txBody>
      </p:sp>
      <p:sp>
        <p:nvSpPr>
          <p:cNvPr id="89092" name="Line 8"/>
          <p:cNvSpPr>
            <a:spLocks noChangeShapeType="1"/>
          </p:cNvSpPr>
          <p:nvPr/>
        </p:nvSpPr>
        <p:spPr bwMode="auto">
          <a:xfrm flipH="1">
            <a:off x="1447800" y="3657600"/>
            <a:ext cx="1600200" cy="838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pic>
        <p:nvPicPr>
          <p:cNvPr id="89093" name="Picture 12"/>
          <p:cNvPicPr>
            <a:picLocks noChangeAspect="1" noChangeArrowheads="1"/>
          </p:cNvPicPr>
          <p:nvPr/>
        </p:nvPicPr>
        <p:blipFill>
          <a:blip r:embed="rId2"/>
          <a:srcRect t="17201"/>
          <a:stretch>
            <a:fillRect/>
          </a:stretch>
        </p:blipFill>
        <p:spPr bwMode="auto">
          <a:xfrm>
            <a:off x="266700" y="1676400"/>
            <a:ext cx="8610600" cy="442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094" name="Text Box 15"/>
          <p:cNvSpPr txBox="1">
            <a:spLocks noChangeArrowheads="1"/>
          </p:cNvSpPr>
          <p:nvPr/>
        </p:nvSpPr>
        <p:spPr bwMode="auto">
          <a:xfrm>
            <a:off x="1524000" y="4419600"/>
            <a:ext cx="1082675" cy="3762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>
                <a:solidFill>
                  <a:schemeClr val="bg2"/>
                </a:solidFill>
              </a:rPr>
              <a:t>Intercept</a:t>
            </a:r>
          </a:p>
        </p:txBody>
      </p:sp>
      <p:sp>
        <p:nvSpPr>
          <p:cNvPr id="89095" name="Text Box 16"/>
          <p:cNvSpPr txBox="1">
            <a:spLocks noChangeArrowheads="1"/>
          </p:cNvSpPr>
          <p:nvPr/>
        </p:nvSpPr>
        <p:spPr bwMode="auto">
          <a:xfrm>
            <a:off x="3276600" y="2203450"/>
            <a:ext cx="3879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/>
              <a:t>Regression equation: Y` = 811 + 9 X</a:t>
            </a:r>
          </a:p>
        </p:txBody>
      </p:sp>
      <p:sp>
        <p:nvSpPr>
          <p:cNvPr id="89096" name="Line 18"/>
          <p:cNvSpPr>
            <a:spLocks noChangeShapeType="1"/>
          </p:cNvSpPr>
          <p:nvPr/>
        </p:nvSpPr>
        <p:spPr bwMode="auto">
          <a:xfrm flipH="1">
            <a:off x="1447800" y="365760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89097" name="Oval 19"/>
          <p:cNvSpPr>
            <a:spLocks noChangeArrowheads="1"/>
          </p:cNvSpPr>
          <p:nvPr/>
        </p:nvSpPr>
        <p:spPr bwMode="auto">
          <a:xfrm>
            <a:off x="1295400" y="4343400"/>
            <a:ext cx="304800" cy="3810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9098" name="Text Box 20"/>
          <p:cNvSpPr txBox="1">
            <a:spLocks noChangeArrowheads="1"/>
          </p:cNvSpPr>
          <p:nvPr/>
        </p:nvSpPr>
        <p:spPr bwMode="auto">
          <a:xfrm>
            <a:off x="1905000" y="1341438"/>
            <a:ext cx="4489450" cy="36671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>
                <a:solidFill>
                  <a:schemeClr val="bg2"/>
                </a:solidFill>
              </a:rPr>
              <a:t>Predicted weight = 811 + 9 Gestation days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631808"/>
            <a:ext cx="8820150" cy="43973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en-US" sz="4000" dirty="0" smtClean="0"/>
              <a:t>Predicting Weight from Gestation Days</a:t>
            </a:r>
          </a:p>
        </p:txBody>
      </p:sp>
      <p:graphicFrame>
        <p:nvGraphicFramePr>
          <p:cNvPr id="700475" name="Group 59"/>
          <p:cNvGraphicFramePr>
            <a:graphicFrameLocks noGrp="1"/>
          </p:cNvGraphicFramePr>
          <p:nvPr>
            <p:ph type="tbl" idx="1"/>
          </p:nvPr>
        </p:nvGraphicFramePr>
        <p:xfrm>
          <a:off x="561996" y="1804172"/>
          <a:ext cx="7010400" cy="3196464"/>
        </p:xfrm>
        <a:graphic>
          <a:graphicData uri="http://schemas.openxmlformats.org/drawingml/2006/table">
            <a:tbl>
              <a:tblPr/>
              <a:tblGrid>
                <a:gridCol w="2482850">
                  <a:extLst>
                    <a:ext uri="{9D8B030D-6E8A-4147-A177-3AD203B41FA5}">
                      <a16:colId xmlns="" xmlns:a16="http://schemas.microsoft.com/office/drawing/2014/main" val="364181670"/>
                    </a:ext>
                  </a:extLst>
                </a:gridCol>
                <a:gridCol w="996950">
                  <a:extLst>
                    <a:ext uri="{9D8B030D-6E8A-4147-A177-3AD203B41FA5}">
                      <a16:colId xmlns="" xmlns:a16="http://schemas.microsoft.com/office/drawing/2014/main" val="2195963554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2771545375"/>
                    </a:ext>
                  </a:extLst>
                </a:gridCol>
                <a:gridCol w="1778000">
                  <a:extLst>
                    <a:ext uri="{9D8B030D-6E8A-4147-A177-3AD203B41FA5}">
                      <a16:colId xmlns="" xmlns:a16="http://schemas.microsoft.com/office/drawing/2014/main" val="2085269124"/>
                    </a:ext>
                  </a:extLst>
                </a:gridCol>
              </a:tblGrid>
              <a:tr h="776288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If a baby’s gestation is…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Add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Intercept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Plus Coefficient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TIMES gestation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Predicted Weight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8290496"/>
                  </a:ext>
                </a:extLst>
              </a:tr>
              <a:tr h="434975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811 + 9* (250)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3061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84526473"/>
                  </a:ext>
                </a:extLst>
              </a:tr>
              <a:tr h="468313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811 + 9* (260)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3151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29867515"/>
                  </a:ext>
                </a:extLst>
              </a:tr>
              <a:tr h="466725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811+ 9* (270)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3241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93328765"/>
                  </a:ext>
                </a:extLst>
              </a:tr>
              <a:tr h="504825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811 + 9* (280)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3331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83774887"/>
                  </a:ext>
                </a:extLst>
              </a:tr>
              <a:tr h="503238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811 + 9* (300)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3511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9587727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Sources of Variation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altLang="en-US" smtClean="0"/>
              <a:t>The sum of Squares of the Dependent Variable is  partitioned into  two components:</a:t>
            </a:r>
          </a:p>
          <a:p>
            <a:pPr marL="742950" lvl="1" indent="-285750" eaLnBrk="1" hangingPunct="1"/>
            <a:r>
              <a:rPr lang="en-US" altLang="en-US" smtClean="0"/>
              <a:t>One due to Regression  (Explained)</a:t>
            </a:r>
          </a:p>
          <a:p>
            <a:pPr marL="742950" lvl="1" indent="-285750" eaLnBrk="1" hangingPunct="1"/>
            <a:r>
              <a:rPr lang="en-US" altLang="en-US" smtClean="0"/>
              <a:t>One due to Residual (Unexplained)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 smtClean="0"/>
              <a:t>Partitioning of Sum of Squares</a:t>
            </a:r>
          </a:p>
        </p:txBody>
      </p:sp>
      <p:graphicFrame>
        <p:nvGraphicFramePr>
          <p:cNvPr id="93188" name="Object 3"/>
          <p:cNvGraphicFramePr>
            <a:graphicFrameLocks noChangeAspect="1"/>
          </p:cNvGraphicFramePr>
          <p:nvPr/>
        </p:nvGraphicFramePr>
        <p:xfrm>
          <a:off x="762000" y="1828800"/>
          <a:ext cx="7467600" cy="4191000"/>
        </p:xfrm>
        <a:graphic>
          <a:graphicData uri="http://schemas.openxmlformats.org/presentationml/2006/ole">
            <p:oleObj spid="_x0000_s19458" name="Equation" r:id="rId4" imgW="3200400" imgH="2057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15947"/>
            <a:ext cx="9144000" cy="4984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dirty="0" smtClean="0"/>
              <a:t>Testing Statistical Significance of Variance Explained</a:t>
            </a:r>
          </a:p>
        </p:txBody>
      </p:sp>
      <p:graphicFrame>
        <p:nvGraphicFramePr>
          <p:cNvPr id="705539" name="Group 3"/>
          <p:cNvGraphicFramePr>
            <a:graphicFrameLocks noGrp="1"/>
          </p:cNvGraphicFramePr>
          <p:nvPr>
            <p:ph idx="1"/>
          </p:nvPr>
        </p:nvGraphicFramePr>
        <p:xfrm>
          <a:off x="795342" y="2047050"/>
          <a:ext cx="4419600" cy="1524826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="" xmlns:a16="http://schemas.microsoft.com/office/drawing/2014/main" val="2090292052"/>
                    </a:ext>
                  </a:extLst>
                </a:gridCol>
                <a:gridCol w="1066800">
                  <a:extLst>
                    <a:ext uri="{9D8B030D-6E8A-4147-A177-3AD203B41FA5}">
                      <a16:colId xmlns="" xmlns:a16="http://schemas.microsoft.com/office/drawing/2014/main" val="568121840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581044794"/>
                    </a:ext>
                  </a:extLst>
                </a:gridCol>
              </a:tblGrid>
              <a:tr h="171450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Source of variation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51976936"/>
                  </a:ext>
                </a:extLst>
              </a:tr>
              <a:tr h="458788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Regression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0.80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2.40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1275580"/>
                  </a:ext>
                </a:extLst>
              </a:tr>
              <a:tr h="361950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Residual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40940477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6606476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87385"/>
            <a:ext cx="9144000" cy="4984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en-US" sz="4000" dirty="0" smtClean="0"/>
              <a:t>Testing Statistical Significance of Variance Explained</a:t>
            </a:r>
          </a:p>
        </p:txBody>
      </p:sp>
      <p:graphicFrame>
        <p:nvGraphicFramePr>
          <p:cNvPr id="706563" name="Group 3"/>
          <p:cNvGraphicFramePr>
            <a:graphicFrameLocks noGrp="1"/>
          </p:cNvGraphicFramePr>
          <p:nvPr>
            <p:ph idx="1"/>
          </p:nvPr>
        </p:nvGraphicFramePr>
        <p:xfrm>
          <a:off x="685800" y="1904174"/>
          <a:ext cx="5410200" cy="1524826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="" xmlns:a16="http://schemas.microsoft.com/office/drawing/2014/main" val="3333669185"/>
                    </a:ext>
                  </a:extLst>
                </a:gridCol>
                <a:gridCol w="1066800">
                  <a:extLst>
                    <a:ext uri="{9D8B030D-6E8A-4147-A177-3AD203B41FA5}">
                      <a16:colId xmlns="" xmlns:a16="http://schemas.microsoft.com/office/drawing/2014/main" val="3380798176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3386783404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830325054"/>
                    </a:ext>
                  </a:extLst>
                </a:gridCol>
              </a:tblGrid>
              <a:tr h="171450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Source of variation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07709216"/>
                  </a:ext>
                </a:extLst>
              </a:tr>
              <a:tr h="458788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Regression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0.80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2.40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0.80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36261143"/>
                  </a:ext>
                </a:extLst>
              </a:tr>
              <a:tr h="361950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Residual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80870379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583617"/>
                  </a:ext>
                </a:extLst>
              </a:tr>
            </a:tbl>
          </a:graphicData>
        </a:graphic>
      </p:graphicFrame>
      <p:sp>
        <p:nvSpPr>
          <p:cNvPr id="96283" name="WordArt 28"/>
          <p:cNvSpPr>
            <a:spLocks noChangeArrowheads="1" noChangeShapeType="1" noTextEdit="1"/>
          </p:cNvSpPr>
          <p:nvPr/>
        </p:nvSpPr>
        <p:spPr bwMode="auto">
          <a:xfrm>
            <a:off x="6534150" y="0"/>
            <a:ext cx="2533650" cy="14573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IN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Arial Black"/>
              </a:rPr>
              <a:t>Continued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en-US" sz="4000" dirty="0" smtClean="0"/>
              <a:t>Testing Statistical Significance</a:t>
            </a:r>
          </a:p>
        </p:txBody>
      </p:sp>
      <p:graphicFrame>
        <p:nvGraphicFramePr>
          <p:cNvPr id="707587" name="Group 3"/>
          <p:cNvGraphicFramePr>
            <a:graphicFrameLocks noGrp="1"/>
          </p:cNvGraphicFramePr>
          <p:nvPr>
            <p:ph idx="1"/>
          </p:nvPr>
        </p:nvGraphicFramePr>
        <p:xfrm>
          <a:off x="685800" y="1524000"/>
          <a:ext cx="7315200" cy="1524826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="" xmlns:a16="http://schemas.microsoft.com/office/drawing/2014/main" val="4079975171"/>
                    </a:ext>
                  </a:extLst>
                </a:gridCol>
                <a:gridCol w="1066800">
                  <a:extLst>
                    <a:ext uri="{9D8B030D-6E8A-4147-A177-3AD203B41FA5}">
                      <a16:colId xmlns="" xmlns:a16="http://schemas.microsoft.com/office/drawing/2014/main" val="127280892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871751374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3644115654"/>
                    </a:ext>
                  </a:extLst>
                </a:gridCol>
                <a:gridCol w="1023938">
                  <a:extLst>
                    <a:ext uri="{9D8B030D-6E8A-4147-A177-3AD203B41FA5}">
                      <a16:colId xmlns="" xmlns:a16="http://schemas.microsoft.com/office/drawing/2014/main" val="560772057"/>
                    </a:ext>
                  </a:extLst>
                </a:gridCol>
                <a:gridCol w="881062">
                  <a:extLst>
                    <a:ext uri="{9D8B030D-6E8A-4147-A177-3AD203B41FA5}">
                      <a16:colId xmlns="" xmlns:a16="http://schemas.microsoft.com/office/drawing/2014/main" val="2094308100"/>
                    </a:ext>
                  </a:extLst>
                </a:gridCol>
              </a:tblGrid>
              <a:tr h="171450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Source of variation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r>
                        <a:rPr kumimoji="0" lang="el-GR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88761015"/>
                  </a:ext>
                </a:extLst>
              </a:tr>
              <a:tr h="458788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Regression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0.80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2.40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0.80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3.33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18363172"/>
                  </a:ext>
                </a:extLst>
              </a:tr>
              <a:tr h="361950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Residual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63471655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39061551"/>
                  </a:ext>
                </a:extLst>
              </a:tr>
            </a:tbl>
          </a:graphicData>
        </a:graphic>
      </p:graphicFrame>
      <p:sp>
        <p:nvSpPr>
          <p:cNvPr id="97315" name="Text Box 36"/>
          <p:cNvSpPr txBox="1">
            <a:spLocks noChangeArrowheads="1"/>
          </p:cNvSpPr>
          <p:nvPr/>
        </p:nvSpPr>
        <p:spPr bwMode="auto">
          <a:xfrm>
            <a:off x="1066800" y="3810000"/>
            <a:ext cx="7162800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Tx/>
              <a:buAutoNum type="alphaUcPeriod"/>
            </a:pPr>
            <a:r>
              <a:rPr lang="en-US" altLang="en-US" sz="1800"/>
              <a:t>Testing the proportion of variance due to regression</a:t>
            </a: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altLang="en-US" sz="1800"/>
              <a:t>         H</a:t>
            </a:r>
            <a:r>
              <a:rPr lang="en-US" altLang="en-US" sz="1800" baseline="-25000"/>
              <a:t>0</a:t>
            </a:r>
            <a:r>
              <a:rPr lang="en-US" altLang="en-US" sz="1800"/>
              <a:t> :                R</a:t>
            </a:r>
            <a:r>
              <a:rPr lang="en-US" altLang="en-US" sz="1800" baseline="30000"/>
              <a:t>2</a:t>
            </a:r>
            <a:r>
              <a:rPr lang="en-US" altLang="en-US" sz="1800"/>
              <a:t> = 0      Since the F&lt; F</a:t>
            </a:r>
            <a:r>
              <a:rPr lang="el-GR" altLang="en-US" baseline="-25000">
                <a:cs typeface="Arial" charset="0"/>
              </a:rPr>
              <a:t>α</a:t>
            </a:r>
            <a:r>
              <a:rPr lang="en-US" altLang="en-US">
                <a:cs typeface="Arial" charset="0"/>
              </a:rPr>
              <a:t> f</a:t>
            </a:r>
            <a:r>
              <a:rPr lang="en-US" altLang="en-US" sz="1800"/>
              <a:t>ail to reject H</a:t>
            </a:r>
            <a:r>
              <a:rPr lang="en-US" altLang="en-US" sz="1800" baseline="-25000"/>
              <a:t>o</a:t>
            </a: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altLang="en-US" sz="1800"/>
              <a:t>         H</a:t>
            </a:r>
            <a:r>
              <a:rPr lang="en-US" altLang="en-US" sz="1800" baseline="-25000"/>
              <a:t>a</a:t>
            </a:r>
            <a:r>
              <a:rPr lang="en-US" altLang="en-US" sz="1800"/>
              <a:t> :                R</a:t>
            </a:r>
            <a:r>
              <a:rPr lang="en-US" altLang="en-US" sz="1800" baseline="30000"/>
              <a:t>2</a:t>
            </a:r>
            <a:r>
              <a:rPr lang="en-US" altLang="en-US" sz="1800"/>
              <a:t> </a:t>
            </a:r>
            <a:r>
              <a:rPr lang="en-US" altLang="en-US" sz="1800">
                <a:cs typeface="Arial" charset="0"/>
              </a:rPr>
              <a:t>≠</a:t>
            </a:r>
            <a:r>
              <a:rPr lang="en-US" altLang="en-US" sz="1800"/>
              <a:t> 0</a:t>
            </a:r>
          </a:p>
        </p:txBody>
      </p:sp>
      <p:sp>
        <p:nvSpPr>
          <p:cNvPr id="97316" name="WordArt 37"/>
          <p:cNvSpPr>
            <a:spLocks noChangeArrowheads="1" noChangeShapeType="1" noTextEdit="1"/>
          </p:cNvSpPr>
          <p:nvPr/>
        </p:nvSpPr>
        <p:spPr bwMode="auto">
          <a:xfrm>
            <a:off x="6534150" y="0"/>
            <a:ext cx="2533650" cy="14573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IN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Arial Black"/>
              </a:rPr>
              <a:t>Continued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en-US" sz="4000" dirty="0" smtClean="0"/>
              <a:t>Testing Statistical Significance of Regression Coefficient</a:t>
            </a:r>
          </a:p>
        </p:txBody>
      </p:sp>
      <p:sp>
        <p:nvSpPr>
          <p:cNvPr id="98308" name="Text Box 3"/>
          <p:cNvSpPr txBox="1">
            <a:spLocks noChangeArrowheads="1"/>
          </p:cNvSpPr>
          <p:nvPr/>
        </p:nvSpPr>
        <p:spPr bwMode="auto">
          <a:xfrm>
            <a:off x="1219200" y="4038600"/>
            <a:ext cx="6019800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/>
              <a:t>B.   Testing the Regression Coefficient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/>
              <a:t>        H</a:t>
            </a:r>
            <a:r>
              <a:rPr lang="en-US" altLang="en-US" sz="1800" baseline="-25000"/>
              <a:t>0</a:t>
            </a:r>
            <a:r>
              <a:rPr lang="en-US" altLang="en-US" sz="1800"/>
              <a:t> :               </a:t>
            </a:r>
            <a:r>
              <a:rPr lang="el-GR" altLang="en-US" sz="1800">
                <a:cs typeface="Arial" charset="0"/>
              </a:rPr>
              <a:t>β</a:t>
            </a:r>
            <a:r>
              <a:rPr lang="en-US" altLang="en-US" sz="1800">
                <a:cs typeface="Arial" charset="0"/>
              </a:rPr>
              <a:t>  =  0  </a:t>
            </a:r>
            <a:r>
              <a:rPr lang="en-US" altLang="en-US" sz="1800"/>
              <a:t>Since the p&gt; </a:t>
            </a:r>
            <a:r>
              <a:rPr lang="el-GR" altLang="en-US">
                <a:cs typeface="Arial" charset="0"/>
              </a:rPr>
              <a:t>α</a:t>
            </a:r>
            <a:r>
              <a:rPr lang="en-US" altLang="en-US">
                <a:cs typeface="Arial" charset="0"/>
              </a:rPr>
              <a:t> </a:t>
            </a:r>
            <a:r>
              <a:rPr lang="en-US" altLang="en-US" sz="1800"/>
              <a:t>Fail to reject H</a:t>
            </a:r>
            <a:r>
              <a:rPr lang="en-US" altLang="en-US" sz="1800" baseline="-25000"/>
              <a:t>o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/>
              <a:t>        H</a:t>
            </a:r>
            <a:r>
              <a:rPr lang="en-US" altLang="en-US" sz="1800" baseline="-25000"/>
              <a:t>a</a:t>
            </a:r>
            <a:r>
              <a:rPr lang="en-US" altLang="en-US" sz="1800"/>
              <a:t> :               </a:t>
            </a:r>
            <a:r>
              <a:rPr lang="el-GR" altLang="en-US" sz="1800"/>
              <a:t>β</a:t>
            </a:r>
            <a:r>
              <a:rPr lang="en-US" altLang="en-US" sz="1800"/>
              <a:t>  </a:t>
            </a:r>
            <a:r>
              <a:rPr lang="en-US" altLang="en-US" sz="1800">
                <a:cs typeface="Arial" charset="0"/>
              </a:rPr>
              <a:t>≠</a:t>
            </a:r>
            <a:r>
              <a:rPr lang="en-US" altLang="en-US" sz="1800"/>
              <a:t>  0</a:t>
            </a:r>
          </a:p>
        </p:txBody>
      </p:sp>
      <p:pic>
        <p:nvPicPr>
          <p:cNvPr id="9830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828800"/>
            <a:ext cx="5056188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en-US" sz="4000" dirty="0" smtClean="0"/>
              <a:t>Standard Error of Estimate of Y Regressed on X</a:t>
            </a:r>
          </a:p>
        </p:txBody>
      </p:sp>
      <p:graphicFrame>
        <p:nvGraphicFramePr>
          <p:cNvPr id="99332" name="Object 3"/>
          <p:cNvGraphicFramePr>
            <a:graphicFrameLocks noChangeAspect="1"/>
          </p:cNvGraphicFramePr>
          <p:nvPr>
            <p:ph sz="quarter" idx="4294967295"/>
          </p:nvPr>
        </p:nvGraphicFramePr>
        <p:xfrm>
          <a:off x="1779588" y="1876422"/>
          <a:ext cx="5965825" cy="1195388"/>
        </p:xfrm>
        <a:graphic>
          <a:graphicData uri="http://schemas.openxmlformats.org/presentationml/2006/ole">
            <p:oleObj spid="_x0000_s20482" name="Equation" r:id="rId3" imgW="1447800" imgH="685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Regression: Purpose of Linear Relationship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85934"/>
            <a:ext cx="8477250" cy="4914900"/>
          </a:xfrm>
        </p:spPr>
        <p:txBody>
          <a:bodyPr>
            <a:normAutofit fontScale="92500" lnSpcReduction="10000"/>
          </a:bodyPr>
          <a:lstStyle/>
          <a:p>
            <a:pPr marL="342900" indent="-342900" eaLnBrk="1" hangingPunct="1">
              <a:lnSpc>
                <a:spcPct val="85000"/>
              </a:lnSpc>
            </a:pPr>
            <a:r>
              <a:rPr lang="en-US" altLang="en-US" sz="2000" dirty="0" smtClean="0"/>
              <a:t>The primary purpose of Regression analysis is the development of an equation that can be used for predicting values on some </a:t>
            </a:r>
            <a:r>
              <a:rPr lang="en-US" altLang="en-US" sz="2000" i="1" u="sng" dirty="0" smtClean="0"/>
              <a:t>Dependent Variable, Y, </a:t>
            </a:r>
            <a:r>
              <a:rPr lang="en-US" altLang="en-US" sz="2000" dirty="0" smtClean="0"/>
              <a:t> given </a:t>
            </a:r>
            <a:r>
              <a:rPr lang="en-US" altLang="en-US" sz="2000" i="1" u="sng" dirty="0" smtClean="0"/>
              <a:t>Independent Variables, X, </a:t>
            </a:r>
            <a:r>
              <a:rPr lang="en-US" altLang="en-US" sz="2000" dirty="0" smtClean="0"/>
              <a:t>for all members of a population.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en-US" altLang="en-US" sz="2000" dirty="0" smtClean="0"/>
              <a:t>One of the most important functions of science is the description of natural phenomenon in terms of ‘functional relationships’ between variables. E.g. If one is given a temperature value in the </a:t>
            </a:r>
            <a:r>
              <a:rPr lang="en-US" altLang="en-US" sz="2000" baseline="30000" dirty="0" err="1" smtClean="0"/>
              <a:t>o</a:t>
            </a:r>
            <a:r>
              <a:rPr lang="en-US" altLang="en-US" sz="2000" dirty="0" err="1" smtClean="0"/>
              <a:t>C</a:t>
            </a:r>
            <a:r>
              <a:rPr lang="en-US" altLang="en-US" sz="2000" dirty="0" smtClean="0"/>
              <a:t> Scale (say X), then the corresponding value in the Fahrenheit Scale (say Y), can be calculated by the formula: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dirty="0" smtClean="0"/>
              <a:t>Y = 32 + 1.8 X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dirty="0" smtClean="0"/>
              <a:t>If the </a:t>
            </a:r>
            <a:r>
              <a:rPr lang="en-US" altLang="en-US" baseline="30000" dirty="0" err="1" smtClean="0"/>
              <a:t>o</a:t>
            </a:r>
            <a:r>
              <a:rPr lang="en-US" altLang="en-US" dirty="0" err="1" smtClean="0"/>
              <a:t>C</a:t>
            </a:r>
            <a:r>
              <a:rPr lang="en-US" altLang="en-US" dirty="0" smtClean="0"/>
              <a:t> temperature = 10, the Fahrenheit temperature =: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dirty="0" smtClean="0"/>
              <a:t>Y = 32 + 1.8 (10) = 32 + 18 = 50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dirty="0" smtClean="0"/>
              <a:t>Similarly, if the </a:t>
            </a:r>
            <a:r>
              <a:rPr lang="en-US" altLang="en-US" baseline="30000" dirty="0" err="1" smtClean="0"/>
              <a:t>o</a:t>
            </a:r>
            <a:r>
              <a:rPr lang="en-US" altLang="en-US" dirty="0" err="1" smtClean="0"/>
              <a:t>C</a:t>
            </a:r>
            <a:r>
              <a:rPr lang="en-US" altLang="en-US" dirty="0" smtClean="0"/>
              <a:t> = 20, the Fahrenheit temperature must be: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dirty="0" smtClean="0"/>
              <a:t>Y = 32 + 1.8 (20) = 32 + 36 = 68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dirty="0" smtClean="0"/>
              <a:t>We can plot this relationship on the usual rectangular system of coordinates.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14356"/>
            <a:ext cx="9144000" cy="4984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en-US" sz="4000" dirty="0" smtClean="0"/>
              <a:t>Interpretation of Standard Error of Estimate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1912939"/>
            <a:ext cx="8399463" cy="1730375"/>
          </a:xfrm>
        </p:spPr>
        <p:txBody>
          <a:bodyPr/>
          <a:lstStyle/>
          <a:p>
            <a:pPr marL="342900" indent="-342900" eaLnBrk="1" hangingPunct="1"/>
            <a:r>
              <a:rPr lang="en-US" altLang="en-US" sz="2200" dirty="0" smtClean="0"/>
              <a:t>The average amount of error in predicting GPA scores is 0.49.  </a:t>
            </a:r>
          </a:p>
          <a:p>
            <a:pPr marL="342900" indent="-342900" eaLnBrk="1" hangingPunct="1"/>
            <a:r>
              <a:rPr lang="en-US" altLang="en-US" sz="2200" dirty="0" smtClean="0"/>
              <a:t>The smaller the standard error of estimate, the more accurate the predictions are likely to be.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Assumptions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1346200"/>
            <a:ext cx="4160838" cy="1730375"/>
          </a:xfrm>
        </p:spPr>
        <p:txBody>
          <a:bodyPr/>
          <a:lstStyle/>
          <a:p>
            <a:pPr marL="342900" indent="-342900" eaLnBrk="1" hangingPunct="1"/>
            <a:r>
              <a:rPr lang="en-US" altLang="en-US" sz="2200" b="1" smtClean="0"/>
              <a:t>X and Y are normally distributed</a:t>
            </a:r>
          </a:p>
        </p:txBody>
      </p:sp>
      <p:pic>
        <p:nvPicPr>
          <p:cNvPr id="101381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3924300" y="1557338"/>
            <a:ext cx="4724400" cy="43973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Assumptions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1346200"/>
            <a:ext cx="4160838" cy="1730375"/>
          </a:xfrm>
        </p:spPr>
        <p:txBody>
          <a:bodyPr/>
          <a:lstStyle/>
          <a:p>
            <a:pPr marL="342900" indent="-342900" eaLnBrk="1" hangingPunct="1"/>
            <a:r>
              <a:rPr lang="en-US" altLang="en-US" sz="2200" dirty="0" smtClean="0"/>
              <a:t>X and Y are normally distributed</a:t>
            </a:r>
          </a:p>
          <a:p>
            <a:pPr marL="342900" indent="-342900" eaLnBrk="1" hangingPunct="1"/>
            <a:r>
              <a:rPr lang="en-US" altLang="en-US" sz="2200" b="1" dirty="0" smtClean="0"/>
              <a:t>The relationship between X and Y is linear and not curved</a:t>
            </a:r>
          </a:p>
        </p:txBody>
      </p:sp>
      <p:sp>
        <p:nvSpPr>
          <p:cNvPr id="102405" name="WordArt 4"/>
          <p:cNvSpPr>
            <a:spLocks noChangeArrowheads="1" noChangeShapeType="1" noTextEdit="1"/>
          </p:cNvSpPr>
          <p:nvPr/>
        </p:nvSpPr>
        <p:spPr bwMode="auto">
          <a:xfrm>
            <a:off x="6534150" y="0"/>
            <a:ext cx="2533650" cy="14573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IN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Arial Black"/>
              </a:rPr>
              <a:t>Continued</a:t>
            </a:r>
          </a:p>
        </p:txBody>
      </p:sp>
      <p:graphicFrame>
        <p:nvGraphicFramePr>
          <p:cNvPr id="102406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5027613" y="1755775"/>
          <a:ext cx="3786187" cy="2968625"/>
        </p:xfrm>
        <a:graphic>
          <a:graphicData uri="http://schemas.openxmlformats.org/presentationml/2006/ole">
            <p:oleObj spid="_x0000_s21506" name="Chart" r:id="rId3" imgW="3705149" imgH="2400300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Assumptions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1484311"/>
            <a:ext cx="4160838" cy="1730375"/>
          </a:xfrm>
        </p:spPr>
        <p:txBody>
          <a:bodyPr>
            <a:noAutofit/>
          </a:bodyPr>
          <a:lstStyle/>
          <a:p>
            <a:pPr marL="342900" indent="-342900" eaLnBrk="1" hangingPunct="1"/>
            <a:r>
              <a:rPr lang="en-US" altLang="en-US" sz="2400" dirty="0" smtClean="0"/>
              <a:t>X and Y are normally distributed</a:t>
            </a:r>
          </a:p>
          <a:p>
            <a:pPr marL="342900" indent="-342900" eaLnBrk="1" hangingPunct="1"/>
            <a:r>
              <a:rPr lang="en-US" altLang="en-US" sz="2400" dirty="0" smtClean="0"/>
              <a:t>The relationship between X and Y is linear and not curved</a:t>
            </a:r>
          </a:p>
          <a:p>
            <a:pPr marL="342900" indent="-342900" eaLnBrk="1" hangingPunct="1"/>
            <a:r>
              <a:rPr lang="en-US" altLang="en-US" sz="2400" b="1" dirty="0" smtClean="0"/>
              <a:t>The variation of Y at particular values of X is not proportional to X</a:t>
            </a:r>
          </a:p>
        </p:txBody>
      </p:sp>
      <p:sp>
        <p:nvSpPr>
          <p:cNvPr id="103429" name="WordArt 4"/>
          <p:cNvSpPr>
            <a:spLocks noChangeArrowheads="1" noChangeShapeType="1" noTextEdit="1"/>
          </p:cNvSpPr>
          <p:nvPr/>
        </p:nvSpPr>
        <p:spPr bwMode="auto">
          <a:xfrm>
            <a:off x="6534150" y="0"/>
            <a:ext cx="2533650" cy="14573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IN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Arial Black"/>
              </a:rPr>
              <a:t>Continued</a:t>
            </a:r>
          </a:p>
        </p:txBody>
      </p:sp>
      <p:pic>
        <p:nvPicPr>
          <p:cNvPr id="103430" name="Picture 5" descr="heteroskedasticity"/>
          <p:cNvPicPr>
            <a:picLocks noChangeAspect="1" noChangeArrowheads="1"/>
          </p:cNvPicPr>
          <p:nvPr/>
        </p:nvPicPr>
        <p:blipFill>
          <a:blip r:embed="rId2"/>
          <a:srcRect t="15094"/>
          <a:stretch>
            <a:fillRect/>
          </a:stretch>
        </p:blipFill>
        <p:spPr bwMode="auto">
          <a:xfrm>
            <a:off x="4724400" y="2286000"/>
            <a:ext cx="44196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Assumptions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495425"/>
            <a:ext cx="8477250" cy="1933575"/>
          </a:xfrm>
        </p:spPr>
        <p:txBody>
          <a:bodyPr>
            <a:noAutofit/>
          </a:bodyPr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en-US" sz="2400" dirty="0" smtClean="0"/>
              <a:t>X and Y are normally distributed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en-US" sz="2400" dirty="0" smtClean="0"/>
              <a:t>The relationship between X and Y is linear and not curved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en-US" sz="2400" dirty="0" smtClean="0"/>
              <a:t>The variation of Y at particular values of X is not proportional to X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en-US" sz="2400" dirty="0" smtClean="0"/>
              <a:t>There is negligible error in measurement of X</a:t>
            </a:r>
          </a:p>
        </p:txBody>
      </p:sp>
      <p:sp>
        <p:nvSpPr>
          <p:cNvPr id="104453" name="WordArt 4"/>
          <p:cNvSpPr>
            <a:spLocks noChangeArrowheads="1" noChangeShapeType="1" noTextEdit="1"/>
          </p:cNvSpPr>
          <p:nvPr/>
        </p:nvSpPr>
        <p:spPr bwMode="auto">
          <a:xfrm>
            <a:off x="6534150" y="0"/>
            <a:ext cx="2533650" cy="14573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IN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Arial Black"/>
              </a:rPr>
              <a:t>Continued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Residual Analysis: check assumptions</a:t>
            </a:r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651125"/>
            <a:ext cx="8001000" cy="4206875"/>
          </a:xfrm>
          <a:noFill/>
        </p:spPr>
        <p:txBody>
          <a:bodyPr>
            <a:normAutofit/>
          </a:bodyPr>
          <a:lstStyle/>
          <a:p>
            <a:pPr marL="342900" indent="-342900" eaLnBrk="1" hangingPunct="1">
              <a:lnSpc>
                <a:spcPct val="90000"/>
              </a:lnSpc>
              <a:spcAft>
                <a:spcPct val="10000"/>
              </a:spcAft>
            </a:pPr>
            <a:r>
              <a:rPr lang="en-US" altLang="en-US" sz="2000" dirty="0" smtClean="0"/>
              <a:t>The residual for observation </a:t>
            </a: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e</a:t>
            </a:r>
            <a:r>
              <a:rPr lang="en-US" altLang="en-US" sz="2000" baseline="-25000" dirty="0" err="1" smtClean="0"/>
              <a:t>i</a:t>
            </a:r>
            <a:r>
              <a:rPr lang="en-US" altLang="en-US" sz="2000" dirty="0" smtClean="0"/>
              <a:t>, is the difference between its observed and predicted value</a:t>
            </a:r>
          </a:p>
          <a:p>
            <a:pPr marL="342900" indent="-342900" eaLnBrk="1" hangingPunct="1">
              <a:lnSpc>
                <a:spcPct val="90000"/>
              </a:lnSpc>
              <a:spcAft>
                <a:spcPct val="10000"/>
              </a:spcAft>
            </a:pPr>
            <a:r>
              <a:rPr lang="en-US" altLang="en-US" sz="2000" dirty="0" smtClean="0"/>
              <a:t>Check the assumptions of regression by examining the residuals</a:t>
            </a:r>
          </a:p>
          <a:p>
            <a:pPr marL="742950" lvl="1" indent="-285750" eaLnBrk="1" hangingPunct="1">
              <a:lnSpc>
                <a:spcPct val="90000"/>
              </a:lnSpc>
              <a:spcAft>
                <a:spcPct val="10000"/>
              </a:spcAft>
            </a:pPr>
            <a:r>
              <a:rPr lang="en-US" altLang="en-US" sz="1800" dirty="0" smtClean="0"/>
              <a:t>Examine for linearity assumption</a:t>
            </a:r>
          </a:p>
          <a:p>
            <a:pPr marL="742950" lvl="1" indent="-285750" eaLnBrk="1" hangingPunct="1">
              <a:lnSpc>
                <a:spcPct val="90000"/>
              </a:lnSpc>
              <a:spcAft>
                <a:spcPct val="10000"/>
              </a:spcAft>
            </a:pPr>
            <a:r>
              <a:rPr lang="en-US" altLang="en-US" sz="1800" dirty="0" smtClean="0"/>
              <a:t>Examine for constant variance for all levels of X (</a:t>
            </a:r>
            <a:r>
              <a:rPr lang="en-US" altLang="en-US" sz="1800" dirty="0" err="1" smtClean="0"/>
              <a:t>homoscedasticity</a:t>
            </a:r>
            <a:r>
              <a:rPr lang="en-US" altLang="en-US" sz="1800" dirty="0" smtClean="0"/>
              <a:t>)  </a:t>
            </a:r>
          </a:p>
          <a:p>
            <a:pPr marL="742950" lvl="1" indent="-285750" eaLnBrk="1" hangingPunct="1">
              <a:lnSpc>
                <a:spcPct val="90000"/>
              </a:lnSpc>
              <a:spcAft>
                <a:spcPct val="10000"/>
              </a:spcAft>
            </a:pPr>
            <a:r>
              <a:rPr lang="en-US" altLang="en-US" sz="1800" dirty="0" smtClean="0"/>
              <a:t>Evaluate normal distribution assumption</a:t>
            </a:r>
          </a:p>
          <a:p>
            <a:pPr marL="742950" lvl="1" indent="-285750" eaLnBrk="1" hangingPunct="1">
              <a:lnSpc>
                <a:spcPct val="90000"/>
              </a:lnSpc>
              <a:spcAft>
                <a:spcPct val="10000"/>
              </a:spcAft>
            </a:pPr>
            <a:r>
              <a:rPr lang="en-US" altLang="en-US" sz="1800" dirty="0" smtClean="0"/>
              <a:t>Evaluate independence assumption</a:t>
            </a:r>
          </a:p>
          <a:p>
            <a:pPr marL="342900" indent="-342900" eaLnBrk="1" hangingPunct="1">
              <a:lnSpc>
                <a:spcPct val="130000"/>
              </a:lnSpc>
              <a:spcAft>
                <a:spcPct val="10000"/>
              </a:spcAft>
            </a:pPr>
            <a:r>
              <a:rPr lang="en-US" altLang="en-US" sz="2000" dirty="0" smtClean="0"/>
              <a:t>Graphical Analysis of Residuals</a:t>
            </a:r>
          </a:p>
          <a:p>
            <a:pPr marL="742950" lvl="1" indent="-285750" eaLnBrk="1" hangingPunct="1">
              <a:lnSpc>
                <a:spcPct val="90000"/>
              </a:lnSpc>
              <a:spcAft>
                <a:spcPct val="10000"/>
              </a:spcAft>
            </a:pPr>
            <a:r>
              <a:rPr lang="en-US" altLang="en-US" sz="1800" dirty="0" smtClean="0"/>
              <a:t>Can plot residuals vs. X</a:t>
            </a:r>
          </a:p>
        </p:txBody>
      </p:sp>
      <p:graphicFrame>
        <p:nvGraphicFramePr>
          <p:cNvPr id="105477" name="Object 4"/>
          <p:cNvGraphicFramePr>
            <a:graphicFrameLocks noChangeAspect="1"/>
          </p:cNvGraphicFramePr>
          <p:nvPr/>
        </p:nvGraphicFramePr>
        <p:xfrm>
          <a:off x="3287713" y="1887538"/>
          <a:ext cx="1773237" cy="693737"/>
        </p:xfrm>
        <a:graphic>
          <a:graphicData uri="http://schemas.openxmlformats.org/presentationml/2006/ole">
            <p:oleObj spid="_x0000_s22530" name="Equation" r:id="rId3" imgW="647419" imgH="25389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>
          <a:xfrm>
            <a:off x="693738" y="696913"/>
            <a:ext cx="7529512" cy="3381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Residual Analysis for Linearity</a:t>
            </a:r>
          </a:p>
        </p:txBody>
      </p:sp>
      <p:graphicFrame>
        <p:nvGraphicFramePr>
          <p:cNvPr id="106500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523875" y="5943600"/>
          <a:ext cx="533400" cy="533400"/>
        </p:xfrm>
        <a:graphic>
          <a:graphicData uri="http://schemas.openxmlformats.org/presentationml/2006/ole">
            <p:oleObj spid="_x0000_s23554" name="Clip" r:id="rId3" imgW="1044349" imgH="1001561" progId="">
              <p:embed/>
            </p:oleObj>
          </a:graphicData>
        </a:graphic>
      </p:graphicFrame>
      <p:sp>
        <p:nvSpPr>
          <p:cNvPr id="106501" name="Rectangle 4"/>
          <p:cNvSpPr>
            <a:spLocks noChangeArrowheads="1"/>
          </p:cNvSpPr>
          <p:nvPr/>
        </p:nvSpPr>
        <p:spPr bwMode="auto">
          <a:xfrm>
            <a:off x="1662113" y="5946775"/>
            <a:ext cx="1843087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Not Linear</a:t>
            </a:r>
          </a:p>
        </p:txBody>
      </p:sp>
      <p:sp>
        <p:nvSpPr>
          <p:cNvPr id="106502" name="Rectangle 5"/>
          <p:cNvSpPr>
            <a:spLocks noChangeArrowheads="1"/>
          </p:cNvSpPr>
          <p:nvPr/>
        </p:nvSpPr>
        <p:spPr bwMode="auto">
          <a:xfrm>
            <a:off x="6234113" y="6022975"/>
            <a:ext cx="1262062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Linear</a:t>
            </a:r>
          </a:p>
        </p:txBody>
      </p:sp>
      <p:sp>
        <p:nvSpPr>
          <p:cNvPr id="106503" name="Rectangle 6"/>
          <p:cNvSpPr>
            <a:spLocks noChangeArrowheads="1"/>
          </p:cNvSpPr>
          <p:nvPr/>
        </p:nvSpPr>
        <p:spPr bwMode="auto">
          <a:xfrm>
            <a:off x="5167313" y="5867400"/>
            <a:ext cx="1304925" cy="911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5400">
                <a:solidFill>
                  <a:srgbClr val="FF0000"/>
                </a:solidFill>
                <a:latin typeface="Wingdings" pitchFamily="2" charset="2"/>
              </a:rPr>
              <a:t></a:t>
            </a:r>
          </a:p>
        </p:txBody>
      </p:sp>
      <p:sp>
        <p:nvSpPr>
          <p:cNvPr id="106504" name="Line 7"/>
          <p:cNvSpPr>
            <a:spLocks noChangeShapeType="1"/>
          </p:cNvSpPr>
          <p:nvPr/>
        </p:nvSpPr>
        <p:spPr bwMode="auto">
          <a:xfrm>
            <a:off x="752475" y="4576763"/>
            <a:ext cx="0" cy="1138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6505" name="Line 8"/>
          <p:cNvSpPr>
            <a:spLocks noChangeShapeType="1"/>
          </p:cNvSpPr>
          <p:nvPr/>
        </p:nvSpPr>
        <p:spPr bwMode="auto">
          <a:xfrm>
            <a:off x="752475" y="5029200"/>
            <a:ext cx="3514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6506" name="Arc 9"/>
          <p:cNvSpPr>
            <a:spLocks/>
          </p:cNvSpPr>
          <p:nvPr/>
        </p:nvSpPr>
        <p:spPr bwMode="auto">
          <a:xfrm rot="-9205252">
            <a:off x="1117600" y="4222750"/>
            <a:ext cx="3024188" cy="1798638"/>
          </a:xfrm>
          <a:custGeom>
            <a:avLst/>
            <a:gdLst>
              <a:gd name="T0" fmla="*/ 3024188 w 25178"/>
              <a:gd name="T1" fmla="*/ 1582 h 21600"/>
              <a:gd name="T2" fmla="*/ 0 w 25178"/>
              <a:gd name="T3" fmla="*/ 1773823 h 21600"/>
              <a:gd name="T4" fmla="*/ 429762 w 25178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178" h="21600" fill="none" extrusionOk="0">
                <a:moveTo>
                  <a:pt x="25177" y="18"/>
                </a:moveTo>
                <a:cubicBezTo>
                  <a:pt x="25167" y="11940"/>
                  <a:pt x="15499" y="21600"/>
                  <a:pt x="3578" y="21600"/>
                </a:cubicBezTo>
                <a:cubicBezTo>
                  <a:pt x="2379" y="21600"/>
                  <a:pt x="1182" y="21500"/>
                  <a:pt x="0" y="21301"/>
                </a:cubicBezTo>
              </a:path>
              <a:path w="25178" h="21600" stroke="0" extrusionOk="0">
                <a:moveTo>
                  <a:pt x="25177" y="18"/>
                </a:moveTo>
                <a:cubicBezTo>
                  <a:pt x="25167" y="11940"/>
                  <a:pt x="15499" y="21600"/>
                  <a:pt x="3578" y="21600"/>
                </a:cubicBezTo>
                <a:cubicBezTo>
                  <a:pt x="2379" y="21600"/>
                  <a:pt x="1182" y="21500"/>
                  <a:pt x="0" y="21301"/>
                </a:cubicBezTo>
                <a:lnTo>
                  <a:pt x="3578" y="0"/>
                </a:lnTo>
                <a:lnTo>
                  <a:pt x="25177" y="18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6507" name="Arc 10"/>
          <p:cNvSpPr>
            <a:spLocks/>
          </p:cNvSpPr>
          <p:nvPr/>
        </p:nvSpPr>
        <p:spPr bwMode="auto">
          <a:xfrm rot="-9205226">
            <a:off x="1295400" y="5059363"/>
            <a:ext cx="2835275" cy="1798637"/>
          </a:xfrm>
          <a:custGeom>
            <a:avLst/>
            <a:gdLst>
              <a:gd name="T0" fmla="*/ 2835275 w 23609"/>
              <a:gd name="T1" fmla="*/ 1582 h 21600"/>
              <a:gd name="T2" fmla="*/ 0 w 23609"/>
              <a:gd name="T3" fmla="*/ 1790810 h 21600"/>
              <a:gd name="T4" fmla="*/ 241267 w 23609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609" h="21600" fill="none" extrusionOk="0">
                <a:moveTo>
                  <a:pt x="23608" y="18"/>
                </a:moveTo>
                <a:cubicBezTo>
                  <a:pt x="23598" y="11940"/>
                  <a:pt x="13930" y="21600"/>
                  <a:pt x="2009" y="21600"/>
                </a:cubicBezTo>
                <a:cubicBezTo>
                  <a:pt x="1338" y="21600"/>
                  <a:pt x="667" y="21568"/>
                  <a:pt x="-1" y="21506"/>
                </a:cubicBezTo>
              </a:path>
              <a:path w="23609" h="21600" stroke="0" extrusionOk="0">
                <a:moveTo>
                  <a:pt x="23608" y="18"/>
                </a:moveTo>
                <a:cubicBezTo>
                  <a:pt x="23598" y="11940"/>
                  <a:pt x="13930" y="21600"/>
                  <a:pt x="2009" y="21600"/>
                </a:cubicBezTo>
                <a:cubicBezTo>
                  <a:pt x="1338" y="21600"/>
                  <a:pt x="667" y="21568"/>
                  <a:pt x="-1" y="21506"/>
                </a:cubicBezTo>
                <a:lnTo>
                  <a:pt x="2009" y="0"/>
                </a:lnTo>
                <a:lnTo>
                  <a:pt x="23608" y="18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6508" name="Oval 11"/>
          <p:cNvSpPr>
            <a:spLocks noChangeArrowheads="1"/>
          </p:cNvSpPr>
          <p:nvPr/>
        </p:nvSpPr>
        <p:spPr bwMode="auto">
          <a:xfrm>
            <a:off x="981075" y="5334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09" name="Oval 12"/>
          <p:cNvSpPr>
            <a:spLocks noChangeArrowheads="1"/>
          </p:cNvSpPr>
          <p:nvPr/>
        </p:nvSpPr>
        <p:spPr bwMode="auto">
          <a:xfrm>
            <a:off x="1285875" y="5334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10" name="Oval 13"/>
          <p:cNvSpPr>
            <a:spLocks noChangeArrowheads="1"/>
          </p:cNvSpPr>
          <p:nvPr/>
        </p:nvSpPr>
        <p:spPr bwMode="auto">
          <a:xfrm>
            <a:off x="2733675" y="4648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11" name="Oval 14"/>
          <p:cNvSpPr>
            <a:spLocks noChangeArrowheads="1"/>
          </p:cNvSpPr>
          <p:nvPr/>
        </p:nvSpPr>
        <p:spPr bwMode="auto">
          <a:xfrm>
            <a:off x="2962275" y="4495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12" name="Oval 15"/>
          <p:cNvSpPr>
            <a:spLocks noChangeArrowheads="1"/>
          </p:cNvSpPr>
          <p:nvPr/>
        </p:nvSpPr>
        <p:spPr bwMode="auto">
          <a:xfrm>
            <a:off x="3267075" y="4953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13" name="Oval 16"/>
          <p:cNvSpPr>
            <a:spLocks noChangeArrowheads="1"/>
          </p:cNvSpPr>
          <p:nvPr/>
        </p:nvSpPr>
        <p:spPr bwMode="auto">
          <a:xfrm>
            <a:off x="1666875" y="5181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14" name="Oval 17"/>
          <p:cNvSpPr>
            <a:spLocks noChangeArrowheads="1"/>
          </p:cNvSpPr>
          <p:nvPr/>
        </p:nvSpPr>
        <p:spPr bwMode="auto">
          <a:xfrm>
            <a:off x="3352800" y="4648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15" name="Oval 18"/>
          <p:cNvSpPr>
            <a:spLocks noChangeArrowheads="1"/>
          </p:cNvSpPr>
          <p:nvPr/>
        </p:nvSpPr>
        <p:spPr bwMode="auto">
          <a:xfrm>
            <a:off x="3581400" y="5181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16" name="Oval 19"/>
          <p:cNvSpPr>
            <a:spLocks noChangeArrowheads="1"/>
          </p:cNvSpPr>
          <p:nvPr/>
        </p:nvSpPr>
        <p:spPr bwMode="auto">
          <a:xfrm>
            <a:off x="3581400" y="4876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17" name="Oval 20"/>
          <p:cNvSpPr>
            <a:spLocks noChangeArrowheads="1"/>
          </p:cNvSpPr>
          <p:nvPr/>
        </p:nvSpPr>
        <p:spPr bwMode="auto">
          <a:xfrm>
            <a:off x="3886200" y="5029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18" name="Oval 21"/>
          <p:cNvSpPr>
            <a:spLocks noChangeArrowheads="1"/>
          </p:cNvSpPr>
          <p:nvPr/>
        </p:nvSpPr>
        <p:spPr bwMode="auto">
          <a:xfrm>
            <a:off x="2962275" y="4876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19" name="Oval 22"/>
          <p:cNvSpPr>
            <a:spLocks noChangeArrowheads="1"/>
          </p:cNvSpPr>
          <p:nvPr/>
        </p:nvSpPr>
        <p:spPr bwMode="auto">
          <a:xfrm>
            <a:off x="2276475" y="4876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20" name="Oval 23"/>
          <p:cNvSpPr>
            <a:spLocks noChangeArrowheads="1"/>
          </p:cNvSpPr>
          <p:nvPr/>
        </p:nvSpPr>
        <p:spPr bwMode="auto">
          <a:xfrm>
            <a:off x="2505075" y="4572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21" name="Oval 24"/>
          <p:cNvSpPr>
            <a:spLocks noChangeArrowheads="1"/>
          </p:cNvSpPr>
          <p:nvPr/>
        </p:nvSpPr>
        <p:spPr bwMode="auto">
          <a:xfrm>
            <a:off x="2124075" y="4572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22" name="Oval 25"/>
          <p:cNvSpPr>
            <a:spLocks noChangeArrowheads="1"/>
          </p:cNvSpPr>
          <p:nvPr/>
        </p:nvSpPr>
        <p:spPr bwMode="auto">
          <a:xfrm>
            <a:off x="1209675" y="5029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23" name="Oval 26"/>
          <p:cNvSpPr>
            <a:spLocks noChangeArrowheads="1"/>
          </p:cNvSpPr>
          <p:nvPr/>
        </p:nvSpPr>
        <p:spPr bwMode="auto">
          <a:xfrm>
            <a:off x="1438275" y="4876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24" name="Oval 27"/>
          <p:cNvSpPr>
            <a:spLocks noChangeArrowheads="1"/>
          </p:cNvSpPr>
          <p:nvPr/>
        </p:nvSpPr>
        <p:spPr bwMode="auto">
          <a:xfrm>
            <a:off x="1743075" y="4953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25" name="Oval 28"/>
          <p:cNvSpPr>
            <a:spLocks noChangeArrowheads="1"/>
          </p:cNvSpPr>
          <p:nvPr/>
        </p:nvSpPr>
        <p:spPr bwMode="auto">
          <a:xfrm>
            <a:off x="2581275" y="4876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26" name="Oval 29"/>
          <p:cNvSpPr>
            <a:spLocks noChangeArrowheads="1"/>
          </p:cNvSpPr>
          <p:nvPr/>
        </p:nvSpPr>
        <p:spPr bwMode="auto">
          <a:xfrm>
            <a:off x="1819275" y="4648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27" name="Oval 30"/>
          <p:cNvSpPr>
            <a:spLocks noChangeArrowheads="1"/>
          </p:cNvSpPr>
          <p:nvPr/>
        </p:nvSpPr>
        <p:spPr bwMode="auto">
          <a:xfrm>
            <a:off x="4038600" y="5334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28" name="Oval 31"/>
          <p:cNvSpPr>
            <a:spLocks noChangeArrowheads="1"/>
          </p:cNvSpPr>
          <p:nvPr/>
        </p:nvSpPr>
        <p:spPr bwMode="auto">
          <a:xfrm>
            <a:off x="2047875" y="5029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29" name="Rectangle 32"/>
          <p:cNvSpPr>
            <a:spLocks noChangeArrowheads="1"/>
          </p:cNvSpPr>
          <p:nvPr/>
        </p:nvSpPr>
        <p:spPr bwMode="auto">
          <a:xfrm>
            <a:off x="4267200" y="4800600"/>
            <a:ext cx="3810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x</a:t>
            </a:r>
          </a:p>
        </p:txBody>
      </p:sp>
      <p:sp>
        <p:nvSpPr>
          <p:cNvPr id="106530" name="Rectangle 33"/>
          <p:cNvSpPr>
            <a:spLocks noChangeArrowheads="1"/>
          </p:cNvSpPr>
          <p:nvPr/>
        </p:nvSpPr>
        <p:spPr bwMode="auto">
          <a:xfrm rot="-5400000">
            <a:off x="-150813" y="4875213"/>
            <a:ext cx="13049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residuals</a:t>
            </a:r>
          </a:p>
        </p:txBody>
      </p:sp>
      <p:sp>
        <p:nvSpPr>
          <p:cNvPr id="106531" name="Line 34"/>
          <p:cNvSpPr>
            <a:spLocks noChangeShapeType="1"/>
          </p:cNvSpPr>
          <p:nvPr/>
        </p:nvSpPr>
        <p:spPr bwMode="auto">
          <a:xfrm>
            <a:off x="5172075" y="5033963"/>
            <a:ext cx="350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6532" name="Line 35"/>
          <p:cNvSpPr>
            <a:spLocks noChangeShapeType="1"/>
          </p:cNvSpPr>
          <p:nvPr/>
        </p:nvSpPr>
        <p:spPr bwMode="auto">
          <a:xfrm>
            <a:off x="5172075" y="441960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6533" name="Rectangle 36"/>
          <p:cNvSpPr>
            <a:spLocks noChangeArrowheads="1"/>
          </p:cNvSpPr>
          <p:nvPr/>
        </p:nvSpPr>
        <p:spPr bwMode="auto">
          <a:xfrm>
            <a:off x="8610600" y="4800600"/>
            <a:ext cx="4000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x</a:t>
            </a:r>
          </a:p>
        </p:txBody>
      </p:sp>
      <p:sp>
        <p:nvSpPr>
          <p:cNvPr id="106534" name="Line 37"/>
          <p:cNvSpPr>
            <a:spLocks noChangeShapeType="1"/>
          </p:cNvSpPr>
          <p:nvPr/>
        </p:nvSpPr>
        <p:spPr bwMode="auto">
          <a:xfrm>
            <a:off x="5214938" y="4576763"/>
            <a:ext cx="3195637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6535" name="Line 38"/>
          <p:cNvSpPr>
            <a:spLocks noChangeShapeType="1"/>
          </p:cNvSpPr>
          <p:nvPr/>
        </p:nvSpPr>
        <p:spPr bwMode="auto">
          <a:xfrm>
            <a:off x="5291138" y="5491163"/>
            <a:ext cx="3119437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6536" name="Oval 39"/>
          <p:cNvSpPr>
            <a:spLocks noChangeArrowheads="1"/>
          </p:cNvSpPr>
          <p:nvPr/>
        </p:nvSpPr>
        <p:spPr bwMode="auto">
          <a:xfrm>
            <a:off x="5857875" y="48053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37" name="Oval 40"/>
          <p:cNvSpPr>
            <a:spLocks noChangeArrowheads="1"/>
          </p:cNvSpPr>
          <p:nvPr/>
        </p:nvSpPr>
        <p:spPr bwMode="auto">
          <a:xfrm>
            <a:off x="5553075" y="46529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38" name="Oval 41"/>
          <p:cNvSpPr>
            <a:spLocks noChangeArrowheads="1"/>
          </p:cNvSpPr>
          <p:nvPr/>
        </p:nvSpPr>
        <p:spPr bwMode="auto">
          <a:xfrm>
            <a:off x="5172075" y="51863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39" name="Oval 42"/>
          <p:cNvSpPr>
            <a:spLocks noChangeArrowheads="1"/>
          </p:cNvSpPr>
          <p:nvPr/>
        </p:nvSpPr>
        <p:spPr bwMode="auto">
          <a:xfrm>
            <a:off x="5324475" y="49577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40" name="Oval 43"/>
          <p:cNvSpPr>
            <a:spLocks noChangeArrowheads="1"/>
          </p:cNvSpPr>
          <p:nvPr/>
        </p:nvSpPr>
        <p:spPr bwMode="auto">
          <a:xfrm>
            <a:off x="5248275" y="46529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41" name="Oval 44"/>
          <p:cNvSpPr>
            <a:spLocks noChangeArrowheads="1"/>
          </p:cNvSpPr>
          <p:nvPr/>
        </p:nvSpPr>
        <p:spPr bwMode="auto">
          <a:xfrm>
            <a:off x="6238875" y="49577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42" name="Oval 45"/>
          <p:cNvSpPr>
            <a:spLocks noChangeArrowheads="1"/>
          </p:cNvSpPr>
          <p:nvPr/>
        </p:nvSpPr>
        <p:spPr bwMode="auto">
          <a:xfrm>
            <a:off x="6238875" y="45767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43" name="Oval 46"/>
          <p:cNvSpPr>
            <a:spLocks noChangeArrowheads="1"/>
          </p:cNvSpPr>
          <p:nvPr/>
        </p:nvSpPr>
        <p:spPr bwMode="auto">
          <a:xfrm>
            <a:off x="5553075" y="51863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44" name="Oval 47"/>
          <p:cNvSpPr>
            <a:spLocks noChangeArrowheads="1"/>
          </p:cNvSpPr>
          <p:nvPr/>
        </p:nvSpPr>
        <p:spPr bwMode="auto">
          <a:xfrm>
            <a:off x="7000875" y="45767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45" name="Oval 48"/>
          <p:cNvSpPr>
            <a:spLocks noChangeArrowheads="1"/>
          </p:cNvSpPr>
          <p:nvPr/>
        </p:nvSpPr>
        <p:spPr bwMode="auto">
          <a:xfrm>
            <a:off x="6543675" y="47291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46" name="Oval 49"/>
          <p:cNvSpPr>
            <a:spLocks noChangeArrowheads="1"/>
          </p:cNvSpPr>
          <p:nvPr/>
        </p:nvSpPr>
        <p:spPr bwMode="auto">
          <a:xfrm>
            <a:off x="6391275" y="52625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47" name="Oval 50"/>
          <p:cNvSpPr>
            <a:spLocks noChangeArrowheads="1"/>
          </p:cNvSpPr>
          <p:nvPr/>
        </p:nvSpPr>
        <p:spPr bwMode="auto">
          <a:xfrm>
            <a:off x="5934075" y="51863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48" name="Oval 51"/>
          <p:cNvSpPr>
            <a:spLocks noChangeArrowheads="1"/>
          </p:cNvSpPr>
          <p:nvPr/>
        </p:nvSpPr>
        <p:spPr bwMode="auto">
          <a:xfrm>
            <a:off x="7686675" y="48053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49" name="Oval 52"/>
          <p:cNvSpPr>
            <a:spLocks noChangeArrowheads="1"/>
          </p:cNvSpPr>
          <p:nvPr/>
        </p:nvSpPr>
        <p:spPr bwMode="auto">
          <a:xfrm>
            <a:off x="7000875" y="51863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50" name="Oval 53"/>
          <p:cNvSpPr>
            <a:spLocks noChangeArrowheads="1"/>
          </p:cNvSpPr>
          <p:nvPr/>
        </p:nvSpPr>
        <p:spPr bwMode="auto">
          <a:xfrm>
            <a:off x="6696075" y="50339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51" name="Oval 54"/>
          <p:cNvSpPr>
            <a:spLocks noChangeArrowheads="1"/>
          </p:cNvSpPr>
          <p:nvPr/>
        </p:nvSpPr>
        <p:spPr bwMode="auto">
          <a:xfrm>
            <a:off x="7686675" y="51101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52" name="Oval 55"/>
          <p:cNvSpPr>
            <a:spLocks noChangeArrowheads="1"/>
          </p:cNvSpPr>
          <p:nvPr/>
        </p:nvSpPr>
        <p:spPr bwMode="auto">
          <a:xfrm>
            <a:off x="7153275" y="49577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53" name="Oval 56"/>
          <p:cNvSpPr>
            <a:spLocks noChangeArrowheads="1"/>
          </p:cNvSpPr>
          <p:nvPr/>
        </p:nvSpPr>
        <p:spPr bwMode="auto">
          <a:xfrm>
            <a:off x="7305675" y="52625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54" name="Oval 57"/>
          <p:cNvSpPr>
            <a:spLocks noChangeArrowheads="1"/>
          </p:cNvSpPr>
          <p:nvPr/>
        </p:nvSpPr>
        <p:spPr bwMode="auto">
          <a:xfrm>
            <a:off x="7381875" y="47291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55" name="Oval 58"/>
          <p:cNvSpPr>
            <a:spLocks noChangeArrowheads="1"/>
          </p:cNvSpPr>
          <p:nvPr/>
        </p:nvSpPr>
        <p:spPr bwMode="auto">
          <a:xfrm>
            <a:off x="8067675" y="52625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56" name="Oval 59"/>
          <p:cNvSpPr>
            <a:spLocks noChangeArrowheads="1"/>
          </p:cNvSpPr>
          <p:nvPr/>
        </p:nvSpPr>
        <p:spPr bwMode="auto">
          <a:xfrm>
            <a:off x="7915275" y="46529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57" name="Oval 60"/>
          <p:cNvSpPr>
            <a:spLocks noChangeArrowheads="1"/>
          </p:cNvSpPr>
          <p:nvPr/>
        </p:nvSpPr>
        <p:spPr bwMode="auto">
          <a:xfrm>
            <a:off x="8296275" y="48815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58" name="Oval 61"/>
          <p:cNvSpPr>
            <a:spLocks noChangeArrowheads="1"/>
          </p:cNvSpPr>
          <p:nvPr/>
        </p:nvSpPr>
        <p:spPr bwMode="auto">
          <a:xfrm>
            <a:off x="7915275" y="49577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59" name="Line 62"/>
          <p:cNvSpPr>
            <a:spLocks noChangeShapeType="1"/>
          </p:cNvSpPr>
          <p:nvPr/>
        </p:nvSpPr>
        <p:spPr bwMode="auto">
          <a:xfrm>
            <a:off x="752475" y="23669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6560" name="Line 63"/>
          <p:cNvSpPr>
            <a:spLocks noChangeShapeType="1"/>
          </p:cNvSpPr>
          <p:nvPr/>
        </p:nvSpPr>
        <p:spPr bwMode="auto">
          <a:xfrm>
            <a:off x="752475" y="3886200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6561" name="Line 64"/>
          <p:cNvSpPr>
            <a:spLocks noChangeShapeType="1"/>
          </p:cNvSpPr>
          <p:nvPr/>
        </p:nvSpPr>
        <p:spPr bwMode="auto">
          <a:xfrm flipV="1">
            <a:off x="752475" y="2286000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6562" name="Oval 65"/>
          <p:cNvSpPr>
            <a:spLocks noChangeArrowheads="1"/>
          </p:cNvSpPr>
          <p:nvPr/>
        </p:nvSpPr>
        <p:spPr bwMode="auto">
          <a:xfrm rot="-7282380">
            <a:off x="1133475" y="3581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63" name="Oval 66"/>
          <p:cNvSpPr>
            <a:spLocks noChangeArrowheads="1"/>
          </p:cNvSpPr>
          <p:nvPr/>
        </p:nvSpPr>
        <p:spPr bwMode="auto">
          <a:xfrm rot="-7282380">
            <a:off x="1514475" y="3429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64" name="Oval 67"/>
          <p:cNvSpPr>
            <a:spLocks noChangeArrowheads="1"/>
          </p:cNvSpPr>
          <p:nvPr/>
        </p:nvSpPr>
        <p:spPr bwMode="auto">
          <a:xfrm rot="-7282380">
            <a:off x="2886075" y="2286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65" name="Oval 68"/>
          <p:cNvSpPr>
            <a:spLocks noChangeArrowheads="1"/>
          </p:cNvSpPr>
          <p:nvPr/>
        </p:nvSpPr>
        <p:spPr bwMode="auto">
          <a:xfrm rot="-7282380">
            <a:off x="3114675" y="2514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66" name="Oval 69"/>
          <p:cNvSpPr>
            <a:spLocks noChangeArrowheads="1"/>
          </p:cNvSpPr>
          <p:nvPr/>
        </p:nvSpPr>
        <p:spPr bwMode="auto">
          <a:xfrm rot="-7282380">
            <a:off x="3581400" y="2133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67" name="Oval 70"/>
          <p:cNvSpPr>
            <a:spLocks noChangeArrowheads="1"/>
          </p:cNvSpPr>
          <p:nvPr/>
        </p:nvSpPr>
        <p:spPr bwMode="auto">
          <a:xfrm rot="-7282380">
            <a:off x="1819275" y="3200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68" name="Oval 71"/>
          <p:cNvSpPr>
            <a:spLocks noChangeArrowheads="1"/>
          </p:cNvSpPr>
          <p:nvPr/>
        </p:nvSpPr>
        <p:spPr bwMode="auto">
          <a:xfrm rot="-7282380">
            <a:off x="3419475" y="2438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69" name="Oval 72"/>
          <p:cNvSpPr>
            <a:spLocks noChangeArrowheads="1"/>
          </p:cNvSpPr>
          <p:nvPr/>
        </p:nvSpPr>
        <p:spPr bwMode="auto">
          <a:xfrm rot="-7282380">
            <a:off x="3810000" y="2514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70" name="Oval 73"/>
          <p:cNvSpPr>
            <a:spLocks noChangeArrowheads="1"/>
          </p:cNvSpPr>
          <p:nvPr/>
        </p:nvSpPr>
        <p:spPr bwMode="auto">
          <a:xfrm rot="-7282380">
            <a:off x="3810000" y="2209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71" name="Oval 74"/>
          <p:cNvSpPr>
            <a:spLocks noChangeArrowheads="1"/>
          </p:cNvSpPr>
          <p:nvPr/>
        </p:nvSpPr>
        <p:spPr bwMode="auto">
          <a:xfrm rot="-7282380">
            <a:off x="4114800" y="2286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72" name="Oval 75"/>
          <p:cNvSpPr>
            <a:spLocks noChangeArrowheads="1"/>
          </p:cNvSpPr>
          <p:nvPr/>
        </p:nvSpPr>
        <p:spPr bwMode="auto">
          <a:xfrm rot="-7282380">
            <a:off x="3276600" y="2057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73" name="Oval 76"/>
          <p:cNvSpPr>
            <a:spLocks noChangeArrowheads="1"/>
          </p:cNvSpPr>
          <p:nvPr/>
        </p:nvSpPr>
        <p:spPr bwMode="auto">
          <a:xfrm rot="-7282380">
            <a:off x="2428875" y="2667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74" name="Oval 77"/>
          <p:cNvSpPr>
            <a:spLocks noChangeArrowheads="1"/>
          </p:cNvSpPr>
          <p:nvPr/>
        </p:nvSpPr>
        <p:spPr bwMode="auto">
          <a:xfrm rot="-7282380">
            <a:off x="2581275" y="2286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75" name="Oval 78"/>
          <p:cNvSpPr>
            <a:spLocks noChangeArrowheads="1"/>
          </p:cNvSpPr>
          <p:nvPr/>
        </p:nvSpPr>
        <p:spPr bwMode="auto">
          <a:xfrm rot="-7282380">
            <a:off x="2286000" y="2362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76" name="Oval 79"/>
          <p:cNvSpPr>
            <a:spLocks noChangeArrowheads="1"/>
          </p:cNvSpPr>
          <p:nvPr/>
        </p:nvSpPr>
        <p:spPr bwMode="auto">
          <a:xfrm rot="-7282380">
            <a:off x="1362075" y="3200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77" name="Oval 80"/>
          <p:cNvSpPr>
            <a:spLocks noChangeArrowheads="1"/>
          </p:cNvSpPr>
          <p:nvPr/>
        </p:nvSpPr>
        <p:spPr bwMode="auto">
          <a:xfrm rot="-7282380">
            <a:off x="1590675" y="2971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78" name="Oval 81"/>
          <p:cNvSpPr>
            <a:spLocks noChangeArrowheads="1"/>
          </p:cNvSpPr>
          <p:nvPr/>
        </p:nvSpPr>
        <p:spPr bwMode="auto">
          <a:xfrm rot="-7282380">
            <a:off x="1895475" y="2971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79" name="Oval 82"/>
          <p:cNvSpPr>
            <a:spLocks noChangeArrowheads="1"/>
          </p:cNvSpPr>
          <p:nvPr/>
        </p:nvSpPr>
        <p:spPr bwMode="auto">
          <a:xfrm rot="-7282380">
            <a:off x="2733675" y="2590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80" name="Oval 83"/>
          <p:cNvSpPr>
            <a:spLocks noChangeArrowheads="1"/>
          </p:cNvSpPr>
          <p:nvPr/>
        </p:nvSpPr>
        <p:spPr bwMode="auto">
          <a:xfrm rot="-7282380">
            <a:off x="1971675" y="2514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81" name="Oval 84"/>
          <p:cNvSpPr>
            <a:spLocks noChangeArrowheads="1"/>
          </p:cNvSpPr>
          <p:nvPr/>
        </p:nvSpPr>
        <p:spPr bwMode="auto">
          <a:xfrm rot="-7282380">
            <a:off x="4191000" y="2590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82" name="Oval 85"/>
          <p:cNvSpPr>
            <a:spLocks noChangeArrowheads="1"/>
          </p:cNvSpPr>
          <p:nvPr/>
        </p:nvSpPr>
        <p:spPr bwMode="auto">
          <a:xfrm rot="-7282380">
            <a:off x="2200275" y="2895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83" name="Text Box 86"/>
          <p:cNvSpPr txBox="1">
            <a:spLocks noChangeArrowheads="1"/>
          </p:cNvSpPr>
          <p:nvPr/>
        </p:nvSpPr>
        <p:spPr bwMode="auto">
          <a:xfrm>
            <a:off x="533400" y="19050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b="1"/>
              <a:t>Y</a:t>
            </a:r>
          </a:p>
        </p:txBody>
      </p:sp>
      <p:sp>
        <p:nvSpPr>
          <p:cNvPr id="106584" name="Rectangle 87"/>
          <p:cNvSpPr>
            <a:spLocks noChangeArrowheads="1"/>
          </p:cNvSpPr>
          <p:nvPr/>
        </p:nvSpPr>
        <p:spPr bwMode="auto">
          <a:xfrm>
            <a:off x="4038600" y="3657600"/>
            <a:ext cx="466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x</a:t>
            </a:r>
          </a:p>
        </p:txBody>
      </p:sp>
      <p:sp>
        <p:nvSpPr>
          <p:cNvPr id="106585" name="Line 88"/>
          <p:cNvSpPr>
            <a:spLocks noChangeShapeType="1"/>
          </p:cNvSpPr>
          <p:nvPr/>
        </p:nvSpPr>
        <p:spPr bwMode="auto">
          <a:xfrm flipH="1">
            <a:off x="5105400" y="2325688"/>
            <a:ext cx="6350" cy="15605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6586" name="Line 89"/>
          <p:cNvSpPr>
            <a:spLocks noChangeShapeType="1"/>
          </p:cNvSpPr>
          <p:nvPr/>
        </p:nvSpPr>
        <p:spPr bwMode="auto">
          <a:xfrm flipV="1">
            <a:off x="5111750" y="2244725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6587" name="Oval 90"/>
          <p:cNvSpPr>
            <a:spLocks noChangeArrowheads="1"/>
          </p:cNvSpPr>
          <p:nvPr/>
        </p:nvSpPr>
        <p:spPr bwMode="auto">
          <a:xfrm rot="-7282380">
            <a:off x="5172075" y="3505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88" name="Oval 91"/>
          <p:cNvSpPr>
            <a:spLocks noChangeArrowheads="1"/>
          </p:cNvSpPr>
          <p:nvPr/>
        </p:nvSpPr>
        <p:spPr bwMode="auto">
          <a:xfrm rot="-7282380">
            <a:off x="5400675" y="3200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89" name="Oval 92"/>
          <p:cNvSpPr>
            <a:spLocks noChangeArrowheads="1"/>
          </p:cNvSpPr>
          <p:nvPr/>
        </p:nvSpPr>
        <p:spPr bwMode="auto">
          <a:xfrm rot="-7282380">
            <a:off x="7077075" y="2133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90" name="Oval 93"/>
          <p:cNvSpPr>
            <a:spLocks noChangeArrowheads="1"/>
          </p:cNvSpPr>
          <p:nvPr/>
        </p:nvSpPr>
        <p:spPr bwMode="auto">
          <a:xfrm rot="-7282380">
            <a:off x="7229475" y="2514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91" name="Oval 94"/>
          <p:cNvSpPr>
            <a:spLocks noChangeArrowheads="1"/>
          </p:cNvSpPr>
          <p:nvPr/>
        </p:nvSpPr>
        <p:spPr bwMode="auto">
          <a:xfrm rot="-7282380">
            <a:off x="7839075" y="2209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92" name="Oval 95"/>
          <p:cNvSpPr>
            <a:spLocks noChangeArrowheads="1"/>
          </p:cNvSpPr>
          <p:nvPr/>
        </p:nvSpPr>
        <p:spPr bwMode="auto">
          <a:xfrm rot="-7282380">
            <a:off x="5629275" y="3352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93" name="Oval 96"/>
          <p:cNvSpPr>
            <a:spLocks noChangeArrowheads="1"/>
          </p:cNvSpPr>
          <p:nvPr/>
        </p:nvSpPr>
        <p:spPr bwMode="auto">
          <a:xfrm rot="-7282380">
            <a:off x="7381875" y="2819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94" name="Oval 97"/>
          <p:cNvSpPr>
            <a:spLocks noChangeArrowheads="1"/>
          </p:cNvSpPr>
          <p:nvPr/>
        </p:nvSpPr>
        <p:spPr bwMode="auto">
          <a:xfrm rot="-7282380">
            <a:off x="7839075" y="2514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95" name="Oval 98"/>
          <p:cNvSpPr>
            <a:spLocks noChangeArrowheads="1"/>
          </p:cNvSpPr>
          <p:nvPr/>
        </p:nvSpPr>
        <p:spPr bwMode="auto">
          <a:xfrm rot="-7282380">
            <a:off x="7991475" y="193992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96" name="Oval 99"/>
          <p:cNvSpPr>
            <a:spLocks noChangeArrowheads="1"/>
          </p:cNvSpPr>
          <p:nvPr/>
        </p:nvSpPr>
        <p:spPr bwMode="auto">
          <a:xfrm rot="-7282380">
            <a:off x="7534275" y="2209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97" name="Oval 100"/>
          <p:cNvSpPr>
            <a:spLocks noChangeArrowheads="1"/>
          </p:cNvSpPr>
          <p:nvPr/>
        </p:nvSpPr>
        <p:spPr bwMode="auto">
          <a:xfrm rot="-7282380">
            <a:off x="6467475" y="3124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98" name="Oval 101"/>
          <p:cNvSpPr>
            <a:spLocks noChangeArrowheads="1"/>
          </p:cNvSpPr>
          <p:nvPr/>
        </p:nvSpPr>
        <p:spPr bwMode="auto">
          <a:xfrm rot="-7282380">
            <a:off x="6543675" y="2514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599" name="Oval 102"/>
          <p:cNvSpPr>
            <a:spLocks noChangeArrowheads="1"/>
          </p:cNvSpPr>
          <p:nvPr/>
        </p:nvSpPr>
        <p:spPr bwMode="auto">
          <a:xfrm rot="-7282380">
            <a:off x="6162675" y="2362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600" name="Oval 103"/>
          <p:cNvSpPr>
            <a:spLocks noChangeArrowheads="1"/>
          </p:cNvSpPr>
          <p:nvPr/>
        </p:nvSpPr>
        <p:spPr bwMode="auto">
          <a:xfrm rot="-7282380">
            <a:off x="5248275" y="2895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601" name="Oval 104"/>
          <p:cNvSpPr>
            <a:spLocks noChangeArrowheads="1"/>
          </p:cNvSpPr>
          <p:nvPr/>
        </p:nvSpPr>
        <p:spPr bwMode="auto">
          <a:xfrm rot="-7282380">
            <a:off x="5553075" y="2743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602" name="Oval 105"/>
          <p:cNvSpPr>
            <a:spLocks noChangeArrowheads="1"/>
          </p:cNvSpPr>
          <p:nvPr/>
        </p:nvSpPr>
        <p:spPr bwMode="auto">
          <a:xfrm rot="-7282380">
            <a:off x="5857875" y="293052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en-US" altLang="en-US"/>
          </a:p>
        </p:txBody>
      </p:sp>
      <p:sp>
        <p:nvSpPr>
          <p:cNvPr id="106603" name="Oval 106"/>
          <p:cNvSpPr>
            <a:spLocks noChangeArrowheads="1"/>
          </p:cNvSpPr>
          <p:nvPr/>
        </p:nvSpPr>
        <p:spPr bwMode="auto">
          <a:xfrm rot="-7282380">
            <a:off x="6772275" y="2819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604" name="Oval 107"/>
          <p:cNvSpPr>
            <a:spLocks noChangeArrowheads="1"/>
          </p:cNvSpPr>
          <p:nvPr/>
        </p:nvSpPr>
        <p:spPr bwMode="auto">
          <a:xfrm rot="-7282380">
            <a:off x="6238875" y="2895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605" name="Oval 108"/>
          <p:cNvSpPr>
            <a:spLocks noChangeArrowheads="1"/>
          </p:cNvSpPr>
          <p:nvPr/>
        </p:nvSpPr>
        <p:spPr bwMode="auto">
          <a:xfrm rot="-7282380">
            <a:off x="8220075" y="2667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606" name="Oval 109"/>
          <p:cNvSpPr>
            <a:spLocks noChangeArrowheads="1"/>
          </p:cNvSpPr>
          <p:nvPr/>
        </p:nvSpPr>
        <p:spPr bwMode="auto">
          <a:xfrm rot="-7282380">
            <a:off x="6010275" y="3200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607" name="Oval 110"/>
          <p:cNvSpPr>
            <a:spLocks noChangeArrowheads="1"/>
          </p:cNvSpPr>
          <p:nvPr/>
        </p:nvSpPr>
        <p:spPr bwMode="auto">
          <a:xfrm rot="-7282380">
            <a:off x="8372475" y="2133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608" name="Text Box 111"/>
          <p:cNvSpPr txBox="1">
            <a:spLocks noChangeArrowheads="1"/>
          </p:cNvSpPr>
          <p:nvPr/>
        </p:nvSpPr>
        <p:spPr bwMode="auto">
          <a:xfrm>
            <a:off x="4876800" y="19050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b="1"/>
              <a:t>Y</a:t>
            </a:r>
          </a:p>
        </p:txBody>
      </p:sp>
      <p:sp>
        <p:nvSpPr>
          <p:cNvPr id="106609" name="Rectangle 112"/>
          <p:cNvSpPr>
            <a:spLocks noChangeArrowheads="1"/>
          </p:cNvSpPr>
          <p:nvPr/>
        </p:nvSpPr>
        <p:spPr bwMode="auto">
          <a:xfrm>
            <a:off x="8382000" y="3657600"/>
            <a:ext cx="3905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x</a:t>
            </a:r>
          </a:p>
        </p:txBody>
      </p:sp>
      <p:sp>
        <p:nvSpPr>
          <p:cNvPr id="106610" name="Line 113"/>
          <p:cNvSpPr>
            <a:spLocks noChangeShapeType="1"/>
          </p:cNvSpPr>
          <p:nvPr/>
        </p:nvSpPr>
        <p:spPr bwMode="auto">
          <a:xfrm>
            <a:off x="5095875" y="3886200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6611" name="Oval 114"/>
          <p:cNvSpPr>
            <a:spLocks noChangeArrowheads="1"/>
          </p:cNvSpPr>
          <p:nvPr/>
        </p:nvSpPr>
        <p:spPr bwMode="auto">
          <a:xfrm rot="-7282380">
            <a:off x="7077075" y="2819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6612" name="Rectangle 115"/>
          <p:cNvSpPr>
            <a:spLocks noChangeArrowheads="1"/>
          </p:cNvSpPr>
          <p:nvPr/>
        </p:nvSpPr>
        <p:spPr bwMode="auto">
          <a:xfrm rot="-5400000">
            <a:off x="4268787" y="4875213"/>
            <a:ext cx="13049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residuals</a:t>
            </a:r>
          </a:p>
        </p:txBody>
      </p:sp>
      <p:sp>
        <p:nvSpPr>
          <p:cNvPr id="106613" name="Line 116"/>
          <p:cNvSpPr>
            <a:spLocks noChangeShapeType="1"/>
          </p:cNvSpPr>
          <p:nvPr/>
        </p:nvSpPr>
        <p:spPr bwMode="auto">
          <a:xfrm>
            <a:off x="4648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106614" name="Rectangle 117"/>
          <p:cNvSpPr>
            <a:spLocks noChangeArrowheads="1"/>
          </p:cNvSpPr>
          <p:nvPr/>
        </p:nvSpPr>
        <p:spPr bwMode="auto">
          <a:xfrm>
            <a:off x="0" y="6510338"/>
            <a:ext cx="785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1600" dirty="0">
                <a:latin typeface="Times New Roman" pitchFamily="18" charset="0"/>
              </a:rPr>
              <a:t>Slide from: Statistics for Managers Using Microsoft® Excel  4th Edition, 2004 Prentice-Hall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620713"/>
            <a:ext cx="7793038" cy="433387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Residual Analysis for Homoscedasticity </a:t>
            </a:r>
          </a:p>
        </p:txBody>
      </p:sp>
      <p:graphicFrame>
        <p:nvGraphicFramePr>
          <p:cNvPr id="107524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2438" y="5715000"/>
          <a:ext cx="576262" cy="533400"/>
        </p:xfrm>
        <a:graphic>
          <a:graphicData uri="http://schemas.openxmlformats.org/presentationml/2006/ole">
            <p:oleObj spid="_x0000_s24578" name="Clip" r:id="rId3" imgW="1031671" imgH="988883" progId="">
              <p:embed/>
            </p:oleObj>
          </a:graphicData>
        </a:graphic>
      </p:graphicFrame>
      <p:sp>
        <p:nvSpPr>
          <p:cNvPr id="107525" name="Rectangle 4"/>
          <p:cNvSpPr>
            <a:spLocks noChangeArrowheads="1"/>
          </p:cNvSpPr>
          <p:nvPr/>
        </p:nvSpPr>
        <p:spPr bwMode="auto">
          <a:xfrm>
            <a:off x="1138238" y="5791200"/>
            <a:ext cx="3357562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Non-constant variance</a:t>
            </a:r>
          </a:p>
        </p:txBody>
      </p:sp>
      <p:sp>
        <p:nvSpPr>
          <p:cNvPr id="107526" name="Rectangle 5"/>
          <p:cNvSpPr>
            <a:spLocks noChangeArrowheads="1"/>
          </p:cNvSpPr>
          <p:nvPr/>
        </p:nvSpPr>
        <p:spPr bwMode="auto">
          <a:xfrm>
            <a:off x="5181600" y="5565775"/>
            <a:ext cx="914400" cy="911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5400">
                <a:solidFill>
                  <a:srgbClr val="FF0000"/>
                </a:solidFill>
                <a:latin typeface="Wingdings" pitchFamily="2" charset="2"/>
              </a:rPr>
              <a:t></a:t>
            </a:r>
          </a:p>
        </p:txBody>
      </p:sp>
      <p:sp>
        <p:nvSpPr>
          <p:cNvPr id="107527" name="Rectangle 6"/>
          <p:cNvSpPr>
            <a:spLocks noChangeArrowheads="1"/>
          </p:cNvSpPr>
          <p:nvPr/>
        </p:nvSpPr>
        <p:spPr bwMode="auto">
          <a:xfrm>
            <a:off x="5864225" y="5732463"/>
            <a:ext cx="2974975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Constant variance</a:t>
            </a:r>
          </a:p>
        </p:txBody>
      </p:sp>
      <p:sp>
        <p:nvSpPr>
          <p:cNvPr id="107528" name="Line 7"/>
          <p:cNvSpPr>
            <a:spLocks noChangeShapeType="1"/>
          </p:cNvSpPr>
          <p:nvPr/>
        </p:nvSpPr>
        <p:spPr bwMode="auto">
          <a:xfrm>
            <a:off x="909638" y="4424363"/>
            <a:ext cx="0" cy="1366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7529" name="Line 8"/>
          <p:cNvSpPr>
            <a:spLocks noChangeShapeType="1"/>
          </p:cNvSpPr>
          <p:nvPr/>
        </p:nvSpPr>
        <p:spPr bwMode="auto">
          <a:xfrm flipV="1">
            <a:off x="914400" y="5029200"/>
            <a:ext cx="3276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7530" name="Line 9"/>
          <p:cNvSpPr>
            <a:spLocks noChangeShapeType="1"/>
          </p:cNvSpPr>
          <p:nvPr/>
        </p:nvSpPr>
        <p:spPr bwMode="auto">
          <a:xfrm flipV="1">
            <a:off x="1219200" y="4114800"/>
            <a:ext cx="2738438" cy="757238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7531" name="Line 10"/>
          <p:cNvSpPr>
            <a:spLocks noChangeShapeType="1"/>
          </p:cNvSpPr>
          <p:nvPr/>
        </p:nvSpPr>
        <p:spPr bwMode="auto">
          <a:xfrm>
            <a:off x="1219200" y="5257800"/>
            <a:ext cx="2662238" cy="452438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7532" name="Oval 11"/>
          <p:cNvSpPr>
            <a:spLocks noChangeArrowheads="1"/>
          </p:cNvSpPr>
          <p:nvPr/>
        </p:nvSpPr>
        <p:spPr bwMode="auto">
          <a:xfrm>
            <a:off x="1290638" y="49149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33" name="Oval 12"/>
          <p:cNvSpPr>
            <a:spLocks noChangeArrowheads="1"/>
          </p:cNvSpPr>
          <p:nvPr/>
        </p:nvSpPr>
        <p:spPr bwMode="auto">
          <a:xfrm>
            <a:off x="2509838" y="46101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34" name="Oval 13"/>
          <p:cNvSpPr>
            <a:spLocks noChangeArrowheads="1"/>
          </p:cNvSpPr>
          <p:nvPr/>
        </p:nvSpPr>
        <p:spPr bwMode="auto">
          <a:xfrm>
            <a:off x="1519238" y="50673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35" name="Oval 14"/>
          <p:cNvSpPr>
            <a:spLocks noChangeArrowheads="1"/>
          </p:cNvSpPr>
          <p:nvPr/>
        </p:nvSpPr>
        <p:spPr bwMode="auto">
          <a:xfrm>
            <a:off x="1671638" y="47625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36" name="Oval 15"/>
          <p:cNvSpPr>
            <a:spLocks noChangeArrowheads="1"/>
          </p:cNvSpPr>
          <p:nvPr/>
        </p:nvSpPr>
        <p:spPr bwMode="auto">
          <a:xfrm>
            <a:off x="2052638" y="47625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37" name="Oval 16"/>
          <p:cNvSpPr>
            <a:spLocks noChangeArrowheads="1"/>
          </p:cNvSpPr>
          <p:nvPr/>
        </p:nvSpPr>
        <p:spPr bwMode="auto">
          <a:xfrm>
            <a:off x="2128838" y="51435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38" name="Oval 17"/>
          <p:cNvSpPr>
            <a:spLocks noChangeArrowheads="1"/>
          </p:cNvSpPr>
          <p:nvPr/>
        </p:nvSpPr>
        <p:spPr bwMode="auto">
          <a:xfrm>
            <a:off x="2433638" y="49149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39" name="Oval 18"/>
          <p:cNvSpPr>
            <a:spLocks noChangeArrowheads="1"/>
          </p:cNvSpPr>
          <p:nvPr/>
        </p:nvSpPr>
        <p:spPr bwMode="auto">
          <a:xfrm>
            <a:off x="1824038" y="50673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40" name="Oval 19"/>
          <p:cNvSpPr>
            <a:spLocks noChangeArrowheads="1"/>
          </p:cNvSpPr>
          <p:nvPr/>
        </p:nvSpPr>
        <p:spPr bwMode="auto">
          <a:xfrm>
            <a:off x="3729038" y="51435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41" name="Oval 20"/>
          <p:cNvSpPr>
            <a:spLocks noChangeArrowheads="1"/>
          </p:cNvSpPr>
          <p:nvPr/>
        </p:nvSpPr>
        <p:spPr bwMode="auto">
          <a:xfrm>
            <a:off x="3043238" y="53721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42" name="Oval 21"/>
          <p:cNvSpPr>
            <a:spLocks noChangeArrowheads="1"/>
          </p:cNvSpPr>
          <p:nvPr/>
        </p:nvSpPr>
        <p:spPr bwMode="auto">
          <a:xfrm>
            <a:off x="3195638" y="47625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43" name="Oval 22"/>
          <p:cNvSpPr>
            <a:spLocks noChangeArrowheads="1"/>
          </p:cNvSpPr>
          <p:nvPr/>
        </p:nvSpPr>
        <p:spPr bwMode="auto">
          <a:xfrm>
            <a:off x="2967038" y="44577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44" name="Oval 23"/>
          <p:cNvSpPr>
            <a:spLocks noChangeArrowheads="1"/>
          </p:cNvSpPr>
          <p:nvPr/>
        </p:nvSpPr>
        <p:spPr bwMode="auto">
          <a:xfrm>
            <a:off x="2814638" y="48387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45" name="Oval 24"/>
          <p:cNvSpPr>
            <a:spLocks noChangeArrowheads="1"/>
          </p:cNvSpPr>
          <p:nvPr/>
        </p:nvSpPr>
        <p:spPr bwMode="auto">
          <a:xfrm>
            <a:off x="2738438" y="50673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46" name="Oval 25"/>
          <p:cNvSpPr>
            <a:spLocks noChangeArrowheads="1"/>
          </p:cNvSpPr>
          <p:nvPr/>
        </p:nvSpPr>
        <p:spPr bwMode="auto">
          <a:xfrm>
            <a:off x="2509838" y="52197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47" name="Oval 26"/>
          <p:cNvSpPr>
            <a:spLocks noChangeArrowheads="1"/>
          </p:cNvSpPr>
          <p:nvPr/>
        </p:nvSpPr>
        <p:spPr bwMode="auto">
          <a:xfrm>
            <a:off x="3429000" y="4572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48" name="Oval 27"/>
          <p:cNvSpPr>
            <a:spLocks noChangeArrowheads="1"/>
          </p:cNvSpPr>
          <p:nvPr/>
        </p:nvSpPr>
        <p:spPr bwMode="auto">
          <a:xfrm>
            <a:off x="3652838" y="48387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49" name="Oval 28"/>
          <p:cNvSpPr>
            <a:spLocks noChangeArrowheads="1"/>
          </p:cNvSpPr>
          <p:nvPr/>
        </p:nvSpPr>
        <p:spPr bwMode="auto">
          <a:xfrm>
            <a:off x="3581400" y="4267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50" name="Oval 29"/>
          <p:cNvSpPr>
            <a:spLocks noChangeArrowheads="1"/>
          </p:cNvSpPr>
          <p:nvPr/>
        </p:nvSpPr>
        <p:spPr bwMode="auto">
          <a:xfrm>
            <a:off x="3576638" y="54483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51" name="Oval 30"/>
          <p:cNvSpPr>
            <a:spLocks noChangeArrowheads="1"/>
          </p:cNvSpPr>
          <p:nvPr/>
        </p:nvSpPr>
        <p:spPr bwMode="auto">
          <a:xfrm>
            <a:off x="3271838" y="51435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52" name="Rectangle 31"/>
          <p:cNvSpPr>
            <a:spLocks noChangeArrowheads="1"/>
          </p:cNvSpPr>
          <p:nvPr/>
        </p:nvSpPr>
        <p:spPr bwMode="auto">
          <a:xfrm>
            <a:off x="4114800" y="4800600"/>
            <a:ext cx="466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x</a:t>
            </a:r>
          </a:p>
        </p:txBody>
      </p:sp>
      <p:sp>
        <p:nvSpPr>
          <p:cNvPr id="107553" name="Line 32"/>
          <p:cNvSpPr>
            <a:spLocks noChangeShapeType="1"/>
          </p:cNvSpPr>
          <p:nvPr/>
        </p:nvSpPr>
        <p:spPr bwMode="auto">
          <a:xfrm>
            <a:off x="5253038" y="5029200"/>
            <a:ext cx="32718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7554" name="Line 33"/>
          <p:cNvSpPr>
            <a:spLocks noChangeShapeType="1"/>
          </p:cNvSpPr>
          <p:nvPr/>
        </p:nvSpPr>
        <p:spPr bwMode="auto">
          <a:xfrm>
            <a:off x="5253038" y="4391025"/>
            <a:ext cx="0" cy="1366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7555" name="Rectangle 34"/>
          <p:cNvSpPr>
            <a:spLocks noChangeArrowheads="1"/>
          </p:cNvSpPr>
          <p:nvPr/>
        </p:nvSpPr>
        <p:spPr bwMode="auto">
          <a:xfrm>
            <a:off x="8458200" y="4800600"/>
            <a:ext cx="466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x</a:t>
            </a:r>
          </a:p>
        </p:txBody>
      </p:sp>
      <p:sp>
        <p:nvSpPr>
          <p:cNvPr id="107556" name="Line 35"/>
          <p:cNvSpPr>
            <a:spLocks noChangeShapeType="1"/>
          </p:cNvSpPr>
          <p:nvPr/>
        </p:nvSpPr>
        <p:spPr bwMode="auto">
          <a:xfrm>
            <a:off x="5524500" y="4572000"/>
            <a:ext cx="296703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7557" name="Line 36"/>
          <p:cNvSpPr>
            <a:spLocks noChangeShapeType="1"/>
          </p:cNvSpPr>
          <p:nvPr/>
        </p:nvSpPr>
        <p:spPr bwMode="auto">
          <a:xfrm>
            <a:off x="5524500" y="5410200"/>
            <a:ext cx="296703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7558" name="Oval 37"/>
          <p:cNvSpPr>
            <a:spLocks noChangeArrowheads="1"/>
          </p:cNvSpPr>
          <p:nvPr/>
        </p:nvSpPr>
        <p:spPr bwMode="auto">
          <a:xfrm>
            <a:off x="5481638" y="4648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59" name="Oval 38"/>
          <p:cNvSpPr>
            <a:spLocks noChangeArrowheads="1"/>
          </p:cNvSpPr>
          <p:nvPr/>
        </p:nvSpPr>
        <p:spPr bwMode="auto">
          <a:xfrm>
            <a:off x="6091238" y="5029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60" name="Oval 39"/>
          <p:cNvSpPr>
            <a:spLocks noChangeArrowheads="1"/>
          </p:cNvSpPr>
          <p:nvPr/>
        </p:nvSpPr>
        <p:spPr bwMode="auto">
          <a:xfrm>
            <a:off x="5710238" y="4953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61" name="Oval 40"/>
          <p:cNvSpPr>
            <a:spLocks noChangeArrowheads="1"/>
          </p:cNvSpPr>
          <p:nvPr/>
        </p:nvSpPr>
        <p:spPr bwMode="auto">
          <a:xfrm>
            <a:off x="5862638" y="4648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62" name="Oval 41"/>
          <p:cNvSpPr>
            <a:spLocks noChangeArrowheads="1"/>
          </p:cNvSpPr>
          <p:nvPr/>
        </p:nvSpPr>
        <p:spPr bwMode="auto">
          <a:xfrm>
            <a:off x="5329238" y="4876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63" name="Oval 42"/>
          <p:cNvSpPr>
            <a:spLocks noChangeArrowheads="1"/>
          </p:cNvSpPr>
          <p:nvPr/>
        </p:nvSpPr>
        <p:spPr bwMode="auto">
          <a:xfrm>
            <a:off x="5481638" y="5105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64" name="Oval 43"/>
          <p:cNvSpPr>
            <a:spLocks noChangeArrowheads="1"/>
          </p:cNvSpPr>
          <p:nvPr/>
        </p:nvSpPr>
        <p:spPr bwMode="auto">
          <a:xfrm>
            <a:off x="7310438" y="4572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65" name="Oval 44"/>
          <p:cNvSpPr>
            <a:spLocks noChangeArrowheads="1"/>
          </p:cNvSpPr>
          <p:nvPr/>
        </p:nvSpPr>
        <p:spPr bwMode="auto">
          <a:xfrm>
            <a:off x="6319838" y="4800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66" name="Oval 45"/>
          <p:cNvSpPr>
            <a:spLocks noChangeArrowheads="1"/>
          </p:cNvSpPr>
          <p:nvPr/>
        </p:nvSpPr>
        <p:spPr bwMode="auto">
          <a:xfrm>
            <a:off x="6472238" y="4572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67" name="Oval 46"/>
          <p:cNvSpPr>
            <a:spLocks noChangeArrowheads="1"/>
          </p:cNvSpPr>
          <p:nvPr/>
        </p:nvSpPr>
        <p:spPr bwMode="auto">
          <a:xfrm>
            <a:off x="6700838" y="4800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68" name="Oval 47"/>
          <p:cNvSpPr>
            <a:spLocks noChangeArrowheads="1"/>
          </p:cNvSpPr>
          <p:nvPr/>
        </p:nvSpPr>
        <p:spPr bwMode="auto">
          <a:xfrm>
            <a:off x="6929438" y="5105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69" name="Oval 48"/>
          <p:cNvSpPr>
            <a:spLocks noChangeArrowheads="1"/>
          </p:cNvSpPr>
          <p:nvPr/>
        </p:nvSpPr>
        <p:spPr bwMode="auto">
          <a:xfrm>
            <a:off x="6624638" y="5029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70" name="Oval 49"/>
          <p:cNvSpPr>
            <a:spLocks noChangeArrowheads="1"/>
          </p:cNvSpPr>
          <p:nvPr/>
        </p:nvSpPr>
        <p:spPr bwMode="auto">
          <a:xfrm>
            <a:off x="7767638" y="4648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71" name="Oval 50"/>
          <p:cNvSpPr>
            <a:spLocks noChangeArrowheads="1"/>
          </p:cNvSpPr>
          <p:nvPr/>
        </p:nvSpPr>
        <p:spPr bwMode="auto">
          <a:xfrm>
            <a:off x="7005638" y="4800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72" name="Oval 51"/>
          <p:cNvSpPr>
            <a:spLocks noChangeArrowheads="1"/>
          </p:cNvSpPr>
          <p:nvPr/>
        </p:nvSpPr>
        <p:spPr bwMode="auto">
          <a:xfrm>
            <a:off x="7234238" y="5105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73" name="Oval 52"/>
          <p:cNvSpPr>
            <a:spLocks noChangeArrowheads="1"/>
          </p:cNvSpPr>
          <p:nvPr/>
        </p:nvSpPr>
        <p:spPr bwMode="auto">
          <a:xfrm>
            <a:off x="7767638" y="5105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74" name="Oval 53"/>
          <p:cNvSpPr>
            <a:spLocks noChangeArrowheads="1"/>
          </p:cNvSpPr>
          <p:nvPr/>
        </p:nvSpPr>
        <p:spPr bwMode="auto">
          <a:xfrm>
            <a:off x="7539038" y="4876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75" name="Oval 54"/>
          <p:cNvSpPr>
            <a:spLocks noChangeArrowheads="1"/>
          </p:cNvSpPr>
          <p:nvPr/>
        </p:nvSpPr>
        <p:spPr bwMode="auto">
          <a:xfrm>
            <a:off x="8224838" y="4648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76" name="Oval 55"/>
          <p:cNvSpPr>
            <a:spLocks noChangeArrowheads="1"/>
          </p:cNvSpPr>
          <p:nvPr/>
        </p:nvSpPr>
        <p:spPr bwMode="auto">
          <a:xfrm>
            <a:off x="7996238" y="4953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77" name="Oval 56"/>
          <p:cNvSpPr>
            <a:spLocks noChangeArrowheads="1"/>
          </p:cNvSpPr>
          <p:nvPr/>
        </p:nvSpPr>
        <p:spPr bwMode="auto">
          <a:xfrm>
            <a:off x="8377238" y="5105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78" name="Line 57"/>
          <p:cNvSpPr>
            <a:spLocks noChangeShapeType="1"/>
          </p:cNvSpPr>
          <p:nvPr/>
        </p:nvSpPr>
        <p:spPr bwMode="auto">
          <a:xfrm>
            <a:off x="909638" y="25193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7579" name="Line 58"/>
          <p:cNvSpPr>
            <a:spLocks noChangeShapeType="1"/>
          </p:cNvSpPr>
          <p:nvPr/>
        </p:nvSpPr>
        <p:spPr bwMode="auto">
          <a:xfrm>
            <a:off x="909638" y="4038600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7580" name="Line 59"/>
          <p:cNvSpPr>
            <a:spLocks noChangeShapeType="1"/>
          </p:cNvSpPr>
          <p:nvPr/>
        </p:nvSpPr>
        <p:spPr bwMode="auto">
          <a:xfrm flipV="1">
            <a:off x="909638" y="2438400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7581" name="Oval 60"/>
          <p:cNvSpPr>
            <a:spLocks noChangeArrowheads="1"/>
          </p:cNvSpPr>
          <p:nvPr/>
        </p:nvSpPr>
        <p:spPr bwMode="auto">
          <a:xfrm rot="-7282380">
            <a:off x="1214438" y="3352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82" name="Oval 61"/>
          <p:cNvSpPr>
            <a:spLocks noChangeArrowheads="1"/>
          </p:cNvSpPr>
          <p:nvPr/>
        </p:nvSpPr>
        <p:spPr bwMode="auto">
          <a:xfrm rot="-7282380">
            <a:off x="1595438" y="2971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83" name="Oval 62"/>
          <p:cNvSpPr>
            <a:spLocks noChangeArrowheads="1"/>
          </p:cNvSpPr>
          <p:nvPr/>
        </p:nvSpPr>
        <p:spPr bwMode="auto">
          <a:xfrm rot="-7282380">
            <a:off x="2814638" y="1981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84" name="Oval 63"/>
          <p:cNvSpPr>
            <a:spLocks noChangeArrowheads="1"/>
          </p:cNvSpPr>
          <p:nvPr/>
        </p:nvSpPr>
        <p:spPr bwMode="auto">
          <a:xfrm rot="-7282380">
            <a:off x="3119438" y="3124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85" name="Oval 64"/>
          <p:cNvSpPr>
            <a:spLocks noChangeArrowheads="1"/>
          </p:cNvSpPr>
          <p:nvPr/>
        </p:nvSpPr>
        <p:spPr bwMode="auto">
          <a:xfrm rot="-7282380">
            <a:off x="3424238" y="2057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86" name="Oval 65"/>
          <p:cNvSpPr>
            <a:spLocks noChangeArrowheads="1"/>
          </p:cNvSpPr>
          <p:nvPr/>
        </p:nvSpPr>
        <p:spPr bwMode="auto">
          <a:xfrm rot="-7282380">
            <a:off x="1976438" y="2895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87" name="Oval 66"/>
          <p:cNvSpPr>
            <a:spLocks noChangeArrowheads="1"/>
          </p:cNvSpPr>
          <p:nvPr/>
        </p:nvSpPr>
        <p:spPr bwMode="auto">
          <a:xfrm rot="-7282380">
            <a:off x="3348038" y="2819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88" name="Oval 67"/>
          <p:cNvSpPr>
            <a:spLocks noChangeArrowheads="1"/>
          </p:cNvSpPr>
          <p:nvPr/>
        </p:nvSpPr>
        <p:spPr bwMode="auto">
          <a:xfrm rot="-7282380">
            <a:off x="3652838" y="3276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89" name="Oval 68"/>
          <p:cNvSpPr>
            <a:spLocks noChangeArrowheads="1"/>
          </p:cNvSpPr>
          <p:nvPr/>
        </p:nvSpPr>
        <p:spPr bwMode="auto">
          <a:xfrm rot="-7282380">
            <a:off x="3500438" y="1676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90" name="Oval 69"/>
          <p:cNvSpPr>
            <a:spLocks noChangeArrowheads="1"/>
          </p:cNvSpPr>
          <p:nvPr/>
        </p:nvSpPr>
        <p:spPr bwMode="auto">
          <a:xfrm rot="-7282380">
            <a:off x="3652838" y="2286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91" name="Oval 70"/>
          <p:cNvSpPr>
            <a:spLocks noChangeArrowheads="1"/>
          </p:cNvSpPr>
          <p:nvPr/>
        </p:nvSpPr>
        <p:spPr bwMode="auto">
          <a:xfrm rot="-7282380">
            <a:off x="3195638" y="2362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92" name="Oval 71"/>
          <p:cNvSpPr>
            <a:spLocks noChangeArrowheads="1"/>
          </p:cNvSpPr>
          <p:nvPr/>
        </p:nvSpPr>
        <p:spPr bwMode="auto">
          <a:xfrm rot="-7282380">
            <a:off x="2509838" y="3276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93" name="Oval 72"/>
          <p:cNvSpPr>
            <a:spLocks noChangeArrowheads="1"/>
          </p:cNvSpPr>
          <p:nvPr/>
        </p:nvSpPr>
        <p:spPr bwMode="auto">
          <a:xfrm rot="-7282380">
            <a:off x="2814638" y="2667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94" name="Oval 73"/>
          <p:cNvSpPr>
            <a:spLocks noChangeArrowheads="1"/>
          </p:cNvSpPr>
          <p:nvPr/>
        </p:nvSpPr>
        <p:spPr bwMode="auto">
          <a:xfrm rot="-7282380">
            <a:off x="2433638" y="2438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95" name="Oval 74"/>
          <p:cNvSpPr>
            <a:spLocks noChangeArrowheads="1"/>
          </p:cNvSpPr>
          <p:nvPr/>
        </p:nvSpPr>
        <p:spPr bwMode="auto">
          <a:xfrm rot="-7282380">
            <a:off x="1443038" y="3352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96" name="Oval 75"/>
          <p:cNvSpPr>
            <a:spLocks noChangeArrowheads="1"/>
          </p:cNvSpPr>
          <p:nvPr/>
        </p:nvSpPr>
        <p:spPr bwMode="auto">
          <a:xfrm rot="-7282380">
            <a:off x="1747838" y="3200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97" name="Oval 76"/>
          <p:cNvSpPr>
            <a:spLocks noChangeArrowheads="1"/>
          </p:cNvSpPr>
          <p:nvPr/>
        </p:nvSpPr>
        <p:spPr bwMode="auto">
          <a:xfrm rot="-7282380">
            <a:off x="2128838" y="3276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98" name="Oval 77"/>
          <p:cNvSpPr>
            <a:spLocks noChangeArrowheads="1"/>
          </p:cNvSpPr>
          <p:nvPr/>
        </p:nvSpPr>
        <p:spPr bwMode="auto">
          <a:xfrm rot="-7282380">
            <a:off x="2738438" y="2971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599" name="Oval 78"/>
          <p:cNvSpPr>
            <a:spLocks noChangeArrowheads="1"/>
          </p:cNvSpPr>
          <p:nvPr/>
        </p:nvSpPr>
        <p:spPr bwMode="auto">
          <a:xfrm rot="-7282380">
            <a:off x="3805238" y="2743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600" name="Oval 79"/>
          <p:cNvSpPr>
            <a:spLocks noChangeArrowheads="1"/>
          </p:cNvSpPr>
          <p:nvPr/>
        </p:nvSpPr>
        <p:spPr bwMode="auto">
          <a:xfrm rot="-7282380">
            <a:off x="2357438" y="2971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601" name="Text Box 80"/>
          <p:cNvSpPr txBox="1">
            <a:spLocks noChangeArrowheads="1"/>
          </p:cNvSpPr>
          <p:nvPr/>
        </p:nvSpPr>
        <p:spPr bwMode="auto">
          <a:xfrm>
            <a:off x="685800" y="20574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b="1"/>
              <a:t>Y</a:t>
            </a:r>
          </a:p>
        </p:txBody>
      </p:sp>
      <p:sp>
        <p:nvSpPr>
          <p:cNvPr id="107602" name="Line 81"/>
          <p:cNvSpPr>
            <a:spLocks noChangeShapeType="1"/>
          </p:cNvSpPr>
          <p:nvPr/>
        </p:nvSpPr>
        <p:spPr bwMode="auto">
          <a:xfrm flipV="1">
            <a:off x="1214438" y="1752600"/>
            <a:ext cx="1905000" cy="15240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7603" name="Line 82"/>
          <p:cNvSpPr>
            <a:spLocks noChangeShapeType="1"/>
          </p:cNvSpPr>
          <p:nvPr/>
        </p:nvSpPr>
        <p:spPr bwMode="auto">
          <a:xfrm flipV="1">
            <a:off x="1214438" y="3657600"/>
            <a:ext cx="2743200" cy="4763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7604" name="Rectangle 83"/>
          <p:cNvSpPr>
            <a:spLocks noChangeArrowheads="1"/>
          </p:cNvSpPr>
          <p:nvPr/>
        </p:nvSpPr>
        <p:spPr bwMode="auto">
          <a:xfrm>
            <a:off x="4191000" y="3810000"/>
            <a:ext cx="466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x</a:t>
            </a:r>
          </a:p>
        </p:txBody>
      </p:sp>
      <p:sp>
        <p:nvSpPr>
          <p:cNvPr id="107605" name="Rectangle 84"/>
          <p:cNvSpPr>
            <a:spLocks noChangeArrowheads="1"/>
          </p:cNvSpPr>
          <p:nvPr/>
        </p:nvSpPr>
        <p:spPr bwMode="auto">
          <a:xfrm>
            <a:off x="8534400" y="3733800"/>
            <a:ext cx="466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x</a:t>
            </a:r>
          </a:p>
        </p:txBody>
      </p:sp>
      <p:sp>
        <p:nvSpPr>
          <p:cNvPr id="107606" name="Line 85"/>
          <p:cNvSpPr>
            <a:spLocks noChangeShapeType="1"/>
          </p:cNvSpPr>
          <p:nvPr/>
        </p:nvSpPr>
        <p:spPr bwMode="auto">
          <a:xfrm flipH="1">
            <a:off x="5181600" y="2325688"/>
            <a:ext cx="11113" cy="16367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7607" name="Line 86"/>
          <p:cNvSpPr>
            <a:spLocks noChangeShapeType="1"/>
          </p:cNvSpPr>
          <p:nvPr/>
        </p:nvSpPr>
        <p:spPr bwMode="auto">
          <a:xfrm flipV="1">
            <a:off x="5181600" y="396240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7608" name="Line 87"/>
          <p:cNvSpPr>
            <a:spLocks noChangeShapeType="1"/>
          </p:cNvSpPr>
          <p:nvPr/>
        </p:nvSpPr>
        <p:spPr bwMode="auto">
          <a:xfrm flipV="1">
            <a:off x="5192713" y="2320925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7609" name="Oval 88"/>
          <p:cNvSpPr>
            <a:spLocks noChangeArrowheads="1"/>
          </p:cNvSpPr>
          <p:nvPr/>
        </p:nvSpPr>
        <p:spPr bwMode="auto">
          <a:xfrm rot="-7282380">
            <a:off x="5329238" y="323532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610" name="Oval 89"/>
          <p:cNvSpPr>
            <a:spLocks noChangeArrowheads="1"/>
          </p:cNvSpPr>
          <p:nvPr/>
        </p:nvSpPr>
        <p:spPr bwMode="auto">
          <a:xfrm rot="-7282380">
            <a:off x="5481638" y="2895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611" name="Oval 90"/>
          <p:cNvSpPr>
            <a:spLocks noChangeArrowheads="1"/>
          </p:cNvSpPr>
          <p:nvPr/>
        </p:nvSpPr>
        <p:spPr bwMode="auto">
          <a:xfrm rot="-7282380">
            <a:off x="7086600" y="2667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612" name="Oval 91"/>
          <p:cNvSpPr>
            <a:spLocks noChangeArrowheads="1"/>
          </p:cNvSpPr>
          <p:nvPr/>
        </p:nvSpPr>
        <p:spPr bwMode="auto">
          <a:xfrm rot="-7282380">
            <a:off x="7767638" y="2209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613" name="Oval 92"/>
          <p:cNvSpPr>
            <a:spLocks noChangeArrowheads="1"/>
          </p:cNvSpPr>
          <p:nvPr/>
        </p:nvSpPr>
        <p:spPr bwMode="auto">
          <a:xfrm rot="-7282380">
            <a:off x="5862638" y="2819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614" name="Oval 93"/>
          <p:cNvSpPr>
            <a:spLocks noChangeArrowheads="1"/>
          </p:cNvSpPr>
          <p:nvPr/>
        </p:nvSpPr>
        <p:spPr bwMode="auto">
          <a:xfrm rot="-7282380">
            <a:off x="7539038" y="2590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615" name="Oval 94"/>
          <p:cNvSpPr>
            <a:spLocks noChangeArrowheads="1"/>
          </p:cNvSpPr>
          <p:nvPr/>
        </p:nvSpPr>
        <p:spPr bwMode="auto">
          <a:xfrm rot="-7282380">
            <a:off x="7767638" y="2819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en-US" altLang="en-US"/>
          </a:p>
        </p:txBody>
      </p:sp>
      <p:sp>
        <p:nvSpPr>
          <p:cNvPr id="107616" name="Oval 95"/>
          <p:cNvSpPr>
            <a:spLocks noChangeArrowheads="1"/>
          </p:cNvSpPr>
          <p:nvPr/>
        </p:nvSpPr>
        <p:spPr bwMode="auto">
          <a:xfrm rot="-7282380">
            <a:off x="7935913" y="2438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617" name="Oval 96"/>
          <p:cNvSpPr>
            <a:spLocks noChangeArrowheads="1"/>
          </p:cNvSpPr>
          <p:nvPr/>
        </p:nvSpPr>
        <p:spPr bwMode="auto">
          <a:xfrm rot="-7282380">
            <a:off x="7310438" y="2209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618" name="Oval 97"/>
          <p:cNvSpPr>
            <a:spLocks noChangeArrowheads="1"/>
          </p:cNvSpPr>
          <p:nvPr/>
        </p:nvSpPr>
        <p:spPr bwMode="auto">
          <a:xfrm rot="-7282380">
            <a:off x="6624638" y="2971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619" name="Oval 98"/>
          <p:cNvSpPr>
            <a:spLocks noChangeArrowheads="1"/>
          </p:cNvSpPr>
          <p:nvPr/>
        </p:nvSpPr>
        <p:spPr bwMode="auto">
          <a:xfrm rot="-7282380">
            <a:off x="6700838" y="2667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620" name="Oval 99"/>
          <p:cNvSpPr>
            <a:spLocks noChangeArrowheads="1"/>
          </p:cNvSpPr>
          <p:nvPr/>
        </p:nvSpPr>
        <p:spPr bwMode="auto">
          <a:xfrm rot="-7282380">
            <a:off x="6396038" y="2590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621" name="Oval 100"/>
          <p:cNvSpPr>
            <a:spLocks noChangeArrowheads="1"/>
          </p:cNvSpPr>
          <p:nvPr/>
        </p:nvSpPr>
        <p:spPr bwMode="auto">
          <a:xfrm rot="-7282380">
            <a:off x="5557838" y="3352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622" name="Oval 101"/>
          <p:cNvSpPr>
            <a:spLocks noChangeArrowheads="1"/>
          </p:cNvSpPr>
          <p:nvPr/>
        </p:nvSpPr>
        <p:spPr bwMode="auto">
          <a:xfrm rot="-7282380">
            <a:off x="5710238" y="308292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623" name="Oval 102"/>
          <p:cNvSpPr>
            <a:spLocks noChangeArrowheads="1"/>
          </p:cNvSpPr>
          <p:nvPr/>
        </p:nvSpPr>
        <p:spPr bwMode="auto">
          <a:xfrm rot="-7282380">
            <a:off x="6091238" y="3200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624" name="Oval 103"/>
          <p:cNvSpPr>
            <a:spLocks noChangeArrowheads="1"/>
          </p:cNvSpPr>
          <p:nvPr/>
        </p:nvSpPr>
        <p:spPr bwMode="auto">
          <a:xfrm rot="-7282380">
            <a:off x="6929438" y="2971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625" name="Oval 104"/>
          <p:cNvSpPr>
            <a:spLocks noChangeArrowheads="1"/>
          </p:cNvSpPr>
          <p:nvPr/>
        </p:nvSpPr>
        <p:spPr bwMode="auto">
          <a:xfrm rot="-7282380">
            <a:off x="8224838" y="262572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626" name="Oval 105"/>
          <p:cNvSpPr>
            <a:spLocks noChangeArrowheads="1"/>
          </p:cNvSpPr>
          <p:nvPr/>
        </p:nvSpPr>
        <p:spPr bwMode="auto">
          <a:xfrm rot="-7282380">
            <a:off x="6243638" y="2895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627" name="Text Box 106"/>
          <p:cNvSpPr txBox="1">
            <a:spLocks noChangeArrowheads="1"/>
          </p:cNvSpPr>
          <p:nvPr/>
        </p:nvSpPr>
        <p:spPr bwMode="auto">
          <a:xfrm>
            <a:off x="4968875" y="1939925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b="1"/>
              <a:t>Y</a:t>
            </a:r>
          </a:p>
        </p:txBody>
      </p:sp>
      <p:sp>
        <p:nvSpPr>
          <p:cNvPr id="107628" name="Oval 107"/>
          <p:cNvSpPr>
            <a:spLocks noChangeArrowheads="1"/>
          </p:cNvSpPr>
          <p:nvPr/>
        </p:nvSpPr>
        <p:spPr bwMode="auto">
          <a:xfrm rot="-7282380">
            <a:off x="8072438" y="1981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7629" name="Line 108"/>
          <p:cNvSpPr>
            <a:spLocks noChangeShapeType="1"/>
          </p:cNvSpPr>
          <p:nvPr/>
        </p:nvSpPr>
        <p:spPr bwMode="auto">
          <a:xfrm flipV="1">
            <a:off x="5481638" y="1905000"/>
            <a:ext cx="2667000" cy="9144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7630" name="Line 109"/>
          <p:cNvSpPr>
            <a:spLocks noChangeShapeType="1"/>
          </p:cNvSpPr>
          <p:nvPr/>
        </p:nvSpPr>
        <p:spPr bwMode="auto">
          <a:xfrm flipV="1">
            <a:off x="5634038" y="2971800"/>
            <a:ext cx="2667000" cy="838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7631" name="Rectangle 110"/>
          <p:cNvSpPr>
            <a:spLocks noChangeArrowheads="1"/>
          </p:cNvSpPr>
          <p:nvPr/>
        </p:nvSpPr>
        <p:spPr bwMode="auto">
          <a:xfrm rot="-5400000">
            <a:off x="-74613" y="4875213"/>
            <a:ext cx="13049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residuals</a:t>
            </a:r>
          </a:p>
        </p:txBody>
      </p:sp>
      <p:sp>
        <p:nvSpPr>
          <p:cNvPr id="107632" name="Rectangle 111"/>
          <p:cNvSpPr>
            <a:spLocks noChangeArrowheads="1"/>
          </p:cNvSpPr>
          <p:nvPr/>
        </p:nvSpPr>
        <p:spPr bwMode="auto">
          <a:xfrm rot="-5400000">
            <a:off x="4344987" y="4875213"/>
            <a:ext cx="13049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residuals</a:t>
            </a:r>
          </a:p>
        </p:txBody>
      </p:sp>
      <p:sp>
        <p:nvSpPr>
          <p:cNvPr id="107633" name="Line 112"/>
          <p:cNvSpPr>
            <a:spLocks noChangeShapeType="1"/>
          </p:cNvSpPr>
          <p:nvPr/>
        </p:nvSpPr>
        <p:spPr bwMode="auto">
          <a:xfrm>
            <a:off x="4648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107634" name="Rectangle 113"/>
          <p:cNvSpPr>
            <a:spLocks noChangeArrowheads="1"/>
          </p:cNvSpPr>
          <p:nvPr/>
        </p:nvSpPr>
        <p:spPr bwMode="auto">
          <a:xfrm>
            <a:off x="0" y="6510338"/>
            <a:ext cx="785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1600">
                <a:latin typeface="Times New Roman" pitchFamily="18" charset="0"/>
              </a:rPr>
              <a:t>Slide from: Statistics for Managers Using Microsoft® Excel  4th Edition, 2004 Prentice-Hall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ChangeArrowheads="1"/>
          </p:cNvSpPr>
          <p:nvPr/>
        </p:nvSpPr>
        <p:spPr bwMode="auto">
          <a:xfrm>
            <a:off x="1295400" y="2124075"/>
            <a:ext cx="2667000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08548" name="Rectangle 3"/>
          <p:cNvSpPr>
            <a:spLocks noChangeArrowheads="1"/>
          </p:cNvSpPr>
          <p:nvPr/>
        </p:nvSpPr>
        <p:spPr bwMode="auto">
          <a:xfrm>
            <a:off x="5715000" y="2514600"/>
            <a:ext cx="2362200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graphicFrame>
        <p:nvGraphicFramePr>
          <p:cNvPr id="108549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04800" y="1752600"/>
          <a:ext cx="1041400" cy="1003300"/>
        </p:xfrm>
        <a:graphic>
          <a:graphicData uri="http://schemas.openxmlformats.org/presentationml/2006/ole">
            <p:oleObj spid="_x0000_s25602" name="Clip" r:id="rId4" imgW="781050" imgH="752475" progId="">
              <p:embed/>
            </p:oleObj>
          </a:graphicData>
        </a:graphic>
      </p:graphicFrame>
      <p:sp>
        <p:nvSpPr>
          <p:cNvPr id="108550" name="Rectangle 5"/>
          <p:cNvSpPr>
            <a:spLocks noChangeArrowheads="1"/>
          </p:cNvSpPr>
          <p:nvPr/>
        </p:nvSpPr>
        <p:spPr bwMode="auto">
          <a:xfrm>
            <a:off x="179388" y="307975"/>
            <a:ext cx="8569325" cy="430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  <a:latin typeface="Times New Roman" pitchFamily="18" charset="0"/>
              </a:rPr>
              <a:t>Residual Analysis for Independence</a:t>
            </a:r>
          </a:p>
        </p:txBody>
      </p:sp>
      <p:sp>
        <p:nvSpPr>
          <p:cNvPr id="108551" name="Rectangle 6"/>
          <p:cNvSpPr>
            <a:spLocks noChangeArrowheads="1"/>
          </p:cNvSpPr>
          <p:nvPr/>
        </p:nvSpPr>
        <p:spPr bwMode="auto">
          <a:xfrm>
            <a:off x="1277938" y="2116138"/>
            <a:ext cx="33115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chemeClr val="bg2"/>
                </a:solidFill>
              </a:rPr>
              <a:t>Not Independent</a:t>
            </a:r>
          </a:p>
        </p:txBody>
      </p:sp>
      <p:sp>
        <p:nvSpPr>
          <p:cNvPr id="108552" name="Rectangle 7"/>
          <p:cNvSpPr>
            <a:spLocks noChangeArrowheads="1"/>
          </p:cNvSpPr>
          <p:nvPr/>
        </p:nvSpPr>
        <p:spPr bwMode="auto">
          <a:xfrm>
            <a:off x="5867400" y="2497138"/>
            <a:ext cx="28368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chemeClr val="bg2"/>
                </a:solidFill>
              </a:rPr>
              <a:t>Independent</a:t>
            </a:r>
          </a:p>
        </p:txBody>
      </p:sp>
      <p:sp>
        <p:nvSpPr>
          <p:cNvPr id="108553" name="Line 8"/>
          <p:cNvSpPr>
            <a:spLocks noChangeShapeType="1"/>
          </p:cNvSpPr>
          <p:nvPr/>
        </p:nvSpPr>
        <p:spPr bwMode="auto">
          <a:xfrm>
            <a:off x="1066800" y="2946400"/>
            <a:ext cx="0" cy="13906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8554" name="Line 9"/>
          <p:cNvSpPr>
            <a:spLocks noChangeShapeType="1"/>
          </p:cNvSpPr>
          <p:nvPr/>
        </p:nvSpPr>
        <p:spPr bwMode="auto">
          <a:xfrm>
            <a:off x="1066800" y="3575050"/>
            <a:ext cx="30734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8555" name="Rectangle 10"/>
          <p:cNvSpPr>
            <a:spLocks noChangeArrowheads="1"/>
          </p:cNvSpPr>
          <p:nvPr/>
        </p:nvSpPr>
        <p:spPr bwMode="auto">
          <a:xfrm>
            <a:off x="4173538" y="3355975"/>
            <a:ext cx="4921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chemeClr val="bg2"/>
                </a:solidFill>
              </a:rPr>
              <a:t>X</a:t>
            </a:r>
          </a:p>
        </p:txBody>
      </p:sp>
      <p:sp>
        <p:nvSpPr>
          <p:cNvPr id="108556" name="Line 11"/>
          <p:cNvSpPr>
            <a:spLocks noChangeShapeType="1"/>
          </p:cNvSpPr>
          <p:nvPr/>
        </p:nvSpPr>
        <p:spPr bwMode="auto">
          <a:xfrm flipV="1">
            <a:off x="1349375" y="2895600"/>
            <a:ext cx="2559050" cy="75565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8557" name="Line 12"/>
          <p:cNvSpPr>
            <a:spLocks noChangeShapeType="1"/>
          </p:cNvSpPr>
          <p:nvPr/>
        </p:nvSpPr>
        <p:spPr bwMode="auto">
          <a:xfrm flipV="1">
            <a:off x="1501775" y="3352800"/>
            <a:ext cx="2482850" cy="75565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8558" name="Oval 13"/>
          <p:cNvSpPr>
            <a:spLocks noChangeArrowheads="1"/>
          </p:cNvSpPr>
          <p:nvPr/>
        </p:nvSpPr>
        <p:spPr bwMode="auto">
          <a:xfrm>
            <a:off x="1600200" y="354012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8559" name="Oval 14"/>
          <p:cNvSpPr>
            <a:spLocks noChangeArrowheads="1"/>
          </p:cNvSpPr>
          <p:nvPr/>
        </p:nvSpPr>
        <p:spPr bwMode="auto">
          <a:xfrm>
            <a:off x="1524000" y="376872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8560" name="Oval 15"/>
          <p:cNvSpPr>
            <a:spLocks noChangeArrowheads="1"/>
          </p:cNvSpPr>
          <p:nvPr/>
        </p:nvSpPr>
        <p:spPr bwMode="auto">
          <a:xfrm>
            <a:off x="1905000" y="346392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8561" name="Oval 16"/>
          <p:cNvSpPr>
            <a:spLocks noChangeArrowheads="1"/>
          </p:cNvSpPr>
          <p:nvPr/>
        </p:nvSpPr>
        <p:spPr bwMode="auto">
          <a:xfrm>
            <a:off x="1828800" y="369252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8562" name="Oval 17"/>
          <p:cNvSpPr>
            <a:spLocks noChangeArrowheads="1"/>
          </p:cNvSpPr>
          <p:nvPr/>
        </p:nvSpPr>
        <p:spPr bwMode="auto">
          <a:xfrm>
            <a:off x="2209800" y="346392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8563" name="Oval 18"/>
          <p:cNvSpPr>
            <a:spLocks noChangeArrowheads="1"/>
          </p:cNvSpPr>
          <p:nvPr/>
        </p:nvSpPr>
        <p:spPr bwMode="auto">
          <a:xfrm>
            <a:off x="1219200" y="361632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8564" name="Oval 19"/>
          <p:cNvSpPr>
            <a:spLocks noChangeArrowheads="1"/>
          </p:cNvSpPr>
          <p:nvPr/>
        </p:nvSpPr>
        <p:spPr bwMode="auto">
          <a:xfrm>
            <a:off x="2971800" y="323532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8565" name="Oval 20"/>
          <p:cNvSpPr>
            <a:spLocks noChangeArrowheads="1"/>
          </p:cNvSpPr>
          <p:nvPr/>
        </p:nvSpPr>
        <p:spPr bwMode="auto">
          <a:xfrm>
            <a:off x="2743200" y="338772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8566" name="Oval 21"/>
          <p:cNvSpPr>
            <a:spLocks noChangeArrowheads="1"/>
          </p:cNvSpPr>
          <p:nvPr/>
        </p:nvSpPr>
        <p:spPr bwMode="auto">
          <a:xfrm>
            <a:off x="2514600" y="331152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8567" name="Oval 22"/>
          <p:cNvSpPr>
            <a:spLocks noChangeArrowheads="1"/>
          </p:cNvSpPr>
          <p:nvPr/>
        </p:nvSpPr>
        <p:spPr bwMode="auto">
          <a:xfrm>
            <a:off x="3657600" y="315912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8568" name="Oval 23"/>
          <p:cNvSpPr>
            <a:spLocks noChangeArrowheads="1"/>
          </p:cNvSpPr>
          <p:nvPr/>
        </p:nvSpPr>
        <p:spPr bwMode="auto">
          <a:xfrm>
            <a:off x="3352800" y="308292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8569" name="Oval 24"/>
          <p:cNvSpPr>
            <a:spLocks noChangeArrowheads="1"/>
          </p:cNvSpPr>
          <p:nvPr/>
        </p:nvSpPr>
        <p:spPr bwMode="auto">
          <a:xfrm>
            <a:off x="3200400" y="331152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8570" name="Oval 25"/>
          <p:cNvSpPr>
            <a:spLocks noChangeArrowheads="1"/>
          </p:cNvSpPr>
          <p:nvPr/>
        </p:nvSpPr>
        <p:spPr bwMode="auto">
          <a:xfrm>
            <a:off x="3886200" y="300672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8571" name="Oval 26"/>
          <p:cNvSpPr>
            <a:spLocks noChangeArrowheads="1"/>
          </p:cNvSpPr>
          <p:nvPr/>
        </p:nvSpPr>
        <p:spPr bwMode="auto">
          <a:xfrm>
            <a:off x="5943600" y="3810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8572" name="Line 27"/>
          <p:cNvSpPr>
            <a:spLocks noChangeShapeType="1"/>
          </p:cNvSpPr>
          <p:nvPr/>
        </p:nvSpPr>
        <p:spPr bwMode="auto">
          <a:xfrm>
            <a:off x="5257800" y="3562350"/>
            <a:ext cx="0" cy="13906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8573" name="Line 28"/>
          <p:cNvSpPr>
            <a:spLocks noChangeShapeType="1"/>
          </p:cNvSpPr>
          <p:nvPr/>
        </p:nvSpPr>
        <p:spPr bwMode="auto">
          <a:xfrm>
            <a:off x="5257800" y="4191000"/>
            <a:ext cx="30734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8574" name="Rectangle 29"/>
          <p:cNvSpPr>
            <a:spLocks noChangeArrowheads="1"/>
          </p:cNvSpPr>
          <p:nvPr/>
        </p:nvSpPr>
        <p:spPr bwMode="auto">
          <a:xfrm>
            <a:off x="8288338" y="3962400"/>
            <a:ext cx="4921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chemeClr val="bg2"/>
                </a:solidFill>
              </a:rPr>
              <a:t>X</a:t>
            </a:r>
          </a:p>
        </p:txBody>
      </p:sp>
      <p:sp>
        <p:nvSpPr>
          <p:cNvPr id="108575" name="Line 30"/>
          <p:cNvSpPr>
            <a:spLocks noChangeShapeType="1"/>
          </p:cNvSpPr>
          <p:nvPr/>
        </p:nvSpPr>
        <p:spPr bwMode="auto">
          <a:xfrm>
            <a:off x="5391150" y="3733800"/>
            <a:ext cx="278765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8576" name="Line 31"/>
          <p:cNvSpPr>
            <a:spLocks noChangeShapeType="1"/>
          </p:cNvSpPr>
          <p:nvPr/>
        </p:nvSpPr>
        <p:spPr bwMode="auto">
          <a:xfrm>
            <a:off x="5391150" y="4572000"/>
            <a:ext cx="278765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8577" name="Oval 32"/>
          <p:cNvSpPr>
            <a:spLocks noChangeArrowheads="1"/>
          </p:cNvSpPr>
          <p:nvPr/>
        </p:nvSpPr>
        <p:spPr bwMode="auto">
          <a:xfrm>
            <a:off x="5943600" y="4267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8578" name="Oval 33"/>
          <p:cNvSpPr>
            <a:spLocks noChangeArrowheads="1"/>
          </p:cNvSpPr>
          <p:nvPr/>
        </p:nvSpPr>
        <p:spPr bwMode="auto">
          <a:xfrm>
            <a:off x="5715000" y="4114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8579" name="Oval 34"/>
          <p:cNvSpPr>
            <a:spLocks noChangeArrowheads="1"/>
          </p:cNvSpPr>
          <p:nvPr/>
        </p:nvSpPr>
        <p:spPr bwMode="auto">
          <a:xfrm>
            <a:off x="5410200" y="4267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8580" name="Oval 35"/>
          <p:cNvSpPr>
            <a:spLocks noChangeArrowheads="1"/>
          </p:cNvSpPr>
          <p:nvPr/>
        </p:nvSpPr>
        <p:spPr bwMode="auto">
          <a:xfrm>
            <a:off x="5257800" y="3962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8581" name="Oval 36"/>
          <p:cNvSpPr>
            <a:spLocks noChangeArrowheads="1"/>
          </p:cNvSpPr>
          <p:nvPr/>
        </p:nvSpPr>
        <p:spPr bwMode="auto">
          <a:xfrm>
            <a:off x="5562600" y="3810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8582" name="Oval 37"/>
          <p:cNvSpPr>
            <a:spLocks noChangeArrowheads="1"/>
          </p:cNvSpPr>
          <p:nvPr/>
        </p:nvSpPr>
        <p:spPr bwMode="auto">
          <a:xfrm>
            <a:off x="6934200" y="3810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8583" name="Oval 38"/>
          <p:cNvSpPr>
            <a:spLocks noChangeArrowheads="1"/>
          </p:cNvSpPr>
          <p:nvPr/>
        </p:nvSpPr>
        <p:spPr bwMode="auto">
          <a:xfrm>
            <a:off x="6781800" y="4267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8584" name="Oval 39"/>
          <p:cNvSpPr>
            <a:spLocks noChangeArrowheads="1"/>
          </p:cNvSpPr>
          <p:nvPr/>
        </p:nvSpPr>
        <p:spPr bwMode="auto">
          <a:xfrm>
            <a:off x="6629400" y="4114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8585" name="Oval 40"/>
          <p:cNvSpPr>
            <a:spLocks noChangeArrowheads="1"/>
          </p:cNvSpPr>
          <p:nvPr/>
        </p:nvSpPr>
        <p:spPr bwMode="auto">
          <a:xfrm>
            <a:off x="6400800" y="4343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8586" name="Oval 41"/>
          <p:cNvSpPr>
            <a:spLocks noChangeArrowheads="1"/>
          </p:cNvSpPr>
          <p:nvPr/>
        </p:nvSpPr>
        <p:spPr bwMode="auto">
          <a:xfrm>
            <a:off x="6477000" y="3810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8587" name="Oval 42"/>
          <p:cNvSpPr>
            <a:spLocks noChangeArrowheads="1"/>
          </p:cNvSpPr>
          <p:nvPr/>
        </p:nvSpPr>
        <p:spPr bwMode="auto">
          <a:xfrm>
            <a:off x="6172200" y="3962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8588" name="Oval 43"/>
          <p:cNvSpPr>
            <a:spLocks noChangeArrowheads="1"/>
          </p:cNvSpPr>
          <p:nvPr/>
        </p:nvSpPr>
        <p:spPr bwMode="auto">
          <a:xfrm>
            <a:off x="7543800" y="4267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8589" name="Oval 44"/>
          <p:cNvSpPr>
            <a:spLocks noChangeArrowheads="1"/>
          </p:cNvSpPr>
          <p:nvPr/>
        </p:nvSpPr>
        <p:spPr bwMode="auto">
          <a:xfrm>
            <a:off x="7239000" y="4038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8590" name="Oval 45"/>
          <p:cNvSpPr>
            <a:spLocks noChangeArrowheads="1"/>
          </p:cNvSpPr>
          <p:nvPr/>
        </p:nvSpPr>
        <p:spPr bwMode="auto">
          <a:xfrm>
            <a:off x="7010400" y="4114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8591" name="Oval 46"/>
          <p:cNvSpPr>
            <a:spLocks noChangeArrowheads="1"/>
          </p:cNvSpPr>
          <p:nvPr/>
        </p:nvSpPr>
        <p:spPr bwMode="auto">
          <a:xfrm>
            <a:off x="7848600" y="4114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8592" name="Oval 47"/>
          <p:cNvSpPr>
            <a:spLocks noChangeArrowheads="1"/>
          </p:cNvSpPr>
          <p:nvPr/>
        </p:nvSpPr>
        <p:spPr bwMode="auto">
          <a:xfrm>
            <a:off x="8001000" y="3733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8593" name="Oval 48"/>
          <p:cNvSpPr>
            <a:spLocks noChangeArrowheads="1"/>
          </p:cNvSpPr>
          <p:nvPr/>
        </p:nvSpPr>
        <p:spPr bwMode="auto">
          <a:xfrm>
            <a:off x="7543800" y="3886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8594" name="Oval 49"/>
          <p:cNvSpPr>
            <a:spLocks noChangeArrowheads="1"/>
          </p:cNvSpPr>
          <p:nvPr/>
        </p:nvSpPr>
        <p:spPr bwMode="auto">
          <a:xfrm>
            <a:off x="8077200" y="4267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8595" name="Rectangle 50"/>
          <p:cNvSpPr>
            <a:spLocks noChangeArrowheads="1"/>
          </p:cNvSpPr>
          <p:nvPr/>
        </p:nvSpPr>
        <p:spPr bwMode="auto">
          <a:xfrm rot="-5400000">
            <a:off x="77787" y="3421063"/>
            <a:ext cx="13049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residuals</a:t>
            </a:r>
          </a:p>
        </p:txBody>
      </p:sp>
      <p:sp>
        <p:nvSpPr>
          <p:cNvPr id="108596" name="Rectangle 51"/>
          <p:cNvSpPr>
            <a:spLocks noChangeArrowheads="1"/>
          </p:cNvSpPr>
          <p:nvPr/>
        </p:nvSpPr>
        <p:spPr bwMode="auto">
          <a:xfrm rot="-5400000">
            <a:off x="4344987" y="4037013"/>
            <a:ext cx="13049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residuals</a:t>
            </a:r>
          </a:p>
        </p:txBody>
      </p:sp>
      <p:sp>
        <p:nvSpPr>
          <p:cNvPr id="108597" name="Line 52"/>
          <p:cNvSpPr>
            <a:spLocks noChangeShapeType="1"/>
          </p:cNvSpPr>
          <p:nvPr/>
        </p:nvSpPr>
        <p:spPr bwMode="auto">
          <a:xfrm>
            <a:off x="1066800" y="4857750"/>
            <a:ext cx="0" cy="13906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8598" name="Line 53"/>
          <p:cNvSpPr>
            <a:spLocks noChangeShapeType="1"/>
          </p:cNvSpPr>
          <p:nvPr/>
        </p:nvSpPr>
        <p:spPr bwMode="auto">
          <a:xfrm>
            <a:off x="1066800" y="5486400"/>
            <a:ext cx="30734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8599" name="Rectangle 54"/>
          <p:cNvSpPr>
            <a:spLocks noChangeArrowheads="1"/>
          </p:cNvSpPr>
          <p:nvPr/>
        </p:nvSpPr>
        <p:spPr bwMode="auto">
          <a:xfrm>
            <a:off x="4173538" y="5257800"/>
            <a:ext cx="4921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chemeClr val="bg2"/>
                </a:solidFill>
              </a:rPr>
              <a:t>X</a:t>
            </a:r>
          </a:p>
        </p:txBody>
      </p:sp>
      <p:sp>
        <p:nvSpPr>
          <p:cNvPr id="108600" name="Oval 55"/>
          <p:cNvSpPr>
            <a:spLocks noChangeArrowheads="1"/>
          </p:cNvSpPr>
          <p:nvPr/>
        </p:nvSpPr>
        <p:spPr bwMode="auto">
          <a:xfrm>
            <a:off x="1752600" y="5181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8601" name="Oval 56"/>
          <p:cNvSpPr>
            <a:spLocks noChangeArrowheads="1"/>
          </p:cNvSpPr>
          <p:nvPr/>
        </p:nvSpPr>
        <p:spPr bwMode="auto">
          <a:xfrm>
            <a:off x="1447800" y="5257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8602" name="Oval 57"/>
          <p:cNvSpPr>
            <a:spLocks noChangeArrowheads="1"/>
          </p:cNvSpPr>
          <p:nvPr/>
        </p:nvSpPr>
        <p:spPr bwMode="auto">
          <a:xfrm>
            <a:off x="1905000" y="537527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8603" name="Oval 58"/>
          <p:cNvSpPr>
            <a:spLocks noChangeArrowheads="1"/>
          </p:cNvSpPr>
          <p:nvPr/>
        </p:nvSpPr>
        <p:spPr bwMode="auto">
          <a:xfrm>
            <a:off x="2133600" y="5638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8604" name="Oval 59"/>
          <p:cNvSpPr>
            <a:spLocks noChangeArrowheads="1"/>
          </p:cNvSpPr>
          <p:nvPr/>
        </p:nvSpPr>
        <p:spPr bwMode="auto">
          <a:xfrm>
            <a:off x="2362200" y="5791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8605" name="Oval 60"/>
          <p:cNvSpPr>
            <a:spLocks noChangeArrowheads="1"/>
          </p:cNvSpPr>
          <p:nvPr/>
        </p:nvSpPr>
        <p:spPr bwMode="auto">
          <a:xfrm>
            <a:off x="1219200" y="552767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8606" name="Oval 61"/>
          <p:cNvSpPr>
            <a:spLocks noChangeArrowheads="1"/>
          </p:cNvSpPr>
          <p:nvPr/>
        </p:nvSpPr>
        <p:spPr bwMode="auto">
          <a:xfrm>
            <a:off x="2971800" y="514667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8607" name="Oval 62"/>
          <p:cNvSpPr>
            <a:spLocks noChangeArrowheads="1"/>
          </p:cNvSpPr>
          <p:nvPr/>
        </p:nvSpPr>
        <p:spPr bwMode="auto">
          <a:xfrm>
            <a:off x="2743200" y="529907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8608" name="Oval 63"/>
          <p:cNvSpPr>
            <a:spLocks noChangeArrowheads="1"/>
          </p:cNvSpPr>
          <p:nvPr/>
        </p:nvSpPr>
        <p:spPr bwMode="auto">
          <a:xfrm>
            <a:off x="2590800" y="5638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8609" name="Oval 64"/>
          <p:cNvSpPr>
            <a:spLocks noChangeArrowheads="1"/>
          </p:cNvSpPr>
          <p:nvPr/>
        </p:nvSpPr>
        <p:spPr bwMode="auto">
          <a:xfrm>
            <a:off x="3581400" y="5638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8610" name="Oval 65"/>
          <p:cNvSpPr>
            <a:spLocks noChangeArrowheads="1"/>
          </p:cNvSpPr>
          <p:nvPr/>
        </p:nvSpPr>
        <p:spPr bwMode="auto">
          <a:xfrm>
            <a:off x="3352800" y="5486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8611" name="Oval 66"/>
          <p:cNvSpPr>
            <a:spLocks noChangeArrowheads="1"/>
          </p:cNvSpPr>
          <p:nvPr/>
        </p:nvSpPr>
        <p:spPr bwMode="auto">
          <a:xfrm>
            <a:off x="3200400" y="522287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8612" name="Oval 67"/>
          <p:cNvSpPr>
            <a:spLocks noChangeArrowheads="1"/>
          </p:cNvSpPr>
          <p:nvPr/>
        </p:nvSpPr>
        <p:spPr bwMode="auto">
          <a:xfrm>
            <a:off x="3886200" y="5562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8613" name="Rectangle 68"/>
          <p:cNvSpPr>
            <a:spLocks noChangeArrowheads="1"/>
          </p:cNvSpPr>
          <p:nvPr/>
        </p:nvSpPr>
        <p:spPr bwMode="auto">
          <a:xfrm rot="-5400000">
            <a:off x="77787" y="5332413"/>
            <a:ext cx="13049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residuals</a:t>
            </a:r>
          </a:p>
        </p:txBody>
      </p:sp>
      <p:sp>
        <p:nvSpPr>
          <p:cNvPr id="108614" name="Freeform 69"/>
          <p:cNvSpPr>
            <a:spLocks/>
          </p:cNvSpPr>
          <p:nvPr/>
        </p:nvSpPr>
        <p:spPr bwMode="auto">
          <a:xfrm>
            <a:off x="1116013" y="5003800"/>
            <a:ext cx="3303587" cy="657225"/>
          </a:xfrm>
          <a:custGeom>
            <a:avLst/>
            <a:gdLst>
              <a:gd name="T0" fmla="*/ 17462 w 2081"/>
              <a:gd name="T1" fmla="*/ 615950 h 414"/>
              <a:gd name="T2" fmla="*/ 103187 w 2081"/>
              <a:gd name="T3" fmla="*/ 558800 h 414"/>
              <a:gd name="T4" fmla="*/ 636587 w 2081"/>
              <a:gd name="T5" fmla="*/ 25400 h 414"/>
              <a:gd name="T6" fmla="*/ 1322387 w 2081"/>
              <a:gd name="T7" fmla="*/ 635000 h 414"/>
              <a:gd name="T8" fmla="*/ 1931987 w 2081"/>
              <a:gd name="T9" fmla="*/ 25400 h 414"/>
              <a:gd name="T10" fmla="*/ 2693987 w 2081"/>
              <a:gd name="T11" fmla="*/ 482600 h 414"/>
              <a:gd name="T12" fmla="*/ 3303587 w 2081"/>
              <a:gd name="T13" fmla="*/ 254000 h 4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81" h="414">
                <a:moveTo>
                  <a:pt x="11" y="388"/>
                </a:moveTo>
                <a:cubicBezTo>
                  <a:pt x="20" y="381"/>
                  <a:pt x="0" y="414"/>
                  <a:pt x="65" y="352"/>
                </a:cubicBezTo>
                <a:cubicBezTo>
                  <a:pt x="130" y="290"/>
                  <a:pt x="273" y="8"/>
                  <a:pt x="401" y="16"/>
                </a:cubicBezTo>
                <a:cubicBezTo>
                  <a:pt x="529" y="24"/>
                  <a:pt x="697" y="400"/>
                  <a:pt x="833" y="400"/>
                </a:cubicBezTo>
                <a:cubicBezTo>
                  <a:pt x="969" y="400"/>
                  <a:pt x="1073" y="32"/>
                  <a:pt x="1217" y="16"/>
                </a:cubicBezTo>
                <a:cubicBezTo>
                  <a:pt x="1361" y="0"/>
                  <a:pt x="1553" y="280"/>
                  <a:pt x="1697" y="304"/>
                </a:cubicBezTo>
                <a:cubicBezTo>
                  <a:pt x="1841" y="328"/>
                  <a:pt x="2017" y="184"/>
                  <a:pt x="2081" y="160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08615" name="Freeform 70"/>
          <p:cNvSpPr>
            <a:spLocks/>
          </p:cNvSpPr>
          <p:nvPr/>
        </p:nvSpPr>
        <p:spPr bwMode="auto">
          <a:xfrm>
            <a:off x="1192213" y="5551488"/>
            <a:ext cx="3398837" cy="668337"/>
          </a:xfrm>
          <a:custGeom>
            <a:avLst/>
            <a:gdLst>
              <a:gd name="T0" fmla="*/ 17462 w 2141"/>
              <a:gd name="T1" fmla="*/ 630237 h 421"/>
              <a:gd name="T2" fmla="*/ 103187 w 2141"/>
              <a:gd name="T3" fmla="*/ 569912 h 421"/>
              <a:gd name="T4" fmla="*/ 636587 w 2141"/>
              <a:gd name="T5" fmla="*/ 36512 h 421"/>
              <a:gd name="T6" fmla="*/ 1322387 w 2141"/>
              <a:gd name="T7" fmla="*/ 646112 h 421"/>
              <a:gd name="T8" fmla="*/ 1931987 w 2141"/>
              <a:gd name="T9" fmla="*/ 36512 h 421"/>
              <a:gd name="T10" fmla="*/ 2703512 w 2141"/>
              <a:gd name="T11" fmla="*/ 430212 h 421"/>
              <a:gd name="T12" fmla="*/ 3398837 w 2141"/>
              <a:gd name="T13" fmla="*/ 125412 h 42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41" h="421">
                <a:moveTo>
                  <a:pt x="11" y="397"/>
                </a:moveTo>
                <a:cubicBezTo>
                  <a:pt x="20" y="392"/>
                  <a:pt x="0" y="421"/>
                  <a:pt x="65" y="359"/>
                </a:cubicBezTo>
                <a:cubicBezTo>
                  <a:pt x="130" y="297"/>
                  <a:pt x="273" y="15"/>
                  <a:pt x="401" y="23"/>
                </a:cubicBezTo>
                <a:cubicBezTo>
                  <a:pt x="529" y="31"/>
                  <a:pt x="697" y="407"/>
                  <a:pt x="833" y="407"/>
                </a:cubicBezTo>
                <a:cubicBezTo>
                  <a:pt x="969" y="407"/>
                  <a:pt x="1072" y="46"/>
                  <a:pt x="1217" y="23"/>
                </a:cubicBezTo>
                <a:cubicBezTo>
                  <a:pt x="1362" y="0"/>
                  <a:pt x="1549" y="262"/>
                  <a:pt x="1703" y="271"/>
                </a:cubicBezTo>
                <a:cubicBezTo>
                  <a:pt x="1857" y="280"/>
                  <a:pt x="2050" y="119"/>
                  <a:pt x="2141" y="79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08616" name="Line 71"/>
          <p:cNvSpPr>
            <a:spLocks noChangeShapeType="1"/>
          </p:cNvSpPr>
          <p:nvPr/>
        </p:nvSpPr>
        <p:spPr bwMode="auto">
          <a:xfrm>
            <a:off x="47244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108617" name="Rectangle 72"/>
          <p:cNvSpPr>
            <a:spLocks noChangeArrowheads="1"/>
          </p:cNvSpPr>
          <p:nvPr/>
        </p:nvSpPr>
        <p:spPr bwMode="auto">
          <a:xfrm>
            <a:off x="5105400" y="2286000"/>
            <a:ext cx="914400" cy="911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5400">
                <a:solidFill>
                  <a:srgbClr val="FF0000"/>
                </a:solidFill>
                <a:latin typeface="Wingdings" pitchFamily="2" charset="2"/>
              </a:rPr>
              <a:t></a:t>
            </a:r>
          </a:p>
        </p:txBody>
      </p:sp>
      <p:sp>
        <p:nvSpPr>
          <p:cNvPr id="108618" name="Rectangle 73"/>
          <p:cNvSpPr>
            <a:spLocks noChangeArrowheads="1"/>
          </p:cNvSpPr>
          <p:nvPr/>
        </p:nvSpPr>
        <p:spPr bwMode="auto">
          <a:xfrm>
            <a:off x="0" y="6510338"/>
            <a:ext cx="785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1600">
                <a:latin typeface="Times New Roman" pitchFamily="18" charset="0"/>
              </a:rPr>
              <a:t>Slide from: Statistics for Managers Using Microsoft® Excel  4th Edition, 2004 Prentice-Hall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Use of Simple Regression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altLang="en-US" smtClean="0"/>
              <a:t>Answering Research Questions and Testing Hypothesis</a:t>
            </a:r>
          </a:p>
          <a:p>
            <a:pPr marL="342900" indent="-342900" eaLnBrk="1" hangingPunct="1"/>
            <a:r>
              <a:rPr lang="en-US" altLang="en-US" smtClean="0"/>
              <a:t>Making Prediction about Some Outcome or Dependent Variable</a:t>
            </a:r>
          </a:p>
          <a:p>
            <a:pPr marL="342900" indent="-342900" eaLnBrk="1" hangingPunct="1"/>
            <a:r>
              <a:rPr lang="en-US" altLang="en-US" smtClean="0"/>
              <a:t>Assessing an Instrument Reliability</a:t>
            </a:r>
          </a:p>
          <a:p>
            <a:pPr marL="342900" indent="-342900" eaLnBrk="1" hangingPunct="1"/>
            <a:r>
              <a:rPr lang="en-US" altLang="en-US" smtClean="0"/>
              <a:t>Assessing an Instrument Validity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“Linear”?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346200"/>
            <a:ext cx="8477250" cy="3956050"/>
          </a:xfrm>
        </p:spPr>
        <p:txBody>
          <a:bodyPr/>
          <a:lstStyle/>
          <a:p>
            <a:pPr marL="342900" indent="-342900" eaLnBrk="1" hangingPunct="1"/>
            <a:r>
              <a:rPr lang="en-US" altLang="en-US" smtClean="0"/>
              <a:t>Remember this:</a:t>
            </a:r>
          </a:p>
          <a:p>
            <a:pPr marL="342900" indent="-342900" eaLnBrk="1" hangingPunct="1"/>
            <a:r>
              <a:rPr lang="en-US" altLang="en-US" i="1" smtClean="0"/>
              <a:t>Y=a + bX ? </a:t>
            </a:r>
          </a:p>
          <a:p>
            <a:pPr marL="742950" lvl="1" indent="-285750" eaLnBrk="1" hangingPunct="1"/>
            <a:r>
              <a:rPr lang="en-US" altLang="en-US" sz="1800" i="1" smtClean="0"/>
              <a:t>X = Independent variable</a:t>
            </a:r>
          </a:p>
          <a:p>
            <a:pPr marL="742950" lvl="1" indent="-285750" eaLnBrk="1" hangingPunct="1"/>
            <a:r>
              <a:rPr lang="en-US" altLang="en-US" sz="1800" i="1" smtClean="0"/>
              <a:t>Y = Dependent variable</a:t>
            </a:r>
          </a:p>
          <a:p>
            <a:pPr marL="742950" lvl="1" indent="-285750" eaLnBrk="1" hangingPunct="1"/>
            <a:r>
              <a:rPr lang="en-US" altLang="en-US" sz="1800" i="1" smtClean="0"/>
              <a:t>b = Slope (angle and direction)</a:t>
            </a:r>
          </a:p>
          <a:p>
            <a:pPr marL="742950" lvl="1" indent="-285750" eaLnBrk="1" hangingPunct="1"/>
            <a:r>
              <a:rPr lang="en-US" altLang="en-US" sz="1800" i="1" smtClean="0"/>
              <a:t>a = Intercept (point at which line intersects Y axis)</a:t>
            </a:r>
          </a:p>
          <a:p>
            <a:pPr marL="742950" lvl="1" indent="-285750" eaLnBrk="1" hangingPunct="1"/>
            <a:endParaRPr lang="en-US" altLang="en-US" sz="1800" i="1" smtClean="0"/>
          </a:p>
          <a:p>
            <a:pPr marL="742950" lvl="1" indent="-285750" eaLnBrk="1" hangingPunct="1"/>
            <a:endParaRPr lang="en-US" altLang="en-US" sz="1800" i="1" smtClean="0"/>
          </a:p>
          <a:p>
            <a:pPr marL="1143000" lvl="2" indent="-228600" eaLnBrk="1" hangingPunct="1">
              <a:buFont typeface="Arial" charset="0"/>
              <a:buNone/>
            </a:pPr>
            <a:r>
              <a:rPr lang="en-US" altLang="en-US" sz="1600" i="1" smtClean="0"/>
              <a:t>E.g. Y = 2X, A slope of 2 means that every 1-unit change in X yields a 2-unit change in Y.</a:t>
            </a:r>
          </a:p>
          <a:p>
            <a:pPr marL="742950" lvl="1" indent="-285750" eaLnBrk="1" hangingPunct="1"/>
            <a:endParaRPr lang="en-US" altLang="en-US" sz="1800" i="1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19400" y="2895600"/>
            <a:ext cx="4800600" cy="3276600"/>
            <a:chOff x="1776" y="1824"/>
            <a:chExt cx="3024" cy="2064"/>
          </a:xfrm>
        </p:grpSpPr>
        <p:sp>
          <p:nvSpPr>
            <p:cNvPr id="73743" name="Line 5"/>
            <p:cNvSpPr>
              <a:spLocks noChangeShapeType="1"/>
            </p:cNvSpPr>
            <p:nvPr/>
          </p:nvSpPr>
          <p:spPr bwMode="auto">
            <a:xfrm>
              <a:off x="3120" y="182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73744" name="Line 6"/>
            <p:cNvSpPr>
              <a:spLocks noChangeShapeType="1"/>
            </p:cNvSpPr>
            <p:nvPr/>
          </p:nvSpPr>
          <p:spPr bwMode="auto">
            <a:xfrm>
              <a:off x="1776" y="2832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73745" name="Line 7"/>
            <p:cNvSpPr>
              <a:spLocks noChangeShapeType="1"/>
            </p:cNvSpPr>
            <p:nvPr/>
          </p:nvSpPr>
          <p:spPr bwMode="auto">
            <a:xfrm flipV="1">
              <a:off x="2880" y="1920"/>
              <a:ext cx="1920" cy="1632"/>
            </a:xfrm>
            <a:prstGeom prst="line">
              <a:avLst/>
            </a:prstGeom>
            <a:noFill/>
            <a:ln w="12700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209800" y="5029200"/>
            <a:ext cx="2971800" cy="533400"/>
            <a:chOff x="1392" y="3168"/>
            <a:chExt cx="1872" cy="336"/>
          </a:xfrm>
        </p:grpSpPr>
        <p:sp>
          <p:nvSpPr>
            <p:cNvPr id="73740" name="Oval 9"/>
            <p:cNvSpPr>
              <a:spLocks noChangeArrowheads="1"/>
            </p:cNvSpPr>
            <p:nvPr/>
          </p:nvSpPr>
          <p:spPr bwMode="auto">
            <a:xfrm>
              <a:off x="2928" y="3216"/>
              <a:ext cx="336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3741" name="Text Box 10"/>
            <p:cNvSpPr txBox="1">
              <a:spLocks noChangeArrowheads="1"/>
            </p:cNvSpPr>
            <p:nvPr/>
          </p:nvSpPr>
          <p:spPr bwMode="auto">
            <a:xfrm>
              <a:off x="1392" y="3168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i="1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3742" name="Line 11"/>
            <p:cNvSpPr>
              <a:spLocks noChangeShapeType="1"/>
            </p:cNvSpPr>
            <p:nvPr/>
          </p:nvSpPr>
          <p:spPr bwMode="auto">
            <a:xfrm>
              <a:off x="1680" y="3360"/>
              <a:ext cx="13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324600" y="3124200"/>
            <a:ext cx="1752600" cy="1066800"/>
            <a:chOff x="3984" y="1968"/>
            <a:chExt cx="1104" cy="672"/>
          </a:xfrm>
        </p:grpSpPr>
        <p:sp>
          <p:nvSpPr>
            <p:cNvPr id="73737" name="Line 13"/>
            <p:cNvSpPr>
              <a:spLocks noChangeShapeType="1"/>
            </p:cNvSpPr>
            <p:nvPr/>
          </p:nvSpPr>
          <p:spPr bwMode="auto">
            <a:xfrm flipH="1" flipV="1">
              <a:off x="3984" y="2640"/>
              <a:ext cx="816" cy="0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 type="stealth" w="lg" len="lg"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73738" name="Line 14"/>
            <p:cNvSpPr>
              <a:spLocks noChangeShapeType="1"/>
            </p:cNvSpPr>
            <p:nvPr/>
          </p:nvSpPr>
          <p:spPr bwMode="auto">
            <a:xfrm>
              <a:off x="4800" y="1968"/>
              <a:ext cx="0" cy="672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 type="stealth" w="lg" len="lg"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73739" name="Text Box 15"/>
            <p:cNvSpPr txBox="1">
              <a:spLocks noChangeArrowheads="1"/>
            </p:cNvSpPr>
            <p:nvPr/>
          </p:nvSpPr>
          <p:spPr bwMode="auto">
            <a:xfrm>
              <a:off x="4512" y="2304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rgbClr val="FF66FF"/>
                  </a:solidFill>
                  <a:latin typeface="Times New Roman" pitchFamily="18" charset="0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1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EBE790-42A1-4033-80F9-58A76E7E0B2A}" type="slidenum">
              <a:rPr lang="en-US" altLang="en-US"/>
              <a:pPr/>
              <a:t>40</a:t>
            </a:fld>
            <a:r>
              <a:rPr lang="en-US" altLang="en-US"/>
              <a:t> | Presentation Title | Presenter Name | Date | Subject | Business Use Only</a:t>
            </a:r>
          </a:p>
        </p:txBody>
      </p:sp>
      <p:sp>
        <p:nvSpPr>
          <p:cNvPr id="39939" name="Rectangle 7"/>
          <p:cNvSpPr>
            <a:spLocks noChangeArrowheads="1"/>
          </p:cNvSpPr>
          <p:nvPr/>
        </p:nvSpPr>
        <p:spPr bwMode="auto">
          <a:xfrm>
            <a:off x="107950" y="246063"/>
            <a:ext cx="6818313" cy="519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800">
                <a:solidFill>
                  <a:schemeClr val="folHlink"/>
                </a:solidFill>
              </a:rPr>
              <a:t>Different distributions to explain the shape</a:t>
            </a:r>
          </a:p>
        </p:txBody>
      </p:sp>
      <p:pic>
        <p:nvPicPr>
          <p:cNvPr id="39940" name="Picture 41" descr="DistrnChoic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3" y="1557338"/>
            <a:ext cx="9040812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Rectangle 42"/>
          <p:cNvSpPr>
            <a:spLocks noChangeArrowheads="1"/>
          </p:cNvSpPr>
          <p:nvPr/>
        </p:nvSpPr>
        <p:spPr bwMode="auto">
          <a:xfrm>
            <a:off x="7461250" y="0"/>
            <a:ext cx="1682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/>
              <a:t>Basic statistics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1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DCCCD96-54F3-4735-A605-520062C538C9}" type="slidenum">
              <a:rPr lang="en-US" altLang="en-US"/>
              <a:pPr/>
              <a:t>41</a:t>
            </a:fld>
            <a:r>
              <a:rPr lang="en-US" altLang="en-US"/>
              <a:t> | Presentation Title | Presenter Name | Date | Subject | Business Use Only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323850" y="209550"/>
            <a:ext cx="26416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800">
                <a:solidFill>
                  <a:schemeClr val="folHlink"/>
                </a:solidFill>
              </a:rPr>
              <a:t>The Correlation</a:t>
            </a:r>
          </a:p>
        </p:txBody>
      </p:sp>
      <p:sp>
        <p:nvSpPr>
          <p:cNvPr id="68612" name="Text Box 16"/>
          <p:cNvSpPr txBox="1">
            <a:spLocks noChangeArrowheads="1"/>
          </p:cNvSpPr>
          <p:nvPr/>
        </p:nvSpPr>
        <p:spPr bwMode="auto">
          <a:xfrm>
            <a:off x="1258888" y="2060575"/>
            <a:ext cx="36734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68613" name="Text Box 17"/>
          <p:cNvSpPr txBox="1">
            <a:spLocks noChangeArrowheads="1"/>
          </p:cNvSpPr>
          <p:nvPr/>
        </p:nvSpPr>
        <p:spPr bwMode="auto">
          <a:xfrm>
            <a:off x="755650" y="2276475"/>
            <a:ext cx="6696075" cy="11874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itchFamily="18" charset="0"/>
              </a:rPr>
              <a:t>These examples indicate that the correlation coefficient, as a summary statistic, cannot replace the individual examination of the data.</a:t>
            </a:r>
          </a:p>
        </p:txBody>
      </p:sp>
      <p:sp>
        <p:nvSpPr>
          <p:cNvPr id="68614" name="Rectangle 18"/>
          <p:cNvSpPr>
            <a:spLocks noChangeArrowheads="1"/>
          </p:cNvSpPr>
          <p:nvPr/>
        </p:nvSpPr>
        <p:spPr bwMode="auto">
          <a:xfrm>
            <a:off x="7159625" y="44450"/>
            <a:ext cx="1949450" cy="3524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75000"/>
              </a:spcBef>
              <a:buClr>
                <a:schemeClr val="accent1"/>
              </a:buClr>
              <a:buSzPct val="110000"/>
              <a:buFont typeface="Wingdings" pitchFamily="2" charset="2"/>
              <a:buNone/>
            </a:pPr>
            <a:r>
              <a:rPr lang="en-US" altLang="en-US" sz="1800"/>
              <a:t>Linear correlation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1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811E515-6A98-40EA-AE51-AD86F7CE6DFD}" type="slidenum">
              <a:rPr lang="en-US" altLang="en-US"/>
              <a:pPr/>
              <a:t>42</a:t>
            </a:fld>
            <a:r>
              <a:rPr lang="en-US" altLang="en-US"/>
              <a:t> | Presentation Title | Presenter Name | Date | Subject | Business Use Only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323850" y="209550"/>
            <a:ext cx="26416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800">
                <a:solidFill>
                  <a:schemeClr val="folHlink"/>
                </a:solidFill>
              </a:rPr>
              <a:t>The Correlation</a:t>
            </a:r>
          </a:p>
        </p:txBody>
      </p:sp>
      <p:graphicFrame>
        <p:nvGraphicFramePr>
          <p:cNvPr id="915499" name="Group 43"/>
          <p:cNvGraphicFramePr>
            <a:graphicFrameLocks noGrp="1"/>
          </p:cNvGraphicFramePr>
          <p:nvPr/>
        </p:nvGraphicFramePr>
        <p:xfrm>
          <a:off x="179388" y="1268413"/>
          <a:ext cx="8785225" cy="5059680"/>
        </p:xfrm>
        <a:graphic>
          <a:graphicData uri="http://schemas.openxmlformats.org/drawingml/2006/table">
            <a:tbl>
              <a:tblPr/>
              <a:tblGrid>
                <a:gridCol w="8785225">
                  <a:extLst>
                    <a:ext uri="{9D8B030D-6E8A-4147-A177-3AD203B41FA5}">
                      <a16:colId xmlns:a16="http://schemas.microsoft.com/office/drawing/2014/main" xmlns="" val="1559927183"/>
                    </a:ext>
                  </a:extLst>
                </a:gridCol>
              </a:tblGrid>
              <a:tr h="1016000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Example 1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Sleeping with one's shoes on is strongly correlated with waking up with a headache. Therefore, sleeping with one's shoes on causes headache.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This commits the correlation-implies-causation fallacy, as it prematurely concludes that sleeping with one's shoes on causes headache. 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A more plausible explanation is that both are caused by a third factor, in this case alcohol intoxication, which thereby gives rise to a correlation.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44956933"/>
                  </a:ext>
                </a:extLst>
              </a:tr>
              <a:tr h="1016000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Example 2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Young children who sleep with the light on are much more likely to develop myopia in later life.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Scientific example from a study at the 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University of Pennsylvania Medical Center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 Published in the May 13, 1999 issue of Nature. However, a later study at 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The Ohio State University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did not find that infants sleeping with the light on caused the development of myopia. It did find a 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strong link between parental myopia and the development of child myopia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 also noting that 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myopic parents were more likely to leave a light on in their children's bedroom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 In this case, the cause of both conditions is parental myopia.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40764945"/>
                  </a:ext>
                </a:extLst>
              </a:tr>
              <a:tr h="1016000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Example 3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As ice cream sales increase, the rate of drowning deaths increases sharply. So, ice cream causes drowning.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This example fails to recognize the 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importance of time in relationship to ice cream sales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 Ice cream is 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sold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during the 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summer months at a much greater rate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 and it is during the summer months that people are more likely to engage in 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activities involving water, such as swimming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 The increased drowning deaths are simply caused by more exposure to water based activities, not ice cream.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63488706"/>
                  </a:ext>
                </a:extLst>
              </a:tr>
              <a:tr h="1016000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Coincidence: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(1) Since the 1950s, both the atmospheric CO2 level &amp; crime levels have increased sharply. Hence, atmospheric CO2 causes crime.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(2) With a decrease in the number of pirates, there has been an increase in global warming over the same period. Therefore, global warming is caused by a lack of pirates.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70134522"/>
                  </a:ext>
                </a:extLst>
              </a:tr>
            </a:tbl>
          </a:graphicData>
        </a:graphic>
      </p:graphicFrame>
      <p:sp>
        <p:nvSpPr>
          <p:cNvPr id="70672" name="Rectangle 44"/>
          <p:cNvSpPr>
            <a:spLocks noChangeArrowheads="1"/>
          </p:cNvSpPr>
          <p:nvPr/>
        </p:nvSpPr>
        <p:spPr bwMode="auto">
          <a:xfrm>
            <a:off x="7159625" y="44450"/>
            <a:ext cx="1949450" cy="3524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75000"/>
              </a:spcBef>
              <a:buClr>
                <a:schemeClr val="accent1"/>
              </a:buClr>
              <a:buSzPct val="110000"/>
              <a:buFont typeface="Wingdings" pitchFamily="2" charset="2"/>
              <a:buNone/>
            </a:pPr>
            <a:r>
              <a:rPr lang="en-US" altLang="en-US" sz="1800"/>
              <a:t>Linear correlation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1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48C3936-0C73-4B8E-A453-A89AA1567329}" type="slidenum">
              <a:rPr lang="en-US" altLang="en-US"/>
              <a:pPr/>
              <a:t>43</a:t>
            </a:fld>
            <a:r>
              <a:rPr lang="en-US" altLang="en-US"/>
              <a:t> | Presentation Title | Presenter Name | Date | Subject | Business Use Only</a:t>
            </a:r>
          </a:p>
        </p:txBody>
      </p:sp>
      <p:sp>
        <p:nvSpPr>
          <p:cNvPr id="71683" name="Text Box 2"/>
          <p:cNvSpPr txBox="1">
            <a:spLocks noChangeArrowheads="1"/>
          </p:cNvSpPr>
          <p:nvPr/>
        </p:nvSpPr>
        <p:spPr bwMode="auto">
          <a:xfrm>
            <a:off x="381000" y="1828800"/>
            <a:ext cx="83820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8000" b="1" i="1">
                <a:latin typeface="Times New Roman" pitchFamily="18" charset="0"/>
              </a:rPr>
              <a:t>Correlation does not imply causation</a:t>
            </a:r>
          </a:p>
        </p:txBody>
      </p:sp>
      <p:sp>
        <p:nvSpPr>
          <p:cNvPr id="71684" name="Rectangle 3"/>
          <p:cNvSpPr>
            <a:spLocks noChangeArrowheads="1"/>
          </p:cNvSpPr>
          <p:nvPr/>
        </p:nvSpPr>
        <p:spPr bwMode="auto">
          <a:xfrm>
            <a:off x="323850" y="209550"/>
            <a:ext cx="26416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800">
                <a:solidFill>
                  <a:schemeClr val="folHlink"/>
                </a:solidFill>
              </a:rPr>
              <a:t>The Correlation</a:t>
            </a:r>
          </a:p>
        </p:txBody>
      </p:sp>
      <p:sp>
        <p:nvSpPr>
          <p:cNvPr id="71685" name="Rectangle 4"/>
          <p:cNvSpPr>
            <a:spLocks noChangeArrowheads="1"/>
          </p:cNvSpPr>
          <p:nvPr/>
        </p:nvSpPr>
        <p:spPr bwMode="auto">
          <a:xfrm>
            <a:off x="7159625" y="44450"/>
            <a:ext cx="1949450" cy="3524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75000"/>
              </a:spcBef>
              <a:buClr>
                <a:schemeClr val="accent1"/>
              </a:buClr>
              <a:buSzPct val="110000"/>
              <a:buFont typeface="Wingdings" pitchFamily="2" charset="2"/>
              <a:buNone/>
            </a:pPr>
            <a:r>
              <a:rPr lang="en-US" altLang="en-US" sz="1800"/>
              <a:t>Linear correlation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 to the </a:t>
            </a:r>
            <a:r>
              <a:rPr lang="en-IN" dirty="0" err="1" smtClean="0"/>
              <a:t>UPenn</a:t>
            </a:r>
            <a:r>
              <a:rPr lang="en-IN" dirty="0" smtClean="0"/>
              <a:t> website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https://online.stat.psu.edu/stat462/node/91/</a:t>
            </a:r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Causation </a:t>
            </a:r>
            <a:r>
              <a:rPr lang="en-IN" smtClean="0"/>
              <a:t>and correlation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https://sphweb.bumc.bu.edu/otlt/MPH-Modules/PH717-QuantCore/PH717-Module1A-Populations/PH717-Module1A-Populations6.html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ChangeArrowheads="1"/>
          </p:cNvSpPr>
          <p:nvPr/>
        </p:nvSpPr>
        <p:spPr bwMode="auto">
          <a:xfrm>
            <a:off x="323850" y="101600"/>
            <a:ext cx="26416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800">
                <a:solidFill>
                  <a:schemeClr val="folHlink"/>
                </a:solidFill>
              </a:rPr>
              <a:t>The Correlation</a:t>
            </a:r>
          </a:p>
        </p:txBody>
      </p:sp>
      <p:sp>
        <p:nvSpPr>
          <p:cNvPr id="64516" name="Rectangle 3"/>
          <p:cNvSpPr>
            <a:spLocks noChangeArrowheads="1"/>
          </p:cNvSpPr>
          <p:nvPr/>
        </p:nvSpPr>
        <p:spPr bwMode="auto">
          <a:xfrm>
            <a:off x="334963" y="542925"/>
            <a:ext cx="13054012" cy="5810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altLang="en-US" sz="1600"/>
              <a:t>Anscombe's Quartet: to demonstrate both the importance of graphing data before analyzing it </a:t>
            </a:r>
          </a:p>
          <a:p>
            <a:pPr eaLnBrk="1" hangingPunct="1"/>
            <a:r>
              <a:rPr lang="en-US" altLang="en-US" sz="1600"/>
              <a:t>and the effect of outliers on statistical properties. </a:t>
            </a:r>
          </a:p>
        </p:txBody>
      </p:sp>
      <p:sp>
        <p:nvSpPr>
          <p:cNvPr id="64517" name="Rectangle 4"/>
          <p:cNvSpPr>
            <a:spLocks noChangeArrowheads="1"/>
          </p:cNvSpPr>
          <p:nvPr/>
        </p:nvSpPr>
        <p:spPr bwMode="auto">
          <a:xfrm>
            <a:off x="4643438" y="3068638"/>
            <a:ext cx="4249737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/>
              <a:t>Linear regression line in each case	: y = 3 + 0.5x</a:t>
            </a:r>
          </a:p>
        </p:txBody>
      </p:sp>
      <p:graphicFrame>
        <p:nvGraphicFramePr>
          <p:cNvPr id="904197" name="Group 5"/>
          <p:cNvGraphicFramePr>
            <a:graphicFrameLocks noGrp="1"/>
          </p:cNvGraphicFramePr>
          <p:nvPr/>
        </p:nvGraphicFramePr>
        <p:xfrm>
          <a:off x="65088" y="1268413"/>
          <a:ext cx="4291012" cy="4132268"/>
        </p:xfrm>
        <a:graphic>
          <a:graphicData uri="http://schemas.openxmlformats.org/drawingml/2006/table">
            <a:tbl>
              <a:tblPr/>
              <a:tblGrid>
                <a:gridCol w="490537">
                  <a:extLst>
                    <a:ext uri="{9D8B030D-6E8A-4147-A177-3AD203B41FA5}">
                      <a16:colId xmlns="" xmlns:a16="http://schemas.microsoft.com/office/drawing/2014/main" val="1052481487"/>
                    </a:ext>
                  </a:extLst>
                </a:gridCol>
                <a:gridCol w="344488">
                  <a:extLst>
                    <a:ext uri="{9D8B030D-6E8A-4147-A177-3AD203B41FA5}">
                      <a16:colId xmlns="" xmlns:a16="http://schemas.microsoft.com/office/drawing/2014/main" val="2179978369"/>
                    </a:ext>
                  </a:extLst>
                </a:gridCol>
                <a:gridCol w="493712">
                  <a:extLst>
                    <a:ext uri="{9D8B030D-6E8A-4147-A177-3AD203B41FA5}">
                      <a16:colId xmlns="" xmlns:a16="http://schemas.microsoft.com/office/drawing/2014/main" val="742342686"/>
                    </a:ext>
                  </a:extLst>
                </a:gridCol>
                <a:gridCol w="493713">
                  <a:extLst>
                    <a:ext uri="{9D8B030D-6E8A-4147-A177-3AD203B41FA5}">
                      <a16:colId xmlns="" xmlns:a16="http://schemas.microsoft.com/office/drawing/2014/main" val="1387329976"/>
                    </a:ext>
                  </a:extLst>
                </a:gridCol>
                <a:gridCol w="495300">
                  <a:extLst>
                    <a:ext uri="{9D8B030D-6E8A-4147-A177-3AD203B41FA5}">
                      <a16:colId xmlns="" xmlns:a16="http://schemas.microsoft.com/office/drawing/2014/main" val="1021111502"/>
                    </a:ext>
                  </a:extLst>
                </a:gridCol>
                <a:gridCol w="493712">
                  <a:extLst>
                    <a:ext uri="{9D8B030D-6E8A-4147-A177-3AD203B41FA5}">
                      <a16:colId xmlns="" xmlns:a16="http://schemas.microsoft.com/office/drawing/2014/main" val="1531951349"/>
                    </a:ext>
                  </a:extLst>
                </a:gridCol>
                <a:gridCol w="492125">
                  <a:extLst>
                    <a:ext uri="{9D8B030D-6E8A-4147-A177-3AD203B41FA5}">
                      <a16:colId xmlns="" xmlns:a16="http://schemas.microsoft.com/office/drawing/2014/main" val="1072787168"/>
                    </a:ext>
                  </a:extLst>
                </a:gridCol>
                <a:gridCol w="495300">
                  <a:extLst>
                    <a:ext uri="{9D8B030D-6E8A-4147-A177-3AD203B41FA5}">
                      <a16:colId xmlns="" xmlns:a16="http://schemas.microsoft.com/office/drawing/2014/main" val="2194016837"/>
                    </a:ext>
                  </a:extLst>
                </a:gridCol>
                <a:gridCol w="492125">
                  <a:extLst>
                    <a:ext uri="{9D8B030D-6E8A-4147-A177-3AD203B41FA5}">
                      <a16:colId xmlns="" xmlns:a16="http://schemas.microsoft.com/office/drawing/2014/main" val="1696303633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0531823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61477564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8.04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9.14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7.46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6.58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63856376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6.95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8.14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6.77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5.76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33706944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7.58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8.74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12.74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7.71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71767857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8.81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8.77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7.11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8.84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0754830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8.33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9.26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7.81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8.47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24810577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9.96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8.1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8.84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7.04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72606500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7.24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6.13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6.08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5.25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67915219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4.26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3.1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5.39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12.5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50824524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10.84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9.13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8.15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5.56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12261574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4.82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7.26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6.42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7.91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23988025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5.68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4.74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5.73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6.89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14611706"/>
                  </a:ext>
                </a:extLst>
              </a:tr>
            </a:tbl>
          </a:graphicData>
        </a:graphic>
      </p:graphicFrame>
      <p:graphicFrame>
        <p:nvGraphicFramePr>
          <p:cNvPr id="904335" name="Group 143"/>
          <p:cNvGraphicFramePr>
            <a:graphicFrameLocks noGrp="1"/>
          </p:cNvGraphicFramePr>
          <p:nvPr/>
        </p:nvGraphicFramePr>
        <p:xfrm>
          <a:off x="4602163" y="1770063"/>
          <a:ext cx="4291012" cy="938214"/>
        </p:xfrm>
        <a:graphic>
          <a:graphicData uri="http://schemas.openxmlformats.org/drawingml/2006/table">
            <a:tbl>
              <a:tblPr/>
              <a:tblGrid>
                <a:gridCol w="490537">
                  <a:extLst>
                    <a:ext uri="{9D8B030D-6E8A-4147-A177-3AD203B41FA5}">
                      <a16:colId xmlns="" xmlns:a16="http://schemas.microsoft.com/office/drawing/2014/main" val="315325231"/>
                    </a:ext>
                  </a:extLst>
                </a:gridCol>
                <a:gridCol w="344488">
                  <a:extLst>
                    <a:ext uri="{9D8B030D-6E8A-4147-A177-3AD203B41FA5}">
                      <a16:colId xmlns="" xmlns:a16="http://schemas.microsoft.com/office/drawing/2014/main" val="1447084015"/>
                    </a:ext>
                  </a:extLst>
                </a:gridCol>
                <a:gridCol w="493712">
                  <a:extLst>
                    <a:ext uri="{9D8B030D-6E8A-4147-A177-3AD203B41FA5}">
                      <a16:colId xmlns="" xmlns:a16="http://schemas.microsoft.com/office/drawing/2014/main" val="3771805928"/>
                    </a:ext>
                  </a:extLst>
                </a:gridCol>
                <a:gridCol w="493713">
                  <a:extLst>
                    <a:ext uri="{9D8B030D-6E8A-4147-A177-3AD203B41FA5}">
                      <a16:colId xmlns="" xmlns:a16="http://schemas.microsoft.com/office/drawing/2014/main" val="702542664"/>
                    </a:ext>
                  </a:extLst>
                </a:gridCol>
                <a:gridCol w="495300">
                  <a:extLst>
                    <a:ext uri="{9D8B030D-6E8A-4147-A177-3AD203B41FA5}">
                      <a16:colId xmlns="" xmlns:a16="http://schemas.microsoft.com/office/drawing/2014/main" val="77609165"/>
                    </a:ext>
                  </a:extLst>
                </a:gridCol>
                <a:gridCol w="493712">
                  <a:extLst>
                    <a:ext uri="{9D8B030D-6E8A-4147-A177-3AD203B41FA5}">
                      <a16:colId xmlns="" xmlns:a16="http://schemas.microsoft.com/office/drawing/2014/main" val="4186868232"/>
                    </a:ext>
                  </a:extLst>
                </a:gridCol>
                <a:gridCol w="492125">
                  <a:extLst>
                    <a:ext uri="{9D8B030D-6E8A-4147-A177-3AD203B41FA5}">
                      <a16:colId xmlns="" xmlns:a16="http://schemas.microsoft.com/office/drawing/2014/main" val="626469980"/>
                    </a:ext>
                  </a:extLst>
                </a:gridCol>
                <a:gridCol w="495300">
                  <a:extLst>
                    <a:ext uri="{9D8B030D-6E8A-4147-A177-3AD203B41FA5}">
                      <a16:colId xmlns="" xmlns:a16="http://schemas.microsoft.com/office/drawing/2014/main" val="2563400199"/>
                    </a:ext>
                  </a:extLst>
                </a:gridCol>
                <a:gridCol w="492125">
                  <a:extLst>
                    <a:ext uri="{9D8B030D-6E8A-4147-A177-3AD203B41FA5}">
                      <a16:colId xmlns="" xmlns:a16="http://schemas.microsoft.com/office/drawing/2014/main" val="405852786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Mean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07272456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78619467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0.816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0.816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0.816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0.816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87965237"/>
                  </a:ext>
                </a:extLst>
              </a:tr>
            </a:tbl>
          </a:graphicData>
        </a:graphic>
      </p:graphicFrame>
      <p:graphicFrame>
        <p:nvGraphicFramePr>
          <p:cNvPr id="904374" name="Group 182"/>
          <p:cNvGraphicFramePr>
            <a:graphicFrameLocks noGrp="1"/>
          </p:cNvGraphicFramePr>
          <p:nvPr/>
        </p:nvGraphicFramePr>
        <p:xfrm>
          <a:off x="4602163" y="1301750"/>
          <a:ext cx="4291012" cy="381000"/>
        </p:xfrm>
        <a:graphic>
          <a:graphicData uri="http://schemas.openxmlformats.org/drawingml/2006/table">
            <a:tbl>
              <a:tblPr/>
              <a:tblGrid>
                <a:gridCol w="490537">
                  <a:extLst>
                    <a:ext uri="{9D8B030D-6E8A-4147-A177-3AD203B41FA5}">
                      <a16:colId xmlns="" xmlns:a16="http://schemas.microsoft.com/office/drawing/2014/main" val="3146258540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11186601"/>
                    </a:ext>
                  </a:extLst>
                </a:gridCol>
                <a:gridCol w="989013">
                  <a:extLst>
                    <a:ext uri="{9D8B030D-6E8A-4147-A177-3AD203B41FA5}">
                      <a16:colId xmlns="" xmlns:a16="http://schemas.microsoft.com/office/drawing/2014/main" val="107371466"/>
                    </a:ext>
                  </a:extLst>
                </a:gridCol>
                <a:gridCol w="985837">
                  <a:extLst>
                    <a:ext uri="{9D8B030D-6E8A-4147-A177-3AD203B41FA5}">
                      <a16:colId xmlns="" xmlns:a16="http://schemas.microsoft.com/office/drawing/2014/main" val="4274445049"/>
                    </a:ext>
                  </a:extLst>
                </a:gridCol>
                <a:gridCol w="987425">
                  <a:extLst>
                    <a:ext uri="{9D8B030D-6E8A-4147-A177-3AD203B41FA5}">
                      <a16:colId xmlns="" xmlns:a16="http://schemas.microsoft.com/office/drawing/2014/main" val="3784066028"/>
                    </a:ext>
                  </a:extLst>
                </a:gridCol>
              </a:tblGrid>
              <a:tr h="379413"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5000"/>
                        </a:lnSpc>
                        <a:spcBef>
                          <a:spcPct val="75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234950">
                        <a:lnSpc>
                          <a:spcPct val="95000"/>
                        </a:lnSpc>
                        <a:spcBef>
                          <a:spcPct val="40000"/>
                        </a:spcBef>
                        <a:buClr>
                          <a:srgbClr val="917B69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40005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579438">
                        <a:lnSpc>
                          <a:spcPct val="9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754063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211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16684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125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582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0189455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4282" y="6357958"/>
            <a:ext cx="4071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>
                <a:latin typeface="Times New Roman" pitchFamily="18" charset="0"/>
                <a:cs typeface="Times New Roman" pitchFamily="18" charset="0"/>
              </a:rPr>
              <a:t>Slide from Day_2_Why Statistics</a:t>
            </a:r>
            <a:endParaRPr lang="en-IN" sz="1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Regression and Prediction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altLang="en-US" dirty="0" smtClean="0"/>
              <a:t>As a university admissions officer, what GPA would you predict for a student who earns a score of 650 on SAT-V ?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en-US" altLang="en-US" dirty="0" smtClean="0"/>
              <a:t>If the relationship between X and Y is not perfect, you should attach error to your prediction.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en-US" altLang="en-US" dirty="0" smtClean="0"/>
              <a:t>Correlation and Regression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en-US" altLang="en-US" dirty="0" smtClean="0"/>
              <a:t>Determining the Line of Best Fit or Regression Line using Least Squares Criterion.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Selection of Regression Line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1841501"/>
            <a:ext cx="4160838" cy="1730375"/>
          </a:xfrm>
        </p:spPr>
        <p:txBody>
          <a:bodyPr>
            <a:noAutofit/>
          </a:bodyPr>
          <a:lstStyle/>
          <a:p>
            <a:pPr marL="342900" indent="-342900" eaLnBrk="1" hangingPunct="1"/>
            <a:r>
              <a:rPr lang="en-US" altLang="en-US" sz="1800" dirty="0" smtClean="0"/>
              <a:t>Residual or error of prediction = (Y –Y’)</a:t>
            </a:r>
          </a:p>
          <a:p>
            <a:pPr marL="742950" lvl="1" indent="-285750" eaLnBrk="1" hangingPunct="1"/>
            <a:r>
              <a:rPr lang="en-US" altLang="en-US" sz="1600" dirty="0" smtClean="0"/>
              <a:t>Positive or negative</a:t>
            </a:r>
          </a:p>
          <a:p>
            <a:pPr marL="342900" indent="-342900" eaLnBrk="1" hangingPunct="1"/>
            <a:r>
              <a:rPr lang="en-US" altLang="en-US" sz="1800" dirty="0" smtClean="0"/>
              <a:t>Regression line, Y’ = a + </a:t>
            </a:r>
            <a:r>
              <a:rPr lang="en-US" altLang="en-US" sz="1800" dirty="0" err="1" smtClean="0"/>
              <a:t>bX</a:t>
            </a:r>
            <a:r>
              <a:rPr lang="en-US" altLang="en-US" sz="1800" dirty="0" smtClean="0"/>
              <a:t>,  is chosen so that the sum of the squared prediction error for all cases, ∑(Y- Y’)</a:t>
            </a:r>
            <a:r>
              <a:rPr lang="en-US" altLang="en-US" sz="1800" baseline="30000" dirty="0" smtClean="0"/>
              <a:t>2</a:t>
            </a:r>
            <a:r>
              <a:rPr lang="en-US" altLang="en-US" sz="1800" dirty="0" smtClean="0"/>
              <a:t>, is as small as possible</a:t>
            </a:r>
          </a:p>
        </p:txBody>
      </p:sp>
      <p:pic>
        <p:nvPicPr>
          <p:cNvPr id="75781" name="Picture 4" descr="Residual"/>
          <p:cNvPicPr>
            <a:picLocks noChangeAspect="1" noChangeArrowheads="1"/>
          </p:cNvPicPr>
          <p:nvPr/>
        </p:nvPicPr>
        <p:blipFill>
          <a:blip r:embed="rId2"/>
          <a:srcRect l="10278" b="11243"/>
          <a:stretch>
            <a:fillRect/>
          </a:stretch>
        </p:blipFill>
        <p:spPr bwMode="auto">
          <a:xfrm>
            <a:off x="4876800" y="2057400"/>
            <a:ext cx="3990975" cy="281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Calculation of Regression Line</a:t>
            </a:r>
          </a:p>
        </p:txBody>
      </p:sp>
      <p:sp>
        <p:nvSpPr>
          <p:cNvPr id="76804" name="AutoShape 3"/>
          <p:cNvSpPr>
            <a:spLocks noChangeArrowheads="1"/>
          </p:cNvSpPr>
          <p:nvPr/>
        </p:nvSpPr>
        <p:spPr bwMode="auto">
          <a:xfrm flipH="1">
            <a:off x="2971800" y="4076700"/>
            <a:ext cx="2819400" cy="2590800"/>
          </a:xfrm>
          <a:custGeom>
            <a:avLst/>
            <a:gdLst>
              <a:gd name="T0" fmla="*/ 2114550 w 21600"/>
              <a:gd name="T1" fmla="*/ 0 h 21600"/>
              <a:gd name="T2" fmla="*/ 0 w 21600"/>
              <a:gd name="T3" fmla="*/ 1295400 h 21600"/>
              <a:gd name="T4" fmla="*/ 2114550 w 21600"/>
              <a:gd name="T5" fmla="*/ 2590800 h 21600"/>
              <a:gd name="T6" fmla="*/ 2819400 w 21600"/>
              <a:gd name="T7" fmla="*/ 12954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200">
                <a:latin typeface="Garamond" pitchFamily="18" charset="0"/>
              </a:rPr>
              <a:t>Calculate</a:t>
            </a:r>
          </a:p>
          <a:p>
            <a:pPr algn="ctr"/>
            <a:r>
              <a:rPr lang="en-US" altLang="en-US" sz="3200">
                <a:latin typeface="Garamond" pitchFamily="18" charset="0"/>
              </a:rPr>
              <a:t>sum</a:t>
            </a:r>
          </a:p>
        </p:txBody>
      </p:sp>
      <p:pic>
        <p:nvPicPr>
          <p:cNvPr id="76805" name="Picture 4"/>
          <p:cNvPicPr>
            <a:picLocks noChangeAspect="1" noChangeArrowheads="1"/>
          </p:cNvPicPr>
          <p:nvPr/>
        </p:nvPicPr>
        <p:blipFill>
          <a:blip r:embed="rId2"/>
          <a:srcRect r="73109"/>
          <a:stretch>
            <a:fillRect/>
          </a:stretch>
        </p:blipFill>
        <p:spPr bwMode="auto">
          <a:xfrm>
            <a:off x="914400" y="1809750"/>
            <a:ext cx="18288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1877</Words>
  <Application>Microsoft Office PowerPoint</Application>
  <PresentationFormat>On-screen Show (4:3)</PresentationFormat>
  <Paragraphs>497</Paragraphs>
  <Slides>43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Office Theme</vt:lpstr>
      <vt:lpstr>Clip</vt:lpstr>
      <vt:lpstr>Equation</vt:lpstr>
      <vt:lpstr>Chart</vt:lpstr>
      <vt:lpstr>How to apply statistics</vt:lpstr>
      <vt:lpstr>Relation between variables</vt:lpstr>
      <vt:lpstr>Regression: Purpose of Linear Relationship</vt:lpstr>
      <vt:lpstr>What is “Linear”?</vt:lpstr>
      <vt:lpstr>Reference to the UPenn website</vt:lpstr>
      <vt:lpstr>Slide 6</vt:lpstr>
      <vt:lpstr>Regression and Prediction</vt:lpstr>
      <vt:lpstr>Selection of Regression Line</vt:lpstr>
      <vt:lpstr>Calculation of Regression Line</vt:lpstr>
      <vt:lpstr>Calculation of Regression Line</vt:lpstr>
      <vt:lpstr>Calculation of Regression Line</vt:lpstr>
      <vt:lpstr>Calculation of Regression Line</vt:lpstr>
      <vt:lpstr>Calculation of Regression Line</vt:lpstr>
      <vt:lpstr>Calculation of Regression Line</vt:lpstr>
      <vt:lpstr>Calculation of Regression Line</vt:lpstr>
      <vt:lpstr>Calculation of Regression Line</vt:lpstr>
      <vt:lpstr>Calculation of Predicted Values and Residuals</vt:lpstr>
      <vt:lpstr>Plot of Data</vt:lpstr>
      <vt:lpstr>Plot of Data</vt:lpstr>
      <vt:lpstr>Calculation of Regression Line Using Standard Deviations</vt:lpstr>
      <vt:lpstr>Relationship between Weight &amp; Gestation Days</vt:lpstr>
      <vt:lpstr>Predicting Weight from Gestation Days</vt:lpstr>
      <vt:lpstr>Sources of Variation</vt:lpstr>
      <vt:lpstr>Partitioning of Sum of Squares</vt:lpstr>
      <vt:lpstr>Testing Statistical Significance of Variance Explained</vt:lpstr>
      <vt:lpstr>Testing Statistical Significance of Variance Explained</vt:lpstr>
      <vt:lpstr>Testing Statistical Significance</vt:lpstr>
      <vt:lpstr>Testing Statistical Significance of Regression Coefficient</vt:lpstr>
      <vt:lpstr>Standard Error of Estimate of Y Regressed on X</vt:lpstr>
      <vt:lpstr>Interpretation of Standard Error of Estimate</vt:lpstr>
      <vt:lpstr>Assumptions</vt:lpstr>
      <vt:lpstr>Assumptions</vt:lpstr>
      <vt:lpstr>Assumptions</vt:lpstr>
      <vt:lpstr>Assumptions</vt:lpstr>
      <vt:lpstr>Residual Analysis: check assumptions</vt:lpstr>
      <vt:lpstr>Residual Analysis for Linearity</vt:lpstr>
      <vt:lpstr>Residual Analysis for Homoscedasticity </vt:lpstr>
      <vt:lpstr>Slide 38</vt:lpstr>
      <vt:lpstr>The Use of Simple Regression</vt:lpstr>
      <vt:lpstr>Slide 40</vt:lpstr>
      <vt:lpstr>Slide 41</vt:lpstr>
      <vt:lpstr>Slide 42</vt:lpstr>
      <vt:lpstr>Slide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hospital based ayurvedic clinical practice to gain real world data knowledge</dc:title>
  <dc:creator>Windows User</dc:creator>
  <cp:lastModifiedBy>Windows User</cp:lastModifiedBy>
  <cp:revision>395</cp:revision>
  <dcterms:created xsi:type="dcterms:W3CDTF">2019-11-10T08:25:58Z</dcterms:created>
  <dcterms:modified xsi:type="dcterms:W3CDTF">2020-08-07T11:11:20Z</dcterms:modified>
</cp:coreProperties>
</file>